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515" r:id="rId4"/>
    <p:sldId id="516" r:id="rId5"/>
    <p:sldId id="517" r:id="rId6"/>
    <p:sldId id="518" r:id="rId7"/>
    <p:sldId id="519" r:id="rId8"/>
    <p:sldId id="520" r:id="rId9"/>
    <p:sldId id="521" r:id="rId10"/>
    <p:sldId id="522" r:id="rId11"/>
    <p:sldId id="523" r:id="rId12"/>
    <p:sldId id="524" r:id="rId13"/>
    <p:sldId id="525" r:id="rId14"/>
    <p:sldId id="526" r:id="rId15"/>
    <p:sldId id="527" r:id="rId16"/>
    <p:sldId id="528" r:id="rId17"/>
    <p:sldId id="529" r:id="rId18"/>
    <p:sldId id="530" r:id="rId19"/>
    <p:sldId id="531" r:id="rId20"/>
    <p:sldId id="532" r:id="rId21"/>
    <p:sldId id="533" r:id="rId22"/>
    <p:sldId id="534" r:id="rId23"/>
    <p:sldId id="535" r:id="rId24"/>
    <p:sldId id="536" r:id="rId25"/>
    <p:sldId id="537" r:id="rId26"/>
    <p:sldId id="539" r:id="rId27"/>
    <p:sldId id="540" r:id="rId28"/>
    <p:sldId id="541" r:id="rId29"/>
    <p:sldId id="542" r:id="rId30"/>
    <p:sldId id="543" r:id="rId31"/>
    <p:sldId id="337" r:id="rId3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7" autoAdjust="0"/>
    <p:restoredTop sz="94660"/>
  </p:normalViewPr>
  <p:slideViewPr>
    <p:cSldViewPr snapToGrid="0" showGuides="1">
      <p:cViewPr varScale="1">
        <p:scale>
          <a:sx n="115" d="100"/>
          <a:sy n="115" d="100"/>
        </p:scale>
        <p:origin x="138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404931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30617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62134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04036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10/26/2020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427008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10/26/2020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459195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10/26/2020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36300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8747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652174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8935828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44550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10/26/2020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2489109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1" y="3800496"/>
            <a:ext cx="7809806" cy="1071686"/>
          </a:xfrm>
        </p:spPr>
        <p:txBody>
          <a:bodyPr lIns="0" tIns="0" rIns="0" bIns="0" anchor="t" anchorCtr="0">
            <a:normAutofit/>
          </a:bodyPr>
          <a:lstStyle/>
          <a:p>
            <a:pPr algn="l"/>
            <a:r>
              <a:rPr lang="en-US" sz="3000" b="1" dirty="0">
                <a:solidFill>
                  <a:srgbClr val="FF0000"/>
                </a:solidFill>
              </a:rPr>
              <a:t>Security of </a:t>
            </a:r>
            <a:r>
              <a:rPr lang="cs-CZ" sz="3000" b="1" dirty="0" smtClean="0">
                <a:solidFill>
                  <a:srgbClr val="FF0000"/>
                </a:solidFill>
              </a:rPr>
              <a:t>T</a:t>
            </a:r>
            <a:r>
              <a:rPr lang="en-US" sz="3000" b="1" dirty="0" err="1" smtClean="0">
                <a:solidFill>
                  <a:srgbClr val="FF0000"/>
                </a:solidFill>
              </a:rPr>
              <a:t>erminal</a:t>
            </a:r>
            <a:r>
              <a:rPr lang="en-US" sz="3000" b="1" dirty="0" smtClean="0">
                <a:solidFill>
                  <a:srgbClr val="FF0000"/>
                </a:solidFill>
              </a:rPr>
              <a:t> </a:t>
            </a:r>
            <a:r>
              <a:rPr lang="cs-CZ" sz="3000" b="1" dirty="0" smtClean="0">
                <a:solidFill>
                  <a:srgbClr val="FF0000"/>
                </a:solidFill>
              </a:rPr>
              <a:t>E</a:t>
            </a:r>
            <a:r>
              <a:rPr lang="en-US" sz="3000" b="1" dirty="0" err="1" smtClean="0">
                <a:solidFill>
                  <a:srgbClr val="FF0000"/>
                </a:solidFill>
              </a:rPr>
              <a:t>quipment</a:t>
            </a:r>
            <a:r>
              <a:rPr lang="cs-CZ" sz="3000" b="1" smtClean="0">
                <a:solidFill>
                  <a:srgbClr val="FF0000"/>
                </a:solidFill>
              </a:rPr>
              <a:t>s</a:t>
            </a:r>
            <a:endParaRPr lang="en-US" sz="3000" b="1" dirty="0">
              <a:solidFill>
                <a:srgbClr val="FF0000"/>
              </a:solidFill>
            </a:endParaRPr>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Lukáš Pavlík, </a:t>
            </a:r>
            <a:r>
              <a:rPr lang="cs-CZ" sz="1800" b="1" dirty="0">
                <a:solidFill>
                  <a:prstClr val="black"/>
                </a:solidFill>
                <a:latin typeface="Calibri"/>
                <a:cs typeface="Arial"/>
              </a:rPr>
              <a:t>Ph.D.</a:t>
            </a:r>
            <a:endParaRPr kumimoji="0" lang="cs-CZ" sz="1800" b="1" i="0" u="none" strike="noStrike" kern="1200" cap="none" spc="0" normalizeH="0" baseline="0" noProof="0" dirty="0">
              <a:ln>
                <a:noFill/>
              </a:ln>
              <a:solidFill>
                <a:prstClr val="black"/>
              </a:solidFill>
              <a:effectLst/>
              <a:uLnTx/>
              <a:uFillTx/>
              <a:latin typeface="Calibri"/>
              <a:ea typeface="+mj-ea"/>
              <a:cs typeface="Arial"/>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Department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of</a:t>
            </a:r>
            <a:r>
              <a:rPr kumimoji="0" lang="cs-CZ" sz="1800" b="1" i="0" u="none" strike="noStrike" kern="1200" cap="none" spc="0" normalizeH="0" baseline="0" noProof="0" dirty="0">
                <a:ln>
                  <a:noFill/>
                </a:ln>
                <a:solidFill>
                  <a:prstClr val="black"/>
                </a:solidFill>
                <a:effectLst/>
                <a:uLnTx/>
                <a:uFillTx/>
                <a:latin typeface="Calibri"/>
                <a:ea typeface="+mj-ea"/>
                <a:cs typeface="Arial"/>
              </a:rPr>
              <a: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Informatics</a:t>
            </a:r>
            <a:r>
              <a:rPr kumimoji="0" lang="cs-CZ" sz="1800" b="1" i="0" u="none" strike="noStrike" kern="1200" cap="none" spc="0" normalizeH="0" baseline="0" noProof="0" dirty="0">
                <a:ln>
                  <a:noFill/>
                </a:ln>
                <a:solidFill>
                  <a:prstClr val="black"/>
                </a:solidFill>
                <a:effectLst/>
                <a:uLnTx/>
                <a:uFillTx/>
                <a:latin typeface="Calibri"/>
                <a:ea typeface="+mj-ea"/>
                <a:cs typeface="Arial"/>
              </a:rPr>
              <a:t> and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Applied</a:t>
            </a:r>
            <a:r>
              <a:rPr kumimoji="0" lang="cs-CZ" sz="1800" b="1" i="0" u="none" strike="noStrike" kern="1200" cap="none" spc="0" normalizeH="0" baseline="0" noProof="0" dirty="0">
                <a:ln>
                  <a:noFill/>
                </a:ln>
                <a:solidFill>
                  <a:prstClr val="black"/>
                </a:solidFill>
                <a:effectLst/>
                <a:uLnTx/>
                <a:uFillTx/>
                <a:latin typeface="Calibri"/>
                <a:ea typeface="+mj-ea"/>
                <a:cs typeface="Arial"/>
              </a:rPr>
              <a: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Mathematics</a:t>
            </a:r>
            <a:endParaRPr kumimoji="0" lang="cs-CZ" sz="1800" b="1" i="0" u="none" strike="noStrike" kern="1200" cap="none" spc="0" normalizeH="0" baseline="0" noProof="0" dirty="0">
              <a:ln>
                <a:noFill/>
              </a:ln>
              <a:solidFill>
                <a:prstClr val="black"/>
              </a:solidFill>
              <a:effectLst/>
              <a:uLnTx/>
              <a:uFillTx/>
              <a:latin typeface="Calibri"/>
              <a:ea typeface="+mj-ea"/>
              <a:cs typeface="Arial"/>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E-mail: lukas.pavlik@mvso.cz</a:t>
            </a:r>
            <a:endParaRPr kumimoji="0" lang="en-US" sz="1800" b="1" i="0" u="none" strike="noStrike" kern="1200" cap="none" spc="0" normalizeH="0" baseline="0" noProof="0" dirty="0">
              <a:ln>
                <a:noFill/>
              </a:ln>
              <a:solidFill>
                <a:prstClr val="black"/>
              </a:solidFill>
              <a:effectLst/>
              <a:uLnTx/>
              <a:uFillTx/>
              <a:latin typeface="Calibri"/>
              <a:ea typeface="+mj-ea"/>
              <a:cs typeface="+mj-cs"/>
            </a:endParaRPr>
          </a:p>
        </p:txBody>
      </p:sp>
      <p:sp>
        <p:nvSpPr>
          <p:cNvPr id="5" name="TextovéPole 4">
            <a:extLst>
              <a:ext uri="{FF2B5EF4-FFF2-40B4-BE49-F238E27FC236}">
                <a16:creationId xmlns:a16="http://schemas.microsoft.com/office/drawing/2014/main" id="{E1F44E6F-3012-467B-9579-5E3131DFE0C6}"/>
              </a:ext>
            </a:extLst>
          </p:cNvPr>
          <p:cNvSpPr txBox="1"/>
          <p:nvPr/>
        </p:nvSpPr>
        <p:spPr>
          <a:xfrm>
            <a:off x="597024" y="1642923"/>
            <a:ext cx="3870664"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err="1">
                <a:ln>
                  <a:noFill/>
                </a:ln>
                <a:solidFill>
                  <a:prstClr val="black"/>
                </a:solidFill>
                <a:effectLst/>
                <a:uLnTx/>
                <a:uFillTx/>
                <a:latin typeface="Calibri"/>
                <a:ea typeface="+mn-ea"/>
                <a:cs typeface="+mn-cs"/>
              </a:rPr>
              <a:t>Moravian</a:t>
            </a:r>
            <a:r>
              <a:rPr kumimoji="0" lang="cs-CZ" sz="1800" b="0" i="0" u="none" strike="noStrike" kern="1200" cap="none" spc="0" normalizeH="0" baseline="0" noProof="0" dirty="0">
                <a:ln>
                  <a:noFill/>
                </a:ln>
                <a:solidFill>
                  <a:prstClr val="black"/>
                </a:solidFill>
                <a:effectLst/>
                <a:uLnTx/>
                <a:uFillTx/>
                <a:latin typeface="Calibri"/>
                <a:ea typeface="+mn-ea"/>
                <a:cs typeface="+mn-cs"/>
              </a:rPr>
              <a:t> Business </a:t>
            </a:r>
            <a:r>
              <a:rPr kumimoji="0" lang="cs-CZ" sz="1800" b="0" i="0" u="none" strike="noStrike" kern="1200" cap="none" spc="0" normalizeH="0" baseline="0" noProof="0" dirty="0" err="1">
                <a:ln>
                  <a:noFill/>
                </a:ln>
                <a:solidFill>
                  <a:prstClr val="black"/>
                </a:solidFill>
                <a:effectLst/>
                <a:uLnTx/>
                <a:uFillTx/>
                <a:latin typeface="Calibri"/>
                <a:ea typeface="+mn-ea"/>
                <a:cs typeface="+mn-cs"/>
              </a:rPr>
              <a:t>College</a:t>
            </a:r>
            <a:r>
              <a:rPr kumimoji="0" lang="cs-CZ" sz="1800" b="0" i="0" u="none" strike="noStrike" kern="1200" cap="none" spc="0" normalizeH="0" baseline="0" noProof="0" dirty="0">
                <a:ln>
                  <a:noFill/>
                </a:ln>
                <a:solidFill>
                  <a:prstClr val="black"/>
                </a:solidFill>
                <a:effectLst/>
                <a:uLnTx/>
                <a:uFillTx/>
                <a:latin typeface="Calibri"/>
                <a:ea typeface="+mn-ea"/>
                <a:cs typeface="+mn-cs"/>
              </a:rPr>
              <a:t> Olomouc </a:t>
            </a: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Antivirus Software</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As with humans, it is essential to protect against viruses in the electronic environment.</a:t>
            </a:r>
          </a:p>
          <a:p>
            <a:pPr algn="just"/>
            <a:endParaRPr lang="en-US" dirty="0"/>
          </a:p>
          <a:p>
            <a:pPr algn="just"/>
            <a:r>
              <a:rPr lang="en-US" dirty="0"/>
              <a:t>Antivirus software helps prevent computers from being infected with malicious software (computer viruses, worms, </a:t>
            </a:r>
            <a:r>
              <a:rPr lang="cs-CZ" dirty="0" smtClean="0"/>
              <a:t>t</a:t>
            </a:r>
            <a:r>
              <a:rPr lang="en-US" dirty="0" err="1" smtClean="0"/>
              <a:t>rojan</a:t>
            </a:r>
            <a:r>
              <a:rPr lang="en-US" dirty="0" smtClean="0"/>
              <a:t> </a:t>
            </a:r>
            <a:r>
              <a:rPr lang="en-US" dirty="0"/>
              <a:t>horses, etc.).</a:t>
            </a:r>
          </a:p>
          <a:p>
            <a:pPr algn="just"/>
            <a:endParaRPr lang="en-US" dirty="0"/>
          </a:p>
          <a:p>
            <a:pPr algn="just"/>
            <a:r>
              <a:rPr lang="en-US" dirty="0"/>
              <a:t>Collectively, it can be defined as malware protection.</a:t>
            </a:r>
          </a:p>
          <a:p>
            <a:pPr marL="0" indent="0" algn="just">
              <a:buNone/>
            </a:pPr>
            <a:endParaRPr lang="en-US" dirty="0"/>
          </a:p>
          <a:p>
            <a:pPr algn="just"/>
            <a:r>
              <a:rPr lang="en-US" dirty="0"/>
              <a:t>As hundreds of new types of malicious software are added every day, it is necessary and mandatory to update antivirus software regularly with new virus definitions.</a:t>
            </a:r>
            <a:endParaRPr lang="cs-CZ" dirty="0"/>
          </a:p>
        </p:txBody>
      </p:sp>
    </p:spTree>
    <p:extLst>
      <p:ext uri="{BB962C8B-B14F-4D97-AF65-F5344CB8AC3E}">
        <p14:creationId xmlns:p14="http://schemas.microsoft.com/office/powerpoint/2010/main" val="4008854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Antivirus Software</a:t>
            </a:r>
          </a:p>
        </p:txBody>
      </p:sp>
      <p:sp>
        <p:nvSpPr>
          <p:cNvPr id="3" name="Zástupný symbol pro obsah 2"/>
          <p:cNvSpPr>
            <a:spLocks noGrp="1"/>
          </p:cNvSpPr>
          <p:nvPr>
            <p:ph idx="1"/>
          </p:nvPr>
        </p:nvSpPr>
        <p:spPr/>
        <p:txBody>
          <a:bodyPr>
            <a:normAutofit fontScale="92500"/>
          </a:bodyPr>
          <a:lstStyle/>
          <a:p>
            <a:pPr algn="just"/>
            <a:r>
              <a:rPr lang="cs-CZ" dirty="0" smtClean="0"/>
              <a:t>I</a:t>
            </a:r>
            <a:r>
              <a:rPr lang="en-US" dirty="0" smtClean="0"/>
              <a:t>n </a:t>
            </a:r>
            <a:r>
              <a:rPr lang="en-US" dirty="0"/>
              <a:t>addition, attacks have become much more sophisticated over the years, and nowadays it is much easier for malware to infect your computers than in the past, as new malicious software exploits several different system vulnerabilities at the same time and creates new forms for its spread.</a:t>
            </a:r>
          </a:p>
          <a:p>
            <a:pPr algn="just"/>
            <a:endParaRPr lang="en-US" dirty="0"/>
          </a:p>
          <a:p>
            <a:pPr algn="just"/>
            <a:r>
              <a:rPr lang="en-US" dirty="0"/>
              <a:t>These threats have led the security industry to develop tools that regularly automatically select virus definitions, often once a day, to prevent infections quickly and effectively.</a:t>
            </a:r>
          </a:p>
          <a:p>
            <a:pPr algn="just"/>
            <a:endParaRPr lang="en-US" dirty="0"/>
          </a:p>
          <a:p>
            <a:pPr algn="just"/>
            <a:r>
              <a:rPr lang="en-US" dirty="0"/>
              <a:t>When malicious code infects your computer, security vendors offer tools that remove infections from your computer and try to clean up any damage caused by a virus.</a:t>
            </a:r>
            <a:endParaRPr lang="cs-CZ" dirty="0"/>
          </a:p>
        </p:txBody>
      </p:sp>
    </p:spTree>
    <p:extLst>
      <p:ext uri="{BB962C8B-B14F-4D97-AF65-F5344CB8AC3E}">
        <p14:creationId xmlns:p14="http://schemas.microsoft.com/office/powerpoint/2010/main" val="3003811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Antivirus Software</a:t>
            </a:r>
          </a:p>
        </p:txBody>
      </p:sp>
      <p:sp>
        <p:nvSpPr>
          <p:cNvPr id="3" name="Zástupný symbol pro obsah 2"/>
          <p:cNvSpPr>
            <a:spLocks noGrp="1"/>
          </p:cNvSpPr>
          <p:nvPr>
            <p:ph idx="1"/>
          </p:nvPr>
        </p:nvSpPr>
        <p:spPr/>
        <p:txBody>
          <a:bodyPr>
            <a:normAutofit lnSpcReduction="10000"/>
          </a:bodyPr>
          <a:lstStyle/>
          <a:p>
            <a:pPr algn="just"/>
            <a:r>
              <a:rPr lang="en-US" dirty="0"/>
              <a:t>Antivirus software is a required part of an information security program due to the growing number of viruses.</a:t>
            </a:r>
          </a:p>
          <a:p>
            <a:pPr algn="just"/>
            <a:endParaRPr lang="en-US" dirty="0"/>
          </a:p>
          <a:p>
            <a:pPr algn="just"/>
            <a:r>
              <a:rPr lang="en-US" dirty="0"/>
              <a:t>Only with implemented antivirus software (recommended by several manufacturers) it is possible to proceed to the safe use of the Internet.</a:t>
            </a:r>
          </a:p>
          <a:p>
            <a:pPr algn="just"/>
            <a:endParaRPr lang="en-US" dirty="0"/>
          </a:p>
          <a:p>
            <a:pPr algn="just"/>
            <a:r>
              <a:rPr lang="en-US" dirty="0"/>
              <a:t>Anti-virus software must provide comprehensive protection against all types of threats in the Internet environment.</a:t>
            </a:r>
          </a:p>
          <a:p>
            <a:pPr algn="just"/>
            <a:endParaRPr lang="en-US" dirty="0"/>
          </a:p>
          <a:p>
            <a:pPr algn="just"/>
            <a:r>
              <a:rPr lang="en-US" dirty="0"/>
              <a:t>That's why security software vendors deliver "packages" of antivirus software that cover a known spectrum of malicious software.</a:t>
            </a:r>
            <a:endParaRPr lang="cs-CZ" dirty="0"/>
          </a:p>
        </p:txBody>
      </p:sp>
    </p:spTree>
    <p:extLst>
      <p:ext uri="{BB962C8B-B14F-4D97-AF65-F5344CB8AC3E}">
        <p14:creationId xmlns:p14="http://schemas.microsoft.com/office/powerpoint/2010/main" val="3984121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Vulnerability </a:t>
            </a:r>
            <a:r>
              <a:rPr lang="cs-CZ" dirty="0" smtClean="0"/>
              <a:t>Management</a:t>
            </a:r>
            <a:endParaRPr lang="cs-CZ" dirty="0"/>
          </a:p>
        </p:txBody>
      </p:sp>
      <p:sp>
        <p:nvSpPr>
          <p:cNvPr id="3" name="Zástupný symbol pro obsah 2"/>
          <p:cNvSpPr>
            <a:spLocks noGrp="1"/>
          </p:cNvSpPr>
          <p:nvPr>
            <p:ph idx="1"/>
          </p:nvPr>
        </p:nvSpPr>
        <p:spPr/>
        <p:txBody>
          <a:bodyPr/>
          <a:lstStyle/>
          <a:p>
            <a:pPr algn="just"/>
            <a:r>
              <a:rPr lang="en-US" dirty="0"/>
              <a:t>Vulnerability management is a way to proactively address vulnerabilities in an information security program.</a:t>
            </a:r>
          </a:p>
          <a:p>
            <a:pPr algn="just"/>
            <a:endParaRPr lang="en-US" dirty="0"/>
          </a:p>
          <a:p>
            <a:pPr algn="just"/>
            <a:r>
              <a:rPr lang="en-US" dirty="0"/>
              <a:t>An effective security program uses tools to automatically manage vulnerabilities to identify potential vulnerabilities in an enterprise information system.</a:t>
            </a:r>
          </a:p>
          <a:p>
            <a:pPr algn="just"/>
            <a:endParaRPr lang="en-US" dirty="0"/>
          </a:p>
          <a:p>
            <a:pPr algn="just"/>
            <a:r>
              <a:rPr lang="en-US" dirty="0"/>
              <a:t>Vulnerability management tools compare the environment with a database of known vulnerabilities and check which vulnerabilities the enterprise information environment contains.</a:t>
            </a:r>
            <a:endParaRPr lang="cs-CZ" dirty="0"/>
          </a:p>
        </p:txBody>
      </p:sp>
    </p:spTree>
    <p:extLst>
      <p:ext uri="{BB962C8B-B14F-4D97-AF65-F5344CB8AC3E}">
        <p14:creationId xmlns:p14="http://schemas.microsoft.com/office/powerpoint/2010/main" val="1820771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Vulnerability Management</a:t>
            </a:r>
          </a:p>
        </p:txBody>
      </p:sp>
      <p:sp>
        <p:nvSpPr>
          <p:cNvPr id="3" name="Zástupný symbol pro obsah 2"/>
          <p:cNvSpPr>
            <a:spLocks noGrp="1"/>
          </p:cNvSpPr>
          <p:nvPr>
            <p:ph idx="1"/>
          </p:nvPr>
        </p:nvSpPr>
        <p:spPr/>
        <p:txBody>
          <a:bodyPr>
            <a:normAutofit lnSpcReduction="10000"/>
          </a:bodyPr>
          <a:lstStyle/>
          <a:p>
            <a:pPr algn="just"/>
            <a:r>
              <a:rPr lang="en-US" dirty="0"/>
              <a:t>There are two types of vulnerability management tools: network and host.</a:t>
            </a:r>
          </a:p>
          <a:p>
            <a:pPr algn="just"/>
            <a:r>
              <a:rPr lang="en-US" dirty="0"/>
              <a:t>You can use network-based tools to scan network communications for known vulnerabilities and host tools for scanning physical devices, such as computer servers.</a:t>
            </a:r>
          </a:p>
          <a:p>
            <a:pPr algn="just"/>
            <a:r>
              <a:rPr lang="en-US" dirty="0"/>
              <a:t>Due to the growing number of vulnerabilities, it is necessary to ensure the current patching of information programs.</a:t>
            </a:r>
          </a:p>
          <a:p>
            <a:pPr algn="just"/>
            <a:r>
              <a:rPr lang="en-US" dirty="0"/>
              <a:t>This is a complex task because patches must be tested before they can be applied, which in the case of large enterprises with a large information environment (a large number of applications, servers and users) requires a systematic approach that must be integrated into the business processes.</a:t>
            </a:r>
            <a:endParaRPr lang="cs-CZ" dirty="0"/>
          </a:p>
        </p:txBody>
      </p:sp>
    </p:spTree>
    <p:extLst>
      <p:ext uri="{BB962C8B-B14F-4D97-AF65-F5344CB8AC3E}">
        <p14:creationId xmlns:p14="http://schemas.microsoft.com/office/powerpoint/2010/main" val="1862980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Vulnerability Management</a:t>
            </a:r>
          </a:p>
        </p:txBody>
      </p:sp>
      <p:sp>
        <p:nvSpPr>
          <p:cNvPr id="3" name="Zástupný symbol pro obsah 2"/>
          <p:cNvSpPr>
            <a:spLocks noGrp="1"/>
          </p:cNvSpPr>
          <p:nvPr>
            <p:ph idx="1"/>
          </p:nvPr>
        </p:nvSpPr>
        <p:spPr/>
        <p:txBody>
          <a:bodyPr>
            <a:normAutofit lnSpcReduction="10000"/>
          </a:bodyPr>
          <a:lstStyle/>
          <a:p>
            <a:pPr algn="just"/>
            <a:r>
              <a:rPr lang="en-US" dirty="0"/>
              <a:t>A regular and controlled program for scanning information environment vulnerabilities and a system for dealing with necessary repairs must be part of ensuring an adequate level of security for the business.</a:t>
            </a:r>
          </a:p>
          <a:p>
            <a:pPr algn="just"/>
            <a:endParaRPr lang="en-US" dirty="0"/>
          </a:p>
          <a:p>
            <a:pPr algn="just"/>
            <a:r>
              <a:rPr lang="en-US" dirty="0"/>
              <a:t>For this reason, SIEM is integrated into the information environment.</a:t>
            </a:r>
          </a:p>
          <a:p>
            <a:pPr algn="just"/>
            <a:endParaRPr lang="en-US" dirty="0"/>
          </a:p>
          <a:p>
            <a:pPr algn="just"/>
            <a:r>
              <a:rPr lang="en-US" dirty="0"/>
              <a:t>Error management technology is therefore an important part of an information security management system.</a:t>
            </a:r>
          </a:p>
          <a:p>
            <a:pPr algn="just"/>
            <a:endParaRPr lang="en-US" dirty="0"/>
          </a:p>
          <a:p>
            <a:pPr algn="just"/>
            <a:r>
              <a:rPr lang="en-US" dirty="0"/>
              <a:t>These tools allow you to proactively identify vulnerabilities and take the necessary proactive security measures.</a:t>
            </a:r>
            <a:endParaRPr lang="cs-CZ" dirty="0"/>
          </a:p>
        </p:txBody>
      </p:sp>
    </p:spTree>
    <p:extLst>
      <p:ext uri="{BB962C8B-B14F-4D97-AF65-F5344CB8AC3E}">
        <p14:creationId xmlns:p14="http://schemas.microsoft.com/office/powerpoint/2010/main" val="3624079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IDS – </a:t>
            </a:r>
            <a:r>
              <a:rPr lang="cs-CZ" dirty="0" err="1" smtClean="0"/>
              <a:t>Intrusion</a:t>
            </a:r>
            <a:r>
              <a:rPr lang="cs-CZ" dirty="0" smtClean="0"/>
              <a:t> </a:t>
            </a:r>
            <a:r>
              <a:rPr lang="cs-CZ" dirty="0" err="1" smtClean="0"/>
              <a:t>Detection</a:t>
            </a:r>
            <a:r>
              <a:rPr lang="cs-CZ" dirty="0" smtClean="0"/>
              <a:t> </a:t>
            </a:r>
            <a:r>
              <a:rPr lang="cs-CZ" dirty="0" err="1" smtClean="0"/>
              <a:t>System</a:t>
            </a:r>
            <a:endParaRPr lang="cs-CZ" dirty="0"/>
          </a:p>
        </p:txBody>
      </p:sp>
      <p:sp>
        <p:nvSpPr>
          <p:cNvPr id="3" name="Zástupný symbol pro obsah 2"/>
          <p:cNvSpPr>
            <a:spLocks noGrp="1"/>
          </p:cNvSpPr>
          <p:nvPr>
            <p:ph idx="1"/>
          </p:nvPr>
        </p:nvSpPr>
        <p:spPr/>
        <p:txBody>
          <a:bodyPr/>
          <a:lstStyle/>
          <a:p>
            <a:pPr algn="just"/>
            <a:r>
              <a:rPr lang="en-US" dirty="0"/>
              <a:t>Intrusion Detection Systems (IDS) monitor traffic and events on the network and in enterprise information systems, where they detect signs of a possible attack, or information about attacks that have been carried out.</a:t>
            </a:r>
          </a:p>
          <a:p>
            <a:pPr algn="just"/>
            <a:endParaRPr lang="en-US" dirty="0"/>
          </a:p>
          <a:p>
            <a:pPr algn="just"/>
            <a:r>
              <a:rPr lang="en-US" dirty="0"/>
              <a:t>As with vulnerability management, intrusion detection tools can be provided in two modes, </a:t>
            </a:r>
            <a:r>
              <a:rPr lang="en-US" dirty="0" err="1" smtClean="0"/>
              <a:t>i</a:t>
            </a:r>
            <a:r>
              <a:rPr lang="cs-CZ" dirty="0" smtClean="0"/>
              <a:t>.</a:t>
            </a:r>
            <a:r>
              <a:rPr lang="en-US" dirty="0" smtClean="0"/>
              <a:t>e</a:t>
            </a:r>
            <a:r>
              <a:rPr lang="cs-CZ" dirty="0" smtClean="0"/>
              <a:t>.</a:t>
            </a:r>
            <a:r>
              <a:rPr lang="en-US" dirty="0" smtClean="0"/>
              <a:t> </a:t>
            </a:r>
            <a:r>
              <a:rPr lang="en-US" dirty="0"/>
              <a:t>in a network or host environment.</a:t>
            </a:r>
          </a:p>
          <a:p>
            <a:pPr algn="just"/>
            <a:endParaRPr lang="en-US" dirty="0"/>
          </a:p>
          <a:p>
            <a:pPr algn="just"/>
            <a:r>
              <a:rPr lang="en-US" dirty="0"/>
              <a:t>Network-based tools actively seek out traffic on key parts of your network and look for possible attacks.</a:t>
            </a:r>
            <a:endParaRPr lang="cs-CZ" dirty="0"/>
          </a:p>
        </p:txBody>
      </p:sp>
    </p:spTree>
    <p:extLst>
      <p:ext uri="{BB962C8B-B14F-4D97-AF65-F5344CB8AC3E}">
        <p14:creationId xmlns:p14="http://schemas.microsoft.com/office/powerpoint/2010/main" val="4084088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IDS </a:t>
            </a:r>
            <a:r>
              <a:rPr lang="cs-CZ" dirty="0"/>
              <a:t>– </a:t>
            </a:r>
            <a:r>
              <a:rPr lang="cs-CZ" dirty="0" err="1"/>
              <a:t>Intrusion</a:t>
            </a:r>
            <a:r>
              <a:rPr lang="cs-CZ" dirty="0"/>
              <a:t> </a:t>
            </a:r>
            <a:r>
              <a:rPr lang="cs-CZ" dirty="0" err="1" smtClean="0"/>
              <a:t>Detection</a:t>
            </a:r>
            <a:r>
              <a:rPr lang="cs-CZ" dirty="0" smtClean="0"/>
              <a:t> </a:t>
            </a:r>
            <a:r>
              <a:rPr lang="cs-CZ" dirty="0" err="1" smtClean="0"/>
              <a:t>System</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en-US" dirty="0"/>
              <a:t>Host tools run on servers and check audit or log information to detect possible attacks.</a:t>
            </a:r>
          </a:p>
          <a:p>
            <a:pPr algn="just"/>
            <a:endParaRPr lang="en-US" dirty="0"/>
          </a:p>
          <a:p>
            <a:pPr algn="just"/>
            <a:r>
              <a:rPr lang="en-US" dirty="0"/>
              <a:t>Because data log evaluation can be resource intensive, these tools can adversely affect server performance.</a:t>
            </a:r>
          </a:p>
          <a:p>
            <a:pPr algn="just"/>
            <a:endParaRPr lang="en-US" dirty="0"/>
          </a:p>
          <a:p>
            <a:pPr algn="just"/>
            <a:r>
              <a:rPr lang="en-US" dirty="0"/>
              <a:t>In this case, it is necessary to continuously monitor the "throughput" of the information system, but when reducing it, it is not possible to solve the situation by disabling the tools that detect intrusions.</a:t>
            </a:r>
          </a:p>
          <a:p>
            <a:pPr algn="just"/>
            <a:endParaRPr lang="en-US" dirty="0"/>
          </a:p>
          <a:p>
            <a:pPr algn="just"/>
            <a:r>
              <a:rPr lang="en-US" dirty="0"/>
              <a:t>These tools rely on two methods of intrusion identification: description-based recognition and anomaly detection.</a:t>
            </a:r>
            <a:endParaRPr lang="cs-CZ" dirty="0"/>
          </a:p>
        </p:txBody>
      </p:sp>
    </p:spTree>
    <p:extLst>
      <p:ext uri="{BB962C8B-B14F-4D97-AF65-F5344CB8AC3E}">
        <p14:creationId xmlns:p14="http://schemas.microsoft.com/office/powerpoint/2010/main" val="615154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IDS – </a:t>
            </a:r>
            <a:r>
              <a:rPr lang="cs-CZ" dirty="0" err="1"/>
              <a:t>Intrusion</a:t>
            </a:r>
            <a:r>
              <a:rPr lang="cs-CZ" dirty="0"/>
              <a:t> </a:t>
            </a:r>
            <a:r>
              <a:rPr lang="cs-CZ" dirty="0" err="1"/>
              <a:t>Detection</a:t>
            </a:r>
            <a:r>
              <a:rPr lang="cs-CZ" dirty="0"/>
              <a:t> </a:t>
            </a:r>
            <a:r>
              <a:rPr lang="cs-CZ" dirty="0" err="1"/>
              <a:t>System</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en-US" dirty="0"/>
              <a:t>Description-based recognition compares certain patterns of activity with unknown attack scenarios.</a:t>
            </a:r>
          </a:p>
          <a:p>
            <a:pPr marL="0" indent="0" algn="just">
              <a:buNone/>
            </a:pPr>
            <a:endParaRPr lang="en-US" dirty="0"/>
          </a:p>
          <a:p>
            <a:pPr algn="just"/>
            <a:r>
              <a:rPr lang="en-US" dirty="0"/>
              <a:t>Description-based intrusion detection tools detect patterns or signs of abnormal activity.</a:t>
            </a:r>
          </a:p>
          <a:p>
            <a:pPr algn="just"/>
            <a:endParaRPr lang="en-US" dirty="0"/>
          </a:p>
          <a:p>
            <a:pPr algn="just"/>
            <a:r>
              <a:rPr lang="en-US" dirty="0"/>
              <a:t>Here, the detection of a non-standard situation depends on the identification of samples for normal behavior and then on the detection of behavior that differs from the standard.</a:t>
            </a:r>
          </a:p>
          <a:p>
            <a:pPr algn="just"/>
            <a:endParaRPr lang="en-US" dirty="0"/>
          </a:p>
          <a:p>
            <a:pPr algn="just"/>
            <a:r>
              <a:rPr lang="en-US" dirty="0"/>
              <a:t>Both of these methods must respond to a high degree of variability in the controlled environment and determine what the standard situations are and what the attacker can dispose of.</a:t>
            </a:r>
            <a:endParaRPr lang="cs-CZ" dirty="0"/>
          </a:p>
        </p:txBody>
      </p:sp>
    </p:spTree>
    <p:extLst>
      <p:ext uri="{BB962C8B-B14F-4D97-AF65-F5344CB8AC3E}">
        <p14:creationId xmlns:p14="http://schemas.microsoft.com/office/powerpoint/2010/main" val="3542722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IPS – </a:t>
            </a:r>
            <a:r>
              <a:rPr lang="cs-CZ" dirty="0" err="1"/>
              <a:t>Intrusion</a:t>
            </a:r>
            <a:r>
              <a:rPr lang="cs-CZ" dirty="0"/>
              <a:t> </a:t>
            </a:r>
            <a:r>
              <a:rPr lang="cs-CZ" dirty="0" err="1"/>
              <a:t>Prevention</a:t>
            </a:r>
            <a:r>
              <a:rPr lang="cs-CZ" dirty="0"/>
              <a:t> </a:t>
            </a:r>
            <a:r>
              <a:rPr lang="cs-CZ" dirty="0" err="1"/>
              <a:t>System</a:t>
            </a:r>
            <a:endParaRPr lang="cs-CZ" dirty="0"/>
          </a:p>
        </p:txBody>
      </p:sp>
      <p:sp>
        <p:nvSpPr>
          <p:cNvPr id="3" name="Zástupný symbol pro obsah 2"/>
          <p:cNvSpPr>
            <a:spLocks noGrp="1"/>
          </p:cNvSpPr>
          <p:nvPr>
            <p:ph idx="1"/>
          </p:nvPr>
        </p:nvSpPr>
        <p:spPr/>
        <p:txBody>
          <a:bodyPr>
            <a:normAutofit fontScale="92500"/>
          </a:bodyPr>
          <a:lstStyle/>
          <a:p>
            <a:pPr algn="just"/>
            <a:r>
              <a:rPr lang="en-US" dirty="0"/>
              <a:t>Typical corporate networks are connected to several external networks. </a:t>
            </a:r>
            <a:r>
              <a:rPr lang="en-US" dirty="0" smtClean="0"/>
              <a:t>R</a:t>
            </a:r>
            <a:endParaRPr lang="cs-CZ" dirty="0" smtClean="0"/>
          </a:p>
          <a:p>
            <a:pPr algn="just"/>
            <a:r>
              <a:rPr lang="en-US" dirty="0" smtClean="0"/>
              <a:t>emote </a:t>
            </a:r>
            <a:r>
              <a:rPr lang="en-US" dirty="0"/>
              <a:t>branches can be connected to the central network using various technologies (fixed lines, DSL, various types of VPN…), thus creating a large network.</a:t>
            </a:r>
          </a:p>
          <a:p>
            <a:pPr algn="just"/>
            <a:r>
              <a:rPr lang="en-US" dirty="0"/>
              <a:t>Due to the variety of possible attacks, it is not possible to solve the security perimeter of the company only using firewalls, but it is necessary to design security zones, which structure security tools with separation into individual areas - Internet, DMZ (demilitarized zone, Intranet, etc.).</a:t>
            </a:r>
          </a:p>
          <a:p>
            <a:pPr algn="just"/>
            <a:r>
              <a:rPr lang="en-US" dirty="0"/>
              <a:t>Rules for data transfer must be set, while the basic rules are set on the firewall.</a:t>
            </a:r>
          </a:p>
          <a:p>
            <a:pPr algn="just"/>
            <a:r>
              <a:rPr lang="en-US" dirty="0"/>
              <a:t>Intrusion detection and prevention systems (IDS / IPS systems) are intended for the transmission and control of critical data.</a:t>
            </a:r>
            <a:endParaRPr lang="cs-CZ" dirty="0"/>
          </a:p>
        </p:txBody>
      </p:sp>
    </p:spTree>
    <p:extLst>
      <p:ext uri="{BB962C8B-B14F-4D97-AF65-F5344CB8AC3E}">
        <p14:creationId xmlns:p14="http://schemas.microsoft.com/office/powerpoint/2010/main" val="3460510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Security </a:t>
            </a:r>
            <a:r>
              <a:rPr lang="cs-CZ" dirty="0" smtClean="0"/>
              <a:t>C</a:t>
            </a:r>
            <a:r>
              <a:rPr lang="en-US" dirty="0" err="1" smtClean="0"/>
              <a:t>oncept</a:t>
            </a:r>
            <a:r>
              <a:rPr lang="en-US" dirty="0"/>
              <a:t>, </a:t>
            </a:r>
            <a:r>
              <a:rPr lang="cs-CZ" dirty="0" smtClean="0"/>
              <a:t>S</a:t>
            </a:r>
            <a:r>
              <a:rPr lang="en-US" dirty="0" err="1" smtClean="0"/>
              <a:t>ecurity</a:t>
            </a:r>
            <a:r>
              <a:rPr lang="en-US" dirty="0" smtClean="0"/>
              <a:t> </a:t>
            </a:r>
            <a:r>
              <a:rPr lang="cs-CZ" dirty="0" smtClean="0"/>
              <a:t>P</a:t>
            </a:r>
            <a:r>
              <a:rPr lang="en-US" dirty="0" err="1" smtClean="0"/>
              <a:t>olicy</a:t>
            </a:r>
            <a:r>
              <a:rPr lang="en-US" dirty="0"/>
              <a:t>, </a:t>
            </a:r>
            <a:r>
              <a:rPr lang="cs-CZ" dirty="0" smtClean="0"/>
              <a:t>S</a:t>
            </a:r>
            <a:r>
              <a:rPr lang="en-US" dirty="0" err="1" smtClean="0"/>
              <a:t>ecurity</a:t>
            </a:r>
            <a:r>
              <a:rPr lang="en-US" dirty="0" smtClean="0"/>
              <a:t> </a:t>
            </a:r>
            <a:r>
              <a:rPr lang="cs-CZ" dirty="0" smtClean="0"/>
              <a:t>M</a:t>
            </a:r>
            <a:r>
              <a:rPr lang="en-US" dirty="0" err="1" smtClean="0"/>
              <a:t>easures</a:t>
            </a:r>
            <a:endParaRPr lang="cs-CZ" dirty="0"/>
          </a:p>
        </p:txBody>
      </p:sp>
      <p:sp>
        <p:nvSpPr>
          <p:cNvPr id="3" name="Zástupný symbol pro obsah 2"/>
          <p:cNvSpPr>
            <a:spLocks noGrp="1"/>
          </p:cNvSpPr>
          <p:nvPr>
            <p:ph idx="1"/>
          </p:nvPr>
        </p:nvSpPr>
        <p:spPr/>
        <p:txBody>
          <a:bodyPr/>
          <a:lstStyle/>
          <a:p>
            <a:pPr algn="just"/>
            <a:r>
              <a:rPr lang="en-US" dirty="0"/>
              <a:t>Information technology brings a number of current issues to the information security program.</a:t>
            </a:r>
          </a:p>
          <a:p>
            <a:pPr algn="just"/>
            <a:endParaRPr lang="en-US" dirty="0"/>
          </a:p>
          <a:p>
            <a:pPr algn="just"/>
            <a:r>
              <a:rPr lang="en-US" dirty="0"/>
              <a:t>In addition, the rapid development of information technology has a major impact on the effectiveness of the implemented security program.</a:t>
            </a:r>
          </a:p>
          <a:p>
            <a:pPr algn="just"/>
            <a:endParaRPr lang="en-US" dirty="0"/>
          </a:p>
          <a:p>
            <a:pPr algn="just"/>
            <a:r>
              <a:rPr lang="en-US" dirty="0"/>
              <a:t>Most of the issues raised are based on the important fact - that technology alone will not solve these requirements and problems, and existing security measures may be ineffective with new information technologies.</a:t>
            </a:r>
            <a:endParaRPr lang="cs-CZ" dirty="0"/>
          </a:p>
        </p:txBody>
      </p:sp>
    </p:spTree>
    <p:extLst>
      <p:ext uri="{BB962C8B-B14F-4D97-AF65-F5344CB8AC3E}">
        <p14:creationId xmlns:p14="http://schemas.microsoft.com/office/powerpoint/2010/main" val="29732980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IPS – </a:t>
            </a:r>
            <a:r>
              <a:rPr lang="cs-CZ" dirty="0" err="1"/>
              <a:t>Intrusion</a:t>
            </a:r>
            <a:r>
              <a:rPr lang="cs-CZ" dirty="0"/>
              <a:t> </a:t>
            </a:r>
            <a:r>
              <a:rPr lang="cs-CZ" dirty="0" err="1"/>
              <a:t>Prevention</a:t>
            </a:r>
            <a:r>
              <a:rPr lang="cs-CZ" dirty="0"/>
              <a:t> </a:t>
            </a:r>
            <a:r>
              <a:rPr lang="cs-CZ" dirty="0" err="1"/>
              <a:t>System</a:t>
            </a:r>
            <a:endParaRPr lang="cs-CZ" dirty="0"/>
          </a:p>
        </p:txBody>
      </p:sp>
      <p:sp>
        <p:nvSpPr>
          <p:cNvPr id="3" name="Zástupný symbol pro obsah 2"/>
          <p:cNvSpPr>
            <a:spLocks noGrp="1"/>
          </p:cNvSpPr>
          <p:nvPr>
            <p:ph idx="1"/>
          </p:nvPr>
        </p:nvSpPr>
        <p:spPr/>
        <p:txBody>
          <a:bodyPr/>
          <a:lstStyle/>
          <a:p>
            <a:pPr algn="just"/>
            <a:r>
              <a:rPr lang="en-US" dirty="0"/>
              <a:t>IPS systems, as well as IDS systems, are divided into network and host.</a:t>
            </a:r>
          </a:p>
          <a:p>
            <a:pPr algn="just"/>
            <a:r>
              <a:rPr lang="en-US" dirty="0"/>
              <a:t>Both categories have in common the monitoring of the system, the ability to notify the administrator of a possible attack and make a security record (log).</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5846" y="3339688"/>
            <a:ext cx="4785360" cy="2835077"/>
          </a:xfrm>
          <a:prstGeom prst="rect">
            <a:avLst/>
          </a:prstGeom>
        </p:spPr>
      </p:pic>
    </p:spTree>
    <p:extLst>
      <p:ext uri="{BB962C8B-B14F-4D97-AF65-F5344CB8AC3E}">
        <p14:creationId xmlns:p14="http://schemas.microsoft.com/office/powerpoint/2010/main" val="28296584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IPS – </a:t>
            </a:r>
            <a:r>
              <a:rPr lang="cs-CZ" dirty="0" err="1"/>
              <a:t>Intrusion</a:t>
            </a:r>
            <a:r>
              <a:rPr lang="cs-CZ" dirty="0"/>
              <a:t> </a:t>
            </a:r>
            <a:r>
              <a:rPr lang="cs-CZ" dirty="0" err="1"/>
              <a:t>Prevention</a:t>
            </a:r>
            <a:r>
              <a:rPr lang="cs-CZ" dirty="0"/>
              <a:t> </a:t>
            </a:r>
            <a:r>
              <a:rPr lang="cs-CZ" dirty="0" err="1"/>
              <a:t>System</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Host systems are deployed directly to individual stations or servers.</a:t>
            </a:r>
          </a:p>
          <a:p>
            <a:pPr algn="just"/>
            <a:endParaRPr lang="en-US" dirty="0"/>
          </a:p>
          <a:p>
            <a:pPr algn="just"/>
            <a:r>
              <a:rPr lang="en-US" dirty="0"/>
              <a:t>These are software products and are therefore limited by OS support on the station.</a:t>
            </a:r>
          </a:p>
          <a:p>
            <a:pPr algn="just"/>
            <a:endParaRPr lang="en-US" dirty="0"/>
          </a:p>
          <a:p>
            <a:pPr algn="just"/>
            <a:r>
              <a:rPr lang="en-US" dirty="0"/>
              <a:t>They monitor system calls, logs and the like.</a:t>
            </a:r>
          </a:p>
          <a:p>
            <a:pPr algn="just"/>
            <a:endParaRPr lang="en-US" dirty="0"/>
          </a:p>
          <a:p>
            <a:pPr algn="just"/>
            <a:r>
              <a:rPr lang="en-US" dirty="0"/>
              <a:t>Protects against attacks on OS and applications.</a:t>
            </a:r>
          </a:p>
          <a:p>
            <a:pPr algn="just"/>
            <a:endParaRPr lang="en-US" dirty="0"/>
          </a:p>
          <a:p>
            <a:pPr algn="just"/>
            <a:r>
              <a:rPr lang="en-US" dirty="0"/>
              <a:t>Network systems are specialized devices for monitoring network events.</a:t>
            </a:r>
            <a:endParaRPr lang="cs-CZ" dirty="0"/>
          </a:p>
        </p:txBody>
      </p:sp>
    </p:spTree>
    <p:extLst>
      <p:ext uri="{BB962C8B-B14F-4D97-AF65-F5344CB8AC3E}">
        <p14:creationId xmlns:p14="http://schemas.microsoft.com/office/powerpoint/2010/main" val="39262344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IPS – </a:t>
            </a:r>
            <a:r>
              <a:rPr lang="cs-CZ" dirty="0" err="1"/>
              <a:t>Intrusion</a:t>
            </a:r>
            <a:r>
              <a:rPr lang="cs-CZ" dirty="0"/>
              <a:t> </a:t>
            </a:r>
            <a:r>
              <a:rPr lang="cs-CZ" dirty="0" err="1"/>
              <a:t>Prevention</a:t>
            </a:r>
            <a:r>
              <a:rPr lang="cs-CZ" dirty="0"/>
              <a:t> </a:t>
            </a:r>
            <a:r>
              <a:rPr lang="cs-CZ" dirty="0" err="1"/>
              <a:t>System</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en-US" dirty="0"/>
              <a:t>The Intrusion Prevention System (IPS) is able to detect and respond to attacks at the same time (</a:t>
            </a:r>
            <a:r>
              <a:rPr lang="en-US" dirty="0" err="1" smtClean="0"/>
              <a:t>i</a:t>
            </a:r>
            <a:r>
              <a:rPr lang="cs-CZ" dirty="0" smtClean="0"/>
              <a:t>.</a:t>
            </a:r>
            <a:r>
              <a:rPr lang="en-US" dirty="0" smtClean="0"/>
              <a:t>e</a:t>
            </a:r>
            <a:r>
              <a:rPr lang="cs-CZ" dirty="0" smtClean="0"/>
              <a:t>.</a:t>
            </a:r>
            <a:r>
              <a:rPr lang="en-US" dirty="0" smtClean="0"/>
              <a:t> </a:t>
            </a:r>
            <a:r>
              <a:rPr lang="en-US" dirty="0"/>
              <a:t>to prevent or interrupt an attack).</a:t>
            </a:r>
          </a:p>
          <a:p>
            <a:pPr marL="0" indent="0" algn="just">
              <a:buNone/>
            </a:pPr>
            <a:r>
              <a:rPr lang="en-US" dirty="0"/>
              <a:t>There are 2 types of monitoring set here:</a:t>
            </a:r>
          </a:p>
          <a:p>
            <a:pPr algn="just"/>
            <a:r>
              <a:rPr lang="en-US" dirty="0"/>
              <a:t>attack on malicious software applications;</a:t>
            </a:r>
          </a:p>
          <a:p>
            <a:pPr algn="just"/>
            <a:r>
              <a:rPr lang="en-US" dirty="0"/>
              <a:t>Internet attack - </a:t>
            </a:r>
            <a:r>
              <a:rPr lang="en-US" dirty="0" err="1"/>
              <a:t>DoS</a:t>
            </a:r>
            <a:r>
              <a:rPr lang="en-US" dirty="0"/>
              <a:t>, </a:t>
            </a:r>
            <a:r>
              <a:rPr lang="en-US" dirty="0" err="1"/>
              <a:t>DDoS</a:t>
            </a:r>
            <a:r>
              <a:rPr lang="en-US" dirty="0"/>
              <a:t> attacks.</a:t>
            </a:r>
          </a:p>
          <a:p>
            <a:pPr marL="0" indent="0" algn="just">
              <a:buNone/>
            </a:pPr>
            <a:r>
              <a:rPr lang="en-US" dirty="0"/>
              <a:t>Comparison of IPS and IDS</a:t>
            </a:r>
          </a:p>
          <a:p>
            <a:pPr algn="just"/>
            <a:r>
              <a:rPr lang="en-US" dirty="0"/>
              <a:t>IPS, thanks to the ability to prepare a response to attacks, provide a more reliable way of protection.</a:t>
            </a:r>
          </a:p>
          <a:p>
            <a:pPr algn="just"/>
            <a:r>
              <a:rPr lang="en-US" dirty="0"/>
              <a:t>However, this reaction can also have a negative impact.</a:t>
            </a:r>
          </a:p>
          <a:p>
            <a:pPr algn="just"/>
            <a:r>
              <a:rPr lang="en-US" dirty="0"/>
              <a:t>These are so-called false alarms.</a:t>
            </a:r>
          </a:p>
          <a:p>
            <a:pPr algn="just"/>
            <a:r>
              <a:rPr lang="en-US" dirty="0"/>
              <a:t>In connection with this, it can disconnect an authorized user or completely block network traffic on a given network segment.</a:t>
            </a:r>
            <a:endParaRPr lang="cs-CZ" dirty="0"/>
          </a:p>
        </p:txBody>
      </p:sp>
    </p:spTree>
    <p:extLst>
      <p:ext uri="{BB962C8B-B14F-4D97-AF65-F5344CB8AC3E}">
        <p14:creationId xmlns:p14="http://schemas.microsoft.com/office/powerpoint/2010/main" val="4172311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IPS – </a:t>
            </a:r>
            <a:r>
              <a:rPr lang="cs-CZ" dirty="0" err="1"/>
              <a:t>Intrusion</a:t>
            </a:r>
            <a:r>
              <a:rPr lang="cs-CZ" dirty="0"/>
              <a:t> </a:t>
            </a:r>
            <a:r>
              <a:rPr lang="cs-CZ" dirty="0" err="1"/>
              <a:t>Prevention</a:t>
            </a:r>
            <a:r>
              <a:rPr lang="cs-CZ" dirty="0"/>
              <a:t> </a:t>
            </a:r>
            <a:r>
              <a:rPr lang="cs-CZ" dirty="0" err="1"/>
              <a:t>System</a:t>
            </a:r>
            <a:endParaRPr lang="cs-CZ" dirty="0"/>
          </a:p>
        </p:txBody>
      </p:sp>
      <p:sp>
        <p:nvSpPr>
          <p:cNvPr id="3" name="Zástupný symbol pro obsah 2"/>
          <p:cNvSpPr>
            <a:spLocks noGrp="1"/>
          </p:cNvSpPr>
          <p:nvPr>
            <p:ph idx="1"/>
          </p:nvPr>
        </p:nvSpPr>
        <p:spPr/>
        <p:txBody>
          <a:bodyPr/>
          <a:lstStyle/>
          <a:p>
            <a:pPr algn="just"/>
            <a:r>
              <a:rPr lang="en-US" dirty="0"/>
              <a:t>Some IDS systems can also respond to an attack by working with a firewall that dynamically changes its policy to prevent attacked </a:t>
            </a:r>
            <a:r>
              <a:rPr lang="en-US" dirty="0" smtClean="0"/>
              <a:t>traffic</a:t>
            </a:r>
            <a:r>
              <a:rPr lang="cs-CZ" dirty="0" smtClean="0"/>
              <a:t>.</a:t>
            </a:r>
          </a:p>
          <a:p>
            <a:pPr algn="just"/>
            <a:endParaRPr lang="en-US" dirty="0"/>
          </a:p>
          <a:p>
            <a:pPr algn="just"/>
            <a:r>
              <a:rPr lang="en-US" dirty="0"/>
              <a:t>Intrusion detection and prevention systems are implemented as specialized devices that are managed from a central control system.</a:t>
            </a: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00648" y="4040473"/>
            <a:ext cx="3557847" cy="2001289"/>
          </a:xfrm>
          <a:prstGeom prst="rect">
            <a:avLst/>
          </a:prstGeom>
        </p:spPr>
      </p:pic>
    </p:spTree>
    <p:extLst>
      <p:ext uri="{BB962C8B-B14F-4D97-AF65-F5344CB8AC3E}">
        <p14:creationId xmlns:p14="http://schemas.microsoft.com/office/powerpoint/2010/main" val="9830215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Enforcement of </a:t>
            </a:r>
            <a:r>
              <a:rPr lang="cs-CZ" dirty="0" smtClean="0"/>
              <a:t>S</a:t>
            </a:r>
            <a:r>
              <a:rPr lang="en-US" dirty="0" err="1" smtClean="0"/>
              <a:t>ecurity</a:t>
            </a:r>
            <a:r>
              <a:rPr lang="en-US" dirty="0" smtClean="0"/>
              <a:t> </a:t>
            </a:r>
            <a:r>
              <a:rPr lang="cs-CZ" dirty="0" smtClean="0"/>
              <a:t>M</a:t>
            </a:r>
            <a:r>
              <a:rPr lang="en-US" dirty="0" err="1" smtClean="0"/>
              <a:t>easures</a:t>
            </a:r>
            <a:r>
              <a:rPr lang="en-US" dirty="0" smtClean="0"/>
              <a:t> </a:t>
            </a:r>
            <a:r>
              <a:rPr lang="en-US" dirty="0"/>
              <a:t>at the </a:t>
            </a:r>
            <a:r>
              <a:rPr lang="cs-CZ" dirty="0" smtClean="0"/>
              <a:t>A</a:t>
            </a:r>
            <a:r>
              <a:rPr lang="en-US" dirty="0" err="1" smtClean="0"/>
              <a:t>pplication</a:t>
            </a:r>
            <a:r>
              <a:rPr lang="en-US" dirty="0" smtClean="0"/>
              <a:t> </a:t>
            </a:r>
            <a:r>
              <a:rPr lang="cs-CZ" dirty="0" smtClean="0"/>
              <a:t>L</a:t>
            </a:r>
            <a:r>
              <a:rPr lang="en-US" dirty="0" err="1" smtClean="0"/>
              <a:t>evel</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Security issues arise whenever unauthorized persons gain access to data sources or when users exceed the level of access to the systems defined by them.</a:t>
            </a:r>
          </a:p>
          <a:p>
            <a:pPr algn="just"/>
            <a:endParaRPr lang="en-US" dirty="0"/>
          </a:p>
          <a:p>
            <a:pPr algn="just"/>
            <a:r>
              <a:rPr lang="en-US" dirty="0"/>
              <a:t>Within Information Technologies, methods for controlling access to information and communication systems can be used to regulate user access so that they behave in accordance with their needs and in defined areas.</a:t>
            </a:r>
          </a:p>
          <a:p>
            <a:pPr algn="just"/>
            <a:endParaRPr lang="en-US" dirty="0"/>
          </a:p>
          <a:p>
            <a:pPr algn="just"/>
            <a:r>
              <a:rPr lang="en-US" dirty="0"/>
              <a:t>It is important that in the implementation of the security program, security measures for this issue are aligned with the value of protected information.</a:t>
            </a:r>
            <a:endParaRPr lang="cs-CZ" dirty="0"/>
          </a:p>
        </p:txBody>
      </p:sp>
    </p:spTree>
    <p:extLst>
      <p:ext uri="{BB962C8B-B14F-4D97-AF65-F5344CB8AC3E}">
        <p14:creationId xmlns:p14="http://schemas.microsoft.com/office/powerpoint/2010/main" val="10840658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BYOD, </a:t>
            </a:r>
            <a:r>
              <a:rPr lang="en-US" dirty="0" err="1"/>
              <a:t>IoT</a:t>
            </a:r>
            <a:r>
              <a:rPr lang="en-US" dirty="0"/>
              <a:t> </a:t>
            </a:r>
            <a:r>
              <a:rPr lang="cs-CZ" dirty="0" smtClean="0"/>
              <a:t>C</a:t>
            </a:r>
            <a:r>
              <a:rPr lang="en-US" dirty="0" err="1" smtClean="0"/>
              <a:t>ontrol</a:t>
            </a:r>
            <a:r>
              <a:rPr lang="en-US" dirty="0" smtClean="0"/>
              <a:t> </a:t>
            </a:r>
            <a:r>
              <a:rPr lang="en-US" dirty="0"/>
              <a:t>and </a:t>
            </a:r>
            <a:r>
              <a:rPr lang="cs-CZ" dirty="0" smtClean="0"/>
              <a:t>M</a:t>
            </a:r>
            <a:r>
              <a:rPr lang="en-US" dirty="0" err="1" smtClean="0"/>
              <a:t>onitoring</a:t>
            </a:r>
            <a:endParaRPr lang="cs-CZ" dirty="0"/>
          </a:p>
        </p:txBody>
      </p:sp>
      <p:sp>
        <p:nvSpPr>
          <p:cNvPr id="3" name="Zástupný symbol pro obsah 2"/>
          <p:cNvSpPr>
            <a:spLocks noGrp="1"/>
          </p:cNvSpPr>
          <p:nvPr>
            <p:ph idx="1"/>
          </p:nvPr>
        </p:nvSpPr>
        <p:spPr/>
        <p:txBody>
          <a:bodyPr>
            <a:normAutofit fontScale="92500"/>
          </a:bodyPr>
          <a:lstStyle/>
          <a:p>
            <a:pPr algn="just"/>
            <a:r>
              <a:rPr lang="en-US" dirty="0"/>
              <a:t>Currently, there is a significant problem with the security of so-called endpoints.</a:t>
            </a:r>
          </a:p>
          <a:p>
            <a:pPr algn="just"/>
            <a:r>
              <a:rPr lang="en-US" dirty="0"/>
              <a:t>Business computing infrastructure is often secure, but its weaknesses are burners, printers, USB media, users' laptops and smartphones.</a:t>
            </a:r>
          </a:p>
          <a:p>
            <a:pPr algn="just"/>
            <a:r>
              <a:rPr lang="en-US" dirty="0"/>
              <a:t>Weak points are also "smart" products, where the reason for their deployment is the automation of routine activities, whether in households (refrigerators, washing machines, heating), but in the corporate structure, controlled by remote access via the Internet, which brings new security threats. </a:t>
            </a:r>
            <a:endParaRPr lang="cs-CZ" smtClean="0"/>
          </a:p>
          <a:p>
            <a:pPr algn="just"/>
            <a:r>
              <a:rPr lang="en-US" smtClean="0"/>
              <a:t>This </a:t>
            </a:r>
            <a:r>
              <a:rPr lang="en-US" dirty="0"/>
              <a:t>is a new phenomenon of </a:t>
            </a:r>
            <a:r>
              <a:rPr lang="en-US" dirty="0" err="1"/>
              <a:t>IoT</a:t>
            </a:r>
            <a:r>
              <a:rPr lang="en-US" dirty="0"/>
              <a:t> (Internet of Things)</a:t>
            </a:r>
          </a:p>
          <a:p>
            <a:pPr algn="just"/>
            <a:r>
              <a:rPr lang="en-US" dirty="0"/>
              <a:t>And last but not least, the rapidly expanding BYOD, </a:t>
            </a:r>
            <a:r>
              <a:rPr lang="en-US" dirty="0" err="1"/>
              <a:t>ie</a:t>
            </a:r>
            <a:r>
              <a:rPr lang="en-US" dirty="0"/>
              <a:t> the use of the user's device in the corporate network, while no corporate "image" is installed in this device.</a:t>
            </a:r>
            <a:endParaRPr lang="cs-CZ" dirty="0"/>
          </a:p>
        </p:txBody>
      </p:sp>
    </p:spTree>
    <p:extLst>
      <p:ext uri="{BB962C8B-B14F-4D97-AF65-F5344CB8AC3E}">
        <p14:creationId xmlns:p14="http://schemas.microsoft.com/office/powerpoint/2010/main" val="912133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Safety of </a:t>
            </a:r>
            <a:r>
              <a:rPr lang="cs-CZ" dirty="0" smtClean="0"/>
              <a:t>I</a:t>
            </a:r>
            <a:r>
              <a:rPr lang="en-US" dirty="0" err="1" smtClean="0"/>
              <a:t>ndustrial</a:t>
            </a:r>
            <a:r>
              <a:rPr lang="en-US" dirty="0" smtClean="0"/>
              <a:t> </a:t>
            </a:r>
            <a:r>
              <a:rPr lang="cs-CZ" dirty="0" smtClean="0"/>
              <a:t>S</a:t>
            </a:r>
            <a:r>
              <a:rPr lang="en-US" dirty="0" err="1" smtClean="0"/>
              <a:t>ystems</a:t>
            </a:r>
            <a:r>
              <a:rPr lang="en-US" dirty="0" smtClean="0"/>
              <a:t> </a:t>
            </a:r>
            <a:r>
              <a:rPr lang="en-US" dirty="0"/>
              <a:t>(SCADA, PLC</a:t>
            </a:r>
            <a:r>
              <a:rPr lang="en-US" dirty="0" smtClean="0"/>
              <a:t>)</a:t>
            </a:r>
            <a:endParaRPr lang="cs-CZ" dirty="0"/>
          </a:p>
        </p:txBody>
      </p:sp>
      <p:sp>
        <p:nvSpPr>
          <p:cNvPr id="3" name="Zástupný symbol pro obsah 2"/>
          <p:cNvSpPr>
            <a:spLocks noGrp="1"/>
          </p:cNvSpPr>
          <p:nvPr>
            <p:ph idx="1"/>
          </p:nvPr>
        </p:nvSpPr>
        <p:spPr/>
        <p:txBody>
          <a:bodyPr/>
          <a:lstStyle/>
          <a:p>
            <a:pPr algn="just"/>
            <a:r>
              <a:rPr lang="en-US" dirty="0"/>
              <a:t>Data obtained from safety data monitoring sensors must be processed or prepared for inspection by a designated operator.</a:t>
            </a:r>
          </a:p>
          <a:p>
            <a:pPr algn="just"/>
            <a:endParaRPr lang="en-US" dirty="0"/>
          </a:p>
          <a:p>
            <a:pPr algn="just"/>
            <a:r>
              <a:rPr lang="en-US" dirty="0"/>
              <a:t>The data from the sensors can be displayed when captured in their format, </a:t>
            </a:r>
            <a:r>
              <a:rPr lang="en-US" dirty="0" err="1" smtClean="0"/>
              <a:t>i</a:t>
            </a:r>
            <a:r>
              <a:rPr lang="cs-CZ" dirty="0" smtClean="0"/>
              <a:t>.</a:t>
            </a:r>
            <a:r>
              <a:rPr lang="en-US" dirty="0" smtClean="0"/>
              <a:t>e</a:t>
            </a:r>
            <a:r>
              <a:rPr lang="cs-CZ" dirty="0" smtClean="0"/>
              <a:t>.</a:t>
            </a:r>
            <a:r>
              <a:rPr lang="en-US" dirty="0" smtClean="0"/>
              <a:t> </a:t>
            </a:r>
            <a:r>
              <a:rPr lang="en-US" dirty="0"/>
              <a:t>in a table as a sequence of measurements with a time stamp.</a:t>
            </a:r>
          </a:p>
          <a:p>
            <a:pPr algn="just"/>
            <a:endParaRPr lang="en-US" dirty="0"/>
          </a:p>
          <a:p>
            <a:pPr algn="just"/>
            <a:r>
              <a:rPr lang="en-US" dirty="0"/>
              <a:t>However, data in such a form are difficult for the responsible person to interpret, therefore these data are converted into a simpler form before their display, enabling their visualization.</a:t>
            </a:r>
            <a:endParaRPr lang="cs-CZ" dirty="0"/>
          </a:p>
        </p:txBody>
      </p:sp>
    </p:spTree>
    <p:extLst>
      <p:ext uri="{BB962C8B-B14F-4D97-AF65-F5344CB8AC3E}">
        <p14:creationId xmlns:p14="http://schemas.microsoft.com/office/powerpoint/2010/main" val="34540236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Safety of </a:t>
            </a:r>
            <a:r>
              <a:rPr lang="cs-CZ" dirty="0"/>
              <a:t>I</a:t>
            </a:r>
            <a:r>
              <a:rPr lang="en-US" dirty="0" err="1"/>
              <a:t>ndustrial</a:t>
            </a:r>
            <a:r>
              <a:rPr lang="en-US" dirty="0"/>
              <a:t> </a:t>
            </a:r>
            <a:r>
              <a:rPr lang="cs-CZ" dirty="0"/>
              <a:t>S</a:t>
            </a:r>
            <a:r>
              <a:rPr lang="en-US" dirty="0" err="1"/>
              <a:t>ystems</a:t>
            </a:r>
            <a:r>
              <a:rPr lang="en-US" dirty="0"/>
              <a:t> (SCADA, PLC)</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en-US" dirty="0"/>
              <a:t>The so-called SCADA (Supervisory Control and Data Acquisition) systems are used for this purpose.</a:t>
            </a:r>
          </a:p>
          <a:p>
            <a:pPr algn="just"/>
            <a:endParaRPr lang="en-US" dirty="0"/>
          </a:p>
          <a:p>
            <a:pPr algn="just"/>
            <a:r>
              <a:rPr lang="en-US" dirty="0"/>
              <a:t>SCADA systems form another layer in the logic of industrial automation. The lowest layer consists of PLC automats regulating the process in real time.</a:t>
            </a:r>
          </a:p>
          <a:p>
            <a:pPr algn="just"/>
            <a:endParaRPr lang="en-US" dirty="0"/>
          </a:p>
          <a:p>
            <a:pPr algn="just"/>
            <a:r>
              <a:rPr lang="en-US" dirty="0"/>
              <a:t>The SCADA system, because it has to, read (usually over the network), process and display the data, works in "almost" real time.</a:t>
            </a:r>
          </a:p>
          <a:p>
            <a:pPr algn="just"/>
            <a:endParaRPr lang="en-US" dirty="0"/>
          </a:p>
          <a:p>
            <a:pPr algn="just"/>
            <a:r>
              <a:rPr lang="en-US" dirty="0"/>
              <a:t>It is important to realize that the SCADA system does not obtain information directly from sensors (via PLC), but from a defined location, especially from a powerful database server.</a:t>
            </a:r>
            <a:endParaRPr lang="cs-CZ" dirty="0"/>
          </a:p>
        </p:txBody>
      </p:sp>
    </p:spTree>
    <p:extLst>
      <p:ext uri="{BB962C8B-B14F-4D97-AF65-F5344CB8AC3E}">
        <p14:creationId xmlns:p14="http://schemas.microsoft.com/office/powerpoint/2010/main" val="3269913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Safety of </a:t>
            </a:r>
            <a:r>
              <a:rPr lang="cs-CZ" dirty="0"/>
              <a:t>I</a:t>
            </a:r>
            <a:r>
              <a:rPr lang="en-US" dirty="0" err="1"/>
              <a:t>ndustrial</a:t>
            </a:r>
            <a:r>
              <a:rPr lang="en-US" dirty="0"/>
              <a:t> </a:t>
            </a:r>
            <a:r>
              <a:rPr lang="cs-CZ" dirty="0"/>
              <a:t>S</a:t>
            </a:r>
            <a:r>
              <a:rPr lang="en-US" dirty="0" err="1"/>
              <a:t>ystems</a:t>
            </a:r>
            <a:r>
              <a:rPr lang="en-US" dirty="0"/>
              <a:t> (SCADA, PLC)</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01853" y="1825625"/>
            <a:ext cx="6140294" cy="4081463"/>
          </a:xfrm>
        </p:spPr>
      </p:pic>
    </p:spTree>
    <p:extLst>
      <p:ext uri="{BB962C8B-B14F-4D97-AF65-F5344CB8AC3E}">
        <p14:creationId xmlns:p14="http://schemas.microsoft.com/office/powerpoint/2010/main" val="32410901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Safety of </a:t>
            </a:r>
            <a:r>
              <a:rPr lang="cs-CZ" dirty="0"/>
              <a:t>I</a:t>
            </a:r>
            <a:r>
              <a:rPr lang="en-US" dirty="0" err="1"/>
              <a:t>ndustrial</a:t>
            </a:r>
            <a:r>
              <a:rPr lang="en-US" dirty="0"/>
              <a:t> </a:t>
            </a:r>
            <a:r>
              <a:rPr lang="cs-CZ" dirty="0"/>
              <a:t>S</a:t>
            </a:r>
            <a:r>
              <a:rPr lang="en-US" dirty="0" err="1"/>
              <a:t>ystems</a:t>
            </a:r>
            <a:r>
              <a:rPr lang="en-US" dirty="0"/>
              <a:t> (SCADA, PLC)</a:t>
            </a:r>
            <a:endParaRPr lang="cs-CZ" dirty="0"/>
          </a:p>
        </p:txBody>
      </p:sp>
      <p:sp>
        <p:nvSpPr>
          <p:cNvPr id="3" name="Zástupný symbol pro obsah 2"/>
          <p:cNvSpPr>
            <a:spLocks noGrp="1"/>
          </p:cNvSpPr>
          <p:nvPr>
            <p:ph idx="1"/>
          </p:nvPr>
        </p:nvSpPr>
        <p:spPr/>
        <p:txBody>
          <a:bodyPr/>
          <a:lstStyle/>
          <a:p>
            <a:pPr algn="just"/>
            <a:r>
              <a:rPr lang="en-US" dirty="0"/>
              <a:t>These servers are referred to as real-time databases. It is also possible to consider a direct connection between SCADA and PLC, but it is necessary to consider that the PLC is adapted to the regulation, but is not able to provide information in a form comparable to a relational database.</a:t>
            </a:r>
          </a:p>
          <a:p>
            <a:pPr algn="just"/>
            <a:endParaRPr lang="en-US" dirty="0"/>
          </a:p>
          <a:p>
            <a:pPr algn="just"/>
            <a:r>
              <a:rPr lang="en-US" dirty="0"/>
              <a:t>However, the advantage is that it is easy to set the PLC to use a database server as a data storage (PLC-database connection) and to connect this server to the SCADA system (database - SCADA).</a:t>
            </a:r>
            <a:endParaRPr lang="cs-CZ" dirty="0"/>
          </a:p>
        </p:txBody>
      </p:sp>
    </p:spTree>
    <p:extLst>
      <p:ext uri="{BB962C8B-B14F-4D97-AF65-F5344CB8AC3E}">
        <p14:creationId xmlns:p14="http://schemas.microsoft.com/office/powerpoint/2010/main" val="1158590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Security </a:t>
            </a:r>
            <a:r>
              <a:rPr lang="cs-CZ" dirty="0"/>
              <a:t>C</a:t>
            </a:r>
            <a:r>
              <a:rPr lang="en-US" dirty="0" err="1"/>
              <a:t>oncept</a:t>
            </a:r>
            <a:r>
              <a:rPr lang="en-US" dirty="0"/>
              <a:t>, </a:t>
            </a:r>
            <a:r>
              <a:rPr lang="cs-CZ" dirty="0"/>
              <a:t>S</a:t>
            </a:r>
            <a:r>
              <a:rPr lang="en-US" dirty="0" err="1"/>
              <a:t>ecurity</a:t>
            </a:r>
            <a:r>
              <a:rPr lang="en-US" dirty="0"/>
              <a:t> </a:t>
            </a:r>
            <a:r>
              <a:rPr lang="cs-CZ" dirty="0"/>
              <a:t>P</a:t>
            </a:r>
            <a:r>
              <a:rPr lang="en-US" dirty="0" err="1"/>
              <a:t>olicy</a:t>
            </a:r>
            <a:r>
              <a:rPr lang="en-US" dirty="0"/>
              <a:t>, </a:t>
            </a:r>
            <a:r>
              <a:rPr lang="cs-CZ" dirty="0"/>
              <a:t>S</a:t>
            </a:r>
            <a:r>
              <a:rPr lang="en-US" dirty="0" err="1"/>
              <a:t>ecurity</a:t>
            </a:r>
            <a:r>
              <a:rPr lang="en-US" dirty="0"/>
              <a:t> </a:t>
            </a:r>
            <a:r>
              <a:rPr lang="cs-CZ" dirty="0"/>
              <a:t>M</a:t>
            </a:r>
            <a:r>
              <a:rPr lang="en-US" dirty="0" err="1"/>
              <a:t>easures</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On the other hand, when overestimating the possibilities of technologies (declared in the safety parameters of a given product), it is easy to make the wrong decision, which often puts the company in a situation where it has to look for measures against unnecessary risks.</a:t>
            </a:r>
          </a:p>
          <a:p>
            <a:pPr marL="0" indent="0" algn="just">
              <a:buNone/>
            </a:pPr>
            <a:endParaRPr lang="en-US" dirty="0"/>
          </a:p>
          <a:p>
            <a:pPr marL="0" indent="0" algn="just">
              <a:buNone/>
            </a:pPr>
            <a:r>
              <a:rPr lang="en-US" dirty="0"/>
              <a:t>From the system point of view, there is a need to address the following requirements at the technology level:</a:t>
            </a:r>
          </a:p>
          <a:p>
            <a:pPr algn="just"/>
            <a:r>
              <a:rPr lang="en-US" dirty="0"/>
              <a:t>authentication, authorization, administration of user accounts;</a:t>
            </a:r>
          </a:p>
          <a:p>
            <a:pPr algn="just"/>
            <a:r>
              <a:rPr lang="en-US" dirty="0"/>
              <a:t>VPN;</a:t>
            </a:r>
          </a:p>
          <a:p>
            <a:pPr algn="just"/>
            <a:r>
              <a:rPr lang="en-US" dirty="0"/>
              <a:t>antivirus protection;</a:t>
            </a:r>
          </a:p>
          <a:p>
            <a:pPr algn="just"/>
            <a:r>
              <a:rPr lang="en-US" dirty="0"/>
              <a:t>risk management;</a:t>
            </a:r>
            <a:endParaRPr lang="cs-CZ" dirty="0"/>
          </a:p>
        </p:txBody>
      </p:sp>
    </p:spTree>
    <p:extLst>
      <p:ext uri="{BB962C8B-B14F-4D97-AF65-F5344CB8AC3E}">
        <p14:creationId xmlns:p14="http://schemas.microsoft.com/office/powerpoint/2010/main" val="5863715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a:p>
            <a:endParaRPr lang="cs-CZ" dirty="0"/>
          </a:p>
          <a:p>
            <a:endParaRPr lang="cs-CZ" dirty="0"/>
          </a:p>
          <a:p>
            <a:endParaRPr lang="cs-CZ" dirty="0"/>
          </a:p>
          <a:p>
            <a:pPr marL="0" indent="0" algn="ctr">
              <a:buNone/>
            </a:pPr>
            <a:r>
              <a:rPr lang="cs-CZ" sz="3600" dirty="0" err="1"/>
              <a:t>Thank</a:t>
            </a:r>
            <a:r>
              <a:rPr lang="cs-CZ" sz="3600" dirty="0"/>
              <a:t> </a:t>
            </a:r>
            <a:r>
              <a:rPr lang="cs-CZ" sz="3600" dirty="0" err="1"/>
              <a:t>you</a:t>
            </a:r>
            <a:r>
              <a:rPr lang="cs-CZ" sz="3600" dirty="0"/>
              <a:t> for </a:t>
            </a:r>
            <a:r>
              <a:rPr lang="cs-CZ" sz="3600" dirty="0" err="1"/>
              <a:t>your</a:t>
            </a:r>
            <a:r>
              <a:rPr lang="cs-CZ" sz="3600" dirty="0"/>
              <a:t> </a:t>
            </a:r>
            <a:r>
              <a:rPr lang="cs-CZ" sz="3600" dirty="0" err="1"/>
              <a:t>attention</a:t>
            </a:r>
            <a:endParaRPr lang="cs-CZ" sz="3600" dirty="0"/>
          </a:p>
        </p:txBody>
      </p:sp>
    </p:spTree>
    <p:extLst>
      <p:ext uri="{BB962C8B-B14F-4D97-AF65-F5344CB8AC3E}">
        <p14:creationId xmlns:p14="http://schemas.microsoft.com/office/powerpoint/2010/main" val="371480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Security </a:t>
            </a:r>
            <a:r>
              <a:rPr lang="cs-CZ" dirty="0"/>
              <a:t>C</a:t>
            </a:r>
            <a:r>
              <a:rPr lang="en-US" dirty="0" err="1"/>
              <a:t>oncept</a:t>
            </a:r>
            <a:r>
              <a:rPr lang="en-US" dirty="0"/>
              <a:t>, </a:t>
            </a:r>
            <a:r>
              <a:rPr lang="cs-CZ" dirty="0"/>
              <a:t>S</a:t>
            </a:r>
            <a:r>
              <a:rPr lang="en-US" dirty="0" err="1"/>
              <a:t>ecurity</a:t>
            </a:r>
            <a:r>
              <a:rPr lang="en-US" dirty="0"/>
              <a:t> </a:t>
            </a:r>
            <a:r>
              <a:rPr lang="cs-CZ" dirty="0"/>
              <a:t>P</a:t>
            </a:r>
            <a:r>
              <a:rPr lang="en-US" dirty="0" err="1"/>
              <a:t>olicy</a:t>
            </a:r>
            <a:r>
              <a:rPr lang="en-US" dirty="0"/>
              <a:t>, </a:t>
            </a:r>
            <a:r>
              <a:rPr lang="cs-CZ" dirty="0"/>
              <a:t>S</a:t>
            </a:r>
            <a:r>
              <a:rPr lang="en-US" dirty="0" err="1"/>
              <a:t>ecurity</a:t>
            </a:r>
            <a:r>
              <a:rPr lang="en-US" dirty="0"/>
              <a:t> </a:t>
            </a:r>
            <a:r>
              <a:rPr lang="cs-CZ" dirty="0"/>
              <a:t>M</a:t>
            </a:r>
            <a:r>
              <a:rPr lang="en-US" dirty="0" err="1"/>
              <a:t>easures</a:t>
            </a:r>
            <a:endParaRPr lang="cs-CZ" dirty="0"/>
          </a:p>
        </p:txBody>
      </p:sp>
      <p:sp>
        <p:nvSpPr>
          <p:cNvPr id="3" name="Zástupný symbol pro obsah 2"/>
          <p:cNvSpPr>
            <a:spLocks noGrp="1"/>
          </p:cNvSpPr>
          <p:nvPr>
            <p:ph idx="1"/>
          </p:nvPr>
        </p:nvSpPr>
        <p:spPr/>
        <p:txBody>
          <a:bodyPr/>
          <a:lstStyle/>
          <a:p>
            <a:pPr algn="just"/>
            <a:r>
              <a:rPr lang="cs-CZ" dirty="0"/>
              <a:t>firewall;</a:t>
            </a:r>
          </a:p>
          <a:p>
            <a:pPr algn="just"/>
            <a:r>
              <a:rPr lang="cs-CZ" dirty="0" err="1"/>
              <a:t>system</a:t>
            </a:r>
            <a:r>
              <a:rPr lang="cs-CZ" dirty="0"/>
              <a:t> </a:t>
            </a:r>
            <a:r>
              <a:rPr lang="cs-CZ" dirty="0" err="1"/>
              <a:t>intrusion</a:t>
            </a:r>
            <a:r>
              <a:rPr lang="cs-CZ" dirty="0"/>
              <a:t> </a:t>
            </a:r>
            <a:r>
              <a:rPr lang="cs-CZ" dirty="0" err="1"/>
              <a:t>detection</a:t>
            </a:r>
            <a:r>
              <a:rPr lang="cs-CZ" dirty="0"/>
              <a:t> management;</a:t>
            </a:r>
          </a:p>
          <a:p>
            <a:pPr algn="just"/>
            <a:r>
              <a:rPr lang="cs-CZ" dirty="0"/>
              <a:t>data </a:t>
            </a:r>
            <a:r>
              <a:rPr lang="cs-CZ" dirty="0" err="1"/>
              <a:t>content</a:t>
            </a:r>
            <a:r>
              <a:rPr lang="cs-CZ" dirty="0"/>
              <a:t> </a:t>
            </a:r>
            <a:r>
              <a:rPr lang="cs-CZ" dirty="0" err="1"/>
              <a:t>filtering</a:t>
            </a:r>
            <a:r>
              <a:rPr lang="cs-CZ" dirty="0"/>
              <a:t>;</a:t>
            </a:r>
          </a:p>
          <a:p>
            <a:pPr algn="just"/>
            <a:r>
              <a:rPr lang="cs-CZ" dirty="0" err="1"/>
              <a:t>encryption</a:t>
            </a:r>
            <a:r>
              <a:rPr lang="cs-CZ" dirty="0"/>
              <a:t>.</a:t>
            </a:r>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9876" y="2946100"/>
            <a:ext cx="4429105" cy="3095662"/>
          </a:xfrm>
          <a:prstGeom prst="rect">
            <a:avLst/>
          </a:prstGeom>
        </p:spPr>
      </p:pic>
    </p:spTree>
    <p:extLst>
      <p:ext uri="{BB962C8B-B14F-4D97-AF65-F5344CB8AC3E}">
        <p14:creationId xmlns:p14="http://schemas.microsoft.com/office/powerpoint/2010/main" val="374224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Firewalls</a:t>
            </a:r>
            <a:endParaRPr lang="cs-CZ" dirty="0"/>
          </a:p>
        </p:txBody>
      </p:sp>
      <p:sp>
        <p:nvSpPr>
          <p:cNvPr id="3" name="Zástupný symbol pro obsah 2"/>
          <p:cNvSpPr>
            <a:spLocks noGrp="1"/>
          </p:cNvSpPr>
          <p:nvPr>
            <p:ph idx="1"/>
          </p:nvPr>
        </p:nvSpPr>
        <p:spPr/>
        <p:txBody>
          <a:bodyPr/>
          <a:lstStyle/>
          <a:p>
            <a:pPr algn="just"/>
            <a:r>
              <a:rPr lang="en-US" dirty="0"/>
              <a:t>Firewalls form an "electronic" circuit around an enterprise computing environment.</a:t>
            </a:r>
          </a:p>
          <a:p>
            <a:pPr algn="just"/>
            <a:endParaRPr lang="en-US" dirty="0"/>
          </a:p>
          <a:p>
            <a:pPr algn="just"/>
            <a:r>
              <a:rPr lang="en-US" dirty="0"/>
              <a:t>Firewalls have filters that allow you to bring only certain types of network communication to the company's network and prevent access to any other data that does not meet the criteria of security, authenticity, etc.</a:t>
            </a:r>
          </a:p>
          <a:p>
            <a:pPr algn="just"/>
            <a:endParaRPr lang="en-US" dirty="0"/>
          </a:p>
          <a:p>
            <a:pPr algn="just"/>
            <a:r>
              <a:rPr lang="en-US" dirty="0"/>
              <a:t>In this way, firewalls create a basic security pass on access to the enterprise information system.</a:t>
            </a:r>
            <a:endParaRPr lang="cs-CZ" dirty="0"/>
          </a:p>
        </p:txBody>
      </p:sp>
    </p:spTree>
    <p:extLst>
      <p:ext uri="{BB962C8B-B14F-4D97-AF65-F5344CB8AC3E}">
        <p14:creationId xmlns:p14="http://schemas.microsoft.com/office/powerpoint/2010/main" val="2232452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Firewalls</a:t>
            </a:r>
            <a:endParaRPr lang="cs-CZ" dirty="0"/>
          </a:p>
        </p:txBody>
      </p:sp>
      <p:sp>
        <p:nvSpPr>
          <p:cNvPr id="3" name="Zástupný symbol pro obsah 2"/>
          <p:cNvSpPr>
            <a:spLocks noGrp="1"/>
          </p:cNvSpPr>
          <p:nvPr>
            <p:ph idx="1"/>
          </p:nvPr>
        </p:nvSpPr>
        <p:spPr/>
        <p:txBody>
          <a:bodyPr/>
          <a:lstStyle/>
          <a:p>
            <a:pPr algn="just"/>
            <a:r>
              <a:rPr lang="en-US" dirty="0"/>
              <a:t>When designing the deployment of firewalls in an enterprise environment, a trade-off between speed and security must be considered.</a:t>
            </a:r>
          </a:p>
          <a:p>
            <a:pPr marL="0" indent="0" algn="just">
              <a:buNone/>
            </a:pPr>
            <a:r>
              <a:rPr lang="en-US" dirty="0"/>
              <a:t>Firewalls can be categorized as follows:</a:t>
            </a:r>
          </a:p>
          <a:p>
            <a:pPr algn="just"/>
            <a:r>
              <a:rPr lang="en-US" dirty="0"/>
              <a:t>packet filtering by firewalls;</a:t>
            </a:r>
          </a:p>
          <a:p>
            <a:pPr algn="just"/>
            <a:r>
              <a:rPr lang="en-US" dirty="0"/>
              <a:t>status firewalls;</a:t>
            </a:r>
          </a:p>
          <a:p>
            <a:pPr algn="just"/>
            <a:r>
              <a:rPr lang="en-US" dirty="0"/>
              <a:t>protection methods at the application layer or proxy server.</a:t>
            </a:r>
            <a:endParaRPr lang="cs-CZ" dirty="0"/>
          </a:p>
        </p:txBody>
      </p:sp>
    </p:spTree>
    <p:extLst>
      <p:ext uri="{BB962C8B-B14F-4D97-AF65-F5344CB8AC3E}">
        <p14:creationId xmlns:p14="http://schemas.microsoft.com/office/powerpoint/2010/main" val="2494006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Firewalls</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Protection methods in firewalls using packet filtering verify the headers, resp. address, packet, or message information to identify potential problems, based on the rules set, either the incoming packet is blocked or released.</a:t>
            </a:r>
          </a:p>
          <a:p>
            <a:pPr algn="just"/>
            <a:r>
              <a:rPr lang="en-US" dirty="0" err="1"/>
              <a:t>Stateful</a:t>
            </a:r>
            <a:r>
              <a:rPr lang="en-US" dirty="0"/>
              <a:t> firewalls monitor the status of a transaction to verify that the destination of an incoming packet matches the source and the previous outgoing request.</a:t>
            </a:r>
          </a:p>
          <a:p>
            <a:pPr algn="just"/>
            <a:r>
              <a:rPr lang="en-US" dirty="0"/>
              <a:t>The firewall checks the connection of incoming packets against previous outgoing packets to determine their legitimacy.</a:t>
            </a:r>
          </a:p>
          <a:p>
            <a:pPr algn="just"/>
            <a:r>
              <a:rPr lang="en-US" dirty="0"/>
              <a:t>The firewall uses correlation with the state connection table and, unlike a packet firewall, examines the context of data packets, </a:t>
            </a:r>
            <a:r>
              <a:rPr lang="en-US" dirty="0" err="1" smtClean="0"/>
              <a:t>i</a:t>
            </a:r>
            <a:r>
              <a:rPr lang="cs-CZ" dirty="0" smtClean="0"/>
              <a:t>.</a:t>
            </a:r>
            <a:r>
              <a:rPr lang="en-US" dirty="0" smtClean="0"/>
              <a:t>e</a:t>
            </a:r>
            <a:r>
              <a:rPr lang="cs-CZ" dirty="0" smtClean="0"/>
              <a:t>.</a:t>
            </a:r>
            <a:r>
              <a:rPr lang="en-US" dirty="0" smtClean="0"/>
              <a:t> </a:t>
            </a:r>
            <a:r>
              <a:rPr lang="en-US" dirty="0"/>
              <a:t>the source and destination addresses of the message, rather than filtering them.</a:t>
            </a:r>
            <a:endParaRPr lang="cs-CZ" dirty="0"/>
          </a:p>
        </p:txBody>
      </p:sp>
    </p:spTree>
    <p:extLst>
      <p:ext uri="{BB962C8B-B14F-4D97-AF65-F5344CB8AC3E}">
        <p14:creationId xmlns:p14="http://schemas.microsoft.com/office/powerpoint/2010/main" val="2237023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Firewalls</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The most secure firewalls are application layer firewalls or proxy server firewalls.</a:t>
            </a:r>
          </a:p>
          <a:p>
            <a:pPr algn="just"/>
            <a:r>
              <a:rPr lang="en-US" dirty="0"/>
              <a:t>The firewall analyzes the content of incoming packets according to the results of the analysis and decides whether only valid messages will be released to the network.</a:t>
            </a:r>
          </a:p>
          <a:p>
            <a:pPr algn="just"/>
            <a:r>
              <a:rPr lang="en-US" dirty="0"/>
              <a:t>This is the safest way to filter because it is difficult to write inappropriate content to the data portion of packets.</a:t>
            </a:r>
          </a:p>
          <a:p>
            <a:pPr algn="just"/>
            <a:r>
              <a:rPr lang="en-US" dirty="0"/>
              <a:t>The disadvantage is that this process significantly reduces the permeability.</a:t>
            </a:r>
          </a:p>
          <a:p>
            <a:pPr algn="just"/>
            <a:r>
              <a:rPr lang="en-US" dirty="0"/>
              <a:t>There are several variants of these firewall solutions, where a packet firewall is preceded by the application firewall to be a load on the application firewall, which only processes filtered packets.</a:t>
            </a:r>
            <a:endParaRPr lang="cs-CZ" dirty="0"/>
          </a:p>
        </p:txBody>
      </p:sp>
    </p:spTree>
    <p:extLst>
      <p:ext uri="{BB962C8B-B14F-4D97-AF65-F5344CB8AC3E}">
        <p14:creationId xmlns:p14="http://schemas.microsoft.com/office/powerpoint/2010/main" val="2458770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Firewalls</a:t>
            </a:r>
            <a:endParaRPr lang="cs-CZ" dirty="0"/>
          </a:p>
        </p:txBody>
      </p:sp>
      <p:sp>
        <p:nvSpPr>
          <p:cNvPr id="3" name="Zástupný symbol pro obsah 2"/>
          <p:cNvSpPr>
            <a:spLocks noGrp="1"/>
          </p:cNvSpPr>
          <p:nvPr>
            <p:ph idx="1"/>
          </p:nvPr>
        </p:nvSpPr>
        <p:spPr/>
        <p:txBody>
          <a:bodyPr/>
          <a:lstStyle/>
          <a:p>
            <a:pPr algn="just"/>
            <a:r>
              <a:rPr lang="en-US" dirty="0"/>
              <a:t>The representative of application firewalls is a proxy firewall, here all data always passes through a proxy server, which filters them according to the set conditions</a:t>
            </a:r>
            <a:r>
              <a:rPr lang="en-US" dirty="0" smtClean="0"/>
              <a:t>.</a:t>
            </a:r>
            <a:endParaRPr lang="en-US" dirty="0"/>
          </a:p>
          <a:p>
            <a:pPr algn="just"/>
            <a:r>
              <a:rPr lang="en-US" dirty="0"/>
              <a:t>The advantage of this type of application firewall is that the user's source addresses are hidden, as the application gateway is listed behind it.</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4105" y="3955787"/>
            <a:ext cx="5086350" cy="2085975"/>
          </a:xfrm>
          <a:prstGeom prst="rect">
            <a:avLst/>
          </a:prstGeom>
        </p:spPr>
      </p:pic>
    </p:spTree>
    <p:extLst>
      <p:ext uri="{BB962C8B-B14F-4D97-AF65-F5344CB8AC3E}">
        <p14:creationId xmlns:p14="http://schemas.microsoft.com/office/powerpoint/2010/main" val="260241650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Sablona PPT_základní_CZ</Template>
  <TotalTime>1493</TotalTime>
  <Words>2431</Words>
  <Application>Microsoft Office PowerPoint</Application>
  <PresentationFormat>Předvádění na obrazovce (4:3)</PresentationFormat>
  <Paragraphs>182</Paragraphs>
  <Slides>30</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30</vt:i4>
      </vt:variant>
    </vt:vector>
  </HeadingPairs>
  <TitlesOfParts>
    <vt:vector size="35" baseType="lpstr">
      <vt:lpstr>Arial</vt:lpstr>
      <vt:lpstr>Calibri</vt:lpstr>
      <vt:lpstr>Calibri Light</vt:lpstr>
      <vt:lpstr>Motiv Office</vt:lpstr>
      <vt:lpstr>Office Theme</vt:lpstr>
      <vt:lpstr>Security of Terminal Equipments</vt:lpstr>
      <vt:lpstr>Security Concept, Security Policy, Security Measures</vt:lpstr>
      <vt:lpstr>Security Concept, Security Policy, Security Measures</vt:lpstr>
      <vt:lpstr>Security Concept, Security Policy, Security Measures</vt:lpstr>
      <vt:lpstr>Firewalls</vt:lpstr>
      <vt:lpstr>Firewalls</vt:lpstr>
      <vt:lpstr>Firewalls</vt:lpstr>
      <vt:lpstr>Firewalls</vt:lpstr>
      <vt:lpstr>Firewalls</vt:lpstr>
      <vt:lpstr>Antivirus Software</vt:lpstr>
      <vt:lpstr>Antivirus Software</vt:lpstr>
      <vt:lpstr>Antivirus Software</vt:lpstr>
      <vt:lpstr>Vulnerability Management</vt:lpstr>
      <vt:lpstr>Vulnerability Management</vt:lpstr>
      <vt:lpstr>Vulnerability Management</vt:lpstr>
      <vt:lpstr>IDS – Intrusion Detection System</vt:lpstr>
      <vt:lpstr>IDS – Intrusion Detection System</vt:lpstr>
      <vt:lpstr>IDS – Intrusion Detection System</vt:lpstr>
      <vt:lpstr>IPS – Intrusion Prevention System</vt:lpstr>
      <vt:lpstr>IPS – Intrusion Prevention System</vt:lpstr>
      <vt:lpstr>IPS – Intrusion Prevention System</vt:lpstr>
      <vt:lpstr>IPS – Intrusion Prevention System</vt:lpstr>
      <vt:lpstr>IPS – Intrusion Prevention System</vt:lpstr>
      <vt:lpstr>Enforcement of Security Measures at the Application Level</vt:lpstr>
      <vt:lpstr>BYOD, IoT Control and Monitoring</vt:lpstr>
      <vt:lpstr>Safety of Industrial Systems (SCADA, PLC)</vt:lpstr>
      <vt:lpstr>Safety of Industrial Systems (SCADA, PLC)</vt:lpstr>
      <vt:lpstr>Safety of Industrial Systems (SCADA, PLC)</vt:lpstr>
      <vt:lpstr>Safety of Industrial Systems (SCADA, PLC)</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Process Modelling</dc:title>
  <dc:creator>Pavlík Lukáš</dc:creator>
  <cp:lastModifiedBy>Uzivatel</cp:lastModifiedBy>
  <cp:revision>122</cp:revision>
  <dcterms:created xsi:type="dcterms:W3CDTF">2019-01-16T11:53:31Z</dcterms:created>
  <dcterms:modified xsi:type="dcterms:W3CDTF">2020-10-26T10:50:33Z</dcterms:modified>
</cp:coreProperties>
</file>