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479" r:id="rId4"/>
    <p:sldId id="480" r:id="rId5"/>
    <p:sldId id="481" r:id="rId6"/>
    <p:sldId id="482" r:id="rId7"/>
    <p:sldId id="483" r:id="rId8"/>
    <p:sldId id="484" r:id="rId9"/>
    <p:sldId id="485" r:id="rId10"/>
    <p:sldId id="486" r:id="rId11"/>
    <p:sldId id="487" r:id="rId12"/>
    <p:sldId id="492" r:id="rId13"/>
    <p:sldId id="493" r:id="rId14"/>
    <p:sldId id="494" r:id="rId15"/>
    <p:sldId id="495" r:id="rId16"/>
    <p:sldId id="496" r:id="rId17"/>
    <p:sldId id="497" r:id="rId18"/>
    <p:sldId id="498" r:id="rId19"/>
    <p:sldId id="499" r:id="rId20"/>
    <p:sldId id="488" r:id="rId21"/>
    <p:sldId id="489" r:id="rId22"/>
    <p:sldId id="490" r:id="rId23"/>
    <p:sldId id="491" r:id="rId24"/>
    <p:sldId id="500" r:id="rId25"/>
    <p:sldId id="501" r:id="rId26"/>
    <p:sldId id="516" r:id="rId27"/>
    <p:sldId id="517" r:id="rId28"/>
    <p:sldId id="518" r:id="rId29"/>
    <p:sldId id="502" r:id="rId30"/>
    <p:sldId id="503" r:id="rId31"/>
    <p:sldId id="504" r:id="rId32"/>
    <p:sldId id="505" r:id="rId33"/>
    <p:sldId id="506" r:id="rId34"/>
    <p:sldId id="507" r:id="rId35"/>
    <p:sldId id="508" r:id="rId36"/>
    <p:sldId id="509" r:id="rId37"/>
    <p:sldId id="510" r:id="rId38"/>
    <p:sldId id="511" r:id="rId39"/>
    <p:sldId id="512" r:id="rId40"/>
    <p:sldId id="513" r:id="rId41"/>
    <p:sldId id="514" r:id="rId42"/>
    <p:sldId id="515" r:id="rId43"/>
    <p:sldId id="337" r:id="rId4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7" autoAdjust="0"/>
    <p:restoredTop sz="94660"/>
  </p:normalViewPr>
  <p:slideViewPr>
    <p:cSldViewPr snapToGrid="0" showGuides="1">
      <p:cViewPr varScale="1">
        <p:scale>
          <a:sx n="115" d="100"/>
          <a:sy n="115" d="100"/>
        </p:scale>
        <p:origin x="138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10/26/2020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10/26/2020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10/26/2020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10/26/2020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10/26/2020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10/26/2020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7809806" cy="1071686"/>
          </a:xfrm>
        </p:spPr>
        <p:txBody>
          <a:bodyPr lIns="0" tIns="0" rIns="0" bIns="0" anchor="t" anchorCtr="0">
            <a:normAutofit/>
          </a:bodyPr>
          <a:lstStyle/>
          <a:p>
            <a:pPr algn="l"/>
            <a:r>
              <a:rPr lang="en-US" sz="3000" b="1" dirty="0">
                <a:solidFill>
                  <a:srgbClr val="FF0000"/>
                </a:solidFill>
              </a:rPr>
              <a:t>Internet </a:t>
            </a:r>
            <a:r>
              <a:rPr lang="cs-CZ" sz="3000" b="1" dirty="0" smtClean="0">
                <a:solidFill>
                  <a:srgbClr val="FF0000"/>
                </a:solidFill>
              </a:rPr>
              <a:t>S</a:t>
            </a:r>
            <a:r>
              <a:rPr lang="en-US" sz="3000" b="1" dirty="0" err="1" smtClean="0">
                <a:solidFill>
                  <a:srgbClr val="FF0000"/>
                </a:solidFill>
              </a:rPr>
              <a:t>ecurity</a:t>
            </a:r>
            <a:r>
              <a:rPr lang="en-US" sz="3000" b="1" dirty="0">
                <a:solidFill>
                  <a:srgbClr val="FF0000"/>
                </a:solidFill>
              </a:rPr>
              <a:t>, </a:t>
            </a:r>
            <a:r>
              <a:rPr lang="cs-CZ" sz="3000" b="1" dirty="0" smtClean="0">
                <a:solidFill>
                  <a:srgbClr val="FF0000"/>
                </a:solidFill>
              </a:rPr>
              <a:t>P</a:t>
            </a:r>
            <a:r>
              <a:rPr lang="en-US" sz="3000" b="1" dirty="0" err="1" smtClean="0">
                <a:solidFill>
                  <a:srgbClr val="FF0000"/>
                </a:solidFill>
              </a:rPr>
              <a:t>rotocols</a:t>
            </a:r>
            <a:r>
              <a:rPr lang="en-US" sz="3000" b="1" dirty="0">
                <a:solidFill>
                  <a:srgbClr val="FF0000"/>
                </a:solidFill>
              </a:rPr>
              <a:t>, </a:t>
            </a:r>
            <a:r>
              <a:rPr lang="cs-CZ" sz="3000" b="1" dirty="0" smtClean="0">
                <a:solidFill>
                  <a:srgbClr val="FF0000"/>
                </a:solidFill>
              </a:rPr>
              <a:t>W</a:t>
            </a:r>
            <a:r>
              <a:rPr lang="en-US" sz="3000" b="1" dirty="0" smtClean="0">
                <a:solidFill>
                  <a:srgbClr val="FF0000"/>
                </a:solidFill>
              </a:rPr>
              <a:t>ireless </a:t>
            </a:r>
            <a:r>
              <a:rPr lang="cs-CZ" sz="3000" b="1" dirty="0">
                <a:solidFill>
                  <a:srgbClr val="FF0000"/>
                </a:solidFill>
              </a:rPr>
              <a:t>N</a:t>
            </a:r>
            <a:r>
              <a:rPr lang="en-US" sz="3000" b="1" smtClean="0">
                <a:solidFill>
                  <a:srgbClr val="FF0000"/>
                </a:solidFill>
              </a:rPr>
              <a:t>etworks</a:t>
            </a:r>
            <a:endParaRPr lang="en-US" sz="3000" b="1" dirty="0">
              <a:solidFill>
                <a:srgbClr val="FF0000"/>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dirty="0">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Department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of</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Informatics</a:t>
            </a:r>
            <a:r>
              <a:rPr kumimoji="0" lang="cs-CZ" sz="1800" b="1" i="0" u="none" strike="noStrike" kern="1200" cap="none" spc="0" normalizeH="0" baseline="0" noProof="0" dirty="0">
                <a:ln>
                  <a:noFill/>
                </a:ln>
                <a:solidFill>
                  <a:prstClr val="black"/>
                </a:solidFill>
                <a:effectLst/>
                <a:uLnTx/>
                <a:uFillTx/>
                <a:latin typeface="Calibri"/>
                <a:ea typeface="+mj-ea"/>
                <a:cs typeface="Arial"/>
              </a:rPr>
              <a:t> and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Applied</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Mathematics</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Secure</a:t>
            </a:r>
            <a:r>
              <a:rPr lang="cs-CZ" dirty="0"/>
              <a:t> Email </a:t>
            </a:r>
            <a:r>
              <a:rPr lang="cs-CZ" dirty="0" err="1"/>
              <a:t>Communication</a:t>
            </a:r>
            <a:endParaRPr lang="cs-CZ" dirty="0"/>
          </a:p>
        </p:txBody>
      </p:sp>
      <p:sp>
        <p:nvSpPr>
          <p:cNvPr id="3" name="Zástupný symbol pro obsah 2"/>
          <p:cNvSpPr>
            <a:spLocks noGrp="1"/>
          </p:cNvSpPr>
          <p:nvPr>
            <p:ph idx="1"/>
          </p:nvPr>
        </p:nvSpPr>
        <p:spPr/>
        <p:txBody>
          <a:bodyPr/>
          <a:lstStyle/>
          <a:p>
            <a:pPr algn="just"/>
            <a:r>
              <a:rPr lang="en-US" dirty="0"/>
              <a:t>It is used for employees who require remote access and it is necessary to identify the workstations they use, it is not enough just a username and password, because this type of authentication can be easily misused and the possibility of unauthorized access is significant.</a:t>
            </a:r>
          </a:p>
          <a:p>
            <a:pPr algn="just"/>
            <a:endParaRPr lang="en-US" dirty="0"/>
          </a:p>
          <a:p>
            <a:pPr algn="just"/>
            <a:r>
              <a:rPr lang="en-US" dirty="0"/>
              <a:t>802.1x-IEEE security protocol for wired and wireless local area networks that comply with the 802.11 standard. </a:t>
            </a:r>
            <a:endParaRPr lang="cs-CZ" dirty="0" smtClean="0"/>
          </a:p>
          <a:p>
            <a:pPr algn="just"/>
            <a:endParaRPr lang="cs-CZ" dirty="0"/>
          </a:p>
          <a:p>
            <a:pPr algn="just"/>
            <a:r>
              <a:rPr lang="en-US" dirty="0" smtClean="0"/>
              <a:t>It </a:t>
            </a:r>
            <a:r>
              <a:rPr lang="en-US" dirty="0"/>
              <a:t>relies on the Extensible Authentication Protocol (EAP) to forward messages to one of various authentication servers, such as RADIUS or Kerberos.</a:t>
            </a:r>
            <a:endParaRPr lang="cs-CZ" dirty="0"/>
          </a:p>
        </p:txBody>
      </p:sp>
    </p:spTree>
    <p:extLst>
      <p:ext uri="{BB962C8B-B14F-4D97-AF65-F5344CB8AC3E}">
        <p14:creationId xmlns:p14="http://schemas.microsoft.com/office/powerpoint/2010/main" val="1338176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Secure</a:t>
            </a:r>
            <a:r>
              <a:rPr lang="cs-CZ" dirty="0"/>
              <a:t> Email </a:t>
            </a:r>
            <a:r>
              <a:rPr lang="cs-CZ" dirty="0" err="1"/>
              <a:t>Communication</a:t>
            </a:r>
            <a:endParaRPr lang="cs-CZ" dirty="0"/>
          </a:p>
        </p:txBody>
      </p:sp>
      <p:sp>
        <p:nvSpPr>
          <p:cNvPr id="3" name="Zástupný symbol pro obsah 2"/>
          <p:cNvSpPr>
            <a:spLocks noGrp="1"/>
          </p:cNvSpPr>
          <p:nvPr>
            <p:ph idx="1"/>
          </p:nvPr>
        </p:nvSpPr>
        <p:spPr/>
        <p:txBody>
          <a:bodyPr/>
          <a:lstStyle/>
          <a:p>
            <a:pPr algn="just"/>
            <a:r>
              <a:rPr lang="en-US" dirty="0"/>
              <a:t>Because email is so critical in today’s business world, organizations have established polices around how to handle this information flow. </a:t>
            </a:r>
            <a:endParaRPr lang="cs-CZ" dirty="0" smtClean="0"/>
          </a:p>
          <a:p>
            <a:pPr algn="just"/>
            <a:r>
              <a:rPr lang="en-US" dirty="0" smtClean="0"/>
              <a:t>One </a:t>
            </a:r>
            <a:r>
              <a:rPr lang="en-US" dirty="0"/>
              <a:t>of the first policies most organizations establish is around viewing the contents of emails flowing through their email servers. </a:t>
            </a:r>
            <a:endParaRPr lang="cs-CZ" dirty="0" smtClean="0"/>
          </a:p>
          <a:p>
            <a:pPr algn="just"/>
            <a:r>
              <a:rPr lang="en-US" dirty="0" smtClean="0"/>
              <a:t>It’s </a:t>
            </a:r>
            <a:r>
              <a:rPr lang="en-US" dirty="0"/>
              <a:t>important to understand what is in the entire email in order to act appropriately. </a:t>
            </a:r>
            <a:endParaRPr lang="cs-CZ" dirty="0" smtClean="0"/>
          </a:p>
          <a:p>
            <a:pPr algn="just"/>
            <a:r>
              <a:rPr lang="en-US" dirty="0" smtClean="0"/>
              <a:t>After </a:t>
            </a:r>
            <a:r>
              <a:rPr lang="en-US" dirty="0"/>
              <a:t>these baseline policies are put into effect, an organization can enact various security policies on those emails.</a:t>
            </a:r>
            <a:endParaRPr lang="cs-CZ" dirty="0"/>
          </a:p>
        </p:txBody>
      </p:sp>
    </p:spTree>
    <p:extLst>
      <p:ext uri="{BB962C8B-B14F-4D97-AF65-F5344CB8AC3E}">
        <p14:creationId xmlns:p14="http://schemas.microsoft.com/office/powerpoint/2010/main" val="4188490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Secure</a:t>
            </a:r>
            <a:r>
              <a:rPr lang="cs-CZ" dirty="0"/>
              <a:t> Email </a:t>
            </a:r>
            <a:r>
              <a:rPr lang="cs-CZ" dirty="0" err="1"/>
              <a:t>Communication</a:t>
            </a:r>
            <a:endParaRPr lang="cs-CZ" dirty="0"/>
          </a:p>
        </p:txBody>
      </p:sp>
      <p:sp>
        <p:nvSpPr>
          <p:cNvPr id="3" name="Zástupný symbol pro obsah 2"/>
          <p:cNvSpPr>
            <a:spLocks noGrp="1"/>
          </p:cNvSpPr>
          <p:nvPr>
            <p:ph idx="1"/>
          </p:nvPr>
        </p:nvSpPr>
        <p:spPr/>
        <p:txBody>
          <a:bodyPr/>
          <a:lstStyle/>
          <a:p>
            <a:pPr algn="just"/>
            <a:r>
              <a:rPr lang="en-US" dirty="0"/>
              <a:t>These email security policies can be as simple as removing all executable content from emails to more in-depth actions, like sending suspicious content to a sandboxing tool for detailed analysis. </a:t>
            </a:r>
            <a:endParaRPr lang="cs-CZ" dirty="0" smtClean="0"/>
          </a:p>
          <a:p>
            <a:pPr algn="just"/>
            <a:r>
              <a:rPr lang="en-US" dirty="0" smtClean="0"/>
              <a:t>If </a:t>
            </a:r>
            <a:r>
              <a:rPr lang="en-US" dirty="0"/>
              <a:t>security incidents are detected by these policies, the organization needs to have actionable intelligence about the scope of the attack. </a:t>
            </a:r>
            <a:endParaRPr lang="cs-CZ" dirty="0" smtClean="0"/>
          </a:p>
          <a:p>
            <a:pPr algn="just"/>
            <a:r>
              <a:rPr lang="en-US" dirty="0" smtClean="0"/>
              <a:t>This </a:t>
            </a:r>
            <a:r>
              <a:rPr lang="en-US" dirty="0"/>
              <a:t>will help determine what damage the attack may have caused. </a:t>
            </a:r>
            <a:endParaRPr lang="cs-CZ" dirty="0" smtClean="0"/>
          </a:p>
          <a:p>
            <a:pPr algn="just"/>
            <a:r>
              <a:rPr lang="en-US" dirty="0" smtClean="0"/>
              <a:t>Once </a:t>
            </a:r>
            <a:r>
              <a:rPr lang="en-US" dirty="0"/>
              <a:t>an organization has visibility into all the emails being sent, they can enforce email encryption policies to prevent sensitive email information from falling into the wrong hands.</a:t>
            </a:r>
            <a:endParaRPr lang="cs-CZ" dirty="0"/>
          </a:p>
        </p:txBody>
      </p:sp>
    </p:spTree>
    <p:extLst>
      <p:ext uri="{BB962C8B-B14F-4D97-AF65-F5344CB8AC3E}">
        <p14:creationId xmlns:p14="http://schemas.microsoft.com/office/powerpoint/2010/main" val="2754359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Email </a:t>
            </a:r>
            <a:r>
              <a:rPr lang="cs-CZ" dirty="0" err="1"/>
              <a:t>Security</a:t>
            </a:r>
            <a:r>
              <a:rPr lang="cs-CZ" dirty="0"/>
              <a:t> Best </a:t>
            </a:r>
            <a:r>
              <a:rPr lang="cs-CZ" dirty="0" err="1"/>
              <a:t>Practices</a:t>
            </a:r>
            <a:endParaRPr lang="cs-CZ" dirty="0"/>
          </a:p>
        </p:txBody>
      </p:sp>
      <p:sp>
        <p:nvSpPr>
          <p:cNvPr id="3" name="Zástupný symbol pro obsah 2"/>
          <p:cNvSpPr>
            <a:spLocks noGrp="1"/>
          </p:cNvSpPr>
          <p:nvPr>
            <p:ph idx="1"/>
          </p:nvPr>
        </p:nvSpPr>
        <p:spPr/>
        <p:txBody>
          <a:bodyPr/>
          <a:lstStyle/>
          <a:p>
            <a:pPr algn="just"/>
            <a:r>
              <a:rPr lang="en-US" dirty="0"/>
              <a:t>One of the first best practices that organizations should put into effect is implementing a secure email gateway. </a:t>
            </a:r>
            <a:endParaRPr lang="cs-CZ" dirty="0" smtClean="0"/>
          </a:p>
          <a:p>
            <a:pPr algn="just"/>
            <a:r>
              <a:rPr lang="en-US" dirty="0" smtClean="0"/>
              <a:t>An </a:t>
            </a:r>
            <a:r>
              <a:rPr lang="en-US" dirty="0"/>
              <a:t>email gateway scans and processes all incoming and outgoing email and makes sure that threats are not allowed in. </a:t>
            </a:r>
            <a:endParaRPr lang="cs-CZ" dirty="0" smtClean="0"/>
          </a:p>
          <a:p>
            <a:pPr algn="just"/>
            <a:r>
              <a:rPr lang="en-US" dirty="0" smtClean="0"/>
              <a:t>Because </a:t>
            </a:r>
            <a:r>
              <a:rPr lang="en-US" dirty="0"/>
              <a:t>attacks are increasingly sophisticated, standard security measures, such as blocking known bad file attachments, are no longer effective. </a:t>
            </a:r>
            <a:endParaRPr lang="cs-CZ" dirty="0" smtClean="0"/>
          </a:p>
          <a:p>
            <a:pPr algn="just"/>
            <a:r>
              <a:rPr lang="en-US" dirty="0" smtClean="0"/>
              <a:t>A </a:t>
            </a:r>
            <a:r>
              <a:rPr lang="en-US" dirty="0"/>
              <a:t>better solution is to deploy a secure email gateway that uses a multi-layered approach.</a:t>
            </a:r>
            <a:endParaRPr lang="cs-CZ" dirty="0"/>
          </a:p>
        </p:txBody>
      </p:sp>
    </p:spTree>
    <p:extLst>
      <p:ext uri="{BB962C8B-B14F-4D97-AF65-F5344CB8AC3E}">
        <p14:creationId xmlns:p14="http://schemas.microsoft.com/office/powerpoint/2010/main" val="37354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Email </a:t>
            </a:r>
            <a:r>
              <a:rPr lang="cs-CZ" dirty="0" err="1"/>
              <a:t>Security</a:t>
            </a:r>
            <a:r>
              <a:rPr lang="cs-CZ" dirty="0"/>
              <a:t> Best </a:t>
            </a:r>
            <a:r>
              <a:rPr lang="cs-CZ" dirty="0" err="1"/>
              <a:t>Practices</a:t>
            </a:r>
            <a:endParaRPr lang="cs-CZ" dirty="0"/>
          </a:p>
        </p:txBody>
      </p:sp>
      <p:pic>
        <p:nvPicPr>
          <p:cNvPr id="1026" name="Picture 2" descr="What Is Email Security - Gatewa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750" y="2391877"/>
            <a:ext cx="8064500" cy="294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0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Email </a:t>
            </a:r>
            <a:r>
              <a:rPr lang="cs-CZ" dirty="0" err="1"/>
              <a:t>Security</a:t>
            </a:r>
            <a:r>
              <a:rPr lang="cs-CZ" dirty="0"/>
              <a:t> Best </a:t>
            </a:r>
            <a:r>
              <a:rPr lang="cs-CZ" dirty="0" err="1"/>
              <a:t>Practices</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en-US" dirty="0"/>
              <a:t>It’s also important to deploy an automated email encryption solution as a best practice. </a:t>
            </a:r>
            <a:endParaRPr lang="cs-CZ" dirty="0" smtClean="0"/>
          </a:p>
          <a:p>
            <a:pPr marL="0" indent="0" algn="just">
              <a:buNone/>
            </a:pPr>
            <a:endParaRPr lang="cs-CZ" dirty="0" smtClean="0"/>
          </a:p>
          <a:p>
            <a:pPr algn="just"/>
            <a:r>
              <a:rPr lang="en-US" dirty="0" smtClean="0"/>
              <a:t>This </a:t>
            </a:r>
            <a:r>
              <a:rPr lang="en-US" dirty="0"/>
              <a:t>solution should be able to analyze all outbound email traffic to determine whether the material is sensitive. </a:t>
            </a:r>
            <a:endParaRPr lang="cs-CZ" dirty="0" smtClean="0"/>
          </a:p>
          <a:p>
            <a:pPr marL="0" indent="0" algn="just">
              <a:buNone/>
            </a:pPr>
            <a:endParaRPr lang="cs-CZ" dirty="0" smtClean="0"/>
          </a:p>
          <a:p>
            <a:pPr algn="just"/>
            <a:r>
              <a:rPr lang="en-US" dirty="0" smtClean="0"/>
              <a:t>If </a:t>
            </a:r>
            <a:r>
              <a:rPr lang="en-US" dirty="0"/>
              <a:t>the content is sensitive, it needs to be encrypted before it is emailed to the intended recipient. </a:t>
            </a:r>
            <a:endParaRPr lang="cs-CZ" dirty="0" smtClean="0"/>
          </a:p>
          <a:p>
            <a:pPr marL="0" indent="0" algn="just">
              <a:buNone/>
            </a:pPr>
            <a:endParaRPr lang="cs-CZ" dirty="0" smtClean="0"/>
          </a:p>
          <a:p>
            <a:pPr algn="just"/>
            <a:r>
              <a:rPr lang="en-US" dirty="0" smtClean="0"/>
              <a:t>This </a:t>
            </a:r>
            <a:r>
              <a:rPr lang="en-US" dirty="0"/>
              <a:t>will prevent attackers from viewing emails, even if they were to intercept them.</a:t>
            </a:r>
          </a:p>
          <a:p>
            <a:pPr marL="0" indent="0">
              <a:buNone/>
            </a:pPr>
            <a:r>
              <a:rPr lang="en-US" dirty="0"/>
              <a:t/>
            </a:r>
            <a:br>
              <a:rPr lang="en-US" dirty="0"/>
            </a:br>
            <a:endParaRPr lang="cs-CZ" dirty="0"/>
          </a:p>
        </p:txBody>
      </p:sp>
    </p:spTree>
    <p:extLst>
      <p:ext uri="{BB962C8B-B14F-4D97-AF65-F5344CB8AC3E}">
        <p14:creationId xmlns:p14="http://schemas.microsoft.com/office/powerpoint/2010/main" val="1888121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Email </a:t>
            </a:r>
            <a:r>
              <a:rPr lang="cs-CZ" dirty="0" err="1"/>
              <a:t>Security</a:t>
            </a:r>
            <a:r>
              <a:rPr lang="cs-CZ" dirty="0"/>
              <a:t> Best </a:t>
            </a:r>
            <a:r>
              <a:rPr lang="cs-CZ" dirty="0" err="1"/>
              <a:t>Practices</a:t>
            </a:r>
            <a:endParaRPr lang="cs-CZ" dirty="0"/>
          </a:p>
        </p:txBody>
      </p:sp>
      <p:sp>
        <p:nvSpPr>
          <p:cNvPr id="3" name="Zástupný symbol pro obsah 2"/>
          <p:cNvSpPr>
            <a:spLocks noGrp="1"/>
          </p:cNvSpPr>
          <p:nvPr>
            <p:ph idx="1"/>
          </p:nvPr>
        </p:nvSpPr>
        <p:spPr/>
        <p:txBody>
          <a:bodyPr/>
          <a:lstStyle/>
          <a:p>
            <a:pPr algn="just"/>
            <a:r>
              <a:rPr lang="en-US" dirty="0"/>
              <a:t>Training employees on appropriate email usage and knowing what is a good and bad email is also an important best practice for email security</a:t>
            </a:r>
            <a:r>
              <a:rPr lang="en-US" dirty="0" smtClean="0"/>
              <a:t>.</a:t>
            </a:r>
            <a:endParaRPr lang="cs-CZ" dirty="0" smtClean="0"/>
          </a:p>
          <a:p>
            <a:pPr marL="0" indent="0" algn="just">
              <a:buNone/>
            </a:pPr>
            <a:r>
              <a:rPr lang="en-US" dirty="0" smtClean="0"/>
              <a:t> </a:t>
            </a:r>
            <a:endParaRPr lang="cs-CZ" dirty="0" smtClean="0"/>
          </a:p>
          <a:p>
            <a:pPr algn="just"/>
            <a:r>
              <a:rPr lang="en-US" dirty="0" smtClean="0"/>
              <a:t>Users </a:t>
            </a:r>
            <a:r>
              <a:rPr lang="en-US" dirty="0"/>
              <a:t>may receive a malicious email that slips through the secure email gateway, so it’s critical that they understand what to look for. </a:t>
            </a:r>
            <a:endParaRPr lang="cs-CZ" dirty="0" smtClean="0"/>
          </a:p>
          <a:p>
            <a:pPr marL="0" indent="0" algn="just">
              <a:buNone/>
            </a:pPr>
            <a:endParaRPr lang="cs-CZ" dirty="0" smtClean="0"/>
          </a:p>
          <a:p>
            <a:pPr algn="just"/>
            <a:r>
              <a:rPr lang="en-US" dirty="0" smtClean="0"/>
              <a:t>Most </a:t>
            </a:r>
            <a:r>
              <a:rPr lang="en-US" dirty="0"/>
              <a:t>often they are exposed to phishing attacks, which have telltale signs. </a:t>
            </a:r>
            <a:endParaRPr lang="cs-CZ" dirty="0" smtClean="0"/>
          </a:p>
          <a:p>
            <a:pPr marL="0" indent="0" algn="just">
              <a:buNone/>
            </a:pPr>
            <a:endParaRPr lang="cs-CZ" dirty="0" smtClean="0"/>
          </a:p>
          <a:p>
            <a:pPr algn="just"/>
            <a:r>
              <a:rPr lang="en-US" dirty="0" smtClean="0"/>
              <a:t>Training </a:t>
            </a:r>
            <a:r>
              <a:rPr lang="en-US" dirty="0"/>
              <a:t>helps employees spot and report on these types of emails.</a:t>
            </a:r>
            <a:endParaRPr lang="cs-CZ" dirty="0"/>
          </a:p>
        </p:txBody>
      </p:sp>
    </p:spTree>
    <p:extLst>
      <p:ext uri="{BB962C8B-B14F-4D97-AF65-F5344CB8AC3E}">
        <p14:creationId xmlns:p14="http://schemas.microsoft.com/office/powerpoint/2010/main" val="3894604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Email </a:t>
            </a:r>
            <a:r>
              <a:rPr lang="cs-CZ" dirty="0" err="1"/>
              <a:t>Security</a:t>
            </a:r>
            <a:r>
              <a:rPr lang="cs-CZ" dirty="0"/>
              <a:t> </a:t>
            </a:r>
            <a:r>
              <a:rPr lang="cs-CZ" dirty="0" err="1"/>
              <a:t>Tools</a:t>
            </a:r>
            <a:endParaRPr lang="cs-CZ" dirty="0"/>
          </a:p>
        </p:txBody>
      </p:sp>
      <p:sp>
        <p:nvSpPr>
          <p:cNvPr id="3" name="Zástupný symbol pro obsah 2"/>
          <p:cNvSpPr>
            <a:spLocks noGrp="1"/>
          </p:cNvSpPr>
          <p:nvPr>
            <p:ph idx="1"/>
          </p:nvPr>
        </p:nvSpPr>
        <p:spPr/>
        <p:txBody>
          <a:bodyPr/>
          <a:lstStyle/>
          <a:p>
            <a:pPr algn="just"/>
            <a:r>
              <a:rPr lang="en-US" dirty="0"/>
              <a:t>A secure email gateway, deployed either on-premises or in the cloud, should offer multi-layered protection from unwanted, malicious and BEC email; granular visibility; and business continuity for organizations of all sizes. </a:t>
            </a:r>
            <a:endParaRPr lang="cs-CZ" dirty="0" smtClean="0"/>
          </a:p>
          <a:p>
            <a:pPr algn="just"/>
            <a:endParaRPr lang="cs-CZ" dirty="0"/>
          </a:p>
          <a:p>
            <a:pPr algn="just"/>
            <a:r>
              <a:rPr lang="en-US" dirty="0" smtClean="0"/>
              <a:t>These </a:t>
            </a:r>
            <a:r>
              <a:rPr lang="en-US" dirty="0"/>
              <a:t>controls enable security teams to have confidence that they can secure users from email threats and maintain email communications in the event of an outage.</a:t>
            </a:r>
            <a:endParaRPr lang="cs-CZ" dirty="0"/>
          </a:p>
        </p:txBody>
      </p:sp>
    </p:spTree>
    <p:extLst>
      <p:ext uri="{BB962C8B-B14F-4D97-AF65-F5344CB8AC3E}">
        <p14:creationId xmlns:p14="http://schemas.microsoft.com/office/powerpoint/2010/main" val="1704877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Email </a:t>
            </a:r>
            <a:r>
              <a:rPr lang="cs-CZ" dirty="0" err="1"/>
              <a:t>Security</a:t>
            </a:r>
            <a:r>
              <a:rPr lang="cs-CZ" dirty="0"/>
              <a:t> </a:t>
            </a:r>
            <a:r>
              <a:rPr lang="cs-CZ" dirty="0" err="1"/>
              <a:t>Tools</a:t>
            </a:r>
            <a:endParaRPr lang="cs-CZ" dirty="0"/>
          </a:p>
        </p:txBody>
      </p:sp>
      <p:sp>
        <p:nvSpPr>
          <p:cNvPr id="3" name="Zástupný symbol pro obsah 2"/>
          <p:cNvSpPr>
            <a:spLocks noGrp="1"/>
          </p:cNvSpPr>
          <p:nvPr>
            <p:ph idx="1"/>
          </p:nvPr>
        </p:nvSpPr>
        <p:spPr/>
        <p:txBody>
          <a:bodyPr/>
          <a:lstStyle/>
          <a:p>
            <a:pPr algn="just"/>
            <a:r>
              <a:rPr lang="en-US" dirty="0"/>
              <a:t>An email encryption solution reduces the risks associated with regulatory violations, data loss and corporate policy violations while enabling essential business communications. </a:t>
            </a:r>
            <a:endParaRPr lang="cs-CZ" dirty="0" smtClean="0"/>
          </a:p>
          <a:p>
            <a:pPr algn="just"/>
            <a:r>
              <a:rPr lang="en-US" dirty="0" smtClean="0"/>
              <a:t>The </a:t>
            </a:r>
            <a:r>
              <a:rPr lang="en-US" dirty="0"/>
              <a:t>email security solution should work for any organization that needs to protect sensitive data, while still making it readily available to affiliates, business partners and users—on both desktops and mobile devices. </a:t>
            </a:r>
            <a:endParaRPr lang="cs-CZ" dirty="0" smtClean="0"/>
          </a:p>
          <a:p>
            <a:pPr algn="just"/>
            <a:r>
              <a:rPr lang="en-US" dirty="0" smtClean="0"/>
              <a:t>An </a:t>
            </a:r>
            <a:r>
              <a:rPr lang="en-US" dirty="0"/>
              <a:t>email encryption solution is especially important for organizations required to follow compliance regulations, like GDPR, HIPAA or SOX, or abide by security standards like PCI-DSS.</a:t>
            </a:r>
            <a:endParaRPr lang="cs-CZ" dirty="0"/>
          </a:p>
        </p:txBody>
      </p:sp>
    </p:spTree>
    <p:extLst>
      <p:ext uri="{BB962C8B-B14F-4D97-AF65-F5344CB8AC3E}">
        <p14:creationId xmlns:p14="http://schemas.microsoft.com/office/powerpoint/2010/main" val="1470006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Wireless</a:t>
            </a:r>
            <a:r>
              <a:rPr lang="cs-CZ" dirty="0"/>
              <a:t> </a:t>
            </a:r>
            <a:r>
              <a:rPr lang="cs-CZ" dirty="0" err="1" smtClean="0"/>
              <a:t>Networks</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en-US" dirty="0"/>
              <a:t>Wireless networks present new tasks in information security.</a:t>
            </a:r>
          </a:p>
          <a:p>
            <a:pPr algn="just"/>
            <a:endParaRPr lang="en-US" dirty="0"/>
          </a:p>
          <a:p>
            <a:pPr algn="just"/>
            <a:r>
              <a:rPr lang="en-US" dirty="0"/>
              <a:t>Wireless technology allowed users to connect directly to their networks instead, without the need for network cables; this trend will continue to grow in the future.</a:t>
            </a:r>
          </a:p>
          <a:p>
            <a:pPr algn="just"/>
            <a:endParaRPr lang="en-US" dirty="0"/>
          </a:p>
          <a:p>
            <a:pPr algn="just"/>
            <a:r>
              <a:rPr lang="en-US" dirty="0"/>
              <a:t>Because this technology was first developed for individual users for personal use, rather than corporate communications, higher priorities were placed on ease of use instead of securing the data being communicated.</a:t>
            </a:r>
          </a:p>
          <a:p>
            <a:pPr algn="just"/>
            <a:endParaRPr lang="en-US" dirty="0"/>
          </a:p>
          <a:p>
            <a:pPr algn="just"/>
            <a:r>
              <a:rPr lang="en-US" dirty="0"/>
              <a:t>Thus, wireless devices were not designed to use encryption when transmitting data, and additionally proposed communication technologies often had weaknesses.</a:t>
            </a:r>
            <a:endParaRPr lang="cs-CZ" dirty="0"/>
          </a:p>
        </p:txBody>
      </p:sp>
    </p:spTree>
    <p:extLst>
      <p:ext uri="{BB962C8B-B14F-4D97-AF65-F5344CB8AC3E}">
        <p14:creationId xmlns:p14="http://schemas.microsoft.com/office/powerpoint/2010/main" val="564472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Internet </a:t>
            </a:r>
            <a:r>
              <a:rPr lang="cs-CZ" dirty="0" err="1" smtClean="0"/>
              <a:t>Security</a:t>
            </a:r>
            <a:endParaRPr lang="cs-CZ" dirty="0"/>
          </a:p>
        </p:txBody>
      </p:sp>
      <p:sp>
        <p:nvSpPr>
          <p:cNvPr id="3" name="Zástupný symbol pro obsah 2"/>
          <p:cNvSpPr>
            <a:spLocks noGrp="1"/>
          </p:cNvSpPr>
          <p:nvPr>
            <p:ph idx="1"/>
          </p:nvPr>
        </p:nvSpPr>
        <p:spPr/>
        <p:txBody>
          <a:bodyPr/>
          <a:lstStyle/>
          <a:p>
            <a:pPr algn="just"/>
            <a:r>
              <a:rPr lang="en-US" dirty="0"/>
              <a:t>The Internet contains a huge amount of information, most of which is useful and suitable for all users.</a:t>
            </a:r>
          </a:p>
          <a:p>
            <a:pPr algn="just"/>
            <a:endParaRPr lang="en-US" dirty="0"/>
          </a:p>
          <a:p>
            <a:pPr algn="just"/>
            <a:r>
              <a:rPr lang="en-US" dirty="0"/>
              <a:t>On the other hand, the Internet has proven to be an effective means of spreading inappropriate content (</a:t>
            </a:r>
            <a:r>
              <a:rPr lang="en-US" dirty="0" smtClean="0"/>
              <a:t>e</a:t>
            </a:r>
            <a:r>
              <a:rPr lang="cs-CZ" dirty="0" smtClean="0"/>
              <a:t>.</a:t>
            </a:r>
            <a:r>
              <a:rPr lang="en-US" dirty="0" smtClean="0"/>
              <a:t>g</a:t>
            </a:r>
            <a:r>
              <a:rPr lang="cs-CZ" dirty="0" smtClean="0"/>
              <a:t>.</a:t>
            </a:r>
            <a:r>
              <a:rPr lang="en-US" dirty="0" smtClean="0"/>
              <a:t> </a:t>
            </a:r>
            <a:r>
              <a:rPr lang="en-US" dirty="0"/>
              <a:t>pornography) as well as various types of malicious software - from simple viruses to sophisticated "Trojan horses", or extortion programs such as ransomware.</a:t>
            </a:r>
          </a:p>
          <a:p>
            <a:pPr algn="just"/>
            <a:endParaRPr lang="en-US" dirty="0"/>
          </a:p>
          <a:p>
            <a:pPr algn="just"/>
            <a:r>
              <a:rPr lang="en-US" dirty="0"/>
              <a:t>Content filtering tools can filter this information to ensure that users can't easily access it.</a:t>
            </a:r>
            <a:endParaRPr lang="cs-CZ" dirty="0"/>
          </a:p>
        </p:txBody>
      </p:sp>
    </p:spTree>
    <p:extLst>
      <p:ext uri="{BB962C8B-B14F-4D97-AF65-F5344CB8AC3E}">
        <p14:creationId xmlns:p14="http://schemas.microsoft.com/office/powerpoint/2010/main" val="2676166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Wireless</a:t>
            </a:r>
            <a:r>
              <a:rPr lang="cs-CZ" dirty="0"/>
              <a:t> </a:t>
            </a:r>
            <a:r>
              <a:rPr lang="cs-CZ" dirty="0" err="1"/>
              <a:t>Networks</a:t>
            </a:r>
            <a:endParaRPr lang="cs-CZ" dirty="0"/>
          </a:p>
        </p:txBody>
      </p:sp>
      <p:sp>
        <p:nvSpPr>
          <p:cNvPr id="3" name="Zástupný symbol pro obsah 2"/>
          <p:cNvSpPr>
            <a:spLocks noGrp="1"/>
          </p:cNvSpPr>
          <p:nvPr>
            <p:ph idx="1"/>
          </p:nvPr>
        </p:nvSpPr>
        <p:spPr/>
        <p:txBody>
          <a:bodyPr/>
          <a:lstStyle/>
          <a:p>
            <a:pPr algn="just"/>
            <a:r>
              <a:rPr lang="en-US" dirty="0"/>
              <a:t>Authentication, or the ability to identify who is trying to access systems, is also limited by wireless technology and does not have an input-level scale.</a:t>
            </a:r>
          </a:p>
          <a:p>
            <a:pPr algn="just"/>
            <a:endParaRPr lang="en-US" dirty="0"/>
          </a:p>
          <a:p>
            <a:pPr algn="just"/>
            <a:r>
              <a:rPr lang="en-US" dirty="0"/>
              <a:t>It's also easy for someone to connect an unauthorized wireless device to a corporate network, giving unauthorized access to the corporate information environment that an unauthorized user can use to gain access to corporate resources.</a:t>
            </a:r>
          </a:p>
          <a:p>
            <a:pPr algn="just"/>
            <a:endParaRPr lang="en-US" dirty="0"/>
          </a:p>
          <a:p>
            <a:pPr algn="just"/>
            <a:r>
              <a:rPr lang="en-US" dirty="0"/>
              <a:t>Wireless access (</a:t>
            </a:r>
            <a:r>
              <a:rPr lang="en-US" dirty="0" err="1"/>
              <a:t>Wifi</a:t>
            </a:r>
            <a:r>
              <a:rPr lang="en-US" dirty="0"/>
              <a:t>) and the use of mobile devices (smartphones) as well as BYOD present new tasks for the information security program.</a:t>
            </a:r>
            <a:endParaRPr lang="cs-CZ" dirty="0"/>
          </a:p>
        </p:txBody>
      </p:sp>
    </p:spTree>
    <p:extLst>
      <p:ext uri="{BB962C8B-B14F-4D97-AF65-F5344CB8AC3E}">
        <p14:creationId xmlns:p14="http://schemas.microsoft.com/office/powerpoint/2010/main" val="3411710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Virtual</a:t>
            </a:r>
            <a:r>
              <a:rPr lang="cs-CZ" dirty="0"/>
              <a:t> </a:t>
            </a:r>
            <a:r>
              <a:rPr lang="cs-CZ" dirty="0" err="1" smtClean="0"/>
              <a:t>Private</a:t>
            </a:r>
            <a:r>
              <a:rPr lang="cs-CZ" dirty="0" smtClean="0"/>
              <a:t> Network </a:t>
            </a:r>
            <a:r>
              <a:rPr lang="cs-CZ" dirty="0"/>
              <a:t>VPN</a:t>
            </a:r>
          </a:p>
        </p:txBody>
      </p:sp>
      <p:sp>
        <p:nvSpPr>
          <p:cNvPr id="3" name="Zástupný symbol pro obsah 2"/>
          <p:cNvSpPr>
            <a:spLocks noGrp="1"/>
          </p:cNvSpPr>
          <p:nvPr>
            <p:ph idx="1"/>
          </p:nvPr>
        </p:nvSpPr>
        <p:spPr/>
        <p:txBody>
          <a:bodyPr/>
          <a:lstStyle/>
          <a:p>
            <a:pPr algn="just"/>
            <a:r>
              <a:rPr lang="en-US" dirty="0"/>
              <a:t>VPN tools allow you to establish a secure connection between two sites using a public network, such as the Internet.</a:t>
            </a:r>
          </a:p>
          <a:p>
            <a:pPr algn="just"/>
            <a:endParaRPr lang="en-US" dirty="0"/>
          </a:p>
          <a:p>
            <a:pPr algn="just"/>
            <a:r>
              <a:rPr lang="en-US" dirty="0"/>
              <a:t>VPN uses encryption to protect data, creating a secure "tunnel" for transmitted data, protecting it from unauthorized access by unauthorized persons.</a:t>
            </a:r>
          </a:p>
          <a:p>
            <a:pPr algn="just"/>
            <a:endParaRPr lang="en-US" dirty="0"/>
          </a:p>
          <a:p>
            <a:pPr algn="just"/>
            <a:r>
              <a:rPr lang="en-US" dirty="0"/>
              <a:t>A VPN connection creates a secure connection that allows you to connect authorized people who want to remotely access a corporate information environment, such as a corporate e-mail system or corporate servers.</a:t>
            </a:r>
            <a:endParaRPr lang="cs-CZ" dirty="0"/>
          </a:p>
        </p:txBody>
      </p:sp>
    </p:spTree>
    <p:extLst>
      <p:ext uri="{BB962C8B-B14F-4D97-AF65-F5344CB8AC3E}">
        <p14:creationId xmlns:p14="http://schemas.microsoft.com/office/powerpoint/2010/main" val="2432174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Virtual</a:t>
            </a:r>
            <a:r>
              <a:rPr lang="cs-CZ" dirty="0"/>
              <a:t> </a:t>
            </a:r>
            <a:r>
              <a:rPr lang="cs-CZ" dirty="0" err="1"/>
              <a:t>Private</a:t>
            </a:r>
            <a:r>
              <a:rPr lang="cs-CZ" dirty="0"/>
              <a:t> Network VPN</a:t>
            </a:r>
          </a:p>
        </p:txBody>
      </p:sp>
      <p:sp>
        <p:nvSpPr>
          <p:cNvPr id="3" name="Zástupný symbol pro obsah 2"/>
          <p:cNvSpPr>
            <a:spLocks noGrp="1"/>
          </p:cNvSpPr>
          <p:nvPr>
            <p:ph idx="1"/>
          </p:nvPr>
        </p:nvSpPr>
        <p:spPr/>
        <p:txBody>
          <a:bodyPr/>
          <a:lstStyle/>
          <a:p>
            <a:pPr algn="just"/>
            <a:r>
              <a:rPr lang="en-US" dirty="0"/>
              <a:t>A combination of hardware and software is used to create this VPN connection.</a:t>
            </a:r>
          </a:p>
          <a:p>
            <a:pPr algn="just"/>
            <a:endParaRPr lang="en-US" dirty="0"/>
          </a:p>
          <a:p>
            <a:pPr algn="just"/>
            <a:r>
              <a:rPr lang="en-US" dirty="0"/>
              <a:t>This is a cost-effective way to securely extend the enterprise information system compared to the traditional method using leased lines.</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241" y="4101983"/>
            <a:ext cx="7078063" cy="2095792"/>
          </a:xfrm>
          <a:prstGeom prst="rect">
            <a:avLst/>
          </a:prstGeom>
        </p:spPr>
      </p:pic>
    </p:spTree>
    <p:extLst>
      <p:ext uri="{BB962C8B-B14F-4D97-AF65-F5344CB8AC3E}">
        <p14:creationId xmlns:p14="http://schemas.microsoft.com/office/powerpoint/2010/main" val="2316688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a:t>
            </a:r>
            <a:r>
              <a:rPr lang="en-US" dirty="0" smtClean="0"/>
              <a:t>Threats</a:t>
            </a:r>
            <a:r>
              <a:rPr lang="cs-CZ" dirty="0" smtClean="0"/>
              <a:t> - </a:t>
            </a:r>
            <a:r>
              <a:rPr lang="cs-CZ" dirty="0" err="1" smtClean="0"/>
              <a:t>Examples</a:t>
            </a:r>
            <a:endParaRPr lang="cs-CZ" dirty="0"/>
          </a:p>
        </p:txBody>
      </p:sp>
      <p:sp>
        <p:nvSpPr>
          <p:cNvPr id="3" name="Zástupný symbol pro obsah 2"/>
          <p:cNvSpPr>
            <a:spLocks noGrp="1"/>
          </p:cNvSpPr>
          <p:nvPr>
            <p:ph idx="1"/>
          </p:nvPr>
        </p:nvSpPr>
        <p:spPr/>
        <p:txBody>
          <a:bodyPr>
            <a:normAutofit lnSpcReduction="10000"/>
          </a:bodyPr>
          <a:lstStyle/>
          <a:p>
            <a:pPr algn="just"/>
            <a:r>
              <a:rPr lang="en-US" b="1" dirty="0"/>
              <a:t>Phishing Gets More Sophisticated </a:t>
            </a:r>
            <a:r>
              <a:rPr lang="en-US" dirty="0"/>
              <a:t>— Phishing attacks, in which carefully targeted digital messages are transmitted to fool people into clicking on a link that can then install malware or expose sensitive data, are becoming more sophisticated</a:t>
            </a:r>
            <a:r>
              <a:rPr lang="en-US" dirty="0" smtClean="0"/>
              <a:t>.</a:t>
            </a:r>
            <a:endParaRPr lang="en-US" dirty="0"/>
          </a:p>
          <a:p>
            <a:pPr algn="just"/>
            <a:r>
              <a:rPr lang="en-US" dirty="0"/>
              <a:t>Now that employees at most organizations are more aware of the dangers of email phishing or of clicking on suspicious-looking links, hackers are upping the ante — for example, using machine learning to much more quickly craft and distribute convincing fake messages in the hopes that recipients will unwittingly compromise their organization’s networks and systems. </a:t>
            </a:r>
            <a:endParaRPr lang="cs-CZ" dirty="0" smtClean="0"/>
          </a:p>
          <a:p>
            <a:pPr algn="just"/>
            <a:r>
              <a:rPr lang="en-US" dirty="0" smtClean="0"/>
              <a:t>Such </a:t>
            </a:r>
            <a:r>
              <a:rPr lang="en-US" dirty="0"/>
              <a:t>attacks enable hackers to steal user logins, credit card credentials and other types of personal financial information, as well as gain access to private databases.</a:t>
            </a:r>
            <a:endParaRPr lang="cs-CZ" dirty="0"/>
          </a:p>
        </p:txBody>
      </p:sp>
    </p:spTree>
    <p:extLst>
      <p:ext uri="{BB962C8B-B14F-4D97-AF65-F5344CB8AC3E}">
        <p14:creationId xmlns:p14="http://schemas.microsoft.com/office/powerpoint/2010/main" val="1441515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normAutofit/>
          </a:bodyPr>
          <a:lstStyle/>
          <a:p>
            <a:pPr algn="just"/>
            <a:r>
              <a:rPr lang="en-US" b="1" dirty="0"/>
              <a:t>Ransomware Strategies Evolve </a:t>
            </a:r>
            <a:r>
              <a:rPr lang="en-US" dirty="0"/>
              <a:t>— Ransomware attacks are believed to cost victims billions of dollars every year, as hackers deploy technologies that enable them to literally kidnap an individual or organization’s databases and hold all of the information for ransom. </a:t>
            </a:r>
            <a:endParaRPr lang="cs-CZ" dirty="0" smtClean="0"/>
          </a:p>
          <a:p>
            <a:pPr algn="just"/>
            <a:r>
              <a:rPr lang="en-US" dirty="0" smtClean="0"/>
              <a:t>The </a:t>
            </a:r>
            <a:r>
              <a:rPr lang="en-US" dirty="0"/>
              <a:t>rise of cryptocurrencies like Bitcoin is credited with helping to fuel ransomware attacks by allowing ransom demands to be paid anonymously</a:t>
            </a:r>
            <a:r>
              <a:rPr lang="en-US" dirty="0" smtClean="0"/>
              <a:t>.</a:t>
            </a:r>
            <a:endParaRPr lang="en-US" dirty="0"/>
          </a:p>
          <a:p>
            <a:pPr algn="just"/>
            <a:r>
              <a:rPr lang="en-US" dirty="0"/>
              <a:t>As companies continue to focus on building stronger defenses to guard against ransomware breaches, some experts believe hackers will increasingly target other potentially profitable ransomware victims such as high-net-worth individuals.</a:t>
            </a:r>
            <a:endParaRPr lang="cs-CZ" dirty="0"/>
          </a:p>
        </p:txBody>
      </p:sp>
    </p:spTree>
    <p:extLst>
      <p:ext uri="{BB962C8B-B14F-4D97-AF65-F5344CB8AC3E}">
        <p14:creationId xmlns:p14="http://schemas.microsoft.com/office/powerpoint/2010/main" val="1636890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normAutofit lnSpcReduction="10000"/>
          </a:bodyPr>
          <a:lstStyle/>
          <a:p>
            <a:pPr algn="just"/>
            <a:r>
              <a:rPr lang="en-US" b="1" dirty="0"/>
              <a:t>Ping-of-Death </a:t>
            </a:r>
            <a:r>
              <a:rPr lang="en-US" dirty="0"/>
              <a:t>- The use of packets longer than 65,535 bytes allowed by the IP specification, with a dedicated memory overflow when received.</a:t>
            </a:r>
          </a:p>
          <a:p>
            <a:pPr algn="just"/>
            <a:r>
              <a:rPr lang="en-US" b="1" dirty="0"/>
              <a:t>Teardrop</a:t>
            </a:r>
            <a:r>
              <a:rPr lang="en-US" dirty="0"/>
              <a:t> - use of IP fragments. If an attacker's computer generates fragments that did not match the header data, the operating systems cannot process the incorrect fragment.</a:t>
            </a:r>
          </a:p>
          <a:p>
            <a:pPr algn="just"/>
            <a:r>
              <a:rPr lang="en-US" b="1" dirty="0"/>
              <a:t>Smurf attack </a:t>
            </a:r>
            <a:r>
              <a:rPr lang="en-US" dirty="0"/>
              <a:t>- the attacker sends a flood of pings, which are then announced by the router in the target network. If the attacker still states the address of the foreign sender in the IP header of the ping, another network will be flooded with the answers.</a:t>
            </a:r>
          </a:p>
          <a:p>
            <a:pPr marL="0" indent="0" algn="just">
              <a:buNone/>
            </a:pPr>
            <a:r>
              <a:rPr lang="en-US" dirty="0"/>
              <a:t>Currently, </a:t>
            </a:r>
            <a:r>
              <a:rPr lang="en-US" b="1" dirty="0"/>
              <a:t>Distributed Denial of Service (</a:t>
            </a:r>
            <a:r>
              <a:rPr lang="en-US" b="1" dirty="0" err="1"/>
              <a:t>DDoS</a:t>
            </a:r>
            <a:r>
              <a:rPr lang="en-US" dirty="0"/>
              <a:t>) attacks are carried out that exploit attacks from many extra sources, which does not allow the attacker to be located.</a:t>
            </a:r>
            <a:endParaRPr lang="cs-CZ" dirty="0"/>
          </a:p>
        </p:txBody>
      </p:sp>
    </p:spTree>
    <p:extLst>
      <p:ext uri="{BB962C8B-B14F-4D97-AF65-F5344CB8AC3E}">
        <p14:creationId xmlns:p14="http://schemas.microsoft.com/office/powerpoint/2010/main" val="2669851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normAutofit/>
          </a:bodyPr>
          <a:lstStyle/>
          <a:p>
            <a:pPr algn="just"/>
            <a:r>
              <a:rPr lang="en-US" b="1" dirty="0"/>
              <a:t>Malware </a:t>
            </a:r>
            <a:r>
              <a:rPr lang="en-US" dirty="0"/>
              <a:t>- attackers like and often use malware to penetrate a user's device and subsequently the device in his work, because malware is very effective in this. The term malware itself includes several other types of malicious software, such as spyware, adware, or ransomware</a:t>
            </a:r>
            <a:r>
              <a:rPr lang="en-US" dirty="0" smtClean="0"/>
              <a:t>.</a:t>
            </a:r>
            <a:endParaRPr lang="cs-CZ" dirty="0" smtClean="0"/>
          </a:p>
          <a:p>
            <a:pPr algn="just"/>
            <a:r>
              <a:rPr lang="en-US" b="1" dirty="0"/>
              <a:t>SQL Injection and Cross-site scripting (XSS) </a:t>
            </a:r>
            <a:r>
              <a:rPr lang="en-US" dirty="0"/>
              <a:t>- SQL is a query language used to manage databases. SQL injection exploits vulnerabilities in the queries themselves, which arise through the fault of the developer due to his poor database development. Attackers are primarily attracted to databases that store personal data and sensitive user data, including bank card numbers. As the name suggests, SQL Injection is essentially an injection that attacks a database through untreated input and executes its own modifying SQL statement</a:t>
            </a:r>
            <a:r>
              <a:rPr lang="en-US" dirty="0" smtClean="0"/>
              <a:t>.</a:t>
            </a:r>
            <a:endParaRPr lang="en-US" dirty="0"/>
          </a:p>
        </p:txBody>
      </p:sp>
    </p:spTree>
    <p:extLst>
      <p:ext uri="{BB962C8B-B14F-4D97-AF65-F5344CB8AC3E}">
        <p14:creationId xmlns:p14="http://schemas.microsoft.com/office/powerpoint/2010/main" val="2091380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b="1" dirty="0"/>
              <a:t>Man-in-the-Middle (MIMT) and Hijacking </a:t>
            </a:r>
            <a:r>
              <a:rPr lang="en-US" dirty="0"/>
              <a:t>- If you want to spy on someone's Internet communication, then you will definitely use MIMT. As part of the use of the "man in the middle", the encryption itself is disrupted, when an attacker gets between you and the recipient of your messages, but neither side knows anything. An attacker could then modify the sent communication and send something completely different to the recipient. When hijacking, the attacker obtains your unique ID and when communicating with other websites, he impersonates you. This allows them to log in to your accounts on various websites and their operator will not recognize anything.</a:t>
            </a:r>
            <a:endParaRPr lang="cs-CZ" dirty="0"/>
          </a:p>
          <a:p>
            <a:endParaRPr lang="cs-CZ" dirty="0"/>
          </a:p>
        </p:txBody>
      </p:sp>
    </p:spTree>
    <p:extLst>
      <p:ext uri="{BB962C8B-B14F-4D97-AF65-F5344CB8AC3E}">
        <p14:creationId xmlns:p14="http://schemas.microsoft.com/office/powerpoint/2010/main" val="177496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b="1" dirty="0" err="1"/>
              <a:t>Cryptojacking</a:t>
            </a:r>
            <a:r>
              <a:rPr lang="en-US" b="1" dirty="0"/>
              <a:t> </a:t>
            </a:r>
            <a:r>
              <a:rPr lang="en-US" dirty="0"/>
              <a:t>— The cryptocurrency movement also affects cybersecurity in other ways. </a:t>
            </a:r>
            <a:endParaRPr lang="cs-CZ" dirty="0" smtClean="0"/>
          </a:p>
          <a:p>
            <a:pPr marL="0" indent="0" algn="just">
              <a:buNone/>
            </a:pPr>
            <a:endParaRPr lang="cs-CZ" dirty="0" smtClean="0"/>
          </a:p>
          <a:p>
            <a:pPr algn="just"/>
            <a:r>
              <a:rPr lang="en-US" dirty="0" smtClean="0"/>
              <a:t>For </a:t>
            </a:r>
            <a:r>
              <a:rPr lang="en-US" dirty="0"/>
              <a:t>example, </a:t>
            </a:r>
            <a:r>
              <a:rPr lang="en-US" dirty="0" err="1"/>
              <a:t>cryptojacking</a:t>
            </a:r>
            <a:r>
              <a:rPr lang="en-US" dirty="0"/>
              <a:t> is a trend that involves cyber criminals hijacking third-party home or work computers to “mine” for cryptocurrency. </a:t>
            </a:r>
            <a:endParaRPr lang="cs-CZ" dirty="0" smtClean="0"/>
          </a:p>
        </p:txBody>
      </p:sp>
    </p:spTree>
    <p:extLst>
      <p:ext uri="{BB962C8B-B14F-4D97-AF65-F5344CB8AC3E}">
        <p14:creationId xmlns:p14="http://schemas.microsoft.com/office/powerpoint/2010/main" val="3193022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dirty="0"/>
              <a:t>Because mining for cryptocurrency (like Bitcoin, for example) requires immense amounts of computer processing power, hackers can make money by secretly piggybacking on someone else’s systems. </a:t>
            </a:r>
            <a:endParaRPr lang="cs-CZ" dirty="0"/>
          </a:p>
          <a:p>
            <a:pPr algn="just"/>
            <a:r>
              <a:rPr lang="en-US" dirty="0"/>
              <a:t>For businesses, </a:t>
            </a:r>
            <a:r>
              <a:rPr lang="en-US" dirty="0" err="1"/>
              <a:t>cryptojacked</a:t>
            </a:r>
            <a:r>
              <a:rPr lang="en-US" dirty="0"/>
              <a:t> systems can cause serious performance issues and costly down time as IT works to track down and resolve the issue.</a:t>
            </a:r>
            <a:endParaRPr lang="cs-CZ" dirty="0"/>
          </a:p>
          <a:p>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5833" y="3991148"/>
            <a:ext cx="3807229" cy="2141567"/>
          </a:xfrm>
          <a:prstGeom prst="rect">
            <a:avLst/>
          </a:prstGeom>
        </p:spPr>
      </p:pic>
    </p:spTree>
    <p:extLst>
      <p:ext uri="{BB962C8B-B14F-4D97-AF65-F5344CB8AC3E}">
        <p14:creationId xmlns:p14="http://schemas.microsoft.com/office/powerpoint/2010/main" val="759311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Internet </a:t>
            </a:r>
            <a:r>
              <a:rPr lang="cs-CZ" dirty="0" err="1"/>
              <a:t>Security</a:t>
            </a:r>
            <a:endParaRPr lang="cs-CZ" dirty="0"/>
          </a:p>
        </p:txBody>
      </p:sp>
      <p:sp>
        <p:nvSpPr>
          <p:cNvPr id="3" name="Zástupný symbol pro obsah 2"/>
          <p:cNvSpPr>
            <a:spLocks noGrp="1"/>
          </p:cNvSpPr>
          <p:nvPr>
            <p:ph idx="1"/>
          </p:nvPr>
        </p:nvSpPr>
        <p:spPr/>
        <p:txBody>
          <a:bodyPr/>
          <a:lstStyle/>
          <a:p>
            <a:pPr algn="just"/>
            <a:r>
              <a:rPr lang="en-US" dirty="0"/>
              <a:t>The two main categories of tools include web (email) and email address filtering.</a:t>
            </a:r>
          </a:p>
          <a:p>
            <a:pPr algn="just"/>
            <a:r>
              <a:rPr lang="en-US" dirty="0"/>
              <a:t>Internet filtering can be used to block certain Web pages that contain inappropriate content.</a:t>
            </a:r>
          </a:p>
          <a:p>
            <a:pPr algn="just"/>
            <a:r>
              <a:rPr lang="en-US" dirty="0"/>
              <a:t>Internet filters refer to databases of known web addresses or URLs with inappropriate content.</a:t>
            </a:r>
          </a:p>
          <a:p>
            <a:pPr algn="just"/>
            <a:r>
              <a:rPr lang="en-US" dirty="0"/>
              <a:t>Web filters need to update database URLs regularly, because companies that manage inappropriate sites often change URLs or site name to eliminate blocking their web addresses.</a:t>
            </a:r>
          </a:p>
          <a:p>
            <a:pPr algn="just"/>
            <a:r>
              <a:rPr lang="en-US" dirty="0"/>
              <a:t>Web filters also use keywords that are considered inappropriate to block access to those pages and messages.</a:t>
            </a:r>
            <a:endParaRPr lang="cs-CZ" dirty="0"/>
          </a:p>
        </p:txBody>
      </p:sp>
    </p:spTree>
    <p:extLst>
      <p:ext uri="{BB962C8B-B14F-4D97-AF65-F5344CB8AC3E}">
        <p14:creationId xmlns:p14="http://schemas.microsoft.com/office/powerpoint/2010/main" val="19518026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b="1" dirty="0"/>
              <a:t>Cyber-Physical Attacks </a:t>
            </a:r>
            <a:r>
              <a:rPr lang="en-US" dirty="0"/>
              <a:t>— The same technology that has enabled us to modernize and computerize critical infrastructure also brings risk. </a:t>
            </a:r>
            <a:endParaRPr lang="cs-CZ" dirty="0" smtClean="0"/>
          </a:p>
          <a:p>
            <a:pPr marL="0" indent="0" algn="just">
              <a:buNone/>
            </a:pPr>
            <a:endParaRPr lang="cs-CZ" dirty="0" smtClean="0"/>
          </a:p>
          <a:p>
            <a:pPr algn="just"/>
            <a:r>
              <a:rPr lang="en-US" dirty="0" smtClean="0"/>
              <a:t>The </a:t>
            </a:r>
            <a:r>
              <a:rPr lang="en-US" dirty="0"/>
              <a:t>ongoing threat of hacks targeting electrical grids, transportation systems, water treatment facilities, etc., represent a major vulnerability going forward. </a:t>
            </a:r>
            <a:endParaRPr lang="cs-CZ" dirty="0" smtClean="0"/>
          </a:p>
          <a:p>
            <a:pPr marL="0" indent="0" algn="just">
              <a:buNone/>
            </a:pPr>
            <a:endParaRPr lang="cs-CZ" dirty="0" smtClean="0"/>
          </a:p>
          <a:p>
            <a:pPr algn="just"/>
            <a:r>
              <a:rPr lang="en-US" dirty="0" smtClean="0"/>
              <a:t>According </a:t>
            </a:r>
            <a:r>
              <a:rPr lang="en-US" dirty="0"/>
              <a:t>to a recent report in The New York Times, even America’s multibillion-dollar military systems are at risk of high-tech foul play.</a:t>
            </a:r>
            <a:endParaRPr lang="cs-CZ" dirty="0"/>
          </a:p>
        </p:txBody>
      </p:sp>
    </p:spTree>
    <p:extLst>
      <p:ext uri="{BB962C8B-B14F-4D97-AF65-F5344CB8AC3E}">
        <p14:creationId xmlns:p14="http://schemas.microsoft.com/office/powerpoint/2010/main" val="4235387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b="1" dirty="0"/>
              <a:t>State-Sponsored Attacks — </a:t>
            </a:r>
            <a:r>
              <a:rPr lang="en-US" dirty="0"/>
              <a:t>Beyond hackers looking to make a profit through stealing individual and corporate data, entire nation states are now using their cyber skills to infiltrate other governments and perform attacks on critical infrastructure. </a:t>
            </a:r>
            <a:endParaRPr lang="cs-CZ" dirty="0" smtClean="0"/>
          </a:p>
          <a:p>
            <a:pPr marL="0" indent="0" algn="just">
              <a:buNone/>
            </a:pPr>
            <a:endParaRPr lang="cs-CZ" dirty="0" smtClean="0"/>
          </a:p>
          <a:p>
            <a:pPr algn="just"/>
            <a:r>
              <a:rPr lang="en-US" dirty="0" smtClean="0"/>
              <a:t>Cybercrime </a:t>
            </a:r>
            <a:r>
              <a:rPr lang="en-US" dirty="0"/>
              <a:t>today is a major threat not just for the private sector and for individuals but for the government and the nation as a whole. </a:t>
            </a:r>
            <a:endParaRPr lang="cs-CZ" dirty="0" smtClean="0"/>
          </a:p>
          <a:p>
            <a:pPr marL="0" indent="0" algn="just">
              <a:buNone/>
            </a:pPr>
            <a:endParaRPr lang="cs-CZ" dirty="0" smtClean="0"/>
          </a:p>
          <a:p>
            <a:pPr algn="just"/>
            <a:r>
              <a:rPr lang="en-US" dirty="0" smtClean="0"/>
              <a:t>As </a:t>
            </a:r>
            <a:r>
              <a:rPr lang="en-US" dirty="0"/>
              <a:t>we move into 2020, state-sponsored attacks are expected to increase, with attacks on critical infrastructure of particular concern.</a:t>
            </a:r>
            <a:endParaRPr lang="cs-CZ" dirty="0"/>
          </a:p>
        </p:txBody>
      </p:sp>
    </p:spTree>
    <p:extLst>
      <p:ext uri="{BB962C8B-B14F-4D97-AF65-F5344CB8AC3E}">
        <p14:creationId xmlns:p14="http://schemas.microsoft.com/office/powerpoint/2010/main" val="1888426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dirty="0"/>
              <a:t>Many such attacks target government-run systems and infrastructure, but private sector organizations are also at risk. </a:t>
            </a:r>
            <a:endParaRPr lang="cs-CZ" dirty="0" smtClean="0"/>
          </a:p>
          <a:p>
            <a:pPr marL="0" indent="0" algn="just">
              <a:buNone/>
            </a:pPr>
            <a:endParaRPr lang="cs-CZ" dirty="0" smtClean="0"/>
          </a:p>
          <a:p>
            <a:pPr algn="just"/>
            <a:r>
              <a:rPr lang="en-US" dirty="0" smtClean="0"/>
              <a:t>According </a:t>
            </a:r>
            <a:r>
              <a:rPr lang="en-US" dirty="0"/>
              <a:t>to a report from Thomson Reuters Labs: “State-sponsored cyberattacks are an emerging and significant risk to private enterprise that will increasingly challenge those sectors of the business world that provide convenient targets for settling geopolitical grievances.”</a:t>
            </a:r>
            <a:endParaRPr lang="cs-CZ" dirty="0"/>
          </a:p>
        </p:txBody>
      </p:sp>
    </p:spTree>
    <p:extLst>
      <p:ext uri="{BB962C8B-B14F-4D97-AF65-F5344CB8AC3E}">
        <p14:creationId xmlns:p14="http://schemas.microsoft.com/office/powerpoint/2010/main" val="1873655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b="1" dirty="0" err="1"/>
              <a:t>IoT</a:t>
            </a:r>
            <a:r>
              <a:rPr lang="en-US" b="1" dirty="0"/>
              <a:t> Attacks </a:t>
            </a:r>
            <a:r>
              <a:rPr lang="en-US" dirty="0"/>
              <a:t>— The Internet of Things is becoming more ubiquitous by the day (according to Statista.com, the number of devices connected to the </a:t>
            </a:r>
            <a:r>
              <a:rPr lang="en-US" dirty="0" err="1"/>
              <a:t>IoT</a:t>
            </a:r>
            <a:r>
              <a:rPr lang="en-US" dirty="0"/>
              <a:t> is expected to reach 75 billion by 2025). </a:t>
            </a:r>
            <a:endParaRPr lang="cs-CZ" dirty="0" smtClean="0"/>
          </a:p>
          <a:p>
            <a:pPr algn="just"/>
            <a:r>
              <a:rPr lang="en-US" dirty="0" smtClean="0"/>
              <a:t>It </a:t>
            </a:r>
            <a:r>
              <a:rPr lang="en-US" dirty="0"/>
              <a:t>includes laptops and tablets, of course, but also routers, webcams, household appliances, smart watches, medical devices, manufacturing equipment, automobiles and even home security systems.</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7345" y="4125365"/>
            <a:ext cx="3021070" cy="1997246"/>
          </a:xfrm>
          <a:prstGeom prst="rect">
            <a:avLst/>
          </a:prstGeom>
        </p:spPr>
      </p:pic>
    </p:spTree>
    <p:extLst>
      <p:ext uri="{BB962C8B-B14F-4D97-AF65-F5344CB8AC3E}">
        <p14:creationId xmlns:p14="http://schemas.microsoft.com/office/powerpoint/2010/main" val="4268398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dirty="0"/>
              <a:t>Connected devices are handy for consumers and many companies now use them to save money by gathering immense amounts of insightful data and streamlining businesses processes. </a:t>
            </a:r>
            <a:endParaRPr lang="cs-CZ" dirty="0" smtClean="0"/>
          </a:p>
          <a:p>
            <a:pPr marL="0" indent="0" algn="just">
              <a:buNone/>
            </a:pPr>
            <a:endParaRPr lang="cs-CZ" dirty="0" smtClean="0"/>
          </a:p>
          <a:p>
            <a:pPr algn="just"/>
            <a:r>
              <a:rPr lang="en-US" dirty="0" smtClean="0"/>
              <a:t>However</a:t>
            </a:r>
            <a:r>
              <a:rPr lang="en-US" dirty="0"/>
              <a:t>, more connected devices means greater risk, making </a:t>
            </a:r>
            <a:r>
              <a:rPr lang="en-US" dirty="0" err="1"/>
              <a:t>IoT</a:t>
            </a:r>
            <a:r>
              <a:rPr lang="en-US" dirty="0"/>
              <a:t> networks more vulnerable to cyber invasions and infections. </a:t>
            </a:r>
            <a:endParaRPr lang="cs-CZ" dirty="0" smtClean="0"/>
          </a:p>
          <a:p>
            <a:pPr marL="0" indent="0" algn="just">
              <a:buNone/>
            </a:pPr>
            <a:endParaRPr lang="cs-CZ" dirty="0" smtClean="0"/>
          </a:p>
          <a:p>
            <a:pPr algn="just"/>
            <a:r>
              <a:rPr lang="en-US" dirty="0" smtClean="0"/>
              <a:t>Once </a:t>
            </a:r>
            <a:r>
              <a:rPr lang="en-US" dirty="0"/>
              <a:t>controlled by hackers, </a:t>
            </a:r>
            <a:r>
              <a:rPr lang="en-US" dirty="0" err="1"/>
              <a:t>IoT</a:t>
            </a:r>
            <a:r>
              <a:rPr lang="en-US" dirty="0"/>
              <a:t> devices can be used to create havoc, overload networks or lock down essential equipment for financial gain.</a:t>
            </a:r>
            <a:r>
              <a:rPr lang="en-US" b="1" dirty="0"/>
              <a:t> </a:t>
            </a:r>
            <a:endParaRPr lang="cs-CZ" dirty="0"/>
          </a:p>
        </p:txBody>
      </p:sp>
    </p:spTree>
    <p:extLst>
      <p:ext uri="{BB962C8B-B14F-4D97-AF65-F5344CB8AC3E}">
        <p14:creationId xmlns:p14="http://schemas.microsoft.com/office/powerpoint/2010/main" val="1926524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b="1" dirty="0"/>
              <a:t>Smart Medical Devices and Electronic Medical Records (EMRs) — </a:t>
            </a:r>
            <a:r>
              <a:rPr lang="en-US" dirty="0"/>
              <a:t>The health care industry is still going through a major evolution as most patient medical records have now moved online, and medical professionals realize the benefits of advancements in smart medical devices. </a:t>
            </a:r>
            <a:endParaRPr lang="cs-CZ" dirty="0" smtClean="0"/>
          </a:p>
          <a:p>
            <a:pPr marL="0" indent="0" algn="just">
              <a:buNone/>
            </a:pPr>
            <a:endParaRPr lang="cs-CZ" dirty="0" smtClean="0"/>
          </a:p>
          <a:p>
            <a:pPr algn="just"/>
            <a:r>
              <a:rPr lang="en-US" dirty="0" smtClean="0"/>
              <a:t>However</a:t>
            </a:r>
            <a:r>
              <a:rPr lang="en-US" dirty="0"/>
              <a:t>, as the health care industry adapts to the digital age, there are a number of concerns around privacy, safety and cybersecurity threats.</a:t>
            </a:r>
            <a:endParaRPr lang="cs-CZ" dirty="0"/>
          </a:p>
        </p:txBody>
      </p:sp>
    </p:spTree>
    <p:extLst>
      <p:ext uri="{BB962C8B-B14F-4D97-AF65-F5344CB8AC3E}">
        <p14:creationId xmlns:p14="http://schemas.microsoft.com/office/powerpoint/2010/main" val="33636957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dirty="0"/>
              <a:t>According to the Software Engineering Institute of Carnegie Mellon University, “As more devices are connected to hospital and clinic networks, patient data and information will be increasingly vulnerable. </a:t>
            </a:r>
            <a:endParaRPr lang="cs-CZ" dirty="0" smtClean="0"/>
          </a:p>
          <a:p>
            <a:pPr algn="just"/>
            <a:endParaRPr lang="cs-CZ" dirty="0"/>
          </a:p>
          <a:p>
            <a:pPr algn="just"/>
            <a:r>
              <a:rPr lang="en-US" dirty="0" smtClean="0"/>
              <a:t>Even </a:t>
            </a:r>
            <a:r>
              <a:rPr lang="en-US" dirty="0"/>
              <a:t>more concerning is the risk of remote compromise of a device directly connected to a patient. </a:t>
            </a:r>
            <a:endParaRPr lang="cs-CZ" dirty="0" smtClean="0"/>
          </a:p>
          <a:p>
            <a:pPr algn="just"/>
            <a:endParaRPr lang="cs-CZ" dirty="0"/>
          </a:p>
          <a:p>
            <a:pPr algn="just"/>
            <a:r>
              <a:rPr lang="en-US" dirty="0" smtClean="0"/>
              <a:t>An </a:t>
            </a:r>
            <a:r>
              <a:rPr lang="en-US" dirty="0"/>
              <a:t>attacker could theoretically increase or decrease dosages, send electrical signals to a patient or disable vital sign monitoring.”</a:t>
            </a:r>
            <a:endParaRPr lang="cs-CZ" dirty="0"/>
          </a:p>
        </p:txBody>
      </p:sp>
    </p:spTree>
    <p:extLst>
      <p:ext uri="{BB962C8B-B14F-4D97-AF65-F5344CB8AC3E}">
        <p14:creationId xmlns:p14="http://schemas.microsoft.com/office/powerpoint/2010/main" val="2361510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dirty="0"/>
              <a:t>With hospitals and medical facilities still adapting to the digitalization of patient medical records, hackers are exploiting the many vulnerabilities in their security defenses. </a:t>
            </a:r>
            <a:endParaRPr lang="cs-CZ" dirty="0" smtClean="0"/>
          </a:p>
          <a:p>
            <a:pPr algn="just"/>
            <a:endParaRPr lang="cs-CZ" dirty="0"/>
          </a:p>
          <a:p>
            <a:pPr algn="just"/>
            <a:r>
              <a:rPr lang="en-US" dirty="0" smtClean="0"/>
              <a:t>And </a:t>
            </a:r>
            <a:r>
              <a:rPr lang="en-US" dirty="0"/>
              <a:t>now that patient medical records are almost entirely online, they are a prime target for hackers due to the sensitive information they contain.</a:t>
            </a:r>
            <a:endParaRPr lang="cs-CZ" dirty="0"/>
          </a:p>
        </p:txBody>
      </p:sp>
    </p:spTree>
    <p:extLst>
      <p:ext uri="{BB962C8B-B14F-4D97-AF65-F5344CB8AC3E}">
        <p14:creationId xmlns:p14="http://schemas.microsoft.com/office/powerpoint/2010/main" val="1866963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b="1" dirty="0"/>
              <a:t>Third Parties (Vendors, Contractors, Partners) </a:t>
            </a:r>
            <a:r>
              <a:rPr lang="en-US" dirty="0"/>
              <a:t>— Third parties such as vendors and contractors pose a huge risk to corporations, the majority of which have no secure system or dedicated team in place to manage these third-party employees</a:t>
            </a:r>
            <a:r>
              <a:rPr lang="en-US" dirty="0" smtClean="0"/>
              <a:t>.</a:t>
            </a:r>
            <a:endParaRPr lang="en-US" dirty="0"/>
          </a:p>
          <a:p>
            <a:pPr algn="just"/>
            <a:r>
              <a:rPr lang="en-US" dirty="0"/>
              <a:t>As cyber criminals become increasingly sophisticated and cybersecurity threats continue to rise, organizations are becoming more and more aware of the potential threat posed by third parties. </a:t>
            </a:r>
            <a:endParaRPr lang="cs-CZ" dirty="0" smtClean="0"/>
          </a:p>
          <a:p>
            <a:pPr algn="just"/>
            <a:r>
              <a:rPr lang="en-US" dirty="0" smtClean="0"/>
              <a:t>However</a:t>
            </a:r>
            <a:r>
              <a:rPr lang="en-US" dirty="0"/>
              <a:t>, the risk is still high; U.S. Customs and Border Protection joined the list of high-profile victims in 2019.</a:t>
            </a:r>
            <a:endParaRPr lang="cs-CZ" dirty="0"/>
          </a:p>
        </p:txBody>
      </p:sp>
    </p:spTree>
    <p:extLst>
      <p:ext uri="{BB962C8B-B14F-4D97-AF65-F5344CB8AC3E}">
        <p14:creationId xmlns:p14="http://schemas.microsoft.com/office/powerpoint/2010/main" val="33756008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normAutofit/>
          </a:bodyPr>
          <a:lstStyle/>
          <a:p>
            <a:pPr algn="just"/>
            <a:r>
              <a:rPr lang="en-US" b="1" dirty="0"/>
              <a:t>Connected Cars and Semi-Autonomous Vehicles </a:t>
            </a:r>
            <a:r>
              <a:rPr lang="en-US" dirty="0"/>
              <a:t>— While the driverless car is close, but not yet here, the connected car is. </a:t>
            </a:r>
            <a:endParaRPr lang="cs-CZ" dirty="0" smtClean="0"/>
          </a:p>
          <a:p>
            <a:pPr algn="just"/>
            <a:r>
              <a:rPr lang="en-US" dirty="0" smtClean="0"/>
              <a:t>A </a:t>
            </a:r>
            <a:r>
              <a:rPr lang="en-US" dirty="0"/>
              <a:t>connected car utilizes onboard sensors to optimize its own operation and the comfort of passengers. </a:t>
            </a:r>
            <a:endParaRPr lang="cs-CZ" dirty="0" smtClean="0"/>
          </a:p>
          <a:p>
            <a:pPr algn="just"/>
            <a:r>
              <a:rPr lang="en-US" dirty="0" smtClean="0"/>
              <a:t>This </a:t>
            </a:r>
            <a:r>
              <a:rPr lang="en-US" dirty="0"/>
              <a:t>is typically done through embedded, tethered or smartphone integration. </a:t>
            </a:r>
            <a:endParaRPr lang="cs-CZ" dirty="0" smtClean="0"/>
          </a:p>
          <a:p>
            <a:pPr algn="just"/>
            <a:r>
              <a:rPr lang="en-US" dirty="0" smtClean="0"/>
              <a:t>As </a:t>
            </a:r>
            <a:r>
              <a:rPr lang="en-US" dirty="0"/>
              <a:t>technology evolves, the connected car is becoming more and more prevalent; by 2020, an estimated 90 percent of new cars will be connected to the internet, according to a report titled “7 Connected Car Trends Fueling the Future.”</a:t>
            </a:r>
            <a:endParaRPr lang="cs-CZ" dirty="0"/>
          </a:p>
        </p:txBody>
      </p:sp>
    </p:spTree>
    <p:extLst>
      <p:ext uri="{BB962C8B-B14F-4D97-AF65-F5344CB8AC3E}">
        <p14:creationId xmlns:p14="http://schemas.microsoft.com/office/powerpoint/2010/main" val="3215490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Internet </a:t>
            </a:r>
            <a:r>
              <a:rPr lang="cs-CZ" dirty="0" err="1"/>
              <a:t>Security</a:t>
            </a:r>
            <a:endParaRPr lang="cs-CZ" dirty="0"/>
          </a:p>
        </p:txBody>
      </p:sp>
      <p:sp>
        <p:nvSpPr>
          <p:cNvPr id="3" name="Zástupný symbol pro obsah 2"/>
          <p:cNvSpPr>
            <a:spLocks noGrp="1"/>
          </p:cNvSpPr>
          <p:nvPr>
            <p:ph idx="1"/>
          </p:nvPr>
        </p:nvSpPr>
        <p:spPr/>
        <p:txBody>
          <a:bodyPr/>
          <a:lstStyle/>
          <a:p>
            <a:pPr algn="just"/>
            <a:r>
              <a:rPr lang="en-US" dirty="0"/>
              <a:t>Spam is a huge problem today and can generate up to half of e-mail traffic in a standard business.</a:t>
            </a:r>
          </a:p>
          <a:p>
            <a:pPr algn="just"/>
            <a:r>
              <a:rPr lang="en-US" dirty="0"/>
              <a:t>Email filtering is similar to website filtering and can block inappropriate and unsolicited commercial email.</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33897" y="3467499"/>
            <a:ext cx="3252440" cy="2439330"/>
          </a:xfrm>
          <a:prstGeom prst="rect">
            <a:avLst/>
          </a:prstGeom>
        </p:spPr>
      </p:pic>
    </p:spTree>
    <p:extLst>
      <p:ext uri="{BB962C8B-B14F-4D97-AF65-F5344CB8AC3E}">
        <p14:creationId xmlns:p14="http://schemas.microsoft.com/office/powerpoint/2010/main" val="29554677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dirty="0"/>
              <a:t>For hackers, this evolution in automobile manufacturing and design means yet another opportunity to exploit vulnerabilities in insecure systems and steal sensitive data and/or harm drivers. </a:t>
            </a:r>
            <a:endParaRPr lang="cs-CZ" dirty="0" smtClean="0"/>
          </a:p>
          <a:p>
            <a:pPr algn="just"/>
            <a:r>
              <a:rPr lang="en-US" dirty="0" smtClean="0"/>
              <a:t>In </a:t>
            </a:r>
            <a:r>
              <a:rPr lang="en-US" dirty="0"/>
              <a:t>addition to safety concerns, connected cars pose serious privacy concerns.</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0195" y="3522677"/>
            <a:ext cx="4248843" cy="2705460"/>
          </a:xfrm>
          <a:prstGeom prst="rect">
            <a:avLst/>
          </a:prstGeom>
        </p:spPr>
      </p:pic>
    </p:spTree>
    <p:extLst>
      <p:ext uri="{BB962C8B-B14F-4D97-AF65-F5344CB8AC3E}">
        <p14:creationId xmlns:p14="http://schemas.microsoft.com/office/powerpoint/2010/main" val="662598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Cybersecurity Threats</a:t>
            </a:r>
            <a:r>
              <a:rPr lang="cs-CZ" dirty="0"/>
              <a:t> - </a:t>
            </a:r>
            <a:r>
              <a:rPr lang="cs-CZ" dirty="0" err="1"/>
              <a:t>Examples</a:t>
            </a:r>
            <a:endParaRPr lang="cs-CZ" dirty="0"/>
          </a:p>
        </p:txBody>
      </p:sp>
      <p:sp>
        <p:nvSpPr>
          <p:cNvPr id="3" name="Zástupný symbol pro obsah 2"/>
          <p:cNvSpPr>
            <a:spLocks noGrp="1"/>
          </p:cNvSpPr>
          <p:nvPr>
            <p:ph idx="1"/>
          </p:nvPr>
        </p:nvSpPr>
        <p:spPr/>
        <p:txBody>
          <a:bodyPr/>
          <a:lstStyle/>
          <a:p>
            <a:pPr algn="just"/>
            <a:r>
              <a:rPr lang="en-US" b="1" dirty="0"/>
              <a:t>Social Engineering </a:t>
            </a:r>
            <a:r>
              <a:rPr lang="en-US" dirty="0"/>
              <a:t>— Hackers are continually becoming more and more sophisticated not only in their use of technology, but also psychology. </a:t>
            </a:r>
            <a:endParaRPr lang="cs-CZ" dirty="0" smtClean="0"/>
          </a:p>
          <a:p>
            <a:pPr algn="just"/>
            <a:r>
              <a:rPr lang="en-US" dirty="0" smtClean="0"/>
              <a:t>Tripwire </a:t>
            </a:r>
            <a:r>
              <a:rPr lang="en-US" dirty="0"/>
              <a:t>describes social engineers as “hackers who exploit the one weakness that is found in each and every organization: human psychology. </a:t>
            </a:r>
            <a:endParaRPr lang="cs-CZ" dirty="0" smtClean="0"/>
          </a:p>
          <a:p>
            <a:pPr algn="just"/>
            <a:r>
              <a:rPr lang="en-US" dirty="0" smtClean="0"/>
              <a:t>Using </a:t>
            </a:r>
            <a:r>
              <a:rPr lang="en-US" dirty="0"/>
              <a:t>a variety of media, including phone calls and social media, these attackers trick people into offering them access to sensitive information.” </a:t>
            </a:r>
            <a:endParaRPr lang="cs-CZ" dirty="0" smtClean="0"/>
          </a:p>
          <a:p>
            <a:pPr algn="just"/>
            <a:r>
              <a:rPr lang="en-US" dirty="0" smtClean="0"/>
              <a:t>The </a:t>
            </a:r>
            <a:r>
              <a:rPr lang="en-US" dirty="0"/>
              <a:t>article includes a video demonstrating an example of social engineering.</a:t>
            </a:r>
            <a:endParaRPr lang="cs-CZ" dirty="0"/>
          </a:p>
        </p:txBody>
      </p:sp>
    </p:spTree>
    <p:extLst>
      <p:ext uri="{BB962C8B-B14F-4D97-AF65-F5344CB8AC3E}">
        <p14:creationId xmlns:p14="http://schemas.microsoft.com/office/powerpoint/2010/main" val="29732980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Internet </a:t>
            </a:r>
            <a:r>
              <a:rPr lang="cs-CZ" dirty="0" err="1"/>
              <a:t>Security</a:t>
            </a:r>
            <a:endParaRPr lang="cs-CZ" dirty="0"/>
          </a:p>
        </p:txBody>
      </p:sp>
      <p:sp>
        <p:nvSpPr>
          <p:cNvPr id="3" name="Zástupný symbol pro obsah 2"/>
          <p:cNvSpPr>
            <a:spLocks noGrp="1"/>
          </p:cNvSpPr>
          <p:nvPr>
            <p:ph idx="1"/>
          </p:nvPr>
        </p:nvSpPr>
        <p:spPr/>
        <p:txBody>
          <a:bodyPr/>
          <a:lstStyle/>
          <a:p>
            <a:pPr algn="just"/>
            <a:r>
              <a:rPr lang="en-US" dirty="0"/>
              <a:t>Unfortunately, these tools today are reactive and rely on databases of well-known websites or email addresses to filter content.</a:t>
            </a:r>
          </a:p>
          <a:p>
            <a:pPr algn="just"/>
            <a:endParaRPr lang="en-US" dirty="0"/>
          </a:p>
          <a:p>
            <a:pPr algn="just"/>
            <a:r>
              <a:rPr lang="en-US" dirty="0"/>
              <a:t>There are also more sophisticated tools that also rely on heuristics to identify these messages and remove them.</a:t>
            </a:r>
          </a:p>
          <a:p>
            <a:pPr algn="just"/>
            <a:endParaRPr lang="en-US" dirty="0"/>
          </a:p>
          <a:p>
            <a:pPr algn="just"/>
            <a:r>
              <a:rPr lang="en-US" dirty="0"/>
              <a:t>As with other heuristic methods, they are not yet reliable enough.</a:t>
            </a:r>
            <a:endParaRPr lang="cs-CZ" dirty="0"/>
          </a:p>
        </p:txBody>
      </p:sp>
    </p:spTree>
    <p:extLst>
      <p:ext uri="{BB962C8B-B14F-4D97-AF65-F5344CB8AC3E}">
        <p14:creationId xmlns:p14="http://schemas.microsoft.com/office/powerpoint/2010/main" val="694341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Internet </a:t>
            </a:r>
            <a:r>
              <a:rPr lang="cs-CZ" dirty="0" err="1"/>
              <a:t>Security</a:t>
            </a:r>
            <a:endParaRPr lang="cs-CZ" dirty="0"/>
          </a:p>
        </p:txBody>
      </p:sp>
      <p:sp>
        <p:nvSpPr>
          <p:cNvPr id="3" name="Zástupný symbol pro obsah 2"/>
          <p:cNvSpPr>
            <a:spLocks noGrp="1"/>
          </p:cNvSpPr>
          <p:nvPr>
            <p:ph idx="1"/>
          </p:nvPr>
        </p:nvSpPr>
        <p:spPr/>
        <p:txBody>
          <a:bodyPr/>
          <a:lstStyle/>
          <a:p>
            <a:pPr algn="just"/>
            <a:r>
              <a:rPr lang="en-US" dirty="0"/>
              <a:t>Both legal aspects and user requirements need to be considered before implementing content filtering tools.</a:t>
            </a:r>
          </a:p>
          <a:p>
            <a:pPr algn="just"/>
            <a:endParaRPr lang="en-US" dirty="0"/>
          </a:p>
          <a:p>
            <a:pPr algn="just"/>
            <a:r>
              <a:rPr lang="en-US" dirty="0"/>
              <a:t>Categories such as pornography, hate, and gambling are easily filtered, but other categories, such as online shopping, may require much more analysis of the filtering settings.</a:t>
            </a:r>
          </a:p>
          <a:p>
            <a:pPr algn="just"/>
            <a:endParaRPr lang="en-US" dirty="0"/>
          </a:p>
          <a:p>
            <a:pPr algn="just"/>
            <a:r>
              <a:rPr lang="en-US" dirty="0"/>
              <a:t>If the filtering program becomes too demanding, for example, users - employees of the company may feel a significant limitation, which also affects their work process (searching for business opportunities, etc.).</a:t>
            </a:r>
            <a:endParaRPr lang="cs-CZ" dirty="0"/>
          </a:p>
        </p:txBody>
      </p:sp>
    </p:spTree>
    <p:extLst>
      <p:ext uri="{BB962C8B-B14F-4D97-AF65-F5344CB8AC3E}">
        <p14:creationId xmlns:p14="http://schemas.microsoft.com/office/powerpoint/2010/main" val="2496677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Internet </a:t>
            </a:r>
            <a:r>
              <a:rPr lang="cs-CZ" dirty="0" err="1"/>
              <a:t>Security</a:t>
            </a:r>
            <a:endParaRPr lang="cs-CZ" dirty="0"/>
          </a:p>
        </p:txBody>
      </p:sp>
      <p:sp>
        <p:nvSpPr>
          <p:cNvPr id="3" name="Zástupný symbol pro obsah 2"/>
          <p:cNvSpPr>
            <a:spLocks noGrp="1"/>
          </p:cNvSpPr>
          <p:nvPr>
            <p:ph idx="1"/>
          </p:nvPr>
        </p:nvSpPr>
        <p:spPr/>
        <p:txBody>
          <a:bodyPr/>
          <a:lstStyle/>
          <a:p>
            <a:pPr algn="just"/>
            <a:r>
              <a:rPr lang="en-US" dirty="0"/>
              <a:t>Content filtering is an important component of information security due to the significant impacts of spam productivity and the use (and misuse) of employees' websites at work.</a:t>
            </a:r>
          </a:p>
          <a:p>
            <a:pPr algn="just"/>
            <a:r>
              <a:rPr lang="en-US" dirty="0"/>
              <a:t>Careful consideration of legal and personnel issues is required when developing a content filtering </a:t>
            </a:r>
            <a:r>
              <a:rPr lang="en-US" dirty="0" err="1" smtClean="0"/>
              <a:t>strat</a:t>
            </a:r>
            <a:r>
              <a:rPr lang="cs-CZ" dirty="0" smtClean="0"/>
              <a:t>e</a:t>
            </a:r>
            <a:r>
              <a:rPr lang="en-US" dirty="0" err="1" smtClean="0"/>
              <a:t>gy</a:t>
            </a:r>
            <a:r>
              <a:rPr lang="cs-CZ" dirty="0" smtClean="0"/>
              <a:t>.</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6245" y="3762382"/>
            <a:ext cx="4558760" cy="2279380"/>
          </a:xfrm>
          <a:prstGeom prst="rect">
            <a:avLst/>
          </a:prstGeom>
        </p:spPr>
      </p:pic>
    </p:spTree>
    <p:extLst>
      <p:ext uri="{BB962C8B-B14F-4D97-AF65-F5344CB8AC3E}">
        <p14:creationId xmlns:p14="http://schemas.microsoft.com/office/powerpoint/2010/main" val="385439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Secure</a:t>
            </a:r>
            <a:r>
              <a:rPr lang="cs-CZ" dirty="0"/>
              <a:t> </a:t>
            </a:r>
            <a:r>
              <a:rPr lang="cs-CZ" dirty="0" smtClean="0"/>
              <a:t>Email </a:t>
            </a:r>
            <a:r>
              <a:rPr lang="cs-CZ" dirty="0" err="1" smtClean="0"/>
              <a:t>Communication</a:t>
            </a:r>
            <a:endParaRPr lang="cs-CZ" dirty="0"/>
          </a:p>
        </p:txBody>
      </p:sp>
      <p:sp>
        <p:nvSpPr>
          <p:cNvPr id="3" name="Zástupný symbol pro obsah 2"/>
          <p:cNvSpPr>
            <a:spLocks noGrp="1"/>
          </p:cNvSpPr>
          <p:nvPr>
            <p:ph idx="1"/>
          </p:nvPr>
        </p:nvSpPr>
        <p:spPr/>
        <p:txBody>
          <a:bodyPr/>
          <a:lstStyle/>
          <a:p>
            <a:pPr algn="just"/>
            <a:r>
              <a:rPr lang="en-US" dirty="0"/>
              <a:t>Authentication systems use authentication protocols to evaluate transmitted messages to determine if they are legitimate or, on the other hand, malicious or intended to gain unauthorized intrusion into the enterprise information system.</a:t>
            </a:r>
          </a:p>
          <a:p>
            <a:pPr algn="just"/>
            <a:endParaRPr lang="en-US" dirty="0"/>
          </a:p>
          <a:p>
            <a:pPr algn="just"/>
            <a:r>
              <a:rPr lang="en-US" dirty="0"/>
              <a:t>The protocols are based on specified rules, where it is defined whether the message complies with the specified parameters and can be considered authentic.</a:t>
            </a:r>
            <a:endParaRPr lang="cs-CZ" dirty="0"/>
          </a:p>
        </p:txBody>
      </p:sp>
    </p:spTree>
    <p:extLst>
      <p:ext uri="{BB962C8B-B14F-4D97-AF65-F5344CB8AC3E}">
        <p14:creationId xmlns:p14="http://schemas.microsoft.com/office/powerpoint/2010/main" val="3741914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Secure</a:t>
            </a:r>
            <a:r>
              <a:rPr lang="cs-CZ" dirty="0"/>
              <a:t> Email </a:t>
            </a:r>
            <a:r>
              <a:rPr lang="cs-CZ" dirty="0" err="1"/>
              <a:t>Communication</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en-US" dirty="0"/>
              <a:t>The three basic protocols used for authentication include Kerberos, RADIUS, and 802.1x:</a:t>
            </a:r>
          </a:p>
          <a:p>
            <a:pPr algn="just"/>
            <a:r>
              <a:rPr lang="en-US" dirty="0"/>
              <a:t>Kerberos-A security system developed at MIT that authenticates only users. It does not authorize services or databases; detects identity when logging on for use throughout the session. This system is used in environments such as Novell NetWare and Microsoft Windows.</a:t>
            </a:r>
          </a:p>
          <a:p>
            <a:pPr algn="just"/>
            <a:r>
              <a:rPr lang="en-US" dirty="0"/>
              <a:t>RADIUS (remote user service authentication option) - an authentication protocol that uses an authentication method to authenticate remote users. It is used for employees who require remote access and it is necessary to identify the workstations they use, it is not enough just a username and password, because this type of authentication can be easily misused and the possibility of unauthorized access is significant.</a:t>
            </a:r>
            <a:endParaRPr lang="cs-CZ" dirty="0"/>
          </a:p>
        </p:txBody>
      </p:sp>
    </p:spTree>
    <p:extLst>
      <p:ext uri="{BB962C8B-B14F-4D97-AF65-F5344CB8AC3E}">
        <p14:creationId xmlns:p14="http://schemas.microsoft.com/office/powerpoint/2010/main" val="333995657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1192</TotalTime>
  <Words>3290</Words>
  <Application>Microsoft Office PowerPoint</Application>
  <PresentationFormat>Předvádění na obrazovce (4:3)</PresentationFormat>
  <Paragraphs>200</Paragraphs>
  <Slides>42</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42</vt:i4>
      </vt:variant>
    </vt:vector>
  </HeadingPairs>
  <TitlesOfParts>
    <vt:vector size="47" baseType="lpstr">
      <vt:lpstr>Arial</vt:lpstr>
      <vt:lpstr>Calibri</vt:lpstr>
      <vt:lpstr>Calibri Light</vt:lpstr>
      <vt:lpstr>Motiv Office</vt:lpstr>
      <vt:lpstr>Office Theme</vt:lpstr>
      <vt:lpstr>Internet Security, Protocols, Wireless Networks</vt:lpstr>
      <vt:lpstr>Internet Security</vt:lpstr>
      <vt:lpstr>Internet Security</vt:lpstr>
      <vt:lpstr>Internet Security</vt:lpstr>
      <vt:lpstr>Internet Security</vt:lpstr>
      <vt:lpstr>Internet Security</vt:lpstr>
      <vt:lpstr>Internet Security</vt:lpstr>
      <vt:lpstr>Secure Email Communication</vt:lpstr>
      <vt:lpstr>Secure Email Communication</vt:lpstr>
      <vt:lpstr>Secure Email Communication</vt:lpstr>
      <vt:lpstr>Secure Email Communication</vt:lpstr>
      <vt:lpstr>Secure Email Communication</vt:lpstr>
      <vt:lpstr>Email Security Best Practices</vt:lpstr>
      <vt:lpstr>Email Security Best Practices</vt:lpstr>
      <vt:lpstr>Email Security Best Practices</vt:lpstr>
      <vt:lpstr>Email Security Best Practices</vt:lpstr>
      <vt:lpstr>Email Security Tools</vt:lpstr>
      <vt:lpstr>Email Security Tools</vt:lpstr>
      <vt:lpstr>Wireless Networks</vt:lpstr>
      <vt:lpstr>Wireless Networks</vt:lpstr>
      <vt:lpstr>Virtual Private Network VPN</vt:lpstr>
      <vt:lpstr>Virtual Private Network VPN</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Cybersecurity Threats - Examples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Uzivatel</cp:lastModifiedBy>
  <cp:revision>114</cp:revision>
  <dcterms:created xsi:type="dcterms:W3CDTF">2019-01-16T11:53:31Z</dcterms:created>
  <dcterms:modified xsi:type="dcterms:W3CDTF">2020-10-26T08:02:47Z</dcterms:modified>
</cp:coreProperties>
</file>