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457" r:id="rId4"/>
    <p:sldId id="458" r:id="rId5"/>
    <p:sldId id="459" r:id="rId6"/>
    <p:sldId id="460" r:id="rId7"/>
    <p:sldId id="461" r:id="rId8"/>
    <p:sldId id="462" r:id="rId9"/>
    <p:sldId id="463" r:id="rId10"/>
    <p:sldId id="464" r:id="rId11"/>
    <p:sldId id="465" r:id="rId12"/>
    <p:sldId id="466" r:id="rId13"/>
    <p:sldId id="467" r:id="rId14"/>
    <p:sldId id="468" r:id="rId15"/>
    <p:sldId id="469" r:id="rId16"/>
    <p:sldId id="470" r:id="rId17"/>
    <p:sldId id="471" r:id="rId18"/>
    <p:sldId id="472" r:id="rId19"/>
    <p:sldId id="473" r:id="rId20"/>
    <p:sldId id="474" r:id="rId21"/>
    <p:sldId id="475" r:id="rId22"/>
    <p:sldId id="476" r:id="rId23"/>
    <p:sldId id="477" r:id="rId24"/>
    <p:sldId id="478" r:id="rId25"/>
    <p:sldId id="479" r:id="rId26"/>
    <p:sldId id="337"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115" d="100"/>
          <a:sy n="115" d="100"/>
        </p:scale>
        <p:origin x="135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10/12/2020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10/12/2020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10/12/2020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10/12/2020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fontScale="90000"/>
          </a:bodyPr>
          <a:lstStyle/>
          <a:p>
            <a:pPr algn="l"/>
            <a:r>
              <a:rPr lang="en-US" sz="3000" b="1" dirty="0">
                <a:solidFill>
                  <a:srgbClr val="FF0000"/>
                </a:solidFill>
              </a:rPr>
              <a:t>Security in </a:t>
            </a:r>
            <a:r>
              <a:rPr lang="cs-CZ" sz="3000" b="1" dirty="0" smtClean="0">
                <a:solidFill>
                  <a:srgbClr val="FF0000"/>
                </a:solidFill>
              </a:rPr>
              <a:t>O</a:t>
            </a:r>
            <a:r>
              <a:rPr lang="en-US" sz="3000" b="1" dirty="0" err="1" smtClean="0">
                <a:solidFill>
                  <a:srgbClr val="FF0000"/>
                </a:solidFill>
              </a:rPr>
              <a:t>perating</a:t>
            </a:r>
            <a:r>
              <a:rPr lang="en-US" sz="3000" b="1" dirty="0" smtClean="0">
                <a:solidFill>
                  <a:srgbClr val="FF0000"/>
                </a:solidFill>
              </a:rPr>
              <a:t> </a:t>
            </a:r>
            <a:r>
              <a:rPr lang="cs-CZ" sz="3000" b="1" dirty="0" smtClean="0">
                <a:solidFill>
                  <a:srgbClr val="FF0000"/>
                </a:solidFill>
              </a:rPr>
              <a:t>S</a:t>
            </a:r>
            <a:r>
              <a:rPr lang="en-US" sz="3000" b="1" dirty="0" err="1" smtClean="0">
                <a:solidFill>
                  <a:srgbClr val="FF0000"/>
                </a:solidFill>
              </a:rPr>
              <a:t>ystems</a:t>
            </a:r>
            <a:r>
              <a:rPr lang="en-US" sz="3000" b="1" dirty="0">
                <a:solidFill>
                  <a:srgbClr val="FF0000"/>
                </a:solidFill>
              </a:rPr>
              <a:t>, </a:t>
            </a:r>
            <a:r>
              <a:rPr lang="cs-CZ" sz="3000" b="1" dirty="0" smtClean="0">
                <a:solidFill>
                  <a:srgbClr val="FF0000"/>
                </a:solidFill>
              </a:rPr>
              <a:t>A</a:t>
            </a:r>
            <a:r>
              <a:rPr lang="en-US" sz="3000" b="1" dirty="0" err="1" smtClean="0">
                <a:solidFill>
                  <a:srgbClr val="FF0000"/>
                </a:solidFill>
              </a:rPr>
              <a:t>ccess</a:t>
            </a:r>
            <a:r>
              <a:rPr lang="en-US" sz="3000" b="1" dirty="0" smtClean="0">
                <a:solidFill>
                  <a:srgbClr val="FF0000"/>
                </a:solidFill>
              </a:rPr>
              <a:t> </a:t>
            </a:r>
            <a:r>
              <a:rPr lang="cs-CZ" sz="3000" b="1" dirty="0" smtClean="0">
                <a:solidFill>
                  <a:srgbClr val="FF0000"/>
                </a:solidFill>
              </a:rPr>
              <a:t>M</a:t>
            </a:r>
            <a:r>
              <a:rPr lang="en-US" sz="3000" b="1" dirty="0" err="1" smtClean="0">
                <a:solidFill>
                  <a:srgbClr val="FF0000"/>
                </a:solidFill>
              </a:rPr>
              <a:t>anagement</a:t>
            </a:r>
            <a:r>
              <a:rPr lang="en-US" sz="3000" b="1" dirty="0">
                <a:solidFill>
                  <a:srgbClr val="FF0000"/>
                </a:solidFill>
              </a:rPr>
              <a:t>, </a:t>
            </a:r>
            <a:r>
              <a:rPr lang="cs-CZ" sz="3000" b="1" dirty="0" smtClean="0">
                <a:solidFill>
                  <a:srgbClr val="FF0000"/>
                </a:solidFill>
              </a:rPr>
              <a:t>I</a:t>
            </a:r>
            <a:r>
              <a:rPr lang="en-US" sz="3000" b="1" dirty="0" err="1" smtClean="0">
                <a:solidFill>
                  <a:srgbClr val="FF0000"/>
                </a:solidFill>
              </a:rPr>
              <a:t>dentification</a:t>
            </a:r>
            <a:r>
              <a:rPr lang="en-US" sz="3000" b="1" dirty="0">
                <a:solidFill>
                  <a:srgbClr val="FF0000"/>
                </a:solidFill>
              </a:rPr>
              <a:t>, </a:t>
            </a:r>
            <a:r>
              <a:rPr lang="cs-CZ" sz="3000" b="1" dirty="0" smtClean="0">
                <a:solidFill>
                  <a:srgbClr val="FF0000"/>
                </a:solidFill>
              </a:rPr>
              <a:t>A</a:t>
            </a:r>
            <a:r>
              <a:rPr lang="en-US" sz="3000" b="1" dirty="0" err="1" smtClean="0">
                <a:solidFill>
                  <a:srgbClr val="FF0000"/>
                </a:solidFill>
              </a:rPr>
              <a:t>uthentication</a:t>
            </a:r>
            <a:r>
              <a:rPr lang="en-US" sz="3000" b="1" dirty="0">
                <a:solidFill>
                  <a:srgbClr val="FF0000"/>
                </a:solidFill>
              </a:rPr>
              <a:t>, </a:t>
            </a:r>
            <a:r>
              <a:rPr lang="cs-CZ" sz="3000" b="1" dirty="0" smtClean="0">
                <a:solidFill>
                  <a:srgbClr val="FF0000"/>
                </a:solidFill>
              </a:rPr>
              <a:t>A</a:t>
            </a:r>
            <a:r>
              <a:rPr lang="en-US" sz="3000" b="1" dirty="0" err="1" smtClean="0">
                <a:solidFill>
                  <a:srgbClr val="FF0000"/>
                </a:solidFill>
              </a:rPr>
              <a:t>uthorization</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Department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of</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Informatics</a:t>
            </a:r>
            <a:r>
              <a:rPr kumimoji="0" lang="cs-CZ" sz="1800" b="1" i="0" u="none" strike="noStrike" kern="1200" cap="none" spc="0" normalizeH="0" baseline="0" noProof="0" dirty="0">
                <a:ln>
                  <a:noFill/>
                </a:ln>
                <a:solidFill>
                  <a:prstClr val="black"/>
                </a:solidFill>
                <a:effectLst/>
                <a:uLnTx/>
                <a:uFillTx/>
                <a:latin typeface="Calibri"/>
                <a:ea typeface="+mj-ea"/>
                <a:cs typeface="Arial"/>
              </a:rPr>
              <a:t> and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Applied</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Mathematics</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Authentication</a:t>
            </a:r>
            <a:endParaRPr lang="cs-CZ" dirty="0"/>
          </a:p>
        </p:txBody>
      </p:sp>
      <p:sp>
        <p:nvSpPr>
          <p:cNvPr id="3" name="Zástupný symbol pro obsah 2"/>
          <p:cNvSpPr>
            <a:spLocks noGrp="1"/>
          </p:cNvSpPr>
          <p:nvPr>
            <p:ph idx="1"/>
          </p:nvPr>
        </p:nvSpPr>
        <p:spPr/>
        <p:txBody>
          <a:bodyPr>
            <a:normAutofit/>
          </a:bodyPr>
          <a:lstStyle/>
          <a:p>
            <a:pPr marL="0" indent="0" algn="just">
              <a:buNone/>
            </a:pPr>
            <a:r>
              <a:rPr lang="en-US" dirty="0"/>
              <a:t>Users must comply with the following most important responsibilities when working with passwords:</a:t>
            </a:r>
          </a:p>
          <a:p>
            <a:pPr algn="just"/>
            <a:r>
              <a:rPr lang="en-US" dirty="0"/>
              <a:t>Passwords must not be communicated to another person in any way.</a:t>
            </a:r>
          </a:p>
          <a:p>
            <a:pPr algn="just"/>
            <a:r>
              <a:rPr lang="en-US" dirty="0"/>
              <a:t>Passwords must not be marked anywhere and must be kept secret.</a:t>
            </a:r>
          </a:p>
          <a:p>
            <a:pPr algn="just"/>
            <a:r>
              <a:rPr lang="en-US" dirty="0"/>
              <a:t>It must not be in any way allowed for another person to become familiar with the password.</a:t>
            </a:r>
          </a:p>
          <a:p>
            <a:pPr algn="just"/>
            <a:r>
              <a:rPr lang="en-US" dirty="0"/>
              <a:t>Names of close persons, animals and other words that may be guessed from the knowledge of the password holder or did not contain consecutive identical ones may not be used as passwords</a:t>
            </a:r>
            <a:r>
              <a:rPr lang="en-US" dirty="0" smtClean="0"/>
              <a:t>.</a:t>
            </a:r>
            <a:endParaRPr lang="en-US" dirty="0"/>
          </a:p>
        </p:txBody>
      </p:sp>
    </p:spTree>
    <p:extLst>
      <p:ext uri="{BB962C8B-B14F-4D97-AF65-F5344CB8AC3E}">
        <p14:creationId xmlns:p14="http://schemas.microsoft.com/office/powerpoint/2010/main" val="1007762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Authentication</a:t>
            </a:r>
            <a:endParaRPr lang="cs-CZ" dirty="0"/>
          </a:p>
        </p:txBody>
      </p:sp>
      <p:sp>
        <p:nvSpPr>
          <p:cNvPr id="3" name="Zástupný symbol pro obsah 2"/>
          <p:cNvSpPr>
            <a:spLocks noGrp="1"/>
          </p:cNvSpPr>
          <p:nvPr>
            <p:ph idx="1"/>
          </p:nvPr>
        </p:nvSpPr>
        <p:spPr/>
        <p:txBody>
          <a:bodyPr/>
          <a:lstStyle/>
          <a:p>
            <a:pPr algn="just"/>
            <a:r>
              <a:rPr lang="en-US" dirty="0"/>
              <a:t>The password must be strong enough so that it cannot be easily broken by machine or by hand (combination of upper and lower case letters and numbers, length at least 10 characters) and should be changed regularly depending on the risks associated with breaking</a:t>
            </a:r>
            <a:r>
              <a:rPr lang="en-US" dirty="0" smtClean="0"/>
              <a:t>.</a:t>
            </a:r>
            <a:endParaRPr lang="cs-CZ" dirty="0" smtClean="0"/>
          </a:p>
          <a:p>
            <a:pPr marL="0" indent="0" algn="just">
              <a:buNone/>
            </a:pPr>
            <a:endParaRPr lang="en-US" dirty="0"/>
          </a:p>
          <a:p>
            <a:pPr algn="just"/>
            <a:r>
              <a:rPr lang="en-US" dirty="0"/>
              <a:t>Passwords must not be recorded on paper or in a similar form (with the exception of the safe storage of administrator passwords in the event of an accident).</a:t>
            </a:r>
            <a:endParaRPr lang="cs-CZ" dirty="0"/>
          </a:p>
          <a:p>
            <a:endParaRPr lang="cs-CZ" dirty="0"/>
          </a:p>
        </p:txBody>
      </p:sp>
    </p:spTree>
    <p:extLst>
      <p:ext uri="{BB962C8B-B14F-4D97-AF65-F5344CB8AC3E}">
        <p14:creationId xmlns:p14="http://schemas.microsoft.com/office/powerpoint/2010/main" val="1158896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Authentication</a:t>
            </a:r>
            <a:endParaRPr lang="cs-CZ" dirty="0"/>
          </a:p>
        </p:txBody>
      </p:sp>
      <p:sp>
        <p:nvSpPr>
          <p:cNvPr id="3" name="Zástupný symbol pro obsah 2"/>
          <p:cNvSpPr>
            <a:spLocks noGrp="1"/>
          </p:cNvSpPr>
          <p:nvPr>
            <p:ph idx="1"/>
          </p:nvPr>
        </p:nvSpPr>
        <p:spPr/>
        <p:txBody>
          <a:bodyPr/>
          <a:lstStyle/>
          <a:p>
            <a:pPr algn="just"/>
            <a:r>
              <a:rPr lang="en-US" dirty="0"/>
              <a:t>Passwords must be changed in the event of any indication that the system or password may be compromised</a:t>
            </a:r>
            <a:r>
              <a:rPr lang="en-US" dirty="0" smtClean="0"/>
              <a:t>.</a:t>
            </a:r>
            <a:endParaRPr lang="cs-CZ" dirty="0" smtClean="0"/>
          </a:p>
          <a:p>
            <a:pPr marL="0" indent="0" algn="just">
              <a:buNone/>
            </a:pPr>
            <a:endParaRPr lang="en-US" dirty="0"/>
          </a:p>
          <a:p>
            <a:pPr algn="just"/>
            <a:r>
              <a:rPr lang="en-US" dirty="0"/>
              <a:t>Fulfillment of these requirements cannot be left to the users themselves, it is necessary to implement into information systems solutions that enforce proper password management</a:t>
            </a:r>
            <a:r>
              <a:rPr lang="en-US" dirty="0" smtClean="0"/>
              <a:t>.</a:t>
            </a:r>
            <a:endParaRPr lang="cs-CZ" dirty="0" smtClean="0"/>
          </a:p>
          <a:p>
            <a:pPr marL="0" indent="0" algn="just">
              <a:buNone/>
            </a:pPr>
            <a:endParaRPr lang="en-US" dirty="0"/>
          </a:p>
        </p:txBody>
      </p:sp>
    </p:spTree>
    <p:extLst>
      <p:ext uri="{BB962C8B-B14F-4D97-AF65-F5344CB8AC3E}">
        <p14:creationId xmlns:p14="http://schemas.microsoft.com/office/powerpoint/2010/main" val="4186349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en-US" dirty="0" err="1" smtClean="0"/>
              <a:t>Auth</a:t>
            </a:r>
            <a:r>
              <a:rPr lang="cs-CZ" dirty="0" err="1" smtClean="0"/>
              <a:t>orization</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t>The authorization feature allows system administrators to restrict certain special permissions to certain roles or functions that employees perform within the organization.</a:t>
            </a:r>
            <a:endParaRPr lang="cs-CZ" dirty="0"/>
          </a:p>
          <a:p>
            <a:pPr marL="0" indent="0" algn="just">
              <a:buNone/>
            </a:pPr>
            <a:endParaRPr lang="cs-CZ" dirty="0" smtClean="0"/>
          </a:p>
          <a:p>
            <a:pPr algn="just"/>
            <a:r>
              <a:rPr lang="en-US" dirty="0" smtClean="0"/>
              <a:t>With </a:t>
            </a:r>
            <a:r>
              <a:rPr lang="en-US" dirty="0"/>
              <a:t>the use of authorization, the structuring of the rights of individual users of the information system is solved</a:t>
            </a:r>
            <a:r>
              <a:rPr lang="en-US" dirty="0" smtClean="0"/>
              <a:t>.</a:t>
            </a:r>
            <a:endParaRPr lang="cs-CZ" dirty="0" smtClean="0"/>
          </a:p>
          <a:p>
            <a:pPr marL="0" indent="0" algn="just">
              <a:buNone/>
            </a:pPr>
            <a:endParaRPr lang="en-US" dirty="0"/>
          </a:p>
          <a:p>
            <a:pPr algn="just"/>
            <a:r>
              <a:rPr lang="en-US" dirty="0"/>
              <a:t>For example, all users in a company may have a general-purpose e-mail account, but only a limited number of employees would have privileged access to defined applications</a:t>
            </a:r>
            <a:r>
              <a:rPr lang="en-US" dirty="0" smtClean="0"/>
              <a:t>.</a:t>
            </a:r>
            <a:endParaRPr lang="cs-CZ" dirty="0" smtClean="0"/>
          </a:p>
          <a:p>
            <a:pPr marL="0" indent="0" algn="just">
              <a:buNone/>
            </a:pPr>
            <a:endParaRPr lang="en-US" dirty="0"/>
          </a:p>
          <a:p>
            <a:pPr algn="just"/>
            <a:r>
              <a:rPr lang="en-US" dirty="0"/>
              <a:t>In this case, the system allows the system administrator to control certain limited functions.</a:t>
            </a:r>
            <a:endParaRPr lang="cs-CZ" dirty="0"/>
          </a:p>
        </p:txBody>
      </p:sp>
    </p:spTree>
    <p:extLst>
      <p:ext uri="{BB962C8B-B14F-4D97-AF65-F5344CB8AC3E}">
        <p14:creationId xmlns:p14="http://schemas.microsoft.com/office/powerpoint/2010/main" val="3399573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en-US" dirty="0" err="1"/>
              <a:t>Auth</a:t>
            </a:r>
            <a:r>
              <a:rPr lang="cs-CZ" dirty="0" err="1"/>
              <a:t>orization</a:t>
            </a:r>
            <a:endParaRPr lang="cs-CZ" dirty="0"/>
          </a:p>
        </p:txBody>
      </p:sp>
      <p:sp>
        <p:nvSpPr>
          <p:cNvPr id="3" name="Zástupný symbol pro obsah 2"/>
          <p:cNvSpPr>
            <a:spLocks noGrp="1"/>
          </p:cNvSpPr>
          <p:nvPr>
            <p:ph idx="1"/>
          </p:nvPr>
        </p:nvSpPr>
        <p:spPr/>
        <p:txBody>
          <a:bodyPr/>
          <a:lstStyle/>
          <a:p>
            <a:pPr algn="just"/>
            <a:r>
              <a:rPr lang="en-US" dirty="0"/>
              <a:t>Another example is systems with individual applications, in which the types of duties and powers are separated according to the given role of individual users. </a:t>
            </a:r>
            <a:r>
              <a:rPr lang="cs-CZ" dirty="0"/>
              <a:t>e</a:t>
            </a:r>
            <a:r>
              <a:rPr lang="cs-CZ" dirty="0" smtClean="0"/>
              <a:t>.</a:t>
            </a:r>
            <a:r>
              <a:rPr lang="en-US" dirty="0" smtClean="0"/>
              <a:t>g</a:t>
            </a:r>
            <a:r>
              <a:rPr lang="cs-CZ" dirty="0" smtClean="0"/>
              <a:t>.</a:t>
            </a:r>
            <a:r>
              <a:rPr lang="en-US" dirty="0" smtClean="0"/>
              <a:t> </a:t>
            </a:r>
            <a:r>
              <a:rPr lang="en-US" dirty="0"/>
              <a:t>staff who have access to sensitive information (e.g. payroll).</a:t>
            </a:r>
          </a:p>
          <a:p>
            <a:pPr algn="just"/>
            <a:endParaRPr lang="en-US" dirty="0"/>
          </a:p>
          <a:p>
            <a:pPr algn="just"/>
            <a:r>
              <a:rPr lang="en-US" dirty="0"/>
              <a:t>Authorization management must find out who is accessing the defined systems and what activities they perform there.</a:t>
            </a:r>
          </a:p>
          <a:p>
            <a:pPr algn="just"/>
            <a:endParaRPr lang="en-US" dirty="0"/>
          </a:p>
          <a:p>
            <a:pPr algn="just"/>
            <a:r>
              <a:rPr lang="en-US" dirty="0"/>
              <a:t>A system of regular internal audits must be designed to check that no one is accessing the systems without proper authorization or with the intention of misuse.</a:t>
            </a:r>
            <a:endParaRPr lang="cs-CZ" dirty="0"/>
          </a:p>
        </p:txBody>
      </p:sp>
    </p:spTree>
    <p:extLst>
      <p:ext uri="{BB962C8B-B14F-4D97-AF65-F5344CB8AC3E}">
        <p14:creationId xmlns:p14="http://schemas.microsoft.com/office/powerpoint/2010/main" val="4095530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en-US" dirty="0" err="1"/>
              <a:t>Auth</a:t>
            </a:r>
            <a:r>
              <a:rPr lang="cs-CZ" dirty="0" err="1"/>
              <a:t>orization</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For example, all employees in a given financial area may be entitled to access the company's enterprise resource planning (ERP) system.</a:t>
            </a:r>
          </a:p>
          <a:p>
            <a:pPr algn="just"/>
            <a:endParaRPr lang="en-US" dirty="0"/>
          </a:p>
          <a:p>
            <a:pPr algn="just"/>
            <a:r>
              <a:rPr lang="en-US" dirty="0"/>
              <a:t>However, if the auditor finds that employees are using the system during non-business hours without the presence of supervisors, further investigation may be necessary to ensure that these activities are appropriate.</a:t>
            </a:r>
          </a:p>
          <a:p>
            <a:pPr algn="just"/>
            <a:endParaRPr lang="en-US" dirty="0"/>
          </a:p>
          <a:p>
            <a:pPr algn="just"/>
            <a:r>
              <a:rPr lang="en-US" dirty="0"/>
              <a:t>Managing user accounts across multiple systems is a difficult task, and single sign-on software is part of the solution to this problem (Single Sign on - SSO).</a:t>
            </a:r>
          </a:p>
          <a:p>
            <a:pPr algn="just"/>
            <a:endParaRPr lang="en-US" dirty="0"/>
          </a:p>
          <a:p>
            <a:pPr algn="just"/>
            <a:r>
              <a:rPr lang="en-US" dirty="0"/>
              <a:t>These solutions provide a single user ID and password to access multiple systems that may exist in a company.</a:t>
            </a:r>
            <a:endParaRPr lang="cs-CZ" dirty="0"/>
          </a:p>
        </p:txBody>
      </p:sp>
    </p:spTree>
    <p:extLst>
      <p:ext uri="{BB962C8B-B14F-4D97-AF65-F5344CB8AC3E}">
        <p14:creationId xmlns:p14="http://schemas.microsoft.com/office/powerpoint/2010/main" val="2347629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en-US" dirty="0" err="1"/>
              <a:t>Auth</a:t>
            </a:r>
            <a:r>
              <a:rPr lang="cs-CZ" dirty="0" err="1"/>
              <a:t>orization</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However, software for single access login brings significant security vulnerabilities in cases where the company operates systems with a different architecture.</a:t>
            </a:r>
          </a:p>
          <a:p>
            <a:pPr algn="just"/>
            <a:r>
              <a:rPr lang="en-US" dirty="0"/>
              <a:t>In these cases, SSOs, which create a more secure environment for users, can pose risks when deployed to a wide range of enterprise applications.</a:t>
            </a:r>
          </a:p>
          <a:p>
            <a:pPr algn="just"/>
            <a:r>
              <a:rPr lang="en-US" dirty="0"/>
              <a:t>Account management, as the third tool in addressing access, is used to audit and control resource utilization.</a:t>
            </a:r>
          </a:p>
          <a:p>
            <a:pPr algn="just"/>
            <a:r>
              <a:rPr lang="en-US" dirty="0"/>
              <a:t>From an audit perspective, it is important to have a good knowledge of who is accessing the various resources within the business and to have an overview of user activity.</a:t>
            </a:r>
          </a:p>
          <a:p>
            <a:pPr algn="just"/>
            <a:r>
              <a:rPr lang="en-US" dirty="0"/>
              <a:t>This approach is part of the "good practice" required when revising critical system protocols (not only) to ensure that only authorized users have access to them.</a:t>
            </a:r>
            <a:endParaRPr lang="cs-CZ" dirty="0"/>
          </a:p>
        </p:txBody>
      </p:sp>
    </p:spTree>
    <p:extLst>
      <p:ext uri="{BB962C8B-B14F-4D97-AF65-F5344CB8AC3E}">
        <p14:creationId xmlns:p14="http://schemas.microsoft.com/office/powerpoint/2010/main" val="2405207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en-US" dirty="0" err="1"/>
              <a:t>Auth</a:t>
            </a:r>
            <a:r>
              <a:rPr lang="cs-CZ" dirty="0" err="1"/>
              <a:t>orization</a:t>
            </a:r>
            <a:endParaRPr lang="cs-CZ" dirty="0"/>
          </a:p>
        </p:txBody>
      </p:sp>
      <p:sp>
        <p:nvSpPr>
          <p:cNvPr id="3" name="Zástupný symbol pro obsah 2"/>
          <p:cNvSpPr>
            <a:spLocks noGrp="1"/>
          </p:cNvSpPr>
          <p:nvPr>
            <p:ph idx="1"/>
          </p:nvPr>
        </p:nvSpPr>
        <p:spPr/>
        <p:txBody>
          <a:bodyPr/>
          <a:lstStyle/>
          <a:p>
            <a:pPr algn="just"/>
            <a:r>
              <a:rPr lang="en-US" dirty="0"/>
              <a:t>Account management is closely connected with authorization, where the basis is regular control of users who have access to reserved areas, such as the company's data center, etc.</a:t>
            </a:r>
          </a:p>
          <a:p>
            <a:pPr marL="0" indent="0" algn="just">
              <a:buNone/>
            </a:pPr>
            <a:endParaRPr lang="en-US" dirty="0"/>
          </a:p>
          <a:p>
            <a:pPr algn="just"/>
            <a:r>
              <a:rPr lang="en-US" dirty="0"/>
              <a:t>In addition, it is a necessary condition for creating an environment where activities can be traced with relevant information (data, electronic documents) throughout their life cycle.</a:t>
            </a:r>
            <a:endParaRPr lang="cs-CZ" dirty="0"/>
          </a:p>
        </p:txBody>
      </p:sp>
    </p:spTree>
    <p:extLst>
      <p:ext uri="{BB962C8B-B14F-4D97-AF65-F5344CB8AC3E}">
        <p14:creationId xmlns:p14="http://schemas.microsoft.com/office/powerpoint/2010/main" val="2414875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cs-CZ" dirty="0" err="1" smtClean="0"/>
              <a:t>Encryption</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Encryption is the process of converting data into a format that an unauthorized person (as well as an authorized person without knowing the key used) cannot easily read.</a:t>
            </a:r>
          </a:p>
          <a:p>
            <a:pPr algn="just"/>
            <a:endParaRPr lang="en-US" dirty="0"/>
          </a:p>
          <a:p>
            <a:pPr algn="just"/>
            <a:r>
              <a:rPr lang="en-US" dirty="0"/>
              <a:t>There are two main forms of modern encryption: symmetric and asymmetric.</a:t>
            </a:r>
          </a:p>
          <a:p>
            <a:pPr algn="just"/>
            <a:endParaRPr lang="en-US" dirty="0"/>
          </a:p>
          <a:p>
            <a:pPr algn="just"/>
            <a:r>
              <a:rPr lang="en-US" dirty="0"/>
              <a:t>With symmetric encryption, both parties use the same secret key to encrypt and decrypt messages. This is a more secure and faster way to encrypt data.</a:t>
            </a:r>
          </a:p>
          <a:p>
            <a:pPr algn="just"/>
            <a:endParaRPr lang="en-US" dirty="0"/>
          </a:p>
          <a:p>
            <a:pPr algn="just"/>
            <a:r>
              <a:rPr lang="en-US" dirty="0"/>
              <a:t>The big disadvantage of this method is the difficult distribution of secret keys, especially in large systems or networks.</a:t>
            </a:r>
            <a:endParaRPr lang="cs-CZ" dirty="0"/>
          </a:p>
        </p:txBody>
      </p:sp>
    </p:spTree>
    <p:extLst>
      <p:ext uri="{BB962C8B-B14F-4D97-AF65-F5344CB8AC3E}">
        <p14:creationId xmlns:p14="http://schemas.microsoft.com/office/powerpoint/2010/main" val="435321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cs-CZ" dirty="0" err="1"/>
              <a:t>Encryption</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8250" y="2008981"/>
            <a:ext cx="6667500" cy="3714750"/>
          </a:xfrm>
        </p:spPr>
      </p:pic>
    </p:spTree>
    <p:extLst>
      <p:ext uri="{BB962C8B-B14F-4D97-AF65-F5344CB8AC3E}">
        <p14:creationId xmlns:p14="http://schemas.microsoft.com/office/powerpoint/2010/main" val="369074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Specifics</a:t>
            </a:r>
            <a:r>
              <a:rPr lang="cs-CZ" dirty="0"/>
              <a:t> of </a:t>
            </a:r>
            <a:r>
              <a:rPr lang="cs-CZ" dirty="0" err="1" smtClean="0"/>
              <a:t>Ensuring</a:t>
            </a:r>
            <a:r>
              <a:rPr lang="cs-CZ" dirty="0" smtClean="0"/>
              <a:t> </a:t>
            </a:r>
            <a:r>
              <a:rPr lang="cs-CZ" dirty="0" err="1" smtClean="0"/>
              <a:t>Security</a:t>
            </a:r>
            <a:endParaRPr lang="cs-CZ" dirty="0"/>
          </a:p>
        </p:txBody>
      </p:sp>
      <p:sp>
        <p:nvSpPr>
          <p:cNvPr id="3" name="Zástupný symbol pro obsah 2"/>
          <p:cNvSpPr>
            <a:spLocks noGrp="1"/>
          </p:cNvSpPr>
          <p:nvPr>
            <p:ph idx="1"/>
          </p:nvPr>
        </p:nvSpPr>
        <p:spPr/>
        <p:txBody>
          <a:bodyPr/>
          <a:lstStyle/>
          <a:p>
            <a:pPr algn="just"/>
            <a:r>
              <a:rPr lang="en-US" dirty="0"/>
              <a:t>The main categories of security technologies include firewalls, anti-virus systems, intrusion detection, vulnerability management and content management increasingly focused on SIEM (Security Information and Event Management), </a:t>
            </a:r>
            <a:r>
              <a:rPr lang="en-US" dirty="0" err="1" smtClean="0"/>
              <a:t>i</a:t>
            </a:r>
            <a:r>
              <a:rPr lang="cs-CZ" dirty="0"/>
              <a:t>.</a:t>
            </a:r>
            <a:r>
              <a:rPr lang="en-US" dirty="0" smtClean="0"/>
              <a:t>e</a:t>
            </a:r>
            <a:r>
              <a:rPr lang="cs-CZ" dirty="0" smtClean="0"/>
              <a:t>.</a:t>
            </a:r>
            <a:r>
              <a:rPr lang="en-US" dirty="0" smtClean="0"/>
              <a:t> </a:t>
            </a:r>
            <a:r>
              <a:rPr lang="en-US" dirty="0"/>
              <a:t>security information and event management</a:t>
            </a:r>
            <a:r>
              <a:rPr lang="en-US" dirty="0" smtClean="0"/>
              <a:t>.</a:t>
            </a:r>
            <a:endParaRPr lang="cs-CZ" dirty="0" smtClean="0"/>
          </a:p>
          <a:p>
            <a:pPr marL="0" indent="0" algn="just">
              <a:buNone/>
            </a:pPr>
            <a:endParaRPr lang="en-US" dirty="0"/>
          </a:p>
          <a:p>
            <a:pPr algn="just"/>
            <a:r>
              <a:rPr lang="en-US" dirty="0"/>
              <a:t>Because threats such as viruses, Trojans, malware, ransomware, etc. can exploit IS vulnerabilities in gateways, servers, or client networks, all of these solutions must be implemented in each of the three layers of the network.</a:t>
            </a:r>
            <a:endParaRPr lang="cs-CZ" dirty="0"/>
          </a:p>
        </p:txBody>
      </p:sp>
    </p:spTree>
    <p:extLst>
      <p:ext uri="{BB962C8B-B14F-4D97-AF65-F5344CB8AC3E}">
        <p14:creationId xmlns:p14="http://schemas.microsoft.com/office/powerpoint/2010/main" val="3187840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cs-CZ" dirty="0" err="1" smtClean="0"/>
              <a:t>Encryption</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Asymmetric encryption effectively eliminates the disadvantage of distributing secret keys in large systems or networks.</a:t>
            </a:r>
          </a:p>
          <a:p>
            <a:pPr algn="just"/>
            <a:r>
              <a:rPr lang="en-US" dirty="0"/>
              <a:t>In this case, each party has a public key for encryption and a private key for decrypting data.</a:t>
            </a:r>
          </a:p>
          <a:p>
            <a:pPr algn="just"/>
            <a:r>
              <a:rPr lang="en-US" dirty="0"/>
              <a:t>In asymmetric encryption, the sender of the message uses the recipient's public key to encrypt the message for him.</a:t>
            </a:r>
          </a:p>
          <a:p>
            <a:pPr algn="just"/>
            <a:r>
              <a:rPr lang="en-US" dirty="0"/>
              <a:t>The recipient of this message will use his private key to decrypt this message.</a:t>
            </a:r>
          </a:p>
          <a:p>
            <a:pPr algn="just"/>
            <a:r>
              <a:rPr lang="en-US" dirty="0"/>
              <a:t>The public key cannot be used to decrypt the message or to reconstruct the private key of the recipient.</a:t>
            </a:r>
          </a:p>
          <a:p>
            <a:pPr algn="just"/>
            <a:r>
              <a:rPr lang="en-US" dirty="0"/>
              <a:t>Asymmetric encryption also raises problems with the "key economy".</a:t>
            </a:r>
            <a:endParaRPr lang="cs-CZ" dirty="0"/>
          </a:p>
        </p:txBody>
      </p:sp>
    </p:spTree>
    <p:extLst>
      <p:ext uri="{BB962C8B-B14F-4D97-AF65-F5344CB8AC3E}">
        <p14:creationId xmlns:p14="http://schemas.microsoft.com/office/powerpoint/2010/main" val="2375717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cs-CZ" dirty="0" err="1"/>
              <a:t>Encryption</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7696" y="1825625"/>
            <a:ext cx="7468608" cy="4081463"/>
          </a:xfrm>
        </p:spPr>
      </p:pic>
    </p:spTree>
    <p:extLst>
      <p:ext uri="{BB962C8B-B14F-4D97-AF65-F5344CB8AC3E}">
        <p14:creationId xmlns:p14="http://schemas.microsoft.com/office/powerpoint/2010/main" val="892045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cs-CZ" dirty="0" err="1"/>
              <a:t>Encryption</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en-US" dirty="0"/>
              <a:t>It must be ensured that:</a:t>
            </a:r>
          </a:p>
          <a:p>
            <a:pPr algn="just"/>
            <a:r>
              <a:rPr lang="en-US" dirty="0"/>
              <a:t>the relevant public key belongs to the declared </a:t>
            </a:r>
            <a:r>
              <a:rPr lang="en-US" dirty="0" smtClean="0"/>
              <a:t>user</a:t>
            </a:r>
            <a:r>
              <a:rPr lang="cs-CZ" dirty="0" smtClean="0"/>
              <a:t>,</a:t>
            </a:r>
            <a:endParaRPr lang="en-US" dirty="0"/>
          </a:p>
          <a:p>
            <a:pPr algn="just"/>
            <a:r>
              <a:rPr lang="en-US" dirty="0"/>
              <a:t>the private key is stored securely so that it is not misused</a:t>
            </a:r>
            <a:r>
              <a:rPr lang="en-US" dirty="0" smtClean="0"/>
              <a:t>.</a:t>
            </a:r>
            <a:endParaRPr lang="cs-CZ" dirty="0" smtClean="0"/>
          </a:p>
          <a:p>
            <a:pPr algn="just"/>
            <a:endParaRPr lang="cs-CZ" dirty="0" smtClean="0"/>
          </a:p>
          <a:p>
            <a:pPr algn="just"/>
            <a:r>
              <a:rPr lang="en-US" dirty="0" smtClean="0"/>
              <a:t>If </a:t>
            </a:r>
            <a:r>
              <a:rPr lang="en-US" dirty="0"/>
              <a:t>the unambiguous link between the user and his public key is not verified, the confidentiality of the data may be violated or the authenticity of the data cannot be relied on</a:t>
            </a:r>
            <a:r>
              <a:rPr lang="en-US" dirty="0" smtClean="0"/>
              <a:t>.</a:t>
            </a:r>
            <a:endParaRPr lang="en-US" dirty="0"/>
          </a:p>
          <a:p>
            <a:pPr algn="just"/>
            <a:r>
              <a:rPr lang="en-US" dirty="0"/>
              <a:t>Therefore, the participants in the communication do not distribute the public keys themselves, but use so-called certificates issued by independent third parties - certification authorities</a:t>
            </a:r>
            <a:r>
              <a:rPr lang="en-US" dirty="0" smtClean="0"/>
              <a:t>.</a:t>
            </a:r>
            <a:endParaRPr lang="en-US" dirty="0"/>
          </a:p>
          <a:p>
            <a:pPr algn="just"/>
            <a:r>
              <a:rPr lang="en-US" dirty="0"/>
              <a:t>The participants in the communication thus use certificates when transmitting data </a:t>
            </a:r>
            <a:r>
              <a:rPr lang="en-US" dirty="0" smtClean="0"/>
              <a:t>– </a:t>
            </a:r>
            <a:r>
              <a:rPr lang="en-US" dirty="0" err="1" smtClean="0"/>
              <a:t>i</a:t>
            </a:r>
            <a:r>
              <a:rPr lang="cs-CZ" dirty="0" smtClean="0"/>
              <a:t>.</a:t>
            </a:r>
            <a:r>
              <a:rPr lang="en-US" dirty="0" smtClean="0"/>
              <a:t>e</a:t>
            </a:r>
            <a:r>
              <a:rPr lang="cs-CZ" dirty="0" smtClean="0"/>
              <a:t>.</a:t>
            </a:r>
            <a:r>
              <a:rPr lang="en-US" dirty="0" smtClean="0"/>
              <a:t> </a:t>
            </a:r>
            <a:r>
              <a:rPr lang="en-US" dirty="0"/>
              <a:t>confirmation that the given public key belongs to the relevant subject.</a:t>
            </a:r>
            <a:endParaRPr lang="cs-CZ" dirty="0"/>
          </a:p>
        </p:txBody>
      </p:sp>
    </p:spTree>
    <p:extLst>
      <p:ext uri="{BB962C8B-B14F-4D97-AF65-F5344CB8AC3E}">
        <p14:creationId xmlns:p14="http://schemas.microsoft.com/office/powerpoint/2010/main" val="252649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cs-CZ" dirty="0" err="1"/>
              <a:t>Encryption</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t>PKI (Public Key Infrastructure) is related to this issue, </a:t>
            </a:r>
            <a:r>
              <a:rPr lang="en-US" dirty="0" err="1" smtClean="0"/>
              <a:t>i</a:t>
            </a:r>
            <a:r>
              <a:rPr lang="cs-CZ" dirty="0" smtClean="0"/>
              <a:t>.</a:t>
            </a:r>
            <a:r>
              <a:rPr lang="en-US" dirty="0" smtClean="0"/>
              <a:t>e</a:t>
            </a:r>
            <a:r>
              <a:rPr lang="cs-CZ" dirty="0" smtClean="0"/>
              <a:t>.</a:t>
            </a:r>
            <a:r>
              <a:rPr lang="en-US" dirty="0" smtClean="0"/>
              <a:t> </a:t>
            </a:r>
            <a:r>
              <a:rPr lang="en-US" dirty="0"/>
              <a:t>the public key infrastructure, which creates technical resources, organizational measures and administrators, in order to ensure the management of public key certificates.</a:t>
            </a:r>
          </a:p>
          <a:p>
            <a:pPr algn="just"/>
            <a:endParaRPr lang="en-US" dirty="0"/>
          </a:p>
          <a:p>
            <a:pPr algn="just"/>
            <a:r>
              <a:rPr lang="en-US" dirty="0"/>
              <a:t>Using the PKI system, the credibility of electronic identities can then be ensured.</a:t>
            </a:r>
          </a:p>
          <a:p>
            <a:pPr marL="0" indent="0" algn="just">
              <a:buNone/>
            </a:pPr>
            <a:endParaRPr lang="en-US" dirty="0"/>
          </a:p>
          <a:p>
            <a:pPr algn="just"/>
            <a:r>
              <a:rPr lang="en-US" dirty="0"/>
              <a:t>The basis of the PKI is a certification authority issuing certificates and a certificate revocation list (CRL) that complies with the X.509 standard.</a:t>
            </a:r>
          </a:p>
          <a:p>
            <a:pPr algn="just"/>
            <a:endParaRPr lang="en-US" dirty="0"/>
          </a:p>
          <a:p>
            <a:pPr algn="just"/>
            <a:r>
              <a:rPr lang="en-US" dirty="0"/>
              <a:t>The certification authority, as the issuer of the certificate, is responsible for ensuring that the certificate for asymmetric keys is issued to the authenticated holder of these keys, and thus the validity of individual users is guaranteed.</a:t>
            </a:r>
            <a:endParaRPr lang="cs-CZ" dirty="0"/>
          </a:p>
        </p:txBody>
      </p:sp>
    </p:spTree>
    <p:extLst>
      <p:ext uri="{BB962C8B-B14F-4D97-AF65-F5344CB8AC3E}">
        <p14:creationId xmlns:p14="http://schemas.microsoft.com/office/powerpoint/2010/main" val="493379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t>
            </a:r>
            <a:r>
              <a:rPr lang="cs-CZ" dirty="0" err="1"/>
              <a:t>Encryption</a:t>
            </a:r>
            <a:endParaRPr lang="cs-CZ" dirty="0"/>
          </a:p>
        </p:txBody>
      </p:sp>
      <p:sp>
        <p:nvSpPr>
          <p:cNvPr id="3" name="Zástupný symbol pro obsah 2"/>
          <p:cNvSpPr>
            <a:spLocks noGrp="1"/>
          </p:cNvSpPr>
          <p:nvPr>
            <p:ph idx="1"/>
          </p:nvPr>
        </p:nvSpPr>
        <p:spPr/>
        <p:txBody>
          <a:bodyPr/>
          <a:lstStyle/>
          <a:p>
            <a:pPr algn="just"/>
            <a:r>
              <a:rPr lang="en-US" dirty="0"/>
              <a:t>The first PKI systems used the services of one so-called root certification authority, which created proprietary certificates.</a:t>
            </a:r>
          </a:p>
          <a:p>
            <a:pPr algn="just"/>
            <a:endParaRPr lang="en-US" dirty="0"/>
          </a:p>
          <a:p>
            <a:pPr algn="just"/>
            <a:r>
              <a:rPr lang="en-US" dirty="0"/>
              <a:t>Currently, issued documents must comply with standards, which in practice means that it is possible to create various PKI models from corporate to PKI built around certified certification authorities.</a:t>
            </a:r>
          </a:p>
          <a:p>
            <a:pPr algn="just"/>
            <a:endParaRPr lang="en-US" dirty="0"/>
          </a:p>
          <a:p>
            <a:pPr algn="just"/>
            <a:r>
              <a:rPr lang="en-US" dirty="0"/>
              <a:t>The S / MIME protocol (which uses both asymmetric and symmetric encryption) and the Secure Sockets Layer (SSL) protocol, which is part of the HTTPS protocol, are used to protect transmitted e-mail messages.</a:t>
            </a:r>
            <a:endParaRPr lang="cs-CZ" dirty="0"/>
          </a:p>
        </p:txBody>
      </p:sp>
    </p:spTree>
    <p:extLst>
      <p:ext uri="{BB962C8B-B14F-4D97-AF65-F5344CB8AC3E}">
        <p14:creationId xmlns:p14="http://schemas.microsoft.com/office/powerpoint/2010/main" val="2676166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Specifics</a:t>
            </a:r>
            <a:r>
              <a:rPr lang="cs-CZ" dirty="0"/>
              <a:t> of </a:t>
            </a:r>
            <a:r>
              <a:rPr lang="cs-CZ" dirty="0" err="1"/>
              <a:t>Ensuring</a:t>
            </a:r>
            <a:r>
              <a:rPr lang="cs-CZ" dirty="0"/>
              <a:t> </a:t>
            </a:r>
            <a:r>
              <a:rPr lang="cs-CZ" dirty="0" err="1"/>
              <a:t>Security</a:t>
            </a:r>
            <a:endParaRPr lang="cs-CZ" dirty="0"/>
          </a:p>
        </p:txBody>
      </p:sp>
      <p:sp>
        <p:nvSpPr>
          <p:cNvPr id="3" name="Zástupný symbol pro obsah 2"/>
          <p:cNvSpPr>
            <a:spLocks noGrp="1"/>
          </p:cNvSpPr>
          <p:nvPr>
            <p:ph idx="1"/>
          </p:nvPr>
        </p:nvSpPr>
        <p:spPr/>
        <p:txBody>
          <a:bodyPr/>
          <a:lstStyle/>
          <a:p>
            <a:pPr algn="just"/>
            <a:r>
              <a:rPr lang="en-US" dirty="0"/>
              <a:t>If protection is not provided in all three layers of the system, </a:t>
            </a:r>
            <a:r>
              <a:rPr lang="en-US" dirty="0" err="1" smtClean="0"/>
              <a:t>i</a:t>
            </a:r>
            <a:r>
              <a:rPr lang="cs-CZ" dirty="0" smtClean="0"/>
              <a:t>.</a:t>
            </a:r>
            <a:r>
              <a:rPr lang="en-US" dirty="0" smtClean="0"/>
              <a:t>e</a:t>
            </a:r>
            <a:r>
              <a:rPr lang="cs-CZ" dirty="0" smtClean="0"/>
              <a:t>.</a:t>
            </a:r>
            <a:r>
              <a:rPr lang="en-US" dirty="0" smtClean="0"/>
              <a:t> </a:t>
            </a:r>
            <a:r>
              <a:rPr lang="en-US" dirty="0"/>
              <a:t>data (database), application and presentation, a hole arises in the information environment through which hackers, malicious SW, but active or passive activity of users, can compromise</a:t>
            </a:r>
            <a:r>
              <a:rPr lang="en-US" dirty="0" smtClean="0"/>
              <a:t>.</a:t>
            </a:r>
            <a:endParaRPr lang="cs-CZ" dirty="0" smtClean="0"/>
          </a:p>
          <a:p>
            <a:pPr marL="0" indent="0" algn="just">
              <a:buNone/>
            </a:pPr>
            <a:endParaRPr lang="en-US" dirty="0"/>
          </a:p>
          <a:p>
            <a:pPr algn="just"/>
            <a:r>
              <a:rPr lang="en-US" dirty="0"/>
              <a:t>This is especially true for the presentation layer, on which personal computers are used, here it is necessary to ensure in the presentation layer has been consistently addressed access rights, continuous protection of processed data and backup.</a:t>
            </a:r>
            <a:endParaRPr lang="cs-CZ" dirty="0"/>
          </a:p>
        </p:txBody>
      </p:sp>
    </p:spTree>
    <p:extLst>
      <p:ext uri="{BB962C8B-B14F-4D97-AF65-F5344CB8AC3E}">
        <p14:creationId xmlns:p14="http://schemas.microsoft.com/office/powerpoint/2010/main" val="165855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Specifics</a:t>
            </a:r>
            <a:r>
              <a:rPr lang="cs-CZ" dirty="0"/>
              <a:t> of </a:t>
            </a:r>
            <a:r>
              <a:rPr lang="cs-CZ" dirty="0" err="1"/>
              <a:t>Ensuring</a:t>
            </a:r>
            <a:r>
              <a:rPr lang="cs-CZ" dirty="0"/>
              <a:t> </a:t>
            </a:r>
            <a:r>
              <a:rPr lang="cs-CZ" dirty="0" err="1"/>
              <a:t>Security</a:t>
            </a:r>
            <a:endParaRPr lang="cs-CZ" dirty="0"/>
          </a:p>
        </p:txBody>
      </p:sp>
      <p:pic>
        <p:nvPicPr>
          <p:cNvPr id="8" name="Zástupný symbol pro obsah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4033" y="1825625"/>
            <a:ext cx="7255933" cy="4081463"/>
          </a:xfrm>
        </p:spPr>
      </p:pic>
      <p:sp>
        <p:nvSpPr>
          <p:cNvPr id="9" name="TextovéPole 8"/>
          <p:cNvSpPr txBox="1"/>
          <p:nvPr/>
        </p:nvSpPr>
        <p:spPr>
          <a:xfrm>
            <a:off x="598516" y="1596044"/>
            <a:ext cx="6018415" cy="864523"/>
          </a:xfrm>
          <a:prstGeom prst="rect">
            <a:avLst/>
          </a:prstGeom>
          <a:solidFill>
            <a:schemeClr val="bg1"/>
          </a:solidFill>
        </p:spPr>
        <p:txBody>
          <a:bodyPr wrap="square" rtlCol="0">
            <a:spAutoFit/>
          </a:bodyPr>
          <a:lstStyle/>
          <a:p>
            <a:endParaRPr lang="cs-CZ"/>
          </a:p>
        </p:txBody>
      </p:sp>
      <p:sp>
        <p:nvSpPr>
          <p:cNvPr id="10" name="TextovéPole 9"/>
          <p:cNvSpPr txBox="1"/>
          <p:nvPr/>
        </p:nvSpPr>
        <p:spPr>
          <a:xfrm>
            <a:off x="6616931" y="1640816"/>
            <a:ext cx="2344190" cy="869628"/>
          </a:xfrm>
          <a:prstGeom prst="rect">
            <a:avLst/>
          </a:prstGeom>
          <a:solidFill>
            <a:schemeClr val="bg1"/>
          </a:solidFill>
        </p:spPr>
        <p:txBody>
          <a:bodyPr wrap="square" rtlCol="0">
            <a:spAutoFit/>
          </a:bodyPr>
          <a:lstStyle/>
          <a:p>
            <a:endParaRPr lang="cs-CZ" dirty="0"/>
          </a:p>
        </p:txBody>
      </p:sp>
      <p:sp>
        <p:nvSpPr>
          <p:cNvPr id="11" name="TextovéPole 10"/>
          <p:cNvSpPr txBox="1"/>
          <p:nvPr/>
        </p:nvSpPr>
        <p:spPr>
          <a:xfrm>
            <a:off x="7705898" y="2327564"/>
            <a:ext cx="898102" cy="594043"/>
          </a:xfrm>
          <a:prstGeom prst="rect">
            <a:avLst/>
          </a:prstGeom>
          <a:solidFill>
            <a:schemeClr val="bg1"/>
          </a:solidFill>
        </p:spPr>
        <p:txBody>
          <a:bodyPr wrap="square" rtlCol="0">
            <a:spAutoFit/>
          </a:bodyPr>
          <a:lstStyle/>
          <a:p>
            <a:endParaRPr lang="cs-CZ" dirty="0"/>
          </a:p>
        </p:txBody>
      </p:sp>
      <p:sp>
        <p:nvSpPr>
          <p:cNvPr id="12" name="TextovéPole 11"/>
          <p:cNvSpPr txBox="1"/>
          <p:nvPr/>
        </p:nvSpPr>
        <p:spPr>
          <a:xfrm>
            <a:off x="1072342" y="5627716"/>
            <a:ext cx="7647709" cy="490451"/>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614416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smtClean="0"/>
              <a:t>M</a:t>
            </a:r>
            <a:r>
              <a:rPr lang="en-US" dirty="0" err="1" smtClean="0"/>
              <a:t>anagement</a:t>
            </a:r>
            <a:r>
              <a:rPr lang="en-US" dirty="0" smtClean="0"/>
              <a:t> </a:t>
            </a:r>
            <a:r>
              <a:rPr lang="en-US" dirty="0"/>
              <a:t>of </a:t>
            </a:r>
            <a:r>
              <a:rPr lang="cs-CZ" dirty="0" smtClean="0"/>
              <a:t>S</a:t>
            </a:r>
            <a:r>
              <a:rPr lang="en-US" dirty="0" err="1" smtClean="0"/>
              <a:t>ecurity</a:t>
            </a:r>
            <a:r>
              <a:rPr lang="en-US" dirty="0" smtClean="0"/>
              <a:t> </a:t>
            </a:r>
            <a:r>
              <a:rPr lang="cs-CZ" dirty="0" smtClean="0"/>
              <a:t>T</a:t>
            </a:r>
            <a:r>
              <a:rPr lang="en-US" dirty="0" err="1" smtClean="0"/>
              <a:t>ools</a:t>
            </a:r>
            <a:r>
              <a:rPr lang="en-US" dirty="0" smtClean="0"/>
              <a:t> </a:t>
            </a:r>
            <a:r>
              <a:rPr lang="en-US" dirty="0"/>
              <a:t>- Authentication</a:t>
            </a:r>
            <a:endParaRPr lang="cs-CZ" dirty="0"/>
          </a:p>
        </p:txBody>
      </p:sp>
      <p:sp>
        <p:nvSpPr>
          <p:cNvPr id="3" name="Zástupný symbol pro obsah 2"/>
          <p:cNvSpPr>
            <a:spLocks noGrp="1"/>
          </p:cNvSpPr>
          <p:nvPr>
            <p:ph idx="1"/>
          </p:nvPr>
        </p:nvSpPr>
        <p:spPr/>
        <p:txBody>
          <a:bodyPr/>
          <a:lstStyle/>
          <a:p>
            <a:pPr algn="just"/>
            <a:r>
              <a:rPr lang="cs-CZ" dirty="0" smtClean="0"/>
              <a:t>I</a:t>
            </a:r>
            <a:r>
              <a:rPr lang="en-US" dirty="0" err="1" smtClean="0"/>
              <a:t>nformation</a:t>
            </a:r>
            <a:r>
              <a:rPr lang="en-US" dirty="0" smtClean="0"/>
              <a:t> </a:t>
            </a:r>
            <a:r>
              <a:rPr lang="en-US" dirty="0"/>
              <a:t>technology includes three main tools for controlling access to computer and communication systems and for restricting users from accessing only functions and activities corresponding to their needs within a set level of authorization, authorization and account management</a:t>
            </a:r>
            <a:r>
              <a:rPr lang="en-US" dirty="0" smtClean="0"/>
              <a:t>.</a:t>
            </a:r>
            <a:endParaRPr lang="cs-CZ" dirty="0" smtClean="0"/>
          </a:p>
          <a:p>
            <a:pPr marL="0" indent="0" algn="just">
              <a:buNone/>
            </a:pPr>
            <a:endParaRPr lang="en-US" dirty="0"/>
          </a:p>
          <a:p>
            <a:pPr algn="just"/>
            <a:r>
              <a:rPr lang="en-US" dirty="0"/>
              <a:t>Authentication is a process that determines who you are, what authorization you have to access applications, the information system, etc</a:t>
            </a:r>
            <a:r>
              <a:rPr lang="en-US" dirty="0" smtClean="0"/>
              <a:t>.</a:t>
            </a:r>
            <a:endParaRPr lang="cs-CZ" dirty="0" smtClean="0"/>
          </a:p>
          <a:p>
            <a:pPr marL="0" indent="0">
              <a:buNone/>
            </a:pPr>
            <a:endParaRPr lang="cs-CZ" dirty="0"/>
          </a:p>
        </p:txBody>
      </p:sp>
    </p:spTree>
    <p:extLst>
      <p:ext uri="{BB962C8B-B14F-4D97-AF65-F5344CB8AC3E}">
        <p14:creationId xmlns:p14="http://schemas.microsoft.com/office/powerpoint/2010/main" val="895717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Authentication</a:t>
            </a:r>
            <a:endParaRPr lang="cs-CZ" dirty="0"/>
          </a:p>
        </p:txBody>
      </p:sp>
      <p:sp>
        <p:nvSpPr>
          <p:cNvPr id="3" name="Zástupný symbol pro obsah 2"/>
          <p:cNvSpPr>
            <a:spLocks noGrp="1"/>
          </p:cNvSpPr>
          <p:nvPr>
            <p:ph idx="1"/>
          </p:nvPr>
        </p:nvSpPr>
        <p:spPr/>
        <p:txBody>
          <a:bodyPr/>
          <a:lstStyle/>
          <a:p>
            <a:pPr algn="just"/>
            <a:r>
              <a:rPr lang="en-US" dirty="0"/>
              <a:t>Authorized access control systems (</a:t>
            </a:r>
            <a:r>
              <a:rPr lang="en-US" dirty="0" smtClean="0"/>
              <a:t>e</a:t>
            </a:r>
            <a:r>
              <a:rPr lang="cs-CZ" dirty="0" smtClean="0"/>
              <a:t>.</a:t>
            </a:r>
            <a:r>
              <a:rPr lang="en-US" dirty="0" smtClean="0"/>
              <a:t>g</a:t>
            </a:r>
            <a:r>
              <a:rPr lang="cs-CZ" dirty="0" smtClean="0"/>
              <a:t>.</a:t>
            </a:r>
            <a:r>
              <a:rPr lang="en-US" dirty="0" smtClean="0"/>
              <a:t> </a:t>
            </a:r>
            <a:r>
              <a:rPr lang="en-US" dirty="0"/>
              <a:t>Active Directory in the MS Windows environment) are implemented in information systems to control and audit authentication processes</a:t>
            </a:r>
            <a:r>
              <a:rPr lang="en-US" dirty="0" smtClean="0"/>
              <a:t>.</a:t>
            </a:r>
            <a:endParaRPr lang="cs-CZ" dirty="0" smtClean="0"/>
          </a:p>
          <a:p>
            <a:pPr marL="0" indent="0" algn="just">
              <a:buNone/>
            </a:pPr>
            <a:endParaRPr lang="en-US" dirty="0"/>
          </a:p>
          <a:p>
            <a:pPr algn="just"/>
            <a:r>
              <a:rPr lang="en-US" dirty="0"/>
              <a:t>More advanced authentication technologies provide additional security during the authentication process</a:t>
            </a:r>
            <a:r>
              <a:rPr lang="en-US" dirty="0" smtClean="0"/>
              <a:t>.</a:t>
            </a:r>
            <a:endParaRPr lang="cs-CZ" dirty="0" smtClean="0"/>
          </a:p>
          <a:p>
            <a:pPr marL="0" indent="0" algn="just">
              <a:buNone/>
            </a:pPr>
            <a:endParaRPr lang="en-US" dirty="0"/>
          </a:p>
          <a:p>
            <a:pPr algn="just"/>
            <a:r>
              <a:rPr lang="en-US" dirty="0"/>
              <a:t>These technologies involve the use of physical devices or tokens, such as smart cards, that store additional information to identify the user.</a:t>
            </a:r>
            <a:endParaRPr lang="cs-CZ" dirty="0"/>
          </a:p>
        </p:txBody>
      </p:sp>
    </p:spTree>
    <p:extLst>
      <p:ext uri="{BB962C8B-B14F-4D97-AF65-F5344CB8AC3E}">
        <p14:creationId xmlns:p14="http://schemas.microsoft.com/office/powerpoint/2010/main" val="181357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Authentication</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Biometric systems can also take advantage of unique biological features, including fingerprints or retinal images, and the increasingly used dynamic biometric signature (DBP) to achieve a higher level of authentication, so-called multi-layer authentication.</a:t>
            </a:r>
          </a:p>
          <a:p>
            <a:pPr algn="just"/>
            <a:endParaRPr lang="en-US" dirty="0"/>
          </a:p>
          <a:p>
            <a:pPr algn="just"/>
            <a:r>
              <a:rPr lang="en-US" dirty="0"/>
              <a:t>Security experts refer to the need for a minimum use of two forms of authentication, </a:t>
            </a:r>
            <a:r>
              <a:rPr lang="en-US" dirty="0" err="1" smtClean="0"/>
              <a:t>i</a:t>
            </a:r>
            <a:r>
              <a:rPr lang="cs-CZ" dirty="0" smtClean="0"/>
              <a:t>.</a:t>
            </a:r>
            <a:r>
              <a:rPr lang="en-US" dirty="0" smtClean="0"/>
              <a:t>e</a:t>
            </a:r>
            <a:r>
              <a:rPr lang="cs-CZ" dirty="0" smtClean="0"/>
              <a:t>.</a:t>
            </a:r>
            <a:r>
              <a:rPr lang="en-US" dirty="0" smtClean="0"/>
              <a:t> </a:t>
            </a:r>
            <a:r>
              <a:rPr lang="en-US" dirty="0"/>
              <a:t>two-factor authentication.</a:t>
            </a:r>
          </a:p>
          <a:p>
            <a:pPr algn="just"/>
            <a:endParaRPr lang="en-US" dirty="0"/>
          </a:p>
          <a:p>
            <a:pPr algn="just"/>
            <a:r>
              <a:rPr lang="en-US" dirty="0"/>
              <a:t>Two-factor authentication is recommended for controlling access to standard information systems or for remote access to these systems, as this eliminates the vulnerability of information systems in cases of using "name, password" authentication.</a:t>
            </a:r>
            <a:endParaRPr lang="cs-CZ" dirty="0"/>
          </a:p>
        </p:txBody>
      </p:sp>
    </p:spTree>
    <p:extLst>
      <p:ext uri="{BB962C8B-B14F-4D97-AF65-F5344CB8AC3E}">
        <p14:creationId xmlns:p14="http://schemas.microsoft.com/office/powerpoint/2010/main" val="1688333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Authentication</a:t>
            </a:r>
            <a:endParaRPr lang="cs-CZ" dirty="0"/>
          </a:p>
        </p:txBody>
      </p:sp>
      <p:sp>
        <p:nvSpPr>
          <p:cNvPr id="3" name="Zástupný symbol pro obsah 2"/>
          <p:cNvSpPr>
            <a:spLocks noGrp="1"/>
          </p:cNvSpPr>
          <p:nvPr>
            <p:ph idx="1"/>
          </p:nvPr>
        </p:nvSpPr>
        <p:spPr/>
        <p:txBody>
          <a:bodyPr/>
          <a:lstStyle/>
          <a:p>
            <a:pPr marL="0" indent="0" algn="just">
              <a:buNone/>
            </a:pPr>
            <a:r>
              <a:rPr lang="en-US" dirty="0"/>
              <a:t>Traditional verification factors can be divided as follows:</a:t>
            </a:r>
          </a:p>
          <a:p>
            <a:pPr algn="just"/>
            <a:r>
              <a:rPr lang="en-US" dirty="0"/>
              <a:t>something you know, such as a password;</a:t>
            </a:r>
          </a:p>
          <a:p>
            <a:pPr algn="just"/>
            <a:r>
              <a:rPr lang="en-US" dirty="0"/>
              <a:t>something you have, such as a symbol;</a:t>
            </a:r>
          </a:p>
          <a:p>
            <a:pPr algn="just"/>
            <a:r>
              <a:rPr lang="en-US" dirty="0"/>
              <a:t>something you are, such as biometric characteristics;</a:t>
            </a:r>
          </a:p>
          <a:p>
            <a:pPr algn="just"/>
            <a:r>
              <a:rPr lang="en-US" dirty="0"/>
              <a:t>where you are, for example using global positioning satellites.</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4763" y="4076114"/>
            <a:ext cx="3840480" cy="2067951"/>
          </a:xfrm>
          <a:prstGeom prst="rect">
            <a:avLst/>
          </a:prstGeom>
        </p:spPr>
      </p:pic>
    </p:spTree>
    <p:extLst>
      <p:ext uri="{BB962C8B-B14F-4D97-AF65-F5344CB8AC3E}">
        <p14:creationId xmlns:p14="http://schemas.microsoft.com/office/powerpoint/2010/main" val="583796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Provision and </a:t>
            </a:r>
            <a:r>
              <a:rPr lang="cs-CZ" dirty="0"/>
              <a:t>M</a:t>
            </a:r>
            <a:r>
              <a:rPr lang="en-US" dirty="0" err="1"/>
              <a:t>anagement</a:t>
            </a:r>
            <a:r>
              <a:rPr lang="en-US" dirty="0"/>
              <a:t> of </a:t>
            </a:r>
            <a:r>
              <a:rPr lang="cs-CZ" dirty="0"/>
              <a:t>S</a:t>
            </a:r>
            <a:r>
              <a:rPr lang="en-US" dirty="0" err="1"/>
              <a:t>ecurity</a:t>
            </a:r>
            <a:r>
              <a:rPr lang="en-US" dirty="0"/>
              <a:t> </a:t>
            </a:r>
            <a:r>
              <a:rPr lang="cs-CZ" dirty="0"/>
              <a:t>T</a:t>
            </a:r>
            <a:r>
              <a:rPr lang="en-US" dirty="0" err="1"/>
              <a:t>ools</a:t>
            </a:r>
            <a:r>
              <a:rPr lang="en-US" dirty="0"/>
              <a:t> - Authentication</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Client software solutions may also utilize other tools, such as "tokens" or "certificates," that uniquely identify both the owner of the workstation (e.g., a personal computer) and the physical device itself.</a:t>
            </a:r>
          </a:p>
          <a:p>
            <a:pPr algn="just"/>
            <a:endParaRPr lang="en-US" dirty="0"/>
          </a:p>
          <a:p>
            <a:pPr algn="just"/>
            <a:r>
              <a:rPr lang="en-US" dirty="0"/>
              <a:t>This SW solution makes it possible to solve the pitfalls of remote access, when it is verified that the authorized user accesses the system from the physical device that is declared, and it is possible to control the authorization for remote access to the system in large networks.</a:t>
            </a:r>
          </a:p>
          <a:p>
            <a:pPr algn="just"/>
            <a:endParaRPr lang="en-US" dirty="0"/>
          </a:p>
          <a:p>
            <a:pPr algn="just"/>
            <a:r>
              <a:rPr lang="en-US" dirty="0"/>
              <a:t>In any case, organizations and businesses should use two-factor authentication to access the system, as simple user IDs and passwords do not provide sufficient assurance that unauthorized access has not occurred, especially with insufficient password management.</a:t>
            </a:r>
            <a:endParaRPr lang="cs-CZ" dirty="0"/>
          </a:p>
        </p:txBody>
      </p:sp>
    </p:spTree>
    <p:extLst>
      <p:ext uri="{BB962C8B-B14F-4D97-AF65-F5344CB8AC3E}">
        <p14:creationId xmlns:p14="http://schemas.microsoft.com/office/powerpoint/2010/main" val="233273593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1136</TotalTime>
  <Words>2094</Words>
  <Application>Microsoft Office PowerPoint</Application>
  <PresentationFormat>Předvádění na obrazovce (4:3)</PresentationFormat>
  <Paragraphs>132</Paragraphs>
  <Slides>25</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25</vt:i4>
      </vt:variant>
    </vt:vector>
  </HeadingPairs>
  <TitlesOfParts>
    <vt:vector size="30" baseType="lpstr">
      <vt:lpstr>Arial</vt:lpstr>
      <vt:lpstr>Calibri</vt:lpstr>
      <vt:lpstr>Calibri Light</vt:lpstr>
      <vt:lpstr>Motiv Office</vt:lpstr>
      <vt:lpstr>Office Theme</vt:lpstr>
      <vt:lpstr>Security in Operating Systems, Access Management, Identification, Authentication, Authorization</vt:lpstr>
      <vt:lpstr>Specifics of Ensuring Security</vt:lpstr>
      <vt:lpstr>Specifics of Ensuring Security</vt:lpstr>
      <vt:lpstr>Specifics of Ensuring Security</vt:lpstr>
      <vt:lpstr>Provision and Management of Security Tools - Authentication</vt:lpstr>
      <vt:lpstr>Provision and Management of Security Tools - Authentication</vt:lpstr>
      <vt:lpstr>Provision and Management of Security Tools - Authentication</vt:lpstr>
      <vt:lpstr>Provision and Management of Security Tools - Authentication</vt:lpstr>
      <vt:lpstr>Provision and Management of Security Tools - Authentication</vt:lpstr>
      <vt:lpstr>Provision and Management of Security Tools - Authentication</vt:lpstr>
      <vt:lpstr>Provision and Management of Security Tools - Authentication</vt:lpstr>
      <vt:lpstr>Provision and Management of Security Tools - Authentication</vt:lpstr>
      <vt:lpstr>Provision and Management of Security Tools - Authorization</vt:lpstr>
      <vt:lpstr>Provision and Management of Security Tools - Authorization</vt:lpstr>
      <vt:lpstr>Provision and Management of Security Tools - Authorization</vt:lpstr>
      <vt:lpstr>Provision and Management of Security Tools - Authorization</vt:lpstr>
      <vt:lpstr>Provision and Management of Security Tools - Authorization</vt:lpstr>
      <vt:lpstr>Provision and Management of Security Tools - Encryption</vt:lpstr>
      <vt:lpstr>Provision and Management of Security Tools - Encryption</vt:lpstr>
      <vt:lpstr>Provision and Management of Security Tools - Encryption</vt:lpstr>
      <vt:lpstr>Provision and Management of Security Tools - Encryption</vt:lpstr>
      <vt:lpstr>Provision and Management of Security Tools - Encryption</vt:lpstr>
      <vt:lpstr>Provision and Management of Security Tools - Encryption</vt:lpstr>
      <vt:lpstr>Provision and Management of Security Tools - Encryption</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104</cp:revision>
  <dcterms:created xsi:type="dcterms:W3CDTF">2019-01-16T11:53:31Z</dcterms:created>
  <dcterms:modified xsi:type="dcterms:W3CDTF">2020-10-12T09:54:33Z</dcterms:modified>
</cp:coreProperties>
</file>