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398" r:id="rId4"/>
    <p:sldId id="399" r:id="rId5"/>
    <p:sldId id="400" r:id="rId6"/>
    <p:sldId id="401" r:id="rId7"/>
    <p:sldId id="402" r:id="rId8"/>
    <p:sldId id="403" r:id="rId9"/>
    <p:sldId id="404" r:id="rId10"/>
    <p:sldId id="405" r:id="rId11"/>
    <p:sldId id="406"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40" r:id="rId39"/>
    <p:sldId id="441" r:id="rId40"/>
    <p:sldId id="442" r:id="rId41"/>
    <p:sldId id="337" r:id="rId4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F28"/>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115" d="100"/>
          <a:sy n="115" d="100"/>
        </p:scale>
        <p:origin x="135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userDrawn="1"/>
        </p:nvSpPr>
        <p:spPr>
          <a:xfrm>
            <a:off x="4371278" y="6138250"/>
            <a:ext cx="4776297" cy="63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7" name="Obrázek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3216" b="5584"/>
          <a:stretch/>
        </p:blipFill>
        <p:spPr>
          <a:xfrm>
            <a:off x="5187843" y="1423285"/>
            <a:ext cx="3964866" cy="5447778"/>
          </a:xfrm>
          <a:prstGeom prst="rect">
            <a:avLst/>
          </a:prstGeom>
        </p:spPr>
      </p:pic>
      <p:sp>
        <p:nvSpPr>
          <p:cNvPr id="2" name="Nadpis 1"/>
          <p:cNvSpPr>
            <a:spLocks noGrp="1"/>
          </p:cNvSpPr>
          <p:nvPr>
            <p:ph type="ctrTitle"/>
          </p:nvPr>
        </p:nvSpPr>
        <p:spPr>
          <a:xfrm>
            <a:off x="628650" y="2362672"/>
            <a:ext cx="7886700" cy="2387600"/>
          </a:xfrm>
        </p:spPr>
        <p:txBody>
          <a:bodyPr anchor="b">
            <a:normAutofit/>
          </a:bodyPr>
          <a:lstStyle>
            <a:lvl1pPr algn="l">
              <a:defRPr sz="6000" b="0" cap="all" baseline="0">
                <a:solidFill>
                  <a:srgbClr val="CF1F28"/>
                </a:solidFill>
                <a:latin typeface="+mn-lt"/>
              </a:defRPr>
            </a:lvl1pPr>
          </a:lstStyle>
          <a:p>
            <a:r>
              <a:rPr lang="cs-CZ"/>
              <a:t>Kliknutím lze upravit styl.</a:t>
            </a:r>
            <a:endParaRPr lang="cs-CZ" dirty="0"/>
          </a:p>
        </p:txBody>
      </p:sp>
      <p:sp>
        <p:nvSpPr>
          <p:cNvPr id="3"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pic>
        <p:nvPicPr>
          <p:cNvPr id="4" name="Obráze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3557" y="6267816"/>
            <a:ext cx="4571343" cy="230400"/>
          </a:xfrm>
          <a:prstGeom prst="rect">
            <a:avLst/>
          </a:prstGeom>
        </p:spPr>
      </p:pic>
    </p:spTree>
    <p:extLst>
      <p:ext uri="{BB962C8B-B14F-4D97-AF65-F5344CB8AC3E}">
        <p14:creationId xmlns:p14="http://schemas.microsoft.com/office/powerpoint/2010/main" val="38593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8072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2"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054251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540493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530617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362134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504036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3/7/2021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427008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3/7/2021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45919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3/7/2021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336300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87478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atin typeface="+mn-lt"/>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094712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652174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893582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44550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7" name="Nadpis 1"/>
          <p:cNvSpPr>
            <a:spLocks noGrp="1"/>
          </p:cNvSpPr>
          <p:nvPr>
            <p:ph type="ctrTitle"/>
          </p:nvPr>
        </p:nvSpPr>
        <p:spPr>
          <a:xfrm>
            <a:off x="628650" y="2362672"/>
            <a:ext cx="7886700" cy="2387600"/>
          </a:xfrm>
        </p:spPr>
        <p:txBody>
          <a:bodyPr anchor="b">
            <a:normAutofit/>
          </a:bodyPr>
          <a:lstStyle>
            <a:lvl1pPr algn="l">
              <a:defRPr sz="4125" b="0" cap="all" baseline="0">
                <a:solidFill>
                  <a:srgbClr val="CF1F28"/>
                </a:solidFill>
                <a:latin typeface="+mn-lt"/>
              </a:defRPr>
            </a:lvl1pPr>
          </a:lstStyle>
          <a:p>
            <a:r>
              <a:rPr lang="cs-CZ"/>
              <a:t>Kliknutím lze upravit styl.</a:t>
            </a:r>
            <a:endParaRPr lang="cs-CZ" dirty="0"/>
          </a:p>
        </p:txBody>
      </p:sp>
      <p:sp>
        <p:nvSpPr>
          <p:cNvPr id="8"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spTree>
    <p:extLst>
      <p:ext uri="{BB962C8B-B14F-4D97-AF65-F5344CB8AC3E}">
        <p14:creationId xmlns:p14="http://schemas.microsoft.com/office/powerpoint/2010/main" val="120230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63257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9"/>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Upravte styly předlohy textu.</a:t>
            </a:r>
          </a:p>
        </p:txBody>
      </p:sp>
      <p:sp>
        <p:nvSpPr>
          <p:cNvPr id="4" name="Zástupný symbol pro obsah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Upravte styly předlohy textu.</a:t>
            </a:r>
          </a:p>
        </p:txBody>
      </p:sp>
      <p:sp>
        <p:nvSpPr>
          <p:cNvPr id="6" name="Zástupný symbol pro obsah 5"/>
          <p:cNvSpPr>
            <a:spLocks noGrp="1"/>
          </p:cNvSpPr>
          <p:nvPr>
            <p:ph sz="quarter" idx="4"/>
          </p:nvPr>
        </p:nvSpPr>
        <p:spPr>
          <a:xfrm>
            <a:off x="4629152"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9415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51817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9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Upravte styly předlohy textu.</a:t>
            </a:r>
          </a:p>
        </p:txBody>
      </p:sp>
    </p:spTree>
    <p:extLst>
      <p:ext uri="{BB962C8B-B14F-4D97-AF65-F5344CB8AC3E}">
        <p14:creationId xmlns:p14="http://schemas.microsoft.com/office/powerpoint/2010/main" val="63860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cs-CZ"/>
              <a:t>Kliknutím na ikonu přidáte obrázek.</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Upravte styly předlohy textu.</a:t>
            </a:r>
          </a:p>
        </p:txBody>
      </p:sp>
    </p:spTree>
    <p:extLst>
      <p:ext uri="{BB962C8B-B14F-4D97-AF65-F5344CB8AC3E}">
        <p14:creationId xmlns:p14="http://schemas.microsoft.com/office/powerpoint/2010/main" val="198641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27919" y="6267815"/>
            <a:ext cx="3846981" cy="230400"/>
          </a:xfrm>
          <a:prstGeom prst="rect">
            <a:avLst/>
          </a:prstGeom>
        </p:spPr>
      </p:pic>
      <p:sp>
        <p:nvSpPr>
          <p:cNvPr id="2" name="Zástupný symbol pro nadpis 1"/>
          <p:cNvSpPr>
            <a:spLocks noGrp="1"/>
          </p:cNvSpPr>
          <p:nvPr>
            <p:ph type="title"/>
          </p:nvPr>
        </p:nvSpPr>
        <p:spPr>
          <a:xfrm>
            <a:off x="540000" y="365129"/>
            <a:ext cx="8064000" cy="1325563"/>
          </a:xfrm>
          <a:prstGeom prst="rect">
            <a:avLst/>
          </a:prstGeom>
        </p:spPr>
        <p:txBody>
          <a:bodyPr vert="horz" lIns="91440" tIns="45720" rIns="91440" bIns="45720" rtlCol="0" anchor="ctr">
            <a:noAutofit/>
          </a:bodyPr>
          <a:lstStyle/>
          <a:p>
            <a:r>
              <a:rPr lang="cs-CZ" dirty="0"/>
              <a:t>Kliknutím lze upravit styl.</a:t>
            </a:r>
          </a:p>
        </p:txBody>
      </p:sp>
      <p:sp>
        <p:nvSpPr>
          <p:cNvPr id="3" name="Zástupný symbol pro text 2"/>
          <p:cNvSpPr>
            <a:spLocks noGrp="1"/>
          </p:cNvSpPr>
          <p:nvPr>
            <p:ph type="body" idx="1"/>
          </p:nvPr>
        </p:nvSpPr>
        <p:spPr>
          <a:xfrm>
            <a:off x="540000" y="1825625"/>
            <a:ext cx="8064000" cy="4081204"/>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Obdélník 6"/>
          <p:cNvSpPr/>
          <p:nvPr userDrawn="1"/>
        </p:nvSpPr>
        <p:spPr>
          <a:xfrm>
            <a:off x="0" y="5"/>
            <a:ext cx="9144000" cy="123825"/>
          </a:xfrm>
          <a:prstGeom prst="rect">
            <a:avLst/>
          </a:prstGeom>
          <a:solidFill>
            <a:srgbClr val="CF1F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cs-CZ" sz="1350"/>
          </a:p>
        </p:txBody>
      </p:sp>
    </p:spTree>
    <p:extLst>
      <p:ext uri="{BB962C8B-B14F-4D97-AF65-F5344CB8AC3E}">
        <p14:creationId xmlns:p14="http://schemas.microsoft.com/office/powerpoint/2010/main" val="253190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4125" b="0" kern="1200" cap="none" baseline="0">
          <a:solidFill>
            <a:srgbClr val="CF1F28"/>
          </a:solidFill>
          <a:latin typeface="+mn-lt"/>
          <a:ea typeface="+mj-ea"/>
          <a:cs typeface="+mj-cs"/>
        </a:defRPr>
      </a:lvl1pPr>
    </p:titleStyle>
    <p:bodyStyle>
      <a:lvl1pPr marL="171446"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2100" kern="1200">
          <a:solidFill>
            <a:srgbClr val="313131"/>
          </a:solidFill>
          <a:latin typeface="+mj-lt"/>
          <a:ea typeface="+mn-ea"/>
          <a:cs typeface="+mn-cs"/>
        </a:defRPr>
      </a:lvl1pPr>
      <a:lvl2pPr marL="514337"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2pPr>
      <a:lvl3pPr marL="857228"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3pPr>
      <a:lvl4pPr marL="1200120"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4pPr>
      <a:lvl5pPr marL="1543012"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3/7/2021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2489109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800496"/>
            <a:ext cx="6718685" cy="1071686"/>
          </a:xfrm>
        </p:spPr>
        <p:txBody>
          <a:bodyPr lIns="0" tIns="0" rIns="0" bIns="0" anchor="t" anchorCtr="0">
            <a:normAutofit/>
          </a:bodyPr>
          <a:lstStyle/>
          <a:p>
            <a:pPr algn="l"/>
            <a:r>
              <a:rPr lang="cs-CZ" sz="3000" b="1" dirty="0" err="1">
                <a:solidFill>
                  <a:srgbClr val="FF0000"/>
                </a:solidFill>
              </a:rPr>
              <a:t>Introduction</a:t>
            </a:r>
            <a:r>
              <a:rPr lang="cs-CZ" sz="3000" b="1" dirty="0">
                <a:solidFill>
                  <a:srgbClr val="FF0000"/>
                </a:solidFill>
              </a:rPr>
              <a:t> to the </a:t>
            </a:r>
            <a:r>
              <a:rPr lang="cs-CZ" sz="3000" b="1" dirty="0" err="1">
                <a:solidFill>
                  <a:srgbClr val="FF0000"/>
                </a:solidFill>
              </a:rPr>
              <a:t>Issue</a:t>
            </a:r>
            <a:r>
              <a:rPr lang="cs-CZ" sz="3000" b="1" dirty="0">
                <a:solidFill>
                  <a:srgbClr val="FF0000"/>
                </a:solidFill>
              </a:rPr>
              <a:t> of </a:t>
            </a:r>
            <a:r>
              <a:rPr lang="cs-CZ" sz="3000" b="1" dirty="0" err="1">
                <a:solidFill>
                  <a:srgbClr val="FF0000"/>
                </a:solidFill>
              </a:rPr>
              <a:t>Security</a:t>
            </a:r>
            <a:endParaRPr lang="en-US" sz="3000" b="1" dirty="0">
              <a:solidFill>
                <a:srgbClr val="FF0000"/>
              </a:solidFill>
            </a:endParaRPr>
          </a:p>
        </p:txBody>
      </p:sp>
      <p:sp>
        <p:nvSpPr>
          <p:cNvPr id="3" name="Title 1"/>
          <p:cNvSpPr txBox="1">
            <a:spLocks/>
          </p:cNvSpPr>
          <p:nvPr/>
        </p:nvSpPr>
        <p:spPr>
          <a:xfrm>
            <a:off x="685801" y="4845745"/>
            <a:ext cx="6718685" cy="107168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a:ea typeface="+mj-ea"/>
                <a:cs typeface="Arial"/>
              </a:rPr>
              <a:t>Lukáš Pavlík, </a:t>
            </a:r>
            <a:r>
              <a:rPr lang="cs-CZ" sz="1800" b="1" dirty="0">
                <a:solidFill>
                  <a:prstClr val="black"/>
                </a:solidFill>
                <a:latin typeface="Calibri"/>
                <a:cs typeface="Arial"/>
              </a:rPr>
              <a:t>Ph.D.</a:t>
            </a:r>
            <a:endParaRPr kumimoji="0" lang="cs-CZ" sz="1800" b="1" i="0" u="none" strike="noStrike" kern="1200" cap="none" spc="0" normalizeH="0" baseline="0" noProof="0" dirty="0">
              <a:ln>
                <a:noFill/>
              </a:ln>
              <a:solidFill>
                <a:prstClr val="black"/>
              </a:solidFill>
              <a:effectLst/>
              <a:uLnTx/>
              <a:uFillTx/>
              <a:latin typeface="Calibri"/>
              <a:ea typeface="+mj-ea"/>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a:ea typeface="+mj-ea"/>
                <a:cs typeface="Arial"/>
              </a:rPr>
              <a:t>Department </a:t>
            </a:r>
            <a:r>
              <a:rPr kumimoji="0" lang="cs-CZ" sz="1800" b="1" i="0" u="none" strike="noStrike" kern="1200" cap="none" spc="0" normalizeH="0" baseline="0" noProof="0" dirty="0" err="1">
                <a:ln>
                  <a:noFill/>
                </a:ln>
                <a:solidFill>
                  <a:prstClr val="black"/>
                </a:solidFill>
                <a:effectLst/>
                <a:uLnTx/>
                <a:uFillTx/>
                <a:latin typeface="Calibri"/>
                <a:ea typeface="+mj-ea"/>
                <a:cs typeface="Arial"/>
              </a:rPr>
              <a:t>of</a:t>
            </a:r>
            <a:r>
              <a:rPr kumimoji="0" lang="cs-CZ" sz="1800" b="1" i="0" u="none" strike="noStrike" kern="1200" cap="none" spc="0" normalizeH="0" baseline="0" noProof="0" dirty="0">
                <a:ln>
                  <a:noFill/>
                </a:ln>
                <a:solidFill>
                  <a:prstClr val="black"/>
                </a:solidFill>
                <a:effectLst/>
                <a:uLnTx/>
                <a:uFillTx/>
                <a:latin typeface="Calibri"/>
                <a:ea typeface="+mj-ea"/>
                <a:cs typeface="Arial"/>
              </a:rPr>
              <a:t> </a:t>
            </a:r>
            <a:r>
              <a:rPr kumimoji="0" lang="cs-CZ" sz="1800" b="1" i="0" u="none" strike="noStrike" kern="1200" cap="none" spc="0" normalizeH="0" baseline="0" noProof="0" dirty="0" err="1">
                <a:ln>
                  <a:noFill/>
                </a:ln>
                <a:solidFill>
                  <a:prstClr val="black"/>
                </a:solidFill>
                <a:effectLst/>
                <a:uLnTx/>
                <a:uFillTx/>
                <a:latin typeface="Calibri"/>
                <a:ea typeface="+mj-ea"/>
                <a:cs typeface="Arial"/>
              </a:rPr>
              <a:t>Informatics</a:t>
            </a:r>
            <a:r>
              <a:rPr kumimoji="0" lang="cs-CZ" sz="1800" b="1" i="0" u="none" strike="noStrike" kern="1200" cap="none" spc="0" normalizeH="0" baseline="0" noProof="0" dirty="0">
                <a:ln>
                  <a:noFill/>
                </a:ln>
                <a:solidFill>
                  <a:prstClr val="black"/>
                </a:solidFill>
                <a:effectLst/>
                <a:uLnTx/>
                <a:uFillTx/>
                <a:latin typeface="Calibri"/>
                <a:ea typeface="+mj-ea"/>
                <a:cs typeface="Arial"/>
              </a:rPr>
              <a:t> and </a:t>
            </a:r>
            <a:r>
              <a:rPr kumimoji="0" lang="cs-CZ" sz="1800" b="1" i="0" u="none" strike="noStrike" kern="1200" cap="none" spc="0" normalizeH="0" baseline="0" noProof="0" dirty="0" err="1">
                <a:ln>
                  <a:noFill/>
                </a:ln>
                <a:solidFill>
                  <a:prstClr val="black"/>
                </a:solidFill>
                <a:effectLst/>
                <a:uLnTx/>
                <a:uFillTx/>
                <a:latin typeface="Calibri"/>
                <a:ea typeface="+mj-ea"/>
                <a:cs typeface="Arial"/>
              </a:rPr>
              <a:t>Applied</a:t>
            </a:r>
            <a:r>
              <a:rPr kumimoji="0" lang="cs-CZ" sz="1800" b="1" i="0" u="none" strike="noStrike" kern="1200" cap="none" spc="0" normalizeH="0" baseline="0" noProof="0" dirty="0">
                <a:ln>
                  <a:noFill/>
                </a:ln>
                <a:solidFill>
                  <a:prstClr val="black"/>
                </a:solidFill>
                <a:effectLst/>
                <a:uLnTx/>
                <a:uFillTx/>
                <a:latin typeface="Calibri"/>
                <a:ea typeface="+mj-ea"/>
                <a:cs typeface="Arial"/>
              </a:rPr>
              <a:t> </a:t>
            </a:r>
            <a:r>
              <a:rPr kumimoji="0" lang="cs-CZ" sz="1800" b="1" i="0" u="none" strike="noStrike" kern="1200" cap="none" spc="0" normalizeH="0" baseline="0" noProof="0" dirty="0" err="1">
                <a:ln>
                  <a:noFill/>
                </a:ln>
                <a:solidFill>
                  <a:prstClr val="black"/>
                </a:solidFill>
                <a:effectLst/>
                <a:uLnTx/>
                <a:uFillTx/>
                <a:latin typeface="Calibri"/>
                <a:ea typeface="+mj-ea"/>
                <a:cs typeface="Arial"/>
              </a:rPr>
              <a:t>Mathematics</a:t>
            </a:r>
            <a:endParaRPr kumimoji="0" lang="cs-CZ" sz="1800" b="1" i="0" u="none" strike="noStrike" kern="1200" cap="none" spc="0" normalizeH="0" baseline="0" noProof="0" dirty="0">
              <a:ln>
                <a:noFill/>
              </a:ln>
              <a:solidFill>
                <a:prstClr val="black"/>
              </a:solidFill>
              <a:effectLst/>
              <a:uLnTx/>
              <a:uFillTx/>
              <a:latin typeface="Calibri"/>
              <a:ea typeface="+mj-ea"/>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a:ea typeface="+mj-ea"/>
                <a:cs typeface="Arial"/>
              </a:rPr>
              <a:t>E-mail: lukas.pavlik@mvso.cz</a:t>
            </a:r>
            <a:endParaRPr kumimoji="0" lang="en-US" sz="1800" b="1" i="0" u="none" strike="noStrike" kern="1200" cap="none" spc="0" normalizeH="0" baseline="0" noProof="0" dirty="0">
              <a:ln>
                <a:noFill/>
              </a:ln>
              <a:solidFill>
                <a:prstClr val="black"/>
              </a:solidFill>
              <a:effectLst/>
              <a:uLnTx/>
              <a:uFillTx/>
              <a:latin typeface="Calibri"/>
              <a:ea typeface="+mj-ea"/>
              <a:cs typeface="+mj-cs"/>
            </a:endParaRPr>
          </a:p>
        </p:txBody>
      </p:sp>
      <p:sp>
        <p:nvSpPr>
          <p:cNvPr id="5" name="TextovéPole 4">
            <a:extLst>
              <a:ext uri="{FF2B5EF4-FFF2-40B4-BE49-F238E27FC236}">
                <a16:creationId xmlns:a16="http://schemas.microsoft.com/office/drawing/2014/main" id="{E1F44E6F-3012-467B-9579-5E3131DFE0C6}"/>
              </a:ext>
            </a:extLst>
          </p:cNvPr>
          <p:cNvSpPr txBox="1"/>
          <p:nvPr/>
        </p:nvSpPr>
        <p:spPr>
          <a:xfrm>
            <a:off x="597024" y="1642923"/>
            <a:ext cx="3870664"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prstClr val="black"/>
                </a:solidFill>
                <a:effectLst/>
                <a:uLnTx/>
                <a:uFillTx/>
                <a:latin typeface="Calibri"/>
                <a:ea typeface="+mn-ea"/>
                <a:cs typeface="+mn-cs"/>
              </a:rPr>
              <a:t>Moravian</a:t>
            </a:r>
            <a:r>
              <a:rPr kumimoji="0" lang="cs-CZ" sz="1800" b="0" i="0" u="none" strike="noStrike" kern="1200" cap="none" spc="0" normalizeH="0" baseline="0" noProof="0" dirty="0">
                <a:ln>
                  <a:noFill/>
                </a:ln>
                <a:solidFill>
                  <a:prstClr val="black"/>
                </a:solidFill>
                <a:effectLst/>
                <a:uLnTx/>
                <a:uFillTx/>
                <a:latin typeface="Calibri"/>
                <a:ea typeface="+mn-ea"/>
                <a:cs typeface="+mn-cs"/>
              </a:rPr>
              <a:t> Business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College</a:t>
            </a:r>
            <a:r>
              <a:rPr kumimoji="0" lang="cs-CZ" sz="1800" b="0" i="0" u="none" strike="noStrike" kern="1200" cap="none" spc="0" normalizeH="0" baseline="0" noProof="0" dirty="0">
                <a:ln>
                  <a:noFill/>
                </a:ln>
                <a:solidFill>
                  <a:prstClr val="black"/>
                </a:solidFill>
                <a:effectLst/>
                <a:uLnTx/>
                <a:uFillTx/>
                <a:latin typeface="Calibri"/>
                <a:ea typeface="+mn-ea"/>
                <a:cs typeface="+mn-cs"/>
              </a:rPr>
              <a:t> Olomouc </a:t>
            </a:r>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Tools</a:t>
            </a:r>
            <a:r>
              <a:rPr lang="cs-CZ" dirty="0"/>
              <a:t> </a:t>
            </a:r>
            <a:r>
              <a:rPr lang="cs-CZ" dirty="0" err="1"/>
              <a:t>for</a:t>
            </a:r>
            <a:r>
              <a:rPr lang="cs-CZ" dirty="0"/>
              <a:t> </a:t>
            </a:r>
            <a:r>
              <a:rPr lang="cs-CZ" dirty="0" err="1"/>
              <a:t>Information</a:t>
            </a:r>
            <a:r>
              <a:rPr lang="cs-CZ" dirty="0"/>
              <a:t>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In order to ensure the confidentiality, integrity, and availability of information, organizations can choose from a variety of tools. </a:t>
            </a:r>
            <a:endParaRPr lang="cs-CZ" dirty="0"/>
          </a:p>
          <a:p>
            <a:pPr algn="just"/>
            <a:endParaRPr lang="cs-CZ" dirty="0"/>
          </a:p>
          <a:p>
            <a:pPr algn="just"/>
            <a:r>
              <a:rPr lang="en-US" dirty="0"/>
              <a:t>Each of these tools can be utilized as part of an overall information-security policy, which will be discussed in the next section.</a:t>
            </a:r>
            <a:endParaRPr lang="cs-CZ" dirty="0"/>
          </a:p>
          <a:p>
            <a:pPr algn="just"/>
            <a:endParaRPr lang="cs-CZ" dirty="0"/>
          </a:p>
          <a:p>
            <a:pPr algn="just"/>
            <a:endParaRPr lang="cs-CZ" dirty="0"/>
          </a:p>
        </p:txBody>
      </p:sp>
      <p:pic>
        <p:nvPicPr>
          <p:cNvPr id="7" name="Obrázek 6">
            <a:extLst>
              <a:ext uri="{FF2B5EF4-FFF2-40B4-BE49-F238E27FC236}">
                <a16:creationId xmlns:a16="http://schemas.microsoft.com/office/drawing/2014/main" id="{EB62B6E0-B7FB-4A7B-9A73-8C1793FD7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034" y="4016311"/>
            <a:ext cx="4185932" cy="2025451"/>
          </a:xfrm>
          <a:prstGeom prst="rect">
            <a:avLst/>
          </a:prstGeom>
        </p:spPr>
      </p:pic>
    </p:spTree>
    <p:extLst>
      <p:ext uri="{BB962C8B-B14F-4D97-AF65-F5344CB8AC3E}">
        <p14:creationId xmlns:p14="http://schemas.microsoft.com/office/powerpoint/2010/main" val="399659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Password</a:t>
            </a:r>
            <a:r>
              <a:rPr lang="cs-CZ" dirty="0"/>
              <a:t>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So why is using just a simple user ID/password not considered a secure method of authentication? </a:t>
            </a:r>
            <a:endParaRPr lang="cs-CZ" dirty="0" smtClean="0"/>
          </a:p>
          <a:p>
            <a:pPr algn="just"/>
            <a:r>
              <a:rPr lang="en-US" dirty="0" smtClean="0"/>
              <a:t>It </a:t>
            </a:r>
            <a:r>
              <a:rPr lang="en-US" dirty="0"/>
              <a:t>turns out that this single-factor authentication is extremely easy to compromise. </a:t>
            </a:r>
            <a:endParaRPr lang="cs-CZ" dirty="0" smtClean="0"/>
          </a:p>
          <a:p>
            <a:pPr algn="just"/>
            <a:r>
              <a:rPr lang="en-US" dirty="0" smtClean="0"/>
              <a:t>Good </a:t>
            </a:r>
            <a:r>
              <a:rPr lang="en-US" dirty="0"/>
              <a:t>password policies must be put in place in order to ensure that passwords cannot be compromised. </a:t>
            </a:r>
            <a:endParaRPr lang="cs-CZ" dirty="0"/>
          </a:p>
          <a:p>
            <a:pPr algn="just"/>
            <a:r>
              <a:rPr lang="en-US" dirty="0" smtClean="0"/>
              <a:t>Below </a:t>
            </a:r>
            <a:r>
              <a:rPr lang="en-US" dirty="0"/>
              <a:t>are some of the more common policies that organizations should put in place.</a:t>
            </a:r>
            <a:endParaRPr lang="cs-CZ" dirty="0"/>
          </a:p>
        </p:txBody>
      </p:sp>
    </p:spTree>
    <p:extLst>
      <p:ext uri="{BB962C8B-B14F-4D97-AF65-F5344CB8AC3E}">
        <p14:creationId xmlns:p14="http://schemas.microsoft.com/office/powerpoint/2010/main" val="131996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Password</a:t>
            </a:r>
            <a:r>
              <a:rPr lang="cs-CZ" dirty="0"/>
              <a:t> </a:t>
            </a:r>
            <a:r>
              <a:rPr lang="cs-CZ" dirty="0" err="1"/>
              <a:t>Security</a:t>
            </a:r>
            <a:endParaRPr lang="cs-CZ" dirty="0"/>
          </a:p>
        </p:txBody>
      </p:sp>
      <p:sp>
        <p:nvSpPr>
          <p:cNvPr id="3" name="Zástupný symbol pro obsah 2"/>
          <p:cNvSpPr>
            <a:spLocks noGrp="1"/>
          </p:cNvSpPr>
          <p:nvPr>
            <p:ph idx="1"/>
          </p:nvPr>
        </p:nvSpPr>
        <p:spPr/>
        <p:txBody>
          <a:bodyPr>
            <a:normAutofit/>
          </a:bodyPr>
          <a:lstStyle/>
          <a:p>
            <a:pPr algn="just"/>
            <a:r>
              <a:rPr lang="en-US" dirty="0"/>
              <a:t>Require complex passwords. </a:t>
            </a:r>
            <a:endParaRPr lang="cs-CZ" dirty="0" smtClean="0"/>
          </a:p>
          <a:p>
            <a:pPr algn="just"/>
            <a:r>
              <a:rPr lang="en-US" dirty="0" smtClean="0"/>
              <a:t>One </a:t>
            </a:r>
            <a:r>
              <a:rPr lang="en-US" dirty="0"/>
              <a:t>reason passwords are compromised is that they can be easily guessed. </a:t>
            </a:r>
            <a:endParaRPr lang="cs-CZ" dirty="0" smtClean="0"/>
          </a:p>
          <a:p>
            <a:pPr algn="just"/>
            <a:r>
              <a:rPr lang="en-US" dirty="0" smtClean="0"/>
              <a:t>A </a:t>
            </a:r>
            <a:r>
              <a:rPr lang="en-US" dirty="0"/>
              <a:t>recent study found that the top three passwords people used in 2012 were </a:t>
            </a:r>
            <a:r>
              <a:rPr lang="en-US" i="1" dirty="0"/>
              <a:t>password</a:t>
            </a:r>
            <a:r>
              <a:rPr lang="en-US" dirty="0"/>
              <a:t>, </a:t>
            </a:r>
            <a:r>
              <a:rPr lang="en-US" i="1" dirty="0"/>
              <a:t>123456</a:t>
            </a:r>
            <a:r>
              <a:rPr lang="en-US" dirty="0"/>
              <a:t> and </a:t>
            </a:r>
            <a:r>
              <a:rPr lang="en-US" i="1" dirty="0" smtClean="0"/>
              <a:t>12345678</a:t>
            </a:r>
            <a:r>
              <a:rPr lang="en-US" dirty="0" smtClean="0"/>
              <a:t>.</a:t>
            </a:r>
            <a:endParaRPr lang="cs-CZ" u="sng" baseline="30000" dirty="0"/>
          </a:p>
          <a:p>
            <a:pPr algn="just"/>
            <a:r>
              <a:rPr lang="en-US" dirty="0" smtClean="0"/>
              <a:t>A </a:t>
            </a:r>
            <a:r>
              <a:rPr lang="en-US" dirty="0"/>
              <a:t>password should not be simple, or a word that can be found in a dictionary. </a:t>
            </a:r>
            <a:endParaRPr lang="cs-CZ" dirty="0" smtClean="0"/>
          </a:p>
          <a:p>
            <a:pPr algn="just"/>
            <a:r>
              <a:rPr lang="en-US" dirty="0" smtClean="0"/>
              <a:t>One </a:t>
            </a:r>
            <a:r>
              <a:rPr lang="en-US" dirty="0"/>
              <a:t>of the first things a hacker will do is try to crack a password by testing every term in the dictionary! </a:t>
            </a:r>
            <a:endParaRPr lang="cs-CZ" dirty="0" smtClean="0"/>
          </a:p>
        </p:txBody>
      </p:sp>
    </p:spTree>
    <p:extLst>
      <p:ext uri="{BB962C8B-B14F-4D97-AF65-F5344CB8AC3E}">
        <p14:creationId xmlns:p14="http://schemas.microsoft.com/office/powerpoint/2010/main" val="385512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Password</a:t>
            </a:r>
            <a:r>
              <a:rPr lang="cs-CZ" dirty="0"/>
              <a:t>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Instead, a good password policy is one that requires the use of a minimum of eight characters, and at least one upper-case letter, one special character, and one number</a:t>
            </a:r>
            <a:r>
              <a:rPr lang="en-US" dirty="0" smtClean="0"/>
              <a:t>.</a:t>
            </a:r>
            <a:endParaRPr lang="cs-CZ" dirty="0" smtClean="0"/>
          </a:p>
          <a:p>
            <a:pPr algn="just"/>
            <a:r>
              <a:rPr lang="en-US" dirty="0"/>
              <a:t>Change passwords regularly. </a:t>
            </a:r>
            <a:endParaRPr lang="cs-CZ" dirty="0" smtClean="0"/>
          </a:p>
          <a:p>
            <a:pPr algn="just"/>
            <a:r>
              <a:rPr lang="en-US" dirty="0" smtClean="0"/>
              <a:t>It </a:t>
            </a:r>
            <a:r>
              <a:rPr lang="en-US" dirty="0"/>
              <a:t>is essential that users change their passwords on a regular basis. </a:t>
            </a:r>
            <a:endParaRPr lang="cs-CZ" dirty="0" smtClean="0"/>
          </a:p>
          <a:p>
            <a:pPr algn="just"/>
            <a:r>
              <a:rPr lang="en-US" dirty="0" smtClean="0"/>
              <a:t>Users </a:t>
            </a:r>
            <a:r>
              <a:rPr lang="en-US" dirty="0"/>
              <a:t>should change their passwords every sixty to ninety days, ensuring that any passwords that might have been stolen or guessed will not be able to be used against the company.</a:t>
            </a:r>
          </a:p>
          <a:p>
            <a:endParaRPr lang="en-US" dirty="0"/>
          </a:p>
        </p:txBody>
      </p:sp>
    </p:spTree>
    <p:extLst>
      <p:ext uri="{BB962C8B-B14F-4D97-AF65-F5344CB8AC3E}">
        <p14:creationId xmlns:p14="http://schemas.microsoft.com/office/powerpoint/2010/main" val="3968673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Password</a:t>
            </a:r>
            <a:r>
              <a:rPr lang="cs-CZ" dirty="0"/>
              <a:t> </a:t>
            </a:r>
            <a:r>
              <a:rPr lang="cs-CZ" dirty="0" err="1"/>
              <a:t>Security</a:t>
            </a:r>
            <a:endParaRPr lang="cs-CZ" dirty="0"/>
          </a:p>
        </p:txBody>
      </p:sp>
      <p:sp>
        <p:nvSpPr>
          <p:cNvPr id="3" name="Zástupný symbol pro obsah 2"/>
          <p:cNvSpPr>
            <a:spLocks noGrp="1"/>
          </p:cNvSpPr>
          <p:nvPr>
            <p:ph idx="1"/>
          </p:nvPr>
        </p:nvSpPr>
        <p:spPr/>
        <p:txBody>
          <a:bodyPr>
            <a:normAutofit/>
          </a:bodyPr>
          <a:lstStyle/>
          <a:p>
            <a:pPr algn="just"/>
            <a:r>
              <a:rPr lang="en-US" dirty="0"/>
              <a:t>Train employees not to give away passwords. </a:t>
            </a:r>
            <a:endParaRPr lang="cs-CZ" dirty="0" smtClean="0"/>
          </a:p>
          <a:p>
            <a:pPr algn="just"/>
            <a:r>
              <a:rPr lang="en-US" dirty="0" smtClean="0"/>
              <a:t>One </a:t>
            </a:r>
            <a:r>
              <a:rPr lang="en-US" dirty="0"/>
              <a:t>of the primary methods that is used to steal passwords is to simply figure them out by asking the users or administrators. </a:t>
            </a:r>
            <a:endParaRPr lang="cs-CZ" dirty="0" smtClean="0"/>
          </a:p>
          <a:p>
            <a:pPr algn="just"/>
            <a:r>
              <a:rPr lang="en-US" dirty="0" smtClean="0"/>
              <a:t>Pretexting </a:t>
            </a:r>
            <a:r>
              <a:rPr lang="en-US" dirty="0"/>
              <a:t>occurs when an attacker calls a helpdesk or security administrator and pretends to be a particular authorized user having trouble logging in. </a:t>
            </a:r>
            <a:endParaRPr lang="cs-CZ" dirty="0" smtClean="0"/>
          </a:p>
          <a:p>
            <a:pPr algn="just"/>
            <a:r>
              <a:rPr lang="en-US" dirty="0" smtClean="0"/>
              <a:t>Then</a:t>
            </a:r>
            <a:r>
              <a:rPr lang="en-US" dirty="0"/>
              <a:t>, by providing some personal information about the authorized user, the attacker convinces the security person to reset the password and tell him what it is. </a:t>
            </a:r>
            <a:endParaRPr lang="cs-CZ" dirty="0" smtClean="0"/>
          </a:p>
          <a:p>
            <a:pPr algn="just"/>
            <a:r>
              <a:rPr lang="en-US" dirty="0" smtClean="0"/>
              <a:t>Another </a:t>
            </a:r>
            <a:r>
              <a:rPr lang="en-US" dirty="0"/>
              <a:t>way that employees may be tricked into giving away passwords is through e-mail phishing. </a:t>
            </a:r>
            <a:endParaRPr lang="cs-CZ" dirty="0" smtClean="0"/>
          </a:p>
        </p:txBody>
      </p:sp>
    </p:spTree>
    <p:extLst>
      <p:ext uri="{BB962C8B-B14F-4D97-AF65-F5344CB8AC3E}">
        <p14:creationId xmlns:p14="http://schemas.microsoft.com/office/powerpoint/2010/main" val="365680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Password</a:t>
            </a:r>
            <a:r>
              <a:rPr lang="cs-CZ" dirty="0"/>
              <a:t>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smtClean="0"/>
              <a:t>Phishing </a:t>
            </a:r>
            <a:r>
              <a:rPr lang="en-US" dirty="0"/>
              <a:t>occurs when a user receives an e-mail that looks as if it is from a trusted source, such as their bank, or their employer. </a:t>
            </a:r>
            <a:endParaRPr lang="cs-CZ" dirty="0" smtClean="0"/>
          </a:p>
          <a:p>
            <a:pPr algn="just"/>
            <a:r>
              <a:rPr lang="en-US" dirty="0" smtClean="0"/>
              <a:t>In </a:t>
            </a:r>
            <a:r>
              <a:rPr lang="en-US" dirty="0"/>
              <a:t>the e-mail, the user is asked to click a link and log in to a website that mimics the genuine website and enter their ID and password, which are then captured by the attacker.</a:t>
            </a:r>
            <a:endParaRPr lang="cs-CZ"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7737" y="3992569"/>
            <a:ext cx="3805645" cy="2049193"/>
          </a:xfrm>
          <a:prstGeom prst="rect">
            <a:avLst/>
          </a:prstGeom>
        </p:spPr>
      </p:pic>
    </p:spTree>
    <p:extLst>
      <p:ext uri="{BB962C8B-B14F-4D97-AF65-F5344CB8AC3E}">
        <p14:creationId xmlns:p14="http://schemas.microsoft.com/office/powerpoint/2010/main" val="196739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lstStyle/>
          <a:p>
            <a:pPr algn="just"/>
            <a:r>
              <a:rPr lang="en-US" dirty="0"/>
              <a:t>Another essential tool for information security is a comprehensive backup plan for the entire organization</a:t>
            </a:r>
            <a:r>
              <a:rPr lang="en-US" dirty="0" smtClean="0"/>
              <a:t>.</a:t>
            </a:r>
            <a:endParaRPr lang="cs-CZ" dirty="0" smtClean="0"/>
          </a:p>
          <a:p>
            <a:pPr marL="0" indent="0" algn="just">
              <a:buNone/>
            </a:pPr>
            <a:endParaRPr lang="cs-CZ" dirty="0" smtClean="0"/>
          </a:p>
          <a:p>
            <a:pPr algn="just"/>
            <a:r>
              <a:rPr lang="en-US" dirty="0" smtClean="0"/>
              <a:t>Not </a:t>
            </a:r>
            <a:r>
              <a:rPr lang="en-US" dirty="0"/>
              <a:t>only should the data on the corporate servers be backed up, but individual computers used throughout the organization should also be backed up. </a:t>
            </a:r>
            <a:endParaRPr lang="cs-CZ" dirty="0" smtClean="0"/>
          </a:p>
          <a:p>
            <a:pPr marL="0" indent="0" algn="just">
              <a:buNone/>
            </a:pPr>
            <a:endParaRPr lang="cs-CZ" dirty="0" smtClean="0"/>
          </a:p>
          <a:p>
            <a:pPr algn="just"/>
            <a:r>
              <a:rPr lang="en-US" dirty="0" smtClean="0"/>
              <a:t>A </a:t>
            </a:r>
            <a:r>
              <a:rPr lang="en-US" dirty="0"/>
              <a:t>good backup plan should consist of several components.</a:t>
            </a:r>
            <a:endParaRPr lang="cs-CZ" dirty="0"/>
          </a:p>
        </p:txBody>
      </p:sp>
    </p:spTree>
    <p:extLst>
      <p:ext uri="{BB962C8B-B14F-4D97-AF65-F5344CB8AC3E}">
        <p14:creationId xmlns:p14="http://schemas.microsoft.com/office/powerpoint/2010/main" val="72997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normAutofit lnSpcReduction="10000"/>
          </a:bodyPr>
          <a:lstStyle/>
          <a:p>
            <a:pPr algn="just"/>
            <a:r>
              <a:rPr lang="en-US" dirty="0"/>
              <a:t>A full understanding of the organizational information resources. </a:t>
            </a:r>
            <a:endParaRPr lang="cs-CZ" dirty="0" smtClean="0"/>
          </a:p>
          <a:p>
            <a:pPr marL="0" indent="0" algn="just">
              <a:buNone/>
            </a:pPr>
            <a:endParaRPr lang="cs-CZ" dirty="0" smtClean="0"/>
          </a:p>
          <a:p>
            <a:pPr algn="just"/>
            <a:r>
              <a:rPr lang="en-US" dirty="0" smtClean="0"/>
              <a:t>What </a:t>
            </a:r>
            <a:r>
              <a:rPr lang="en-US" dirty="0"/>
              <a:t>information does the organization actually have</a:t>
            </a:r>
            <a:r>
              <a:rPr lang="en-US" dirty="0" smtClean="0"/>
              <a:t>?</a:t>
            </a:r>
            <a:endParaRPr lang="cs-CZ" dirty="0" smtClean="0"/>
          </a:p>
          <a:p>
            <a:pPr marL="0" indent="0" algn="just">
              <a:buNone/>
            </a:pPr>
            <a:r>
              <a:rPr lang="en-US" dirty="0" smtClean="0"/>
              <a:t> </a:t>
            </a:r>
            <a:endParaRPr lang="cs-CZ" dirty="0" smtClean="0"/>
          </a:p>
          <a:p>
            <a:pPr algn="just"/>
            <a:r>
              <a:rPr lang="en-US" dirty="0" smtClean="0"/>
              <a:t>Where </a:t>
            </a:r>
            <a:r>
              <a:rPr lang="en-US" dirty="0"/>
              <a:t>is it stored? </a:t>
            </a:r>
            <a:endParaRPr lang="cs-CZ" dirty="0" smtClean="0"/>
          </a:p>
          <a:p>
            <a:pPr marL="0" indent="0" algn="just">
              <a:buNone/>
            </a:pPr>
            <a:endParaRPr lang="cs-CZ" dirty="0" smtClean="0"/>
          </a:p>
          <a:p>
            <a:pPr algn="just"/>
            <a:r>
              <a:rPr lang="en-US" dirty="0" smtClean="0"/>
              <a:t>Some </a:t>
            </a:r>
            <a:r>
              <a:rPr lang="en-US" dirty="0"/>
              <a:t>data may be stored on the organization’s servers, other data on users’ hard drives, some in the cloud, and some on third-party sites. </a:t>
            </a:r>
            <a:endParaRPr lang="cs-CZ" dirty="0" smtClean="0"/>
          </a:p>
          <a:p>
            <a:pPr marL="0" indent="0" algn="just">
              <a:buNone/>
            </a:pPr>
            <a:endParaRPr lang="cs-CZ" dirty="0" smtClean="0"/>
          </a:p>
          <a:p>
            <a:pPr algn="just"/>
            <a:r>
              <a:rPr lang="en-US" dirty="0" smtClean="0"/>
              <a:t>An </a:t>
            </a:r>
            <a:r>
              <a:rPr lang="en-US" dirty="0"/>
              <a:t>organization should make a full inventory of all of the information that needs to be backed up and determine the best way back it up.</a:t>
            </a:r>
          </a:p>
        </p:txBody>
      </p:sp>
    </p:spTree>
    <p:extLst>
      <p:ext uri="{BB962C8B-B14F-4D97-AF65-F5344CB8AC3E}">
        <p14:creationId xmlns:p14="http://schemas.microsoft.com/office/powerpoint/2010/main" val="3560331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normAutofit/>
          </a:bodyPr>
          <a:lstStyle/>
          <a:p>
            <a:pPr algn="just"/>
            <a:r>
              <a:rPr lang="en-US" dirty="0"/>
              <a:t>Regular backups of all data. </a:t>
            </a:r>
            <a:endParaRPr lang="cs-CZ" dirty="0" smtClean="0"/>
          </a:p>
          <a:p>
            <a:pPr marL="0" indent="0" algn="just">
              <a:buNone/>
            </a:pPr>
            <a:endParaRPr lang="cs-CZ" dirty="0" smtClean="0"/>
          </a:p>
          <a:p>
            <a:pPr algn="just"/>
            <a:r>
              <a:rPr lang="en-US" dirty="0" smtClean="0"/>
              <a:t>The </a:t>
            </a:r>
            <a:r>
              <a:rPr lang="en-US" dirty="0"/>
              <a:t>frequency of backups should be based on how important the data is to the company, combined with the ability of the company to replace any data that is lost. </a:t>
            </a:r>
            <a:endParaRPr lang="cs-CZ" dirty="0" smtClean="0"/>
          </a:p>
          <a:p>
            <a:pPr marL="0" indent="0" algn="just">
              <a:buNone/>
            </a:pPr>
            <a:endParaRPr lang="cs-CZ" dirty="0" smtClean="0"/>
          </a:p>
          <a:p>
            <a:pPr algn="just"/>
            <a:r>
              <a:rPr lang="en-US" dirty="0" smtClean="0"/>
              <a:t>Critical </a:t>
            </a:r>
            <a:r>
              <a:rPr lang="en-US" dirty="0"/>
              <a:t>data should be backed up daily, while less critical data could be backed up weekly</a:t>
            </a:r>
            <a:r>
              <a:rPr lang="en-US" dirty="0" smtClean="0"/>
              <a:t>.</a:t>
            </a:r>
            <a:endParaRPr lang="cs-CZ" dirty="0" smtClean="0"/>
          </a:p>
          <a:p>
            <a:pPr marL="0" indent="0" algn="just">
              <a:buNone/>
            </a:pPr>
            <a:endParaRPr lang="en-US" dirty="0"/>
          </a:p>
          <a:p>
            <a:pPr algn="just"/>
            <a:r>
              <a:rPr lang="en-US" dirty="0"/>
              <a:t>Offsite storage of backup data sets. </a:t>
            </a:r>
            <a:endParaRPr lang="cs-CZ" dirty="0" smtClean="0"/>
          </a:p>
        </p:txBody>
      </p:sp>
    </p:spTree>
    <p:extLst>
      <p:ext uri="{BB962C8B-B14F-4D97-AF65-F5344CB8AC3E}">
        <p14:creationId xmlns:p14="http://schemas.microsoft.com/office/powerpoint/2010/main" val="254152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lstStyle/>
          <a:p>
            <a:pPr algn="just"/>
            <a:r>
              <a:rPr lang="en-US" dirty="0"/>
              <a:t>Test of data restoration. </a:t>
            </a:r>
            <a:endParaRPr lang="cs-CZ" dirty="0" smtClean="0"/>
          </a:p>
          <a:p>
            <a:pPr algn="just"/>
            <a:r>
              <a:rPr lang="en-US" dirty="0" smtClean="0"/>
              <a:t>On </a:t>
            </a:r>
            <a:r>
              <a:rPr lang="en-US" dirty="0"/>
              <a:t>a regular basis, the backups should be put to the test by having some of the data restored. </a:t>
            </a:r>
            <a:endParaRPr lang="cs-CZ" dirty="0" smtClean="0"/>
          </a:p>
          <a:p>
            <a:pPr algn="just"/>
            <a:r>
              <a:rPr lang="en-US" dirty="0" smtClean="0"/>
              <a:t>This </a:t>
            </a:r>
            <a:r>
              <a:rPr lang="en-US" dirty="0"/>
              <a:t>will ensure that the process is working and will give the organization confidence in the backup plan.</a:t>
            </a:r>
          </a:p>
          <a:p>
            <a:pPr algn="just"/>
            <a:r>
              <a:rPr lang="en-US" dirty="0"/>
              <a:t>Besides these considerations, organizations should also examine their operations to determine what effect downtime would have on their business. </a:t>
            </a:r>
            <a:endParaRPr lang="cs-CZ" dirty="0" smtClean="0"/>
          </a:p>
          <a:p>
            <a:pPr algn="just"/>
            <a:r>
              <a:rPr lang="en-US" dirty="0" smtClean="0"/>
              <a:t>If </a:t>
            </a:r>
            <a:r>
              <a:rPr lang="en-US" dirty="0"/>
              <a:t>their information technology were to be unavailable for any sustained period of time, how would it impact the business?</a:t>
            </a:r>
          </a:p>
        </p:txBody>
      </p:sp>
    </p:spTree>
    <p:extLst>
      <p:ext uri="{BB962C8B-B14F-4D97-AF65-F5344CB8AC3E}">
        <p14:creationId xmlns:p14="http://schemas.microsoft.com/office/powerpoint/2010/main" val="291066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62541-156D-41D5-8707-8D11B2800116}"/>
              </a:ext>
            </a:extLst>
          </p:cNvPr>
          <p:cNvSpPr>
            <a:spLocks noGrp="1"/>
          </p:cNvSpPr>
          <p:nvPr>
            <p:ph type="title"/>
          </p:nvPr>
        </p:nvSpPr>
        <p:spPr/>
        <p:txBody>
          <a:bodyPr/>
          <a:lstStyle/>
          <a:p>
            <a:r>
              <a:rPr lang="cs-CZ" dirty="0"/>
              <a:t>The </a:t>
            </a:r>
            <a:r>
              <a:rPr lang="cs-CZ" dirty="0" err="1"/>
              <a:t>Goal</a:t>
            </a:r>
            <a:r>
              <a:rPr lang="cs-CZ" dirty="0"/>
              <a:t> of </a:t>
            </a:r>
            <a:r>
              <a:rPr lang="cs-CZ" dirty="0" err="1"/>
              <a:t>Course</a:t>
            </a:r>
            <a:r>
              <a:rPr lang="cs-CZ" dirty="0"/>
              <a:t> and </a:t>
            </a:r>
            <a:r>
              <a:rPr lang="cs-CZ" dirty="0" err="1"/>
              <a:t>Conditions</a:t>
            </a:r>
            <a:r>
              <a:rPr lang="cs-CZ" dirty="0"/>
              <a:t> of </a:t>
            </a:r>
            <a:r>
              <a:rPr lang="cs-CZ" dirty="0" err="1"/>
              <a:t>Exam</a:t>
            </a:r>
            <a:r>
              <a:rPr lang="cs-CZ" dirty="0"/>
              <a:t> </a:t>
            </a:r>
          </a:p>
        </p:txBody>
      </p:sp>
      <p:sp>
        <p:nvSpPr>
          <p:cNvPr id="3" name="Zástupný obsah 2">
            <a:extLst>
              <a:ext uri="{FF2B5EF4-FFF2-40B4-BE49-F238E27FC236}">
                <a16:creationId xmlns:a16="http://schemas.microsoft.com/office/drawing/2014/main" id="{41B815CD-6716-409F-94C6-EAECE920BED0}"/>
              </a:ext>
            </a:extLst>
          </p:cNvPr>
          <p:cNvSpPr>
            <a:spLocks noGrp="1"/>
          </p:cNvSpPr>
          <p:nvPr>
            <p:ph idx="1"/>
          </p:nvPr>
        </p:nvSpPr>
        <p:spPr/>
        <p:txBody>
          <a:bodyPr>
            <a:normAutofit/>
          </a:bodyPr>
          <a:lstStyle/>
          <a:p>
            <a:pPr algn="just"/>
            <a:r>
              <a:rPr lang="en-US" dirty="0"/>
              <a:t>The subject ICT Security and Data Protection ends with an exam.</a:t>
            </a:r>
            <a:endParaRPr lang="cs-CZ" dirty="0"/>
          </a:p>
          <a:p>
            <a:pPr algn="just"/>
            <a:endParaRPr lang="cs-CZ" dirty="0"/>
          </a:p>
          <a:p>
            <a:pPr marL="0" indent="0" algn="just">
              <a:buNone/>
            </a:pPr>
            <a:endParaRPr lang="cs-CZ" dirty="0"/>
          </a:p>
          <a:p>
            <a:pPr algn="just"/>
            <a:r>
              <a:rPr lang="en-US" dirty="0"/>
              <a:t>There is no credit before the exam.</a:t>
            </a:r>
            <a:endParaRPr lang="cs-CZ" dirty="0"/>
          </a:p>
          <a:p>
            <a:pPr algn="just"/>
            <a:endParaRPr lang="cs-CZ" dirty="0"/>
          </a:p>
          <a:p>
            <a:pPr algn="just"/>
            <a:endParaRPr lang="cs-CZ" dirty="0"/>
          </a:p>
          <a:p>
            <a:pPr algn="just"/>
            <a:r>
              <a:rPr lang="en-US" dirty="0"/>
              <a:t>To pass the exam, it is necessary to pass at least </a:t>
            </a:r>
            <a:r>
              <a:rPr lang="en-US" dirty="0" smtClean="0"/>
              <a:t>6</a:t>
            </a:r>
            <a:r>
              <a:rPr lang="cs-CZ" dirty="0" smtClean="0"/>
              <a:t>5 </a:t>
            </a:r>
            <a:r>
              <a:rPr lang="en-US" dirty="0" smtClean="0"/>
              <a:t>% </a:t>
            </a:r>
            <a:r>
              <a:rPr lang="en-US" dirty="0"/>
              <a:t>of the test.</a:t>
            </a:r>
            <a:endParaRPr lang="cs-CZ" dirty="0"/>
          </a:p>
          <a:p>
            <a:pPr algn="just"/>
            <a:endParaRPr lang="cs-CZ" dirty="0"/>
          </a:p>
          <a:p>
            <a:pPr algn="just"/>
            <a:endParaRPr lang="cs-CZ" dirty="0"/>
          </a:p>
        </p:txBody>
      </p:sp>
    </p:spTree>
    <p:extLst>
      <p:ext uri="{BB962C8B-B14F-4D97-AF65-F5344CB8AC3E}">
        <p14:creationId xmlns:p14="http://schemas.microsoft.com/office/powerpoint/2010/main" val="915554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lstStyle/>
          <a:p>
            <a:pPr algn="just"/>
            <a:r>
              <a:rPr lang="en-US" dirty="0"/>
              <a:t>Additional concepts related to backup include the following:</a:t>
            </a:r>
          </a:p>
          <a:p>
            <a:pPr algn="just"/>
            <a:r>
              <a:rPr lang="en-US" dirty="0"/>
              <a:t>Universal Power Supply (UPS). </a:t>
            </a:r>
            <a:endParaRPr lang="cs-CZ" dirty="0" smtClean="0"/>
          </a:p>
          <a:p>
            <a:pPr algn="just"/>
            <a:r>
              <a:rPr lang="en-US" dirty="0" smtClean="0"/>
              <a:t>A </a:t>
            </a:r>
            <a:r>
              <a:rPr lang="en-US" dirty="0"/>
              <a:t>UPS is a device that provides battery backup to critical components of the system, allowing them to stay online longer and/or allowing the IT staff to shut them down using proper procedures in order to prevent the data loss that might occur from a power failure.</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954" y="4171027"/>
            <a:ext cx="2357846" cy="2357846"/>
          </a:xfrm>
          <a:prstGeom prst="rect">
            <a:avLst/>
          </a:prstGeom>
        </p:spPr>
      </p:pic>
    </p:spTree>
    <p:extLst>
      <p:ext uri="{BB962C8B-B14F-4D97-AF65-F5344CB8AC3E}">
        <p14:creationId xmlns:p14="http://schemas.microsoft.com/office/powerpoint/2010/main" val="2217626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normAutofit fontScale="92500"/>
          </a:bodyPr>
          <a:lstStyle/>
          <a:p>
            <a:pPr algn="just"/>
            <a:r>
              <a:rPr lang="en-US" dirty="0"/>
              <a:t>Alternate, or “hot” sites. </a:t>
            </a:r>
            <a:endParaRPr lang="cs-CZ" dirty="0" smtClean="0"/>
          </a:p>
          <a:p>
            <a:pPr algn="just"/>
            <a:r>
              <a:rPr lang="en-US" dirty="0" smtClean="0"/>
              <a:t>Some </a:t>
            </a:r>
            <a:r>
              <a:rPr lang="en-US" dirty="0"/>
              <a:t>organizations choose to have an alternate site where an exact replica of their critical data is always kept up to date. </a:t>
            </a:r>
            <a:endParaRPr lang="cs-CZ" dirty="0" smtClean="0"/>
          </a:p>
          <a:p>
            <a:pPr algn="just"/>
            <a:r>
              <a:rPr lang="en-US" dirty="0" smtClean="0"/>
              <a:t>When </a:t>
            </a:r>
            <a:r>
              <a:rPr lang="en-US" dirty="0"/>
              <a:t>the primary site goes down, the alternate site is immediately brought online so that little or no downtime is experienced.</a:t>
            </a:r>
          </a:p>
          <a:p>
            <a:pPr algn="just"/>
            <a:r>
              <a:rPr lang="en-US" dirty="0"/>
              <a:t>As information has become a strategic asset, a whole industry has sprung up around the technologies necessary for implementing a proper backup strategy. </a:t>
            </a:r>
            <a:endParaRPr lang="cs-CZ" dirty="0" smtClean="0"/>
          </a:p>
          <a:p>
            <a:pPr algn="just"/>
            <a:r>
              <a:rPr lang="en-US" dirty="0" smtClean="0"/>
              <a:t>A </a:t>
            </a:r>
            <a:r>
              <a:rPr lang="en-US" dirty="0"/>
              <a:t>company can contract with a service provider to back up all of their data or they can purchase large amounts of online storage space and do it themselves. </a:t>
            </a:r>
            <a:endParaRPr lang="cs-CZ" dirty="0" smtClean="0"/>
          </a:p>
          <a:p>
            <a:pPr algn="just"/>
            <a:r>
              <a:rPr lang="en-US" dirty="0" smtClean="0"/>
              <a:t>Technologies </a:t>
            </a:r>
            <a:r>
              <a:rPr lang="en-US" dirty="0"/>
              <a:t>such as storage area networks and archival systems are now used by most large businesses.</a:t>
            </a:r>
          </a:p>
        </p:txBody>
      </p:sp>
    </p:spTree>
    <p:extLst>
      <p:ext uri="{BB962C8B-B14F-4D97-AF65-F5344CB8AC3E}">
        <p14:creationId xmlns:p14="http://schemas.microsoft.com/office/powerpoint/2010/main" val="752930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Firewalls</a:t>
            </a:r>
            <a:endParaRPr lang="cs-CZ" dirty="0"/>
          </a:p>
        </p:txBody>
      </p:sp>
      <p:sp>
        <p:nvSpPr>
          <p:cNvPr id="3" name="Zástupný symbol pro obsah 2"/>
          <p:cNvSpPr>
            <a:spLocks noGrp="1"/>
          </p:cNvSpPr>
          <p:nvPr>
            <p:ph idx="1"/>
          </p:nvPr>
        </p:nvSpPr>
        <p:spPr/>
        <p:txBody>
          <a:bodyPr>
            <a:normAutofit fontScale="92500" lnSpcReduction="20000"/>
          </a:bodyPr>
          <a:lstStyle/>
          <a:p>
            <a:pPr algn="just"/>
            <a:r>
              <a:rPr lang="en-US" dirty="0"/>
              <a:t>Another method that an organization should use to increase security on its network is a firewall. </a:t>
            </a:r>
            <a:endParaRPr lang="cs-CZ" dirty="0" smtClean="0"/>
          </a:p>
          <a:p>
            <a:pPr algn="just"/>
            <a:r>
              <a:rPr lang="en-US" dirty="0" smtClean="0"/>
              <a:t>A </a:t>
            </a:r>
            <a:r>
              <a:rPr lang="en-US" dirty="0"/>
              <a:t>firewall can exist as hardware or software (or both). </a:t>
            </a:r>
            <a:endParaRPr lang="cs-CZ" dirty="0" smtClean="0"/>
          </a:p>
          <a:p>
            <a:pPr algn="just"/>
            <a:r>
              <a:rPr lang="en-US" dirty="0" smtClean="0"/>
              <a:t>A </a:t>
            </a:r>
            <a:r>
              <a:rPr lang="en-US" dirty="0"/>
              <a:t>hardware firewall is a device that is connected to the network and filters the packets based on a set of rules. </a:t>
            </a:r>
            <a:endParaRPr lang="cs-CZ" dirty="0" smtClean="0"/>
          </a:p>
          <a:p>
            <a:pPr algn="just"/>
            <a:r>
              <a:rPr lang="en-US" dirty="0" smtClean="0"/>
              <a:t>A </a:t>
            </a:r>
            <a:r>
              <a:rPr lang="en-US" dirty="0"/>
              <a:t>software firewall runs on the operating system and intercepts packets as they arrive to a computer. </a:t>
            </a:r>
            <a:endParaRPr lang="cs-CZ" dirty="0" smtClean="0"/>
          </a:p>
          <a:p>
            <a:pPr algn="just"/>
            <a:r>
              <a:rPr lang="en-US" dirty="0" smtClean="0"/>
              <a:t>A </a:t>
            </a:r>
            <a:r>
              <a:rPr lang="en-US" dirty="0"/>
              <a:t>firewall protects all company servers and computers by stopping packets from outside the organization’s network that do not meet a strict set of criteria. </a:t>
            </a:r>
            <a:endParaRPr lang="cs-CZ" dirty="0" smtClean="0"/>
          </a:p>
          <a:p>
            <a:pPr algn="just"/>
            <a:r>
              <a:rPr lang="en-US" dirty="0" smtClean="0"/>
              <a:t>A </a:t>
            </a:r>
            <a:r>
              <a:rPr lang="en-US" dirty="0"/>
              <a:t>firewall may also be configured to restrict the flow of packets leaving the organization. </a:t>
            </a:r>
            <a:endParaRPr lang="cs-CZ" dirty="0" smtClean="0"/>
          </a:p>
          <a:p>
            <a:pPr algn="just"/>
            <a:r>
              <a:rPr lang="en-US" dirty="0" smtClean="0"/>
              <a:t>This </a:t>
            </a:r>
            <a:r>
              <a:rPr lang="en-US" dirty="0"/>
              <a:t>may be done to eliminate the possibility of employees watching YouTube videos or using Facebook from a company computer.</a:t>
            </a:r>
            <a:endParaRPr lang="cs-CZ" dirty="0"/>
          </a:p>
        </p:txBody>
      </p:sp>
    </p:spTree>
    <p:extLst>
      <p:ext uri="{BB962C8B-B14F-4D97-AF65-F5344CB8AC3E}">
        <p14:creationId xmlns:p14="http://schemas.microsoft.com/office/powerpoint/2010/main" val="2029393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Firewalls</a:t>
            </a:r>
            <a:endParaRPr lang="cs-CZ" dirty="0"/>
          </a:p>
        </p:txBody>
      </p:sp>
      <p:sp>
        <p:nvSpPr>
          <p:cNvPr id="3" name="Zástupný symbol pro obsah 2"/>
          <p:cNvSpPr>
            <a:spLocks noGrp="1"/>
          </p:cNvSpPr>
          <p:nvPr>
            <p:ph idx="1"/>
          </p:nvPr>
        </p:nvSpPr>
        <p:spPr/>
        <p:txBody>
          <a:bodyPr/>
          <a:lstStyle/>
          <a:p>
            <a:pPr algn="just"/>
            <a:r>
              <a:rPr lang="en-US" dirty="0"/>
              <a:t>Some organizations may choose to implement multiple firewalls as part of their network security configuration, creating one or more sections of their network that are partially secured. </a:t>
            </a:r>
            <a:endParaRPr lang="cs-CZ" dirty="0" smtClean="0"/>
          </a:p>
          <a:p>
            <a:pPr marL="0" indent="0" algn="just">
              <a:buNone/>
            </a:pPr>
            <a:endParaRPr lang="cs-CZ" dirty="0" smtClean="0"/>
          </a:p>
          <a:p>
            <a:pPr algn="just"/>
            <a:r>
              <a:rPr lang="en-US" dirty="0" smtClean="0"/>
              <a:t>This </a:t>
            </a:r>
            <a:r>
              <a:rPr lang="en-US" dirty="0"/>
              <a:t>segment of the network is referred to as a DMZ, borrowing the term </a:t>
            </a:r>
            <a:r>
              <a:rPr lang="en-US" i="1" dirty="0"/>
              <a:t>demilitarized zone</a:t>
            </a:r>
            <a:r>
              <a:rPr lang="en-US" dirty="0"/>
              <a:t> from the military, and it is where an organization may place resources that need broader access but still need to be secured.</a:t>
            </a:r>
            <a:endParaRPr lang="cs-CZ" dirty="0"/>
          </a:p>
        </p:txBody>
      </p:sp>
    </p:spTree>
    <p:extLst>
      <p:ext uri="{BB962C8B-B14F-4D97-AF65-F5344CB8AC3E}">
        <p14:creationId xmlns:p14="http://schemas.microsoft.com/office/powerpoint/2010/main" val="3932829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347712"/>
            <a:ext cx="8064000" cy="1325563"/>
          </a:xfrm>
        </p:spPr>
        <p:txBody>
          <a:bodyPr/>
          <a:lstStyle/>
          <a:p>
            <a:r>
              <a:rPr lang="cs-CZ" dirty="0" err="1"/>
              <a:t>Firewalls</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750" y="1868313"/>
            <a:ext cx="8064500" cy="3996086"/>
          </a:xfrm>
          <a:prstGeom prst="rect">
            <a:avLst/>
          </a:prstGeom>
        </p:spPr>
      </p:pic>
    </p:spTree>
    <p:extLst>
      <p:ext uri="{BB962C8B-B14F-4D97-AF65-F5344CB8AC3E}">
        <p14:creationId xmlns:p14="http://schemas.microsoft.com/office/powerpoint/2010/main" val="138707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Physical</a:t>
            </a:r>
            <a:r>
              <a:rPr lang="cs-CZ" dirty="0" smtClean="0"/>
              <a:t> </a:t>
            </a:r>
            <a:r>
              <a:rPr lang="cs-CZ" dirty="0" err="1" smtClean="0"/>
              <a:t>Security</a:t>
            </a:r>
            <a:endParaRPr lang="cs-CZ" dirty="0"/>
          </a:p>
        </p:txBody>
      </p:sp>
      <p:sp>
        <p:nvSpPr>
          <p:cNvPr id="3" name="Zástupný symbol pro obsah 2"/>
          <p:cNvSpPr>
            <a:spLocks noGrp="1"/>
          </p:cNvSpPr>
          <p:nvPr>
            <p:ph idx="1"/>
          </p:nvPr>
        </p:nvSpPr>
        <p:spPr/>
        <p:txBody>
          <a:bodyPr/>
          <a:lstStyle/>
          <a:p>
            <a:pPr algn="just"/>
            <a:r>
              <a:rPr lang="en-US" dirty="0"/>
              <a:t>An organization can implement the best authentication scheme in the world, develop the best access control, and install firewalls and intrusion prevention, but its security cannot be complete without implementation of physical security. </a:t>
            </a:r>
            <a:endParaRPr lang="cs-CZ" dirty="0" smtClean="0"/>
          </a:p>
          <a:p>
            <a:pPr marL="0" indent="0" algn="just">
              <a:buNone/>
            </a:pPr>
            <a:endParaRPr lang="cs-CZ" dirty="0" smtClean="0"/>
          </a:p>
          <a:p>
            <a:pPr algn="just"/>
            <a:r>
              <a:rPr lang="en-US" dirty="0" smtClean="0"/>
              <a:t>Physical </a:t>
            </a:r>
            <a:r>
              <a:rPr lang="en-US" dirty="0"/>
              <a:t>security is the protection of the actual hardware and networking components that store and transmit information resources. </a:t>
            </a:r>
            <a:endParaRPr lang="cs-CZ" dirty="0" smtClean="0"/>
          </a:p>
          <a:p>
            <a:pPr marL="0" indent="0" algn="just">
              <a:buNone/>
            </a:pPr>
            <a:endParaRPr lang="cs-CZ" dirty="0" smtClean="0"/>
          </a:p>
          <a:p>
            <a:pPr algn="just"/>
            <a:r>
              <a:rPr lang="en-US" dirty="0" smtClean="0"/>
              <a:t>To </a:t>
            </a:r>
            <a:r>
              <a:rPr lang="en-US" dirty="0"/>
              <a:t>implement physical security, an organization must identify all of the vulnerable resources and take measures to ensure that these resources cannot be physically tampered with or stolen. </a:t>
            </a:r>
            <a:endParaRPr lang="cs-CZ" dirty="0" smtClean="0"/>
          </a:p>
        </p:txBody>
      </p:sp>
    </p:spTree>
    <p:extLst>
      <p:ext uri="{BB962C8B-B14F-4D97-AF65-F5344CB8AC3E}">
        <p14:creationId xmlns:p14="http://schemas.microsoft.com/office/powerpoint/2010/main" val="3515604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Physical</a:t>
            </a:r>
            <a:r>
              <a:rPr lang="cs-CZ" dirty="0"/>
              <a:t> </a:t>
            </a:r>
            <a:r>
              <a:rPr lang="cs-CZ" dirty="0" err="1"/>
              <a:t>Security</a:t>
            </a:r>
            <a:endParaRPr lang="cs-CZ" dirty="0"/>
          </a:p>
        </p:txBody>
      </p:sp>
      <p:sp>
        <p:nvSpPr>
          <p:cNvPr id="3" name="Zástupný symbol pro obsah 2"/>
          <p:cNvSpPr>
            <a:spLocks noGrp="1"/>
          </p:cNvSpPr>
          <p:nvPr>
            <p:ph idx="1"/>
          </p:nvPr>
        </p:nvSpPr>
        <p:spPr/>
        <p:txBody>
          <a:bodyPr>
            <a:normAutofit lnSpcReduction="10000"/>
          </a:bodyPr>
          <a:lstStyle/>
          <a:p>
            <a:pPr algn="just"/>
            <a:r>
              <a:rPr lang="en-US" b="1" dirty="0"/>
              <a:t>Locked doors: </a:t>
            </a:r>
            <a:r>
              <a:rPr lang="en-US" dirty="0"/>
              <a:t>It may seem obvious, but all the security in the world is useless if an intruder can simply walk in and physically remove a computing device. </a:t>
            </a:r>
            <a:endParaRPr lang="cs-CZ" dirty="0" smtClean="0"/>
          </a:p>
          <a:p>
            <a:pPr algn="just"/>
            <a:r>
              <a:rPr lang="en-US" dirty="0" smtClean="0"/>
              <a:t>High-value </a:t>
            </a:r>
            <a:r>
              <a:rPr lang="en-US" dirty="0"/>
              <a:t>information assets should be secured in a location with limited access.</a:t>
            </a:r>
          </a:p>
          <a:p>
            <a:pPr algn="just"/>
            <a:r>
              <a:rPr lang="en-US" b="1" dirty="0"/>
              <a:t>Physical intrusion detection: </a:t>
            </a:r>
            <a:r>
              <a:rPr lang="en-US" dirty="0"/>
              <a:t>High-value information assets should be monitored through the use of security cameras and other means to detect unauthorized access to the physical locations where they exist</a:t>
            </a:r>
            <a:r>
              <a:rPr lang="en-US" dirty="0" smtClean="0"/>
              <a:t>.</a:t>
            </a:r>
            <a:endParaRPr lang="cs-CZ" dirty="0"/>
          </a:p>
          <a:p>
            <a:pPr algn="just"/>
            <a:r>
              <a:rPr lang="en-US" b="1" dirty="0"/>
              <a:t>Secured equipment: </a:t>
            </a:r>
            <a:r>
              <a:rPr lang="en-US" dirty="0"/>
              <a:t>Devices should be locked down to prevent them from being stolen. </a:t>
            </a:r>
            <a:endParaRPr lang="cs-CZ" dirty="0" smtClean="0"/>
          </a:p>
          <a:p>
            <a:pPr algn="just"/>
            <a:r>
              <a:rPr lang="en-US" dirty="0" smtClean="0"/>
              <a:t>One </a:t>
            </a:r>
            <a:r>
              <a:rPr lang="en-US" dirty="0"/>
              <a:t>employee’s hard drive could contain all of your customer information, so it is essential that it be secured.</a:t>
            </a:r>
          </a:p>
          <a:p>
            <a:endParaRPr lang="en-US" dirty="0"/>
          </a:p>
        </p:txBody>
      </p:sp>
    </p:spTree>
    <p:extLst>
      <p:ext uri="{BB962C8B-B14F-4D97-AF65-F5344CB8AC3E}">
        <p14:creationId xmlns:p14="http://schemas.microsoft.com/office/powerpoint/2010/main" val="285617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Physical</a:t>
            </a:r>
            <a:r>
              <a:rPr lang="cs-CZ" dirty="0"/>
              <a:t>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b="1" dirty="0"/>
              <a:t>Environmental monitoring: </a:t>
            </a:r>
            <a:r>
              <a:rPr lang="en-US" dirty="0"/>
              <a:t>An organization’s servers and other high-value equipment should always be kept in a room that is monitored for temperature, humidity, and airflow. </a:t>
            </a:r>
            <a:endParaRPr lang="cs-CZ" dirty="0" smtClean="0"/>
          </a:p>
          <a:p>
            <a:pPr algn="just"/>
            <a:r>
              <a:rPr lang="en-US" dirty="0" smtClean="0"/>
              <a:t>The </a:t>
            </a:r>
            <a:r>
              <a:rPr lang="en-US" dirty="0"/>
              <a:t>risk of a server failure rises when these factors go out of a specified range.</a:t>
            </a:r>
          </a:p>
          <a:p>
            <a:pPr algn="just"/>
            <a:r>
              <a:rPr lang="en-US" b="1" dirty="0"/>
              <a:t>Employee training: </a:t>
            </a:r>
            <a:r>
              <a:rPr lang="en-US" dirty="0"/>
              <a:t>One of the most common ways thieves steal corporate information is to steal employee laptops while employees are traveling. </a:t>
            </a:r>
            <a:endParaRPr lang="cs-CZ" dirty="0" smtClean="0"/>
          </a:p>
          <a:p>
            <a:pPr algn="just"/>
            <a:r>
              <a:rPr lang="en-US" dirty="0" smtClean="0"/>
              <a:t>Employees </a:t>
            </a:r>
            <a:r>
              <a:rPr lang="en-US" dirty="0"/>
              <a:t>should be trained to secure their equipment whenever they are away from the office.</a:t>
            </a:r>
          </a:p>
        </p:txBody>
      </p:sp>
    </p:spTree>
    <p:extLst>
      <p:ext uri="{BB962C8B-B14F-4D97-AF65-F5344CB8AC3E}">
        <p14:creationId xmlns:p14="http://schemas.microsoft.com/office/powerpoint/2010/main" val="1815738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Security</a:t>
            </a:r>
            <a:r>
              <a:rPr lang="cs-CZ" dirty="0" smtClean="0"/>
              <a:t> </a:t>
            </a:r>
            <a:r>
              <a:rPr lang="cs-CZ" dirty="0" err="1" smtClean="0"/>
              <a:t>Polices</a:t>
            </a:r>
            <a:endParaRPr lang="cs-CZ" dirty="0"/>
          </a:p>
        </p:txBody>
      </p:sp>
      <p:sp>
        <p:nvSpPr>
          <p:cNvPr id="3" name="Zástupný symbol pro obsah 2"/>
          <p:cNvSpPr>
            <a:spLocks noGrp="1"/>
          </p:cNvSpPr>
          <p:nvPr>
            <p:ph idx="1"/>
          </p:nvPr>
        </p:nvSpPr>
        <p:spPr/>
        <p:txBody>
          <a:bodyPr/>
          <a:lstStyle/>
          <a:p>
            <a:pPr algn="just"/>
            <a:r>
              <a:rPr lang="en-US" dirty="0"/>
              <a:t>Besides the technical controls listed above, organizations also need to implement security policies as a form of administrative control. </a:t>
            </a:r>
            <a:endParaRPr lang="cs-CZ" dirty="0" smtClean="0"/>
          </a:p>
          <a:p>
            <a:pPr marL="0" indent="0" algn="just">
              <a:buNone/>
            </a:pPr>
            <a:endParaRPr lang="cs-CZ" dirty="0" smtClean="0"/>
          </a:p>
          <a:p>
            <a:pPr algn="just"/>
            <a:r>
              <a:rPr lang="en-US" dirty="0" smtClean="0"/>
              <a:t>In </a:t>
            </a:r>
            <a:r>
              <a:rPr lang="en-US" dirty="0"/>
              <a:t>fact, these policies should really be a starting point in developing an overall security plan. </a:t>
            </a:r>
            <a:endParaRPr lang="cs-CZ" dirty="0" smtClean="0"/>
          </a:p>
          <a:p>
            <a:pPr marL="0" indent="0" algn="just">
              <a:buNone/>
            </a:pPr>
            <a:endParaRPr lang="cs-CZ" dirty="0" smtClean="0"/>
          </a:p>
          <a:p>
            <a:pPr algn="just"/>
            <a:r>
              <a:rPr lang="en-US" dirty="0" smtClean="0"/>
              <a:t>A </a:t>
            </a:r>
            <a:r>
              <a:rPr lang="en-US" dirty="0"/>
              <a:t>good information-security policy lays out the guidelines for employee use of the information resources of the company and provides the company recourse in the case that an employee violates a policy.</a:t>
            </a:r>
            <a:endParaRPr lang="cs-CZ" dirty="0"/>
          </a:p>
        </p:txBody>
      </p:sp>
    </p:spTree>
    <p:extLst>
      <p:ext uri="{BB962C8B-B14F-4D97-AF65-F5344CB8AC3E}">
        <p14:creationId xmlns:p14="http://schemas.microsoft.com/office/powerpoint/2010/main" val="3962143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Security</a:t>
            </a:r>
            <a:r>
              <a:rPr lang="cs-CZ" dirty="0"/>
              <a:t> </a:t>
            </a:r>
            <a:r>
              <a:rPr lang="cs-CZ" dirty="0" err="1"/>
              <a:t>Polices</a:t>
            </a:r>
            <a:endParaRPr lang="cs-CZ" dirty="0"/>
          </a:p>
        </p:txBody>
      </p:sp>
      <p:sp>
        <p:nvSpPr>
          <p:cNvPr id="3" name="Zástupný symbol pro obsah 2"/>
          <p:cNvSpPr>
            <a:spLocks noGrp="1"/>
          </p:cNvSpPr>
          <p:nvPr>
            <p:ph idx="1"/>
          </p:nvPr>
        </p:nvSpPr>
        <p:spPr/>
        <p:txBody>
          <a:bodyPr/>
          <a:lstStyle/>
          <a:p>
            <a:pPr algn="just"/>
            <a:r>
              <a:rPr lang="en-US" dirty="0"/>
              <a:t>According to the SANS Institute, a good policy is “a formal, brief, and high-level statement or plan that embraces an organization’s general beliefs, goals, objectives, and acceptable procedures for a specified subject area.” </a:t>
            </a:r>
            <a:endParaRPr lang="cs-CZ" dirty="0" smtClean="0"/>
          </a:p>
          <a:p>
            <a:pPr algn="just"/>
            <a:r>
              <a:rPr lang="en-US" dirty="0" smtClean="0"/>
              <a:t>Policies </a:t>
            </a:r>
            <a:r>
              <a:rPr lang="en-US" dirty="0"/>
              <a:t>require compliance; failure to comply with a policy will result in disciplinary action. </a:t>
            </a:r>
            <a:endParaRPr lang="cs-CZ" dirty="0" smtClean="0"/>
          </a:p>
          <a:p>
            <a:pPr algn="just"/>
            <a:r>
              <a:rPr lang="en-US" dirty="0" smtClean="0"/>
              <a:t>A </a:t>
            </a:r>
            <a:r>
              <a:rPr lang="en-US" dirty="0"/>
              <a:t>policy does not lay out the specific technical details, instead it focuses on the desired results. </a:t>
            </a:r>
            <a:endParaRPr lang="cs-CZ" dirty="0" smtClean="0"/>
          </a:p>
          <a:p>
            <a:pPr algn="just"/>
            <a:r>
              <a:rPr lang="en-US" dirty="0" smtClean="0"/>
              <a:t>A </a:t>
            </a:r>
            <a:r>
              <a:rPr lang="en-US" dirty="0"/>
              <a:t>security policy should be based on the guiding principles of confidentiality, integrity, and availability.</a:t>
            </a:r>
            <a:endParaRPr lang="cs-CZ" dirty="0"/>
          </a:p>
        </p:txBody>
      </p:sp>
    </p:spTree>
    <p:extLst>
      <p:ext uri="{BB962C8B-B14F-4D97-AF65-F5344CB8AC3E}">
        <p14:creationId xmlns:p14="http://schemas.microsoft.com/office/powerpoint/2010/main" val="390697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Definitions</a:t>
            </a:r>
            <a:r>
              <a:rPr lang="cs-CZ" dirty="0"/>
              <a:t> of </a:t>
            </a:r>
            <a:r>
              <a:rPr lang="cs-CZ" dirty="0" err="1"/>
              <a:t>Security</a:t>
            </a:r>
            <a:endParaRPr lang="cs-CZ" dirty="0"/>
          </a:p>
        </p:txBody>
      </p:sp>
      <p:sp>
        <p:nvSpPr>
          <p:cNvPr id="3" name="Zástupný symbol pro obsah 2"/>
          <p:cNvSpPr>
            <a:spLocks noGrp="1"/>
          </p:cNvSpPr>
          <p:nvPr>
            <p:ph idx="1"/>
          </p:nvPr>
        </p:nvSpPr>
        <p:spPr/>
        <p:txBody>
          <a:bodyPr>
            <a:normAutofit/>
          </a:bodyPr>
          <a:lstStyle/>
          <a:p>
            <a:pPr algn="just"/>
            <a:r>
              <a:rPr lang="en-US" dirty="0"/>
              <a:t>Security, in information technology (IT), is the defense of digital information and IT assets against internal and external, malicious and accidental threats. </a:t>
            </a:r>
            <a:endParaRPr lang="cs-CZ" dirty="0"/>
          </a:p>
          <a:p>
            <a:pPr algn="just"/>
            <a:r>
              <a:rPr lang="en-US" dirty="0"/>
              <a:t>This defense includes detection, prevention and response to threats through the use of security policies, software tools and IT services.</a:t>
            </a:r>
          </a:p>
          <a:p>
            <a:pPr algn="just"/>
            <a:r>
              <a:rPr lang="en-US" dirty="0"/>
              <a:t>Security is critical for enterprises and organizations of all sizes and in all industries. </a:t>
            </a:r>
            <a:endParaRPr lang="cs-CZ" dirty="0"/>
          </a:p>
          <a:p>
            <a:pPr algn="just"/>
            <a:r>
              <a:rPr lang="en-US" dirty="0"/>
              <a:t>Weak security can result in compromised systems or data, either by a malicious threat actor or an unintentional internal threat. </a:t>
            </a:r>
            <a:endParaRPr lang="cs-CZ" dirty="0"/>
          </a:p>
        </p:txBody>
      </p:sp>
    </p:spTree>
    <p:extLst>
      <p:ext uri="{BB962C8B-B14F-4D97-AF65-F5344CB8AC3E}">
        <p14:creationId xmlns:p14="http://schemas.microsoft.com/office/powerpoint/2010/main" val="2778994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Security</a:t>
            </a:r>
            <a:r>
              <a:rPr lang="cs-CZ" dirty="0"/>
              <a:t> </a:t>
            </a:r>
            <a:r>
              <a:rPr lang="cs-CZ" dirty="0" err="1"/>
              <a:t>Polices</a:t>
            </a:r>
            <a:endParaRPr lang="cs-CZ" dirty="0"/>
          </a:p>
        </p:txBody>
      </p:sp>
      <p:sp>
        <p:nvSpPr>
          <p:cNvPr id="3" name="Zástupný symbol pro obsah 2"/>
          <p:cNvSpPr>
            <a:spLocks noGrp="1"/>
          </p:cNvSpPr>
          <p:nvPr>
            <p:ph idx="1"/>
          </p:nvPr>
        </p:nvSpPr>
        <p:spPr/>
        <p:txBody>
          <a:bodyPr/>
          <a:lstStyle/>
          <a:p>
            <a:pPr algn="just"/>
            <a:r>
              <a:rPr lang="en-US" dirty="0"/>
              <a:t>A good example of a security policy that many will be familiar with is a web use policy. </a:t>
            </a:r>
            <a:endParaRPr lang="cs-CZ" dirty="0" smtClean="0"/>
          </a:p>
          <a:p>
            <a:pPr algn="just"/>
            <a:r>
              <a:rPr lang="en-US" dirty="0" smtClean="0"/>
              <a:t>A </a:t>
            </a:r>
            <a:r>
              <a:rPr lang="en-US" dirty="0"/>
              <a:t>web use policy lays out the responsibilities of company employees as they use company resources to access the Internet. </a:t>
            </a:r>
            <a:endParaRPr lang="cs-CZ" dirty="0" smtClean="0"/>
          </a:p>
          <a:p>
            <a:pPr algn="just"/>
            <a:r>
              <a:rPr lang="en-US" dirty="0" smtClean="0"/>
              <a:t>A </a:t>
            </a:r>
            <a:r>
              <a:rPr lang="en-US" dirty="0"/>
              <a:t>good example of a web use policy is included in Harvard University’s “Computer Rules and Responsibilities</a:t>
            </a:r>
            <a:r>
              <a:rPr lang="en-US" dirty="0" smtClean="0"/>
              <a:t>”</a:t>
            </a:r>
            <a:r>
              <a:rPr lang="cs-CZ" dirty="0" smtClean="0"/>
              <a:t>.</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021" y="3994512"/>
            <a:ext cx="3798979" cy="2230117"/>
          </a:xfrm>
          <a:prstGeom prst="rect">
            <a:avLst/>
          </a:prstGeom>
        </p:spPr>
      </p:pic>
    </p:spTree>
    <p:extLst>
      <p:ext uri="{BB962C8B-B14F-4D97-AF65-F5344CB8AC3E}">
        <p14:creationId xmlns:p14="http://schemas.microsoft.com/office/powerpoint/2010/main" val="903308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Security</a:t>
            </a:r>
            <a:r>
              <a:rPr lang="cs-CZ" dirty="0"/>
              <a:t> </a:t>
            </a:r>
            <a:r>
              <a:rPr lang="cs-CZ" dirty="0" err="1"/>
              <a:t>Polices</a:t>
            </a:r>
            <a:endParaRPr lang="cs-CZ" dirty="0"/>
          </a:p>
        </p:txBody>
      </p:sp>
      <p:sp>
        <p:nvSpPr>
          <p:cNvPr id="3" name="Zástupný symbol pro obsah 2"/>
          <p:cNvSpPr>
            <a:spLocks noGrp="1"/>
          </p:cNvSpPr>
          <p:nvPr>
            <p:ph idx="1"/>
          </p:nvPr>
        </p:nvSpPr>
        <p:spPr/>
        <p:txBody>
          <a:bodyPr/>
          <a:lstStyle/>
          <a:p>
            <a:pPr algn="just"/>
            <a:r>
              <a:rPr lang="en-US" dirty="0"/>
              <a:t>A security policy should also address any governmental or industry regulations that apply to the organization. </a:t>
            </a:r>
            <a:endParaRPr lang="cs-CZ" dirty="0" smtClean="0"/>
          </a:p>
          <a:p>
            <a:pPr algn="just"/>
            <a:r>
              <a:rPr lang="en-US" dirty="0" smtClean="0"/>
              <a:t>For </a:t>
            </a:r>
            <a:r>
              <a:rPr lang="en-US" dirty="0"/>
              <a:t>example, if the organization is a university, it must be aware of the Family Educational Rights and Privacy Act (FERPA), which restricts who has access to student information. </a:t>
            </a:r>
            <a:endParaRPr lang="cs-CZ" dirty="0" smtClean="0"/>
          </a:p>
          <a:p>
            <a:pPr algn="just"/>
            <a:r>
              <a:rPr lang="en-US" dirty="0" smtClean="0"/>
              <a:t>Health </a:t>
            </a:r>
            <a:r>
              <a:rPr lang="en-US" dirty="0"/>
              <a:t>care organizations are obligated to follow several regulations, such as the Health Insurance Portability and Accountability Act (HIPAA).</a:t>
            </a:r>
          </a:p>
          <a:p>
            <a:pPr algn="just"/>
            <a:r>
              <a:rPr lang="en-US" dirty="0"/>
              <a:t>A good resource for learning more about security policies is the SANS Institute’s Information Security Policy Page.</a:t>
            </a:r>
          </a:p>
          <a:p>
            <a:pPr marL="0" indent="0">
              <a:buNone/>
            </a:pPr>
            <a:r>
              <a:rPr lang="en-US" dirty="0"/>
              <a:t/>
            </a:r>
            <a:br>
              <a:rPr lang="en-US" dirty="0"/>
            </a:br>
            <a:endParaRPr lang="cs-CZ" dirty="0"/>
          </a:p>
        </p:txBody>
      </p:sp>
    </p:spTree>
    <p:extLst>
      <p:ext uri="{BB962C8B-B14F-4D97-AF65-F5344CB8AC3E}">
        <p14:creationId xmlns:p14="http://schemas.microsoft.com/office/powerpoint/2010/main" val="4238223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Usability</a:t>
            </a:r>
            <a:endParaRPr lang="cs-CZ" dirty="0"/>
          </a:p>
        </p:txBody>
      </p:sp>
      <p:sp>
        <p:nvSpPr>
          <p:cNvPr id="3" name="Zástupný symbol pro obsah 2"/>
          <p:cNvSpPr>
            <a:spLocks noGrp="1"/>
          </p:cNvSpPr>
          <p:nvPr>
            <p:ph idx="1"/>
          </p:nvPr>
        </p:nvSpPr>
        <p:spPr/>
        <p:txBody>
          <a:bodyPr/>
          <a:lstStyle/>
          <a:p>
            <a:pPr algn="just"/>
            <a:r>
              <a:rPr lang="en-US" dirty="0"/>
              <a:t>When looking to secure information resources, organizations must balance the need for security with users’ need to effectively access and use these resources. </a:t>
            </a:r>
            <a:endParaRPr lang="cs-CZ" dirty="0" smtClean="0"/>
          </a:p>
          <a:p>
            <a:pPr algn="just"/>
            <a:r>
              <a:rPr lang="en-US" dirty="0" smtClean="0"/>
              <a:t>If </a:t>
            </a:r>
            <a:r>
              <a:rPr lang="en-US" dirty="0"/>
              <a:t>a system’s security measures make it difficult to use, then users will find ways around the security, which may make the system more vulnerable than it would have been without the security measures! </a:t>
            </a:r>
            <a:endParaRPr lang="cs-CZ" dirty="0" smtClean="0"/>
          </a:p>
          <a:p>
            <a:pPr algn="just"/>
            <a:r>
              <a:rPr lang="en-US" dirty="0" smtClean="0"/>
              <a:t>Take</a:t>
            </a:r>
            <a:r>
              <a:rPr lang="en-US" dirty="0"/>
              <a:t>, for example, password policies. </a:t>
            </a:r>
            <a:endParaRPr lang="cs-CZ" dirty="0" smtClean="0"/>
          </a:p>
          <a:p>
            <a:pPr algn="just"/>
            <a:r>
              <a:rPr lang="en-US" dirty="0" smtClean="0"/>
              <a:t>If </a:t>
            </a:r>
            <a:r>
              <a:rPr lang="en-US" dirty="0"/>
              <a:t>the organization requires an extremely long password with several special characters, an employee may resort to writing it down and putting it in a drawer since it will be impossible to memorize.</a:t>
            </a:r>
            <a:endParaRPr lang="cs-CZ" dirty="0"/>
          </a:p>
        </p:txBody>
      </p:sp>
    </p:spTree>
    <p:extLst>
      <p:ext uri="{BB962C8B-B14F-4D97-AF65-F5344CB8AC3E}">
        <p14:creationId xmlns:p14="http://schemas.microsoft.com/office/powerpoint/2010/main" val="728282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Personal</a:t>
            </a:r>
            <a:r>
              <a:rPr lang="cs-CZ" dirty="0" smtClean="0"/>
              <a:t> Information </a:t>
            </a:r>
            <a:r>
              <a:rPr lang="cs-CZ" dirty="0" err="1" smtClean="0"/>
              <a:t>Security</a:t>
            </a:r>
            <a:endParaRPr lang="cs-CZ" dirty="0"/>
          </a:p>
        </p:txBody>
      </p:sp>
      <p:sp>
        <p:nvSpPr>
          <p:cNvPr id="3" name="Zástupný symbol pro obsah 2"/>
          <p:cNvSpPr>
            <a:spLocks noGrp="1"/>
          </p:cNvSpPr>
          <p:nvPr>
            <p:ph idx="1"/>
          </p:nvPr>
        </p:nvSpPr>
        <p:spPr/>
        <p:txBody>
          <a:bodyPr/>
          <a:lstStyle/>
          <a:p>
            <a:pPr marL="0" indent="0" algn="just">
              <a:buNone/>
            </a:pPr>
            <a:r>
              <a:rPr lang="en-US" dirty="0" smtClean="0"/>
              <a:t>There </a:t>
            </a:r>
            <a:r>
              <a:rPr lang="en-US" dirty="0"/>
              <a:t>is no way to have </a:t>
            </a:r>
            <a:r>
              <a:rPr lang="en-US" dirty="0" smtClean="0"/>
              <a:t>100</a:t>
            </a:r>
            <a:r>
              <a:rPr lang="cs-CZ" dirty="0" smtClean="0"/>
              <a:t> </a:t>
            </a:r>
            <a:r>
              <a:rPr lang="en-US" dirty="0" smtClean="0"/>
              <a:t>% </a:t>
            </a:r>
            <a:r>
              <a:rPr lang="en-US" dirty="0"/>
              <a:t>security, but there are several simple steps we, as individuals, can take to make ourselves more secure</a:t>
            </a:r>
            <a:r>
              <a:rPr lang="en-US" dirty="0" smtClean="0"/>
              <a:t>.</a:t>
            </a:r>
            <a:endParaRPr lang="cs-CZ" dirty="0" smtClean="0"/>
          </a:p>
          <a:p>
            <a:pPr algn="just"/>
            <a:r>
              <a:rPr lang="en-US" dirty="0"/>
              <a:t>Keep your software up to date. </a:t>
            </a:r>
            <a:endParaRPr lang="cs-CZ" dirty="0" smtClean="0"/>
          </a:p>
          <a:p>
            <a:pPr algn="just"/>
            <a:r>
              <a:rPr lang="en-US" dirty="0" smtClean="0"/>
              <a:t>Whenever </a:t>
            </a:r>
            <a:r>
              <a:rPr lang="en-US" dirty="0"/>
              <a:t>a software vendor determines that a security flaw has been found in their software, they will release an update to the software that you can download to fix the problem. </a:t>
            </a:r>
            <a:endParaRPr lang="cs-CZ" dirty="0"/>
          </a:p>
          <a:p>
            <a:pPr algn="just"/>
            <a:r>
              <a:rPr lang="en-US" dirty="0" smtClean="0"/>
              <a:t>Turn </a:t>
            </a:r>
            <a:r>
              <a:rPr lang="en-US" dirty="0"/>
              <a:t>on automatic updating on your computer to automate this process.</a:t>
            </a:r>
          </a:p>
          <a:p>
            <a:endParaRPr lang="cs-CZ" dirty="0"/>
          </a:p>
        </p:txBody>
      </p:sp>
    </p:spTree>
    <p:extLst>
      <p:ext uri="{BB962C8B-B14F-4D97-AF65-F5344CB8AC3E}">
        <p14:creationId xmlns:p14="http://schemas.microsoft.com/office/powerpoint/2010/main" val="3278593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r>
              <a:rPr lang="en-US" dirty="0"/>
              <a:t>Install antivirus software and keep it up to date. </a:t>
            </a:r>
            <a:endParaRPr lang="cs-CZ" dirty="0" smtClean="0"/>
          </a:p>
          <a:p>
            <a:r>
              <a:rPr lang="en-US" dirty="0" smtClean="0"/>
              <a:t>There </a:t>
            </a:r>
            <a:r>
              <a:rPr lang="en-US" dirty="0"/>
              <a:t>are many good antivirus software packages on the market today, including free ones.</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927" y="3123334"/>
            <a:ext cx="4067695" cy="2589978"/>
          </a:xfrm>
          <a:prstGeom prst="rect">
            <a:avLst/>
          </a:prstGeom>
        </p:spPr>
      </p:pic>
    </p:spTree>
    <p:extLst>
      <p:ext uri="{BB962C8B-B14F-4D97-AF65-F5344CB8AC3E}">
        <p14:creationId xmlns:p14="http://schemas.microsoft.com/office/powerpoint/2010/main" val="586917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Be smart about your connections. </a:t>
            </a:r>
            <a:endParaRPr lang="cs-CZ" dirty="0" smtClean="0"/>
          </a:p>
          <a:p>
            <a:pPr algn="just"/>
            <a:r>
              <a:rPr lang="en-US" dirty="0" smtClean="0"/>
              <a:t>You </a:t>
            </a:r>
            <a:r>
              <a:rPr lang="en-US" dirty="0"/>
              <a:t>should be aware of your surroundings. </a:t>
            </a:r>
            <a:endParaRPr lang="cs-CZ" dirty="0" smtClean="0"/>
          </a:p>
          <a:p>
            <a:pPr algn="just"/>
            <a:r>
              <a:rPr lang="en-US" dirty="0" smtClean="0"/>
              <a:t>When </a:t>
            </a:r>
            <a:r>
              <a:rPr lang="en-US" dirty="0"/>
              <a:t>connecting to a Wi-Fi network in a public place, be aware that you could be at risk of being spied on by others sharing that network. </a:t>
            </a:r>
            <a:endParaRPr lang="cs-CZ" dirty="0" smtClean="0"/>
          </a:p>
          <a:p>
            <a:pPr algn="just"/>
            <a:r>
              <a:rPr lang="en-US" dirty="0" smtClean="0"/>
              <a:t>It </a:t>
            </a:r>
            <a:r>
              <a:rPr lang="en-US" dirty="0"/>
              <a:t>is advisable not to access your financial or personal data while attached to a Wi-Fi hotspot. </a:t>
            </a:r>
            <a:endParaRPr lang="cs-CZ" dirty="0" smtClean="0"/>
          </a:p>
          <a:p>
            <a:pPr algn="just"/>
            <a:r>
              <a:rPr lang="en-US" dirty="0" smtClean="0"/>
              <a:t>You </a:t>
            </a:r>
            <a:r>
              <a:rPr lang="en-US" dirty="0"/>
              <a:t>should also be aware that connecting USB flash drives to your device could also put you at risk. </a:t>
            </a:r>
            <a:endParaRPr lang="cs-CZ" dirty="0" smtClean="0"/>
          </a:p>
          <a:p>
            <a:pPr algn="just"/>
            <a:r>
              <a:rPr lang="en-US" dirty="0" smtClean="0"/>
              <a:t>Do </a:t>
            </a:r>
            <a:r>
              <a:rPr lang="en-US" dirty="0"/>
              <a:t>not attach an unfamiliar flash drive to your device unless you can scan it first with your security software.</a:t>
            </a:r>
          </a:p>
          <a:p>
            <a:endParaRPr lang="cs-CZ" dirty="0"/>
          </a:p>
        </p:txBody>
      </p:sp>
    </p:spTree>
    <p:extLst>
      <p:ext uri="{BB962C8B-B14F-4D97-AF65-F5344CB8AC3E}">
        <p14:creationId xmlns:p14="http://schemas.microsoft.com/office/powerpoint/2010/main" val="1651810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Back up your data. </a:t>
            </a:r>
            <a:endParaRPr lang="cs-CZ" dirty="0" smtClean="0"/>
          </a:p>
          <a:p>
            <a:pPr algn="just"/>
            <a:r>
              <a:rPr lang="en-US" dirty="0" smtClean="0"/>
              <a:t>Just </a:t>
            </a:r>
            <a:r>
              <a:rPr lang="en-US" dirty="0"/>
              <a:t>as organizations need to back up their data, individuals need to as well. </a:t>
            </a:r>
            <a:endParaRPr lang="cs-CZ" dirty="0" smtClean="0"/>
          </a:p>
          <a:p>
            <a:pPr algn="just"/>
            <a:r>
              <a:rPr lang="en-US" dirty="0" smtClean="0"/>
              <a:t>And </a:t>
            </a:r>
            <a:r>
              <a:rPr lang="en-US" dirty="0"/>
              <a:t>the same rules apply: do it regularly and keep a copy of it in another location. </a:t>
            </a:r>
            <a:endParaRPr lang="cs-CZ" dirty="0" smtClean="0"/>
          </a:p>
          <a:p>
            <a:pPr algn="just"/>
            <a:r>
              <a:rPr lang="en-US" dirty="0" smtClean="0"/>
              <a:t>One </a:t>
            </a:r>
            <a:r>
              <a:rPr lang="en-US" dirty="0"/>
              <a:t>simple solution for this is to set up an account with an online backup service, such as </a:t>
            </a:r>
            <a:r>
              <a:rPr lang="en-US" dirty="0" err="1"/>
              <a:t>Mozy</a:t>
            </a:r>
            <a:r>
              <a:rPr lang="en-US" dirty="0"/>
              <a:t> or Carbonite, to automate your backups.</a:t>
            </a:r>
          </a:p>
          <a:p>
            <a:endParaRPr lang="cs-CZ" dirty="0"/>
          </a:p>
        </p:txBody>
      </p:sp>
    </p:spTree>
    <p:extLst>
      <p:ext uri="{BB962C8B-B14F-4D97-AF65-F5344CB8AC3E}">
        <p14:creationId xmlns:p14="http://schemas.microsoft.com/office/powerpoint/2010/main" val="968988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Secure your accounts with two-factor authentication. </a:t>
            </a:r>
            <a:endParaRPr lang="cs-CZ" dirty="0" smtClean="0"/>
          </a:p>
          <a:p>
            <a:pPr algn="just"/>
            <a:r>
              <a:rPr lang="en-US" dirty="0" smtClean="0"/>
              <a:t>Most </a:t>
            </a:r>
            <a:r>
              <a:rPr lang="en-US" dirty="0"/>
              <a:t>e-mail and social media providers now have a two-factor authentication option. </a:t>
            </a:r>
            <a:endParaRPr lang="cs-CZ" dirty="0" smtClean="0"/>
          </a:p>
          <a:p>
            <a:pPr algn="just"/>
            <a:r>
              <a:rPr lang="en-US" dirty="0" smtClean="0"/>
              <a:t>The </a:t>
            </a:r>
            <a:r>
              <a:rPr lang="en-US" dirty="0"/>
              <a:t>way this works is simple: when you log in to your account from an unfamiliar computer for the first time, it sends you a text message with a code that you must enter to confirm that you are really you. </a:t>
            </a:r>
            <a:endParaRPr lang="cs-CZ" dirty="0" smtClean="0"/>
          </a:p>
          <a:p>
            <a:pPr algn="just"/>
            <a:r>
              <a:rPr lang="en-US" dirty="0" smtClean="0"/>
              <a:t>This </a:t>
            </a:r>
            <a:r>
              <a:rPr lang="en-US" dirty="0"/>
              <a:t>means that no one else can log in to your accounts without knowing your password and having your mobile phone with them.</a:t>
            </a:r>
          </a:p>
          <a:p>
            <a:endParaRPr lang="cs-CZ" dirty="0"/>
          </a:p>
        </p:txBody>
      </p:sp>
    </p:spTree>
    <p:extLst>
      <p:ext uri="{BB962C8B-B14F-4D97-AF65-F5344CB8AC3E}">
        <p14:creationId xmlns:p14="http://schemas.microsoft.com/office/powerpoint/2010/main" val="4244703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Make your passwords long, strong, and unique. </a:t>
            </a:r>
            <a:endParaRPr lang="cs-CZ" dirty="0" smtClean="0"/>
          </a:p>
          <a:p>
            <a:pPr algn="just"/>
            <a:r>
              <a:rPr lang="en-US" dirty="0" smtClean="0"/>
              <a:t>For </a:t>
            </a:r>
            <a:r>
              <a:rPr lang="en-US" dirty="0"/>
              <a:t>your personal passwords, you should follow the same rules that are recommended for organizations. </a:t>
            </a:r>
            <a:endParaRPr lang="cs-CZ" dirty="0" smtClean="0"/>
          </a:p>
          <a:p>
            <a:pPr algn="just"/>
            <a:r>
              <a:rPr lang="en-US" dirty="0" smtClean="0"/>
              <a:t>Your </a:t>
            </a:r>
            <a:r>
              <a:rPr lang="en-US" dirty="0"/>
              <a:t>passwords should be long (eight or more characters) and contain at least two of the following: upper-case letters, numbers, and special characters. </a:t>
            </a:r>
            <a:endParaRPr lang="cs-CZ" dirty="0" smtClean="0"/>
          </a:p>
          <a:p>
            <a:pPr algn="just"/>
            <a:r>
              <a:rPr lang="en-US" dirty="0" smtClean="0"/>
              <a:t>You </a:t>
            </a:r>
            <a:r>
              <a:rPr lang="en-US" dirty="0"/>
              <a:t>also should use different passwords for different accounts, so that if someone steals your password for one account, they still are locked out of your other accounts.</a:t>
            </a:r>
          </a:p>
        </p:txBody>
      </p:sp>
    </p:spTree>
    <p:extLst>
      <p:ext uri="{BB962C8B-B14F-4D97-AF65-F5344CB8AC3E}">
        <p14:creationId xmlns:p14="http://schemas.microsoft.com/office/powerpoint/2010/main" val="1954579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Be suspicious of strange links and attachments. </a:t>
            </a:r>
            <a:endParaRPr lang="cs-CZ" dirty="0" smtClean="0"/>
          </a:p>
          <a:p>
            <a:pPr marL="0" indent="0" algn="just">
              <a:buNone/>
            </a:pPr>
            <a:endParaRPr lang="cs-CZ" dirty="0" smtClean="0"/>
          </a:p>
          <a:p>
            <a:pPr algn="just"/>
            <a:r>
              <a:rPr lang="en-US" dirty="0" smtClean="0"/>
              <a:t>When </a:t>
            </a:r>
            <a:r>
              <a:rPr lang="en-US" dirty="0"/>
              <a:t>you receive an e-mail, tweet, or Facebook post, be suspicious of any links or attachments included there. </a:t>
            </a:r>
            <a:endParaRPr lang="cs-CZ" dirty="0" smtClean="0"/>
          </a:p>
          <a:p>
            <a:pPr marL="0" indent="0" algn="just">
              <a:buNone/>
            </a:pPr>
            <a:endParaRPr lang="cs-CZ" dirty="0" smtClean="0"/>
          </a:p>
          <a:p>
            <a:pPr algn="just"/>
            <a:r>
              <a:rPr lang="en-US" dirty="0" smtClean="0"/>
              <a:t>Do </a:t>
            </a:r>
            <a:r>
              <a:rPr lang="en-US" dirty="0"/>
              <a:t>not click on the link directly if you are at all suspicious</a:t>
            </a:r>
            <a:r>
              <a:rPr lang="en-US" dirty="0" smtClean="0"/>
              <a:t>.</a:t>
            </a:r>
            <a:endParaRPr lang="cs-CZ" dirty="0" smtClean="0"/>
          </a:p>
          <a:p>
            <a:pPr marL="0" indent="0" algn="just">
              <a:buNone/>
            </a:pPr>
            <a:r>
              <a:rPr lang="en-US" dirty="0" smtClean="0"/>
              <a:t> </a:t>
            </a:r>
            <a:endParaRPr lang="cs-CZ" dirty="0" smtClean="0"/>
          </a:p>
          <a:p>
            <a:pPr algn="just"/>
            <a:r>
              <a:rPr lang="en-US" dirty="0" smtClean="0"/>
              <a:t>Instead</a:t>
            </a:r>
            <a:r>
              <a:rPr lang="en-US" dirty="0"/>
              <a:t>, if you want to access the website, find it yourself and navigate to it directly.</a:t>
            </a:r>
          </a:p>
          <a:p>
            <a:endParaRPr lang="cs-CZ" dirty="0"/>
          </a:p>
        </p:txBody>
      </p:sp>
    </p:spTree>
    <p:extLst>
      <p:ext uri="{BB962C8B-B14F-4D97-AF65-F5344CB8AC3E}">
        <p14:creationId xmlns:p14="http://schemas.microsoft.com/office/powerpoint/2010/main" val="125967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a:t>
            </a:r>
            <a:r>
              <a:rPr lang="cs-CZ" dirty="0" err="1"/>
              <a:t>Concept</a:t>
            </a:r>
            <a:r>
              <a:rPr lang="cs-CZ" dirty="0"/>
              <a:t> of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As computers and other digital devices have become essential to business and commerce, they have also increasingly become a target for attacks. </a:t>
            </a:r>
            <a:endParaRPr lang="cs-CZ" dirty="0"/>
          </a:p>
          <a:p>
            <a:pPr algn="just"/>
            <a:endParaRPr lang="cs-CZ" dirty="0"/>
          </a:p>
          <a:p>
            <a:pPr algn="just"/>
            <a:r>
              <a:rPr lang="en-US" dirty="0"/>
              <a:t>In order for a company or an individual to use a computing device with confidence, they must first be assured that the device is not compromised in any way and that all communications will be secure.</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6780" y="4504668"/>
            <a:ext cx="2543693" cy="1658488"/>
          </a:xfrm>
          <a:prstGeom prst="rect">
            <a:avLst/>
          </a:prstGeom>
        </p:spPr>
      </p:pic>
    </p:spTree>
    <p:extLst>
      <p:ext uri="{BB962C8B-B14F-4D97-AF65-F5344CB8AC3E}">
        <p14:creationId xmlns:p14="http://schemas.microsoft.com/office/powerpoint/2010/main" val="944304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a:p>
            <a:endParaRPr lang="cs-CZ" dirty="0"/>
          </a:p>
          <a:p>
            <a:endParaRPr lang="cs-CZ" dirty="0"/>
          </a:p>
          <a:p>
            <a:endParaRPr lang="cs-CZ" dirty="0"/>
          </a:p>
          <a:p>
            <a:pPr marL="0" indent="0" algn="ctr">
              <a:buNone/>
            </a:pPr>
            <a:r>
              <a:rPr lang="cs-CZ" sz="3600" dirty="0" err="1"/>
              <a:t>Thank</a:t>
            </a:r>
            <a:r>
              <a:rPr lang="cs-CZ" sz="3600" dirty="0"/>
              <a:t> </a:t>
            </a:r>
            <a:r>
              <a:rPr lang="cs-CZ" sz="3600" dirty="0" err="1"/>
              <a:t>you</a:t>
            </a:r>
            <a:r>
              <a:rPr lang="cs-CZ" sz="3600" dirty="0"/>
              <a:t> for </a:t>
            </a:r>
            <a:r>
              <a:rPr lang="cs-CZ" sz="3600" dirty="0" err="1"/>
              <a:t>your</a:t>
            </a:r>
            <a:r>
              <a:rPr lang="cs-CZ" sz="3600" dirty="0"/>
              <a:t> </a:t>
            </a:r>
            <a:r>
              <a:rPr lang="cs-CZ" sz="3600" dirty="0" err="1"/>
              <a:t>attention</a:t>
            </a:r>
            <a:endParaRPr lang="cs-CZ" sz="3600" dirty="0"/>
          </a:p>
        </p:txBody>
      </p:sp>
    </p:spTree>
    <p:extLst>
      <p:ext uri="{BB962C8B-B14F-4D97-AF65-F5344CB8AC3E}">
        <p14:creationId xmlns:p14="http://schemas.microsoft.com/office/powerpoint/2010/main" val="371480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Base of Information </a:t>
            </a:r>
            <a:r>
              <a:rPr lang="cs-CZ" dirty="0" err="1"/>
              <a:t>Security</a:t>
            </a:r>
            <a:r>
              <a:rPr lang="cs-CZ" dirty="0"/>
              <a:t> - </a:t>
            </a:r>
            <a:r>
              <a:rPr lang="cs-CZ" dirty="0" err="1"/>
              <a:t>Confidentiality</a:t>
            </a:r>
            <a:r>
              <a:rPr lang="cs-CZ" dirty="0"/>
              <a:t>, Integrity, </a:t>
            </a:r>
            <a:r>
              <a:rPr lang="cs-CZ" dirty="0" err="1"/>
              <a:t>Availability</a:t>
            </a:r>
            <a:endParaRPr lang="cs-CZ" dirty="0"/>
          </a:p>
        </p:txBody>
      </p:sp>
      <p:pic>
        <p:nvPicPr>
          <p:cNvPr id="1026" name="Picture 2" descr="The Security Tri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6822" y="2263731"/>
            <a:ext cx="3614997" cy="294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988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Base of Information </a:t>
            </a:r>
            <a:r>
              <a:rPr lang="cs-CZ" dirty="0" err="1"/>
              <a:t>Security</a:t>
            </a:r>
            <a:r>
              <a:rPr lang="cs-CZ" dirty="0"/>
              <a:t> - </a:t>
            </a:r>
            <a:r>
              <a:rPr lang="cs-CZ" dirty="0" err="1"/>
              <a:t>Confidentiality</a:t>
            </a:r>
            <a:endParaRPr lang="cs-CZ" dirty="0"/>
          </a:p>
        </p:txBody>
      </p:sp>
      <p:sp>
        <p:nvSpPr>
          <p:cNvPr id="3" name="Zástupný symbol pro obsah 2"/>
          <p:cNvSpPr>
            <a:spLocks noGrp="1"/>
          </p:cNvSpPr>
          <p:nvPr>
            <p:ph idx="1"/>
          </p:nvPr>
        </p:nvSpPr>
        <p:spPr/>
        <p:txBody>
          <a:bodyPr>
            <a:normAutofit lnSpcReduction="10000"/>
          </a:bodyPr>
          <a:lstStyle/>
          <a:p>
            <a:pPr algn="just"/>
            <a:r>
              <a:rPr lang="en-US" dirty="0"/>
              <a:t>When protecting information, we want to be able to restrict access to those who are allowed to see it; everyone else should be disallowed from learning anything about its contents. </a:t>
            </a:r>
            <a:endParaRPr lang="cs-CZ" dirty="0"/>
          </a:p>
          <a:p>
            <a:pPr algn="just"/>
            <a:endParaRPr lang="cs-CZ" dirty="0"/>
          </a:p>
          <a:p>
            <a:pPr algn="just"/>
            <a:r>
              <a:rPr lang="en-US" dirty="0"/>
              <a:t>This is the essence of confidentiality. </a:t>
            </a:r>
            <a:endParaRPr lang="cs-CZ" dirty="0"/>
          </a:p>
          <a:p>
            <a:pPr algn="just"/>
            <a:endParaRPr lang="cs-CZ" dirty="0"/>
          </a:p>
          <a:p>
            <a:pPr algn="just"/>
            <a:r>
              <a:rPr lang="en-US" dirty="0"/>
              <a:t>For example, federal law requires that universities restrict access to private student information. </a:t>
            </a:r>
            <a:endParaRPr lang="cs-CZ" dirty="0"/>
          </a:p>
          <a:p>
            <a:pPr algn="just"/>
            <a:endParaRPr lang="cs-CZ" dirty="0"/>
          </a:p>
          <a:p>
            <a:pPr algn="just"/>
            <a:r>
              <a:rPr lang="en-US" dirty="0"/>
              <a:t>The university must be sure that only those who are authorized have access to view the grade records.</a:t>
            </a:r>
            <a:endParaRPr lang="cs-CZ" dirty="0"/>
          </a:p>
        </p:txBody>
      </p:sp>
    </p:spTree>
    <p:extLst>
      <p:ext uri="{BB962C8B-B14F-4D97-AF65-F5344CB8AC3E}">
        <p14:creationId xmlns:p14="http://schemas.microsoft.com/office/powerpoint/2010/main" val="283133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Base of Information </a:t>
            </a:r>
            <a:r>
              <a:rPr lang="cs-CZ" dirty="0" err="1"/>
              <a:t>Security</a:t>
            </a:r>
            <a:r>
              <a:rPr lang="cs-CZ" dirty="0"/>
              <a:t> - Integrity</a:t>
            </a:r>
          </a:p>
        </p:txBody>
      </p:sp>
      <p:sp>
        <p:nvSpPr>
          <p:cNvPr id="3" name="Zástupný symbol pro obsah 2"/>
          <p:cNvSpPr>
            <a:spLocks noGrp="1"/>
          </p:cNvSpPr>
          <p:nvPr>
            <p:ph idx="1"/>
          </p:nvPr>
        </p:nvSpPr>
        <p:spPr/>
        <p:txBody>
          <a:bodyPr/>
          <a:lstStyle/>
          <a:p>
            <a:pPr algn="just"/>
            <a:r>
              <a:rPr lang="en-US" dirty="0"/>
              <a:t>Integrity is the assurance that the information being accessed has not been altered and truly represents what is intended. </a:t>
            </a:r>
            <a:endParaRPr lang="cs-CZ" dirty="0"/>
          </a:p>
          <a:p>
            <a:pPr algn="just"/>
            <a:endParaRPr lang="cs-CZ" dirty="0"/>
          </a:p>
          <a:p>
            <a:pPr algn="just"/>
            <a:r>
              <a:rPr lang="en-US" dirty="0"/>
              <a:t>Just as a person with integrity means what he or she says and can be trusted to consistently represent the truth, information integrity means information truly represents its intended meaning. </a:t>
            </a:r>
            <a:endParaRPr lang="cs-CZ" dirty="0"/>
          </a:p>
          <a:p>
            <a:pPr marL="0" indent="0" algn="just">
              <a:buNone/>
            </a:pPr>
            <a:endParaRPr lang="cs-CZ" dirty="0"/>
          </a:p>
          <a:p>
            <a:pPr algn="just"/>
            <a:r>
              <a:rPr lang="en-US" dirty="0"/>
              <a:t>Information can lose its integrity through malicious intent, such as when someone who is not authorized makes a change to intentionally misrepresent something. </a:t>
            </a:r>
            <a:endParaRPr lang="cs-CZ" dirty="0"/>
          </a:p>
        </p:txBody>
      </p:sp>
    </p:spTree>
    <p:extLst>
      <p:ext uri="{BB962C8B-B14F-4D97-AF65-F5344CB8AC3E}">
        <p14:creationId xmlns:p14="http://schemas.microsoft.com/office/powerpoint/2010/main" val="46977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Base of Information </a:t>
            </a:r>
            <a:r>
              <a:rPr lang="cs-CZ" dirty="0" err="1"/>
              <a:t>Security</a:t>
            </a:r>
            <a:r>
              <a:rPr lang="cs-CZ" dirty="0"/>
              <a:t> - Integrity</a:t>
            </a:r>
          </a:p>
        </p:txBody>
      </p:sp>
      <p:sp>
        <p:nvSpPr>
          <p:cNvPr id="3" name="Zástupný symbol pro obsah 2"/>
          <p:cNvSpPr>
            <a:spLocks noGrp="1"/>
          </p:cNvSpPr>
          <p:nvPr>
            <p:ph idx="1"/>
          </p:nvPr>
        </p:nvSpPr>
        <p:spPr/>
        <p:txBody>
          <a:bodyPr/>
          <a:lstStyle/>
          <a:p>
            <a:pPr algn="just"/>
            <a:r>
              <a:rPr lang="en-US" dirty="0"/>
              <a:t>An example of this would be when a hacker is hired to go into the university’s system and change a grade.</a:t>
            </a:r>
            <a:endParaRPr lang="cs-CZ" dirty="0"/>
          </a:p>
          <a:p>
            <a:pPr algn="just"/>
            <a:r>
              <a:rPr lang="en-US" dirty="0"/>
              <a:t>Integrity can also be lost unintentionally, such as when a computer power surge corrupts a file or someone authorized to make a change accidentally deletes a file or enters incorrect information.</a:t>
            </a:r>
            <a:endParaRPr lang="cs-CZ" dirty="0"/>
          </a:p>
        </p:txBody>
      </p:sp>
      <p:pic>
        <p:nvPicPr>
          <p:cNvPr id="4" name="Obrázek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739996" y="3824663"/>
            <a:ext cx="3184023" cy="2384944"/>
          </a:xfrm>
          <a:prstGeom prst="rect">
            <a:avLst/>
          </a:prstGeom>
        </p:spPr>
      </p:pic>
    </p:spTree>
    <p:extLst>
      <p:ext uri="{BB962C8B-B14F-4D97-AF65-F5344CB8AC3E}">
        <p14:creationId xmlns:p14="http://schemas.microsoft.com/office/powerpoint/2010/main" val="137105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Base of Information </a:t>
            </a:r>
            <a:r>
              <a:rPr lang="cs-CZ" dirty="0" err="1"/>
              <a:t>Security</a:t>
            </a:r>
            <a:r>
              <a:rPr lang="cs-CZ" dirty="0"/>
              <a:t> - </a:t>
            </a:r>
            <a:r>
              <a:rPr lang="cs-CZ" dirty="0" err="1"/>
              <a:t>Availability</a:t>
            </a:r>
            <a:endParaRPr lang="cs-CZ" dirty="0"/>
          </a:p>
        </p:txBody>
      </p:sp>
      <p:sp>
        <p:nvSpPr>
          <p:cNvPr id="3" name="Zástupný symbol pro obsah 2"/>
          <p:cNvSpPr>
            <a:spLocks noGrp="1"/>
          </p:cNvSpPr>
          <p:nvPr>
            <p:ph idx="1"/>
          </p:nvPr>
        </p:nvSpPr>
        <p:spPr/>
        <p:txBody>
          <a:bodyPr/>
          <a:lstStyle/>
          <a:p>
            <a:pPr algn="just"/>
            <a:r>
              <a:rPr lang="en-US" dirty="0"/>
              <a:t>Availability means that information can be accessed and modified by anyone authorized to do so in an appropriate timeframe. </a:t>
            </a:r>
            <a:endParaRPr lang="cs-CZ" dirty="0"/>
          </a:p>
          <a:p>
            <a:pPr algn="just"/>
            <a:r>
              <a:rPr lang="en-US" dirty="0"/>
              <a:t>Depending on the type of information, </a:t>
            </a:r>
            <a:r>
              <a:rPr lang="en-US" i="1" dirty="0"/>
              <a:t>appropriate timeframe</a:t>
            </a:r>
            <a:r>
              <a:rPr lang="en-US" dirty="0"/>
              <a:t> can mean different things. </a:t>
            </a:r>
            <a:endParaRPr lang="cs-CZ" dirty="0"/>
          </a:p>
          <a:p>
            <a:pPr algn="just"/>
            <a:r>
              <a:rPr lang="en-US" dirty="0"/>
              <a:t>For example, a stock trader needs information to be available immediately, while a sales person may be happy to get sales numbers for the day in a report the next morning. </a:t>
            </a:r>
            <a:endParaRPr lang="cs-CZ" dirty="0"/>
          </a:p>
          <a:p>
            <a:pPr algn="just"/>
            <a:r>
              <a:rPr lang="en-US" dirty="0"/>
              <a:t>Companies such as Amazon.com will require their servers to be available twenty-four hours a day, seven days a week. </a:t>
            </a:r>
            <a:endParaRPr lang="cs-CZ" dirty="0"/>
          </a:p>
          <a:p>
            <a:pPr algn="just"/>
            <a:r>
              <a:rPr lang="en-US" dirty="0"/>
              <a:t>Other companies may not suffer if their web servers are down for a few minutes once in a while.</a:t>
            </a:r>
            <a:endParaRPr lang="cs-CZ" dirty="0"/>
          </a:p>
        </p:txBody>
      </p:sp>
    </p:spTree>
    <p:extLst>
      <p:ext uri="{BB962C8B-B14F-4D97-AF65-F5344CB8AC3E}">
        <p14:creationId xmlns:p14="http://schemas.microsoft.com/office/powerpoint/2010/main" val="351275183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2" id="{42B34AD4-CC8C-42C8-A123-A24A28B23F52}" vid="{CAA84E04-F411-4E5F-9AFE-C1503F826B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Sablona PPT_základní_CZ</Template>
  <TotalTime>920</TotalTime>
  <Words>3000</Words>
  <Application>Microsoft Office PowerPoint</Application>
  <PresentationFormat>Předvádění na obrazovce (4:3)</PresentationFormat>
  <Paragraphs>215</Paragraphs>
  <Slides>40</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40</vt:i4>
      </vt:variant>
    </vt:vector>
  </HeadingPairs>
  <TitlesOfParts>
    <vt:vector size="45" baseType="lpstr">
      <vt:lpstr>Arial</vt:lpstr>
      <vt:lpstr>Calibri</vt:lpstr>
      <vt:lpstr>Calibri Light</vt:lpstr>
      <vt:lpstr>Motiv Office</vt:lpstr>
      <vt:lpstr>Office Theme</vt:lpstr>
      <vt:lpstr>Introduction to the Issue of Security</vt:lpstr>
      <vt:lpstr>The Goal of Course and Conditions of Exam </vt:lpstr>
      <vt:lpstr>Definitions of Security</vt:lpstr>
      <vt:lpstr>The Concept of Information Security</vt:lpstr>
      <vt:lpstr>The Base of Information Security - Confidentiality, Integrity, Availability</vt:lpstr>
      <vt:lpstr>The Base of Information Security - Confidentiality</vt:lpstr>
      <vt:lpstr>The Base of Information Security - Integrity</vt:lpstr>
      <vt:lpstr>The Base of Information Security - Integrity</vt:lpstr>
      <vt:lpstr>The Base of Information Security - Availability</vt:lpstr>
      <vt:lpstr>Tools for Information Security</vt:lpstr>
      <vt:lpstr>Password Security</vt:lpstr>
      <vt:lpstr>Password Security</vt:lpstr>
      <vt:lpstr>Password Security</vt:lpstr>
      <vt:lpstr>Password Security</vt:lpstr>
      <vt:lpstr>Password Security</vt:lpstr>
      <vt:lpstr>Backups</vt:lpstr>
      <vt:lpstr>Backups</vt:lpstr>
      <vt:lpstr>Backups</vt:lpstr>
      <vt:lpstr>Backups</vt:lpstr>
      <vt:lpstr>Backups</vt:lpstr>
      <vt:lpstr>Backups</vt:lpstr>
      <vt:lpstr>Firewalls</vt:lpstr>
      <vt:lpstr>Firewalls</vt:lpstr>
      <vt:lpstr>Firewalls</vt:lpstr>
      <vt:lpstr>Physical Security</vt:lpstr>
      <vt:lpstr>Physical Security</vt:lpstr>
      <vt:lpstr>Physical Security</vt:lpstr>
      <vt:lpstr>Security Polices</vt:lpstr>
      <vt:lpstr>Security Polices</vt:lpstr>
      <vt:lpstr>Security Polices</vt:lpstr>
      <vt:lpstr>Security Polices</vt:lpstr>
      <vt:lpstr>Usability</vt:lpstr>
      <vt:lpstr>Personal Information Security</vt:lpstr>
      <vt:lpstr>Personal Information Security</vt:lpstr>
      <vt:lpstr>Personal Information Security</vt:lpstr>
      <vt:lpstr>Personal Information Security</vt:lpstr>
      <vt:lpstr>Personal Information Security</vt:lpstr>
      <vt:lpstr>Personal Information Security</vt:lpstr>
      <vt:lpstr>Personal Information Security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Process Modelling</dc:title>
  <dc:creator>Pavlík Lukáš</dc:creator>
  <cp:lastModifiedBy>Uzivatel</cp:lastModifiedBy>
  <cp:revision>95</cp:revision>
  <dcterms:created xsi:type="dcterms:W3CDTF">2019-01-16T11:53:31Z</dcterms:created>
  <dcterms:modified xsi:type="dcterms:W3CDTF">2021-03-07T15:57:26Z</dcterms:modified>
</cp:coreProperties>
</file>