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8" r:id="rId3"/>
    <p:sldId id="630" r:id="rId4"/>
    <p:sldId id="631" r:id="rId5"/>
    <p:sldId id="632" r:id="rId6"/>
    <p:sldId id="633" r:id="rId7"/>
    <p:sldId id="634" r:id="rId8"/>
    <p:sldId id="635" r:id="rId9"/>
    <p:sldId id="636" r:id="rId10"/>
    <p:sldId id="637" r:id="rId11"/>
    <p:sldId id="638" r:id="rId12"/>
    <p:sldId id="639" r:id="rId13"/>
    <p:sldId id="640" r:id="rId14"/>
    <p:sldId id="641" r:id="rId15"/>
    <p:sldId id="642" r:id="rId16"/>
    <p:sldId id="643" r:id="rId17"/>
    <p:sldId id="644" r:id="rId18"/>
    <p:sldId id="645" r:id="rId19"/>
    <p:sldId id="646" r:id="rId20"/>
    <p:sldId id="647" r:id="rId21"/>
    <p:sldId id="648" r:id="rId22"/>
    <p:sldId id="649" r:id="rId23"/>
    <p:sldId id="650" r:id="rId24"/>
    <p:sldId id="651" r:id="rId25"/>
    <p:sldId id="652" r:id="rId26"/>
    <p:sldId id="653" r:id="rId27"/>
    <p:sldId id="654" r:id="rId28"/>
    <p:sldId id="655" r:id="rId29"/>
    <p:sldId id="656" r:id="rId30"/>
    <p:sldId id="657" r:id="rId31"/>
    <p:sldId id="658" r:id="rId32"/>
    <p:sldId id="659" r:id="rId33"/>
    <p:sldId id="660" r:id="rId34"/>
    <p:sldId id="661" r:id="rId35"/>
    <p:sldId id="662" r:id="rId36"/>
    <p:sldId id="663" r:id="rId37"/>
    <p:sldId id="664" r:id="rId38"/>
    <p:sldId id="665" r:id="rId39"/>
    <p:sldId id="337" r:id="rId4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1F28"/>
    <a:srgbClr val="313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607" autoAdjust="0"/>
    <p:restoredTop sz="94660"/>
  </p:normalViewPr>
  <p:slideViewPr>
    <p:cSldViewPr snapToGrid="0" showGuides="1">
      <p:cViewPr varScale="1">
        <p:scale>
          <a:sx n="76" d="100"/>
          <a:sy n="76" d="100"/>
        </p:scale>
        <p:origin x="94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18072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54251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404931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306175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362134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040365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4/25/2022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4270082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4/25/2022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459195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4/25/2022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336300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87478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47120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652174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8935828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44550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spTree>
    <p:extLst>
      <p:ext uri="{BB962C8B-B14F-4D97-AF65-F5344CB8AC3E}">
        <p14:creationId xmlns:p14="http://schemas.microsoft.com/office/powerpoint/2010/main" val="120230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63257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Upravte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Upravte styly předlohy textu.</a:t>
            </a:r>
          </a:p>
        </p:txBody>
      </p:sp>
      <p:sp>
        <p:nvSpPr>
          <p:cNvPr id="6" name="Zástupný symbol pro obsah 5"/>
          <p:cNvSpPr>
            <a:spLocks noGrp="1"/>
          </p:cNvSpPr>
          <p:nvPr>
            <p:ph sz="quarter" idx="4"/>
          </p:nvPr>
        </p:nvSpPr>
        <p:spPr>
          <a:xfrm>
            <a:off x="4629152" y="2505075"/>
            <a:ext cx="3887391"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69415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51817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Upravte styly předlohy textu.</a:t>
            </a:r>
          </a:p>
        </p:txBody>
      </p:sp>
    </p:spTree>
    <p:extLst>
      <p:ext uri="{BB962C8B-B14F-4D97-AF65-F5344CB8AC3E}">
        <p14:creationId xmlns:p14="http://schemas.microsoft.com/office/powerpoint/2010/main" val="6386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Upravte styly předlohy textu.</a:t>
            </a:r>
          </a:p>
        </p:txBody>
      </p:sp>
    </p:spTree>
    <p:extLst>
      <p:ext uri="{BB962C8B-B14F-4D97-AF65-F5344CB8AC3E}">
        <p14:creationId xmlns:p14="http://schemas.microsoft.com/office/powerpoint/2010/main" val="19864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4/25/2022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24891097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1" y="3800496"/>
            <a:ext cx="7809806" cy="1071686"/>
          </a:xfrm>
        </p:spPr>
        <p:txBody>
          <a:bodyPr lIns="0" tIns="0" rIns="0" bIns="0" anchor="t" anchorCtr="0">
            <a:normAutofit/>
          </a:bodyPr>
          <a:lstStyle/>
          <a:p>
            <a:pPr algn="l"/>
            <a:r>
              <a:rPr lang="cs-CZ" sz="3000" b="1" dirty="0">
                <a:solidFill>
                  <a:srgbClr val="FF0000"/>
                </a:solidFill>
              </a:rPr>
              <a:t>The </a:t>
            </a:r>
            <a:r>
              <a:rPr lang="cs-CZ" sz="3000" b="1" dirty="0" err="1">
                <a:solidFill>
                  <a:srgbClr val="FF0000"/>
                </a:solidFill>
              </a:rPr>
              <a:t>Biggest</a:t>
            </a:r>
            <a:r>
              <a:rPr lang="cs-CZ" sz="3000" b="1" dirty="0">
                <a:solidFill>
                  <a:srgbClr val="FF0000"/>
                </a:solidFill>
              </a:rPr>
              <a:t> Cyber Threats of </a:t>
            </a:r>
            <a:r>
              <a:rPr lang="cs-CZ" sz="3000" b="1" dirty="0" err="1">
                <a:solidFill>
                  <a:srgbClr val="FF0000"/>
                </a:solidFill>
              </a:rPr>
              <a:t>Recent</a:t>
            </a:r>
            <a:r>
              <a:rPr lang="cs-CZ" sz="3000" b="1" dirty="0">
                <a:solidFill>
                  <a:srgbClr val="FF0000"/>
                </a:solidFill>
              </a:rPr>
              <a:t> </a:t>
            </a:r>
            <a:r>
              <a:rPr lang="cs-CZ" sz="3000" b="1" dirty="0" err="1">
                <a:solidFill>
                  <a:srgbClr val="FF0000"/>
                </a:solidFill>
              </a:rPr>
              <a:t>Years</a:t>
            </a:r>
            <a:r>
              <a:rPr lang="cs-CZ" sz="3000" b="1" dirty="0">
                <a:solidFill>
                  <a:srgbClr val="FF0000"/>
                </a:solidFill>
              </a:rPr>
              <a:t> </a:t>
            </a:r>
            <a:endParaRPr lang="en-US" sz="3000" b="1" dirty="0">
              <a:solidFill>
                <a:srgbClr val="FF0000"/>
              </a:solidFill>
            </a:endParaRPr>
          </a:p>
        </p:txBody>
      </p:sp>
      <p:sp>
        <p:nvSpPr>
          <p:cNvPr id="3" name="Title 1"/>
          <p:cNvSpPr txBox="1">
            <a:spLocks/>
          </p:cNvSpPr>
          <p:nvPr/>
        </p:nvSpPr>
        <p:spPr>
          <a:xfrm>
            <a:off x="685801" y="4845745"/>
            <a:ext cx="6718685" cy="107168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Lukáš Pavlík, </a:t>
            </a:r>
            <a:r>
              <a:rPr lang="cs-CZ" sz="1800" b="1" dirty="0">
                <a:solidFill>
                  <a:prstClr val="black"/>
                </a:solidFill>
                <a:latin typeface="Calibri"/>
                <a:cs typeface="Arial"/>
              </a:rPr>
              <a:t>Ph.D.</a:t>
            </a:r>
            <a:endParaRPr kumimoji="0" lang="cs-CZ" sz="1800" b="1" i="0" u="none" strike="noStrike" kern="1200" cap="none" spc="0" normalizeH="0" baseline="0" noProof="0" dirty="0">
              <a:ln>
                <a:noFill/>
              </a:ln>
              <a:solidFill>
                <a:prstClr val="black"/>
              </a:solidFill>
              <a:effectLst/>
              <a:uLnTx/>
              <a:uFillTx/>
              <a:latin typeface="Calibri"/>
              <a:ea typeface="+mj-ea"/>
              <a:cs typeface="Arial"/>
            </a:endParaRPr>
          </a:p>
          <a:p>
            <a:pPr marL="0" marR="0" lvl="0" indent="0" algn="l" defTabSz="457200" rtl="0" eaLnBrk="1" fontAlgn="auto" latinLnBrk="0" hangingPunct="1">
              <a:lnSpc>
                <a:spcPct val="100000"/>
              </a:lnSpc>
              <a:spcBef>
                <a:spcPct val="0"/>
              </a:spcBef>
              <a:spcAft>
                <a:spcPts val="0"/>
              </a:spcAft>
              <a:buClrTx/>
              <a:buSzTx/>
              <a:buFontTx/>
              <a:buNone/>
              <a:tabLst/>
              <a:defRPr/>
            </a:pPr>
            <a:r>
              <a:rPr lang="cs-CZ" sz="1800" b="1" dirty="0">
                <a:solidFill>
                  <a:prstClr val="black"/>
                </a:solidFill>
                <a:latin typeface="Calibri"/>
                <a:cs typeface="Arial"/>
              </a:rPr>
              <a:t>Business and </a:t>
            </a:r>
            <a:r>
              <a:rPr lang="cs-CZ" sz="1800" b="1" dirty="0" err="1">
                <a:solidFill>
                  <a:prstClr val="black"/>
                </a:solidFill>
                <a:latin typeface="Calibri"/>
                <a:cs typeface="Arial"/>
              </a:rPr>
              <a:t>Informatics</a:t>
            </a:r>
            <a:r>
              <a:rPr lang="cs-CZ" sz="1800" b="1" dirty="0">
                <a:solidFill>
                  <a:prstClr val="black"/>
                </a:solidFill>
                <a:latin typeface="Calibri"/>
                <a:cs typeface="Arial"/>
              </a:rPr>
              <a:t> Center </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E-mail: lukas.pavlik@mvso.cz</a:t>
            </a:r>
            <a:endParaRPr kumimoji="0" lang="en-US" sz="1800" b="1" i="0" u="none" strike="noStrike" kern="1200" cap="none" spc="0" normalizeH="0" baseline="0" noProof="0" dirty="0">
              <a:ln>
                <a:noFill/>
              </a:ln>
              <a:solidFill>
                <a:prstClr val="black"/>
              </a:solidFill>
              <a:effectLst/>
              <a:uLnTx/>
              <a:uFillTx/>
              <a:latin typeface="Calibri"/>
              <a:ea typeface="+mj-ea"/>
              <a:cs typeface="+mj-cs"/>
            </a:endParaRPr>
          </a:p>
        </p:txBody>
      </p:sp>
      <p:sp>
        <p:nvSpPr>
          <p:cNvPr id="5" name="TextovéPole 4">
            <a:extLst>
              <a:ext uri="{FF2B5EF4-FFF2-40B4-BE49-F238E27FC236}">
                <a16:creationId xmlns:a16="http://schemas.microsoft.com/office/drawing/2014/main" id="{E1F44E6F-3012-467B-9579-5E3131DFE0C6}"/>
              </a:ext>
            </a:extLst>
          </p:cNvPr>
          <p:cNvSpPr txBox="1"/>
          <p:nvPr/>
        </p:nvSpPr>
        <p:spPr>
          <a:xfrm>
            <a:off x="597024" y="1642923"/>
            <a:ext cx="3870664" cy="369332"/>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err="1">
                <a:ln>
                  <a:noFill/>
                </a:ln>
                <a:solidFill>
                  <a:prstClr val="black"/>
                </a:solidFill>
                <a:effectLst/>
                <a:uLnTx/>
                <a:uFillTx/>
                <a:latin typeface="Calibri"/>
                <a:ea typeface="+mn-ea"/>
                <a:cs typeface="+mn-cs"/>
              </a:rPr>
              <a:t>Moravian</a:t>
            </a:r>
            <a:r>
              <a:rPr kumimoji="0" lang="cs-CZ" sz="1800" b="0" i="0" u="none" strike="noStrike" kern="1200" cap="none" spc="0" normalizeH="0" baseline="0" noProof="0" dirty="0">
                <a:ln>
                  <a:noFill/>
                </a:ln>
                <a:solidFill>
                  <a:prstClr val="black"/>
                </a:solidFill>
                <a:effectLst/>
                <a:uLnTx/>
                <a:uFillTx/>
                <a:latin typeface="Calibri"/>
                <a:ea typeface="+mn-ea"/>
                <a:cs typeface="+mn-cs"/>
              </a:rPr>
              <a:t> Business </a:t>
            </a:r>
            <a:r>
              <a:rPr kumimoji="0" lang="cs-CZ" sz="1800" b="0" i="0" u="none" strike="noStrike" kern="1200" cap="none" spc="0" normalizeH="0" baseline="0" noProof="0" dirty="0" err="1">
                <a:ln>
                  <a:noFill/>
                </a:ln>
                <a:solidFill>
                  <a:prstClr val="black"/>
                </a:solidFill>
                <a:effectLst/>
                <a:uLnTx/>
                <a:uFillTx/>
                <a:latin typeface="Calibri"/>
                <a:ea typeface="+mn-ea"/>
                <a:cs typeface="+mn-cs"/>
              </a:rPr>
              <a:t>College</a:t>
            </a:r>
            <a:r>
              <a:rPr kumimoji="0" lang="cs-CZ" sz="1800" b="0" i="0" u="none" strike="noStrike" kern="1200" cap="none" spc="0" normalizeH="0" baseline="0" noProof="0" dirty="0">
                <a:ln>
                  <a:noFill/>
                </a:ln>
                <a:solidFill>
                  <a:prstClr val="black"/>
                </a:solidFill>
                <a:effectLst/>
                <a:uLnTx/>
                <a:uFillTx/>
                <a:latin typeface="Calibri"/>
                <a:ea typeface="+mn-ea"/>
                <a:cs typeface="+mn-cs"/>
              </a:rPr>
              <a:t> Olomouc </a:t>
            </a:r>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Magellan</a:t>
            </a:r>
          </a:p>
        </p:txBody>
      </p:sp>
      <p:sp>
        <p:nvSpPr>
          <p:cNvPr id="3" name="Zástupný symbol pro obsah 2"/>
          <p:cNvSpPr>
            <a:spLocks noGrp="1"/>
          </p:cNvSpPr>
          <p:nvPr>
            <p:ph idx="1"/>
          </p:nvPr>
        </p:nvSpPr>
        <p:spPr/>
        <p:txBody>
          <a:bodyPr>
            <a:normAutofit/>
          </a:bodyPr>
          <a:lstStyle/>
          <a:p>
            <a:pPr algn="just"/>
            <a:r>
              <a:rPr lang="en-US" dirty="0"/>
              <a:t>The unauthorized actor gained access to Magellan's systems after sending a phishing email on April 6 that impersonated a Magellan client," the letter said. </a:t>
            </a:r>
            <a:endParaRPr lang="cs-CZ" dirty="0"/>
          </a:p>
          <a:p>
            <a:pPr algn="just"/>
            <a:r>
              <a:rPr lang="en-US" dirty="0"/>
              <a:t>The company, which has over 10,000 employees, said at the time of the letter they were not aware of any fraud or misuse of any of the personal information. </a:t>
            </a:r>
            <a:endParaRPr lang="cs-CZ" dirty="0"/>
          </a:p>
          <a:p>
            <a:pPr algn="just"/>
            <a:r>
              <a:rPr lang="en-US" dirty="0"/>
              <a:t>Phishing, a common attack vector, intensified over the year as threat actors refined their impersonation skills.</a:t>
            </a:r>
            <a:br>
              <a:rPr lang="en-US" dirty="0"/>
            </a:br>
            <a:endParaRPr lang="cs-CZ" dirty="0"/>
          </a:p>
        </p:txBody>
      </p:sp>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0000" y="4744663"/>
            <a:ext cx="2221230" cy="1755488"/>
          </a:xfrm>
          <a:prstGeom prst="rect">
            <a:avLst/>
          </a:prstGeom>
        </p:spPr>
      </p:pic>
    </p:spTree>
    <p:extLst>
      <p:ext uri="{BB962C8B-B14F-4D97-AF65-F5344CB8AC3E}">
        <p14:creationId xmlns:p14="http://schemas.microsoft.com/office/powerpoint/2010/main" val="4147967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Twitter</a:t>
            </a:r>
            <a:endParaRPr lang="cs-CZ" dirty="0"/>
          </a:p>
        </p:txBody>
      </p:sp>
      <p:sp>
        <p:nvSpPr>
          <p:cNvPr id="3" name="Zástupný symbol pro obsah 2"/>
          <p:cNvSpPr>
            <a:spLocks noGrp="1"/>
          </p:cNvSpPr>
          <p:nvPr>
            <p:ph idx="1"/>
          </p:nvPr>
        </p:nvSpPr>
        <p:spPr/>
        <p:txBody>
          <a:bodyPr>
            <a:normAutofit/>
          </a:bodyPr>
          <a:lstStyle/>
          <a:p>
            <a:pPr algn="just"/>
            <a:r>
              <a:rPr lang="en-US" dirty="0"/>
              <a:t>The popular social media company was breached in July by three individuals in an embarrassing incident that saw several high-profile Twitter accounts hijacked. </a:t>
            </a:r>
            <a:endParaRPr lang="cs-CZ" dirty="0"/>
          </a:p>
          <a:p>
            <a:pPr marL="0" indent="0" algn="just">
              <a:buNone/>
            </a:pPr>
            <a:endParaRPr lang="cs-CZ" dirty="0"/>
          </a:p>
          <a:p>
            <a:r>
              <a:rPr lang="en-US" dirty="0"/>
              <a:t>Through a social engineering attack, later confirmed by Twitter to be phone phishing, the attackers stole employees' credentials and gained access to the company's internal management systems; dozens of high-profile accounts including those of former President Barack Obama, Amazon CEO Jeff Bezos, and Tesla and </a:t>
            </a:r>
            <a:r>
              <a:rPr lang="en-US" dirty="0" err="1"/>
              <a:t>SpaceX</a:t>
            </a:r>
            <a:r>
              <a:rPr lang="en-US" dirty="0"/>
              <a:t> CEO Elon Musk, were</a:t>
            </a:r>
            <a:r>
              <a:rPr lang="cs-CZ" dirty="0"/>
              <a:t> </a:t>
            </a:r>
            <a:r>
              <a:rPr lang="en-US" dirty="0"/>
              <a:t>hacked. </a:t>
            </a:r>
            <a:br>
              <a:rPr lang="en-US" dirty="0"/>
            </a:br>
            <a:endParaRPr lang="cs-CZ" dirty="0"/>
          </a:p>
        </p:txBody>
      </p:sp>
    </p:spTree>
    <p:extLst>
      <p:ext uri="{BB962C8B-B14F-4D97-AF65-F5344CB8AC3E}">
        <p14:creationId xmlns:p14="http://schemas.microsoft.com/office/powerpoint/2010/main" val="3816166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Twitter</a:t>
            </a:r>
            <a:endParaRPr lang="cs-CZ" dirty="0"/>
          </a:p>
        </p:txBody>
      </p:sp>
      <p:sp>
        <p:nvSpPr>
          <p:cNvPr id="3" name="Zástupný symbol pro obsah 2"/>
          <p:cNvSpPr>
            <a:spLocks noGrp="1"/>
          </p:cNvSpPr>
          <p:nvPr>
            <p:ph idx="1"/>
          </p:nvPr>
        </p:nvSpPr>
        <p:spPr/>
        <p:txBody>
          <a:bodyPr>
            <a:normAutofit/>
          </a:bodyPr>
          <a:lstStyle/>
          <a:p>
            <a:pPr algn="just"/>
            <a:r>
              <a:rPr lang="en-US" dirty="0"/>
              <a:t>The threat actors then used the accounts to tweet out bitcoin scams that earned them over $100,000. </a:t>
            </a:r>
            <a:endParaRPr lang="cs-CZ" dirty="0"/>
          </a:p>
          <a:p>
            <a:r>
              <a:rPr lang="en-US" dirty="0"/>
              <a:t>Two weeks after the breach, the Department of Justice (</a:t>
            </a:r>
            <a:r>
              <a:rPr lang="en-US" dirty="0" err="1"/>
              <a:t>DoJ</a:t>
            </a:r>
            <a:r>
              <a:rPr lang="en-US" dirty="0"/>
              <a:t>) arraigned the three suspects and charged 17-year-old Graham Ivan Clark as an adult for the attack he allegedly "masterminded," according to authorities.</a:t>
            </a:r>
            <a:br>
              <a:rPr lang="en-US" dirty="0"/>
            </a:br>
            <a:endParaRPr lang="cs-CZ" dirty="0"/>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0437" y="3978418"/>
            <a:ext cx="2143125" cy="2143125"/>
          </a:xfrm>
          <a:prstGeom prst="rect">
            <a:avLst/>
          </a:prstGeom>
        </p:spPr>
      </p:pic>
    </p:spTree>
    <p:extLst>
      <p:ext uri="{BB962C8B-B14F-4D97-AF65-F5344CB8AC3E}">
        <p14:creationId xmlns:p14="http://schemas.microsoft.com/office/powerpoint/2010/main" val="3530537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Garmin</a:t>
            </a:r>
            <a:endParaRPr lang="cs-CZ" dirty="0"/>
          </a:p>
        </p:txBody>
      </p:sp>
      <p:sp>
        <p:nvSpPr>
          <p:cNvPr id="3" name="Zástupný symbol pro obsah 2"/>
          <p:cNvSpPr>
            <a:spLocks noGrp="1"/>
          </p:cNvSpPr>
          <p:nvPr>
            <p:ph idx="1"/>
          </p:nvPr>
        </p:nvSpPr>
        <p:spPr/>
        <p:txBody>
          <a:bodyPr>
            <a:normAutofit/>
          </a:bodyPr>
          <a:lstStyle/>
          <a:p>
            <a:pPr algn="just"/>
            <a:r>
              <a:rPr lang="en-US" dirty="0"/>
              <a:t>The navigation tech supplier suffered a cyber attack that encrypted some of its systems and forced services offline. </a:t>
            </a:r>
            <a:endParaRPr lang="cs-CZ" dirty="0"/>
          </a:p>
          <a:p>
            <a:pPr marL="0" indent="0" algn="just">
              <a:buNone/>
            </a:pPr>
            <a:endParaRPr lang="cs-CZ" dirty="0"/>
          </a:p>
          <a:p>
            <a:pPr algn="just"/>
            <a:r>
              <a:rPr lang="en-US" dirty="0"/>
              <a:t>Though Garmin first reported it as an outage, the company revealed on July 27 that it was the victim of a cyber attack which resulted in the disruption of "website functions, customer support, customer-facing applications, and company communications."</a:t>
            </a:r>
            <a:br>
              <a:rPr lang="en-US" dirty="0"/>
            </a:br>
            <a:endParaRPr lang="cs-CZ" dirty="0"/>
          </a:p>
        </p:txBody>
      </p:sp>
    </p:spTree>
    <p:extLst>
      <p:ext uri="{BB962C8B-B14F-4D97-AF65-F5344CB8AC3E}">
        <p14:creationId xmlns:p14="http://schemas.microsoft.com/office/powerpoint/2010/main" val="759240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Garmin</a:t>
            </a:r>
            <a:endParaRPr lang="cs-CZ" dirty="0"/>
          </a:p>
        </p:txBody>
      </p:sp>
      <p:sp>
        <p:nvSpPr>
          <p:cNvPr id="3" name="Zástupný symbol pro obsah 2"/>
          <p:cNvSpPr>
            <a:spLocks noGrp="1"/>
          </p:cNvSpPr>
          <p:nvPr>
            <p:ph idx="1"/>
          </p:nvPr>
        </p:nvSpPr>
        <p:spPr/>
        <p:txBody>
          <a:bodyPr>
            <a:normAutofit/>
          </a:bodyPr>
          <a:lstStyle/>
          <a:p>
            <a:pPr algn="just"/>
            <a:r>
              <a:rPr lang="en-US" dirty="0"/>
              <a:t>The press release also stated there was no indication that any customer data was accessed, lost or stolen. </a:t>
            </a:r>
            <a:endParaRPr lang="cs-CZ" dirty="0"/>
          </a:p>
          <a:p>
            <a:pPr algn="just"/>
            <a:r>
              <a:rPr lang="en-US" dirty="0"/>
              <a:t>Speculation rose that the incident was a ransomware attack, although Garmin never confirmed. </a:t>
            </a:r>
            <a:endParaRPr lang="cs-CZ" dirty="0"/>
          </a:p>
          <a:p>
            <a:pPr algn="just"/>
            <a:r>
              <a:rPr lang="en-US" dirty="0"/>
              <a:t>In addition, several media outlets reported that they gave in to the attackers' demands, and a ransom had been paid. Some news outlets reported it as high as $10 million.</a:t>
            </a:r>
            <a:br>
              <a:rPr lang="en-US" dirty="0"/>
            </a:br>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94263" y="4636495"/>
            <a:ext cx="4200316" cy="1405267"/>
          </a:xfrm>
          <a:prstGeom prst="rect">
            <a:avLst/>
          </a:prstGeom>
        </p:spPr>
      </p:pic>
    </p:spTree>
    <p:extLst>
      <p:ext uri="{BB962C8B-B14F-4D97-AF65-F5344CB8AC3E}">
        <p14:creationId xmlns:p14="http://schemas.microsoft.com/office/powerpoint/2010/main" val="3381471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Clark</a:t>
            </a:r>
            <a:r>
              <a:rPr lang="cs-CZ" dirty="0"/>
              <a:t> </a:t>
            </a:r>
            <a:r>
              <a:rPr lang="cs-CZ" dirty="0" err="1"/>
              <a:t>County</a:t>
            </a:r>
            <a:r>
              <a:rPr lang="cs-CZ" dirty="0"/>
              <a:t> </a:t>
            </a:r>
            <a:r>
              <a:rPr lang="cs-CZ" dirty="0" err="1"/>
              <a:t>School</a:t>
            </a:r>
            <a:r>
              <a:rPr lang="cs-CZ" dirty="0"/>
              <a:t> </a:t>
            </a:r>
            <a:r>
              <a:rPr lang="cs-CZ" dirty="0" err="1"/>
              <a:t>District</a:t>
            </a:r>
            <a:endParaRPr lang="cs-CZ" dirty="0"/>
          </a:p>
        </p:txBody>
      </p:sp>
      <p:sp>
        <p:nvSpPr>
          <p:cNvPr id="3" name="Zástupný symbol pro obsah 2"/>
          <p:cNvSpPr>
            <a:spLocks noGrp="1"/>
          </p:cNvSpPr>
          <p:nvPr>
            <p:ph idx="1"/>
          </p:nvPr>
        </p:nvSpPr>
        <p:spPr/>
        <p:txBody>
          <a:bodyPr>
            <a:normAutofit/>
          </a:bodyPr>
          <a:lstStyle/>
          <a:p>
            <a:pPr algn="just"/>
            <a:r>
              <a:rPr lang="en-US" dirty="0"/>
              <a:t>The attack on the Clark County School District (CCSD) in Nevada revealed a new security risk: the exposure of student data. </a:t>
            </a:r>
            <a:endParaRPr lang="cs-CZ" dirty="0"/>
          </a:p>
          <a:p>
            <a:pPr algn="just"/>
            <a:endParaRPr lang="cs-CZ" dirty="0"/>
          </a:p>
          <a:p>
            <a:pPr algn="just"/>
            <a:r>
              <a:rPr lang="en-US" dirty="0"/>
              <a:t>CCSD revealed it was hit by a ransomware attack on Aug. 27 which may have resulted in the theft of student data. </a:t>
            </a:r>
            <a:endParaRPr lang="cs-CZ" dirty="0"/>
          </a:p>
          <a:p>
            <a:pPr marL="0" indent="0" algn="just">
              <a:buNone/>
            </a:pPr>
            <a:endParaRPr lang="cs-CZ" dirty="0"/>
          </a:p>
          <a:p>
            <a:pPr algn="just"/>
            <a:r>
              <a:rPr lang="en-US" dirty="0"/>
              <a:t>After the district declined to pay the ransom, an update was posted saying it was aware of media reports claiming student data had been exposed on the internet as retribution.</a:t>
            </a:r>
            <a:br>
              <a:rPr lang="en-US" dirty="0"/>
            </a:br>
            <a:endParaRPr lang="cs-CZ" dirty="0"/>
          </a:p>
        </p:txBody>
      </p:sp>
    </p:spTree>
    <p:extLst>
      <p:ext uri="{BB962C8B-B14F-4D97-AF65-F5344CB8AC3E}">
        <p14:creationId xmlns:p14="http://schemas.microsoft.com/office/powerpoint/2010/main" val="3912518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Clark</a:t>
            </a:r>
            <a:r>
              <a:rPr lang="cs-CZ" dirty="0"/>
              <a:t> </a:t>
            </a:r>
            <a:r>
              <a:rPr lang="cs-CZ" dirty="0" err="1"/>
              <a:t>County</a:t>
            </a:r>
            <a:r>
              <a:rPr lang="cs-CZ" dirty="0"/>
              <a:t> </a:t>
            </a:r>
            <a:r>
              <a:rPr lang="cs-CZ" dirty="0" err="1"/>
              <a:t>School</a:t>
            </a:r>
            <a:r>
              <a:rPr lang="cs-CZ" dirty="0"/>
              <a:t> </a:t>
            </a:r>
            <a:r>
              <a:rPr lang="cs-CZ" dirty="0" err="1"/>
              <a:t>District</a:t>
            </a:r>
            <a:endParaRPr lang="cs-CZ" dirty="0"/>
          </a:p>
        </p:txBody>
      </p:sp>
      <p:sp>
        <p:nvSpPr>
          <p:cNvPr id="3" name="Zástupný symbol pro obsah 2"/>
          <p:cNvSpPr>
            <a:spLocks noGrp="1"/>
          </p:cNvSpPr>
          <p:nvPr>
            <p:ph idx="1"/>
          </p:nvPr>
        </p:nvSpPr>
        <p:spPr/>
        <p:txBody>
          <a:bodyPr>
            <a:normAutofit/>
          </a:bodyPr>
          <a:lstStyle/>
          <a:p>
            <a:r>
              <a:rPr lang="en-US" dirty="0"/>
              <a:t>While it's unclear what information was, the threat of exposing stolen student data was a new low for threat actors and represented a shift to identity theft in attacks on schools.</a:t>
            </a:r>
            <a:br>
              <a:rPr lang="en-US" dirty="0"/>
            </a:b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4274" y="2912225"/>
            <a:ext cx="2994604" cy="2994604"/>
          </a:xfrm>
          <a:prstGeom prst="rect">
            <a:avLst/>
          </a:prstGeom>
        </p:spPr>
      </p:pic>
    </p:spTree>
    <p:extLst>
      <p:ext uri="{BB962C8B-B14F-4D97-AF65-F5344CB8AC3E}">
        <p14:creationId xmlns:p14="http://schemas.microsoft.com/office/powerpoint/2010/main" val="526675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Software AG</a:t>
            </a:r>
          </a:p>
        </p:txBody>
      </p:sp>
      <p:sp>
        <p:nvSpPr>
          <p:cNvPr id="3" name="Zástupný symbol pro obsah 2"/>
          <p:cNvSpPr>
            <a:spLocks noGrp="1"/>
          </p:cNvSpPr>
          <p:nvPr>
            <p:ph idx="1"/>
          </p:nvPr>
        </p:nvSpPr>
        <p:spPr/>
        <p:txBody>
          <a:bodyPr>
            <a:normAutofit/>
          </a:bodyPr>
          <a:lstStyle/>
          <a:p>
            <a:pPr algn="just"/>
            <a:r>
              <a:rPr lang="en-US" dirty="0"/>
              <a:t>The German software giant was the victim of a double extortion attack that started on Oct. 3, which resulted in a forced shutdown of internal systems and ultimately a major data leak. </a:t>
            </a:r>
            <a:endParaRPr lang="cs-CZ" dirty="0"/>
          </a:p>
          <a:p>
            <a:pPr algn="just"/>
            <a:r>
              <a:rPr lang="en-US" dirty="0"/>
              <a:t>Files were encrypted and stolen by operators behind the Clop ransomware. </a:t>
            </a:r>
            <a:endParaRPr lang="cs-CZ" dirty="0"/>
          </a:p>
          <a:p>
            <a:pPr algn="just"/>
            <a:r>
              <a:rPr lang="en-US" dirty="0"/>
              <a:t>According to multiple news outlets, a $20 million ransom was demanded, which Software AG declined to pay. </a:t>
            </a:r>
            <a:endParaRPr lang="cs-CZ" dirty="0"/>
          </a:p>
          <a:p>
            <a:pPr algn="just"/>
            <a:r>
              <a:rPr lang="en-US" dirty="0"/>
              <a:t>As a result, the ransomware gang followed through with its promise and published confidential data on a data leak site including employees' passport details, internal emails and financial information.</a:t>
            </a:r>
            <a:br>
              <a:rPr lang="en-US" dirty="0"/>
            </a:br>
            <a:endParaRPr lang="cs-CZ" dirty="0"/>
          </a:p>
        </p:txBody>
      </p:sp>
    </p:spTree>
    <p:extLst>
      <p:ext uri="{BB962C8B-B14F-4D97-AF65-F5344CB8AC3E}">
        <p14:creationId xmlns:p14="http://schemas.microsoft.com/office/powerpoint/2010/main" val="604853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Software AG</a:t>
            </a:r>
          </a:p>
        </p:txBody>
      </p:sp>
      <p:sp>
        <p:nvSpPr>
          <p:cNvPr id="3" name="Zástupný symbol pro obsah 2"/>
          <p:cNvSpPr>
            <a:spLocks noGrp="1"/>
          </p:cNvSpPr>
          <p:nvPr>
            <p:ph idx="1"/>
          </p:nvPr>
        </p:nvSpPr>
        <p:spPr/>
        <p:txBody>
          <a:bodyPr>
            <a:normAutofit/>
          </a:bodyPr>
          <a:lstStyle/>
          <a:p>
            <a:pPr algn="just"/>
            <a:r>
              <a:rPr lang="en-US" dirty="0"/>
              <a:t>Operators behind the Clop ransomware weren't the only group utilizing a double extortion attack. </a:t>
            </a:r>
            <a:endParaRPr lang="cs-CZ" dirty="0"/>
          </a:p>
          <a:p>
            <a:pPr algn="just"/>
            <a:r>
              <a:rPr lang="en-US" dirty="0"/>
              <a:t>The name-and-shame tactic became increasingly common throughout 2020 and is now the standard practice for several ransomware gangs.</a:t>
            </a:r>
            <a:br>
              <a:rPr lang="en-US" dirty="0"/>
            </a:br>
            <a:endParaRPr lang="cs-CZ" dirty="0"/>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7686" y="3417167"/>
            <a:ext cx="2489662" cy="2489662"/>
          </a:xfrm>
          <a:prstGeom prst="rect">
            <a:avLst/>
          </a:prstGeom>
        </p:spPr>
      </p:pic>
    </p:spTree>
    <p:extLst>
      <p:ext uri="{BB962C8B-B14F-4D97-AF65-F5344CB8AC3E}">
        <p14:creationId xmlns:p14="http://schemas.microsoft.com/office/powerpoint/2010/main" val="2830954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Vastaamo</a:t>
            </a:r>
            <a:r>
              <a:rPr lang="cs-CZ" dirty="0"/>
              <a:t> </a:t>
            </a:r>
            <a:r>
              <a:rPr lang="cs-CZ" dirty="0" err="1"/>
              <a:t>Psychotherapy</a:t>
            </a:r>
            <a:r>
              <a:rPr lang="cs-CZ" dirty="0"/>
              <a:t> Centre</a:t>
            </a:r>
          </a:p>
        </p:txBody>
      </p:sp>
      <p:sp>
        <p:nvSpPr>
          <p:cNvPr id="3" name="Zástupný symbol pro obsah 2"/>
          <p:cNvSpPr>
            <a:spLocks noGrp="1"/>
          </p:cNvSpPr>
          <p:nvPr>
            <p:ph idx="1"/>
          </p:nvPr>
        </p:nvSpPr>
        <p:spPr/>
        <p:txBody>
          <a:bodyPr>
            <a:normAutofit/>
          </a:bodyPr>
          <a:lstStyle/>
          <a:p>
            <a:pPr algn="just"/>
            <a:r>
              <a:rPr lang="en-US" dirty="0"/>
              <a:t>The largest private psychotherapy provider in Finland confirmed it had become the victim of a data breach on October 21, where threat actors stole confidential patient records. </a:t>
            </a:r>
            <a:endParaRPr lang="cs-CZ" dirty="0"/>
          </a:p>
          <a:p>
            <a:pPr marL="0" indent="0" algn="just">
              <a:buNone/>
            </a:pPr>
            <a:endParaRPr lang="cs-CZ" dirty="0"/>
          </a:p>
          <a:p>
            <a:pPr algn="just"/>
            <a:r>
              <a:rPr lang="en-US" dirty="0"/>
              <a:t>The attack set a new precedent; rather than making demands of the organization, patients were blackmailed directly. </a:t>
            </a:r>
            <a:endParaRPr lang="cs-CZ" dirty="0"/>
          </a:p>
          <a:p>
            <a:pPr marL="0" indent="0" algn="just">
              <a:buNone/>
            </a:pPr>
            <a:endParaRPr lang="cs-CZ" dirty="0"/>
          </a:p>
          <a:p>
            <a:r>
              <a:rPr lang="en-US" dirty="0"/>
              <a:t>As of last month, 25,000 criminal reports had been submitted to Finland police.</a:t>
            </a:r>
            <a:br>
              <a:rPr lang="en-US" dirty="0"/>
            </a:br>
            <a:endParaRPr lang="cs-CZ" dirty="0"/>
          </a:p>
        </p:txBody>
      </p:sp>
    </p:spTree>
    <p:extLst>
      <p:ext uri="{BB962C8B-B14F-4D97-AF65-F5344CB8AC3E}">
        <p14:creationId xmlns:p14="http://schemas.microsoft.com/office/powerpoint/2010/main" val="67385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Biggest Cyber Threats of Recent Years</a:t>
            </a:r>
            <a:r>
              <a:rPr lang="cs-CZ" dirty="0"/>
              <a:t> - </a:t>
            </a:r>
            <a:r>
              <a:rPr lang="cs-CZ" dirty="0" err="1"/>
              <a:t>Introduction</a:t>
            </a:r>
            <a:endParaRPr lang="cs-CZ" dirty="0"/>
          </a:p>
        </p:txBody>
      </p:sp>
      <p:sp>
        <p:nvSpPr>
          <p:cNvPr id="3" name="Zástupný symbol pro obsah 2"/>
          <p:cNvSpPr>
            <a:spLocks noGrp="1"/>
          </p:cNvSpPr>
          <p:nvPr>
            <p:ph idx="1"/>
          </p:nvPr>
        </p:nvSpPr>
        <p:spPr/>
        <p:txBody>
          <a:bodyPr>
            <a:normAutofit/>
          </a:bodyPr>
          <a:lstStyle/>
          <a:p>
            <a:pPr algn="just"/>
            <a:r>
              <a:rPr lang="en-US" dirty="0"/>
              <a:t>A pandemic-focused year</a:t>
            </a:r>
            <a:r>
              <a:rPr lang="cs-CZ" dirty="0"/>
              <a:t>s</a:t>
            </a:r>
            <a:r>
              <a:rPr lang="en-US" dirty="0"/>
              <a:t> made the events</a:t>
            </a:r>
            <a:r>
              <a:rPr lang="cs-CZ" dirty="0"/>
              <a:t> </a:t>
            </a:r>
            <a:r>
              <a:rPr lang="en-US" dirty="0"/>
              <a:t>unprecedented in numerous ways, and the cyber attacks were no different.</a:t>
            </a:r>
            <a:endParaRPr lang="cs-CZ" dirty="0"/>
          </a:p>
          <a:p>
            <a:pPr algn="just"/>
            <a:r>
              <a:rPr lang="en-US" dirty="0"/>
              <a:t>As the world transitioned to virtual everything - work, school, meetings and family gatherings - attackers took notice. </a:t>
            </a:r>
            <a:endParaRPr lang="cs-CZ" dirty="0"/>
          </a:p>
          <a:p>
            <a:pPr algn="just"/>
            <a:r>
              <a:rPr lang="en-US" dirty="0"/>
              <a:t>Attackers embraced new techniques and a hurried switch to remote access increased </a:t>
            </a:r>
            <a:r>
              <a:rPr lang="en-US" dirty="0" err="1"/>
              <a:t>cyberthreats</a:t>
            </a:r>
            <a:r>
              <a:rPr lang="en-US" dirty="0"/>
              <a:t> across the board. </a:t>
            </a:r>
            <a:endParaRPr lang="cs-CZ" dirty="0"/>
          </a:p>
          <a:p>
            <a:pPr algn="just"/>
            <a:r>
              <a:rPr lang="en-US" dirty="0"/>
              <a:t>For example, K-12 schools took a brunt of the hit, and new lows were reached like the exfiltration of student data. </a:t>
            </a:r>
            <a:br>
              <a:rPr lang="en-US" dirty="0"/>
            </a:br>
            <a:endParaRPr lang="cs-CZ" dirty="0"/>
          </a:p>
        </p:txBody>
      </p:sp>
    </p:spTree>
    <p:extLst>
      <p:ext uri="{BB962C8B-B14F-4D97-AF65-F5344CB8AC3E}">
        <p14:creationId xmlns:p14="http://schemas.microsoft.com/office/powerpoint/2010/main" val="2316061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Vastaamo</a:t>
            </a:r>
            <a:r>
              <a:rPr lang="cs-CZ" dirty="0"/>
              <a:t> </a:t>
            </a:r>
            <a:r>
              <a:rPr lang="cs-CZ" dirty="0" err="1"/>
              <a:t>Psychotherapy</a:t>
            </a:r>
            <a:r>
              <a:rPr lang="cs-CZ" dirty="0"/>
              <a:t> Centre</a:t>
            </a:r>
          </a:p>
        </p:txBody>
      </p:sp>
      <p:sp>
        <p:nvSpPr>
          <p:cNvPr id="3" name="Zástupný symbol pro obsah 2"/>
          <p:cNvSpPr>
            <a:spLocks noGrp="1"/>
          </p:cNvSpPr>
          <p:nvPr>
            <p:ph idx="1"/>
          </p:nvPr>
        </p:nvSpPr>
        <p:spPr/>
        <p:txBody>
          <a:bodyPr>
            <a:normAutofit/>
          </a:bodyPr>
          <a:lstStyle/>
          <a:p>
            <a:pPr algn="just"/>
            <a:r>
              <a:rPr lang="en-US" dirty="0"/>
              <a:t>In addition, the government's overall response to the incident was significant, both in urgency and sensitivity. </a:t>
            </a:r>
            <a:endParaRPr lang="cs-CZ" dirty="0"/>
          </a:p>
          <a:p>
            <a:pPr algn="just"/>
            <a:r>
              <a:rPr lang="en-US" dirty="0"/>
              <a:t>Finland's interior minister called an emergency meeting with key cabinet members and provided emergency counseling services to potential victims of the extortion scheme.</a:t>
            </a:r>
            <a:br>
              <a:rPr lang="en-US" dirty="0"/>
            </a:br>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9194" y="3788526"/>
            <a:ext cx="3120044" cy="2340033"/>
          </a:xfrm>
          <a:prstGeom prst="rect">
            <a:avLst/>
          </a:prstGeom>
        </p:spPr>
      </p:pic>
    </p:spTree>
    <p:extLst>
      <p:ext uri="{BB962C8B-B14F-4D97-AF65-F5344CB8AC3E}">
        <p14:creationId xmlns:p14="http://schemas.microsoft.com/office/powerpoint/2010/main" val="907348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FireEye and </a:t>
            </a:r>
            <a:r>
              <a:rPr lang="en-US" dirty="0" err="1"/>
              <a:t>SolarWinds</a:t>
            </a:r>
            <a:r>
              <a:rPr lang="en-US" dirty="0"/>
              <a:t> supply chain attack victims</a:t>
            </a:r>
            <a:endParaRPr lang="cs-CZ" dirty="0"/>
          </a:p>
        </p:txBody>
      </p:sp>
      <p:sp>
        <p:nvSpPr>
          <p:cNvPr id="3" name="Zástupný symbol pro obsah 2"/>
          <p:cNvSpPr>
            <a:spLocks noGrp="1"/>
          </p:cNvSpPr>
          <p:nvPr>
            <p:ph idx="1"/>
          </p:nvPr>
        </p:nvSpPr>
        <p:spPr/>
        <p:txBody>
          <a:bodyPr>
            <a:normAutofit/>
          </a:bodyPr>
          <a:lstStyle/>
          <a:p>
            <a:pPr algn="just"/>
            <a:r>
              <a:rPr lang="en-US" dirty="0"/>
              <a:t>FireEye set off a chain of events on Dec. 8th when it disclosed that suspected nation-state hackers had breached the security vendor and obtained FireEye's red team tools. </a:t>
            </a:r>
            <a:endParaRPr lang="cs-CZ" dirty="0"/>
          </a:p>
          <a:p>
            <a:pPr marL="0" indent="0" algn="just">
              <a:buNone/>
            </a:pPr>
            <a:endParaRPr lang="cs-CZ" dirty="0"/>
          </a:p>
          <a:p>
            <a:pPr algn="just"/>
            <a:r>
              <a:rPr lang="en-US" dirty="0"/>
              <a:t>On Dec. 13, the company disclosed that the nation-state attack was the result of a massive supply chain attack on </a:t>
            </a:r>
            <a:r>
              <a:rPr lang="en-US" dirty="0" err="1"/>
              <a:t>SolarWinds</a:t>
            </a:r>
            <a:r>
              <a:rPr lang="en-US" dirty="0"/>
              <a:t>. </a:t>
            </a:r>
            <a:endParaRPr lang="cs-CZ" dirty="0"/>
          </a:p>
          <a:p>
            <a:pPr marL="0" indent="0" algn="just">
              <a:buNone/>
            </a:pPr>
            <a:endParaRPr lang="cs-CZ" dirty="0"/>
          </a:p>
          <a:p>
            <a:pPr algn="just"/>
            <a:r>
              <a:rPr lang="en-US" dirty="0"/>
              <a:t>FireEye dubbed the backdoor campaign "UNC2452" and said it allowed threat actors to gain access to numerous government and enterprise networks across the globe. </a:t>
            </a:r>
            <a:br>
              <a:rPr lang="en-US" dirty="0"/>
            </a:br>
            <a:endParaRPr lang="cs-CZ" dirty="0"/>
          </a:p>
        </p:txBody>
      </p:sp>
    </p:spTree>
    <p:extLst>
      <p:ext uri="{BB962C8B-B14F-4D97-AF65-F5344CB8AC3E}">
        <p14:creationId xmlns:p14="http://schemas.microsoft.com/office/powerpoint/2010/main" val="2291014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FireEye and </a:t>
            </a:r>
            <a:r>
              <a:rPr lang="en-US" dirty="0" err="1"/>
              <a:t>SolarWinds</a:t>
            </a:r>
            <a:r>
              <a:rPr lang="en-US" dirty="0"/>
              <a:t> supply chain attack victims</a:t>
            </a:r>
            <a:endParaRPr lang="cs-CZ" dirty="0"/>
          </a:p>
        </p:txBody>
      </p:sp>
      <p:sp>
        <p:nvSpPr>
          <p:cNvPr id="3" name="Zástupný symbol pro obsah 2"/>
          <p:cNvSpPr>
            <a:spLocks noGrp="1"/>
          </p:cNvSpPr>
          <p:nvPr>
            <p:ph idx="1"/>
          </p:nvPr>
        </p:nvSpPr>
        <p:spPr/>
        <p:txBody>
          <a:bodyPr>
            <a:normAutofit/>
          </a:bodyPr>
          <a:lstStyle/>
          <a:p>
            <a:pPr algn="just"/>
            <a:r>
              <a:rPr lang="en-US" dirty="0"/>
              <a:t>According to a joint statement Dec. 17 by the Federal Bureau of Investigation, the Cybersecurity and Infrastructure Security Agency and the Office of the Director of National Intelligence, the attacks are ongoing. </a:t>
            </a:r>
            <a:endParaRPr lang="cs-CZ" dirty="0"/>
          </a:p>
          <a:p>
            <a:pPr marL="0" indent="0" algn="just">
              <a:buNone/>
            </a:pPr>
            <a:endParaRPr lang="cs-CZ" dirty="0"/>
          </a:p>
          <a:p>
            <a:pPr algn="just"/>
            <a:r>
              <a:rPr lang="en-US" dirty="0"/>
              <a:t>Additionally, the statement revealed that the supply chain attack affected more than just the Orion platform. </a:t>
            </a:r>
            <a:endParaRPr lang="cs-CZ" dirty="0"/>
          </a:p>
          <a:p>
            <a:pPr marL="0" indent="0" algn="just">
              <a:buNone/>
            </a:pPr>
            <a:endParaRPr lang="cs-CZ" dirty="0"/>
          </a:p>
          <a:p>
            <a:pPr algn="just"/>
            <a:r>
              <a:rPr lang="en-US" dirty="0"/>
              <a:t>CISA said it has "evidence that the Orion supply chain compromise is not the only initial infection vector leveraged by the APT actor."</a:t>
            </a:r>
            <a:br>
              <a:rPr lang="en-US" dirty="0"/>
            </a:br>
            <a:endParaRPr lang="cs-CZ" dirty="0"/>
          </a:p>
        </p:txBody>
      </p:sp>
    </p:spTree>
    <p:extLst>
      <p:ext uri="{BB962C8B-B14F-4D97-AF65-F5344CB8AC3E}">
        <p14:creationId xmlns:p14="http://schemas.microsoft.com/office/powerpoint/2010/main" val="28696689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FireEye and </a:t>
            </a:r>
            <a:r>
              <a:rPr lang="en-US" dirty="0" err="1"/>
              <a:t>SolarWinds</a:t>
            </a:r>
            <a:r>
              <a:rPr lang="en-US" dirty="0"/>
              <a:t> supply chain attack victims</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a:t>Since the statement, major tech companies such as Intel, </a:t>
            </a:r>
            <a:r>
              <a:rPr lang="en-US" dirty="0" err="1"/>
              <a:t>Nvidia</a:t>
            </a:r>
            <a:r>
              <a:rPr lang="en-US" dirty="0"/>
              <a:t> and Cisco disclosed they had received the malicious </a:t>
            </a:r>
            <a:r>
              <a:rPr lang="en-US" dirty="0" err="1"/>
              <a:t>SolarWinds</a:t>
            </a:r>
            <a:r>
              <a:rPr lang="en-US" dirty="0"/>
              <a:t> updates, though the companies said they've found no evidence that threat actors exploited the backdoors and breached their networks.</a:t>
            </a:r>
            <a:endParaRPr lang="cs-CZ" dirty="0"/>
          </a:p>
          <a:p>
            <a:pPr marL="0" indent="0" algn="just">
              <a:buNone/>
            </a:pPr>
            <a:r>
              <a:rPr lang="en-US" dirty="0"/>
              <a:t> </a:t>
            </a:r>
            <a:endParaRPr lang="cs-CZ" dirty="0"/>
          </a:p>
          <a:p>
            <a:pPr algn="just"/>
            <a:r>
              <a:rPr lang="en-US" dirty="0"/>
              <a:t>However, Microsoft disclosed on Dec. 31 that threat actors infiltrated its network and viewed</a:t>
            </a:r>
            <a:r>
              <a:rPr lang="cs-CZ" dirty="0"/>
              <a:t> - </a:t>
            </a:r>
            <a:r>
              <a:rPr lang="en-US" dirty="0"/>
              <a:t>but did not alter or obtain</a:t>
            </a:r>
            <a:r>
              <a:rPr lang="cs-CZ" dirty="0"/>
              <a:t> - </a:t>
            </a:r>
            <a:r>
              <a:rPr lang="en-US" dirty="0"/>
              <a:t>the company's source code. </a:t>
            </a:r>
            <a:endParaRPr lang="cs-CZ" dirty="0"/>
          </a:p>
          <a:p>
            <a:pPr algn="just"/>
            <a:endParaRPr lang="cs-CZ" dirty="0"/>
          </a:p>
          <a:p>
            <a:pPr algn="just"/>
            <a:r>
              <a:rPr lang="en-US" dirty="0"/>
              <a:t>Microsoft also said there is no evidence the breach affected customer data or the company's products and services.</a:t>
            </a:r>
            <a:br>
              <a:rPr lang="en-US" dirty="0"/>
            </a:br>
            <a:endParaRPr lang="cs-CZ" dirty="0"/>
          </a:p>
        </p:txBody>
      </p:sp>
    </p:spTree>
    <p:extLst>
      <p:ext uri="{BB962C8B-B14F-4D97-AF65-F5344CB8AC3E}">
        <p14:creationId xmlns:p14="http://schemas.microsoft.com/office/powerpoint/2010/main" val="10354416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FireEye and </a:t>
            </a:r>
            <a:r>
              <a:rPr lang="en-US" dirty="0" err="1"/>
              <a:t>SolarWinds</a:t>
            </a:r>
            <a:r>
              <a:rPr lang="en-US" dirty="0"/>
              <a:t> supply chain attack victims</a:t>
            </a:r>
            <a:endParaRPr lang="cs-CZ" dirty="0"/>
          </a:p>
        </p:txBody>
      </p:sp>
      <p:sp>
        <p:nvSpPr>
          <p:cNvPr id="3" name="Zástupný symbol pro obsah 2"/>
          <p:cNvSpPr>
            <a:spLocks noGrp="1"/>
          </p:cNvSpPr>
          <p:nvPr>
            <p:ph idx="1"/>
          </p:nvPr>
        </p:nvSpPr>
        <p:spPr/>
        <p:txBody>
          <a:bodyPr>
            <a:normAutofit/>
          </a:bodyPr>
          <a:lstStyle/>
          <a:p>
            <a:pPr marL="0" indent="0">
              <a:buNone/>
            </a:pPr>
            <a:br>
              <a:rPr lang="en-US" dirty="0"/>
            </a:b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2166" y="1690692"/>
            <a:ext cx="3459667" cy="4314699"/>
          </a:xfrm>
          <a:prstGeom prst="rect">
            <a:avLst/>
          </a:prstGeom>
        </p:spPr>
      </p:pic>
    </p:spTree>
    <p:extLst>
      <p:ext uri="{BB962C8B-B14F-4D97-AF65-F5344CB8AC3E}">
        <p14:creationId xmlns:p14="http://schemas.microsoft.com/office/powerpoint/2010/main" val="7422963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FireEye and </a:t>
            </a:r>
            <a:r>
              <a:rPr lang="en-US" dirty="0" err="1"/>
              <a:t>SolarWinds</a:t>
            </a:r>
            <a:r>
              <a:rPr lang="en-US" dirty="0"/>
              <a:t> supply chain attack victims</a:t>
            </a:r>
            <a:endParaRPr lang="cs-CZ" dirty="0"/>
          </a:p>
        </p:txBody>
      </p:sp>
      <p:sp>
        <p:nvSpPr>
          <p:cNvPr id="3" name="Zástupný symbol pro obsah 2"/>
          <p:cNvSpPr>
            <a:spLocks noGrp="1"/>
          </p:cNvSpPr>
          <p:nvPr>
            <p:ph idx="1"/>
          </p:nvPr>
        </p:nvSpPr>
        <p:spPr/>
        <p:txBody>
          <a:bodyPr>
            <a:normAutofit/>
          </a:bodyPr>
          <a:lstStyle/>
          <a:p>
            <a:pPr algn="just"/>
            <a:r>
              <a:rPr lang="en-US" dirty="0"/>
              <a:t>The scope of the attack, the sophistication of the threat actors and the high-profile victims affected make this not only the biggest attack of 2020, but possibly of the decade. </a:t>
            </a:r>
            <a:endParaRPr lang="cs-CZ" dirty="0"/>
          </a:p>
          <a:p>
            <a:pPr marL="0" indent="0" algn="just">
              <a:buNone/>
            </a:pPr>
            <a:endParaRPr lang="cs-CZ" dirty="0"/>
          </a:p>
          <a:p>
            <a:pPr algn="just"/>
            <a:r>
              <a:rPr lang="en-US" dirty="0"/>
              <a:t>The incident also highlights the dangers of supply chain attacks and brings into question the security posture of such a large company.</a:t>
            </a:r>
            <a:endParaRPr lang="cs-CZ" dirty="0"/>
          </a:p>
          <a:p>
            <a:pPr marL="0" indent="0" algn="just">
              <a:buNone/>
            </a:pPr>
            <a:endParaRPr lang="cs-CZ" dirty="0"/>
          </a:p>
          <a:p>
            <a:pPr algn="just"/>
            <a:r>
              <a:rPr lang="en-US" dirty="0"/>
              <a:t>Threat actors, who had performed reconnaissance since March, planted a backdoor in </a:t>
            </a:r>
            <a:r>
              <a:rPr lang="en-US" dirty="0" err="1"/>
              <a:t>SolarWinds</a:t>
            </a:r>
            <a:r>
              <a:rPr lang="en-US" dirty="0"/>
              <a:t>' Orion platform, which was activated when customers updated the software.</a:t>
            </a:r>
            <a:br>
              <a:rPr lang="en-US" dirty="0"/>
            </a:br>
            <a:endParaRPr lang="cs-CZ" dirty="0"/>
          </a:p>
        </p:txBody>
      </p:sp>
    </p:spTree>
    <p:extLst>
      <p:ext uri="{BB962C8B-B14F-4D97-AF65-F5344CB8AC3E}">
        <p14:creationId xmlns:p14="http://schemas.microsoft.com/office/powerpoint/2010/main" val="19758862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FireEye and </a:t>
            </a:r>
            <a:r>
              <a:rPr lang="en-US" dirty="0" err="1"/>
              <a:t>SolarWinds</a:t>
            </a:r>
            <a:r>
              <a:rPr lang="en-US" dirty="0"/>
              <a:t> supply chain attack victims</a:t>
            </a:r>
            <a:endParaRPr lang="cs-CZ" dirty="0"/>
          </a:p>
        </p:txBody>
      </p:sp>
      <p:sp>
        <p:nvSpPr>
          <p:cNvPr id="3" name="Zástupný symbol pro obsah 2"/>
          <p:cNvSpPr>
            <a:spLocks noGrp="1"/>
          </p:cNvSpPr>
          <p:nvPr>
            <p:ph idx="1"/>
          </p:nvPr>
        </p:nvSpPr>
        <p:spPr/>
        <p:txBody>
          <a:bodyPr>
            <a:normAutofit/>
          </a:bodyPr>
          <a:lstStyle/>
          <a:p>
            <a:pPr algn="just"/>
            <a:r>
              <a:rPr lang="en-US" dirty="0" err="1"/>
              <a:t>SolarWinds</a:t>
            </a:r>
            <a:r>
              <a:rPr lang="en-US" dirty="0"/>
              <a:t> issued a security advisory about the backdoor which the vendor said affected Orion Platform versions 2019.</a:t>
            </a:r>
            <a:endParaRPr lang="cs-CZ" dirty="0"/>
          </a:p>
          <a:p>
            <a:pPr algn="just"/>
            <a:r>
              <a:rPr lang="en-US" dirty="0"/>
              <a:t>4 HF5 through 2020.2.1, which were released between March 2020 and June 2020. </a:t>
            </a:r>
            <a:endParaRPr lang="cs-CZ" dirty="0"/>
          </a:p>
          <a:p>
            <a:pPr algn="just"/>
            <a:r>
              <a:rPr lang="en-US" dirty="0"/>
              <a:t>"We have been advised this attack was likely conducted by an outside nation-state and intended to be a narrow, extremely targeted and manually executed attack, as opposed to a broad, system-wide attack," the company said. </a:t>
            </a:r>
            <a:endParaRPr lang="cs-CZ" dirty="0"/>
          </a:p>
          <a:p>
            <a:pPr marL="0" indent="0" algn="just">
              <a:buNone/>
            </a:pPr>
            <a:br>
              <a:rPr lang="en-US" dirty="0"/>
            </a:br>
            <a:endParaRPr lang="cs-CZ" dirty="0"/>
          </a:p>
        </p:txBody>
      </p:sp>
    </p:spTree>
    <p:extLst>
      <p:ext uri="{BB962C8B-B14F-4D97-AF65-F5344CB8AC3E}">
        <p14:creationId xmlns:p14="http://schemas.microsoft.com/office/powerpoint/2010/main" val="356197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FireEye and </a:t>
            </a:r>
            <a:r>
              <a:rPr lang="en-US" dirty="0" err="1"/>
              <a:t>SolarWinds</a:t>
            </a:r>
            <a:r>
              <a:rPr lang="en-US" dirty="0"/>
              <a:t> supply chain attack victims</a:t>
            </a:r>
            <a:endParaRPr lang="cs-CZ" dirty="0"/>
          </a:p>
        </p:txBody>
      </p:sp>
      <p:sp>
        <p:nvSpPr>
          <p:cNvPr id="3" name="Zástupný symbol pro obsah 2"/>
          <p:cNvSpPr>
            <a:spLocks noGrp="1"/>
          </p:cNvSpPr>
          <p:nvPr>
            <p:ph idx="1"/>
          </p:nvPr>
        </p:nvSpPr>
        <p:spPr/>
        <p:txBody>
          <a:bodyPr>
            <a:normAutofit/>
          </a:bodyPr>
          <a:lstStyle/>
          <a:p>
            <a:pPr algn="just"/>
            <a:r>
              <a:rPr lang="en-US" dirty="0"/>
              <a:t>In the three-week-long investigation since, the full breadth of the attack has grown immensely, but is still not yet fully understood. </a:t>
            </a:r>
            <a:br>
              <a:rPr lang="en-US" dirty="0"/>
            </a:b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0314" y="2879462"/>
            <a:ext cx="5619750" cy="3162300"/>
          </a:xfrm>
          <a:prstGeom prst="rect">
            <a:avLst/>
          </a:prstGeom>
        </p:spPr>
      </p:pic>
    </p:spTree>
    <p:extLst>
      <p:ext uri="{BB962C8B-B14F-4D97-AF65-F5344CB8AC3E}">
        <p14:creationId xmlns:p14="http://schemas.microsoft.com/office/powerpoint/2010/main" val="38372868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Significant</a:t>
            </a:r>
            <a:r>
              <a:rPr lang="cs-CZ" dirty="0"/>
              <a:t> </a:t>
            </a:r>
            <a:r>
              <a:rPr lang="cs-CZ" dirty="0" err="1"/>
              <a:t>Hospital</a:t>
            </a:r>
            <a:r>
              <a:rPr lang="cs-CZ" dirty="0"/>
              <a:t> </a:t>
            </a:r>
            <a:r>
              <a:rPr lang="cs-CZ" dirty="0" err="1"/>
              <a:t>Ransomware</a:t>
            </a:r>
            <a:r>
              <a:rPr lang="cs-CZ" dirty="0"/>
              <a:t> </a:t>
            </a:r>
            <a:r>
              <a:rPr lang="cs-CZ" dirty="0" err="1"/>
              <a:t>Attacks</a:t>
            </a:r>
            <a:r>
              <a:rPr lang="cs-CZ" dirty="0"/>
              <a:t> - </a:t>
            </a:r>
            <a:r>
              <a:rPr lang="cs-CZ" dirty="0" err="1"/>
              <a:t>Ryuk</a:t>
            </a:r>
            <a:endParaRPr lang="cs-CZ" dirty="0"/>
          </a:p>
        </p:txBody>
      </p:sp>
      <p:sp>
        <p:nvSpPr>
          <p:cNvPr id="3" name="Zástupný symbol pro obsah 2"/>
          <p:cNvSpPr>
            <a:spLocks noGrp="1"/>
          </p:cNvSpPr>
          <p:nvPr>
            <p:ph idx="1"/>
          </p:nvPr>
        </p:nvSpPr>
        <p:spPr/>
        <p:txBody>
          <a:bodyPr/>
          <a:lstStyle/>
          <a:p>
            <a:pPr algn="just"/>
            <a:r>
              <a:rPr lang="en-US" dirty="0"/>
              <a:t>In 2020, Universal Health Services (UHS) suffered a </a:t>
            </a:r>
            <a:r>
              <a:rPr lang="en-US" dirty="0" err="1"/>
              <a:t>Ryuk</a:t>
            </a:r>
            <a:r>
              <a:rPr lang="en-US" dirty="0"/>
              <a:t> attack that cost the company around $67 million. </a:t>
            </a:r>
            <a:endParaRPr lang="cs-CZ" dirty="0"/>
          </a:p>
          <a:p>
            <a:pPr marL="0" indent="0" algn="just">
              <a:buNone/>
            </a:pPr>
            <a:endParaRPr lang="cs-CZ" dirty="0"/>
          </a:p>
          <a:p>
            <a:pPr algn="just"/>
            <a:r>
              <a:rPr lang="en-US" dirty="0"/>
              <a:t>With over 90,000 employees serving 3.5 million patients in the United States and the United Kingdom, UHS is a truly massive organization.</a:t>
            </a:r>
            <a:endParaRPr lang="cs-CZ" dirty="0"/>
          </a:p>
          <a:p>
            <a:pPr marL="0" indent="0" algn="just">
              <a:buNone/>
            </a:pPr>
            <a:r>
              <a:rPr lang="en-US" dirty="0"/>
              <a:t> </a:t>
            </a:r>
            <a:endParaRPr lang="cs-CZ" dirty="0"/>
          </a:p>
          <a:p>
            <a:pPr algn="just"/>
            <a:r>
              <a:rPr lang="en-US" dirty="0"/>
              <a:t>Even with a considerable budget and institutional clout, the company failed to prevent the malicious incursion.</a:t>
            </a:r>
            <a:endParaRPr lang="cs-CZ" dirty="0"/>
          </a:p>
        </p:txBody>
      </p:sp>
    </p:spTree>
    <p:extLst>
      <p:ext uri="{BB962C8B-B14F-4D97-AF65-F5344CB8AC3E}">
        <p14:creationId xmlns:p14="http://schemas.microsoft.com/office/powerpoint/2010/main" val="3698312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Significant</a:t>
            </a:r>
            <a:r>
              <a:rPr lang="cs-CZ" dirty="0"/>
              <a:t> </a:t>
            </a:r>
            <a:r>
              <a:rPr lang="cs-CZ" dirty="0" err="1"/>
              <a:t>Hospital</a:t>
            </a:r>
            <a:r>
              <a:rPr lang="cs-CZ" dirty="0"/>
              <a:t> </a:t>
            </a:r>
            <a:r>
              <a:rPr lang="cs-CZ" dirty="0" err="1"/>
              <a:t>Ransomware</a:t>
            </a:r>
            <a:r>
              <a:rPr lang="cs-CZ" dirty="0"/>
              <a:t> </a:t>
            </a:r>
            <a:r>
              <a:rPr lang="cs-CZ" dirty="0" err="1"/>
              <a:t>Attacks</a:t>
            </a:r>
            <a:r>
              <a:rPr lang="cs-CZ" dirty="0"/>
              <a:t> - </a:t>
            </a:r>
            <a:r>
              <a:rPr lang="cs-CZ" dirty="0" err="1"/>
              <a:t>Ryuk</a:t>
            </a:r>
            <a:endParaRPr lang="cs-CZ" dirty="0"/>
          </a:p>
        </p:txBody>
      </p:sp>
      <p:sp>
        <p:nvSpPr>
          <p:cNvPr id="3" name="Zástupný symbol pro obsah 2"/>
          <p:cNvSpPr>
            <a:spLocks noGrp="1"/>
          </p:cNvSpPr>
          <p:nvPr>
            <p:ph idx="1"/>
          </p:nvPr>
        </p:nvSpPr>
        <p:spPr/>
        <p:txBody>
          <a:bodyPr/>
          <a:lstStyle/>
          <a:p>
            <a:pPr algn="just"/>
            <a:r>
              <a:rPr lang="en-US" dirty="0"/>
              <a:t>UHS managed to resume full operations about a month after the incident began. </a:t>
            </a:r>
            <a:endParaRPr lang="cs-CZ" dirty="0"/>
          </a:p>
          <a:p>
            <a:pPr algn="just"/>
            <a:r>
              <a:rPr lang="en-US" dirty="0"/>
              <a:t>While restoring IT capabilities, the company’s revenues took a major hit. </a:t>
            </a:r>
            <a:endParaRPr lang="cs-CZ" dirty="0"/>
          </a:p>
          <a:p>
            <a:pPr algn="just"/>
            <a:r>
              <a:rPr lang="en-US" dirty="0"/>
              <a:t>Health centers couldn’t keep up with a full load of patients, billing was delayed, and extra labor was needed to get computer systems back up and running. </a:t>
            </a:r>
            <a:endParaRPr lang="cs-CZ" dirty="0"/>
          </a:p>
          <a:p>
            <a:pPr algn="just"/>
            <a:r>
              <a:rPr lang="en-US" dirty="0"/>
              <a:t>While the incident was financially devastating, UHS managed to prevent the theft or misuse of sensitive data.</a:t>
            </a:r>
            <a:endParaRPr lang="cs-CZ" dirty="0"/>
          </a:p>
        </p:txBody>
      </p:sp>
    </p:spTree>
    <p:extLst>
      <p:ext uri="{BB962C8B-B14F-4D97-AF65-F5344CB8AC3E}">
        <p14:creationId xmlns:p14="http://schemas.microsoft.com/office/powerpoint/2010/main" val="3575766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Biggest Cyber Threats of Recent Years</a:t>
            </a:r>
            <a:r>
              <a:rPr lang="cs-CZ" dirty="0"/>
              <a:t> - </a:t>
            </a:r>
            <a:r>
              <a:rPr lang="cs-CZ" dirty="0" err="1"/>
              <a:t>Introduction</a:t>
            </a:r>
            <a:endParaRPr lang="cs-CZ" dirty="0"/>
          </a:p>
        </p:txBody>
      </p:sp>
      <p:sp>
        <p:nvSpPr>
          <p:cNvPr id="3" name="Zástupný symbol pro obsah 2"/>
          <p:cNvSpPr>
            <a:spLocks noGrp="1"/>
          </p:cNvSpPr>
          <p:nvPr>
            <p:ph idx="1"/>
          </p:nvPr>
        </p:nvSpPr>
        <p:spPr/>
        <p:txBody>
          <a:bodyPr>
            <a:normAutofit/>
          </a:bodyPr>
          <a:lstStyle/>
          <a:p>
            <a:pPr algn="just"/>
            <a:r>
              <a:rPr lang="en-US" dirty="0"/>
              <a:t>The list of top cyber attacks from 2020 include ransomware, phishing, data leaks, breaches and a devastating supply chain attack with a scope like no other. </a:t>
            </a:r>
            <a:endParaRPr lang="cs-CZ" dirty="0"/>
          </a:p>
          <a:p>
            <a:pPr marL="0" indent="0" algn="just">
              <a:buNone/>
            </a:pPr>
            <a:endParaRPr lang="cs-CZ" dirty="0"/>
          </a:p>
          <a:p>
            <a:pPr algn="just"/>
            <a:r>
              <a:rPr lang="en-US" dirty="0"/>
              <a:t>The virtually-dominated year raised new concerns around security postures and practices, which will continue into 2021.</a:t>
            </a:r>
            <a:endParaRPr lang="cs-CZ" dirty="0"/>
          </a:p>
          <a:p>
            <a:pPr marL="0" indent="0" algn="just">
              <a:buNone/>
            </a:pPr>
            <a:endParaRPr lang="cs-CZ" dirty="0"/>
          </a:p>
          <a:p>
            <a:pPr algn="just"/>
            <a:r>
              <a:rPr lang="en-US" dirty="0"/>
              <a:t>While there were too many incidents to choose from, here is a list of 10 of the biggest cyber attacks of 2020, in chronological order.</a:t>
            </a:r>
            <a:br>
              <a:rPr lang="en-US" dirty="0"/>
            </a:br>
            <a:endParaRPr lang="cs-CZ" dirty="0"/>
          </a:p>
        </p:txBody>
      </p:sp>
    </p:spTree>
    <p:extLst>
      <p:ext uri="{BB962C8B-B14F-4D97-AF65-F5344CB8AC3E}">
        <p14:creationId xmlns:p14="http://schemas.microsoft.com/office/powerpoint/2010/main" val="186363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Significant</a:t>
            </a:r>
            <a:r>
              <a:rPr lang="cs-CZ" dirty="0"/>
              <a:t> </a:t>
            </a:r>
            <a:r>
              <a:rPr lang="cs-CZ" dirty="0" err="1"/>
              <a:t>Hospital</a:t>
            </a:r>
            <a:r>
              <a:rPr lang="cs-CZ" dirty="0"/>
              <a:t> </a:t>
            </a:r>
            <a:r>
              <a:rPr lang="cs-CZ" dirty="0" err="1"/>
              <a:t>Ransomware</a:t>
            </a:r>
            <a:r>
              <a:rPr lang="cs-CZ" dirty="0"/>
              <a:t> </a:t>
            </a:r>
            <a:r>
              <a:rPr lang="cs-CZ" dirty="0" err="1"/>
              <a:t>Attacks</a:t>
            </a:r>
            <a:r>
              <a:rPr lang="cs-CZ" dirty="0"/>
              <a:t> - </a:t>
            </a:r>
            <a:r>
              <a:rPr lang="cs-CZ" dirty="0" err="1"/>
              <a:t>Ryuk</a:t>
            </a:r>
            <a:endParaRPr lang="cs-CZ" dirty="0"/>
          </a:p>
        </p:txBody>
      </p:sp>
      <p:sp>
        <p:nvSpPr>
          <p:cNvPr id="3" name="Zástupný symbol pro obsah 2"/>
          <p:cNvSpPr>
            <a:spLocks noGrp="1"/>
          </p:cNvSpPr>
          <p:nvPr>
            <p:ph idx="1"/>
          </p:nvPr>
        </p:nvSpPr>
        <p:spPr/>
        <p:txBody>
          <a:bodyPr/>
          <a:lstStyle/>
          <a:p>
            <a:pPr algn="just"/>
            <a:r>
              <a:rPr lang="en-US" dirty="0"/>
              <a:t>The UHS cyberattack represents part of a larger trend. </a:t>
            </a:r>
            <a:endParaRPr lang="cs-CZ" dirty="0"/>
          </a:p>
          <a:p>
            <a:pPr algn="just"/>
            <a:r>
              <a:rPr lang="en-US" dirty="0" err="1"/>
              <a:t>Ryuk</a:t>
            </a:r>
            <a:r>
              <a:rPr lang="en-US" dirty="0"/>
              <a:t>, a specific type of ransom-seeking malware, has been used frequently to infiltrate medical facilities. </a:t>
            </a:r>
            <a:endParaRPr lang="cs-CZ" dirty="0"/>
          </a:p>
          <a:p>
            <a:pPr algn="just"/>
            <a:r>
              <a:rPr lang="en-US" dirty="0"/>
              <a:t>Many companies suffer major operating losses while restoring their technological capabilities.</a:t>
            </a:r>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2754" y="3870062"/>
            <a:ext cx="4857750" cy="2171700"/>
          </a:xfrm>
          <a:prstGeom prst="rect">
            <a:avLst/>
          </a:prstGeom>
        </p:spPr>
      </p:pic>
    </p:spTree>
    <p:extLst>
      <p:ext uri="{BB962C8B-B14F-4D97-AF65-F5344CB8AC3E}">
        <p14:creationId xmlns:p14="http://schemas.microsoft.com/office/powerpoint/2010/main" val="10633447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Significant</a:t>
            </a:r>
            <a:r>
              <a:rPr lang="cs-CZ" dirty="0"/>
              <a:t> </a:t>
            </a:r>
            <a:r>
              <a:rPr lang="cs-CZ" dirty="0" err="1"/>
              <a:t>Hospital</a:t>
            </a:r>
            <a:r>
              <a:rPr lang="cs-CZ" dirty="0"/>
              <a:t> </a:t>
            </a:r>
            <a:r>
              <a:rPr lang="cs-CZ" dirty="0" err="1"/>
              <a:t>Ransomware</a:t>
            </a:r>
            <a:r>
              <a:rPr lang="cs-CZ" dirty="0"/>
              <a:t> </a:t>
            </a:r>
            <a:r>
              <a:rPr lang="cs-CZ" dirty="0" err="1"/>
              <a:t>Attacks</a:t>
            </a:r>
            <a:r>
              <a:rPr lang="cs-CZ" dirty="0"/>
              <a:t> – </a:t>
            </a:r>
            <a:r>
              <a:rPr lang="cs-CZ" dirty="0" err="1"/>
              <a:t>Attack</a:t>
            </a:r>
            <a:r>
              <a:rPr lang="cs-CZ" dirty="0"/>
              <a:t> via Email</a:t>
            </a:r>
          </a:p>
        </p:txBody>
      </p:sp>
      <p:sp>
        <p:nvSpPr>
          <p:cNvPr id="3" name="Zástupný symbol pro obsah 2"/>
          <p:cNvSpPr>
            <a:spLocks noGrp="1"/>
          </p:cNvSpPr>
          <p:nvPr>
            <p:ph idx="1"/>
          </p:nvPr>
        </p:nvSpPr>
        <p:spPr/>
        <p:txBody>
          <a:bodyPr/>
          <a:lstStyle/>
          <a:p>
            <a:pPr algn="just"/>
            <a:r>
              <a:rPr lang="en-US" dirty="0"/>
              <a:t>Private companies are not the only institutions vulnerable to nefarious activity. In May of 2021, criminals targeted the Health Service Executive (HSE) in Ireland. </a:t>
            </a:r>
            <a:endParaRPr lang="cs-CZ" dirty="0"/>
          </a:p>
          <a:p>
            <a:pPr marL="0" indent="0" algn="just">
              <a:buNone/>
            </a:pPr>
            <a:endParaRPr lang="cs-CZ" dirty="0"/>
          </a:p>
          <a:p>
            <a:pPr algn="just"/>
            <a:r>
              <a:rPr lang="en-US" dirty="0"/>
              <a:t>Once the system had been compromised, hackers accessed high-level accounts and used them to extract vast amounts of sensitive data. </a:t>
            </a:r>
            <a:endParaRPr lang="cs-CZ" dirty="0"/>
          </a:p>
          <a:p>
            <a:pPr marL="0" indent="0" algn="just">
              <a:buNone/>
            </a:pPr>
            <a:endParaRPr lang="cs-CZ" dirty="0"/>
          </a:p>
          <a:p>
            <a:pPr algn="just"/>
            <a:r>
              <a:rPr lang="en-US" dirty="0"/>
              <a:t>With the information already in the hands of criminals, all the Irish government could do was monitor the dark web and try to prevent personal details from being published.</a:t>
            </a:r>
            <a:endParaRPr lang="cs-CZ" dirty="0"/>
          </a:p>
        </p:txBody>
      </p:sp>
    </p:spTree>
    <p:extLst>
      <p:ext uri="{BB962C8B-B14F-4D97-AF65-F5344CB8AC3E}">
        <p14:creationId xmlns:p14="http://schemas.microsoft.com/office/powerpoint/2010/main" val="33765096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Significant</a:t>
            </a:r>
            <a:r>
              <a:rPr lang="cs-CZ" dirty="0"/>
              <a:t> </a:t>
            </a:r>
            <a:r>
              <a:rPr lang="cs-CZ" dirty="0" err="1"/>
              <a:t>Hospital</a:t>
            </a:r>
            <a:r>
              <a:rPr lang="cs-CZ" dirty="0"/>
              <a:t> </a:t>
            </a:r>
            <a:r>
              <a:rPr lang="cs-CZ" dirty="0" err="1"/>
              <a:t>Ransomware</a:t>
            </a:r>
            <a:r>
              <a:rPr lang="cs-CZ" dirty="0"/>
              <a:t> </a:t>
            </a:r>
            <a:r>
              <a:rPr lang="cs-CZ" dirty="0" err="1"/>
              <a:t>Attacks</a:t>
            </a:r>
            <a:r>
              <a:rPr lang="cs-CZ" dirty="0"/>
              <a:t> – </a:t>
            </a:r>
            <a:r>
              <a:rPr lang="cs-CZ" dirty="0" err="1"/>
              <a:t>Attack</a:t>
            </a:r>
            <a:r>
              <a:rPr lang="cs-CZ" dirty="0"/>
              <a:t> via Email</a:t>
            </a:r>
          </a:p>
        </p:txBody>
      </p:sp>
      <p:sp>
        <p:nvSpPr>
          <p:cNvPr id="3" name="Zástupný symbol pro obsah 2"/>
          <p:cNvSpPr>
            <a:spLocks noGrp="1"/>
          </p:cNvSpPr>
          <p:nvPr>
            <p:ph idx="1"/>
          </p:nvPr>
        </p:nvSpPr>
        <p:spPr/>
        <p:txBody>
          <a:bodyPr/>
          <a:lstStyle/>
          <a:p>
            <a:pPr algn="just"/>
            <a:r>
              <a:rPr lang="en-US" dirty="0"/>
              <a:t>As in the Magellan incident, criminals used a phishing email to launch their assault on the HSE. </a:t>
            </a:r>
            <a:endParaRPr lang="cs-CZ" dirty="0"/>
          </a:p>
          <a:p>
            <a:pPr marL="0" indent="0" algn="just">
              <a:buNone/>
            </a:pPr>
            <a:endParaRPr lang="cs-CZ" dirty="0"/>
          </a:p>
          <a:p>
            <a:pPr algn="just"/>
            <a:r>
              <a:rPr lang="en-US" dirty="0"/>
              <a:t>When an unsuspecting employee opened a Microsoft Excel file that had been attached to an email, they welcomed the malware into the organization’s digital infrastructure. </a:t>
            </a:r>
            <a:endParaRPr lang="cs-CZ" dirty="0"/>
          </a:p>
          <a:p>
            <a:pPr marL="0" indent="0" algn="just">
              <a:buNone/>
            </a:pPr>
            <a:endParaRPr lang="cs-CZ" dirty="0"/>
          </a:p>
          <a:p>
            <a:pPr algn="just"/>
            <a:r>
              <a:rPr lang="en-US" dirty="0"/>
              <a:t>From there, the malicious software spread through the system before being detonated a few weeks later.</a:t>
            </a:r>
            <a:endParaRPr lang="cs-CZ" dirty="0"/>
          </a:p>
        </p:txBody>
      </p:sp>
    </p:spTree>
    <p:extLst>
      <p:ext uri="{BB962C8B-B14F-4D97-AF65-F5344CB8AC3E}">
        <p14:creationId xmlns:p14="http://schemas.microsoft.com/office/powerpoint/2010/main" val="21343855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Significant</a:t>
            </a:r>
            <a:r>
              <a:rPr lang="cs-CZ" dirty="0"/>
              <a:t> </a:t>
            </a:r>
            <a:r>
              <a:rPr lang="cs-CZ" dirty="0" err="1"/>
              <a:t>Hospital</a:t>
            </a:r>
            <a:r>
              <a:rPr lang="cs-CZ" dirty="0"/>
              <a:t> </a:t>
            </a:r>
            <a:r>
              <a:rPr lang="cs-CZ" dirty="0" err="1"/>
              <a:t>Ransomware</a:t>
            </a:r>
            <a:r>
              <a:rPr lang="cs-CZ" dirty="0"/>
              <a:t> </a:t>
            </a:r>
            <a:r>
              <a:rPr lang="cs-CZ" dirty="0" err="1"/>
              <a:t>Attacks</a:t>
            </a:r>
            <a:r>
              <a:rPr lang="cs-CZ" dirty="0"/>
              <a:t> – </a:t>
            </a:r>
            <a:r>
              <a:rPr lang="cs-CZ" dirty="0" err="1"/>
              <a:t>Attack</a:t>
            </a:r>
            <a:r>
              <a:rPr lang="cs-CZ" dirty="0"/>
              <a:t> via Email</a:t>
            </a:r>
          </a:p>
        </p:txBody>
      </p:sp>
      <p:sp>
        <p:nvSpPr>
          <p:cNvPr id="3" name="Zástupný symbol pro obsah 2"/>
          <p:cNvSpPr>
            <a:spLocks noGrp="1"/>
          </p:cNvSpPr>
          <p:nvPr>
            <p:ph idx="1"/>
          </p:nvPr>
        </p:nvSpPr>
        <p:spPr/>
        <p:txBody>
          <a:bodyPr/>
          <a:lstStyle/>
          <a:p>
            <a:pPr algn="just"/>
            <a:r>
              <a:rPr lang="en-US" dirty="0"/>
              <a:t>The HSE incident demonstrated the vulnerability of public health-related institutions. </a:t>
            </a:r>
            <a:endParaRPr lang="cs-CZ" dirty="0"/>
          </a:p>
          <a:p>
            <a:pPr algn="just"/>
            <a:r>
              <a:rPr lang="en-US" dirty="0"/>
              <a:t>The HSE is a sprawling organization. </a:t>
            </a:r>
            <a:endParaRPr lang="cs-CZ" dirty="0"/>
          </a:p>
          <a:p>
            <a:pPr algn="just"/>
            <a:r>
              <a:rPr lang="en-US" dirty="0"/>
              <a:t>It employs more people than any other state-run entity in Ireland, and those employees access their digital workspaces through more than 70,000 different devices. </a:t>
            </a:r>
            <a:endParaRPr lang="cs-CZ" dirty="0"/>
          </a:p>
          <a:p>
            <a:pPr algn="just"/>
            <a:r>
              <a:rPr lang="en-US" dirty="0"/>
              <a:t>Securing such an expansive network is a major challenge, and the Irish government has admitted that various shortcomings left the system overly exposed. </a:t>
            </a:r>
            <a:endParaRPr lang="cs-CZ" dirty="0"/>
          </a:p>
          <a:p>
            <a:pPr algn="just"/>
            <a:r>
              <a:rPr lang="en-US" dirty="0"/>
              <a:t>By doubling down on improved security measures, the HSE hopes to prevent future malware assaults.</a:t>
            </a:r>
            <a:endParaRPr lang="cs-CZ" dirty="0"/>
          </a:p>
        </p:txBody>
      </p:sp>
    </p:spTree>
    <p:extLst>
      <p:ext uri="{BB962C8B-B14F-4D97-AF65-F5344CB8AC3E}">
        <p14:creationId xmlns:p14="http://schemas.microsoft.com/office/powerpoint/2010/main" val="40175629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Significant</a:t>
            </a:r>
            <a:r>
              <a:rPr lang="cs-CZ" dirty="0"/>
              <a:t> </a:t>
            </a:r>
            <a:r>
              <a:rPr lang="cs-CZ" dirty="0" err="1"/>
              <a:t>Hospital</a:t>
            </a:r>
            <a:r>
              <a:rPr lang="cs-CZ" dirty="0"/>
              <a:t> </a:t>
            </a:r>
            <a:r>
              <a:rPr lang="cs-CZ" dirty="0" err="1"/>
              <a:t>Ransomware</a:t>
            </a:r>
            <a:r>
              <a:rPr lang="cs-CZ" dirty="0"/>
              <a:t> </a:t>
            </a:r>
            <a:r>
              <a:rPr lang="cs-CZ" dirty="0" err="1"/>
              <a:t>Attacks</a:t>
            </a:r>
            <a:r>
              <a:rPr lang="cs-CZ" dirty="0"/>
              <a:t> – </a:t>
            </a:r>
            <a:r>
              <a:rPr lang="cs-CZ" dirty="0" err="1"/>
              <a:t>Attack</a:t>
            </a:r>
            <a:r>
              <a:rPr lang="cs-CZ" dirty="0"/>
              <a:t> via Email</a:t>
            </a:r>
          </a:p>
        </p:txBody>
      </p:sp>
      <p:sp>
        <p:nvSpPr>
          <p:cNvPr id="3" name="Zástupný symbol pro obsah 2"/>
          <p:cNvSpPr>
            <a:spLocks noGrp="1"/>
          </p:cNvSpPr>
          <p:nvPr>
            <p:ph idx="1"/>
          </p:nvPr>
        </p:nvSpPr>
        <p:spPr/>
        <p:txBody>
          <a:bodyPr>
            <a:normAutofit/>
          </a:bodyPr>
          <a:lstStyle/>
          <a:p>
            <a:pPr marL="0" indent="0" algn="just">
              <a:buNone/>
            </a:pPr>
            <a:r>
              <a:rPr lang="cs-CZ" b="1" dirty="0" err="1"/>
              <a:t>Timeline</a:t>
            </a:r>
            <a:r>
              <a:rPr lang="cs-CZ" b="1" dirty="0"/>
              <a:t> of </a:t>
            </a:r>
            <a:r>
              <a:rPr lang="cs-CZ" b="1" dirty="0" err="1"/>
              <a:t>attack</a:t>
            </a:r>
            <a:r>
              <a:rPr lang="cs-CZ" b="1" dirty="0"/>
              <a:t>:</a:t>
            </a:r>
          </a:p>
          <a:p>
            <a:pPr algn="just"/>
            <a:r>
              <a:rPr lang="en-US" b="1" dirty="0"/>
              <a:t>March 18, 2021 – Initial Compromise</a:t>
            </a:r>
            <a:r>
              <a:rPr lang="en-US" dirty="0"/>
              <a:t>. Attackers first gained access to an end user workstation on March 18, 2021. The attackers waited two months before launching additional attacks to actively attempt to compromise the HSE network on May 7th.</a:t>
            </a:r>
          </a:p>
          <a:p>
            <a:pPr algn="just"/>
            <a:r>
              <a:rPr lang="en-US" b="1" dirty="0"/>
              <a:t>May 14, 2021 – Ransomware Attack Begins</a:t>
            </a:r>
            <a:r>
              <a:rPr lang="en-US" dirty="0"/>
              <a:t>. The malicious actors then spent one week ‘noisily’ poking around the HSE environment before dropping their ransomware payload on May 14</a:t>
            </a:r>
            <a:r>
              <a:rPr lang="en-US" baseline="30000" dirty="0"/>
              <a:t>th</a:t>
            </a:r>
            <a:r>
              <a:rPr lang="en-US" dirty="0"/>
              <a:t>. Soon thereafter, 80</a:t>
            </a:r>
            <a:r>
              <a:rPr lang="cs-CZ" dirty="0"/>
              <a:t> </a:t>
            </a:r>
            <a:r>
              <a:rPr lang="en-US" dirty="0"/>
              <a:t>% of the HSE environment became encrypted with ransomware.</a:t>
            </a:r>
          </a:p>
          <a:p>
            <a:pPr marL="0" indent="0" algn="just">
              <a:buNone/>
            </a:pPr>
            <a:endParaRPr lang="cs-CZ" dirty="0"/>
          </a:p>
        </p:txBody>
      </p:sp>
    </p:spTree>
    <p:extLst>
      <p:ext uri="{BB962C8B-B14F-4D97-AF65-F5344CB8AC3E}">
        <p14:creationId xmlns:p14="http://schemas.microsoft.com/office/powerpoint/2010/main" val="10273808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Significant</a:t>
            </a:r>
            <a:r>
              <a:rPr lang="cs-CZ" dirty="0"/>
              <a:t> </a:t>
            </a:r>
            <a:r>
              <a:rPr lang="cs-CZ" dirty="0" err="1"/>
              <a:t>Hospital</a:t>
            </a:r>
            <a:r>
              <a:rPr lang="cs-CZ" dirty="0"/>
              <a:t> </a:t>
            </a:r>
            <a:r>
              <a:rPr lang="cs-CZ" dirty="0" err="1"/>
              <a:t>Ransomware</a:t>
            </a:r>
            <a:r>
              <a:rPr lang="cs-CZ" dirty="0"/>
              <a:t> </a:t>
            </a:r>
            <a:r>
              <a:rPr lang="cs-CZ" dirty="0" err="1"/>
              <a:t>Attacks</a:t>
            </a:r>
            <a:r>
              <a:rPr lang="cs-CZ" dirty="0"/>
              <a:t> – </a:t>
            </a:r>
            <a:r>
              <a:rPr lang="cs-CZ" dirty="0" err="1"/>
              <a:t>Attack</a:t>
            </a:r>
            <a:r>
              <a:rPr lang="cs-CZ" dirty="0"/>
              <a:t> via Email</a:t>
            </a:r>
          </a:p>
        </p:txBody>
      </p:sp>
      <p:sp>
        <p:nvSpPr>
          <p:cNvPr id="3" name="Zástupný symbol pro obsah 2"/>
          <p:cNvSpPr>
            <a:spLocks noGrp="1"/>
          </p:cNvSpPr>
          <p:nvPr>
            <p:ph idx="1"/>
          </p:nvPr>
        </p:nvSpPr>
        <p:spPr/>
        <p:txBody>
          <a:bodyPr>
            <a:normAutofit/>
          </a:bodyPr>
          <a:lstStyle/>
          <a:p>
            <a:pPr algn="just"/>
            <a:r>
              <a:rPr lang="en-US" b="1" dirty="0"/>
              <a:t>May 21, 2021 – Decryption Keys Obtained</a:t>
            </a:r>
            <a:r>
              <a:rPr lang="en-US" dirty="0"/>
              <a:t>. Decryption keys were obtained one week later on May 21. The method for obtaining the decryption keys was not made public.</a:t>
            </a:r>
          </a:p>
          <a:p>
            <a:pPr algn="just"/>
            <a:r>
              <a:rPr lang="en-US" b="1" dirty="0"/>
              <a:t>September 21, 2021 – Full Recovery of HSE Systems </a:t>
            </a:r>
            <a:r>
              <a:rPr lang="en-US" dirty="0"/>
              <a:t>- The full recovery of HSE systems was not completed until four months later on September 21.</a:t>
            </a:r>
          </a:p>
          <a:p>
            <a:pPr algn="just"/>
            <a:endParaRPr lang="cs-CZ" dirty="0"/>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9412" y="3701037"/>
            <a:ext cx="2340725" cy="2340725"/>
          </a:xfrm>
          <a:prstGeom prst="rect">
            <a:avLst/>
          </a:prstGeom>
        </p:spPr>
      </p:pic>
    </p:spTree>
    <p:extLst>
      <p:ext uri="{BB962C8B-B14F-4D97-AF65-F5344CB8AC3E}">
        <p14:creationId xmlns:p14="http://schemas.microsoft.com/office/powerpoint/2010/main" val="6010467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Significant</a:t>
            </a:r>
            <a:r>
              <a:rPr lang="cs-CZ" dirty="0"/>
              <a:t> </a:t>
            </a:r>
            <a:r>
              <a:rPr lang="cs-CZ" dirty="0" err="1"/>
              <a:t>Hospital</a:t>
            </a:r>
            <a:r>
              <a:rPr lang="cs-CZ" dirty="0"/>
              <a:t> </a:t>
            </a:r>
            <a:r>
              <a:rPr lang="cs-CZ" dirty="0" err="1"/>
              <a:t>Ransomware</a:t>
            </a:r>
            <a:r>
              <a:rPr lang="cs-CZ" dirty="0"/>
              <a:t> </a:t>
            </a:r>
            <a:r>
              <a:rPr lang="cs-CZ" dirty="0" err="1"/>
              <a:t>Attacks</a:t>
            </a:r>
            <a:r>
              <a:rPr lang="cs-CZ" dirty="0"/>
              <a:t> – </a:t>
            </a:r>
            <a:r>
              <a:rPr lang="cs-CZ" dirty="0" err="1"/>
              <a:t>Attack</a:t>
            </a:r>
            <a:r>
              <a:rPr lang="cs-CZ" dirty="0"/>
              <a:t> via Email</a:t>
            </a:r>
          </a:p>
        </p:txBody>
      </p:sp>
      <p:sp>
        <p:nvSpPr>
          <p:cNvPr id="3" name="Zástupný symbol pro obsah 2"/>
          <p:cNvSpPr>
            <a:spLocks noGrp="1"/>
          </p:cNvSpPr>
          <p:nvPr>
            <p:ph idx="1"/>
          </p:nvPr>
        </p:nvSpPr>
        <p:spPr/>
        <p:txBody>
          <a:bodyPr>
            <a:normAutofit/>
          </a:bodyPr>
          <a:lstStyle/>
          <a:p>
            <a:pPr marL="0" indent="0" algn="just">
              <a:buNone/>
            </a:pPr>
            <a:r>
              <a:rPr lang="cs-CZ" b="1" dirty="0" err="1"/>
              <a:t>Analysis</a:t>
            </a:r>
            <a:r>
              <a:rPr lang="cs-CZ" b="1" dirty="0"/>
              <a:t> of </a:t>
            </a:r>
            <a:r>
              <a:rPr lang="cs-CZ" b="1" dirty="0" err="1"/>
              <a:t>attack</a:t>
            </a:r>
            <a:endParaRPr lang="cs-CZ" b="1" dirty="0"/>
          </a:p>
          <a:p>
            <a:pPr algn="just"/>
            <a:r>
              <a:rPr lang="en-US" dirty="0"/>
              <a:t>The organization had difficulties on the IT front when organizing their response to the attack. </a:t>
            </a:r>
            <a:endParaRPr lang="cs-CZ" dirty="0"/>
          </a:p>
          <a:p>
            <a:pPr algn="just"/>
            <a:r>
              <a:rPr lang="en-US" dirty="0"/>
              <a:t>HHS noted that there was a lack of clearly defined and delineated decision-making authority between the HSE, hospitals and Community Healthcare Organizations (CHO) in the case of a health service-wide crisis. </a:t>
            </a:r>
            <a:endParaRPr lang="cs-CZ" dirty="0"/>
          </a:p>
          <a:p>
            <a:pPr algn="just"/>
            <a:r>
              <a:rPr lang="en-US" dirty="0"/>
              <a:t>They also note that the OCIO was not able to provide or source (through third party) the scale of the IT support required by hospitals and CHOs during the extended response to restore applications, systems and services at pace.</a:t>
            </a:r>
            <a:endParaRPr lang="cs-CZ" dirty="0"/>
          </a:p>
        </p:txBody>
      </p:sp>
    </p:spTree>
    <p:extLst>
      <p:ext uri="{BB962C8B-B14F-4D97-AF65-F5344CB8AC3E}">
        <p14:creationId xmlns:p14="http://schemas.microsoft.com/office/powerpoint/2010/main" val="18299942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Significant</a:t>
            </a:r>
            <a:r>
              <a:rPr lang="cs-CZ" dirty="0"/>
              <a:t> </a:t>
            </a:r>
            <a:r>
              <a:rPr lang="cs-CZ" dirty="0" err="1"/>
              <a:t>Hospital</a:t>
            </a:r>
            <a:r>
              <a:rPr lang="cs-CZ" dirty="0"/>
              <a:t> </a:t>
            </a:r>
            <a:r>
              <a:rPr lang="cs-CZ" dirty="0" err="1"/>
              <a:t>Ransomware</a:t>
            </a:r>
            <a:r>
              <a:rPr lang="cs-CZ" dirty="0"/>
              <a:t> </a:t>
            </a:r>
            <a:r>
              <a:rPr lang="cs-CZ" dirty="0" err="1"/>
              <a:t>Attacks</a:t>
            </a:r>
            <a:r>
              <a:rPr lang="cs-CZ" dirty="0"/>
              <a:t> – </a:t>
            </a:r>
            <a:r>
              <a:rPr lang="cs-CZ" dirty="0" err="1"/>
              <a:t>Attack</a:t>
            </a:r>
            <a:r>
              <a:rPr lang="cs-CZ" dirty="0"/>
              <a:t> via Email</a:t>
            </a:r>
          </a:p>
        </p:txBody>
      </p:sp>
      <p:sp>
        <p:nvSpPr>
          <p:cNvPr id="3" name="Zástupný symbol pro obsah 2"/>
          <p:cNvSpPr>
            <a:spLocks noGrp="1"/>
          </p:cNvSpPr>
          <p:nvPr>
            <p:ph idx="1"/>
          </p:nvPr>
        </p:nvSpPr>
        <p:spPr/>
        <p:txBody>
          <a:bodyPr>
            <a:normAutofit/>
          </a:bodyPr>
          <a:lstStyle/>
          <a:p>
            <a:pPr algn="just"/>
            <a:r>
              <a:rPr lang="en-US" dirty="0"/>
              <a:t>The impact of the ransomware attack on communications was severe, as the HSE almost exclusively used on premises email systems (including Microsoft Exchange) that were encrypted, and therefore unavailable, during the attack. </a:t>
            </a:r>
            <a:endParaRPr lang="cs-CZ" dirty="0"/>
          </a:p>
          <a:p>
            <a:pPr marL="0" indent="0" algn="just">
              <a:buNone/>
            </a:pPr>
            <a:endParaRPr lang="cs-CZ" dirty="0"/>
          </a:p>
          <a:p>
            <a:pPr algn="just"/>
            <a:r>
              <a:rPr lang="en-US" dirty="0"/>
              <a:t>Maintaining and testing a backup communication plan for staff outside of email and traditional communications models is essential to prepare for any large-scale attack or outage.</a:t>
            </a:r>
            <a:endParaRPr lang="cs-CZ" dirty="0"/>
          </a:p>
        </p:txBody>
      </p:sp>
    </p:spTree>
    <p:extLst>
      <p:ext uri="{BB962C8B-B14F-4D97-AF65-F5344CB8AC3E}">
        <p14:creationId xmlns:p14="http://schemas.microsoft.com/office/powerpoint/2010/main" val="29066033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a:p>
            <a:endParaRPr lang="cs-CZ" dirty="0"/>
          </a:p>
          <a:p>
            <a:endParaRPr lang="cs-CZ" dirty="0"/>
          </a:p>
          <a:p>
            <a:endParaRPr lang="cs-CZ" dirty="0"/>
          </a:p>
          <a:p>
            <a:pPr marL="0" indent="0" algn="ctr">
              <a:buNone/>
            </a:pPr>
            <a:r>
              <a:rPr lang="cs-CZ" sz="3600" dirty="0" err="1"/>
              <a:t>Thank</a:t>
            </a:r>
            <a:r>
              <a:rPr lang="cs-CZ" sz="3600" dirty="0"/>
              <a:t> </a:t>
            </a:r>
            <a:r>
              <a:rPr lang="cs-CZ" sz="3600" dirty="0" err="1"/>
              <a:t>you</a:t>
            </a:r>
            <a:r>
              <a:rPr lang="cs-CZ" sz="3600" dirty="0"/>
              <a:t> for </a:t>
            </a:r>
            <a:r>
              <a:rPr lang="cs-CZ" sz="3600" dirty="0" err="1"/>
              <a:t>your</a:t>
            </a:r>
            <a:r>
              <a:rPr lang="cs-CZ" sz="3600" dirty="0"/>
              <a:t> </a:t>
            </a:r>
            <a:r>
              <a:rPr lang="cs-CZ" sz="3600" dirty="0" err="1"/>
              <a:t>attention</a:t>
            </a:r>
            <a:endParaRPr lang="cs-CZ" sz="3600" dirty="0"/>
          </a:p>
        </p:txBody>
      </p:sp>
    </p:spTree>
    <p:extLst>
      <p:ext uri="{BB962C8B-B14F-4D97-AF65-F5344CB8AC3E}">
        <p14:creationId xmlns:p14="http://schemas.microsoft.com/office/powerpoint/2010/main" val="371480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Toll</a:t>
            </a:r>
            <a:r>
              <a:rPr lang="cs-CZ" dirty="0"/>
              <a:t> Group</a:t>
            </a:r>
          </a:p>
        </p:txBody>
      </p:sp>
      <p:sp>
        <p:nvSpPr>
          <p:cNvPr id="3" name="Zástupný symbol pro obsah 2"/>
          <p:cNvSpPr>
            <a:spLocks noGrp="1"/>
          </p:cNvSpPr>
          <p:nvPr>
            <p:ph idx="1"/>
          </p:nvPr>
        </p:nvSpPr>
        <p:spPr/>
        <p:txBody>
          <a:bodyPr>
            <a:normAutofit/>
          </a:bodyPr>
          <a:lstStyle/>
          <a:p>
            <a:pPr algn="just"/>
            <a:r>
              <a:rPr lang="en-US" dirty="0"/>
              <a:t>Toll Group tops the list for the year's worst cyber attacks because it was hit by ransomware twice in three months. </a:t>
            </a:r>
            <a:endParaRPr lang="cs-CZ" dirty="0"/>
          </a:p>
          <a:p>
            <a:pPr algn="just"/>
            <a:r>
              <a:rPr lang="en-US" dirty="0"/>
              <a:t>However, a spokesperson for Toll Group told </a:t>
            </a:r>
            <a:r>
              <a:rPr lang="en-US" dirty="0" err="1"/>
              <a:t>SearchSecurity</a:t>
            </a:r>
            <a:r>
              <a:rPr lang="en-US" dirty="0"/>
              <a:t> the two incidents were not connected and were "based on different forms of ransomware." </a:t>
            </a:r>
            <a:endParaRPr lang="cs-CZ" dirty="0"/>
          </a:p>
          <a:p>
            <a:r>
              <a:rPr lang="en-US" dirty="0"/>
              <a:t>On Feb. 3 the Australia-based logistics company announced on Twitter</a:t>
            </a:r>
            <a:r>
              <a:rPr lang="cs-CZ" dirty="0"/>
              <a:t> </a:t>
            </a:r>
            <a:r>
              <a:rPr lang="en-US" dirty="0"/>
              <a:t>that it had suffered a cyber attack. </a:t>
            </a:r>
            <a:br>
              <a:rPr lang="en-US" dirty="0"/>
            </a:b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0438" y="4272049"/>
            <a:ext cx="1905000" cy="1905000"/>
          </a:xfrm>
          <a:prstGeom prst="rect">
            <a:avLst/>
          </a:prstGeom>
        </p:spPr>
      </p:pic>
    </p:spTree>
    <p:extLst>
      <p:ext uri="{BB962C8B-B14F-4D97-AF65-F5344CB8AC3E}">
        <p14:creationId xmlns:p14="http://schemas.microsoft.com/office/powerpoint/2010/main" val="149167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Toll</a:t>
            </a:r>
            <a:r>
              <a:rPr lang="cs-CZ" dirty="0"/>
              <a:t> Group</a:t>
            </a:r>
          </a:p>
        </p:txBody>
      </p:sp>
      <p:sp>
        <p:nvSpPr>
          <p:cNvPr id="3" name="Zástupný symbol pro obsah 2"/>
          <p:cNvSpPr>
            <a:spLocks noGrp="1"/>
          </p:cNvSpPr>
          <p:nvPr>
            <p:ph idx="1"/>
          </p:nvPr>
        </p:nvSpPr>
        <p:spPr/>
        <p:txBody>
          <a:bodyPr>
            <a:normAutofit lnSpcReduction="10000"/>
          </a:bodyPr>
          <a:lstStyle/>
          <a:p>
            <a:pPr algn="just"/>
            <a:r>
              <a:rPr lang="en-US" dirty="0"/>
              <a:t> "As a precautionary measure, Toll has made the decision to shut down a number of systems in response to a cyber security incident. </a:t>
            </a:r>
            <a:endParaRPr lang="cs-CZ" dirty="0"/>
          </a:p>
          <a:p>
            <a:pPr marL="0" indent="0" algn="just">
              <a:buNone/>
            </a:pPr>
            <a:endParaRPr lang="cs-CZ" dirty="0"/>
          </a:p>
          <a:p>
            <a:pPr algn="just"/>
            <a:r>
              <a:rPr lang="en-US" dirty="0"/>
              <a:t>Several Toll customer-facing applications are impacted as a result.</a:t>
            </a:r>
            <a:endParaRPr lang="cs-CZ" dirty="0"/>
          </a:p>
          <a:p>
            <a:pPr marL="0" indent="0" algn="just">
              <a:buNone/>
            </a:pPr>
            <a:r>
              <a:rPr lang="en-US" dirty="0"/>
              <a:t> </a:t>
            </a:r>
            <a:endParaRPr lang="cs-CZ" dirty="0"/>
          </a:p>
          <a:p>
            <a:pPr algn="just"/>
            <a:r>
              <a:rPr lang="en-US" dirty="0"/>
              <a:t>Our immediate priority is to resume services to customers as soon as possible," Toll Group wrote on Twitter. </a:t>
            </a:r>
            <a:endParaRPr lang="cs-CZ" dirty="0"/>
          </a:p>
          <a:p>
            <a:pPr marL="0" indent="0">
              <a:buNone/>
            </a:pPr>
            <a:endParaRPr lang="cs-CZ" dirty="0"/>
          </a:p>
          <a:p>
            <a:r>
              <a:rPr lang="en-US" dirty="0"/>
              <a:t>The most recent attack occurred in May and involved a relatively new ransomware variant: </a:t>
            </a:r>
            <a:r>
              <a:rPr lang="en-US" dirty="0" err="1"/>
              <a:t>Nefilim</a:t>
            </a:r>
            <a:r>
              <a:rPr lang="en-US" dirty="0"/>
              <a:t>.</a:t>
            </a:r>
            <a:br>
              <a:rPr lang="en-US" dirty="0"/>
            </a:br>
            <a:endParaRPr lang="cs-CZ" dirty="0"/>
          </a:p>
        </p:txBody>
      </p:sp>
    </p:spTree>
    <p:extLst>
      <p:ext uri="{BB962C8B-B14F-4D97-AF65-F5344CB8AC3E}">
        <p14:creationId xmlns:p14="http://schemas.microsoft.com/office/powerpoint/2010/main" val="619863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Marriott International</a:t>
            </a:r>
          </a:p>
        </p:txBody>
      </p:sp>
      <p:sp>
        <p:nvSpPr>
          <p:cNvPr id="3" name="Zástupný symbol pro obsah 2"/>
          <p:cNvSpPr>
            <a:spLocks noGrp="1"/>
          </p:cNvSpPr>
          <p:nvPr>
            <p:ph idx="1"/>
          </p:nvPr>
        </p:nvSpPr>
        <p:spPr/>
        <p:txBody>
          <a:bodyPr>
            <a:normAutofit/>
          </a:bodyPr>
          <a:lstStyle/>
          <a:p>
            <a:pPr algn="just"/>
            <a:r>
              <a:rPr lang="en-US" dirty="0"/>
              <a:t>For the second time in two years, the popular hotel chain suffered a data breach. </a:t>
            </a:r>
            <a:endParaRPr lang="cs-CZ" dirty="0"/>
          </a:p>
          <a:p>
            <a:pPr algn="just"/>
            <a:endParaRPr lang="cs-CZ" dirty="0"/>
          </a:p>
          <a:p>
            <a:pPr algn="just"/>
            <a:r>
              <a:rPr lang="en-US" dirty="0"/>
              <a:t>On March 31, Marriott released a statement disclosing the information of 5.2 million guests was accessed using the login credentials of two employees at a franchise property. </a:t>
            </a:r>
            <a:endParaRPr lang="cs-CZ" dirty="0"/>
          </a:p>
          <a:p>
            <a:pPr marL="0" indent="0" algn="just">
              <a:buNone/>
            </a:pPr>
            <a:endParaRPr lang="cs-CZ" dirty="0"/>
          </a:p>
          <a:p>
            <a:pPr algn="just"/>
            <a:r>
              <a:rPr lang="en-US" dirty="0"/>
              <a:t>According to the notice, the breach affected an application used by Marriott to provide guest services. "We believe this activity started in mid-January 2020," the statement said.</a:t>
            </a:r>
            <a:br>
              <a:rPr lang="en-US" dirty="0"/>
            </a:br>
            <a:endParaRPr lang="cs-CZ" dirty="0"/>
          </a:p>
        </p:txBody>
      </p:sp>
    </p:spTree>
    <p:extLst>
      <p:ext uri="{BB962C8B-B14F-4D97-AF65-F5344CB8AC3E}">
        <p14:creationId xmlns:p14="http://schemas.microsoft.com/office/powerpoint/2010/main" val="323021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Marriott International</a:t>
            </a:r>
          </a:p>
        </p:txBody>
      </p:sp>
      <p:sp>
        <p:nvSpPr>
          <p:cNvPr id="3" name="Zástupný symbol pro obsah 2"/>
          <p:cNvSpPr>
            <a:spLocks noGrp="1"/>
          </p:cNvSpPr>
          <p:nvPr>
            <p:ph idx="1"/>
          </p:nvPr>
        </p:nvSpPr>
        <p:spPr/>
        <p:txBody>
          <a:bodyPr>
            <a:normAutofit/>
          </a:bodyPr>
          <a:lstStyle/>
          <a:p>
            <a:pPr algn="just"/>
            <a:r>
              <a:rPr lang="en-US" dirty="0"/>
              <a:t>"Upon discovery, we confirmed that the login credentials were disabled, immediately began an investigation, implemented heightened monitoring, and arranged resources to inform and assist guests." </a:t>
            </a:r>
            <a:endParaRPr lang="cs-CZ" dirty="0"/>
          </a:p>
          <a:p>
            <a:pPr marL="0" indent="0" algn="just">
              <a:buNone/>
            </a:pPr>
            <a:endParaRPr lang="cs-CZ" dirty="0"/>
          </a:p>
          <a:p>
            <a:pPr algn="just"/>
            <a:r>
              <a:rPr lang="en-US" dirty="0"/>
              <a:t>While the investigation is ongoing, Marriott said it has no reason to believe that the information included the Marriott </a:t>
            </a:r>
            <a:r>
              <a:rPr lang="en-US" dirty="0" err="1"/>
              <a:t>Bonvoy</a:t>
            </a:r>
            <a:r>
              <a:rPr lang="en-US" dirty="0"/>
              <a:t> account passwords or PINs, payment card information, passport information, national IDs, or driver's license numbers. </a:t>
            </a:r>
            <a:br>
              <a:rPr lang="en-US" dirty="0"/>
            </a:br>
            <a:endParaRPr lang="cs-CZ" dirty="0"/>
          </a:p>
        </p:txBody>
      </p:sp>
    </p:spTree>
    <p:extLst>
      <p:ext uri="{BB962C8B-B14F-4D97-AF65-F5344CB8AC3E}">
        <p14:creationId xmlns:p14="http://schemas.microsoft.com/office/powerpoint/2010/main" val="588911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Marriott International</a:t>
            </a:r>
          </a:p>
        </p:txBody>
      </p:sp>
      <p:sp>
        <p:nvSpPr>
          <p:cNvPr id="3" name="Zástupný symbol pro obsah 2"/>
          <p:cNvSpPr>
            <a:spLocks noGrp="1"/>
          </p:cNvSpPr>
          <p:nvPr>
            <p:ph idx="1"/>
          </p:nvPr>
        </p:nvSpPr>
        <p:spPr/>
        <p:txBody>
          <a:bodyPr>
            <a:normAutofit/>
          </a:bodyPr>
          <a:lstStyle/>
          <a:p>
            <a:r>
              <a:rPr lang="en-US" dirty="0"/>
              <a:t>However, compromised information may have involved contact details and information relating to customer loyalty accounts, but not passwords. </a:t>
            </a:r>
            <a:br>
              <a:rPr lang="en-US" dirty="0"/>
            </a:b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8960" y="2709255"/>
            <a:ext cx="3404755" cy="3404755"/>
          </a:xfrm>
          <a:prstGeom prst="rect">
            <a:avLst/>
          </a:prstGeom>
        </p:spPr>
      </p:pic>
    </p:spTree>
    <p:extLst>
      <p:ext uri="{BB962C8B-B14F-4D97-AF65-F5344CB8AC3E}">
        <p14:creationId xmlns:p14="http://schemas.microsoft.com/office/powerpoint/2010/main" val="504920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Magellan</a:t>
            </a:r>
          </a:p>
        </p:txBody>
      </p:sp>
      <p:sp>
        <p:nvSpPr>
          <p:cNvPr id="3" name="Zástupný symbol pro obsah 2"/>
          <p:cNvSpPr>
            <a:spLocks noGrp="1"/>
          </p:cNvSpPr>
          <p:nvPr>
            <p:ph idx="1"/>
          </p:nvPr>
        </p:nvSpPr>
        <p:spPr/>
        <p:txBody>
          <a:bodyPr>
            <a:normAutofit fontScale="92500" lnSpcReduction="10000"/>
          </a:bodyPr>
          <a:lstStyle/>
          <a:p>
            <a:pPr algn="just"/>
            <a:r>
              <a:rPr lang="en-US" dirty="0"/>
              <a:t>On May 12, the healthcare insurance giant issued a letter to victims stating it had suffered a ransomware attack. </a:t>
            </a:r>
            <a:endParaRPr lang="cs-CZ" dirty="0"/>
          </a:p>
          <a:p>
            <a:pPr marL="0" indent="0" algn="just">
              <a:buNone/>
            </a:pPr>
            <a:endParaRPr lang="cs-CZ" dirty="0"/>
          </a:p>
          <a:p>
            <a:pPr algn="just"/>
            <a:r>
              <a:rPr lang="en-US" dirty="0"/>
              <a:t>Threat actors had successfully </a:t>
            </a:r>
            <a:r>
              <a:rPr lang="en-US" dirty="0" err="1"/>
              <a:t>exfiltrated</a:t>
            </a:r>
            <a:r>
              <a:rPr lang="en-US" dirty="0"/>
              <a:t> logins, personal information and tax Information</a:t>
            </a:r>
            <a:r>
              <a:rPr lang="cs-CZ" dirty="0"/>
              <a:t>.</a:t>
            </a:r>
          </a:p>
          <a:p>
            <a:pPr marL="0" indent="0" algn="just">
              <a:buNone/>
            </a:pPr>
            <a:endParaRPr lang="cs-CZ" dirty="0"/>
          </a:p>
          <a:p>
            <a:pPr algn="just"/>
            <a:r>
              <a:rPr lang="en-US" dirty="0"/>
              <a:t>The scope of the attack included eight Magellan Health entities and approximately 365,000 patients may have been impacted.</a:t>
            </a:r>
            <a:endParaRPr lang="cs-CZ" dirty="0"/>
          </a:p>
          <a:p>
            <a:pPr marL="0" indent="0" algn="just">
              <a:buNone/>
            </a:pPr>
            <a:endParaRPr lang="cs-CZ" dirty="0"/>
          </a:p>
          <a:p>
            <a:r>
              <a:rPr lang="en-US" dirty="0"/>
              <a:t>"On April 11, 2020, Magellan discovered it was targeted by a ransomware attack. </a:t>
            </a:r>
            <a:br>
              <a:rPr lang="en-US" dirty="0"/>
            </a:br>
            <a:endParaRPr lang="cs-CZ" dirty="0"/>
          </a:p>
        </p:txBody>
      </p:sp>
    </p:spTree>
    <p:extLst>
      <p:ext uri="{BB962C8B-B14F-4D97-AF65-F5344CB8AC3E}">
        <p14:creationId xmlns:p14="http://schemas.microsoft.com/office/powerpoint/2010/main" val="278429563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Sablona PPT_základní_CZ</Template>
  <TotalTime>2028</TotalTime>
  <Words>2647</Words>
  <Application>Microsoft Office PowerPoint</Application>
  <PresentationFormat>Předvádění na obrazovce (4:3)</PresentationFormat>
  <Paragraphs>179</Paragraphs>
  <Slides>38</Slides>
  <Notes>0</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38</vt:i4>
      </vt:variant>
    </vt:vector>
  </HeadingPairs>
  <TitlesOfParts>
    <vt:vector size="43" baseType="lpstr">
      <vt:lpstr>Arial</vt:lpstr>
      <vt:lpstr>Calibri</vt:lpstr>
      <vt:lpstr>Calibri Light</vt:lpstr>
      <vt:lpstr>Motiv Office</vt:lpstr>
      <vt:lpstr>Office Theme</vt:lpstr>
      <vt:lpstr>The Biggest Cyber Threats of Recent Years </vt:lpstr>
      <vt:lpstr>The Biggest Cyber Threats of Recent Years - Introduction</vt:lpstr>
      <vt:lpstr>The Biggest Cyber Threats of Recent Years - Introduction</vt:lpstr>
      <vt:lpstr>Toll Group</vt:lpstr>
      <vt:lpstr>Toll Group</vt:lpstr>
      <vt:lpstr>Marriott International</vt:lpstr>
      <vt:lpstr>Marriott International</vt:lpstr>
      <vt:lpstr>Marriott International</vt:lpstr>
      <vt:lpstr>Magellan</vt:lpstr>
      <vt:lpstr>Magellan</vt:lpstr>
      <vt:lpstr>Twitter</vt:lpstr>
      <vt:lpstr>Twitter</vt:lpstr>
      <vt:lpstr>Garmin</vt:lpstr>
      <vt:lpstr>Garmin</vt:lpstr>
      <vt:lpstr>Clark County School District</vt:lpstr>
      <vt:lpstr>Clark County School District</vt:lpstr>
      <vt:lpstr>Software AG</vt:lpstr>
      <vt:lpstr>Software AG</vt:lpstr>
      <vt:lpstr>Vastaamo Psychotherapy Centre</vt:lpstr>
      <vt:lpstr>Vastaamo Psychotherapy Centre</vt:lpstr>
      <vt:lpstr>FireEye and SolarWinds supply chain attack victims</vt:lpstr>
      <vt:lpstr>FireEye and SolarWinds supply chain attack victims</vt:lpstr>
      <vt:lpstr>FireEye and SolarWinds supply chain attack victims</vt:lpstr>
      <vt:lpstr>FireEye and SolarWinds supply chain attack victims</vt:lpstr>
      <vt:lpstr>FireEye and SolarWinds supply chain attack victims</vt:lpstr>
      <vt:lpstr>FireEye and SolarWinds supply chain attack victims</vt:lpstr>
      <vt:lpstr>FireEye and SolarWinds supply chain attack victims</vt:lpstr>
      <vt:lpstr>Significant Hospital Ransomware Attacks - Ryuk</vt:lpstr>
      <vt:lpstr>Significant Hospital Ransomware Attacks - Ryuk</vt:lpstr>
      <vt:lpstr>Significant Hospital Ransomware Attacks - Ryuk</vt:lpstr>
      <vt:lpstr>Significant Hospital Ransomware Attacks – Attack via Email</vt:lpstr>
      <vt:lpstr>Significant Hospital Ransomware Attacks – Attack via Email</vt:lpstr>
      <vt:lpstr>Significant Hospital Ransomware Attacks – Attack via Email</vt:lpstr>
      <vt:lpstr>Significant Hospital Ransomware Attacks – Attack via Email</vt:lpstr>
      <vt:lpstr>Significant Hospital Ransomware Attacks – Attack via Email</vt:lpstr>
      <vt:lpstr>Significant Hospital Ransomware Attacks – Attack via Email</vt:lpstr>
      <vt:lpstr>Significant Hospital Ransomware Attacks – Attack via Email</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Process Modelling</dc:title>
  <dc:creator>Pavlík Lukáš</dc:creator>
  <cp:lastModifiedBy>Pavlík Lukáš</cp:lastModifiedBy>
  <cp:revision>164</cp:revision>
  <dcterms:created xsi:type="dcterms:W3CDTF">2019-01-16T11:53:31Z</dcterms:created>
  <dcterms:modified xsi:type="dcterms:W3CDTF">2022-04-25T10:05:00Z</dcterms:modified>
</cp:coreProperties>
</file>