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0" r:id="rId2"/>
  </p:sldMasterIdLst>
  <p:sldIdLst>
    <p:sldId id="258" r:id="rId3"/>
    <p:sldId id="706" r:id="rId4"/>
    <p:sldId id="707" r:id="rId5"/>
    <p:sldId id="708" r:id="rId6"/>
    <p:sldId id="709" r:id="rId7"/>
    <p:sldId id="710" r:id="rId8"/>
    <p:sldId id="711" r:id="rId9"/>
    <p:sldId id="712" r:id="rId10"/>
    <p:sldId id="713" r:id="rId11"/>
    <p:sldId id="714" r:id="rId12"/>
    <p:sldId id="715" r:id="rId13"/>
    <p:sldId id="716" r:id="rId14"/>
    <p:sldId id="717" r:id="rId15"/>
    <p:sldId id="718" r:id="rId16"/>
    <p:sldId id="719" r:id="rId17"/>
    <p:sldId id="720" r:id="rId18"/>
    <p:sldId id="721" r:id="rId19"/>
    <p:sldId id="722" r:id="rId20"/>
    <p:sldId id="723" r:id="rId21"/>
    <p:sldId id="724" r:id="rId22"/>
    <p:sldId id="725" r:id="rId23"/>
    <p:sldId id="726" r:id="rId24"/>
    <p:sldId id="727" r:id="rId25"/>
    <p:sldId id="728" r:id="rId26"/>
    <p:sldId id="729" r:id="rId27"/>
    <p:sldId id="730" r:id="rId28"/>
    <p:sldId id="731" r:id="rId29"/>
    <p:sldId id="732" r:id="rId30"/>
    <p:sldId id="733" r:id="rId31"/>
    <p:sldId id="734" r:id="rId32"/>
    <p:sldId id="735" r:id="rId33"/>
    <p:sldId id="736" r:id="rId34"/>
    <p:sldId id="337"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4660"/>
  </p:normalViewPr>
  <p:slideViewPr>
    <p:cSldViewPr snapToGrid="0" showGuides="1">
      <p:cViewPr varScale="1">
        <p:scale>
          <a:sx n="115" d="100"/>
          <a:sy n="115" d="100"/>
        </p:scale>
        <p:origin x="135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a:bodyPr>
          <a:lstStyle/>
          <a:p>
            <a:pPr algn="l"/>
            <a:r>
              <a:rPr lang="en-US" sz="3000" b="1" dirty="0" smtClean="0">
                <a:solidFill>
                  <a:srgbClr val="FF0000"/>
                </a:solidFill>
              </a:rPr>
              <a:t>Data </a:t>
            </a:r>
            <a:r>
              <a:rPr lang="cs-CZ" sz="3000" b="1" dirty="0" smtClean="0">
                <a:solidFill>
                  <a:srgbClr val="FF0000"/>
                </a:solidFill>
              </a:rPr>
              <a:t>B</a:t>
            </a:r>
            <a:r>
              <a:rPr lang="en-US" sz="3000" b="1" dirty="0" err="1" smtClean="0">
                <a:solidFill>
                  <a:srgbClr val="FF0000"/>
                </a:solidFill>
              </a:rPr>
              <a:t>ackup</a:t>
            </a:r>
            <a:r>
              <a:rPr lang="en-US" sz="3000" b="1" dirty="0" smtClean="0">
                <a:solidFill>
                  <a:srgbClr val="FF0000"/>
                </a:solidFill>
              </a:rPr>
              <a:t> </a:t>
            </a:r>
            <a:r>
              <a:rPr lang="en-US" sz="3000" b="1" dirty="0">
                <a:solidFill>
                  <a:srgbClr val="FF0000"/>
                </a:solidFill>
              </a:rPr>
              <a:t>and </a:t>
            </a:r>
            <a:r>
              <a:rPr lang="cs-CZ" sz="3000" b="1" dirty="0" smtClean="0">
                <a:solidFill>
                  <a:srgbClr val="FF0000"/>
                </a:solidFill>
              </a:rPr>
              <a:t>R</a:t>
            </a:r>
            <a:r>
              <a:rPr lang="en-US" sz="3000" b="1" dirty="0" err="1" smtClean="0">
                <a:solidFill>
                  <a:srgbClr val="FF0000"/>
                </a:solidFill>
              </a:rPr>
              <a:t>ecovery</a:t>
            </a:r>
            <a:r>
              <a:rPr lang="en-US" sz="3000" b="1" dirty="0" smtClean="0">
                <a:solidFill>
                  <a:srgbClr val="FF0000"/>
                </a:solidFill>
              </a:rPr>
              <a:t> </a:t>
            </a:r>
            <a:r>
              <a:rPr lang="en-US" sz="3000" b="1" dirty="0">
                <a:solidFill>
                  <a:srgbClr val="FF0000"/>
                </a:solidFill>
              </a:rPr>
              <a:t>of </a:t>
            </a:r>
            <a:r>
              <a:rPr lang="cs-CZ" sz="3000" b="1" dirty="0" smtClean="0">
                <a:solidFill>
                  <a:srgbClr val="FF0000"/>
                </a:solidFill>
              </a:rPr>
              <a:t>S</a:t>
            </a:r>
            <a:r>
              <a:rPr lang="en-US" sz="3000" b="1" dirty="0" err="1" smtClean="0">
                <a:solidFill>
                  <a:srgbClr val="FF0000"/>
                </a:solidFill>
              </a:rPr>
              <a:t>ystem</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Department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of</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Informatics</a:t>
            </a:r>
            <a:r>
              <a:rPr kumimoji="0" lang="cs-CZ" sz="1800" b="1" i="0" u="none" strike="noStrike" kern="1200" cap="none" spc="0" normalizeH="0" baseline="0" noProof="0" dirty="0">
                <a:ln>
                  <a:noFill/>
                </a:ln>
                <a:solidFill>
                  <a:prstClr val="black"/>
                </a:solidFill>
                <a:effectLst/>
                <a:uLnTx/>
                <a:uFillTx/>
                <a:latin typeface="Calibri"/>
                <a:ea typeface="+mj-ea"/>
                <a:cs typeface="Arial"/>
              </a:rPr>
              <a:t> and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Applied</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Mathematics</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Cloud</a:t>
            </a:r>
            <a:r>
              <a:rPr lang="cs-CZ" dirty="0"/>
              <a:t> </a:t>
            </a:r>
            <a:r>
              <a:rPr lang="cs-CZ" dirty="0" err="1"/>
              <a:t>Backup</a:t>
            </a:r>
            <a:r>
              <a:rPr lang="cs-CZ" dirty="0"/>
              <a:t> and </a:t>
            </a:r>
            <a:r>
              <a:rPr lang="cs-CZ" dirty="0" err="1"/>
              <a:t>Recovery</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t>Implementing cloud data backup may help you bolster your organization’s data protection strategy without adding more workload on your IT staff</a:t>
            </a:r>
            <a:r>
              <a:rPr lang="en-US" dirty="0" smtClean="0"/>
              <a:t>.</a:t>
            </a:r>
            <a:endParaRPr lang="en-US" dirty="0"/>
          </a:p>
          <a:p>
            <a:pPr algn="just"/>
            <a:r>
              <a:rPr lang="en-US" dirty="0"/>
              <a:t>The cloud backup process copies data and then stores it on different media or a separate storage system that allows easy access in case of a recovery situation. </a:t>
            </a:r>
            <a:endParaRPr lang="cs-CZ" dirty="0" smtClean="0"/>
          </a:p>
          <a:p>
            <a:pPr marL="0" indent="0" algn="just">
              <a:buNone/>
            </a:pPr>
            <a:r>
              <a:rPr lang="en-US" b="1" dirty="0" smtClean="0"/>
              <a:t>Some </a:t>
            </a:r>
            <a:r>
              <a:rPr lang="en-US" b="1" dirty="0"/>
              <a:t>options include:</a:t>
            </a:r>
          </a:p>
          <a:p>
            <a:pPr algn="just"/>
            <a:r>
              <a:rPr lang="en-US" dirty="0"/>
              <a:t>Backing up your data directly to the public cloud. </a:t>
            </a:r>
            <a:endParaRPr lang="cs-CZ" dirty="0" smtClean="0"/>
          </a:p>
          <a:p>
            <a:pPr algn="just"/>
            <a:r>
              <a:rPr lang="en-US" dirty="0" smtClean="0"/>
              <a:t>This </a:t>
            </a:r>
            <a:r>
              <a:rPr lang="en-US" dirty="0"/>
              <a:t>entails writing the data directly to a cloud infrastructure provider.</a:t>
            </a:r>
          </a:p>
          <a:p>
            <a:pPr algn="just"/>
            <a:r>
              <a:rPr lang="en-US" dirty="0"/>
              <a:t>Backing up your data to a service provider. </a:t>
            </a:r>
            <a:endParaRPr lang="cs-CZ" dirty="0" smtClean="0"/>
          </a:p>
          <a:p>
            <a:pPr algn="just"/>
            <a:r>
              <a:rPr lang="en-US" dirty="0" smtClean="0"/>
              <a:t>Here</a:t>
            </a:r>
            <a:r>
              <a:rPr lang="en-US" dirty="0"/>
              <a:t>, you write data to a CSP offering backup services in its managed data center.</a:t>
            </a:r>
          </a:p>
          <a:p>
            <a:pPr algn="just"/>
            <a:r>
              <a:rPr lang="en-US" dirty="0"/>
              <a:t>Cloud-to-cloud backup option is for data that lives in the cloud in SaaS (software as a service) applications. </a:t>
            </a:r>
            <a:endParaRPr lang="cs-CZ" dirty="0" smtClean="0"/>
          </a:p>
          <a:p>
            <a:pPr algn="just"/>
            <a:r>
              <a:rPr lang="en-US" dirty="0" smtClean="0"/>
              <a:t>This </a:t>
            </a:r>
            <a:r>
              <a:rPr lang="en-US" dirty="0"/>
              <a:t>method copies your data to another cloud.</a:t>
            </a:r>
          </a:p>
          <a:p>
            <a:pPr marL="0" indent="0">
              <a:buNone/>
            </a:pPr>
            <a:endParaRPr lang="en-US" dirty="0"/>
          </a:p>
          <a:p>
            <a:endParaRPr lang="cs-CZ" dirty="0"/>
          </a:p>
        </p:txBody>
      </p:sp>
    </p:spTree>
    <p:extLst>
      <p:ext uri="{BB962C8B-B14F-4D97-AF65-F5344CB8AC3E}">
        <p14:creationId xmlns:p14="http://schemas.microsoft.com/office/powerpoint/2010/main" val="2989209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Cloud</a:t>
            </a:r>
            <a:r>
              <a:rPr lang="cs-CZ" dirty="0"/>
              <a:t> </a:t>
            </a:r>
            <a:r>
              <a:rPr lang="cs-CZ" dirty="0" err="1"/>
              <a:t>Backup</a:t>
            </a:r>
            <a:r>
              <a:rPr lang="cs-CZ" dirty="0"/>
              <a:t> and </a:t>
            </a:r>
            <a:r>
              <a:rPr lang="cs-CZ" dirty="0" err="1"/>
              <a:t>Recovery</a:t>
            </a:r>
            <a:endParaRPr lang="cs-CZ" dirty="0"/>
          </a:p>
        </p:txBody>
      </p:sp>
      <p:sp>
        <p:nvSpPr>
          <p:cNvPr id="3" name="Zástupný symbol pro obsah 2"/>
          <p:cNvSpPr>
            <a:spLocks noGrp="1"/>
          </p:cNvSpPr>
          <p:nvPr>
            <p:ph idx="1"/>
          </p:nvPr>
        </p:nvSpPr>
        <p:spPr/>
        <p:txBody>
          <a:bodyPr/>
          <a:lstStyle/>
          <a:p>
            <a:pPr algn="just"/>
            <a:r>
              <a:rPr lang="en-US" dirty="0"/>
              <a:t>When you begin using cloud backup services, the initial backup can take days to finish uploading over the network because of the volume of data. </a:t>
            </a:r>
            <a:endParaRPr lang="cs-CZ" dirty="0" smtClean="0"/>
          </a:p>
          <a:p>
            <a:pPr algn="just"/>
            <a:r>
              <a:rPr lang="en-US" dirty="0" smtClean="0"/>
              <a:t>Thus</a:t>
            </a:r>
            <a:r>
              <a:rPr lang="en-US" dirty="0"/>
              <a:t>, a technique called cloud seeding is used, which allows a cloud backup vendor to send you a storage device, such as a tape cartridge or disk drive, on which to back up your data locally before sending the device back to the CSP. </a:t>
            </a:r>
            <a:endParaRPr lang="cs-CZ" dirty="0" smtClean="0"/>
          </a:p>
          <a:p>
            <a:pPr algn="just"/>
            <a:r>
              <a:rPr lang="en-US" dirty="0" smtClean="0"/>
              <a:t>Once </a:t>
            </a:r>
            <a:r>
              <a:rPr lang="en-US" dirty="0"/>
              <a:t>the initial seeding is completed, the provider only backs up your data over the network.</a:t>
            </a:r>
          </a:p>
          <a:p>
            <a:endParaRPr lang="en-US" dirty="0"/>
          </a:p>
          <a:p>
            <a:endParaRPr lang="cs-CZ" dirty="0"/>
          </a:p>
        </p:txBody>
      </p:sp>
    </p:spTree>
    <p:extLst>
      <p:ext uri="{BB962C8B-B14F-4D97-AF65-F5344CB8AC3E}">
        <p14:creationId xmlns:p14="http://schemas.microsoft.com/office/powerpoint/2010/main" val="2921157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Cloud</a:t>
            </a:r>
            <a:r>
              <a:rPr lang="cs-CZ" dirty="0"/>
              <a:t> </a:t>
            </a:r>
            <a:r>
              <a:rPr lang="cs-CZ" dirty="0" err="1"/>
              <a:t>Backup</a:t>
            </a:r>
            <a:r>
              <a:rPr lang="cs-CZ" dirty="0"/>
              <a:t> and </a:t>
            </a:r>
            <a:r>
              <a:rPr lang="cs-CZ" dirty="0" err="1"/>
              <a:t>Recovery</a:t>
            </a:r>
            <a:endParaRPr lang="cs-CZ" dirty="0"/>
          </a:p>
        </p:txBody>
      </p:sp>
      <p:sp>
        <p:nvSpPr>
          <p:cNvPr id="3" name="Zástupný symbol pro obsah 2"/>
          <p:cNvSpPr>
            <a:spLocks noGrp="1"/>
          </p:cNvSpPr>
          <p:nvPr>
            <p:ph idx="1"/>
          </p:nvPr>
        </p:nvSpPr>
        <p:spPr/>
        <p:txBody>
          <a:bodyPr/>
          <a:lstStyle/>
          <a:p>
            <a:pPr algn="just"/>
            <a:r>
              <a:rPr lang="en-US" dirty="0"/>
              <a:t>Online data backup systems are often built around client software applications that run on a schedule determined by the level of service purchased. </a:t>
            </a:r>
            <a:endParaRPr lang="cs-CZ" dirty="0" smtClean="0"/>
          </a:p>
          <a:p>
            <a:pPr algn="just"/>
            <a:r>
              <a:rPr lang="en-US" dirty="0" smtClean="0"/>
              <a:t>If</a:t>
            </a:r>
            <a:r>
              <a:rPr lang="en-US" dirty="0"/>
              <a:t>, for instance, you have contracted a CSP for daily backups, the application will collect, compress, encrypt, and transfer your data to the CSP’s server every 24 hours. </a:t>
            </a:r>
            <a:endParaRPr lang="cs-CZ" dirty="0" smtClean="0"/>
          </a:p>
          <a:p>
            <a:pPr algn="just"/>
            <a:r>
              <a:rPr lang="en-US" dirty="0" smtClean="0"/>
              <a:t>To </a:t>
            </a:r>
            <a:r>
              <a:rPr lang="en-US" dirty="0"/>
              <a:t>reduce the time taken to complete transfers as well as the bandwidth used, the CSP may only provide you with incremental backups after your first full backup.</a:t>
            </a:r>
          </a:p>
          <a:p>
            <a:endParaRPr lang="en-US" dirty="0"/>
          </a:p>
          <a:p>
            <a:endParaRPr lang="cs-CZ" dirty="0"/>
          </a:p>
        </p:txBody>
      </p:sp>
    </p:spTree>
    <p:extLst>
      <p:ext uri="{BB962C8B-B14F-4D97-AF65-F5344CB8AC3E}">
        <p14:creationId xmlns:p14="http://schemas.microsoft.com/office/powerpoint/2010/main" val="1523276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Cloud</a:t>
            </a:r>
            <a:r>
              <a:rPr lang="cs-CZ" dirty="0"/>
              <a:t> </a:t>
            </a:r>
            <a:r>
              <a:rPr lang="cs-CZ" dirty="0" err="1"/>
              <a:t>Backup</a:t>
            </a:r>
            <a:r>
              <a:rPr lang="cs-CZ" dirty="0"/>
              <a:t> and </a:t>
            </a:r>
            <a:r>
              <a:rPr lang="cs-CZ" dirty="0" err="1"/>
              <a:t>Recovery</a:t>
            </a:r>
            <a:endParaRPr lang="cs-CZ" dirty="0"/>
          </a:p>
        </p:txBody>
      </p:sp>
      <p:sp>
        <p:nvSpPr>
          <p:cNvPr id="3" name="Zástupný symbol pro obsah 2"/>
          <p:cNvSpPr>
            <a:spLocks noGrp="1"/>
          </p:cNvSpPr>
          <p:nvPr>
            <p:ph idx="1"/>
          </p:nvPr>
        </p:nvSpPr>
        <p:spPr/>
        <p:txBody>
          <a:bodyPr/>
          <a:lstStyle/>
          <a:p>
            <a:pPr algn="just"/>
            <a:r>
              <a:rPr lang="en-US" dirty="0"/>
              <a:t>Cloud services mostly include the hardware and software you will need to protect your data. </a:t>
            </a:r>
            <a:endParaRPr lang="cs-CZ" dirty="0" smtClean="0"/>
          </a:p>
          <a:p>
            <a:pPr marL="0" indent="0" algn="just">
              <a:buNone/>
            </a:pPr>
            <a:endParaRPr lang="cs-CZ" dirty="0" smtClean="0"/>
          </a:p>
          <a:p>
            <a:pPr algn="just"/>
            <a:r>
              <a:rPr lang="en-US" dirty="0" smtClean="0"/>
              <a:t>Many </a:t>
            </a:r>
            <a:r>
              <a:rPr lang="en-US" dirty="0"/>
              <a:t>cloud subscriptions run on a yearly or monthly basis. </a:t>
            </a:r>
            <a:endParaRPr lang="cs-CZ" dirty="0" smtClean="0"/>
          </a:p>
          <a:p>
            <a:pPr marL="0" indent="0" algn="just">
              <a:buNone/>
            </a:pPr>
            <a:endParaRPr lang="cs-CZ" dirty="0" smtClean="0"/>
          </a:p>
          <a:p>
            <a:pPr algn="just"/>
            <a:r>
              <a:rPr lang="en-US" dirty="0" smtClean="0"/>
              <a:t>Also</a:t>
            </a:r>
            <a:r>
              <a:rPr lang="en-US" dirty="0"/>
              <a:t>, cloud backup services are now popularly used by SMBs (small and medium-sized businesses) as well as large enterprises. </a:t>
            </a:r>
            <a:endParaRPr lang="cs-CZ" dirty="0" smtClean="0"/>
          </a:p>
          <a:p>
            <a:pPr marL="0" indent="0" algn="just">
              <a:buNone/>
            </a:pPr>
            <a:endParaRPr lang="cs-CZ" dirty="0" smtClean="0"/>
          </a:p>
          <a:p>
            <a:pPr algn="just"/>
            <a:r>
              <a:rPr lang="en-US" dirty="0" smtClean="0"/>
              <a:t>For </a:t>
            </a:r>
            <a:r>
              <a:rPr lang="en-US" dirty="0"/>
              <a:t>large companies and organizations, cloud data backup services are used as a supplementary option.</a:t>
            </a:r>
            <a:endParaRPr lang="cs-CZ" dirty="0"/>
          </a:p>
        </p:txBody>
      </p:sp>
    </p:spTree>
    <p:extLst>
      <p:ext uri="{BB962C8B-B14F-4D97-AF65-F5344CB8AC3E}">
        <p14:creationId xmlns:p14="http://schemas.microsoft.com/office/powerpoint/2010/main" val="3080469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Backup</a:t>
            </a:r>
            <a:r>
              <a:rPr lang="cs-CZ" dirty="0"/>
              <a:t> vs. </a:t>
            </a:r>
            <a:r>
              <a:rPr lang="cs-CZ" dirty="0" err="1"/>
              <a:t>Recovery</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en-US" dirty="0"/>
              <a:t>In a nutshell, the primary difference between backup and recovery is that the former is a copy of original data that can be used in case of a database failure while recovery refers to the process of restoring your database to its correct (original) state when a failure occurs.</a:t>
            </a:r>
          </a:p>
          <a:p>
            <a:pPr algn="just"/>
            <a:r>
              <a:rPr lang="en-US" dirty="0" smtClean="0"/>
              <a:t>As </a:t>
            </a:r>
            <a:r>
              <a:rPr lang="en-US" dirty="0"/>
              <a:t>stated earlier, backup refers to a representative copy of data and includes essential elements of a database such as data files and control files. </a:t>
            </a:r>
            <a:endParaRPr lang="cs-CZ" dirty="0" smtClean="0"/>
          </a:p>
          <a:p>
            <a:pPr algn="just"/>
            <a:r>
              <a:rPr lang="en-US" dirty="0" smtClean="0"/>
              <a:t>Since </a:t>
            </a:r>
            <a:r>
              <a:rPr lang="en-US" dirty="0"/>
              <a:t>unexpected database failures are inevitable, a backup of the entire database is </a:t>
            </a:r>
            <a:r>
              <a:rPr lang="en-US" dirty="0" smtClean="0"/>
              <a:t>required.</a:t>
            </a:r>
            <a:endParaRPr lang="cs-CZ" dirty="0" smtClean="0"/>
          </a:p>
          <a:p>
            <a:pPr marL="0" indent="0" algn="just">
              <a:buNone/>
            </a:pPr>
            <a:r>
              <a:rPr lang="en-US" dirty="0" smtClean="0"/>
              <a:t>There </a:t>
            </a:r>
            <a:r>
              <a:rPr lang="en-US" dirty="0"/>
              <a:t>are two major backup types:</a:t>
            </a:r>
          </a:p>
          <a:p>
            <a:pPr algn="just"/>
            <a:r>
              <a:rPr lang="en-US" b="1" dirty="0"/>
              <a:t>Physical Backup: </a:t>
            </a:r>
            <a:r>
              <a:rPr lang="en-US" dirty="0"/>
              <a:t>This is a copy of physical database files such as data, control files, log files, and archived redo logs. It is a copy of the files that store database information in another location and forms the foundation of the database recovery mechanism.</a:t>
            </a:r>
          </a:p>
          <a:p>
            <a:pPr algn="just"/>
            <a:r>
              <a:rPr lang="en-US" b="1" dirty="0"/>
              <a:t>Logical Backup:</a:t>
            </a:r>
            <a:r>
              <a:rPr lang="en-US" dirty="0"/>
              <a:t> It contains the logical data that is extracted from a database, and it consists of tables, procedures, views, functions, etc. However, keeping a logical backup alone is not recommended or useful since it only provides structural information.</a:t>
            </a:r>
          </a:p>
          <a:p>
            <a:endParaRPr lang="en-US" dirty="0"/>
          </a:p>
          <a:p>
            <a:endParaRPr lang="cs-CZ" dirty="0"/>
          </a:p>
        </p:txBody>
      </p:sp>
    </p:spTree>
    <p:extLst>
      <p:ext uri="{BB962C8B-B14F-4D97-AF65-F5344CB8AC3E}">
        <p14:creationId xmlns:p14="http://schemas.microsoft.com/office/powerpoint/2010/main" val="838478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Backup</a:t>
            </a:r>
            <a:r>
              <a:rPr lang="cs-CZ" dirty="0"/>
              <a:t> vs. </a:t>
            </a:r>
            <a:r>
              <a:rPr lang="cs-CZ" dirty="0" err="1"/>
              <a:t>Recovery</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Recovery, on the other hand, helps you to restore your database to its correct state in the event a failure occurs. </a:t>
            </a:r>
            <a:endParaRPr lang="cs-CZ" dirty="0" smtClean="0"/>
          </a:p>
          <a:p>
            <a:pPr algn="just"/>
            <a:r>
              <a:rPr lang="en-US" dirty="0" smtClean="0"/>
              <a:t>It </a:t>
            </a:r>
            <a:r>
              <a:rPr lang="en-US" dirty="0"/>
              <a:t>improves the reliability of your database since it allows the database to recover to a consistent state after sudden failure</a:t>
            </a:r>
            <a:r>
              <a:rPr lang="en-US" dirty="0" smtClean="0"/>
              <a:t>.</a:t>
            </a:r>
            <a:endParaRPr lang="en-US" dirty="0"/>
          </a:p>
          <a:p>
            <a:pPr algn="just"/>
            <a:r>
              <a:rPr lang="en-US" dirty="0"/>
              <a:t>It is entirely possible to recover your database using log-based recovery. </a:t>
            </a:r>
            <a:endParaRPr lang="cs-CZ" dirty="0" smtClean="0"/>
          </a:p>
          <a:p>
            <a:pPr algn="just"/>
            <a:r>
              <a:rPr lang="en-US" dirty="0" smtClean="0"/>
              <a:t>A </a:t>
            </a:r>
            <a:r>
              <a:rPr lang="en-US" dirty="0"/>
              <a:t>log is a record sequence containing transaction records. </a:t>
            </a:r>
            <a:endParaRPr lang="cs-CZ" dirty="0" smtClean="0"/>
          </a:p>
          <a:p>
            <a:pPr algn="just"/>
            <a:r>
              <a:rPr lang="en-US" dirty="0" smtClean="0"/>
              <a:t>The </a:t>
            </a:r>
            <a:r>
              <a:rPr lang="en-US" dirty="0"/>
              <a:t>log of all your transactions when stored in a stable storage helps you to recover your database after failure. </a:t>
            </a:r>
            <a:endParaRPr lang="cs-CZ" dirty="0" smtClean="0"/>
          </a:p>
          <a:p>
            <a:pPr algn="just"/>
            <a:r>
              <a:rPr lang="en-US" dirty="0" smtClean="0"/>
              <a:t>It </a:t>
            </a:r>
            <a:r>
              <a:rPr lang="en-US" dirty="0"/>
              <a:t>contains information about transactions to execute, transaction states, and modified values. </a:t>
            </a:r>
            <a:endParaRPr lang="cs-CZ" dirty="0" smtClean="0"/>
          </a:p>
          <a:p>
            <a:pPr algn="just"/>
            <a:r>
              <a:rPr lang="en-US" dirty="0" smtClean="0"/>
              <a:t>These </a:t>
            </a:r>
            <a:r>
              <a:rPr lang="en-US" dirty="0"/>
              <a:t>pieces of information are all stored in their order of execution.</a:t>
            </a:r>
          </a:p>
          <a:p>
            <a:pPr marL="0" indent="0">
              <a:buNone/>
            </a:pPr>
            <a:endParaRPr lang="en-US" dirty="0"/>
          </a:p>
          <a:p>
            <a:endParaRPr lang="cs-CZ" dirty="0"/>
          </a:p>
        </p:txBody>
      </p:sp>
    </p:spTree>
    <p:extLst>
      <p:ext uri="{BB962C8B-B14F-4D97-AF65-F5344CB8AC3E}">
        <p14:creationId xmlns:p14="http://schemas.microsoft.com/office/powerpoint/2010/main" val="1886573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of Data </a:t>
            </a:r>
            <a:r>
              <a:rPr lang="cs-CZ" dirty="0" err="1"/>
              <a:t>Backup</a:t>
            </a:r>
            <a:endParaRPr lang="cs-CZ" dirty="0"/>
          </a:p>
        </p:txBody>
      </p:sp>
      <p:sp>
        <p:nvSpPr>
          <p:cNvPr id="3" name="Zástupný symbol pro obsah 2"/>
          <p:cNvSpPr>
            <a:spLocks noGrp="1"/>
          </p:cNvSpPr>
          <p:nvPr>
            <p:ph idx="1"/>
          </p:nvPr>
        </p:nvSpPr>
        <p:spPr/>
        <p:txBody>
          <a:bodyPr/>
          <a:lstStyle/>
          <a:p>
            <a:pPr algn="just"/>
            <a:r>
              <a:rPr lang="en-US" dirty="0"/>
              <a:t>While the idea of data backup may be simple, implementing an effective and efficient strategy can be difficult. </a:t>
            </a:r>
            <a:endParaRPr lang="cs-CZ" dirty="0" smtClean="0"/>
          </a:p>
          <a:p>
            <a:pPr marL="0" indent="0" algn="just">
              <a:buNone/>
            </a:pPr>
            <a:endParaRPr lang="cs-CZ" dirty="0" smtClean="0"/>
          </a:p>
          <a:p>
            <a:pPr algn="just"/>
            <a:r>
              <a:rPr lang="en-US" dirty="0" smtClean="0"/>
              <a:t>Backup </a:t>
            </a:r>
            <a:r>
              <a:rPr lang="en-US" dirty="0"/>
              <a:t>software applications are developed to reduce the complexity associated with performing backup and recovery operations.</a:t>
            </a:r>
          </a:p>
          <a:p>
            <a:pPr marL="0" indent="0">
              <a:buNone/>
            </a:pPr>
            <a:endParaRPr lang="en-US" dirty="0"/>
          </a:p>
          <a:p>
            <a:endParaRPr lang="cs-CZ" dirty="0"/>
          </a:p>
        </p:txBody>
      </p:sp>
    </p:spTree>
    <p:extLst>
      <p:ext uri="{BB962C8B-B14F-4D97-AF65-F5344CB8AC3E}">
        <p14:creationId xmlns:p14="http://schemas.microsoft.com/office/powerpoint/2010/main" val="3510625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of Data </a:t>
            </a:r>
            <a:r>
              <a:rPr lang="cs-CZ" dirty="0" err="1"/>
              <a:t>Backup</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84498" y="1808999"/>
            <a:ext cx="3575004" cy="4081463"/>
          </a:xfrm>
        </p:spPr>
      </p:pic>
    </p:spTree>
    <p:extLst>
      <p:ext uri="{BB962C8B-B14F-4D97-AF65-F5344CB8AC3E}">
        <p14:creationId xmlns:p14="http://schemas.microsoft.com/office/powerpoint/2010/main" val="3841915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Types</a:t>
            </a:r>
            <a:r>
              <a:rPr lang="cs-CZ" dirty="0"/>
              <a:t> of Data </a:t>
            </a:r>
            <a:r>
              <a:rPr lang="cs-CZ" dirty="0" err="1"/>
              <a:t>Backup</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en-US" dirty="0"/>
              <a:t>Remember that backup is not the goal. </a:t>
            </a:r>
            <a:endParaRPr lang="cs-CZ" dirty="0" smtClean="0"/>
          </a:p>
          <a:p>
            <a:pPr algn="just"/>
            <a:r>
              <a:rPr lang="en-US" dirty="0" smtClean="0"/>
              <a:t>It </a:t>
            </a:r>
            <a:r>
              <a:rPr lang="en-US" dirty="0"/>
              <a:t>is merely a means to accomplish your goal, which is protecting your data. </a:t>
            </a:r>
            <a:endParaRPr lang="cs-CZ" dirty="0" smtClean="0"/>
          </a:p>
          <a:p>
            <a:pPr marL="0" indent="0" algn="just">
              <a:buNone/>
            </a:pPr>
            <a:r>
              <a:rPr lang="en-US" dirty="0" smtClean="0"/>
              <a:t>The </a:t>
            </a:r>
            <a:r>
              <a:rPr lang="en-US" dirty="0"/>
              <a:t>most common backup types used are as follows:</a:t>
            </a:r>
          </a:p>
          <a:p>
            <a:pPr algn="just"/>
            <a:r>
              <a:rPr lang="en-US" b="1" dirty="0"/>
              <a:t>Full Backup: </a:t>
            </a:r>
            <a:r>
              <a:rPr lang="en-US" dirty="0"/>
              <a:t>It is a basic and complete backup operation that makes a copy of all your data to another media set such as a disk, tape, or CD. Therefore, a complete copy of all your data is made available in a single media set. It takes longer to perform and requires a lot of storage space hence it is typically used in combination with either a differential or incremental backup.</a:t>
            </a:r>
          </a:p>
          <a:p>
            <a:pPr algn="just"/>
            <a:r>
              <a:rPr lang="en-US" b="1" dirty="0"/>
              <a:t>Incremental Backup: </a:t>
            </a:r>
            <a:r>
              <a:rPr lang="en-US" dirty="0"/>
              <a:t>This operation results in the copying of only that data that has changed since your last backup operation. A backup application will record and keep track of the time and date that all backup operations occur. This operation is faster and requires less storage media.</a:t>
            </a:r>
          </a:p>
          <a:p>
            <a:pPr algn="just"/>
            <a:r>
              <a:rPr lang="en-US" b="1" dirty="0"/>
              <a:t>Differential Backup:</a:t>
            </a:r>
            <a:r>
              <a:rPr lang="en-US" dirty="0"/>
              <a:t> Similar to an incremental type, this backup will copy all changed data from a previous episode but every time it runs, it continues to copy all the data changed since the stated previous full backup.</a:t>
            </a:r>
          </a:p>
          <a:p>
            <a:pPr marL="0" indent="0">
              <a:buNone/>
            </a:pPr>
            <a:endParaRPr lang="en-US" dirty="0"/>
          </a:p>
          <a:p>
            <a:endParaRPr lang="cs-CZ" dirty="0"/>
          </a:p>
        </p:txBody>
      </p:sp>
    </p:spTree>
    <p:extLst>
      <p:ext uri="{BB962C8B-B14F-4D97-AF65-F5344CB8AC3E}">
        <p14:creationId xmlns:p14="http://schemas.microsoft.com/office/powerpoint/2010/main" val="4262411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Importance of Data Backup and Recovery</a:t>
            </a:r>
            <a:endParaRPr lang="cs-CZ" dirty="0"/>
          </a:p>
        </p:txBody>
      </p:sp>
      <p:sp>
        <p:nvSpPr>
          <p:cNvPr id="3" name="Zástupný symbol pro obsah 2"/>
          <p:cNvSpPr>
            <a:spLocks noGrp="1"/>
          </p:cNvSpPr>
          <p:nvPr>
            <p:ph idx="1"/>
          </p:nvPr>
        </p:nvSpPr>
        <p:spPr/>
        <p:txBody>
          <a:bodyPr/>
          <a:lstStyle/>
          <a:p>
            <a:pPr algn="just"/>
            <a:r>
              <a:rPr lang="en-US" dirty="0"/>
              <a:t>A backup’s purpose is to create copies of data that you can recover when your primary data fails. </a:t>
            </a:r>
            <a:endParaRPr lang="cs-CZ" dirty="0" smtClean="0"/>
          </a:p>
          <a:p>
            <a:pPr marL="0" indent="0" algn="just">
              <a:buNone/>
            </a:pPr>
            <a:endParaRPr lang="cs-CZ" dirty="0" smtClean="0"/>
          </a:p>
          <a:p>
            <a:pPr algn="just"/>
            <a:r>
              <a:rPr lang="en-US" dirty="0" smtClean="0"/>
              <a:t>Primary </a:t>
            </a:r>
            <a:r>
              <a:rPr lang="en-US" dirty="0"/>
              <a:t>data failures can result from several issues including software or hardware failure, a human-caused event, data corruption, malicious attacks, and accidental deletion of data. </a:t>
            </a:r>
            <a:endParaRPr lang="cs-CZ" dirty="0" smtClean="0"/>
          </a:p>
          <a:p>
            <a:pPr marL="0" indent="0" algn="just">
              <a:buNone/>
            </a:pPr>
            <a:endParaRPr lang="cs-CZ" dirty="0" smtClean="0"/>
          </a:p>
          <a:p>
            <a:pPr algn="just"/>
            <a:r>
              <a:rPr lang="en-US" dirty="0" smtClean="0"/>
              <a:t>Ergo</a:t>
            </a:r>
            <a:r>
              <a:rPr lang="en-US" dirty="0"/>
              <a:t>, backup copies allow you to restore your data from an earlier point in time to aid your business recover quickly from an unplanned event.</a:t>
            </a:r>
          </a:p>
          <a:p>
            <a:pPr marL="0" indent="0">
              <a:buNone/>
            </a:pPr>
            <a:endParaRPr lang="en-US" dirty="0"/>
          </a:p>
          <a:p>
            <a:endParaRPr lang="cs-CZ" dirty="0"/>
          </a:p>
        </p:txBody>
      </p:sp>
    </p:spTree>
    <p:extLst>
      <p:ext uri="{BB962C8B-B14F-4D97-AF65-F5344CB8AC3E}">
        <p14:creationId xmlns:p14="http://schemas.microsoft.com/office/powerpoint/2010/main" val="970893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Data </a:t>
            </a:r>
            <a:r>
              <a:rPr lang="cs-CZ" dirty="0" err="1"/>
              <a:t>Backup</a:t>
            </a:r>
            <a:r>
              <a:rPr lang="cs-CZ" dirty="0"/>
              <a:t> and </a:t>
            </a:r>
            <a:r>
              <a:rPr lang="cs-CZ" dirty="0" err="1" smtClean="0"/>
              <a:t>Recovery</a:t>
            </a:r>
            <a:r>
              <a:rPr lang="cs-CZ" dirty="0" smtClean="0"/>
              <a:t> - </a:t>
            </a:r>
            <a:r>
              <a:rPr lang="cs-CZ" dirty="0" err="1" smtClean="0"/>
              <a:t>Introduction</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Businesses and organizations realize three things quickly during their daily operations: any computer system can crash; anyone can make errors; and disasters seem to happen when you least expect it or are least prepared for it. </a:t>
            </a:r>
            <a:endParaRPr lang="cs-CZ" dirty="0" smtClean="0"/>
          </a:p>
          <a:p>
            <a:pPr algn="just"/>
            <a:r>
              <a:rPr lang="en-US" dirty="0" smtClean="0"/>
              <a:t>Hence</a:t>
            </a:r>
            <a:r>
              <a:rPr lang="en-US" dirty="0"/>
              <a:t>, data backup and recovery are essential parts of running a successful </a:t>
            </a:r>
            <a:r>
              <a:rPr lang="en-US" dirty="0" smtClean="0"/>
              <a:t>business.</a:t>
            </a:r>
            <a:endParaRPr lang="cs-CZ" dirty="0" smtClean="0"/>
          </a:p>
          <a:p>
            <a:pPr algn="just"/>
            <a:r>
              <a:rPr lang="en-US" dirty="0" smtClean="0"/>
              <a:t>It’s </a:t>
            </a:r>
            <a:r>
              <a:rPr lang="en-US" dirty="0"/>
              <a:t>important for businesses to plan ahead and put data backup systems into place in case the worst happens, well before it happens. </a:t>
            </a:r>
            <a:endParaRPr lang="cs-CZ" dirty="0" smtClean="0"/>
          </a:p>
          <a:p>
            <a:pPr algn="just"/>
            <a:r>
              <a:rPr lang="en-US" dirty="0" smtClean="0"/>
              <a:t>Successful </a:t>
            </a:r>
            <a:r>
              <a:rPr lang="en-US" dirty="0"/>
              <a:t>data backup systems are accomplished by using an offsite server or separate drives to store your massive amounts of information. </a:t>
            </a:r>
            <a:endParaRPr lang="cs-CZ" dirty="0" smtClean="0"/>
          </a:p>
          <a:p>
            <a:pPr algn="just"/>
            <a:r>
              <a:rPr lang="en-US" dirty="0" smtClean="0"/>
              <a:t>Without</a:t>
            </a:r>
            <a:r>
              <a:rPr lang="en-US" dirty="0"/>
              <a:t> putting these systems in place, data recovery becomes difficult resulting in loss of information when the worst happens.</a:t>
            </a:r>
          </a:p>
          <a:p>
            <a:pPr algn="just"/>
            <a:endParaRPr lang="cs-CZ" dirty="0"/>
          </a:p>
        </p:txBody>
      </p:sp>
    </p:spTree>
    <p:extLst>
      <p:ext uri="{BB962C8B-B14F-4D97-AF65-F5344CB8AC3E}">
        <p14:creationId xmlns:p14="http://schemas.microsoft.com/office/powerpoint/2010/main" val="2967502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Importance of Data Backup and Recovery</a:t>
            </a:r>
            <a:endParaRPr lang="cs-CZ" dirty="0"/>
          </a:p>
        </p:txBody>
      </p:sp>
      <p:sp>
        <p:nvSpPr>
          <p:cNvPr id="3" name="Zástupný symbol pro obsah 2"/>
          <p:cNvSpPr>
            <a:spLocks noGrp="1"/>
          </p:cNvSpPr>
          <p:nvPr>
            <p:ph idx="1"/>
          </p:nvPr>
        </p:nvSpPr>
        <p:spPr/>
        <p:txBody>
          <a:bodyPr/>
          <a:lstStyle/>
          <a:p>
            <a:pPr algn="just"/>
            <a:r>
              <a:rPr lang="en-US" dirty="0"/>
              <a:t>Storing a copy of your data on a separate medium is necessary to prevent corruption or loss. </a:t>
            </a:r>
            <a:endParaRPr lang="cs-CZ" dirty="0" smtClean="0"/>
          </a:p>
          <a:p>
            <a:pPr algn="just"/>
            <a:r>
              <a:rPr lang="en-US" dirty="0" smtClean="0"/>
              <a:t>The </a:t>
            </a:r>
            <a:r>
              <a:rPr lang="en-US" dirty="0"/>
              <a:t>additional medium could be as simple as a USB stick or external drive, or more substantial, like a tape drive, disk storage medium, or cloud storage container. </a:t>
            </a:r>
            <a:endParaRPr lang="cs-CZ" dirty="0" smtClean="0"/>
          </a:p>
          <a:p>
            <a:pPr algn="just"/>
            <a:r>
              <a:rPr lang="en-US" dirty="0" smtClean="0"/>
              <a:t>You </a:t>
            </a:r>
            <a:r>
              <a:rPr lang="en-US" dirty="0"/>
              <a:t>could either put the alternate medium in the same location as your primary data or store it remotely. </a:t>
            </a:r>
            <a:endParaRPr lang="cs-CZ" dirty="0" smtClean="0"/>
          </a:p>
          <a:p>
            <a:pPr algn="just"/>
            <a:r>
              <a:rPr lang="en-US" dirty="0" smtClean="0"/>
              <a:t>If </a:t>
            </a:r>
            <a:r>
              <a:rPr lang="en-US" dirty="0"/>
              <a:t>you are situated in an area with a high possibility of weather-related events using a remote location is justified.</a:t>
            </a:r>
          </a:p>
          <a:p>
            <a:pPr marL="0" indent="0">
              <a:buNone/>
            </a:pPr>
            <a:endParaRPr lang="en-US" dirty="0"/>
          </a:p>
          <a:p>
            <a:endParaRPr lang="cs-CZ" dirty="0"/>
          </a:p>
        </p:txBody>
      </p:sp>
    </p:spTree>
    <p:extLst>
      <p:ext uri="{BB962C8B-B14F-4D97-AF65-F5344CB8AC3E}">
        <p14:creationId xmlns:p14="http://schemas.microsoft.com/office/powerpoint/2010/main" val="2256778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Importance of Data Backup and Recovery</a:t>
            </a:r>
            <a:endParaRPr lang="cs-CZ" dirty="0"/>
          </a:p>
        </p:txBody>
      </p:sp>
      <p:sp>
        <p:nvSpPr>
          <p:cNvPr id="3" name="Zástupný symbol pro obsah 2"/>
          <p:cNvSpPr>
            <a:spLocks noGrp="1"/>
          </p:cNvSpPr>
          <p:nvPr>
            <p:ph idx="1"/>
          </p:nvPr>
        </p:nvSpPr>
        <p:spPr/>
        <p:txBody>
          <a:bodyPr/>
          <a:lstStyle/>
          <a:p>
            <a:pPr algn="just"/>
            <a:r>
              <a:rPr lang="en-US" dirty="0"/>
              <a:t>For best results, make your backup copies on a regular and consistent basis to minimize the amount of data lost between backups. </a:t>
            </a:r>
            <a:endParaRPr lang="cs-CZ" dirty="0" smtClean="0"/>
          </a:p>
          <a:p>
            <a:pPr algn="just"/>
            <a:r>
              <a:rPr lang="en-US" dirty="0" smtClean="0"/>
              <a:t>This </a:t>
            </a:r>
            <a:r>
              <a:rPr lang="en-US" dirty="0"/>
              <a:t>means that the more time that passes between your backup copies, the more potential for data loss you face when recovering from a failure. </a:t>
            </a:r>
            <a:endParaRPr lang="cs-CZ" dirty="0" smtClean="0"/>
          </a:p>
          <a:p>
            <a:pPr algn="just"/>
            <a:r>
              <a:rPr lang="en-US" dirty="0" smtClean="0"/>
              <a:t>So </a:t>
            </a:r>
            <a:r>
              <a:rPr lang="en-US" dirty="0"/>
              <a:t>do not wait months to make your backup copies. </a:t>
            </a:r>
            <a:endParaRPr lang="cs-CZ" dirty="0" smtClean="0"/>
          </a:p>
          <a:p>
            <a:pPr algn="just"/>
            <a:r>
              <a:rPr lang="en-US" dirty="0" smtClean="0"/>
              <a:t>Also</a:t>
            </a:r>
            <a:r>
              <a:rPr lang="en-US" dirty="0"/>
              <a:t>, retaining multiple copies of your data provides you with the flexibility and insurance to restore your systems to a point in time that was not affected by malicious attacks or data corruption.</a:t>
            </a:r>
            <a:endParaRPr lang="cs-CZ" dirty="0"/>
          </a:p>
        </p:txBody>
      </p:sp>
    </p:spTree>
    <p:extLst>
      <p:ext uri="{BB962C8B-B14F-4D97-AF65-F5344CB8AC3E}">
        <p14:creationId xmlns:p14="http://schemas.microsoft.com/office/powerpoint/2010/main" val="96882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Disaster Recovery Backup?</a:t>
            </a:r>
            <a:endParaRPr lang="cs-CZ" dirty="0"/>
          </a:p>
        </p:txBody>
      </p:sp>
      <p:sp>
        <p:nvSpPr>
          <p:cNvPr id="3" name="Zástupný symbol pro obsah 2"/>
          <p:cNvSpPr>
            <a:spLocks noGrp="1"/>
          </p:cNvSpPr>
          <p:nvPr>
            <p:ph idx="1"/>
          </p:nvPr>
        </p:nvSpPr>
        <p:spPr/>
        <p:txBody>
          <a:bodyPr/>
          <a:lstStyle/>
          <a:p>
            <a:pPr algn="just"/>
            <a:r>
              <a:rPr lang="en-US" dirty="0"/>
              <a:t>In IT, disaster recovery (DR) is part of security planning, and it is developed together with a business continuity plan</a:t>
            </a:r>
            <a:r>
              <a:rPr lang="en-US" dirty="0" smtClean="0"/>
              <a:t>.</a:t>
            </a:r>
            <a:endParaRPr lang="cs-CZ" dirty="0" smtClean="0"/>
          </a:p>
          <a:p>
            <a:pPr marL="0" indent="0" algn="just">
              <a:buNone/>
            </a:pPr>
            <a:r>
              <a:rPr lang="en-US" dirty="0" smtClean="0"/>
              <a:t> </a:t>
            </a:r>
            <a:endParaRPr lang="cs-CZ" dirty="0" smtClean="0"/>
          </a:p>
          <a:p>
            <a:pPr algn="just"/>
            <a:r>
              <a:rPr lang="en-US" dirty="0" smtClean="0"/>
              <a:t>It </a:t>
            </a:r>
            <a:r>
              <a:rPr lang="en-US" dirty="0"/>
              <a:t>refers to policies and procedures that focus on protecting an organization or business from any significant effects in the event of a negative event, which may include device or building failures, cyberattacks, or natural disasters. </a:t>
            </a:r>
            <a:endParaRPr lang="cs-CZ" dirty="0"/>
          </a:p>
        </p:txBody>
      </p:sp>
    </p:spTree>
    <p:extLst>
      <p:ext uri="{BB962C8B-B14F-4D97-AF65-F5344CB8AC3E}">
        <p14:creationId xmlns:p14="http://schemas.microsoft.com/office/powerpoint/2010/main" val="3122098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Disaster Recovery Backup?</a:t>
            </a:r>
            <a:endParaRPr lang="cs-CZ" dirty="0"/>
          </a:p>
        </p:txBody>
      </p:sp>
      <p:sp>
        <p:nvSpPr>
          <p:cNvPr id="3" name="Zástupný symbol pro obsah 2"/>
          <p:cNvSpPr>
            <a:spLocks noGrp="1"/>
          </p:cNvSpPr>
          <p:nvPr>
            <p:ph idx="1"/>
          </p:nvPr>
        </p:nvSpPr>
        <p:spPr/>
        <p:txBody>
          <a:bodyPr/>
          <a:lstStyle/>
          <a:p>
            <a:pPr algn="just"/>
            <a:r>
              <a:rPr lang="en-US" dirty="0"/>
              <a:t>Disaster recovery is essential in designing strategies that can help your business to quickly restore its hardware, application, and data for business continuity. </a:t>
            </a:r>
            <a:endParaRPr lang="cs-CZ" dirty="0" smtClean="0"/>
          </a:p>
          <a:p>
            <a:pPr algn="just"/>
            <a:r>
              <a:rPr lang="en-US" dirty="0" smtClean="0"/>
              <a:t>It </a:t>
            </a:r>
            <a:r>
              <a:rPr lang="en-US" dirty="0"/>
              <a:t>is sometimes considered a subset of business continuity. </a:t>
            </a:r>
            <a:endParaRPr lang="cs-CZ" dirty="0" smtClean="0"/>
          </a:p>
          <a:p>
            <a:pPr algn="just"/>
            <a:r>
              <a:rPr lang="en-US" dirty="0" smtClean="0"/>
              <a:t>Designing </a:t>
            </a:r>
            <a:r>
              <a:rPr lang="en-US" dirty="0"/>
              <a:t>a proper disaster recovery plan requires the preparation of an in-depth business impact and risk assessment analysis. </a:t>
            </a:r>
            <a:endParaRPr lang="cs-CZ" dirty="0" smtClean="0"/>
          </a:p>
          <a:p>
            <a:pPr algn="just"/>
            <a:r>
              <a:rPr lang="en-US" dirty="0" smtClean="0"/>
              <a:t>These </a:t>
            </a:r>
            <a:r>
              <a:rPr lang="en-US" dirty="0"/>
              <a:t>steps aid in the identification of the specific IT services that can support the crucial business activities of your organization. </a:t>
            </a:r>
            <a:endParaRPr lang="cs-CZ" dirty="0" smtClean="0"/>
          </a:p>
          <a:p>
            <a:pPr algn="just"/>
            <a:r>
              <a:rPr lang="en-US" dirty="0" smtClean="0"/>
              <a:t>They </a:t>
            </a:r>
            <a:r>
              <a:rPr lang="en-US" dirty="0"/>
              <a:t>also help to set out the recovery time objectives and recovery point objectives.</a:t>
            </a:r>
            <a:endParaRPr lang="cs-CZ" dirty="0"/>
          </a:p>
        </p:txBody>
      </p:sp>
    </p:spTree>
    <p:extLst>
      <p:ext uri="{BB962C8B-B14F-4D97-AF65-F5344CB8AC3E}">
        <p14:creationId xmlns:p14="http://schemas.microsoft.com/office/powerpoint/2010/main" val="663297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Disaster Recovery Backup?</a:t>
            </a:r>
            <a:endParaRPr lang="cs-CZ" dirty="0"/>
          </a:p>
        </p:txBody>
      </p:sp>
      <p:sp>
        <p:nvSpPr>
          <p:cNvPr id="3" name="Zástupný symbol pro obsah 2"/>
          <p:cNvSpPr>
            <a:spLocks noGrp="1"/>
          </p:cNvSpPr>
          <p:nvPr>
            <p:ph idx="1"/>
          </p:nvPr>
        </p:nvSpPr>
        <p:spPr/>
        <p:txBody>
          <a:bodyPr/>
          <a:lstStyle/>
          <a:p>
            <a:pPr marL="0" indent="0" algn="just">
              <a:buNone/>
            </a:pPr>
            <a:r>
              <a:rPr lang="en-US" dirty="0"/>
              <a:t>Disaster recovery measures can fall into three classifications as follows:</a:t>
            </a:r>
          </a:p>
          <a:p>
            <a:pPr algn="just"/>
            <a:r>
              <a:rPr lang="en-US" b="1" dirty="0" smtClean="0"/>
              <a:t>Preventive Measures</a:t>
            </a:r>
            <a:r>
              <a:rPr lang="en-US" b="1" dirty="0"/>
              <a:t>:</a:t>
            </a:r>
            <a:r>
              <a:rPr lang="en-US" dirty="0"/>
              <a:t> </a:t>
            </a:r>
            <a:r>
              <a:rPr lang="en-US" dirty="0" smtClean="0"/>
              <a:t>Aim </a:t>
            </a:r>
            <a:r>
              <a:rPr lang="en-US" dirty="0"/>
              <a:t>at preventing the occurrence of an event.</a:t>
            </a:r>
          </a:p>
          <a:p>
            <a:pPr algn="just"/>
            <a:r>
              <a:rPr lang="en-US" b="1" dirty="0"/>
              <a:t>Corrective Measures:</a:t>
            </a:r>
            <a:r>
              <a:rPr lang="en-US" dirty="0"/>
              <a:t> Are put in place to correct a system in the event of a disaster or negative event.</a:t>
            </a:r>
          </a:p>
          <a:p>
            <a:pPr algn="just"/>
            <a:r>
              <a:rPr lang="en-US" b="1" dirty="0"/>
              <a:t>Detective Measures: </a:t>
            </a:r>
            <a:r>
              <a:rPr lang="en-US" dirty="0"/>
              <a:t>These focus on discovering and detecting negative events.</a:t>
            </a:r>
          </a:p>
          <a:p>
            <a:endParaRPr lang="en-US" dirty="0"/>
          </a:p>
          <a:p>
            <a:endParaRPr lang="cs-CZ" dirty="0"/>
          </a:p>
        </p:txBody>
      </p:sp>
    </p:spTree>
    <p:extLst>
      <p:ext uri="{BB962C8B-B14F-4D97-AF65-F5344CB8AC3E}">
        <p14:creationId xmlns:p14="http://schemas.microsoft.com/office/powerpoint/2010/main" val="2044665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Disaster Recovery Backup?</a:t>
            </a:r>
            <a:endParaRPr lang="cs-CZ" dirty="0"/>
          </a:p>
        </p:txBody>
      </p:sp>
      <p:sp>
        <p:nvSpPr>
          <p:cNvPr id="3" name="Zástupný symbol pro obsah 2"/>
          <p:cNvSpPr>
            <a:spLocks noGrp="1"/>
          </p:cNvSpPr>
          <p:nvPr>
            <p:ph idx="1"/>
          </p:nvPr>
        </p:nvSpPr>
        <p:spPr/>
        <p:txBody>
          <a:bodyPr/>
          <a:lstStyle/>
          <a:p>
            <a:pPr algn="just"/>
            <a:r>
              <a:rPr lang="en-US" dirty="0"/>
              <a:t>Any sensible disaster recovery plan helps you to achieve business continuity even in the worst-</a:t>
            </a:r>
            <a:r>
              <a:rPr lang="en-US" dirty="0" err="1"/>
              <a:t>casescenarios</a:t>
            </a:r>
            <a:r>
              <a:rPr lang="en-US" dirty="0"/>
              <a:t>. </a:t>
            </a:r>
            <a:endParaRPr lang="cs-CZ" dirty="0" smtClean="0"/>
          </a:p>
          <a:p>
            <a:pPr marL="0" indent="0" algn="just">
              <a:buNone/>
            </a:pPr>
            <a:endParaRPr lang="cs-CZ" dirty="0" smtClean="0"/>
          </a:p>
          <a:p>
            <a:pPr algn="just"/>
            <a:r>
              <a:rPr lang="en-US" dirty="0" smtClean="0"/>
              <a:t>It </a:t>
            </a:r>
            <a:r>
              <a:rPr lang="en-US" dirty="0"/>
              <a:t>is also prudent to put in place regular checks and exercises to ensure you have effective disaster recovery measures that are followed by all your individual departments as well as the entire organization as a whole.</a:t>
            </a:r>
          </a:p>
          <a:p>
            <a:endParaRPr lang="en-US" dirty="0"/>
          </a:p>
          <a:p>
            <a:endParaRPr lang="cs-CZ" dirty="0"/>
          </a:p>
        </p:txBody>
      </p:sp>
    </p:spTree>
    <p:extLst>
      <p:ext uri="{BB962C8B-B14F-4D97-AF65-F5344CB8AC3E}">
        <p14:creationId xmlns:p14="http://schemas.microsoft.com/office/powerpoint/2010/main" val="3877486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Importance of Disaster Recovery (</a:t>
            </a:r>
            <a:r>
              <a:rPr lang="en-US" dirty="0" smtClean="0"/>
              <a:t>DR</a:t>
            </a:r>
            <a:r>
              <a:rPr lang="cs-CZ" dirty="0" smtClean="0"/>
              <a:t>)</a:t>
            </a:r>
            <a:endParaRPr lang="cs-CZ" dirty="0"/>
          </a:p>
        </p:txBody>
      </p:sp>
      <p:sp>
        <p:nvSpPr>
          <p:cNvPr id="3" name="Zástupný symbol pro obsah 2"/>
          <p:cNvSpPr>
            <a:spLocks noGrp="1"/>
          </p:cNvSpPr>
          <p:nvPr>
            <p:ph idx="1"/>
          </p:nvPr>
        </p:nvSpPr>
        <p:spPr/>
        <p:txBody>
          <a:bodyPr/>
          <a:lstStyle/>
          <a:p>
            <a:pPr algn="just"/>
            <a:r>
              <a:rPr lang="en-US" dirty="0"/>
              <a:t>Disaster recovery allows your organization to quickly maintain or resume mission-critical functions following the occurrence of a disaster. </a:t>
            </a:r>
            <a:endParaRPr lang="cs-CZ" dirty="0" smtClean="0"/>
          </a:p>
          <a:p>
            <a:pPr algn="just"/>
            <a:r>
              <a:rPr lang="en-US" dirty="0" smtClean="0"/>
              <a:t>Today’s </a:t>
            </a:r>
            <a:r>
              <a:rPr lang="en-US" dirty="0"/>
              <a:t>businesses have become more reliant and accustomed to high availability while the tolerance for downtime has significantly decreased. </a:t>
            </a:r>
            <a:endParaRPr lang="cs-CZ" dirty="0" smtClean="0"/>
          </a:p>
          <a:p>
            <a:pPr algn="just"/>
            <a:r>
              <a:rPr lang="en-US" dirty="0" smtClean="0"/>
              <a:t>Ergo, </a:t>
            </a:r>
            <a:r>
              <a:rPr lang="en-US" dirty="0"/>
              <a:t>a disaster can have devastating effects on your business especially in today’s highly competitive markets. </a:t>
            </a:r>
            <a:endParaRPr lang="cs-CZ" dirty="0" smtClean="0"/>
          </a:p>
          <a:p>
            <a:pPr algn="just"/>
            <a:r>
              <a:rPr lang="en-US" dirty="0" smtClean="0"/>
              <a:t>Since </a:t>
            </a:r>
            <a:r>
              <a:rPr lang="en-US" dirty="0"/>
              <a:t>it is a high possibility for businesses to fail after experiencing significant data loss, disaster recovery has become an essential part of operations.</a:t>
            </a:r>
          </a:p>
          <a:p>
            <a:pPr marL="0" indent="0">
              <a:buNone/>
            </a:pPr>
            <a:endParaRPr lang="cs-CZ" dirty="0"/>
          </a:p>
        </p:txBody>
      </p:sp>
    </p:spTree>
    <p:extLst>
      <p:ext uri="{BB962C8B-B14F-4D97-AF65-F5344CB8AC3E}">
        <p14:creationId xmlns:p14="http://schemas.microsoft.com/office/powerpoint/2010/main" val="3542341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Importance of Disaster Recovery (DR</a:t>
            </a:r>
            <a:r>
              <a:rPr lang="cs-CZ" dirty="0"/>
              <a:t>)</a:t>
            </a:r>
          </a:p>
        </p:txBody>
      </p:sp>
      <p:sp>
        <p:nvSpPr>
          <p:cNvPr id="3" name="Zástupný symbol pro obsah 2"/>
          <p:cNvSpPr>
            <a:spLocks noGrp="1"/>
          </p:cNvSpPr>
          <p:nvPr>
            <p:ph idx="1"/>
          </p:nvPr>
        </p:nvSpPr>
        <p:spPr/>
        <p:txBody>
          <a:bodyPr>
            <a:normAutofit fontScale="92500"/>
          </a:bodyPr>
          <a:lstStyle/>
          <a:p>
            <a:pPr marL="0" indent="0" algn="just">
              <a:buNone/>
            </a:pPr>
            <a:r>
              <a:rPr lang="en-US" dirty="0"/>
              <a:t>Recovery time objective (RTO) and recovery point objective (RPO) are two measurements used in DR and downtime.</a:t>
            </a:r>
          </a:p>
          <a:p>
            <a:pPr algn="just"/>
            <a:r>
              <a:rPr lang="en-US" b="1" dirty="0"/>
              <a:t>RTO:</a:t>
            </a:r>
            <a:r>
              <a:rPr lang="en-US" dirty="0"/>
              <a:t> Refers to the maximum amount of time after a disaster for your organization to recover its files from backup storage and return to normal operations. In other words, RTO is the maximum downtime amount that your organization can handle. If your organization’s RTO is two hours, it cannot afford to be down for longer than that.</a:t>
            </a:r>
          </a:p>
          <a:p>
            <a:pPr algn="just"/>
            <a:r>
              <a:rPr lang="en-US" b="1" dirty="0"/>
              <a:t>RPO: </a:t>
            </a:r>
            <a:r>
              <a:rPr lang="en-US" dirty="0"/>
              <a:t>Refers to the maximum file age that your organization must recover from its backup storage to resume normal operations after a disaster. RPO will determine your minimum backup frequency. For instance, if your organization’s RPO is five hours, your system must back up data at least every five hours.</a:t>
            </a:r>
          </a:p>
          <a:p>
            <a:pPr marL="0" indent="0" algn="just">
              <a:buNone/>
            </a:pPr>
            <a:r>
              <a:rPr lang="en-US" dirty="0"/>
              <a:t> </a:t>
            </a:r>
          </a:p>
          <a:p>
            <a:endParaRPr lang="cs-CZ" dirty="0"/>
          </a:p>
        </p:txBody>
      </p:sp>
    </p:spTree>
    <p:extLst>
      <p:ext uri="{BB962C8B-B14F-4D97-AF65-F5344CB8AC3E}">
        <p14:creationId xmlns:p14="http://schemas.microsoft.com/office/powerpoint/2010/main" val="2169336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Importance of Disaster Recovery (DR</a:t>
            </a:r>
            <a:r>
              <a:rPr lang="cs-CZ" dirty="0"/>
              <a:t>)</a:t>
            </a:r>
          </a:p>
        </p:txBody>
      </p:sp>
      <p:sp>
        <p:nvSpPr>
          <p:cNvPr id="3" name="Zástupný symbol pro obsah 2"/>
          <p:cNvSpPr>
            <a:spLocks noGrp="1"/>
          </p:cNvSpPr>
          <p:nvPr>
            <p:ph idx="1"/>
          </p:nvPr>
        </p:nvSpPr>
        <p:spPr/>
        <p:txBody>
          <a:bodyPr>
            <a:normAutofit/>
          </a:bodyPr>
          <a:lstStyle/>
          <a:p>
            <a:pPr algn="just"/>
            <a:r>
              <a:rPr lang="en-US" dirty="0"/>
              <a:t>Therefore, RTO and RPO are instrumental in helping you to choose the optimal disaster recovery procedures, strategies, and technologies for your organization. </a:t>
            </a:r>
            <a:endParaRPr lang="cs-CZ" dirty="0" smtClean="0"/>
          </a:p>
          <a:p>
            <a:pPr algn="just"/>
            <a:r>
              <a:rPr lang="en-US" dirty="0" smtClean="0"/>
              <a:t>Meeting </a:t>
            </a:r>
            <a:r>
              <a:rPr lang="en-US" dirty="0"/>
              <a:t>tighter RTO windows will require you to position your secondary data in a manner that makes it easily accessible when needed. </a:t>
            </a:r>
          </a:p>
          <a:p>
            <a:pPr algn="just"/>
            <a:r>
              <a:rPr lang="en-US" dirty="0"/>
              <a:t>Recovery-in-place is one effective method of restoring data quickly. </a:t>
            </a:r>
            <a:endParaRPr lang="cs-CZ" dirty="0" smtClean="0"/>
          </a:p>
          <a:p>
            <a:pPr algn="just"/>
            <a:r>
              <a:rPr lang="en-US" dirty="0" smtClean="0"/>
              <a:t>It </a:t>
            </a:r>
            <a:r>
              <a:rPr lang="en-US" dirty="0"/>
              <a:t>involves using technology that can allow you to move your backup data files to a live state on your backup appliance, which eliminates the need to move the data across a network. </a:t>
            </a:r>
            <a:endParaRPr lang="cs-CZ" dirty="0" smtClean="0"/>
          </a:p>
          <a:p>
            <a:pPr algn="just"/>
            <a:r>
              <a:rPr lang="en-US" dirty="0" smtClean="0"/>
              <a:t>This </a:t>
            </a:r>
            <a:r>
              <a:rPr lang="en-US" dirty="0"/>
              <a:t>protects against server and storage system failure.</a:t>
            </a:r>
          </a:p>
          <a:p>
            <a:endParaRPr lang="cs-CZ" dirty="0"/>
          </a:p>
        </p:txBody>
      </p:sp>
    </p:spTree>
    <p:extLst>
      <p:ext uri="{BB962C8B-B14F-4D97-AF65-F5344CB8AC3E}">
        <p14:creationId xmlns:p14="http://schemas.microsoft.com/office/powerpoint/2010/main" val="143746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Importance of Disaster Recovery (DR</a:t>
            </a:r>
            <a:r>
              <a:rPr lang="cs-CZ" dirty="0"/>
              <a:t>)</a:t>
            </a:r>
          </a:p>
        </p:txBody>
      </p:sp>
      <p:sp>
        <p:nvSpPr>
          <p:cNvPr id="3" name="Zástupný symbol pro obsah 2"/>
          <p:cNvSpPr>
            <a:spLocks noGrp="1"/>
          </p:cNvSpPr>
          <p:nvPr>
            <p:ph idx="1"/>
          </p:nvPr>
        </p:nvSpPr>
        <p:spPr/>
        <p:txBody>
          <a:bodyPr/>
          <a:lstStyle/>
          <a:p>
            <a:pPr algn="just"/>
            <a:r>
              <a:rPr lang="en-US" dirty="0"/>
              <a:t>Preparation for a disaster requires you to take a comprehensive approach that encompasses software and hardware, power, networking equipment, connectivity, and testing to ensure DR can be achieved within your RTO and RPO targets. </a:t>
            </a:r>
            <a:endParaRPr lang="cs-CZ" dirty="0" smtClean="0"/>
          </a:p>
          <a:p>
            <a:pPr algn="just"/>
            <a:r>
              <a:rPr lang="en-US" dirty="0" smtClean="0"/>
              <a:t>Though </a:t>
            </a:r>
            <a:r>
              <a:rPr lang="en-US" dirty="0"/>
              <a:t>implementing a thorough disaster recovery plan is no small task, its potential benefits are significant.</a:t>
            </a: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2215" y="4065732"/>
            <a:ext cx="3001193" cy="2335068"/>
          </a:xfrm>
          <a:prstGeom prst="rect">
            <a:avLst/>
          </a:prstGeom>
        </p:spPr>
      </p:pic>
    </p:spTree>
    <p:extLst>
      <p:ext uri="{BB962C8B-B14F-4D97-AF65-F5344CB8AC3E}">
        <p14:creationId xmlns:p14="http://schemas.microsoft.com/office/powerpoint/2010/main" val="2835879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lgn="just"/>
            <a:r>
              <a:rPr lang="en-US" dirty="0"/>
              <a:t>Data backup and recovery is the process of backing up your data in the event of a loss and setting up secure systems that allow you to recover your data as a result. </a:t>
            </a:r>
            <a:endParaRPr lang="cs-CZ" dirty="0" smtClean="0"/>
          </a:p>
          <a:p>
            <a:pPr algn="just"/>
            <a:r>
              <a:rPr lang="en-US" dirty="0" smtClean="0"/>
              <a:t>Data </a:t>
            </a:r>
            <a:r>
              <a:rPr lang="en-US" dirty="0"/>
              <a:t>backup requires the copying and archiving of computer data to make it accessible in case of data corruption or deletion. </a:t>
            </a:r>
            <a:endParaRPr lang="cs-CZ" dirty="0" smtClean="0"/>
          </a:p>
          <a:p>
            <a:pPr algn="just"/>
            <a:r>
              <a:rPr lang="en-US" dirty="0" smtClean="0"/>
              <a:t>You </a:t>
            </a:r>
            <a:r>
              <a:rPr lang="en-US" dirty="0"/>
              <a:t>can only recover data from an earlier time if you have backed it up.</a:t>
            </a:r>
          </a:p>
          <a:p>
            <a:pPr algn="just"/>
            <a:r>
              <a:rPr lang="en-US" dirty="0" smtClean="0"/>
              <a:t>Data </a:t>
            </a:r>
            <a:r>
              <a:rPr lang="en-US" dirty="0"/>
              <a:t>backup is one form of disaster recovery making it is an essential part of any sensible disaster recovery plan.</a:t>
            </a:r>
          </a:p>
          <a:p>
            <a:pPr marL="0" indent="0">
              <a:buNone/>
            </a:pPr>
            <a:endParaRPr lang="en-US" dirty="0"/>
          </a:p>
          <a:p>
            <a:endParaRPr lang="cs-CZ" dirty="0"/>
          </a:p>
        </p:txBody>
      </p:sp>
      <p:sp>
        <p:nvSpPr>
          <p:cNvPr id="4" name="Nadpis 3"/>
          <p:cNvSpPr>
            <a:spLocks noGrp="1"/>
          </p:cNvSpPr>
          <p:nvPr>
            <p:ph type="title"/>
          </p:nvPr>
        </p:nvSpPr>
        <p:spPr/>
        <p:txBody>
          <a:bodyPr/>
          <a:lstStyle/>
          <a:p>
            <a:r>
              <a:rPr lang="en-US" dirty="0"/>
              <a:t>What is Data Backup and Recovery?</a:t>
            </a:r>
            <a:endParaRPr lang="cs-CZ" dirty="0"/>
          </a:p>
        </p:txBody>
      </p:sp>
    </p:spTree>
    <p:extLst>
      <p:ext uri="{BB962C8B-B14F-4D97-AF65-F5344CB8AC3E}">
        <p14:creationId xmlns:p14="http://schemas.microsoft.com/office/powerpoint/2010/main" val="38353212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Why Do You Need a Data Backup and Disaster Recovery Plan?</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Without a sound data backup and DR plan, your business risks suffering permanent data loss, unnecessary expenses, and massive downtime. </a:t>
            </a:r>
            <a:endParaRPr lang="cs-CZ" dirty="0" smtClean="0"/>
          </a:p>
          <a:p>
            <a:pPr marL="0" indent="0" algn="just">
              <a:buNone/>
            </a:pPr>
            <a:r>
              <a:rPr lang="en-US" dirty="0" smtClean="0"/>
              <a:t>Here </a:t>
            </a:r>
            <a:r>
              <a:rPr lang="en-US" dirty="0"/>
              <a:t>are five convincing reasons for a data backup and DR plan:</a:t>
            </a:r>
          </a:p>
          <a:p>
            <a:pPr algn="just"/>
            <a:r>
              <a:rPr lang="en-US" b="1" dirty="0"/>
              <a:t>All Data is a Target:</a:t>
            </a:r>
            <a:r>
              <a:rPr lang="en-US" dirty="0"/>
              <a:t> Whether you are an attorney, a dentist, running a pet shop, or a fortune 500 company, your data always remains vulnerable to threats. Accidents, viruses, malware, and hackers are not picky. They will attack your business for any number of reasons such as fulfilling a vendetta, acquiring sensitive data, or simply because they can.</a:t>
            </a:r>
          </a:p>
          <a:p>
            <a:pPr algn="just"/>
            <a:r>
              <a:rPr lang="en-US" b="1" dirty="0"/>
              <a:t>It is Easy to Lose Data:</a:t>
            </a:r>
            <a:r>
              <a:rPr lang="en-US" dirty="0"/>
              <a:t> A lot of data loss occurs as a result of hardware malfunctions or human error as opposed to natural disasters. This means that your data is very easy to lose.</a:t>
            </a:r>
          </a:p>
          <a:p>
            <a:endParaRPr lang="cs-CZ" dirty="0"/>
          </a:p>
        </p:txBody>
      </p:sp>
    </p:spTree>
    <p:extLst>
      <p:ext uri="{BB962C8B-B14F-4D97-AF65-F5344CB8AC3E}">
        <p14:creationId xmlns:p14="http://schemas.microsoft.com/office/powerpoint/2010/main" val="5003931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Why Do You Need a Data Backup and Disaster Recovery Plan?</a:t>
            </a:r>
            <a:endParaRPr lang="cs-CZ" dirty="0"/>
          </a:p>
        </p:txBody>
      </p:sp>
      <p:sp>
        <p:nvSpPr>
          <p:cNvPr id="3" name="Zástupný symbol pro obsah 2"/>
          <p:cNvSpPr>
            <a:spLocks noGrp="1"/>
          </p:cNvSpPr>
          <p:nvPr>
            <p:ph idx="1"/>
          </p:nvPr>
        </p:nvSpPr>
        <p:spPr/>
        <p:txBody>
          <a:bodyPr>
            <a:normAutofit lnSpcReduction="10000"/>
          </a:bodyPr>
          <a:lstStyle/>
          <a:p>
            <a:pPr algn="just"/>
            <a:r>
              <a:rPr lang="en-US" b="1" dirty="0"/>
              <a:t>Some Data is Invaluable:</a:t>
            </a:r>
            <a:r>
              <a:rPr lang="en-US" dirty="0"/>
              <a:t> Some of your business data cannot be recovered once it is lost. </a:t>
            </a:r>
          </a:p>
          <a:p>
            <a:pPr algn="just"/>
            <a:r>
              <a:rPr lang="en-US" b="1" dirty="0"/>
              <a:t>Downtime is Not Fun:</a:t>
            </a:r>
            <a:r>
              <a:rPr lang="en-US" dirty="0"/>
              <a:t> Losing data results in downtime because without it, it becomes incredibly hard for your employees to work. It is difficult to handle clients without their account status and contact information or to work without any of your mission-critical business applications. Without a sound recovery solution in place, your restoration efforts automatically become rebuilding efforts.</a:t>
            </a:r>
          </a:p>
          <a:p>
            <a:pPr algn="just"/>
            <a:r>
              <a:rPr lang="en-US" b="1" dirty="0"/>
              <a:t>Your Reputation is Essential: </a:t>
            </a:r>
            <a:r>
              <a:rPr lang="en-US" dirty="0"/>
              <a:t>Downtime and losing your data will definitely affect how other stakeholders view your business as well as their relationship with you. A tarnished reputation can significantly hamper your business especially when stakeholders cannot trust you with their data.</a:t>
            </a:r>
          </a:p>
          <a:p>
            <a:endParaRPr lang="cs-CZ" dirty="0"/>
          </a:p>
        </p:txBody>
      </p:sp>
    </p:spTree>
    <p:extLst>
      <p:ext uri="{BB962C8B-B14F-4D97-AF65-F5344CB8AC3E}">
        <p14:creationId xmlns:p14="http://schemas.microsoft.com/office/powerpoint/2010/main" val="30947535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Backup</a:t>
            </a:r>
            <a:r>
              <a:rPr lang="cs-CZ" dirty="0"/>
              <a:t> and </a:t>
            </a:r>
            <a:r>
              <a:rPr lang="cs-CZ" dirty="0" err="1"/>
              <a:t>Recovery</a:t>
            </a:r>
            <a:r>
              <a:rPr lang="cs-CZ" dirty="0"/>
              <a:t> Software</a:t>
            </a:r>
          </a:p>
        </p:txBody>
      </p:sp>
      <p:sp>
        <p:nvSpPr>
          <p:cNvPr id="3" name="Zástupný symbol pro obsah 2"/>
          <p:cNvSpPr>
            <a:spLocks noGrp="1"/>
          </p:cNvSpPr>
          <p:nvPr>
            <p:ph idx="1"/>
          </p:nvPr>
        </p:nvSpPr>
        <p:spPr/>
        <p:txBody>
          <a:bodyPr>
            <a:normAutofit/>
          </a:bodyPr>
          <a:lstStyle/>
          <a:p>
            <a:pPr algn="just"/>
            <a:r>
              <a:rPr lang="en-US" dirty="0"/>
              <a:t>Database Management System (DBMS) refers to a software package that helps you manage databases easily and effectively, which allows you to organize your data properly. </a:t>
            </a:r>
            <a:endParaRPr lang="cs-CZ" dirty="0" smtClean="0"/>
          </a:p>
          <a:p>
            <a:pPr algn="just"/>
            <a:r>
              <a:rPr lang="en-US" dirty="0" smtClean="0"/>
              <a:t>DBMS </a:t>
            </a:r>
            <a:r>
              <a:rPr lang="en-US" dirty="0"/>
              <a:t>has many advantages, for example, it allows you to store, manipulate, and retrieve data from databases. </a:t>
            </a:r>
            <a:endParaRPr lang="cs-CZ" dirty="0" smtClean="0"/>
          </a:p>
          <a:p>
            <a:pPr algn="just"/>
            <a:r>
              <a:rPr lang="en-US" dirty="0" smtClean="0"/>
              <a:t>It </a:t>
            </a:r>
            <a:r>
              <a:rPr lang="en-US" dirty="0"/>
              <a:t>also enables you perform transactions and provides protection to your data. </a:t>
            </a:r>
            <a:endParaRPr lang="cs-CZ" dirty="0" smtClean="0"/>
          </a:p>
          <a:p>
            <a:pPr algn="just"/>
            <a:r>
              <a:rPr lang="en-US" dirty="0" smtClean="0"/>
              <a:t>You </a:t>
            </a:r>
            <a:r>
              <a:rPr lang="en-US" dirty="0"/>
              <a:t>may also need a sound backup and recovery software such as Veritas NetBackup.</a:t>
            </a:r>
          </a:p>
          <a:p>
            <a:endParaRPr lang="en-US" dirty="0"/>
          </a:p>
          <a:p>
            <a:endParaRPr lang="cs-CZ" dirty="0"/>
          </a:p>
        </p:txBody>
      </p:sp>
    </p:spTree>
    <p:extLst>
      <p:ext uri="{BB962C8B-B14F-4D97-AF65-F5344CB8AC3E}">
        <p14:creationId xmlns:p14="http://schemas.microsoft.com/office/powerpoint/2010/main" val="5156573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Data Backup and Recovery?</a:t>
            </a:r>
            <a:endParaRPr lang="cs-CZ" dirty="0"/>
          </a:p>
        </p:txBody>
      </p:sp>
      <p:sp>
        <p:nvSpPr>
          <p:cNvPr id="3" name="Zástupný symbol pro obsah 2"/>
          <p:cNvSpPr>
            <a:spLocks noGrp="1"/>
          </p:cNvSpPr>
          <p:nvPr>
            <p:ph idx="1"/>
          </p:nvPr>
        </p:nvSpPr>
        <p:spPr/>
        <p:txBody>
          <a:bodyPr/>
          <a:lstStyle/>
          <a:p>
            <a:pPr algn="just"/>
            <a:r>
              <a:rPr lang="en-US" dirty="0"/>
              <a:t>Backing up data cannot always restore all of your system’s data and settings. </a:t>
            </a:r>
            <a:endParaRPr lang="cs-CZ" dirty="0" smtClean="0"/>
          </a:p>
          <a:p>
            <a:pPr algn="just"/>
            <a:r>
              <a:rPr lang="en-US" dirty="0" smtClean="0"/>
              <a:t>For </a:t>
            </a:r>
            <a:r>
              <a:rPr lang="en-US" dirty="0"/>
              <a:t>instance, computer clusters, database servers, or active directory servers may need additional types of disaster recovery since a backup and recovery may not entirely reconstitute them fully.</a:t>
            </a:r>
          </a:p>
          <a:p>
            <a:pPr algn="just"/>
            <a:r>
              <a:rPr lang="en-US" dirty="0" smtClean="0"/>
              <a:t>Today</a:t>
            </a:r>
            <a:r>
              <a:rPr lang="en-US" dirty="0"/>
              <a:t>, you can back up a significant deal of data using cloud storage; therefore, archiving your data on a local system’s hard drive or external storage is not necessary. </a:t>
            </a:r>
            <a:endParaRPr lang="cs-CZ" dirty="0" smtClean="0"/>
          </a:p>
          <a:p>
            <a:pPr algn="just"/>
            <a:r>
              <a:rPr lang="en-US" dirty="0" smtClean="0"/>
              <a:t>What’s </a:t>
            </a:r>
            <a:r>
              <a:rPr lang="en-US" dirty="0"/>
              <a:t>more, you can set up your mobile devices using cloud technologies to allow automatic data recovery.</a:t>
            </a:r>
          </a:p>
          <a:p>
            <a:pPr marL="0" indent="0">
              <a:buNone/>
            </a:pPr>
            <a:endParaRPr lang="en-US" dirty="0"/>
          </a:p>
          <a:p>
            <a:endParaRPr lang="cs-CZ" dirty="0"/>
          </a:p>
        </p:txBody>
      </p:sp>
    </p:spTree>
    <p:extLst>
      <p:ext uri="{BB962C8B-B14F-4D97-AF65-F5344CB8AC3E}">
        <p14:creationId xmlns:p14="http://schemas.microsoft.com/office/powerpoint/2010/main" val="411266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Offsite</a:t>
            </a:r>
            <a:r>
              <a:rPr lang="cs-CZ" dirty="0"/>
              <a:t> </a:t>
            </a:r>
            <a:r>
              <a:rPr lang="cs-CZ" dirty="0" err="1"/>
              <a:t>Servers</a:t>
            </a:r>
            <a:r>
              <a:rPr lang="cs-CZ" dirty="0"/>
              <a:t> vs. Independent </a:t>
            </a:r>
            <a:r>
              <a:rPr lang="cs-CZ" dirty="0" err="1"/>
              <a:t>Drives</a:t>
            </a:r>
            <a:endParaRPr lang="cs-CZ" dirty="0"/>
          </a:p>
        </p:txBody>
      </p:sp>
      <p:sp>
        <p:nvSpPr>
          <p:cNvPr id="3" name="Zástupný symbol pro obsah 2"/>
          <p:cNvSpPr>
            <a:spLocks noGrp="1"/>
          </p:cNvSpPr>
          <p:nvPr>
            <p:ph idx="1"/>
          </p:nvPr>
        </p:nvSpPr>
        <p:spPr/>
        <p:txBody>
          <a:bodyPr>
            <a:normAutofit/>
          </a:bodyPr>
          <a:lstStyle/>
          <a:p>
            <a:pPr algn="just"/>
            <a:r>
              <a:rPr lang="en-US" dirty="0"/>
              <a:t>Offsite servers are suitable for data recovery since they provide massive amounts of data storage at nominal prices especially when you compare this expenditure to the hassle it saves in case of an information disaster. </a:t>
            </a:r>
            <a:endParaRPr lang="cs-CZ" dirty="0" smtClean="0"/>
          </a:p>
          <a:p>
            <a:pPr algn="just"/>
            <a:r>
              <a:rPr lang="en-US" dirty="0" smtClean="0"/>
              <a:t>Having </a:t>
            </a:r>
            <a:r>
              <a:rPr lang="en-US" dirty="0"/>
              <a:t>a safe and secure place to store information off of your main business server is important in the long run</a:t>
            </a:r>
            <a:r>
              <a:rPr lang="en-US" dirty="0" smtClean="0"/>
              <a:t>.</a:t>
            </a:r>
            <a:endParaRPr lang="en-US" dirty="0"/>
          </a:p>
          <a:p>
            <a:pPr algn="just"/>
            <a:r>
              <a:rPr lang="en-US" dirty="0"/>
              <a:t>Data recovery is usually painless. </a:t>
            </a:r>
            <a:endParaRPr lang="cs-CZ" dirty="0" smtClean="0"/>
          </a:p>
          <a:p>
            <a:pPr algn="just"/>
            <a:r>
              <a:rPr lang="en-US" dirty="0" smtClean="0"/>
              <a:t>Moreover</a:t>
            </a:r>
            <a:r>
              <a:rPr lang="en-US" dirty="0"/>
              <a:t>, in the rare case where offsite servers crash, they (offsite servers) have backed up the data further onto their own drives. </a:t>
            </a:r>
            <a:endParaRPr lang="cs-CZ" dirty="0" smtClean="0"/>
          </a:p>
          <a:p>
            <a:pPr algn="just"/>
            <a:r>
              <a:rPr lang="en-US" dirty="0" smtClean="0"/>
              <a:t>This </a:t>
            </a:r>
            <a:r>
              <a:rPr lang="en-US" dirty="0"/>
              <a:t>makes using an offsite server for your backup and recovery an effective method of keeping your information safe.</a:t>
            </a:r>
          </a:p>
          <a:p>
            <a:pPr marL="0" indent="0">
              <a:buNone/>
            </a:pPr>
            <a:endParaRPr lang="en-US" dirty="0"/>
          </a:p>
          <a:p>
            <a:endParaRPr lang="cs-CZ" dirty="0"/>
          </a:p>
        </p:txBody>
      </p:sp>
    </p:spTree>
    <p:extLst>
      <p:ext uri="{BB962C8B-B14F-4D97-AF65-F5344CB8AC3E}">
        <p14:creationId xmlns:p14="http://schemas.microsoft.com/office/powerpoint/2010/main" val="763260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Offsite</a:t>
            </a:r>
            <a:r>
              <a:rPr lang="cs-CZ" dirty="0"/>
              <a:t> </a:t>
            </a:r>
            <a:r>
              <a:rPr lang="cs-CZ" dirty="0" err="1"/>
              <a:t>Servers</a:t>
            </a:r>
            <a:r>
              <a:rPr lang="cs-CZ" dirty="0"/>
              <a:t> vs. Independent </a:t>
            </a:r>
            <a:r>
              <a:rPr lang="cs-CZ" dirty="0" err="1"/>
              <a:t>Drives</a:t>
            </a:r>
            <a:endParaRPr lang="cs-CZ" dirty="0"/>
          </a:p>
        </p:txBody>
      </p:sp>
      <p:sp>
        <p:nvSpPr>
          <p:cNvPr id="3" name="Zástupný symbol pro obsah 2"/>
          <p:cNvSpPr>
            <a:spLocks noGrp="1"/>
          </p:cNvSpPr>
          <p:nvPr>
            <p:ph idx="1"/>
          </p:nvPr>
        </p:nvSpPr>
        <p:spPr/>
        <p:txBody>
          <a:bodyPr/>
          <a:lstStyle/>
          <a:p>
            <a:pPr algn="just"/>
            <a:r>
              <a:rPr lang="en-US" dirty="0"/>
              <a:t>Another effective method of backing up your business data is to invest in independent drives. </a:t>
            </a:r>
            <a:endParaRPr lang="cs-CZ" dirty="0" smtClean="0"/>
          </a:p>
          <a:p>
            <a:pPr marL="0" indent="0" algn="just">
              <a:buNone/>
            </a:pPr>
            <a:endParaRPr lang="cs-CZ" dirty="0" smtClean="0"/>
          </a:p>
          <a:p>
            <a:pPr algn="just"/>
            <a:r>
              <a:rPr lang="en-US" dirty="0" smtClean="0"/>
              <a:t>Today</a:t>
            </a:r>
            <a:r>
              <a:rPr lang="en-US" dirty="0"/>
              <a:t>, terabyte drives are relatively inexpensive if you purchase them from discount stores or high-</a:t>
            </a:r>
            <a:r>
              <a:rPr lang="en-US" dirty="0" err="1"/>
              <a:t>volumestores</a:t>
            </a:r>
            <a:r>
              <a:rPr lang="en-US" dirty="0"/>
              <a:t>. </a:t>
            </a:r>
            <a:endParaRPr lang="cs-CZ" dirty="0" smtClean="0"/>
          </a:p>
          <a:p>
            <a:pPr marL="0" indent="0" algn="just">
              <a:buNone/>
            </a:pPr>
            <a:endParaRPr lang="cs-CZ" dirty="0" smtClean="0"/>
          </a:p>
          <a:p>
            <a:pPr algn="just"/>
            <a:r>
              <a:rPr lang="en-US" dirty="0" smtClean="0"/>
              <a:t>Since </a:t>
            </a:r>
            <a:r>
              <a:rPr lang="en-US" dirty="0"/>
              <a:t>these drives are basically plug and play, data storage and recovery becomes easy. </a:t>
            </a:r>
            <a:endParaRPr lang="cs-CZ" dirty="0" smtClean="0"/>
          </a:p>
          <a:p>
            <a:pPr marL="0" indent="0" algn="just">
              <a:buNone/>
            </a:pPr>
            <a:endParaRPr lang="cs-CZ" dirty="0" smtClean="0"/>
          </a:p>
          <a:p>
            <a:pPr algn="just"/>
            <a:r>
              <a:rPr lang="en-US" dirty="0" smtClean="0"/>
              <a:t>Also</a:t>
            </a:r>
            <a:r>
              <a:rPr lang="en-US" dirty="0"/>
              <a:t>, there are multiple storage volumes available in the market.</a:t>
            </a:r>
            <a:endParaRPr lang="cs-CZ" dirty="0"/>
          </a:p>
        </p:txBody>
      </p:sp>
    </p:spTree>
    <p:extLst>
      <p:ext uri="{BB962C8B-B14F-4D97-AF65-F5344CB8AC3E}">
        <p14:creationId xmlns:p14="http://schemas.microsoft.com/office/powerpoint/2010/main" val="2923183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Offsite</a:t>
            </a:r>
            <a:r>
              <a:rPr lang="cs-CZ" dirty="0"/>
              <a:t> </a:t>
            </a:r>
            <a:r>
              <a:rPr lang="cs-CZ" dirty="0" err="1"/>
              <a:t>Servers</a:t>
            </a:r>
            <a:r>
              <a:rPr lang="cs-CZ" dirty="0"/>
              <a:t> vs. Independent </a:t>
            </a:r>
            <a:r>
              <a:rPr lang="cs-CZ" dirty="0" err="1"/>
              <a:t>Drives</a:t>
            </a:r>
            <a:endParaRPr lang="cs-CZ" dirty="0"/>
          </a:p>
        </p:txBody>
      </p:sp>
      <p:sp>
        <p:nvSpPr>
          <p:cNvPr id="3" name="Zástupný symbol pro obsah 2"/>
          <p:cNvSpPr>
            <a:spLocks noGrp="1"/>
          </p:cNvSpPr>
          <p:nvPr>
            <p:ph idx="1"/>
          </p:nvPr>
        </p:nvSpPr>
        <p:spPr/>
        <p:txBody>
          <a:bodyPr/>
          <a:lstStyle/>
          <a:p>
            <a:pPr algn="just"/>
            <a:r>
              <a:rPr lang="en-US" dirty="0"/>
              <a:t>Depending on the kinds of data you need to keep your business running, you may choose to back up your data on a daily, weekly, or even monthly basis, though most business opt for either of the first two. </a:t>
            </a:r>
            <a:endParaRPr lang="cs-CZ" dirty="0" smtClean="0"/>
          </a:p>
          <a:p>
            <a:pPr algn="just"/>
            <a:r>
              <a:rPr lang="en-US" dirty="0" smtClean="0"/>
              <a:t>However</a:t>
            </a:r>
            <a:r>
              <a:rPr lang="en-US" dirty="0"/>
              <a:t>, for financial data, a daily backup is almost a certainty. </a:t>
            </a:r>
            <a:endParaRPr lang="cs-CZ" dirty="0" smtClean="0"/>
          </a:p>
          <a:p>
            <a:pPr algn="just"/>
            <a:r>
              <a:rPr lang="en-US" dirty="0" smtClean="0"/>
              <a:t>External </a:t>
            </a:r>
            <a:r>
              <a:rPr lang="en-US" dirty="0"/>
              <a:t>drives become invaluable in the process of protecting your business data.</a:t>
            </a:r>
            <a:endParaRPr lang="cs-CZ" dirty="0"/>
          </a:p>
        </p:txBody>
      </p:sp>
    </p:spTree>
    <p:extLst>
      <p:ext uri="{BB962C8B-B14F-4D97-AF65-F5344CB8AC3E}">
        <p14:creationId xmlns:p14="http://schemas.microsoft.com/office/powerpoint/2010/main" val="2131250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Offsite</a:t>
            </a:r>
            <a:r>
              <a:rPr lang="cs-CZ" dirty="0"/>
              <a:t> </a:t>
            </a:r>
            <a:r>
              <a:rPr lang="cs-CZ" dirty="0" err="1"/>
              <a:t>Servers</a:t>
            </a:r>
            <a:r>
              <a:rPr lang="cs-CZ" dirty="0"/>
              <a:t> vs. Independent </a:t>
            </a:r>
            <a:r>
              <a:rPr lang="cs-CZ" dirty="0" err="1"/>
              <a:t>Drives</a:t>
            </a:r>
            <a:endParaRPr lang="cs-CZ" dirty="0"/>
          </a:p>
        </p:txBody>
      </p:sp>
      <p:sp>
        <p:nvSpPr>
          <p:cNvPr id="3" name="Zástupný symbol pro obsah 2"/>
          <p:cNvSpPr>
            <a:spLocks noGrp="1"/>
          </p:cNvSpPr>
          <p:nvPr>
            <p:ph idx="1"/>
          </p:nvPr>
        </p:nvSpPr>
        <p:spPr/>
        <p:txBody>
          <a:bodyPr>
            <a:normAutofit/>
          </a:bodyPr>
          <a:lstStyle/>
          <a:p>
            <a:pPr algn="just"/>
            <a:r>
              <a:rPr lang="en-US" dirty="0"/>
              <a:t>As you can see, both external drive storage and offsite storage options are potential necessities. </a:t>
            </a:r>
            <a:endParaRPr lang="cs-CZ" dirty="0" smtClean="0"/>
          </a:p>
          <a:p>
            <a:pPr algn="just"/>
            <a:r>
              <a:rPr lang="en-US" dirty="0" smtClean="0"/>
              <a:t>Which </a:t>
            </a:r>
            <a:r>
              <a:rPr lang="en-US" dirty="0"/>
              <a:t>one is better for you is entirely dependent on your type of business. </a:t>
            </a:r>
            <a:endParaRPr lang="cs-CZ" dirty="0" smtClean="0"/>
          </a:p>
          <a:p>
            <a:pPr algn="just"/>
            <a:r>
              <a:rPr lang="en-US" dirty="0" smtClean="0"/>
              <a:t>Since </a:t>
            </a:r>
            <a:r>
              <a:rPr lang="en-US" dirty="0"/>
              <a:t>data backup and recovery works basically the same way, the real consideration you must make is whether you need a short term or long-term solution and whether the short-term option costs more than the long term one</a:t>
            </a:r>
            <a:r>
              <a:rPr lang="en-US" dirty="0" smtClean="0"/>
              <a:t>.</a:t>
            </a:r>
            <a:endParaRPr lang="en-US" dirty="0"/>
          </a:p>
          <a:p>
            <a:pPr algn="just"/>
            <a:r>
              <a:rPr lang="en-US" dirty="0"/>
              <a:t>Offsite storage provides more storage but at a recurring cost (payments) while external drive storage is often a one-time charge (purchase cost) unless the drive crashes.</a:t>
            </a:r>
          </a:p>
          <a:p>
            <a:endParaRPr lang="en-US" dirty="0"/>
          </a:p>
          <a:p>
            <a:endParaRPr lang="cs-CZ" dirty="0"/>
          </a:p>
        </p:txBody>
      </p:sp>
    </p:spTree>
    <p:extLst>
      <p:ext uri="{BB962C8B-B14F-4D97-AF65-F5344CB8AC3E}">
        <p14:creationId xmlns:p14="http://schemas.microsoft.com/office/powerpoint/2010/main" val="2955997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Cloud</a:t>
            </a:r>
            <a:r>
              <a:rPr lang="cs-CZ" dirty="0"/>
              <a:t> </a:t>
            </a:r>
            <a:r>
              <a:rPr lang="cs-CZ" dirty="0" err="1"/>
              <a:t>Backup</a:t>
            </a:r>
            <a:r>
              <a:rPr lang="cs-CZ" dirty="0"/>
              <a:t> and </a:t>
            </a:r>
            <a:r>
              <a:rPr lang="cs-CZ" dirty="0" err="1"/>
              <a:t>Recovery</a:t>
            </a:r>
            <a:endParaRPr lang="cs-CZ" dirty="0"/>
          </a:p>
        </p:txBody>
      </p:sp>
      <p:sp>
        <p:nvSpPr>
          <p:cNvPr id="3" name="Zástupný symbol pro obsah 2"/>
          <p:cNvSpPr>
            <a:spLocks noGrp="1"/>
          </p:cNvSpPr>
          <p:nvPr>
            <p:ph idx="1"/>
          </p:nvPr>
        </p:nvSpPr>
        <p:spPr/>
        <p:txBody>
          <a:bodyPr/>
          <a:lstStyle/>
          <a:p>
            <a:pPr algn="just"/>
            <a:r>
              <a:rPr lang="en-US" dirty="0"/>
              <a:t>Cloud backup, or online backup, refers to a data backup strategy that involves sending a copy of your primary data over a public or proprietary network to an off-site server. </a:t>
            </a:r>
            <a:endParaRPr lang="cs-CZ" dirty="0" smtClean="0"/>
          </a:p>
          <a:p>
            <a:pPr algn="just"/>
            <a:r>
              <a:rPr lang="en-US" dirty="0" smtClean="0"/>
              <a:t>The </a:t>
            </a:r>
            <a:r>
              <a:rPr lang="en-US" dirty="0"/>
              <a:t>server is typically hosted by a third-party service provider (CSP) that charges you a fee based on bandwidth, capacity, or number of users.</a:t>
            </a:r>
          </a:p>
          <a:p>
            <a:endParaRPr lang="en-US" dirty="0"/>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26080" y="3773354"/>
            <a:ext cx="3543043" cy="2361438"/>
          </a:xfrm>
          <a:prstGeom prst="rect">
            <a:avLst/>
          </a:prstGeom>
        </p:spPr>
      </p:pic>
    </p:spTree>
    <p:extLst>
      <p:ext uri="{BB962C8B-B14F-4D97-AF65-F5344CB8AC3E}">
        <p14:creationId xmlns:p14="http://schemas.microsoft.com/office/powerpoint/2010/main" val="139165196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2335</TotalTime>
  <Words>3210</Words>
  <Application>Microsoft Office PowerPoint</Application>
  <PresentationFormat>Předvádění na obrazovce (4:3)</PresentationFormat>
  <Paragraphs>173</Paragraphs>
  <Slides>33</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33</vt:i4>
      </vt:variant>
    </vt:vector>
  </HeadingPairs>
  <TitlesOfParts>
    <vt:vector size="38" baseType="lpstr">
      <vt:lpstr>Arial</vt:lpstr>
      <vt:lpstr>Calibri</vt:lpstr>
      <vt:lpstr>Calibri Light</vt:lpstr>
      <vt:lpstr>Motiv Office</vt:lpstr>
      <vt:lpstr>Office Theme</vt:lpstr>
      <vt:lpstr>Data Backup and Recovery of System</vt:lpstr>
      <vt:lpstr>Data Backup and Recovery - Introduction</vt:lpstr>
      <vt:lpstr>What is Data Backup and Recovery?</vt:lpstr>
      <vt:lpstr>What is Data Backup and Recovery?</vt:lpstr>
      <vt:lpstr>Offsite Servers vs. Independent Drives</vt:lpstr>
      <vt:lpstr>Offsite Servers vs. Independent Drives</vt:lpstr>
      <vt:lpstr>Offsite Servers vs. Independent Drives</vt:lpstr>
      <vt:lpstr>Offsite Servers vs. Independent Drives</vt:lpstr>
      <vt:lpstr>Cloud Backup and Recovery</vt:lpstr>
      <vt:lpstr>Cloud Backup and Recovery</vt:lpstr>
      <vt:lpstr>Cloud Backup and Recovery</vt:lpstr>
      <vt:lpstr>Cloud Backup and Recovery</vt:lpstr>
      <vt:lpstr>Cloud Backup and Recovery</vt:lpstr>
      <vt:lpstr>Backup vs. Recovery</vt:lpstr>
      <vt:lpstr>Backup vs. Recovery</vt:lpstr>
      <vt:lpstr>Types of Data Backup</vt:lpstr>
      <vt:lpstr>Types of Data Backup</vt:lpstr>
      <vt:lpstr>Types of Data Backup</vt:lpstr>
      <vt:lpstr>Importance of Data Backup and Recovery</vt:lpstr>
      <vt:lpstr>Importance of Data Backup and Recovery</vt:lpstr>
      <vt:lpstr>Importance of Data Backup and Recovery</vt:lpstr>
      <vt:lpstr>What is Disaster Recovery Backup?</vt:lpstr>
      <vt:lpstr>What is Disaster Recovery Backup?</vt:lpstr>
      <vt:lpstr>What is Disaster Recovery Backup?</vt:lpstr>
      <vt:lpstr>What is Disaster Recovery Backup?</vt:lpstr>
      <vt:lpstr>The Importance of Disaster Recovery (DR)</vt:lpstr>
      <vt:lpstr>The Importance of Disaster Recovery (DR)</vt:lpstr>
      <vt:lpstr>The Importance of Disaster Recovery (DR)</vt:lpstr>
      <vt:lpstr>The Importance of Disaster Recovery (DR)</vt:lpstr>
      <vt:lpstr>Why Do You Need a Data Backup and Disaster Recovery Plan?</vt:lpstr>
      <vt:lpstr>Why Do You Need a Data Backup and Disaster Recovery Plan?</vt:lpstr>
      <vt:lpstr>Backup and Recovery Software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181</cp:revision>
  <dcterms:created xsi:type="dcterms:W3CDTF">2019-01-16T11:53:31Z</dcterms:created>
  <dcterms:modified xsi:type="dcterms:W3CDTF">2020-12-07T09:43:25Z</dcterms:modified>
</cp:coreProperties>
</file>