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7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8" r:id="rId17"/>
    <p:sldId id="419" r:id="rId18"/>
    <p:sldId id="420" r:id="rId19"/>
    <p:sldId id="340" r:id="rId20"/>
    <p:sldId id="301" r:id="rId21"/>
    <p:sldId id="427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9" autoAdjust="0"/>
  </p:normalViewPr>
  <p:slideViewPr>
    <p:cSldViewPr snapToGrid="0" snapToObjects="1">
      <p:cViewPr>
        <p:scale>
          <a:sx n="79" d="100"/>
          <a:sy n="79" d="100"/>
        </p:scale>
        <p:origin x="-111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10027-BF30-498C-B50F-DB8B92C7030E}" type="datetimeFigureOut">
              <a:rPr lang="cs-CZ" smtClean="0"/>
              <a:t>19.2.2022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99FD6-49A4-4FEF-AE98-C5246ACCEB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21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19.2.2022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800496"/>
            <a:ext cx="6718685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28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Seminář</a:t>
            </a:r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k bakalářské práci (XSBP)</a:t>
            </a:r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Základní požadavky na BP (2. část)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61060"/>
            <a:ext cx="8229600" cy="526510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900" dirty="0"/>
              <a:t>4) </a:t>
            </a:r>
            <a:r>
              <a:rPr lang="cs-CZ" sz="1900" b="1" dirty="0"/>
              <a:t>DVOJTEČKA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přímou řeč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uvozuje citát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klademe za výrazy, které uvozují výčet, mezi jednotlivými položkami píšeme čárku, příp. středník</a:t>
            </a:r>
          </a:p>
          <a:p>
            <a:pPr marL="0" indent="0" algn="just">
              <a:buNone/>
            </a:pPr>
            <a:r>
              <a:rPr lang="cs-CZ" sz="1900" dirty="0"/>
              <a:t>       př. Základní druhy nonverbální komunikace: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,  </a:t>
            </a:r>
          </a:p>
          <a:p>
            <a:pPr marL="0" indent="0" algn="just">
              <a:buNone/>
            </a:pPr>
            <a:r>
              <a:rPr lang="cs-CZ" sz="1900" dirty="0"/>
              <a:t>            </a:t>
            </a:r>
            <a:r>
              <a:rPr lang="cs-CZ" sz="1900" dirty="0" err="1"/>
              <a:t>proxemika</a:t>
            </a:r>
            <a:r>
              <a:rPr lang="cs-CZ" sz="1900" dirty="0"/>
              <a:t>, </a:t>
            </a:r>
            <a:r>
              <a:rPr lang="cs-CZ" sz="1900" dirty="0" err="1"/>
              <a:t>posturologie</a:t>
            </a:r>
            <a:r>
              <a:rPr lang="cs-CZ" sz="1900" dirty="0"/>
              <a:t>, </a:t>
            </a:r>
            <a:r>
              <a:rPr lang="cs-CZ" sz="1900" dirty="0" err="1"/>
              <a:t>kinezika</a:t>
            </a:r>
            <a:r>
              <a:rPr lang="cs-CZ" sz="1900" dirty="0"/>
              <a:t>. 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5) </a:t>
            </a:r>
            <a:r>
              <a:rPr lang="cs-CZ" sz="1900" b="1" dirty="0"/>
              <a:t>TŘI TEČKY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běžném textu naznačují přerývanou, obsahově neuzavřenou řeč, myšlenkový tok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vědeckých pracích značí neúplný výčet – př. druhy nonverbální komunikace jako mimika, </a:t>
            </a:r>
            <a:r>
              <a:rPr lang="cs-CZ" sz="1900" dirty="0" err="1"/>
              <a:t>gestika</a:t>
            </a:r>
            <a:r>
              <a:rPr lang="cs-CZ" sz="1900" dirty="0"/>
              <a:t>, </a:t>
            </a:r>
            <a:r>
              <a:rPr lang="cs-CZ" sz="1900" dirty="0" err="1"/>
              <a:t>haptika</a:t>
            </a:r>
            <a:r>
              <a:rPr lang="cs-CZ" sz="1900" dirty="0"/>
              <a:t>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citaci naznačuje, že vypouštíme některou její část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na konci věty neděláme za třemi tečkami další tečku jako ukončení věty</a:t>
            </a:r>
          </a:p>
        </p:txBody>
      </p:sp>
    </p:spTree>
    <p:extLst>
      <p:ext uri="{BB962C8B-B14F-4D97-AF65-F5344CB8AC3E}">
        <p14:creationId xmlns:p14="http://schemas.microsoft.com/office/powerpoint/2010/main" val="344532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6) ČÁRKA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</a:t>
            </a:r>
            <a:r>
              <a:rPr lang="cs-CZ" sz="1800" i="1" dirty="0"/>
              <a:t>a, i, nebo, ani </a:t>
            </a:r>
            <a:r>
              <a:rPr lang="cs-CZ" sz="1800" dirty="0"/>
              <a:t>ve významu slučovacím – př. nepřijde dnes ani zítra, první nebo druhé vydání monografie X nepřijde ani dnes, ani zítra; nemám k dispozici ani první, ani druhé vydání monografie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neoddělujeme spojky ve významu totožnosti jako </a:t>
            </a:r>
            <a:r>
              <a:rPr lang="cs-CZ" sz="1800" i="1" dirty="0"/>
              <a:t>neboli, aneb, čili</a:t>
            </a: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i="1" dirty="0"/>
              <a:t>      </a:t>
            </a:r>
            <a:r>
              <a:rPr lang="cs-CZ" sz="1800" dirty="0"/>
              <a:t>př. Fidlovačka aneb Žádný hněv a žádná rvačka, chlorid sodný čili kuchyňská sůl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r>
              <a:rPr lang="cs-CZ" sz="1800" i="1" dirty="0"/>
              <a:t>oddělujeme: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výčet členů – př. Na stole se hromadily knihy, časopisy, noviny.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vedlejší věty vložené, věty, jež lze vypustit, aniž by věta změnila smysl</a:t>
            </a:r>
          </a:p>
          <a:p>
            <a:pPr marL="400050" lvl="1" indent="0" algn="just">
              <a:buNone/>
            </a:pPr>
            <a:r>
              <a:rPr lang="cs-CZ" sz="1800" dirty="0" smtClean="0"/>
              <a:t>př</a:t>
            </a:r>
            <a:r>
              <a:rPr lang="cs-CZ" sz="1800" dirty="0"/>
              <a:t>. Olomouc, </a:t>
            </a:r>
            <a:r>
              <a:rPr lang="cs-CZ" sz="1800" i="1" dirty="0"/>
              <a:t>historické srdce Moravy</a:t>
            </a:r>
            <a:r>
              <a:rPr lang="cs-CZ" sz="1800" dirty="0"/>
              <a:t>, navštívila významná osobnost.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X </a:t>
            </a:r>
            <a:r>
              <a:rPr lang="cs-CZ" sz="1800" dirty="0"/>
              <a:t>Všechna podstatná jména středního rodu </a:t>
            </a:r>
            <a:r>
              <a:rPr lang="cs-CZ" sz="1800" i="1" dirty="0"/>
              <a:t>zakončená na –í </a:t>
            </a:r>
            <a:r>
              <a:rPr lang="cs-CZ" sz="1800" dirty="0" smtClean="0"/>
              <a:t>skloňujeme podle </a:t>
            </a:r>
            <a:r>
              <a:rPr lang="cs-CZ" sz="1800" dirty="0"/>
              <a:t>vzoru stavení.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každou následující větu vloženou do vzniklého souvětí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921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/>
              <a:t>Pozor na </a:t>
            </a:r>
            <a:r>
              <a:rPr lang="cs-CZ" sz="1800" b="1" dirty="0" err="1"/>
              <a:t>překombinovanost</a:t>
            </a:r>
            <a:r>
              <a:rPr lang="cs-CZ" sz="1800" b="1" dirty="0"/>
              <a:t> souvětí, ze kterých je pak obtížné vyčíst význam vět!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dirty="0" smtClean="0"/>
              <a:t>- </a:t>
            </a:r>
            <a:r>
              <a:rPr lang="cs-CZ" sz="1800" dirty="0"/>
              <a:t>př. Ostrovy </a:t>
            </a:r>
            <a:r>
              <a:rPr lang="cs-CZ" sz="1800" dirty="0" err="1"/>
              <a:t>Tuamotu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které se podobají sobě navzájem jako vejce vejci</a:t>
            </a:r>
            <a:r>
              <a:rPr lang="cs-CZ" sz="1800" dirty="0"/>
              <a:t>, nejsou v podstatě nic jiného než nízké korálové útesy</a:t>
            </a:r>
            <a:r>
              <a:rPr lang="cs-CZ" sz="1800" dirty="0">
                <a:solidFill>
                  <a:srgbClr val="00B050"/>
                </a:solidFill>
              </a:rPr>
              <a:t>, jež vyčnívají jen několik metrů nad mořskou hladinu</a:t>
            </a:r>
            <a:r>
              <a:rPr lang="cs-CZ" sz="1800" dirty="0"/>
              <a:t>, avšak z navigačního hlediska je ještě horší, </a:t>
            </a:r>
            <a:r>
              <a:rPr lang="cs-CZ" sz="1800" dirty="0">
                <a:solidFill>
                  <a:srgbClr val="00B050"/>
                </a:solidFill>
              </a:rPr>
              <a:t>že mnohé z těchto útesů nikdy nedosahují hladiny moře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00B050"/>
                </a:solidFill>
              </a:rPr>
              <a:t>nýbrž tvoří nebezpečné a často neznámé dno pod vodou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dále oddělujeme: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samostatný větný člen – př. Bouřlivý potlesk, to byla jednoznačná odpověď na podaný výkon.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vsuvka</a:t>
            </a:r>
          </a:p>
          <a:p>
            <a:pPr algn="just">
              <a:buFontTx/>
              <a:buChar char="-"/>
            </a:pPr>
            <a:r>
              <a:rPr lang="cs-CZ" sz="1800" dirty="0"/>
              <a:t>jednoslovné nebo víceslovné výrazy vložené do věty, ve které nesedí syntakticky – př. V této oblasti, jak se mi zdá, nemáte dostatek zkušeností.</a:t>
            </a:r>
          </a:p>
          <a:p>
            <a:pPr algn="just">
              <a:buFontTx/>
              <a:buChar char="-"/>
            </a:pPr>
            <a:r>
              <a:rPr lang="cs-CZ" sz="1800" dirty="0"/>
              <a:t>ustálené vsuvky, nejčastěji jednoslovné výrazy, ale i výrazy rozvité, čárkou neoddělujeme – př. </a:t>
            </a:r>
            <a:r>
              <a:rPr lang="cs-CZ" sz="1800" i="1" dirty="0"/>
              <a:t>Zašlete mi, prosím, objednaný materiál. </a:t>
            </a:r>
            <a:r>
              <a:rPr lang="cs-CZ" sz="1800" dirty="0"/>
              <a:t>i </a:t>
            </a:r>
            <a:r>
              <a:rPr lang="cs-CZ" sz="1800" i="1" dirty="0"/>
              <a:t>Zašlete mi prosím objednaný materiál. Je to, celkem vzato, zbytečné.</a:t>
            </a:r>
            <a:r>
              <a:rPr lang="cs-CZ" sz="1800" dirty="0"/>
              <a:t> i </a:t>
            </a:r>
            <a:r>
              <a:rPr lang="cs-CZ" sz="1800" i="1" dirty="0"/>
              <a:t>Je to celkem vzato zbytečné.</a:t>
            </a:r>
          </a:p>
          <a:p>
            <a:pPr marL="0" indent="0">
              <a:buNone/>
            </a:pPr>
            <a:endParaRPr lang="cs-CZ" sz="1900" i="1" dirty="0"/>
          </a:p>
        </p:txBody>
      </p:sp>
    </p:spTree>
    <p:extLst>
      <p:ext uri="{BB962C8B-B14F-4D97-AF65-F5344CB8AC3E}">
        <p14:creationId xmlns:p14="http://schemas.microsoft.com/office/powerpoint/2010/main" val="296158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9704"/>
            <a:ext cx="8229600" cy="517359"/>
          </a:xfrm>
        </p:spPr>
        <p:txBody>
          <a:bodyPr>
            <a:normAutofit fontScale="90000"/>
          </a:bodyPr>
          <a:lstStyle/>
          <a:p>
            <a:r>
              <a:rPr lang="cs-CZ" sz="3000" b="1" dirty="0">
                <a:solidFill>
                  <a:srgbClr val="C00000"/>
                </a:solidFill>
              </a:rPr>
              <a:t>Ze slohu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1560"/>
            <a:ext cx="8229600" cy="5074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b="1" dirty="0" smtClean="0"/>
              <a:t>TVAROSLOVÍ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b="1" dirty="0" smtClean="0"/>
              <a:t>podstatná </a:t>
            </a:r>
            <a:r>
              <a:rPr lang="cs-CZ" sz="1900" b="1" dirty="0"/>
              <a:t>jména</a:t>
            </a:r>
          </a:p>
          <a:p>
            <a:pPr marL="0" indent="0">
              <a:buNone/>
            </a:pPr>
            <a:r>
              <a:rPr lang="cs-CZ" sz="1900" dirty="0"/>
              <a:t>       vzory mužský rod – pán, hrad (les), muž, stroj (předseda, soudce)</a:t>
            </a:r>
          </a:p>
          <a:p>
            <a:pPr marL="0" indent="0">
              <a:buNone/>
            </a:pPr>
            <a:r>
              <a:rPr lang="cs-CZ" sz="1900" dirty="0"/>
              <a:t>                  ženský rod – žena, růže, píseň, kost</a:t>
            </a:r>
          </a:p>
          <a:p>
            <a:pPr marL="0" indent="0">
              <a:buNone/>
            </a:pPr>
            <a:r>
              <a:rPr lang="cs-CZ" sz="1900" dirty="0"/>
              <a:t>                  střední rod – město, moře, kuře, stavení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1900" b="1" dirty="0"/>
              <a:t>zájmena</a:t>
            </a:r>
          </a:p>
          <a:p>
            <a:pPr marL="0" indent="0">
              <a:buNone/>
            </a:pPr>
            <a:r>
              <a:rPr lang="cs-CZ" sz="1900" dirty="0"/>
              <a:t>        mě – 2., 4. pád</a:t>
            </a:r>
          </a:p>
          <a:p>
            <a:pPr marL="0" indent="0">
              <a:buNone/>
            </a:pPr>
            <a:r>
              <a:rPr lang="cs-CZ" sz="1900" dirty="0"/>
              <a:t>        mně – 3., 6. pád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sz="1900" b="1" dirty="0"/>
              <a:t>slovesa </a:t>
            </a:r>
          </a:p>
          <a:p>
            <a:pPr marL="0" indent="0">
              <a:buNone/>
            </a:pPr>
            <a:r>
              <a:rPr lang="cs-CZ" sz="1900" dirty="0"/>
              <a:t>       - při psaní odborných prací se používá tzv. autorského plurálu, tzn. 1. os.</a:t>
            </a:r>
          </a:p>
          <a:p>
            <a:pPr marL="0" indent="0">
              <a:buNone/>
            </a:pPr>
            <a:r>
              <a:rPr lang="cs-CZ" sz="1900" dirty="0"/>
              <a:t>         množného čísla (my) – př. K výsledkům jsme dospěli…</a:t>
            </a:r>
          </a:p>
          <a:p>
            <a:pPr marL="0" indent="0">
              <a:buNone/>
            </a:pPr>
            <a:r>
              <a:rPr lang="cs-CZ" sz="1900" dirty="0"/>
              <a:t>       - bez zvláštního záměru nestřídáme časy, hl. přítomný a minulý</a:t>
            </a:r>
          </a:p>
          <a:p>
            <a:pPr marL="0" indent="0">
              <a:buNone/>
            </a:pPr>
            <a:r>
              <a:rPr lang="cs-CZ" sz="1900" dirty="0"/>
              <a:t>       - podmiňovací tvar: abych (</a:t>
            </a:r>
            <a:r>
              <a:rPr lang="cs-CZ" sz="1900" strike="sngStrike" dirty="0"/>
              <a:t>aby jsem</a:t>
            </a:r>
            <a:r>
              <a:rPr lang="cs-CZ" sz="1900" dirty="0"/>
              <a:t>), abys (</a:t>
            </a:r>
            <a:r>
              <a:rPr lang="cs-CZ" sz="1900" strike="sngStrike" dirty="0"/>
              <a:t>aby jsi</a:t>
            </a:r>
            <a:r>
              <a:rPr lang="cs-CZ" sz="1900" dirty="0"/>
              <a:t>), aby, abychom (</a:t>
            </a:r>
            <a:r>
              <a:rPr lang="cs-CZ" sz="1900" strike="sngStrike" dirty="0"/>
              <a:t>aby jsme,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</a:t>
            </a:r>
            <a:r>
              <a:rPr lang="cs-CZ" sz="1900" strike="sngStrike" dirty="0" err="1"/>
              <a:t>abysme</a:t>
            </a:r>
            <a:r>
              <a:rPr lang="cs-CZ" sz="1900" dirty="0"/>
              <a:t>), abyste (</a:t>
            </a:r>
            <a:r>
              <a:rPr lang="cs-CZ" sz="1900" strike="sngStrike" dirty="0"/>
              <a:t>aby jste</a:t>
            </a:r>
            <a:r>
              <a:rPr lang="cs-CZ" sz="1900" dirty="0"/>
              <a:t>), aby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kdybych (</a:t>
            </a:r>
            <a:r>
              <a:rPr lang="cs-CZ" sz="1900" strike="sngStrike" dirty="0"/>
              <a:t>kdyby jsem</a:t>
            </a:r>
            <a:r>
              <a:rPr lang="cs-CZ" sz="1900" dirty="0"/>
              <a:t>), kdybys (</a:t>
            </a:r>
            <a:r>
              <a:rPr lang="cs-CZ" sz="1900" strike="sngStrike" dirty="0"/>
              <a:t>kdyby jsi</a:t>
            </a:r>
            <a:r>
              <a:rPr lang="cs-CZ" sz="1900" dirty="0"/>
              <a:t>)/ kdyby ses (</a:t>
            </a:r>
            <a:r>
              <a:rPr lang="cs-CZ" sz="1900" strike="sngStrike" dirty="0"/>
              <a:t>kdyby jsi  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</a:t>
            </a:r>
            <a:r>
              <a:rPr lang="cs-CZ" sz="1900" strike="sngStrike" dirty="0"/>
              <a:t>se</a:t>
            </a:r>
            <a:r>
              <a:rPr lang="cs-CZ" sz="1900" dirty="0"/>
              <a:t>), kdyby, kdybychom (</a:t>
            </a:r>
            <a:r>
              <a:rPr lang="cs-CZ" sz="1900" strike="sngStrike" dirty="0"/>
              <a:t>kdyby jsme</a:t>
            </a:r>
            <a:r>
              <a:rPr lang="cs-CZ" sz="1900" dirty="0"/>
              <a:t>), kdybyste (</a:t>
            </a:r>
            <a:r>
              <a:rPr lang="cs-CZ" sz="1900" strike="sngStrike" dirty="0"/>
              <a:t>kdyby jste</a:t>
            </a:r>
            <a:r>
              <a:rPr lang="cs-CZ" sz="1900" dirty="0"/>
              <a:t>),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kdyby</a:t>
            </a:r>
          </a:p>
        </p:txBody>
      </p:sp>
    </p:spTree>
    <p:extLst>
      <p:ext uri="{BB962C8B-B14F-4D97-AF65-F5344CB8AC3E}">
        <p14:creationId xmlns:p14="http://schemas.microsoft.com/office/powerpoint/2010/main" val="432177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01040"/>
            <a:ext cx="8229600" cy="54251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600" b="1" dirty="0">
                <a:solidFill>
                  <a:srgbClr val="C00000"/>
                </a:solidFill>
              </a:rPr>
              <a:t>STYLIZACE PROJEVU</a:t>
            </a:r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obsahové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nejčastěji odchýlení od tématu (vlivem nepozornosti autora)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zúžení/ rozšíření tématu</a:t>
            </a:r>
          </a:p>
          <a:p>
            <a:pPr marL="0" indent="0" algn="just">
              <a:buNone/>
            </a:pPr>
            <a:r>
              <a:rPr lang="cs-CZ" sz="1800" dirty="0"/>
              <a:t> </a:t>
            </a:r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v kompozici      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nesprávné členění textu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nevhodná volba názvu práce, názvu kapitol vzhledem k obsahové stránce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Chyby </a:t>
            </a:r>
            <a:r>
              <a:rPr lang="cs-CZ" sz="1800" b="1" dirty="0"/>
              <a:t>stylizační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nesprávná volba jazykovým prostředků, nesprávné pojmenování </a:t>
            </a:r>
            <a:r>
              <a:rPr lang="cs-CZ" sz="1800" dirty="0" smtClean="0"/>
              <a:t>věci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 smtClean="0"/>
              <a:t>p</a:t>
            </a:r>
            <a:r>
              <a:rPr lang="cs-CZ" sz="1800" dirty="0" smtClean="0"/>
              <a:t>ř</a:t>
            </a:r>
            <a:r>
              <a:rPr lang="cs-CZ" sz="1800" dirty="0"/>
              <a:t>. zásluhou jeho práce jsme neuspěli, díky neznalostem zkoušku nesložil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opakování – př. o tom svědčí četná svědectví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volba neplnovýznamových slov – mít, být, dělat, věc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nadbytečná slova – jistě, tak nějak, poměrně, tuším, pravda, řádově, nicméně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800" dirty="0"/>
              <a:t>neobratně spojované věty –  př. Na půdě jsme našli bednu s materiály po babičce, která tam ležela už několik let.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736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62526"/>
            <a:ext cx="8229600" cy="51636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 smtClean="0"/>
              <a:t>nevhodně </a:t>
            </a:r>
            <a:r>
              <a:rPr lang="cs-CZ" sz="1800" dirty="0"/>
              <a:t>formulované věty – př. Závěrečným bodem exkurze bude střelba hostů.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přesycenost tvrzení, mnohomluvnost – př. maximálně nejkvalitnější 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přetíženost věty – viz. vkládání vět vedlejších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jdoucí proti logičnosti vyjadřování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slučování </a:t>
            </a:r>
            <a:r>
              <a:rPr lang="cs-CZ" sz="1800" dirty="0"/>
              <a:t>nesourodých obsahů – př. Mám ráda zvířata, a proto bych se chtěla </a:t>
            </a:r>
            <a:r>
              <a:rPr lang="cs-CZ" sz="1800" dirty="0" smtClean="0"/>
              <a:t>stát </a:t>
            </a:r>
            <a:r>
              <a:rPr lang="cs-CZ" sz="1800" dirty="0"/>
              <a:t>učitelkou.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opakování </a:t>
            </a:r>
            <a:r>
              <a:rPr lang="cs-CZ" sz="1800" dirty="0"/>
              <a:t>stejných myšlenek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porušení </a:t>
            </a:r>
            <a:r>
              <a:rPr lang="cs-CZ" sz="1800" dirty="0"/>
              <a:t>věcné správnosti – zkreslování informací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chyby v pravdivosti projevu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odborná </a:t>
            </a:r>
            <a:r>
              <a:rPr lang="cs-CZ" sz="1800" dirty="0"/>
              <a:t>práce by měla být objektivní, subjektivní pohled autora ustupuje </a:t>
            </a:r>
            <a:r>
              <a:rPr lang="cs-CZ" sz="1800" dirty="0" smtClean="0"/>
              <a:t>do </a:t>
            </a:r>
            <a:r>
              <a:rPr lang="cs-CZ" sz="1800" dirty="0"/>
              <a:t>pozadí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 smtClean="0"/>
              <a:t>frázovitost </a:t>
            </a:r>
            <a:r>
              <a:rPr lang="cs-CZ" sz="1800" dirty="0"/>
              <a:t>– př. příliš obecná slova, nadnesené metafory, nepřesné myšlenky</a:t>
            </a:r>
            <a:r>
              <a:rPr lang="cs-CZ" sz="1800" dirty="0" smtClean="0"/>
              <a:t>, obecná hodnocení </a:t>
            </a:r>
            <a:r>
              <a:rPr lang="cs-CZ" sz="1800" dirty="0"/>
              <a:t>(je zřejmé, je dobře známo, </a:t>
            </a:r>
            <a:r>
              <a:rPr lang="cs-CZ" sz="1800" dirty="0" smtClean="0"/>
              <a:t>označování, nadprůměrné</a:t>
            </a:r>
            <a:r>
              <a:rPr lang="cs-CZ" sz="1800" dirty="0"/>
              <a:t>/ podprůměrné bez hodnoty průměru)</a:t>
            </a:r>
          </a:p>
        </p:txBody>
      </p:sp>
    </p:spTree>
    <p:extLst>
      <p:ext uri="{BB962C8B-B14F-4D97-AF65-F5344CB8AC3E}">
        <p14:creationId xmlns:p14="http://schemas.microsoft.com/office/powerpoint/2010/main" val="3466375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3926"/>
            <a:ext cx="8229600" cy="51735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PŘÍPRAVA </a:t>
            </a:r>
            <a:r>
              <a:rPr lang="cs-CZ" sz="2400" b="1" dirty="0">
                <a:solidFill>
                  <a:srgbClr val="C00000"/>
                </a:solidFill>
              </a:rPr>
              <a:t>OBHAJOBY, PREZENTACE OBHAJOBY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 smtClean="0"/>
              <a:t>Průběh </a:t>
            </a:r>
            <a:r>
              <a:rPr lang="cs-CZ" sz="2000" dirty="0"/>
              <a:t>obhajoby: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prezentace (8 – 10minut)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vedoucího a oponenta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otázky dalších členů komise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2089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6548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PREZENTACE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9726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/>
              <a:t>STRUKTURA: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název</a:t>
            </a:r>
            <a:r>
              <a:rPr lang="cs-CZ" sz="2000" dirty="0"/>
              <a:t>, autor, vedoucí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úvod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teorie ve 3 větách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metodika!!!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empirické výsledky</a:t>
            </a:r>
          </a:p>
        </p:txBody>
      </p:sp>
    </p:spTree>
    <p:extLst>
      <p:ext uri="{BB962C8B-B14F-4D97-AF65-F5344CB8AC3E}">
        <p14:creationId xmlns:p14="http://schemas.microsoft.com/office/powerpoint/2010/main" val="1249302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31846"/>
            <a:ext cx="8229600" cy="50943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Funkce prezentace:</a:t>
            </a:r>
          </a:p>
          <a:p>
            <a:pPr algn="just">
              <a:buFontTx/>
              <a:buChar char="-"/>
            </a:pPr>
            <a:r>
              <a:rPr lang="cs-CZ" sz="2000" dirty="0"/>
              <a:t>vizuálně a graficky podané sdělení (grafy, tabulky, diagramy, obrázky, vzorce)</a:t>
            </a:r>
          </a:p>
          <a:p>
            <a:pPr algn="just">
              <a:buFontTx/>
              <a:buChar char="-"/>
            </a:pPr>
            <a:r>
              <a:rPr lang="cs-CZ" sz="2000" dirty="0"/>
              <a:t>vodítko pro mluvený projev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BP celé věty, které pak přečtete vy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nedávat do prezentace každé slovo, které řeknete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počítat s časem (8 – 10 minut času = 4 – 5 snímků)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neprezentovat teorii (jen zakotvit v několika větách)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mluvit o vašem projektu, vaší práci, vašich výsledcích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dbát na správnost údajů, překlepy, pravopisné chyby…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dát si záležet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808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769620"/>
            <a:ext cx="6718685" cy="4576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Kde čerpat informace</a:t>
            </a:r>
            <a:endParaRPr lang="en-US" sz="105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394461"/>
            <a:ext cx="8229600" cy="4792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Nejdůležitější:</a:t>
            </a:r>
          </a:p>
          <a:p>
            <a:pPr algn="just"/>
            <a:r>
              <a:rPr lang="cs-CZ" sz="1800" dirty="0" smtClean="0"/>
              <a:t>Skripta: Závěrečné/kvalifikační práce na MVŠO (uloženo v IS/MVŠO, EDULAM)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600" b="1" dirty="0" smtClean="0">
                <a:solidFill>
                  <a:srgbClr val="FF0000"/>
                </a:solidFill>
              </a:rPr>
              <a:t>Citace</a:t>
            </a:r>
            <a:r>
              <a:rPr lang="cs-CZ" sz="1600" b="1" dirty="0">
                <a:solidFill>
                  <a:srgbClr val="FF0000"/>
                </a:solidFill>
              </a:rPr>
              <a:t>:</a:t>
            </a:r>
          </a:p>
          <a:p>
            <a:r>
              <a:rPr lang="cs-CZ" sz="1800" dirty="0"/>
              <a:t>KRČÁL, Martin a Zuzana TEPLÍKOVÁ. </a:t>
            </a:r>
            <a:r>
              <a:rPr lang="cs-CZ" sz="1800" i="1" dirty="0"/>
              <a:t>Naučte (se) citovat</a:t>
            </a:r>
            <a:r>
              <a:rPr lang="cs-CZ" sz="1800" dirty="0"/>
              <a:t>. 1. vyd. Blansko: Citace.com, 2014, 156 s. ISBN 978-80-260-6074-1.</a:t>
            </a:r>
          </a:p>
          <a:p>
            <a:r>
              <a:rPr lang="cs-CZ" sz="1800" dirty="0"/>
              <a:t>FIRSTOVÁ, Z. 2011. Nová norma ČSN ISO 690: pravidla pro bibliografické odkazy a citace informačních zdrojů [online]. Verze 0.10. [Plzeň]: Univerzitní knihovna ZČU v Plzni, Metodika – citace CZ.1.07/2.2.00/15.0439 Verze 2011-09-23 10 21. září 2011 14:16 [cit. 2011-09-20]. Dostupné z: https://sites.google.com/site/novaiso690/home/ BibliografickécitaceaodkazypodlenovénormyISO690_komentované.pdf. Verze s komentáři. </a:t>
            </a:r>
          </a:p>
          <a:p>
            <a:r>
              <a:rPr lang="cs-CZ" sz="1800" dirty="0"/>
              <a:t>ČSN ISO 690: 2011. Informace a dokumentace – Pravidla pro bibliografické odkazy a citace informačních zdrojů. 3. vyd. Praha: Český normalizační institut, 2011. </a:t>
            </a:r>
          </a:p>
        </p:txBody>
      </p:sp>
    </p:spTree>
    <p:extLst>
      <p:ext uri="{BB962C8B-B14F-4D97-AF65-F5344CB8AC3E}">
        <p14:creationId xmlns:p14="http://schemas.microsoft.com/office/powerpoint/2010/main" val="245039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1736"/>
            <a:ext cx="8229600" cy="755901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FORMÁLNÍ POŽADAVKY, VZHLED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okraje 2,5cm (v případě vazby vlevo 3,5cm, vpravo 1,5cm)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text zarovnaný do bloku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písmo patkové (např. </a:t>
            </a:r>
            <a:r>
              <a:rPr lang="cs-CZ" sz="2000" dirty="0" err="1"/>
              <a:t>Times</a:t>
            </a:r>
            <a:r>
              <a:rPr lang="cs-CZ" sz="2000" dirty="0"/>
              <a:t> New Roman, </a:t>
            </a:r>
            <a:r>
              <a:rPr lang="cs-CZ" sz="2000" dirty="0" err="1"/>
              <a:t>Palatino</a:t>
            </a:r>
            <a:r>
              <a:rPr lang="cs-CZ" sz="2000" dirty="0"/>
              <a:t>, Georgia vel. 12b)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řádkování 1,2 násobek velikosti písma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odsazení – odstavcová zarážka 0,8cm (tabulátor)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číslování dole na stránce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jednostranný </a:t>
            </a:r>
            <a:r>
              <a:rPr lang="cs-CZ" sz="2000" dirty="0"/>
              <a:t>tisk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jednotná úprava textu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68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1" y="883124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DOPORUČENÁ LITERATURA K TÉMATU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5801" y="1758601"/>
            <a:ext cx="817952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KRČÁL, Martin a Zuzana TEPLÍKOVÁ. </a:t>
            </a:r>
            <a:r>
              <a:rPr lang="cs-CZ" sz="1600" i="1" dirty="0"/>
              <a:t>Naučte (se) citovat</a:t>
            </a:r>
            <a:r>
              <a:rPr lang="cs-CZ" sz="1600" dirty="0"/>
              <a:t>. 1. vyd. Blansko: Citace.com, 2014, </a:t>
            </a:r>
            <a:br>
              <a:rPr lang="cs-CZ" sz="1600" dirty="0"/>
            </a:br>
            <a:r>
              <a:rPr lang="cs-CZ" sz="1600" dirty="0"/>
              <a:t>156 s. ISBN 978-80-260-6074-1.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ŠIROKÝ, Jan. </a:t>
            </a:r>
            <a:r>
              <a:rPr lang="cs-CZ" sz="1600" i="1" dirty="0"/>
              <a:t>Tvoříme a publikujeme odborné texty</a:t>
            </a:r>
            <a:r>
              <a:rPr lang="cs-CZ" sz="1600" dirty="0"/>
              <a:t>. 1. vyd. Brno: Computer </a:t>
            </a:r>
            <a:r>
              <a:rPr lang="cs-CZ" sz="1600" dirty="0" err="1"/>
              <a:t>Press</a:t>
            </a:r>
            <a:r>
              <a:rPr lang="cs-CZ" sz="1600" dirty="0"/>
              <a:t>, 2011, 208 s. ISBN 978-80-251-3510-5.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KUBÁTOVÁ, Helena. </a:t>
            </a:r>
            <a:r>
              <a:rPr lang="cs-CZ" sz="1600" i="1" dirty="0"/>
              <a:t>Rukověť autora diplomky</a:t>
            </a:r>
            <a:r>
              <a:rPr lang="cs-CZ" sz="1600" dirty="0"/>
              <a:t>. 1. vyd. Olomouc: Univerzita Palackého                            v Olomouci, Filozofická fakulta, 2009, 121 s. ISBN 9788024423142.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MEŠKO, Dušan, Dušan KATUŠČÁK a Ján FINDRA. </a:t>
            </a:r>
            <a:r>
              <a:rPr lang="cs-CZ" sz="1600" i="1" dirty="0"/>
              <a:t>Akademická příručka</a:t>
            </a:r>
            <a:r>
              <a:rPr lang="cs-CZ" sz="1600" dirty="0"/>
              <a:t>. Martin: </a:t>
            </a:r>
            <a:r>
              <a:rPr lang="cs-CZ" sz="1600" dirty="0" err="1"/>
              <a:t>Osveta</a:t>
            </a:r>
            <a:r>
              <a:rPr lang="cs-CZ" sz="1600" dirty="0"/>
              <a:t>, 2006,     481 s. ISBN 80-8063-219-7.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KATUŠČÁK Dušan, Barbora DROBÍKOVÁ a Richard PAPÍK. </a:t>
            </a:r>
            <a:r>
              <a:rPr lang="cs-CZ" sz="1600" i="1" dirty="0"/>
              <a:t>Jak psát závěrečné a kvalifikační práce</a:t>
            </a:r>
            <a:r>
              <a:rPr lang="cs-CZ" sz="1600" dirty="0"/>
              <a:t>: </a:t>
            </a:r>
            <a:r>
              <a:rPr lang="cs-CZ" sz="1600" i="1" dirty="0"/>
              <a:t>jak psát bakalářské práce, diplomové práce, dizertační práce, specializační práce, habilitační práce, seminární a ročníkové práce, práce studentské vědecké a odborné činnosti, jak vytvořit bibliografické citace a odkazy a citovat tradiční a elektronické dokumenty</a:t>
            </a:r>
            <a:r>
              <a:rPr lang="cs-CZ" sz="1600" dirty="0"/>
              <a:t>. Nitra: Enigma, 2008, 161 s. ISBN 978-80-89132-70-6.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558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9862"/>
            <a:ext cx="8229600" cy="707775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ZÁVĚREM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6659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952792"/>
            <a:ext cx="6718685" cy="430840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Zvýraznění textu</a:t>
            </a:r>
            <a:endParaRPr lang="en-US" sz="1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537779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nejlepší způsob je použít kurzívu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možné zvýraznit i tučným písmem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méně vhodné je slova podtrhávat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nepoužívat barevné odlišení, pokud, tak jen odůvodněně a v jedné barvě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03218" y="3264918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pPr algn="l"/>
            <a:r>
              <a:rPr lang="cs-CZ" sz="3000" b="1" dirty="0">
                <a:solidFill>
                  <a:srgbClr val="D10202"/>
                </a:solidFill>
                <a:cs typeface="Arial"/>
              </a:rPr>
              <a:t>Zarovnání textu</a:t>
            </a:r>
            <a:endParaRPr lang="en-US" sz="1100" b="1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03218" y="38916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vždy pouze do bloku</a:t>
            </a:r>
          </a:p>
          <a:p>
            <a:pPr marL="0" indent="0">
              <a:buFont typeface="Arial"/>
              <a:buNone/>
            </a:pPr>
            <a:endParaRPr lang="cs-CZ" sz="2800" dirty="0"/>
          </a:p>
          <a:p>
            <a:pPr marL="0" indent="0">
              <a:buFont typeface="Arial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0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47700"/>
            <a:ext cx="6718685" cy="688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rgbClr val="C00000"/>
                </a:solidFill>
                <a:cs typeface="Arial"/>
              </a:rPr>
              <a:t>Z pravidel českého pravopisu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173480"/>
            <a:ext cx="8229600" cy="50063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DĚLENÍ </a:t>
            </a:r>
            <a:r>
              <a:rPr lang="cs-CZ" sz="2000" b="1" dirty="0">
                <a:solidFill>
                  <a:srgbClr val="C00000"/>
                </a:solidFill>
              </a:rPr>
              <a:t>SLOV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dělíme podle slabik (země-koule)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slova složená podle předpon (do-hledat, pro-kopat)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/>
              <a:t>na </a:t>
            </a:r>
            <a:r>
              <a:rPr lang="cs-CZ" sz="2000" dirty="0"/>
              <a:t>konci řádku nesmí zůstat jedno písmeno</a:t>
            </a:r>
            <a:r>
              <a:rPr lang="cs-CZ" sz="2000" b="1" dirty="0"/>
              <a:t>! </a:t>
            </a:r>
          </a:p>
          <a:p>
            <a:pPr lvl="1"/>
            <a:r>
              <a:rPr lang="cs-CZ" sz="2000" dirty="0" err="1"/>
              <a:t>např</a:t>
            </a:r>
            <a:r>
              <a:rPr lang="cs-CZ" sz="2000" dirty="0"/>
              <a:t>: v-Paříži, z-Olomouce</a:t>
            </a:r>
          </a:p>
          <a:p>
            <a:pPr lvl="1"/>
            <a:r>
              <a:rPr lang="cs-CZ" sz="2000" dirty="0"/>
              <a:t>řešení: pevná mezera (Windows: </a:t>
            </a:r>
            <a:r>
              <a:rPr lang="cs-CZ" sz="2000" dirty="0" err="1"/>
              <a:t>CTRL+SHIFT+Mezerník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2000" b="1" dirty="0"/>
              <a:t>Dále nerozdělujeme v těchto případech: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titul a příjmení (např. Ing.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zkrácené jméno a příjmení, oslovení pan/paní (P.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Zapletal, p.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Zapletal)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číslice a název počítaného jevu (100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Kč, 200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km, 300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kg)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datum (3.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11.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zkratky (a.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s.)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vznik nevhodných slov (</a:t>
            </a:r>
            <a:r>
              <a:rPr lang="cs-CZ" sz="2000" dirty="0" err="1"/>
              <a:t>kni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hovna, </a:t>
            </a:r>
            <a:r>
              <a:rPr lang="cs-CZ" sz="2000" dirty="0" err="1"/>
              <a:t>tlu</a:t>
            </a:r>
            <a:r>
              <a:rPr lang="cs-CZ" sz="2000" b="1" dirty="0">
                <a:solidFill>
                  <a:srgbClr val="FF0000"/>
                </a:solidFill>
              </a:rPr>
              <a:t>-</a:t>
            </a:r>
            <a:r>
              <a:rPr lang="cs-CZ" sz="2000" dirty="0"/>
              <a:t>močit)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Jednodušší je nedělit, použijte pevnou mezeru.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51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90337"/>
            <a:ext cx="8229600" cy="5235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900" b="1" dirty="0" smtClean="0">
                <a:solidFill>
                  <a:srgbClr val="C00000"/>
                </a:solidFill>
              </a:rPr>
              <a:t>PSANÍ </a:t>
            </a:r>
            <a:r>
              <a:rPr lang="cs-CZ" sz="1900" b="1" dirty="0">
                <a:solidFill>
                  <a:srgbClr val="C00000"/>
                </a:solidFill>
              </a:rPr>
              <a:t>MEZER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spojovník </a:t>
            </a:r>
            <a:r>
              <a:rPr lang="cs-CZ" sz="1900" dirty="0"/>
              <a:t>píšeme </a:t>
            </a:r>
            <a:r>
              <a:rPr lang="cs-CZ" sz="1900" b="1" dirty="0"/>
              <a:t>bez mezer</a:t>
            </a:r>
            <a:r>
              <a:rPr lang="cs-CZ" sz="1900" dirty="0"/>
              <a:t> X pomlčku píšeme </a:t>
            </a:r>
            <a:r>
              <a:rPr lang="cs-CZ" sz="1900" b="1" dirty="0"/>
              <a:t>s mezerami</a:t>
            </a:r>
          </a:p>
          <a:p>
            <a:pPr marL="0" indent="0" algn="just">
              <a:buNone/>
            </a:pPr>
            <a:endParaRPr lang="cs-CZ" sz="1900" i="1" dirty="0"/>
          </a:p>
          <a:p>
            <a:pPr marL="0" indent="0" algn="just">
              <a:buNone/>
            </a:pPr>
            <a:r>
              <a:rPr lang="cs-CZ" sz="1900" i="1" dirty="0"/>
              <a:t>SPOJOVNÍK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jménech složených ze dvou samostatných slov stejného slovního druhu </a:t>
            </a:r>
            <a:r>
              <a:rPr lang="cs-CZ" sz="1900" dirty="0" smtClean="0"/>
              <a:t>(př.  Karel </a:t>
            </a:r>
            <a:r>
              <a:rPr lang="cs-CZ" sz="1900" dirty="0"/>
              <a:t>Matěj Čapek-Chod X básnická jména v podobě přídavných jmen </a:t>
            </a:r>
            <a:r>
              <a:rPr lang="cs-CZ" sz="1900" dirty="0" smtClean="0"/>
              <a:t>       </a:t>
            </a:r>
            <a:r>
              <a:rPr lang="cs-CZ" sz="1900" dirty="0"/>
              <a:t>píšeme bez spojovníku – př. Karel Havlíček </a:t>
            </a:r>
            <a:r>
              <a:rPr lang="cs-CZ" sz="1900" dirty="0" smtClean="0"/>
              <a:t>Borovský)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místních názvech – př. Olomouc-Holice, Praha-východ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ve slovech, jejichž složky jsou v souřadném vztahu – př. propan-butan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v některých přejatých slovech – př. </a:t>
            </a:r>
            <a:r>
              <a:rPr lang="cs-CZ" sz="1900" dirty="0" err="1"/>
              <a:t>Jiu-jitsu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první složka je zakončena na –</a:t>
            </a:r>
            <a:r>
              <a:rPr lang="cs-CZ" sz="1900" dirty="0" err="1"/>
              <a:t>sko</a:t>
            </a:r>
            <a:r>
              <a:rPr lang="cs-CZ" sz="1900" dirty="0"/>
              <a:t>/ -</a:t>
            </a:r>
            <a:r>
              <a:rPr lang="cs-CZ" sz="1900" dirty="0" err="1"/>
              <a:t>cko</a:t>
            </a:r>
            <a:r>
              <a:rPr lang="cs-CZ" sz="1900" dirty="0"/>
              <a:t>/ -</a:t>
            </a:r>
            <a:r>
              <a:rPr lang="cs-CZ" sz="1900" dirty="0" err="1" smtClean="0"/>
              <a:t>vě</a:t>
            </a:r>
            <a:r>
              <a:rPr lang="cs-CZ" sz="1900" dirty="0" smtClean="0"/>
              <a:t> (př</a:t>
            </a:r>
            <a:r>
              <a:rPr lang="cs-CZ" sz="1900" dirty="0"/>
              <a:t>. </a:t>
            </a:r>
            <a:r>
              <a:rPr lang="cs-CZ" sz="1900" dirty="0" smtClean="0"/>
              <a:t>společensko-politický)</a:t>
            </a:r>
            <a:endParaRPr lang="cs-CZ" sz="1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u složených přídavných jmen, kde složky mají vzájemný vztah – př. česko-polský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1900" dirty="0"/>
              <a:t>! Rozdíl ve významu: modrozelený svetr/modro-zelený svetr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22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48937" y="1476103"/>
            <a:ext cx="2824843" cy="162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Kč</a:t>
            </a:r>
          </a:p>
          <a:p>
            <a:r>
              <a:rPr lang="cs-CZ" sz="2000" dirty="0"/>
              <a:t>100,-</a:t>
            </a:r>
          </a:p>
          <a:p>
            <a:r>
              <a:rPr lang="cs-CZ" sz="2000" dirty="0"/>
              <a:t>100,- Kč</a:t>
            </a:r>
          </a:p>
          <a:p>
            <a:r>
              <a:rPr lang="cs-CZ" sz="2000" dirty="0"/>
              <a:t>100,50 Kč</a:t>
            </a:r>
          </a:p>
          <a:p>
            <a:r>
              <a:rPr lang="cs-CZ" sz="2000" dirty="0"/>
              <a:t>100,50,-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20388" y="1476103"/>
            <a:ext cx="1959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  <a:p>
            <a:r>
              <a:rPr lang="cs-CZ" sz="2000" dirty="0">
                <a:solidFill>
                  <a:srgbClr val="00B050"/>
                </a:solidFill>
              </a:rPr>
              <a:t>správně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špatně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8935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100 %</a:t>
            </a:r>
          </a:p>
          <a:p>
            <a:r>
              <a:rPr lang="cs-CZ" sz="2000" dirty="0"/>
              <a:t>100%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50719" y="3393455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sto procent</a:t>
            </a:r>
          </a:p>
          <a:p>
            <a:r>
              <a:rPr lang="cs-CZ" sz="2000" dirty="0"/>
              <a:t>stoprocentní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48934" y="4389967"/>
            <a:ext cx="19420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30 °C</a:t>
            </a:r>
          </a:p>
          <a:p>
            <a:r>
              <a:rPr lang="cs-CZ" sz="2000" dirty="0"/>
              <a:t>30° horko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020388" y="4394321"/>
            <a:ext cx="2952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třicet stupňů</a:t>
            </a:r>
          </a:p>
          <a:p>
            <a:r>
              <a:rPr lang="cs-CZ" sz="2000" dirty="0"/>
              <a:t>třicetistupňové horko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48934" y="752532"/>
            <a:ext cx="328966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dirty="0">
                <a:solidFill>
                  <a:srgbClr val="C00000"/>
                </a:solidFill>
              </a:rPr>
              <a:t>PSANÍ ČÍSLOVEK</a:t>
            </a:r>
          </a:p>
        </p:txBody>
      </p:sp>
    </p:spTree>
    <p:extLst>
      <p:ext uri="{BB962C8B-B14F-4D97-AF65-F5344CB8AC3E}">
        <p14:creationId xmlns:p14="http://schemas.microsoft.com/office/powerpoint/2010/main" val="340032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62940"/>
            <a:ext cx="8229600" cy="5463223"/>
          </a:xfrm>
        </p:spPr>
        <p:txBody>
          <a:bodyPr/>
          <a:lstStyle/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1900" b="1" dirty="0">
                <a:solidFill>
                  <a:srgbClr val="FF0000"/>
                </a:solidFill>
              </a:rPr>
              <a:t>K PRAVOPISU –I/-Y</a:t>
            </a:r>
          </a:p>
          <a:p>
            <a:pPr marL="0" indent="0">
              <a:buNone/>
            </a:pPr>
            <a:endParaRPr lang="cs-CZ" sz="1900" b="1" dirty="0">
              <a:solidFill>
                <a:srgbClr val="FF0000"/>
              </a:solidFill>
            </a:endParaRPr>
          </a:p>
          <a:p>
            <a:r>
              <a:rPr lang="cs-CZ" sz="1900" b="1" dirty="0"/>
              <a:t>shoda přísudku s podmětem:</a:t>
            </a:r>
          </a:p>
          <a:p>
            <a:pPr marL="0" indent="0">
              <a:buNone/>
            </a:pPr>
            <a:endParaRPr lang="cs-CZ" sz="1900" b="1" dirty="0"/>
          </a:p>
          <a:p>
            <a:pPr marL="0" indent="0">
              <a:buNone/>
            </a:pPr>
            <a:r>
              <a:rPr lang="cs-CZ" sz="1900" dirty="0"/>
              <a:t>      rod mužský životný = i   (absolventi byli vyznamenáni)</a:t>
            </a:r>
          </a:p>
          <a:p>
            <a:pPr marL="0" indent="0">
              <a:buNone/>
            </a:pPr>
            <a:r>
              <a:rPr lang="cs-CZ" sz="1900" dirty="0"/>
              <a:t>      rod mužský neživotný, ženský = y (stroje vyráběly, holky přišly)</a:t>
            </a:r>
          </a:p>
          <a:p>
            <a:pPr marL="0" indent="0">
              <a:buNone/>
            </a:pPr>
            <a:r>
              <a:rPr lang="cs-CZ" sz="1900" dirty="0"/>
              <a:t>      rod střední =o/a (moře se rozlilo, auta jela)</a:t>
            </a:r>
          </a:p>
          <a:p>
            <a:pPr marL="0" indent="0">
              <a:buNone/>
            </a:pPr>
            <a:r>
              <a:rPr lang="cs-CZ" sz="1900" dirty="0"/>
              <a:t>      zjednodušeně: TI absolventi X TY stroje X TY holky X TA auta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lze navazovat, pokud je to logicky zřejmé – př. Skupina lidí se sešla, vyprávěli si    o svých zážitcích.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900" dirty="0"/>
              <a:t>pokud jsou ve větě použity dva rody, rozhoduje bližší slovesu – př. V závodě </a:t>
            </a:r>
          </a:p>
          <a:p>
            <a:pPr marL="0" indent="0">
              <a:buNone/>
            </a:pPr>
            <a:r>
              <a:rPr lang="cs-CZ" sz="1900" dirty="0"/>
              <a:t>       s časem zvítězil</a:t>
            </a:r>
            <a:r>
              <a:rPr lang="cs-CZ" sz="1900" dirty="0">
                <a:solidFill>
                  <a:srgbClr val="FF0000"/>
                </a:solidFill>
              </a:rPr>
              <a:t>i</a:t>
            </a:r>
            <a:r>
              <a:rPr lang="cs-CZ" sz="1900" dirty="0"/>
              <a:t> lidé i stroje X zvítězil</a:t>
            </a:r>
            <a:r>
              <a:rPr lang="cs-CZ" sz="1900" dirty="0">
                <a:solidFill>
                  <a:srgbClr val="FF0000"/>
                </a:solidFill>
              </a:rPr>
              <a:t>y</a:t>
            </a:r>
            <a:r>
              <a:rPr lang="cs-CZ" sz="1900" dirty="0"/>
              <a:t> stroje i lidé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6409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486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C00000"/>
                </a:solidFill>
              </a:rPr>
              <a:t>INTERPUNKCE</a:t>
            </a:r>
          </a:p>
          <a:p>
            <a:pPr marL="457200" indent="-457200" algn="just">
              <a:buAutoNum type="arabicParenR"/>
            </a:pPr>
            <a:r>
              <a:rPr lang="cs-CZ" sz="2000" b="1" dirty="0"/>
              <a:t>TEČKA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konec věty (oznamovací, ale v písemné formě zpravidla i rozkazovací a přací, pokud na ně nechceme klást důraz</a:t>
            </a:r>
            <a:r>
              <a:rPr lang="cs-CZ" sz="2000" dirty="0" smtClean="0"/>
              <a:t>), př</a:t>
            </a:r>
            <a:r>
              <a:rPr lang="cs-CZ" sz="2000" dirty="0"/>
              <a:t>. dotazník zašlete na uvedenou adresu X dotazník zašlete na </a:t>
            </a:r>
            <a:r>
              <a:rPr lang="cs-CZ" sz="2000" dirty="0" smtClean="0"/>
              <a:t>uvedenou adresu</a:t>
            </a:r>
            <a:r>
              <a:rPr lang="cs-CZ" sz="2000" dirty="0"/>
              <a:t>!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 závorce, pokud je text v závorce samostatnou větou </a:t>
            </a:r>
            <a:endParaRPr lang="cs-CZ" sz="2000" dirty="0" smtClean="0"/>
          </a:p>
          <a:p>
            <a:pPr marL="400050" lvl="1" indent="0" algn="just">
              <a:buNone/>
            </a:pPr>
            <a:r>
              <a:rPr lang="cs-CZ" sz="2000" dirty="0" smtClean="0"/>
              <a:t>– </a:t>
            </a:r>
            <a:r>
              <a:rPr lang="cs-CZ" sz="2000" dirty="0"/>
              <a:t>př. Motivace ve výuce. (Příspěvek k diskuzi.) X za závorkou, pokud je text součástí věty – př. Motivace ve výuce (viz. s. 18).</a:t>
            </a:r>
          </a:p>
          <a:p>
            <a:pPr marL="0" indent="0" algn="just">
              <a:buNone/>
            </a:pPr>
            <a:endParaRPr lang="cs-CZ" sz="2000" dirty="0"/>
          </a:p>
          <a:p>
            <a:pPr marL="457200" indent="-457200" algn="just">
              <a:buAutoNum type="arabicParenR" startAt="2"/>
            </a:pPr>
            <a:r>
              <a:rPr lang="cs-CZ" sz="2000" b="1" dirty="0"/>
              <a:t>STŘEDNÍK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nejčastěji používáme, pokud chceme ve větě oddělit výčet několika skupin </a:t>
            </a:r>
          </a:p>
          <a:p>
            <a:pPr marL="0" indent="0" algn="just">
              <a:buNone/>
            </a:pPr>
            <a:r>
              <a:rPr lang="cs-CZ" sz="2000" dirty="0"/>
              <a:t>       – př. Mezi západoslovanské jazyky patří: čeština a slovenština; horní a </a:t>
            </a:r>
            <a:r>
              <a:rPr lang="cs-CZ" sz="2000" dirty="0" smtClean="0"/>
              <a:t>  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</a:t>
            </a:r>
            <a:r>
              <a:rPr lang="cs-CZ" sz="2000" dirty="0" smtClean="0"/>
              <a:t>dolní lužická </a:t>
            </a:r>
            <a:r>
              <a:rPr lang="cs-CZ" sz="2000" dirty="0"/>
              <a:t>srbština, polština; vymřelá polabština a pomořanština.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651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0580"/>
            <a:ext cx="8229600" cy="5295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/>
              <a:t>3) OTAZNÍK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ukončení </a:t>
            </a:r>
            <a:r>
              <a:rPr lang="cs-CZ" sz="1900" dirty="0"/>
              <a:t>přímých otázek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nepoužívá se, pokud má tázací smysl jen věta vedlejší – př. Studenti se ptají, kdy mohou přijít na konzultaci.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lze použít uprostřed věty, pokud jím chceme naznačit pochybnost                        o předchozím tvrzení – př. Před skupinu žáků ve třídě, kde jsem suploval, předstoupil Pavel (?) a přednesl referát.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9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 smtClean="0"/>
              <a:t>pozor </a:t>
            </a:r>
            <a:r>
              <a:rPr lang="cs-CZ" sz="1900" dirty="0"/>
              <a:t>na expresivní vyjádření – vícenásobný otazník ??? – ve vědeckých pracích nepoužíváme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900" dirty="0"/>
              <a:t>stejně tak zdvojené vyjádření údivu a zvolání pomocí ?!</a:t>
            </a:r>
          </a:p>
          <a:p>
            <a:pPr>
              <a:buFontTx/>
              <a:buChar char="-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867690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</TotalTime>
  <Words>1804</Words>
  <Application>Microsoft Office PowerPoint</Application>
  <PresentationFormat>Předvádění na obrazovce (4:3)</PresentationFormat>
  <Paragraphs>226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Office Theme</vt:lpstr>
      <vt:lpstr>Seminář k bakalářské práci (XSBP) Základní požadavky na BP (2. část)</vt:lpstr>
      <vt:lpstr>FORMÁLNÍ POŽADAVKY, VZHLED BP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Ze slohu</vt:lpstr>
      <vt:lpstr>Prezentace aplikace PowerPoint</vt:lpstr>
      <vt:lpstr>Prezentace aplikace PowerPoint</vt:lpstr>
      <vt:lpstr>PŘÍPRAVA OBHAJOBY, PREZENTACE OBHAJOBY</vt:lpstr>
      <vt:lpstr>PREZENTACE</vt:lpstr>
      <vt:lpstr>Prezentace aplikace PowerPoint</vt:lpstr>
      <vt:lpstr>Prezentace aplikace PowerPoint</vt:lpstr>
      <vt:lpstr>Prezentace aplikace PowerPoint</vt:lpstr>
      <vt:lpstr>ZÁVĚREM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212</cp:revision>
  <cp:lastPrinted>2020-11-19T13:59:17Z</cp:lastPrinted>
  <dcterms:created xsi:type="dcterms:W3CDTF">2012-07-19T22:32:54Z</dcterms:created>
  <dcterms:modified xsi:type="dcterms:W3CDTF">2022-02-19T11:40:41Z</dcterms:modified>
</cp:coreProperties>
</file>