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4"/>
  </p:notesMasterIdLst>
  <p:handoutMasterIdLst>
    <p:handoutMasterId r:id="rId65"/>
  </p:handoutMasterIdLst>
  <p:sldIdLst>
    <p:sldId id="256" r:id="rId2"/>
    <p:sldId id="310" r:id="rId3"/>
    <p:sldId id="313" r:id="rId4"/>
    <p:sldId id="330" r:id="rId5"/>
    <p:sldId id="337" r:id="rId6"/>
    <p:sldId id="338" r:id="rId7"/>
    <p:sldId id="339" r:id="rId8"/>
    <p:sldId id="303" r:id="rId9"/>
    <p:sldId id="308" r:id="rId10"/>
    <p:sldId id="311" r:id="rId11"/>
    <p:sldId id="343" r:id="rId12"/>
    <p:sldId id="349" r:id="rId13"/>
    <p:sldId id="350" r:id="rId14"/>
    <p:sldId id="351" r:id="rId15"/>
    <p:sldId id="353" r:id="rId16"/>
    <p:sldId id="354" r:id="rId17"/>
    <p:sldId id="358" r:id="rId18"/>
    <p:sldId id="355" r:id="rId19"/>
    <p:sldId id="356" r:id="rId20"/>
    <p:sldId id="357" r:id="rId21"/>
    <p:sldId id="363" r:id="rId22"/>
    <p:sldId id="359" r:id="rId23"/>
    <p:sldId id="360" r:id="rId24"/>
    <p:sldId id="361" r:id="rId25"/>
    <p:sldId id="362" r:id="rId26"/>
    <p:sldId id="426" r:id="rId27"/>
    <p:sldId id="368" r:id="rId28"/>
    <p:sldId id="369" r:id="rId29"/>
    <p:sldId id="370" r:id="rId30"/>
    <p:sldId id="371" r:id="rId31"/>
    <p:sldId id="372" r:id="rId32"/>
    <p:sldId id="373" r:id="rId33"/>
    <p:sldId id="374" r:id="rId34"/>
    <p:sldId id="375" r:id="rId35"/>
    <p:sldId id="376" r:id="rId36"/>
    <p:sldId id="377" r:id="rId37"/>
    <p:sldId id="378" r:id="rId38"/>
    <p:sldId id="379" r:id="rId39"/>
    <p:sldId id="380" r:id="rId40"/>
    <p:sldId id="381" r:id="rId41"/>
    <p:sldId id="382" r:id="rId42"/>
    <p:sldId id="383" r:id="rId43"/>
    <p:sldId id="384" r:id="rId44"/>
    <p:sldId id="387" r:id="rId45"/>
    <p:sldId id="388" r:id="rId46"/>
    <p:sldId id="389" r:id="rId47"/>
    <p:sldId id="390" r:id="rId48"/>
    <p:sldId id="391" r:id="rId49"/>
    <p:sldId id="392" r:id="rId50"/>
    <p:sldId id="393" r:id="rId51"/>
    <p:sldId id="394" r:id="rId52"/>
    <p:sldId id="395" r:id="rId53"/>
    <p:sldId id="396" r:id="rId54"/>
    <p:sldId id="397" r:id="rId55"/>
    <p:sldId id="398" r:id="rId56"/>
    <p:sldId id="399" r:id="rId57"/>
    <p:sldId id="400" r:id="rId58"/>
    <p:sldId id="401" r:id="rId59"/>
    <p:sldId id="402" r:id="rId60"/>
    <p:sldId id="403" r:id="rId61"/>
    <p:sldId id="428" r:id="rId62"/>
    <p:sldId id="427" r:id="rId63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dvíková Pavla" initials="LP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0202"/>
    <a:srgbClr val="D5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119" autoAdjust="0"/>
  </p:normalViewPr>
  <p:slideViewPr>
    <p:cSldViewPr snapToGrid="0" snapToObjects="1">
      <p:cViewPr>
        <p:scale>
          <a:sx n="79" d="100"/>
          <a:sy n="79" d="100"/>
        </p:scale>
        <p:origin x="-111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9-11T19:01:42.121" idx="2">
    <p:pos x="1038" y="2964"/>
    <p:text>jak mají aktuálně otevřeno</p:text>
    <p:extLst>
      <p:ext uri="{C676402C-5697-4E1C-873F-D02D1690AC5C}">
        <p15:threadingInfo xmlns:p15="http://schemas.microsoft.com/office/powerpoint/2012/main" timeZoneBias="-1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010027-BF30-498C-B50F-DB8B92C7030E}" type="datetimeFigureOut">
              <a:rPr lang="cs-CZ" smtClean="0"/>
              <a:t>17.2.2022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099FD6-49A4-4FEF-AE98-C5246ACCEB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42115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3DBD41-9FAA-4C3D-A3D8-9976A4942FA3}" type="datetimeFigureOut">
              <a:rPr lang="cs-CZ" smtClean="0"/>
              <a:t>17.2.2022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390784-34DA-4799-BFD9-C6E9ED2461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173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2253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B3339E5-C090-4551-A391-D62605778F11}" type="slidenum">
              <a:rPr lang="cs-CZ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cs-CZ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954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90784-34DA-4799-BFD9-C6E9ED246103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08089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</a:t>
            </a:r>
            <a:r>
              <a:rPr lang="cs-CZ" baseline="0" dirty="0"/>
              <a:t> prezentace doc. Ivanové, </a:t>
            </a:r>
            <a:r>
              <a:rPr lang="cs-CZ" dirty="0"/>
              <a:t>Jako</a:t>
            </a:r>
            <a:r>
              <a:rPr lang="cs-CZ" baseline="0" dirty="0"/>
              <a:t> příklad rozvodovost?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90784-34DA-4799-BFD9-C6E9ED246103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24671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90784-34DA-4799-BFD9-C6E9ED246103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6428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724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822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058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807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023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874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223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651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00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378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601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048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3800496"/>
            <a:ext cx="6718685" cy="1071686"/>
          </a:xfrm>
        </p:spPr>
        <p:txBody>
          <a:bodyPr lIns="0" tIns="0" rIns="0" bIns="0" anchor="t" anchorCtr="0">
            <a:normAutofit/>
          </a:bodyPr>
          <a:lstStyle/>
          <a:p>
            <a:pPr algn="l"/>
            <a:r>
              <a:rPr lang="cs-CZ" sz="28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Seminář</a:t>
            </a:r>
            <a:r>
              <a:rPr lang="cs-CZ" sz="32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 k bakalářské práci (XSBP)</a:t>
            </a:r>
            <a:r>
              <a:rPr lang="cs-CZ" sz="30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/>
            </a:r>
            <a:br>
              <a:rPr lang="cs-CZ" sz="30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</a:br>
            <a:r>
              <a:rPr lang="cs-CZ" sz="20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Základní požadavky na BP (1. část)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85801" y="5070829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1600" dirty="0">
                <a:cs typeface="Arial"/>
              </a:rPr>
              <a:t>PhDr. Ing. Mgr. Renáta Pavlíčková, MBA</a:t>
            </a:r>
          </a:p>
          <a:p>
            <a:pPr algn="l"/>
            <a:r>
              <a:rPr lang="cs-CZ" sz="1600" dirty="0">
                <a:cs typeface="Arial"/>
              </a:rPr>
              <a:t>renata.pavlickova@mvso.cz</a:t>
            </a:r>
            <a:endParaRPr lang="en-US" sz="16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5084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703218" y="952792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800" b="1" dirty="0">
                <a:solidFill>
                  <a:srgbClr val="D10202"/>
                </a:solidFill>
                <a:cs typeface="Arial"/>
              </a:rPr>
              <a:t>VAZBA BAKALÁŘSKÉ PRÁCE</a:t>
            </a:r>
            <a:endParaRPr lang="en-US" sz="1050" b="1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703218" y="1600200"/>
            <a:ext cx="8229600" cy="4525963"/>
          </a:xfrm>
        </p:spPr>
        <p:txBody>
          <a:bodyPr>
            <a:normAutofit lnSpcReduction="10000"/>
          </a:bodyPr>
          <a:lstStyle/>
          <a:p>
            <a:endParaRPr lang="cs-CZ" sz="2000" dirty="0"/>
          </a:p>
          <a:p>
            <a:r>
              <a:rPr lang="cs-CZ" sz="2000" dirty="0"/>
              <a:t>odevzdáváte </a:t>
            </a:r>
            <a:r>
              <a:rPr lang="cs-CZ" sz="2000" b="1" dirty="0"/>
              <a:t>3 kopie </a:t>
            </a:r>
            <a:r>
              <a:rPr lang="cs-CZ" sz="2000" dirty="0"/>
              <a:t>+ 1 v elektronické verzi na CD</a:t>
            </a:r>
          </a:p>
          <a:p>
            <a:r>
              <a:rPr lang="cs-CZ" sz="2000" dirty="0"/>
              <a:t>do jedné kopie vkládáte CD s vypálenou elektronickou verzí BP (nejlépe      v PDF), </a:t>
            </a:r>
          </a:p>
          <a:p>
            <a:r>
              <a:rPr lang="cs-CZ" sz="2000" dirty="0"/>
              <a:t>vazbu BP možné objednat v knihovně MVŠO (4 dny) </a:t>
            </a:r>
          </a:p>
          <a:p>
            <a:endParaRPr lang="cs-CZ" sz="2000" dirty="0"/>
          </a:p>
          <a:p>
            <a:endParaRPr lang="cs-CZ" sz="2000" dirty="0"/>
          </a:p>
          <a:p>
            <a:pPr marL="0" indent="0">
              <a:buNone/>
            </a:pPr>
            <a:r>
              <a:rPr lang="cs-CZ" sz="2000" dirty="0"/>
              <a:t>Pozor! Avizovaná změna v případě odevzdávání kvalifikačních prací (od tištěné verze k elektronické).</a:t>
            </a:r>
          </a:p>
          <a:p>
            <a:endParaRPr lang="cs-CZ" sz="2000" dirty="0"/>
          </a:p>
          <a:p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dirty="0"/>
              <a:t>viz Směrnice pro kvalifikační práce </a:t>
            </a:r>
          </a:p>
          <a:p>
            <a:pPr marL="0" indent="0">
              <a:buNone/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4054238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1" dirty="0">
                <a:solidFill>
                  <a:srgbClr val="FF0000"/>
                </a:solidFill>
              </a:rPr>
              <a:t/>
            </a:r>
            <a:br>
              <a:rPr lang="cs-CZ" sz="2800" b="1" dirty="0">
                <a:solidFill>
                  <a:srgbClr val="FF0000"/>
                </a:solidFill>
              </a:rPr>
            </a:br>
            <a:r>
              <a:rPr lang="cs-CZ" sz="2800" b="1" dirty="0">
                <a:solidFill>
                  <a:srgbClr val="FF0000"/>
                </a:solidFill>
              </a:rPr>
              <a:t>ZÁKLADY METODOLOGIE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96064"/>
            <a:ext cx="8229600" cy="48301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b="1" dirty="0"/>
              <a:t>Metodologie</a:t>
            </a:r>
            <a:r>
              <a:rPr lang="cs-CZ" sz="2400" dirty="0"/>
              <a:t> = nauka o metodách, které lze používat ve vědecké         </a:t>
            </a:r>
          </a:p>
          <a:p>
            <a:pPr marL="0" indent="0">
              <a:buNone/>
            </a:pPr>
            <a:r>
              <a:rPr lang="cs-CZ" sz="2400" dirty="0"/>
              <a:t>                            práci          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b="1" dirty="0"/>
              <a:t>Metoda</a:t>
            </a:r>
            <a:r>
              <a:rPr lang="cs-CZ" sz="2400" dirty="0"/>
              <a:t> = vědecký postup k získání poznatků a dosažení cíle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metoda přístupu (procedury)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metoda sběru dat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metoda analýzy dat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metoda intepretace dat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2400" dirty="0"/>
          </a:p>
          <a:p>
            <a:pPr>
              <a:buFont typeface="Arial" panose="020B0604020202020204" pitchFamily="34" charset="0"/>
              <a:buChar char="•"/>
            </a:pPr>
            <a:endParaRPr lang="cs-CZ" sz="2400" dirty="0"/>
          </a:p>
          <a:p>
            <a:pPr>
              <a:buFontTx/>
              <a:buChar char="-"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7846613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95618"/>
            <a:ext cx="8229600" cy="553054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2800" b="1" dirty="0">
                <a:solidFill>
                  <a:srgbClr val="FF0000"/>
                </a:solidFill>
              </a:rPr>
              <a:t>POSTUP PŘI ZPRACOVÁNÍ EMPIRICKÉ ČÁSTI PRÁCE</a:t>
            </a:r>
            <a:endParaRPr lang="cs-CZ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sz="2400" b="1" dirty="0">
              <a:solidFill>
                <a:srgbClr val="FF0000"/>
              </a:solidFill>
            </a:endParaRPr>
          </a:p>
          <a:p>
            <a:pPr marL="457200" indent="-457200">
              <a:buAutoNum type="arabicParenR"/>
            </a:pPr>
            <a:r>
              <a:rPr lang="cs-CZ" sz="2400" dirty="0"/>
              <a:t>popsat výzkumný problém </a:t>
            </a:r>
          </a:p>
          <a:p>
            <a:pPr marL="457200" indent="-457200">
              <a:buAutoNum type="arabicParenR"/>
            </a:pPr>
            <a:r>
              <a:rPr lang="cs-CZ" sz="2400" dirty="0"/>
              <a:t>stanovit si cíl výzkumu (cílem je zjistit…)</a:t>
            </a:r>
          </a:p>
          <a:p>
            <a:pPr marL="457200" indent="-457200">
              <a:buAutoNum type="arabicParenR"/>
            </a:pPr>
            <a:r>
              <a:rPr lang="cs-CZ" sz="2400" dirty="0"/>
              <a:t>stanovit si úhel pohledu na věc (paradigma)</a:t>
            </a:r>
          </a:p>
          <a:p>
            <a:pPr marL="457200" indent="-457200">
              <a:buAutoNum type="arabicParenR"/>
            </a:pPr>
            <a:r>
              <a:rPr lang="cs-CZ" sz="2400" dirty="0"/>
              <a:t>stanovení výzkumné otázky/ hypotézy</a:t>
            </a:r>
          </a:p>
          <a:p>
            <a:pPr marL="457200" indent="-457200">
              <a:buAutoNum type="arabicParenR"/>
            </a:pPr>
            <a:r>
              <a:rPr lang="cs-CZ" sz="2400" dirty="0"/>
              <a:t>definování klíčových slov, které vytvoří teoretický rámec práce</a:t>
            </a:r>
          </a:p>
          <a:p>
            <a:pPr marL="457200" indent="-457200">
              <a:buAutoNum type="arabicParenR"/>
            </a:pPr>
            <a:r>
              <a:rPr lang="cs-CZ" sz="2400" dirty="0"/>
              <a:t>určení metody sběru dat</a:t>
            </a:r>
          </a:p>
          <a:p>
            <a:pPr marL="457200" indent="-457200">
              <a:buAutoNum type="arabicParenR"/>
            </a:pPr>
            <a:r>
              <a:rPr lang="cs-CZ" sz="2400" dirty="0"/>
              <a:t>definice základního souboru, výběrového souboru</a:t>
            </a:r>
          </a:p>
          <a:p>
            <a:pPr marL="457200" indent="-457200">
              <a:buAutoNum type="arabicParenR"/>
            </a:pPr>
            <a:r>
              <a:rPr lang="cs-CZ" sz="2400" dirty="0"/>
              <a:t>sběr dat, vyhodnocení</a:t>
            </a:r>
          </a:p>
          <a:p>
            <a:pPr marL="457200" indent="-457200">
              <a:buAutoNum type="arabicParenR"/>
            </a:pPr>
            <a:r>
              <a:rPr lang="cs-CZ" sz="2400" dirty="0"/>
              <a:t>interpretace výsledků</a:t>
            </a:r>
          </a:p>
          <a:p>
            <a:pPr marL="457200" indent="-457200">
              <a:buAutoNum type="arabicParenR"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5531337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38232"/>
            <a:ext cx="8229600" cy="538793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3000" b="1" dirty="0">
                <a:solidFill>
                  <a:srgbClr val="FF0000"/>
                </a:solidFill>
              </a:rPr>
              <a:t>CÍL VÝZKUMU</a:t>
            </a:r>
          </a:p>
          <a:p>
            <a:pPr marL="0" indent="0">
              <a:buNone/>
            </a:pPr>
            <a:endParaRPr lang="cs-CZ" sz="2400" dirty="0"/>
          </a:p>
          <a:p>
            <a:pPr>
              <a:buFontTx/>
              <a:buChar char="-"/>
            </a:pPr>
            <a:r>
              <a:rPr lang="cs-CZ" sz="2400" dirty="0"/>
              <a:t>v cíli se odráží výzkumný problém</a:t>
            </a:r>
          </a:p>
          <a:p>
            <a:pPr>
              <a:buFontTx/>
              <a:buChar char="-"/>
            </a:pPr>
            <a:r>
              <a:rPr lang="cs-CZ" sz="2400" dirty="0"/>
              <a:t>je potřeba brát v potaz přínos pro praxi:</a:t>
            </a:r>
          </a:p>
          <a:p>
            <a:pPr marL="0" indent="0">
              <a:buNone/>
            </a:pPr>
            <a:r>
              <a:rPr lang="cs-CZ" sz="2400" dirty="0"/>
              <a:t>                                            - poznání skutečnosti?</a:t>
            </a:r>
          </a:p>
          <a:p>
            <a:pPr marL="0" indent="0">
              <a:buNone/>
            </a:pPr>
            <a:r>
              <a:rPr lang="cs-CZ" sz="2400" dirty="0"/>
              <a:t>                                            - rozšíření poznání skutečnosti?</a:t>
            </a:r>
          </a:p>
          <a:p>
            <a:pPr marL="0" indent="0">
              <a:buNone/>
            </a:pPr>
            <a:r>
              <a:rPr lang="cs-CZ" sz="2400" dirty="0"/>
              <a:t>                                            - poznání skutečnosti a návrh nápravy?</a:t>
            </a:r>
          </a:p>
          <a:p>
            <a:pPr marL="0" indent="0">
              <a:buNone/>
            </a:pPr>
            <a:r>
              <a:rPr lang="cs-CZ" sz="2400" dirty="0"/>
              <a:t>                                            - poznání skutečnosti a řešení nápravy?</a:t>
            </a:r>
          </a:p>
          <a:p>
            <a:pPr marL="0" indent="0">
              <a:buNone/>
            </a:pPr>
            <a:r>
              <a:rPr lang="cs-CZ" sz="2400" dirty="0"/>
              <a:t>                                           </a:t>
            </a:r>
          </a:p>
          <a:p>
            <a:pPr>
              <a:buFontTx/>
              <a:buChar char="-"/>
            </a:pPr>
            <a:r>
              <a:rPr lang="cs-CZ" sz="2400" dirty="0"/>
              <a:t>na základě stanoveného cíle volíme PARADIGMA </a:t>
            </a:r>
          </a:p>
          <a:p>
            <a:pPr marL="0" indent="0">
              <a:buNone/>
            </a:pPr>
            <a:r>
              <a:rPr lang="cs-CZ" sz="2400" dirty="0"/>
              <a:t>paradigma = vzor myšlení, úhel pohledu</a:t>
            </a:r>
          </a:p>
          <a:p>
            <a:pPr marL="0" indent="0">
              <a:buNone/>
            </a:pPr>
            <a:r>
              <a:rPr lang="cs-CZ" sz="2400" dirty="0"/>
              <a:t>                     - vzor pro provedení stanoveného výzkumu</a:t>
            </a:r>
          </a:p>
          <a:p>
            <a:pPr marL="0" indent="0">
              <a:buNone/>
            </a:pPr>
            <a:r>
              <a:rPr lang="cs-CZ" sz="2400" dirty="0"/>
              <a:t>            </a:t>
            </a:r>
          </a:p>
          <a:p>
            <a:pPr marL="0" indent="0">
              <a:buNone/>
            </a:pPr>
            <a:r>
              <a:rPr lang="cs-CZ" sz="2400" dirty="0"/>
              <a:t>                                                 </a:t>
            </a:r>
          </a:p>
          <a:p>
            <a:pPr>
              <a:buFontTx/>
              <a:buChar char="-"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6316238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21454"/>
            <a:ext cx="8229600" cy="540471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2800" b="1" dirty="0">
                <a:solidFill>
                  <a:srgbClr val="FF0000"/>
                </a:solidFill>
              </a:rPr>
              <a:t>KVALITATIVNÍ x KVANTITATIVNÍ VÝZKUM</a:t>
            </a:r>
          </a:p>
          <a:p>
            <a:pPr marL="0" indent="0">
              <a:buNone/>
            </a:pPr>
            <a:r>
              <a:rPr lang="cs-CZ" sz="2400" u="sng" dirty="0"/>
              <a:t>Kvalitativní: </a:t>
            </a:r>
          </a:p>
          <a:p>
            <a:pPr>
              <a:buFontTx/>
              <a:buChar char="-"/>
            </a:pPr>
            <a:r>
              <a:rPr lang="cs-CZ" sz="2400" dirty="0"/>
              <a:t>označuje výzkumy, které zjišťují, jak jednotlivci nahlížejí          na svět, jak jej chápou, interpretují</a:t>
            </a:r>
          </a:p>
          <a:p>
            <a:pPr>
              <a:buFontTx/>
              <a:buChar char="-"/>
            </a:pPr>
            <a:r>
              <a:rPr lang="cs-CZ" sz="2400" dirty="0"/>
              <a:t>nevyužívá statistické metody a techniky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u="sng" dirty="0"/>
              <a:t>Kvantitativní: </a:t>
            </a:r>
            <a:r>
              <a:rPr lang="cs-CZ" sz="2400" dirty="0"/>
              <a:t> </a:t>
            </a:r>
            <a:r>
              <a:rPr lang="cs-CZ" sz="1800" dirty="0"/>
              <a:t>(z lat. </a:t>
            </a:r>
            <a:r>
              <a:rPr lang="cs-CZ" sz="1800" dirty="0" err="1"/>
              <a:t>quantum</a:t>
            </a:r>
            <a:r>
              <a:rPr lang="cs-CZ" sz="1800" dirty="0"/>
              <a:t> = kolik)</a:t>
            </a:r>
            <a:endParaRPr lang="cs-CZ" sz="1800" u="sng" dirty="0"/>
          </a:p>
          <a:p>
            <a:pPr>
              <a:buFontTx/>
              <a:buChar char="-"/>
            </a:pPr>
            <a:r>
              <a:rPr lang="cs-CZ" sz="2400" dirty="0"/>
              <a:t>označuje výzkumy, které popisují zkoumanou skutečnost pomocí znaků, čísel </a:t>
            </a:r>
          </a:p>
          <a:p>
            <a:pPr>
              <a:buFontTx/>
              <a:buChar char="-"/>
            </a:pPr>
            <a:r>
              <a:rPr lang="cs-CZ" sz="2400" dirty="0"/>
              <a:t>využívá statistické metody a techniky</a:t>
            </a:r>
          </a:p>
          <a:p>
            <a:pPr marL="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989443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33400" y="914400"/>
            <a:ext cx="4114800" cy="4953000"/>
          </a:xfrm>
        </p:spPr>
        <p:txBody>
          <a:bodyPr rtlCol="0">
            <a:normAutofit/>
          </a:bodyPr>
          <a:lstStyle/>
          <a:p>
            <a:pPr marL="91440" indent="-91440" eaLnBrk="1" fontAlgn="auto" hangingPunct="1">
              <a:buFont typeface="Monotype Sorts" pitchFamily="2" charset="2"/>
              <a:buNone/>
              <a:defRPr/>
            </a:pPr>
            <a:r>
              <a:rPr lang="cs-CZ" altLang="en-US" b="1" dirty="0"/>
              <a:t>Kvantitativní výzkum:</a:t>
            </a:r>
          </a:p>
          <a:p>
            <a:pPr marL="91440" indent="-91440" eaLnBrk="1" fontAlgn="auto" hangingPunct="1">
              <a:defRPr/>
            </a:pPr>
            <a:r>
              <a:rPr lang="cs-CZ" altLang="en-US" sz="2400" dirty="0"/>
              <a:t> cílem je testování hypotéz</a:t>
            </a:r>
          </a:p>
          <a:p>
            <a:pPr marL="91440" indent="-91440" eaLnBrk="1" fontAlgn="auto" hangingPunct="1">
              <a:defRPr/>
            </a:pPr>
            <a:r>
              <a:rPr lang="cs-CZ" altLang="en-US" sz="2400" dirty="0"/>
              <a:t> omezený rozsah informace       o mnoha jedincích</a:t>
            </a:r>
          </a:p>
          <a:p>
            <a:pPr marL="91440" indent="-91440" eaLnBrk="1" fontAlgn="auto" hangingPunct="1">
              <a:defRPr/>
            </a:pPr>
            <a:r>
              <a:rPr lang="cs-CZ" altLang="en-US" sz="2400" dirty="0"/>
              <a:t> silná redukce pozorovaných proměnných</a:t>
            </a:r>
          </a:p>
          <a:p>
            <a:pPr marL="91440" indent="-91440" eaLnBrk="1" fontAlgn="auto" hangingPunct="1">
              <a:defRPr/>
            </a:pPr>
            <a:r>
              <a:rPr lang="cs-CZ" altLang="en-US" sz="2400" dirty="0"/>
              <a:t> generalizace na populaci je možná</a:t>
            </a:r>
          </a:p>
          <a:p>
            <a:pPr marL="91440" indent="-91440" eaLnBrk="1" fontAlgn="auto" hangingPunct="1">
              <a:defRPr/>
            </a:pPr>
            <a:r>
              <a:rPr lang="cs-CZ" altLang="en-US" sz="2400" dirty="0"/>
              <a:t> vysoká reliabilita</a:t>
            </a:r>
          </a:p>
          <a:p>
            <a:pPr marL="91440" indent="-91440" eaLnBrk="1" fontAlgn="auto" hangingPunct="1">
              <a:defRPr/>
            </a:pPr>
            <a:r>
              <a:rPr lang="cs-CZ" altLang="en-US" sz="2400" dirty="0"/>
              <a:t> nízká validita 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800600" y="914400"/>
            <a:ext cx="4038600" cy="4953000"/>
          </a:xfrm>
        </p:spPr>
        <p:txBody>
          <a:bodyPr rtlCol="0">
            <a:normAutofit/>
          </a:bodyPr>
          <a:lstStyle/>
          <a:p>
            <a:pPr marL="91440" indent="-91440" eaLnBrk="1" fontAlgn="auto" hangingPunct="1">
              <a:buFont typeface="Monotype Sorts" pitchFamily="2" charset="2"/>
              <a:buNone/>
              <a:defRPr/>
            </a:pPr>
            <a:r>
              <a:rPr lang="cs-CZ" altLang="en-US" b="1" dirty="0"/>
              <a:t>Kvalitativní výzkum:</a:t>
            </a:r>
          </a:p>
          <a:p>
            <a:pPr marL="91440" indent="-91440" eaLnBrk="1" fontAlgn="auto" hangingPunct="1">
              <a:defRPr/>
            </a:pPr>
            <a:r>
              <a:rPr lang="cs-CZ" altLang="en-US" sz="2400" dirty="0"/>
              <a:t> cílem je vytváření nových hypotéz, vytváření teorie</a:t>
            </a:r>
          </a:p>
          <a:p>
            <a:pPr marL="91440" indent="-91440" eaLnBrk="1" fontAlgn="auto" hangingPunct="1">
              <a:defRPr/>
            </a:pPr>
            <a:r>
              <a:rPr lang="cs-CZ" altLang="en-US" sz="2400" dirty="0"/>
              <a:t> mnoho informací o malém počtu jedinců</a:t>
            </a:r>
          </a:p>
          <a:p>
            <a:pPr marL="91440" indent="-91440" eaLnBrk="1" fontAlgn="auto" hangingPunct="1">
              <a:defRPr/>
            </a:pPr>
            <a:r>
              <a:rPr lang="cs-CZ" altLang="en-US" sz="2400" dirty="0"/>
              <a:t> silná redukce počtu jedinců</a:t>
            </a:r>
          </a:p>
          <a:p>
            <a:pPr marL="91440" indent="-91440" eaLnBrk="1" fontAlgn="auto" hangingPunct="1">
              <a:defRPr/>
            </a:pPr>
            <a:r>
              <a:rPr lang="cs-CZ" altLang="en-US" sz="2400" dirty="0"/>
              <a:t> generalizace problematická</a:t>
            </a:r>
          </a:p>
          <a:p>
            <a:pPr marL="91440" indent="-91440" eaLnBrk="1" fontAlgn="auto" hangingPunct="1">
              <a:defRPr/>
            </a:pPr>
            <a:r>
              <a:rPr lang="cs-CZ" altLang="en-US" sz="2400" dirty="0"/>
              <a:t> nízká reliabilita</a:t>
            </a:r>
          </a:p>
          <a:p>
            <a:pPr marL="91440" indent="-91440" eaLnBrk="1" fontAlgn="auto" hangingPunct="1">
              <a:defRPr/>
            </a:pPr>
            <a:r>
              <a:rPr lang="cs-CZ" altLang="en-US" sz="2400" dirty="0"/>
              <a:t> vysoká validita</a:t>
            </a:r>
          </a:p>
          <a:p>
            <a:pPr marL="91440" indent="-91440" eaLnBrk="1" fontAlgn="auto" hangingPunct="1">
              <a:defRPr/>
            </a:pPr>
            <a:endParaRPr lang="cs-CZ" altLang="en-US" b="1" dirty="0"/>
          </a:p>
          <a:p>
            <a:pPr marL="91440" indent="-91440" eaLnBrk="1" fontAlgn="auto" hangingPunct="1">
              <a:defRPr/>
            </a:pPr>
            <a:endParaRPr lang="cs-CZ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533400" y="6356350"/>
            <a:ext cx="2193022" cy="365125"/>
          </a:xfrm>
        </p:spPr>
        <p:txBody>
          <a:bodyPr/>
          <a:lstStyle/>
          <a:p>
            <a:r>
              <a:rPr lang="cs-CZ" dirty="0"/>
              <a:t>dle </a:t>
            </a:r>
            <a:r>
              <a:rPr lang="en-US" dirty="0"/>
              <a:t>doc. </a:t>
            </a:r>
            <a:r>
              <a:rPr lang="cs-CZ" dirty="0"/>
              <a:t>Kateřiny </a:t>
            </a:r>
            <a:r>
              <a:rPr lang="en-US" dirty="0"/>
              <a:t>Ivanov</a:t>
            </a:r>
            <a:r>
              <a:rPr lang="cs-CZ" dirty="0"/>
              <a:t>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3665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344648" y="838900"/>
            <a:ext cx="8463792" cy="49517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/>
              <a:t>VLASTNOSTI DOBRÉHO MĚŘENÍ</a:t>
            </a:r>
          </a:p>
          <a:p>
            <a:pPr marL="0" indent="0">
              <a:buNone/>
            </a:pPr>
            <a:r>
              <a:rPr lang="cs-CZ" sz="2400" dirty="0"/>
              <a:t>VALIDITA </a:t>
            </a:r>
          </a:p>
          <a:p>
            <a:pPr marL="0" indent="0">
              <a:buNone/>
            </a:pPr>
            <a:r>
              <a:rPr lang="cs-CZ" sz="2400" dirty="0"/>
              <a:t>= platnost</a:t>
            </a:r>
          </a:p>
          <a:p>
            <a:pPr>
              <a:buFontTx/>
              <a:buChar char="-"/>
            </a:pPr>
            <a:r>
              <a:rPr lang="cs-CZ" sz="2400" dirty="0"/>
              <a:t>měření má vysokou validitu, pokud měří to, co měřit má</a:t>
            </a:r>
          </a:p>
          <a:p>
            <a:pPr>
              <a:buFontTx/>
              <a:buChar char="-"/>
            </a:pPr>
            <a:r>
              <a:rPr lang="cs-CZ" sz="2400" dirty="0"/>
              <a:t>pokud chceme přesně posoudit, jakou hodnotu validita má, srovnáváme ji podle jiného vnějšího kritéria</a:t>
            </a:r>
          </a:p>
          <a:p>
            <a:pPr>
              <a:buFontTx/>
              <a:buChar char="-"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RELIABILITA</a:t>
            </a:r>
          </a:p>
          <a:p>
            <a:pPr marL="0" indent="0">
              <a:buNone/>
            </a:pPr>
            <a:r>
              <a:rPr lang="cs-CZ" sz="2400" dirty="0"/>
              <a:t>= spolehlivost</a:t>
            </a:r>
          </a:p>
          <a:p>
            <a:pPr marL="0" indent="0">
              <a:buNone/>
            </a:pPr>
            <a:r>
              <a:rPr lang="cs-CZ" sz="2400" dirty="0"/>
              <a:t>- pokud má být měření </a:t>
            </a:r>
            <a:r>
              <a:rPr lang="cs-CZ" sz="2400" dirty="0" err="1"/>
              <a:t>reliabilní</a:t>
            </a:r>
            <a:r>
              <a:rPr lang="cs-CZ" sz="2400" dirty="0"/>
              <a:t>, mělo by za stejných podmínek vykazovat přibližně stejné výsledky</a:t>
            </a:r>
          </a:p>
        </p:txBody>
      </p:sp>
    </p:spTree>
    <p:extLst>
      <p:ext uri="{BB962C8B-B14F-4D97-AF65-F5344CB8AC3E}">
        <p14:creationId xmlns:p14="http://schemas.microsoft.com/office/powerpoint/2010/main" val="24030759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51296"/>
            <a:ext cx="8229600" cy="4674868"/>
          </a:xfrm>
        </p:spPr>
        <p:txBody>
          <a:bodyPr/>
          <a:lstStyle/>
          <a:p>
            <a:pPr lvl="0"/>
            <a:r>
              <a:rPr lang="cs-CZ" altLang="cs-CZ" sz="2400" b="1" dirty="0">
                <a:solidFill>
                  <a:prstClr val="black"/>
                </a:solidFill>
              </a:rPr>
              <a:t>Hypotéza</a:t>
            </a:r>
            <a:r>
              <a:rPr lang="cs-CZ" altLang="cs-CZ" sz="2400" dirty="0">
                <a:solidFill>
                  <a:prstClr val="black"/>
                </a:solidFill>
              </a:rPr>
              <a:t> (řecky podklad, princip, předpoklad) znamená výpověď, jejíž platnost se pouze předpokládá, ale zároveň formulovanou tak, aby ji bylo možno potvrdit nebo vyvrátit.</a:t>
            </a:r>
          </a:p>
          <a:p>
            <a:pPr lvl="0"/>
            <a:endParaRPr lang="cs-CZ" altLang="cs-CZ" sz="2400" dirty="0">
              <a:solidFill>
                <a:prstClr val="black"/>
              </a:solidFill>
            </a:endParaRPr>
          </a:p>
          <a:p>
            <a:pPr lvl="0"/>
            <a:r>
              <a:rPr lang="cs-CZ" altLang="cs-CZ" sz="2400" b="1" dirty="0">
                <a:solidFill>
                  <a:prstClr val="black"/>
                </a:solidFill>
              </a:rPr>
              <a:t>Výzkumná otázka </a:t>
            </a:r>
            <a:r>
              <a:rPr lang="cs-CZ" altLang="cs-CZ" sz="2400" dirty="0">
                <a:solidFill>
                  <a:prstClr val="black"/>
                </a:solidFill>
              </a:rPr>
              <a:t>je otázkou, na kterou hledáme v rámci svého výzkumu odpověď. Začíná vždy Jak, jaký, proč, čí,        kdo apod.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477473" y="6356350"/>
            <a:ext cx="2895600" cy="365125"/>
          </a:xfrm>
        </p:spPr>
        <p:txBody>
          <a:bodyPr/>
          <a:lstStyle/>
          <a:p>
            <a:r>
              <a:rPr lang="en-US" dirty="0" err="1"/>
              <a:t>dle</a:t>
            </a:r>
            <a:r>
              <a:rPr lang="en-US" dirty="0"/>
              <a:t> doc. </a:t>
            </a:r>
            <a:r>
              <a:rPr lang="en-US" dirty="0" err="1"/>
              <a:t>Ivanové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5807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889234"/>
            <a:ext cx="8229600" cy="52369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/>
              <a:t>TYPICKÉ NÁSTROJE SBĚRU DAT:</a:t>
            </a:r>
          </a:p>
          <a:p>
            <a:pPr marL="0" indent="0">
              <a:buNone/>
            </a:pPr>
            <a:endParaRPr lang="cs-CZ" sz="2400" dirty="0"/>
          </a:p>
          <a:p>
            <a:r>
              <a:rPr lang="cs-CZ" sz="2400" dirty="0"/>
              <a:t>kvalitativní výzkumy – nestandardizované pozorování, obsahová analýza, případová studie, rozhovor, komparace</a:t>
            </a:r>
          </a:p>
          <a:p>
            <a:pPr marL="0" indent="0">
              <a:buNone/>
            </a:pPr>
            <a:endParaRPr lang="cs-CZ" sz="2400" dirty="0"/>
          </a:p>
          <a:p>
            <a:r>
              <a:rPr lang="cs-CZ" sz="2400" dirty="0"/>
              <a:t>kvantitativní výzkumy – dotazník, pozorování, studium dokumentů, experiment</a:t>
            </a:r>
          </a:p>
        </p:txBody>
      </p:sp>
    </p:spTree>
    <p:extLst>
      <p:ext uri="{BB962C8B-B14F-4D97-AF65-F5344CB8AC3E}">
        <p14:creationId xmlns:p14="http://schemas.microsoft.com/office/powerpoint/2010/main" val="27549044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38232"/>
            <a:ext cx="8229600" cy="53879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/>
              <a:t>VÝBĚR VZORKU DO VÝZKUMU</a:t>
            </a:r>
          </a:p>
          <a:p>
            <a:pPr marL="0" indent="0">
              <a:buNone/>
            </a:pPr>
            <a:endParaRPr lang="cs-CZ" sz="2400" dirty="0"/>
          </a:p>
          <a:p>
            <a:r>
              <a:rPr lang="cs-CZ" sz="2400" dirty="0"/>
              <a:t>základní soubor</a:t>
            </a:r>
          </a:p>
          <a:p>
            <a:pPr marL="0" indent="0">
              <a:buNone/>
            </a:pPr>
            <a:r>
              <a:rPr lang="cs-CZ" sz="2400" dirty="0"/>
              <a:t>   = všechny prvky, které patří do skupiny, kterou zkoumáme</a:t>
            </a:r>
          </a:p>
          <a:p>
            <a:r>
              <a:rPr lang="cs-CZ" sz="2400" dirty="0"/>
              <a:t>výběrový soubor</a:t>
            </a:r>
          </a:p>
          <a:p>
            <a:pPr marL="0" indent="0">
              <a:buNone/>
            </a:pPr>
            <a:r>
              <a:rPr lang="cs-CZ" sz="2400" dirty="0"/>
              <a:t>   = určitá vybraná část prvků, která základní soubor reprezentuje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- na čem závisí velikost výběrového souboru?</a:t>
            </a:r>
          </a:p>
        </p:txBody>
      </p:sp>
    </p:spTree>
    <p:extLst>
      <p:ext uri="{BB962C8B-B14F-4D97-AF65-F5344CB8AC3E}">
        <p14:creationId xmlns:p14="http://schemas.microsoft.com/office/powerpoint/2010/main" val="325266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03218" y="952792"/>
            <a:ext cx="7540060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b="1" dirty="0">
                <a:solidFill>
                  <a:srgbClr val="D10202"/>
                </a:solidFill>
                <a:cs typeface="Arial"/>
              </a:rPr>
              <a:t>HARMONOGRAM SZZ V AR 2021/2022</a:t>
            </a:r>
            <a:endParaRPr lang="en-US" sz="2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03218" y="1668249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16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sz="1600" b="1" dirty="0">
              <a:solidFill>
                <a:srgbClr val="FF0000"/>
              </a:solidFill>
            </a:endParaRP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5841022"/>
              </p:ext>
            </p:extLst>
          </p:nvPr>
        </p:nvGraphicFramePr>
        <p:xfrm>
          <a:off x="1392757" y="2024478"/>
          <a:ext cx="6850521" cy="29285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712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45339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0815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Termín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89262">
                <a:tc>
                  <a:txBody>
                    <a:bodyPr/>
                    <a:lstStyle/>
                    <a:p>
                      <a:r>
                        <a:rPr lang="cs-CZ" dirty="0"/>
                        <a:t>Odevzdání BP pro</a:t>
                      </a:r>
                      <a:r>
                        <a:rPr lang="cs-CZ" baseline="0" dirty="0"/>
                        <a:t> prezenční i kombinovanou formu studia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08150">
                <a:tc>
                  <a:txBody>
                    <a:bodyPr/>
                    <a:lstStyle/>
                    <a:p>
                      <a:r>
                        <a:rPr lang="cs-CZ" dirty="0"/>
                        <a:t>Splnění studijních povinností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08150">
                <a:tc>
                  <a:txBody>
                    <a:bodyPr/>
                    <a:lstStyle/>
                    <a:p>
                      <a:r>
                        <a:rPr lang="cs-CZ" dirty="0"/>
                        <a:t>Přihláška ke SZZ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14859">
                <a:tc>
                  <a:txBody>
                    <a:bodyPr/>
                    <a:lstStyle/>
                    <a:p>
                      <a:r>
                        <a:rPr lang="cs-CZ" dirty="0"/>
                        <a:t>Obhajoba kvalifikační práce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b="1" baseline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17021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3398"/>
            <a:ext cx="8229600" cy="53627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/>
              <a:t>DRUHY VÝBĚRŮ:</a:t>
            </a:r>
          </a:p>
          <a:p>
            <a:pPr marL="0" indent="0">
              <a:buNone/>
            </a:pPr>
            <a:endParaRPr lang="cs-CZ" sz="2400" dirty="0"/>
          </a:p>
          <a:p>
            <a:r>
              <a:rPr lang="cs-CZ" sz="2400" dirty="0"/>
              <a:t>náhodný </a:t>
            </a:r>
          </a:p>
          <a:p>
            <a:r>
              <a:rPr lang="cs-CZ" sz="2400" dirty="0"/>
              <a:t>skupinový </a:t>
            </a:r>
          </a:p>
          <a:p>
            <a:r>
              <a:rPr lang="cs-CZ" sz="2400" dirty="0"/>
              <a:t>stratifikovaný</a:t>
            </a:r>
          </a:p>
          <a:p>
            <a:r>
              <a:rPr lang="cs-CZ" sz="2400" dirty="0"/>
              <a:t>kontrolovaný (proporcionální stratifikovaný)</a:t>
            </a:r>
          </a:p>
          <a:p>
            <a:r>
              <a:rPr lang="cs-CZ" sz="2400" dirty="0"/>
              <a:t>vícenásobný </a:t>
            </a:r>
          </a:p>
          <a:p>
            <a:r>
              <a:rPr lang="cs-CZ" sz="2400" dirty="0"/>
              <a:t>záměrný</a:t>
            </a:r>
          </a:p>
          <a:p>
            <a:r>
              <a:rPr lang="cs-CZ" sz="2400" dirty="0"/>
              <a:t>mechanický (systémový)</a:t>
            </a:r>
          </a:p>
          <a:p>
            <a:pPr marL="0" indent="0">
              <a:buNone/>
            </a:pPr>
            <a:endParaRPr lang="cs-CZ" sz="2400" dirty="0"/>
          </a:p>
          <a:p>
            <a:r>
              <a:rPr lang="cs-CZ" sz="1800" dirty="0"/>
              <a:t>výběr na základě dostupnosti</a:t>
            </a:r>
          </a:p>
        </p:txBody>
      </p:sp>
    </p:spTree>
    <p:extLst>
      <p:ext uri="{BB962C8B-B14F-4D97-AF65-F5344CB8AC3E}">
        <p14:creationId xmlns:p14="http://schemas.microsoft.com/office/powerpoint/2010/main" val="35510890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100" dirty="0"/>
              <a:t/>
            </a:r>
            <a:br>
              <a:rPr lang="cs-CZ" sz="3100" dirty="0"/>
            </a:br>
            <a:r>
              <a:rPr lang="cs-CZ" sz="3100" dirty="0"/>
              <a:t/>
            </a:r>
            <a:br>
              <a:rPr lang="cs-CZ" sz="3100" dirty="0"/>
            </a:br>
            <a:r>
              <a:rPr lang="cs-CZ" sz="3100" b="1" dirty="0"/>
              <a:t>DOPORUČENÁ STRUKTURA EMPIRICKÉ ČÁSTI: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sz="2400" dirty="0"/>
              <a:t>1. (teoretická východiska výzkumu)</a:t>
            </a:r>
          </a:p>
          <a:p>
            <a:pPr marL="0" indent="0">
              <a:buNone/>
            </a:pPr>
            <a:r>
              <a:rPr lang="cs-CZ" sz="2400" dirty="0"/>
              <a:t>2. cíl EČ</a:t>
            </a:r>
          </a:p>
          <a:p>
            <a:pPr marL="0" indent="0">
              <a:buNone/>
            </a:pPr>
            <a:r>
              <a:rPr lang="cs-CZ" sz="2400" dirty="0"/>
              <a:t>3. charakteristika a popis vzorku</a:t>
            </a:r>
          </a:p>
          <a:p>
            <a:pPr marL="0" indent="0">
              <a:buNone/>
            </a:pPr>
            <a:r>
              <a:rPr lang="cs-CZ" sz="2400" dirty="0"/>
              <a:t>4. popis metody</a:t>
            </a:r>
          </a:p>
          <a:p>
            <a:pPr marL="0" indent="0">
              <a:buNone/>
            </a:pPr>
            <a:r>
              <a:rPr lang="cs-CZ" sz="2400" dirty="0"/>
              <a:t>5. popis vlastního výzkumu – jeho organizace, podmínky, průběh, obtíže</a:t>
            </a:r>
          </a:p>
          <a:p>
            <a:pPr marL="0" indent="0">
              <a:buNone/>
            </a:pPr>
            <a:r>
              <a:rPr lang="cs-CZ" sz="2400" dirty="0"/>
              <a:t>5. výsledky</a:t>
            </a:r>
          </a:p>
          <a:p>
            <a:pPr marL="0" indent="0">
              <a:buNone/>
            </a:pPr>
            <a:r>
              <a:rPr lang="cs-CZ" sz="2400" dirty="0"/>
              <a:t>6. diskuze</a:t>
            </a:r>
          </a:p>
          <a:p>
            <a:pPr marL="0" indent="0">
              <a:buNone/>
            </a:pPr>
            <a:r>
              <a:rPr lang="cs-CZ" sz="2400" dirty="0"/>
              <a:t>7. (závěr EČ)</a:t>
            </a:r>
          </a:p>
          <a:p>
            <a:pPr>
              <a:buFontTx/>
              <a:buChar char="-"/>
            </a:pPr>
            <a:endParaRPr lang="cs-CZ" sz="2400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4572000" y="1600200"/>
            <a:ext cx="411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dirty="0"/>
              <a:t>1. teoretická východiska výzkumu + cíl EČ (lze v jedné kapitole) </a:t>
            </a:r>
          </a:p>
          <a:p>
            <a:pPr marL="0" indent="0">
              <a:buNone/>
            </a:pPr>
            <a:r>
              <a:rPr lang="cs-CZ" sz="2000" dirty="0"/>
              <a:t>2. charakteristika výzkumu</a:t>
            </a:r>
          </a:p>
          <a:p>
            <a:pPr>
              <a:buFontTx/>
              <a:buChar char="-"/>
            </a:pPr>
            <a:r>
              <a:rPr lang="cs-CZ" sz="2000" dirty="0"/>
              <a:t>výběr respondentů</a:t>
            </a:r>
          </a:p>
          <a:p>
            <a:pPr>
              <a:buFontTx/>
              <a:buChar char="-"/>
            </a:pPr>
            <a:r>
              <a:rPr lang="cs-CZ" sz="2000" dirty="0"/>
              <a:t>charakteristika výzkumného souboru</a:t>
            </a:r>
          </a:p>
          <a:p>
            <a:pPr>
              <a:buFontTx/>
              <a:buChar char="-"/>
            </a:pPr>
            <a:r>
              <a:rPr lang="cs-CZ" sz="2000" dirty="0"/>
              <a:t>popis zvolené metody sběru dat </a:t>
            </a:r>
          </a:p>
          <a:p>
            <a:pPr marL="0" indent="0">
              <a:buNone/>
            </a:pPr>
            <a:r>
              <a:rPr lang="cs-CZ" sz="2000" dirty="0"/>
              <a:t>      (jediná teorie v EČ)</a:t>
            </a:r>
          </a:p>
          <a:p>
            <a:pPr>
              <a:buFontTx/>
              <a:buChar char="-"/>
            </a:pPr>
            <a:r>
              <a:rPr lang="cs-CZ" sz="2000" dirty="0"/>
              <a:t>popis průběhu vlastního výzkumu</a:t>
            </a:r>
          </a:p>
          <a:p>
            <a:pPr>
              <a:buFontTx/>
              <a:buChar char="-"/>
            </a:pPr>
            <a:r>
              <a:rPr lang="cs-CZ" sz="2000" dirty="0"/>
              <a:t>metody zpracování a analýzy dat (obzvlášť u </a:t>
            </a:r>
            <a:r>
              <a:rPr lang="cs-CZ" sz="2000" dirty="0" err="1"/>
              <a:t>kvanti</a:t>
            </a:r>
            <a:r>
              <a:rPr lang="cs-CZ" sz="2000" dirty="0"/>
              <a:t> výzkumů)</a:t>
            </a:r>
          </a:p>
          <a:p>
            <a:pPr>
              <a:buFontTx/>
              <a:buChar char="-"/>
            </a:pPr>
            <a:r>
              <a:rPr lang="cs-CZ" sz="2000" dirty="0"/>
              <a:t>limity výzkumného šetření (+ další možnosti výzkumu)</a:t>
            </a:r>
          </a:p>
          <a:p>
            <a:pPr marL="0" indent="0">
              <a:buNone/>
            </a:pPr>
            <a:r>
              <a:rPr lang="cs-CZ" sz="2000" dirty="0"/>
              <a:t>3. výsledky šetření a jejich interpretace</a:t>
            </a:r>
          </a:p>
          <a:p>
            <a:pPr marL="0" indent="0">
              <a:buNone/>
            </a:pPr>
            <a:r>
              <a:rPr lang="cs-CZ" sz="2000" dirty="0"/>
              <a:t>4. závěry, diskuze, shrnutí výsledků EČ</a:t>
            </a:r>
          </a:p>
          <a:p>
            <a:pPr marL="0" indent="0">
              <a:buNone/>
            </a:pPr>
            <a:endParaRPr lang="cs-CZ" sz="2000" dirty="0"/>
          </a:p>
          <a:p>
            <a:pPr>
              <a:buFontTx/>
              <a:buChar char="-"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2270806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03218" y="952792"/>
            <a:ext cx="744800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000" b="1" dirty="0">
                <a:solidFill>
                  <a:srgbClr val="D10202"/>
                </a:solidFill>
                <a:cs typeface="Arial"/>
              </a:rPr>
              <a:t>ZDROJE INFORMACÍ</a:t>
            </a:r>
          </a:p>
          <a:p>
            <a:r>
              <a:rPr lang="cs-CZ" sz="3000" b="1" dirty="0">
                <a:solidFill>
                  <a:srgbClr val="D10202"/>
                </a:solidFill>
                <a:cs typeface="Arial"/>
              </a:rPr>
              <a:t>VHODNÉ vs. NEVHODNÉ ZDROJE INFORMACÍ</a:t>
            </a:r>
            <a:endParaRPr lang="en-US" sz="1100" b="1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2759103" y="2329731"/>
            <a:ext cx="4174434" cy="1569660"/>
          </a:xfrm>
          <a:prstGeom prst="rect">
            <a:avLst/>
          </a:prstGeom>
          <a:noFill/>
          <a:ln w="2540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cs-CZ" sz="2400" b="1" dirty="0">
              <a:solidFill>
                <a:schemeClr val="tx1"/>
              </a:solidFill>
            </a:endParaRPr>
          </a:p>
          <a:p>
            <a:pPr algn="ctr"/>
            <a:r>
              <a:rPr lang="cs-CZ" sz="2400" b="1" dirty="0">
                <a:solidFill>
                  <a:schemeClr val="tx1"/>
                </a:solidFill>
              </a:rPr>
              <a:t>PRIMÁRNÍ ZDROJ</a:t>
            </a:r>
          </a:p>
          <a:p>
            <a:pPr algn="ctr"/>
            <a:r>
              <a:rPr lang="cs-CZ" sz="2400" b="1" dirty="0"/>
              <a:t>= původní zdroj informací</a:t>
            </a:r>
          </a:p>
          <a:p>
            <a:pPr algn="ctr"/>
            <a:endParaRPr lang="cs-CZ" sz="2400" b="1" dirty="0">
              <a:solidFill>
                <a:schemeClr val="tx1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2759103" y="4204644"/>
            <a:ext cx="4174434" cy="1569660"/>
          </a:xfrm>
          <a:prstGeom prst="rect">
            <a:avLst/>
          </a:prstGeom>
          <a:noFill/>
          <a:ln w="2540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cs-CZ" sz="2400" b="1" dirty="0"/>
          </a:p>
          <a:p>
            <a:pPr algn="ctr"/>
            <a:r>
              <a:rPr lang="cs-CZ" sz="2400" b="1" dirty="0"/>
              <a:t>S</a:t>
            </a:r>
            <a:r>
              <a:rPr lang="cs-CZ" sz="2400" b="1" dirty="0">
                <a:solidFill>
                  <a:schemeClr val="tx1"/>
                </a:solidFill>
              </a:rPr>
              <a:t>EKUNDÁRNÍ ZDROJ</a:t>
            </a:r>
          </a:p>
          <a:p>
            <a:pPr algn="ctr"/>
            <a:r>
              <a:rPr lang="cs-CZ" sz="2400" b="1" dirty="0"/>
              <a:t>= již jednou zpracovaný zdroj</a:t>
            </a:r>
          </a:p>
          <a:p>
            <a:pPr algn="ctr"/>
            <a:endParaRPr lang="cs-CZ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737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03218" y="952792"/>
            <a:ext cx="744800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000" b="1" dirty="0">
                <a:solidFill>
                  <a:srgbClr val="D10202"/>
                </a:solidFill>
                <a:cs typeface="Arial"/>
              </a:rPr>
              <a:t>VHODNÉ vs. NEVHODNÉ ZDROJE INFORMACÍ</a:t>
            </a:r>
            <a:endParaRPr lang="en-US" sz="1100" b="1" dirty="0"/>
          </a:p>
        </p:txBody>
      </p:sp>
      <p:sp>
        <p:nvSpPr>
          <p:cNvPr id="7" name="Obdélník 6"/>
          <p:cNvSpPr/>
          <p:nvPr/>
        </p:nvSpPr>
        <p:spPr>
          <a:xfrm>
            <a:off x="1095094" y="1685677"/>
            <a:ext cx="3182699" cy="4170307"/>
          </a:xfrm>
          <a:prstGeom prst="rect">
            <a:avLst/>
          </a:prstGeom>
          <a:noFill/>
          <a:ln w="254000">
            <a:solidFill>
              <a:srgbClr val="92D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chemeClr val="tx1"/>
                </a:solidFill>
              </a:rPr>
              <a:t>PRIMÁRNÍ ZDROJE</a:t>
            </a:r>
          </a:p>
          <a:p>
            <a:pPr algn="ctr"/>
            <a:r>
              <a:rPr lang="cs-CZ" sz="2400" b="1" dirty="0">
                <a:solidFill>
                  <a:schemeClr val="tx1"/>
                </a:solidFill>
              </a:rPr>
              <a:t>= původní zdroje </a:t>
            </a:r>
          </a:p>
          <a:p>
            <a:pPr algn="ctr"/>
            <a:r>
              <a:rPr lang="cs-CZ" sz="2400" b="1" dirty="0">
                <a:solidFill>
                  <a:schemeClr val="tx1"/>
                </a:solidFill>
              </a:rPr>
              <a:t>informací</a:t>
            </a:r>
          </a:p>
          <a:p>
            <a:pPr marL="342900" indent="-342900" algn="l">
              <a:lnSpc>
                <a:spcPct val="150000"/>
              </a:lnSpc>
              <a:buFont typeface="Arial" pitchFamily="34" charset="0"/>
              <a:buChar char="•"/>
            </a:pPr>
            <a:endParaRPr lang="cs-CZ" sz="1600" b="1" dirty="0">
              <a:solidFill>
                <a:schemeClr val="tx1"/>
              </a:solidFill>
            </a:endParaRPr>
          </a:p>
          <a:p>
            <a:pPr marL="357188" indent="-174625" algn="l">
              <a:lnSpc>
                <a:spcPct val="120000"/>
              </a:lnSpc>
              <a:buFont typeface="Arial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knihy, monografie</a:t>
            </a:r>
          </a:p>
          <a:p>
            <a:pPr marL="357188" indent="-174625" algn="l">
              <a:lnSpc>
                <a:spcPct val="120000"/>
              </a:lnSpc>
              <a:buFont typeface="Arial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odborné články - odborné časopisy, sborníky z konferencí</a:t>
            </a:r>
          </a:p>
          <a:p>
            <a:pPr marL="357188" indent="-174625" algn="l">
              <a:lnSpc>
                <a:spcPct val="120000"/>
              </a:lnSpc>
              <a:buFont typeface="Arial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zákony</a:t>
            </a:r>
          </a:p>
          <a:p>
            <a:pPr marL="357188" indent="-174625" algn="l">
              <a:lnSpc>
                <a:spcPct val="120000"/>
              </a:lnSpc>
              <a:buFont typeface="Arial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normy</a:t>
            </a:r>
          </a:p>
        </p:txBody>
      </p:sp>
      <p:sp>
        <p:nvSpPr>
          <p:cNvPr id="9" name="Obdélník 8"/>
          <p:cNvSpPr/>
          <p:nvPr/>
        </p:nvSpPr>
        <p:spPr>
          <a:xfrm>
            <a:off x="4850287" y="1673528"/>
            <a:ext cx="3143173" cy="4170307"/>
          </a:xfrm>
          <a:prstGeom prst="rect">
            <a:avLst/>
          </a:prstGeom>
          <a:noFill/>
          <a:ln w="2540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chemeClr val="tx1"/>
                </a:solidFill>
              </a:rPr>
              <a:t>SEKUNDÁRNÍ ZDROJE</a:t>
            </a:r>
          </a:p>
          <a:p>
            <a:pPr algn="ctr"/>
            <a:r>
              <a:rPr lang="cs-CZ" sz="2400" b="1" dirty="0">
                <a:solidFill>
                  <a:schemeClr val="tx1"/>
                </a:solidFill>
              </a:rPr>
              <a:t>= již zpracované informace</a:t>
            </a:r>
          </a:p>
          <a:p>
            <a:pPr marL="342900" indent="-342900" algn="l">
              <a:lnSpc>
                <a:spcPct val="150000"/>
              </a:lnSpc>
              <a:buFont typeface="Arial" pitchFamily="34" charset="0"/>
              <a:buChar char="•"/>
            </a:pPr>
            <a:endParaRPr lang="cs-CZ" sz="1600" b="1" dirty="0">
              <a:solidFill>
                <a:schemeClr val="tx1"/>
              </a:solidFill>
            </a:endParaRPr>
          </a:p>
          <a:p>
            <a:pPr marL="357188" indent="-174625" algn="l">
              <a:lnSpc>
                <a:spcPct val="120000"/>
              </a:lnSpc>
              <a:buFont typeface="Arial" pitchFamily="34" charset="0"/>
              <a:buChar char="•"/>
            </a:pPr>
            <a:r>
              <a:rPr lang="cs-CZ" sz="2000" b="1" dirty="0" err="1">
                <a:solidFill>
                  <a:schemeClr val="tx1"/>
                </a:solidFill>
              </a:rPr>
              <a:t>Wikipedia</a:t>
            </a:r>
            <a:endParaRPr lang="cs-CZ" sz="2000" b="1" dirty="0">
              <a:solidFill>
                <a:schemeClr val="tx1"/>
              </a:solidFill>
            </a:endParaRPr>
          </a:p>
          <a:p>
            <a:pPr marL="357188" indent="-174625" algn="l">
              <a:lnSpc>
                <a:spcPct val="120000"/>
              </a:lnSpc>
              <a:buFont typeface="Arial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encyklopedie</a:t>
            </a:r>
          </a:p>
          <a:p>
            <a:pPr marL="357188" indent="-174625" algn="l">
              <a:lnSpc>
                <a:spcPct val="120000"/>
              </a:lnSpc>
              <a:buFont typeface="Arial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učebnice </a:t>
            </a:r>
            <a:r>
              <a:rPr lang="cs-CZ" sz="1600" b="1" dirty="0">
                <a:solidFill>
                  <a:schemeClr val="tx1"/>
                </a:solidFill>
              </a:rPr>
              <a:t>(Odmaturuj, </a:t>
            </a:r>
          </a:p>
          <a:p>
            <a:pPr marL="182563" algn="l">
              <a:lnSpc>
                <a:spcPct val="120000"/>
              </a:lnSpc>
            </a:pPr>
            <a:r>
              <a:rPr lang="cs-CZ" sz="1600" b="1" dirty="0">
                <a:solidFill>
                  <a:schemeClr val="tx1"/>
                </a:solidFill>
              </a:rPr>
              <a:t>    … v kostce)</a:t>
            </a:r>
          </a:p>
          <a:p>
            <a:pPr marL="357188" indent="-174625" algn="l">
              <a:lnSpc>
                <a:spcPct val="120000"/>
              </a:lnSpc>
              <a:buFont typeface="Arial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blogy</a:t>
            </a:r>
          </a:p>
          <a:p>
            <a:pPr marL="357188" indent="-174625" algn="l">
              <a:lnSpc>
                <a:spcPct val="120000"/>
              </a:lnSpc>
              <a:buFont typeface="Arial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BP a DP</a:t>
            </a:r>
          </a:p>
        </p:txBody>
      </p:sp>
    </p:spTree>
    <p:extLst>
      <p:ext uri="{BB962C8B-B14F-4D97-AF65-F5344CB8AC3E}">
        <p14:creationId xmlns:p14="http://schemas.microsoft.com/office/powerpoint/2010/main" val="1871703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dirty="0">
                <a:solidFill>
                  <a:srgbClr val="FF0000"/>
                </a:solidFill>
              </a:rPr>
              <a:t>ZPRACOVÁNÍ REŠERŠE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48356"/>
            <a:ext cx="8229600" cy="48778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altLang="cs-CZ" sz="2400" dirty="0"/>
              <a:t>= soupis literatury, ze které budete vytvářet svůj teoretický rámec diplomové práce</a:t>
            </a:r>
          </a:p>
          <a:p>
            <a:pPr>
              <a:buFontTx/>
              <a:buChar char="-"/>
            </a:pPr>
            <a:r>
              <a:rPr lang="cs-CZ" altLang="cs-CZ" sz="2400" dirty="0"/>
              <a:t>prohledat dostupné informační zdroje (katalogy knihoven, odborné elektronické databáze, webové stránky univerzit, vědeckých společností/firem apod.). </a:t>
            </a:r>
          </a:p>
          <a:p>
            <a:pPr>
              <a:buFontTx/>
              <a:buChar char="-"/>
            </a:pPr>
            <a:endParaRPr lang="cs-CZ" altLang="cs-CZ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altLang="cs-CZ" sz="2400" dirty="0"/>
              <a:t>Shromáždění a prostudování vybrané relevantní literatury je předpokladem k vytvoření přehledu o stavu poznání o tématu vaší práce. 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4914386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87180"/>
            <a:ext cx="8229600" cy="53389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>
                <a:solidFill>
                  <a:srgbClr val="FF0000"/>
                </a:solidFill>
              </a:rPr>
              <a:t>MOŽNOSTI:</a:t>
            </a:r>
          </a:p>
          <a:p>
            <a:pPr marL="0" indent="0">
              <a:buNone/>
            </a:pPr>
            <a:endParaRPr lang="cs-CZ" sz="2400" dirty="0"/>
          </a:p>
          <a:p>
            <a:r>
              <a:rPr lang="cs-CZ" sz="2400" dirty="0"/>
              <a:t>Google </a:t>
            </a:r>
            <a:r>
              <a:rPr lang="cs-CZ" sz="2400" dirty="0" err="1"/>
              <a:t>Scholar</a:t>
            </a: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Vědecké databáze:</a:t>
            </a:r>
          </a:p>
          <a:p>
            <a:r>
              <a:rPr lang="cs-CZ" sz="2400" dirty="0"/>
              <a:t>EBSCO</a:t>
            </a:r>
          </a:p>
          <a:p>
            <a:r>
              <a:rPr lang="cs-CZ" sz="2400" dirty="0"/>
              <a:t>SCOPUS</a:t>
            </a:r>
          </a:p>
          <a:p>
            <a:r>
              <a:rPr lang="cs-CZ" sz="2400" dirty="0"/>
              <a:t>Web </a:t>
            </a:r>
            <a:r>
              <a:rPr lang="cs-CZ" sz="2400" dirty="0" err="1"/>
              <a:t>of</a:t>
            </a:r>
            <a:r>
              <a:rPr lang="cs-CZ" sz="2400" dirty="0"/>
              <a:t> Science</a:t>
            </a:r>
          </a:p>
          <a:p>
            <a:endParaRPr lang="cs-CZ" sz="2400" dirty="0"/>
          </a:p>
          <a:p>
            <a:pPr marL="0" indent="0">
              <a:buNone/>
            </a:pPr>
            <a:r>
              <a:rPr lang="cs-CZ" sz="2400" dirty="0" err="1"/>
              <a:t>InfoHUB</a:t>
            </a:r>
            <a:endParaRPr lang="cs-CZ" sz="2400" dirty="0"/>
          </a:p>
          <a:p>
            <a:pPr marL="0" indent="0">
              <a:buNone/>
            </a:pPr>
            <a:r>
              <a:rPr lang="cs-CZ" sz="2400" dirty="0"/>
              <a:t>Vědecká knihovna v Olomouci</a:t>
            </a:r>
          </a:p>
          <a:p>
            <a:pPr marL="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8645476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rgbClr val="FF0000"/>
                </a:solidFill>
              </a:rPr>
              <a:t>Nejznámější případy plagiátorství v ČR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fontScale="92500" lnSpcReduction="10000"/>
          </a:bodyPr>
          <a:lstStyle/>
          <a:p>
            <a:r>
              <a:rPr lang="cs-CZ" sz="2000" b="1" dirty="0"/>
              <a:t>Taťána Malá </a:t>
            </a:r>
            <a:r>
              <a:rPr lang="cs-CZ" sz="2000" dirty="0"/>
              <a:t>– jmenována ministryní spravedlnosti (6/2018), opisovala v obou svých diplomových pracích (Ing. i Mgr.), donucena rezignovat na post ministryně po 13 dnech ve funkci</a:t>
            </a:r>
          </a:p>
          <a:p>
            <a:r>
              <a:rPr lang="cs-CZ" sz="2000" b="1" dirty="0"/>
              <a:t>Petr Krčál </a:t>
            </a:r>
            <a:r>
              <a:rPr lang="cs-CZ" sz="2000" dirty="0"/>
              <a:t>– jmenován ministrem práce a sociálních věcí (6/2018), opisoval jak v bakalářské, tak v diplomové práci, rezignoval po 20 dnech ve funkci</a:t>
            </a:r>
          </a:p>
          <a:p>
            <a:r>
              <a:rPr lang="cs-CZ" sz="2000" b="1" dirty="0"/>
              <a:t>Lubomír </a:t>
            </a:r>
            <a:r>
              <a:rPr lang="cs-CZ" sz="2000" b="1" dirty="0" err="1"/>
              <a:t>Metnar</a:t>
            </a:r>
            <a:r>
              <a:rPr lang="cs-CZ" sz="2000" b="1" dirty="0"/>
              <a:t> </a:t>
            </a:r>
            <a:r>
              <a:rPr lang="cs-CZ" sz="2000" dirty="0"/>
              <a:t>– ministr obrany (6/2018), podezření z plagiátorství, v diplomové práci na 73 stran má uvedeno 10 zdrojů; setrvává ve funkci ministra obrany</a:t>
            </a:r>
          </a:p>
          <a:p>
            <a:r>
              <a:rPr lang="cs-CZ" sz="2000" b="1" dirty="0"/>
              <a:t>Milan Chovanec </a:t>
            </a:r>
            <a:r>
              <a:rPr lang="cs-CZ" sz="2000" dirty="0"/>
              <a:t>– část bakalářské práce okopíroval z internetu, část z vypracované maturitní otázky z přeloučského gymnázia; hájil se tím, že titul neužívá, když ale v r. 2016 chtěl nastoupit na Policejní akademii na Mgr. studia, případ byl medializován a od studia upustil</a:t>
            </a:r>
          </a:p>
          <a:p>
            <a:r>
              <a:rPr lang="cs-CZ" sz="2000" b="1" dirty="0"/>
              <a:t>Stanislav Gross</a:t>
            </a:r>
            <a:r>
              <a:rPr lang="cs-CZ" sz="2000" dirty="0"/>
              <a:t> – v diplomové práci na 33 stránkách opsal několik zpráv České národní banky, práci v archivu školy ale zničila povodeň v roce 2002. Pochybnosti se objevily i o jeho rigorózní práci z plzeňských práv. Vyšetřování nedošlo k závěru, Gross v roce 2005 odešel z politiky, v roce 2015 zemřel.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8948298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03218" y="952792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0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Co je to plagiátorství?</a:t>
            </a:r>
            <a:endParaRPr 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03218" y="195672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cs-CZ" sz="2800" b="1" dirty="0"/>
              <a:t>= použití cizí myšlenky ve vlastním textu bez uvedení zdroje </a:t>
            </a:r>
          </a:p>
          <a:p>
            <a:pPr marL="0" indent="0">
              <a:buNone/>
            </a:pPr>
            <a:r>
              <a:rPr lang="cs-CZ" sz="2800" b="1" dirty="0"/>
              <a:t>POZOR! </a:t>
            </a:r>
            <a:r>
              <a:rPr lang="cs-CZ" sz="2800" dirty="0"/>
              <a:t>Za plagiátorství považujeme také nedbalé nebo nepřesné citování použité literatury, opomenutí citace (byť neúmyslné) některého využitého zdroje.</a:t>
            </a:r>
          </a:p>
          <a:p>
            <a:pPr marL="0" indent="0">
              <a:buNone/>
            </a:pPr>
            <a:endParaRPr lang="cs-CZ" sz="2800" b="1" dirty="0"/>
          </a:p>
          <a:p>
            <a:pPr marL="0" indent="0">
              <a:buNone/>
            </a:pPr>
            <a:r>
              <a:rPr lang="cs-CZ" sz="2800" dirty="0"/>
              <a:t>Citovat se tedy musí nejen </a:t>
            </a:r>
            <a:r>
              <a:rPr lang="cs-CZ" sz="2800" u="sng" dirty="0"/>
              <a:t>texty,</a:t>
            </a:r>
            <a:r>
              <a:rPr lang="cs-CZ" sz="2800" dirty="0"/>
              <a:t> ale i </a:t>
            </a:r>
            <a:r>
              <a:rPr lang="cs-CZ" sz="2800" u="sng" dirty="0"/>
              <a:t>obrázky</a:t>
            </a:r>
            <a:r>
              <a:rPr lang="cs-CZ" sz="2800" dirty="0"/>
              <a:t>, </a:t>
            </a:r>
            <a:r>
              <a:rPr lang="cs-CZ" sz="2800" u="sng" dirty="0"/>
              <a:t>fotografie</a:t>
            </a:r>
            <a:r>
              <a:rPr lang="cs-CZ" sz="2800" dirty="0"/>
              <a:t>, </a:t>
            </a:r>
            <a:r>
              <a:rPr lang="cs-CZ" sz="2800" u="sng" dirty="0"/>
              <a:t>tabulky</a:t>
            </a:r>
            <a:r>
              <a:rPr lang="cs-CZ" sz="2800" dirty="0"/>
              <a:t>, </a:t>
            </a:r>
            <a:r>
              <a:rPr lang="cs-CZ" sz="2800" u="sng" dirty="0"/>
              <a:t>grafy</a:t>
            </a:r>
            <a:r>
              <a:rPr lang="cs-CZ" sz="2800" dirty="0"/>
              <a:t>, atd.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64213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03218" y="952792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0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Druhy plagiátorství</a:t>
            </a:r>
            <a:endParaRPr 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03218" y="1945303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cs-CZ" sz="2800" b="1" dirty="0"/>
              <a:t>Nejčastější druhy plagiátorství:</a:t>
            </a:r>
          </a:p>
          <a:p>
            <a:pPr marL="514350" indent="-514350">
              <a:buAutoNum type="arabicPeriod"/>
            </a:pPr>
            <a:r>
              <a:rPr lang="cs-CZ" sz="2800" dirty="0"/>
              <a:t>Klonování</a:t>
            </a:r>
          </a:p>
          <a:p>
            <a:pPr marL="514350" indent="-514350">
              <a:buAutoNum type="arabicPeriod"/>
            </a:pPr>
            <a:r>
              <a:rPr lang="cs-CZ" sz="2800" dirty="0"/>
              <a:t>Kopírování</a:t>
            </a:r>
          </a:p>
          <a:p>
            <a:pPr marL="514350" indent="-514350">
              <a:buAutoNum type="arabicPeriod"/>
            </a:pPr>
            <a:r>
              <a:rPr lang="cs-CZ" sz="2800" dirty="0"/>
              <a:t>Drobné úpravy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16120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03218" y="952792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0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Druhy plagiátorství</a:t>
            </a:r>
            <a:endParaRPr 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03218" y="1945303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cs-CZ" sz="2800" b="1" dirty="0"/>
              <a:t>1. KLONOVÁNÍ:</a:t>
            </a:r>
          </a:p>
          <a:p>
            <a:r>
              <a:rPr lang="cs-CZ" dirty="0"/>
              <a:t>doslovné zkopírování dokumentu, úplné převzetí cizího textu, kdy jej vydáváme            za vlastní</a:t>
            </a:r>
          </a:p>
          <a:p>
            <a:r>
              <a:rPr lang="cs-CZ" dirty="0"/>
              <a:t>př. zkopírovaný článek z Wikipedie, cizí bakalářka, stáhnutí seminární práce</a:t>
            </a:r>
          </a:p>
        </p:txBody>
      </p:sp>
    </p:spTree>
    <p:extLst>
      <p:ext uri="{BB962C8B-B14F-4D97-AF65-F5344CB8AC3E}">
        <p14:creationId xmlns:p14="http://schemas.microsoft.com/office/powerpoint/2010/main" val="1520197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061410"/>
              </p:ext>
            </p:extLst>
          </p:nvPr>
        </p:nvGraphicFramePr>
        <p:xfrm>
          <a:off x="1390650" y="1989814"/>
          <a:ext cx="6362700" cy="2971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42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584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2291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Zářijové termíny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2910">
                <a:tc>
                  <a:txBody>
                    <a:bodyPr/>
                    <a:lstStyle/>
                    <a:p>
                      <a:r>
                        <a:rPr lang="cs-CZ" dirty="0"/>
                        <a:t>Odevzdání BP pro</a:t>
                      </a:r>
                      <a:r>
                        <a:rPr lang="cs-CZ" baseline="0" dirty="0"/>
                        <a:t> prezenční i kombinovanou formu studia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22910">
                <a:tc>
                  <a:txBody>
                    <a:bodyPr/>
                    <a:lstStyle/>
                    <a:p>
                      <a:r>
                        <a:rPr lang="cs-CZ" dirty="0"/>
                        <a:t>Splnění studijních povinností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22910">
                <a:tc>
                  <a:txBody>
                    <a:bodyPr/>
                    <a:lstStyle/>
                    <a:p>
                      <a:r>
                        <a:rPr lang="cs-CZ" dirty="0"/>
                        <a:t>Přihláška ke SZZ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22910">
                <a:tc>
                  <a:txBody>
                    <a:bodyPr/>
                    <a:lstStyle/>
                    <a:p>
                      <a:r>
                        <a:rPr lang="cs-CZ" dirty="0"/>
                        <a:t>Obhajoba BP a SZZ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22910">
                <a:tc>
                  <a:txBody>
                    <a:bodyPr/>
                    <a:lstStyle/>
                    <a:p>
                      <a:r>
                        <a:rPr lang="cs-CZ" dirty="0"/>
                        <a:t>Termín odevzdání BP po</a:t>
                      </a:r>
                      <a:r>
                        <a:rPr lang="cs-CZ" baseline="0" dirty="0"/>
                        <a:t> předchozí neúspěšné obhajobě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83124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206" y="660626"/>
            <a:ext cx="6096000" cy="5362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ovéPole 2"/>
          <p:cNvSpPr txBox="1"/>
          <p:nvPr/>
        </p:nvSpPr>
        <p:spPr>
          <a:xfrm>
            <a:off x="304800" y="6239008"/>
            <a:ext cx="325121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dirty="0"/>
              <a:t>Zdroj: KRČÁL, I. a Zuzana TEPLÍKOVÁ, Naučte (se) citovat</a:t>
            </a:r>
          </a:p>
        </p:txBody>
      </p:sp>
    </p:spTree>
    <p:extLst>
      <p:ext uri="{BB962C8B-B14F-4D97-AF65-F5344CB8AC3E}">
        <p14:creationId xmlns:p14="http://schemas.microsoft.com/office/powerpoint/2010/main" val="19625460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03218" y="952792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0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Druhy plagiátorství</a:t>
            </a:r>
            <a:endParaRPr 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03218" y="1945303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cs-CZ" sz="2800" b="1" dirty="0"/>
              <a:t>2. KOPÍROVÁNÍ (CTRL+C):</a:t>
            </a:r>
          </a:p>
          <a:p>
            <a:r>
              <a:rPr lang="cs-CZ" dirty="0"/>
              <a:t>závažností srovnatelné s klonováním</a:t>
            </a:r>
          </a:p>
          <a:p>
            <a:r>
              <a:rPr lang="cs-CZ" dirty="0"/>
              <a:t>dochází ke zkopírování částí práce</a:t>
            </a:r>
          </a:p>
          <a:p>
            <a:r>
              <a:rPr lang="cs-CZ" dirty="0"/>
              <a:t>necitování u kopírování může být </a:t>
            </a:r>
            <a:r>
              <a:rPr lang="cs-CZ" b="1" dirty="0"/>
              <a:t>vědomé</a:t>
            </a:r>
            <a:r>
              <a:rPr lang="cs-CZ" dirty="0"/>
              <a:t> nebo </a:t>
            </a:r>
            <a:r>
              <a:rPr lang="cs-CZ" b="1" dirty="0"/>
              <a:t>nevědomé</a:t>
            </a:r>
          </a:p>
        </p:txBody>
      </p:sp>
    </p:spTree>
    <p:extLst>
      <p:ext uri="{BB962C8B-B14F-4D97-AF65-F5344CB8AC3E}">
        <p14:creationId xmlns:p14="http://schemas.microsoft.com/office/powerpoint/2010/main" val="25681267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408" y="696686"/>
            <a:ext cx="6049798" cy="5390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ovéPole 3"/>
          <p:cNvSpPr txBox="1"/>
          <p:nvPr/>
        </p:nvSpPr>
        <p:spPr>
          <a:xfrm>
            <a:off x="304800" y="6239008"/>
            <a:ext cx="325121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dirty="0"/>
              <a:t>Zdroj: KRČÁL, I. a Zuzana TEPLÍKOVÁ, Naučte (se) citovat</a:t>
            </a:r>
          </a:p>
        </p:txBody>
      </p:sp>
    </p:spTree>
    <p:extLst>
      <p:ext uri="{BB962C8B-B14F-4D97-AF65-F5344CB8AC3E}">
        <p14:creationId xmlns:p14="http://schemas.microsoft.com/office/powerpoint/2010/main" val="36492387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03218" y="952792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0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Druhy plagiátorství</a:t>
            </a:r>
            <a:endParaRPr 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03218" y="1945303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/>
              <a:t>3. DROBNÉ ÚPRAVY:</a:t>
            </a:r>
          </a:p>
          <a:p>
            <a:r>
              <a:rPr lang="cs-CZ" dirty="0"/>
              <a:t>převzetí části textu jiného autora, kdy v něm změníme některé formulace, nahradíme některá slova, změníme pořadí vět, použijeme synonyma atd.</a:t>
            </a:r>
          </a:p>
        </p:txBody>
      </p:sp>
    </p:spTree>
    <p:extLst>
      <p:ext uri="{BB962C8B-B14F-4D97-AF65-F5344CB8AC3E}">
        <p14:creationId xmlns:p14="http://schemas.microsoft.com/office/powerpoint/2010/main" val="28951443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737" y="729893"/>
            <a:ext cx="7225076" cy="5104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ovéPole 2"/>
          <p:cNvSpPr txBox="1"/>
          <p:nvPr/>
        </p:nvSpPr>
        <p:spPr>
          <a:xfrm>
            <a:off x="304800" y="6239008"/>
            <a:ext cx="325121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dirty="0"/>
              <a:t>Zdroj: KRČÁL, I. a Zuzana TEPLÍKOVÁ, Naučte (se) citovat</a:t>
            </a:r>
          </a:p>
        </p:txBody>
      </p:sp>
    </p:spTree>
    <p:extLst>
      <p:ext uri="{BB962C8B-B14F-4D97-AF65-F5344CB8AC3E}">
        <p14:creationId xmlns:p14="http://schemas.microsoft.com/office/powerpoint/2010/main" val="249351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/>
              <a:t>Další druhy plagiátorství:</a:t>
            </a:r>
          </a:p>
          <a:p>
            <a:pPr marL="0" indent="0">
              <a:buNone/>
            </a:pPr>
            <a:endParaRPr lang="cs-CZ" sz="2800" dirty="0"/>
          </a:p>
          <a:p>
            <a:r>
              <a:rPr lang="cs-CZ" sz="2800" dirty="0"/>
              <a:t>práce na zakázku, tzv. „komerční plagiátorství“</a:t>
            </a:r>
          </a:p>
          <a:p>
            <a:r>
              <a:rPr lang="cs-CZ" sz="2800" dirty="0"/>
              <a:t>jeden zdroj</a:t>
            </a:r>
          </a:p>
          <a:p>
            <a:r>
              <a:rPr lang="cs-CZ" sz="2800" dirty="0"/>
              <a:t>kompilace</a:t>
            </a:r>
          </a:p>
          <a:p>
            <a:r>
              <a:rPr lang="cs-CZ" sz="2800" dirty="0"/>
              <a:t>vylepšování literatury</a:t>
            </a:r>
          </a:p>
          <a:p>
            <a:endParaRPr lang="cs-CZ" sz="2800" dirty="0"/>
          </a:p>
          <a:p>
            <a:pPr marL="0" indent="0">
              <a:buNone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1209916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800" b="1" dirty="0"/>
              <a:t>„Komerční“ plagiátorství</a:t>
            </a:r>
            <a:endParaRPr lang="cs-CZ" sz="2800" dirty="0"/>
          </a:p>
          <a:p>
            <a:pPr marL="0" indent="0">
              <a:buNone/>
            </a:pPr>
            <a:endParaRPr lang="cs-CZ" sz="2800" b="1" dirty="0"/>
          </a:p>
          <a:p>
            <a:pPr>
              <a:buFontTx/>
              <a:buChar char="-"/>
            </a:pPr>
            <a:r>
              <a:rPr lang="cs-CZ" sz="2800" dirty="0"/>
              <a:t>trend posledních let</a:t>
            </a:r>
          </a:p>
          <a:p>
            <a:pPr>
              <a:buFontTx/>
              <a:buChar char="-"/>
            </a:pPr>
            <a:r>
              <a:rPr lang="cs-CZ" sz="2800" dirty="0"/>
              <a:t>jedná se o kupování a psaní prací na zakázku </a:t>
            </a:r>
          </a:p>
          <a:p>
            <a:pPr>
              <a:buFontTx/>
              <a:buChar char="-"/>
            </a:pPr>
            <a:r>
              <a:rPr lang="cs-CZ" sz="2800" dirty="0"/>
              <a:t>autorství se nelze zřeknout, nelze jej zdědit nebo darovat, takže ani koupit → nejedná se tedy jen           o plagiátorství, ale také o podvod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72957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/>
              <a:t>Jeden zdroj</a:t>
            </a:r>
            <a:endParaRPr lang="cs-CZ" sz="2800" dirty="0"/>
          </a:p>
          <a:p>
            <a:pPr marL="0" indent="0">
              <a:buNone/>
            </a:pPr>
            <a:endParaRPr lang="cs-CZ" sz="2800" b="1" dirty="0"/>
          </a:p>
          <a:p>
            <a:pPr marL="0" indent="0">
              <a:buNone/>
            </a:pPr>
            <a:r>
              <a:rPr lang="cs-CZ" sz="2800" dirty="0"/>
              <a:t>= přepisování a upravování informací pouze z jednoho zdroje → </a:t>
            </a:r>
          </a:p>
          <a:p>
            <a:r>
              <a:rPr lang="cs-CZ" sz="2800" dirty="0"/>
              <a:t>nedostatečné množství informací o problematice nebo jen jednostranně</a:t>
            </a:r>
          </a:p>
          <a:p>
            <a:r>
              <a:rPr lang="cs-CZ" sz="2800" dirty="0"/>
              <a:t>jedná se jen o upravenou kopii původního textu</a:t>
            </a:r>
          </a:p>
          <a:p>
            <a:pPr marL="0" indent="0">
              <a:buNone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8852115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/>
              <a:t>Kompilace</a:t>
            </a:r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r>
              <a:rPr lang="cs-CZ" sz="2800" dirty="0"/>
              <a:t> - vytváření nového skládáním několika zdrojů, zpravidla bez vnitřních návazností, bez invence a vlastního přispění</a:t>
            </a:r>
          </a:p>
          <a:p>
            <a:pPr marL="0" indent="0">
              <a:buNone/>
            </a:pPr>
            <a:r>
              <a:rPr lang="cs-CZ" sz="2800" dirty="0"/>
              <a:t>- i přesto, že jsou dané zdroje řádně odcitovány! </a:t>
            </a:r>
          </a:p>
        </p:txBody>
      </p:sp>
    </p:spTree>
    <p:extLst>
      <p:ext uri="{BB962C8B-B14F-4D97-AF65-F5344CB8AC3E}">
        <p14:creationId xmlns:p14="http://schemas.microsoft.com/office/powerpoint/2010/main" val="7246086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/>
              <a:t>Vylepšování literatury </a:t>
            </a:r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r>
              <a:rPr lang="cs-CZ" sz="2800" dirty="0"/>
              <a:t>- přidávání dalších titulů do seznamu literatury, nejčastěji v případě, kdy seznam literatury není dostatečný, nebo kvalitní</a:t>
            </a:r>
          </a:p>
        </p:txBody>
      </p:sp>
    </p:spTree>
    <p:extLst>
      <p:ext uri="{BB962C8B-B14F-4D97-AF65-F5344CB8AC3E}">
        <p14:creationId xmlns:p14="http://schemas.microsoft.com/office/powerpoint/2010/main" val="2049815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47700"/>
            <a:ext cx="8229600" cy="54784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2800" b="1" cap="small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sz="2800" b="1" cap="small" dirty="0">
                <a:solidFill>
                  <a:srgbClr val="FF0000"/>
                </a:solidFill>
              </a:rPr>
              <a:t>Při hledání tématu: </a:t>
            </a:r>
          </a:p>
          <a:p>
            <a:pPr marL="0" indent="0">
              <a:buNone/>
            </a:pPr>
            <a:endParaRPr lang="cs-CZ" sz="2400" cap="small" dirty="0">
              <a:solidFill>
                <a:srgbClr val="FF0000"/>
              </a:solidFill>
            </a:endParaRPr>
          </a:p>
          <a:p>
            <a:r>
              <a:rPr lang="cs-CZ" sz="2400" dirty="0"/>
              <a:t>význam výzkumu pro teorii</a:t>
            </a:r>
          </a:p>
          <a:p>
            <a:r>
              <a:rPr lang="cs-CZ" sz="2400" dirty="0"/>
              <a:t>význam výzkumu pro praxi</a:t>
            </a:r>
          </a:p>
          <a:p>
            <a:r>
              <a:rPr lang="cs-CZ" sz="2400" dirty="0"/>
              <a:t>současný stav problematiky</a:t>
            </a:r>
          </a:p>
          <a:p>
            <a:pPr marL="0" indent="0">
              <a:buNone/>
            </a:pPr>
            <a:r>
              <a:rPr lang="cs-CZ" sz="2400" dirty="0"/>
              <a:t>      - přehled existujících problémů v dané oblasti</a:t>
            </a:r>
          </a:p>
          <a:p>
            <a:r>
              <a:rPr lang="cs-CZ" sz="2400" dirty="0"/>
              <a:t>cíl práce</a:t>
            </a:r>
          </a:p>
          <a:p>
            <a:r>
              <a:rPr lang="cs-CZ" sz="2400" dirty="0"/>
              <a:t>metoda zpracování </a:t>
            </a:r>
          </a:p>
          <a:p>
            <a:r>
              <a:rPr lang="cs-CZ" sz="2400" dirty="0"/>
              <a:t>možnost použít už získané vědomosti, dovednosti</a:t>
            </a:r>
          </a:p>
          <a:p>
            <a:r>
              <a:rPr lang="cs-CZ" sz="2400" dirty="0"/>
              <a:t>rešerše</a:t>
            </a:r>
          </a:p>
        </p:txBody>
      </p:sp>
    </p:spTree>
    <p:extLst>
      <p:ext uri="{BB962C8B-B14F-4D97-AF65-F5344CB8AC3E}">
        <p14:creationId xmlns:p14="http://schemas.microsoft.com/office/powerpoint/2010/main" val="2245063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03218" y="952792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0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Kontrola plagiátorství</a:t>
            </a:r>
            <a:endParaRPr 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03218" y="1945303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cs-CZ" sz="2800" b="1" dirty="0"/>
              <a:t>STUDENTI:</a:t>
            </a:r>
          </a:p>
          <a:p>
            <a:r>
              <a:rPr lang="cs-CZ" sz="2800" b="1" dirty="0"/>
              <a:t>Odevzdej.cz</a:t>
            </a:r>
          </a:p>
          <a:p>
            <a:pPr marL="0" indent="0">
              <a:buNone/>
            </a:pPr>
            <a:endParaRPr lang="cs-CZ" sz="2800" b="1" dirty="0"/>
          </a:p>
          <a:p>
            <a:pPr marL="0" indent="0">
              <a:buNone/>
            </a:pPr>
            <a:r>
              <a:rPr lang="cs-CZ" sz="2800" b="1" dirty="0"/>
              <a:t>VYUČUJÍCÍ:</a:t>
            </a:r>
          </a:p>
          <a:p>
            <a:r>
              <a:rPr lang="cs-CZ" sz="2800" b="1" dirty="0" err="1"/>
              <a:t>Theses</a:t>
            </a:r>
            <a:r>
              <a:rPr lang="cs-CZ" sz="2800" b="1" dirty="0"/>
              <a:t> (STAG), Plag.cz, </a:t>
            </a:r>
            <a:r>
              <a:rPr lang="cs-CZ" sz="2800" b="1" dirty="0" err="1"/>
              <a:t>Scan</a:t>
            </a:r>
            <a:r>
              <a:rPr lang="cs-CZ" sz="2800" b="1" dirty="0"/>
              <a:t> my </a:t>
            </a:r>
            <a:r>
              <a:rPr lang="cs-CZ" sz="2800" b="1" dirty="0" err="1"/>
              <a:t>essay</a:t>
            </a:r>
            <a:r>
              <a:rPr lang="cs-CZ" sz="2800" b="1" dirty="0"/>
              <a:t>, </a:t>
            </a:r>
            <a:r>
              <a:rPr lang="cs-CZ" sz="2800" b="1" dirty="0" err="1"/>
              <a:t>copyscape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5852592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92580"/>
            <a:ext cx="8732520" cy="3872185"/>
          </a:xfrm>
        </p:spPr>
      </p:pic>
    </p:spTree>
    <p:extLst>
      <p:ext uri="{BB962C8B-B14F-4D97-AF65-F5344CB8AC3E}">
        <p14:creationId xmlns:p14="http://schemas.microsoft.com/office/powerpoint/2010/main" val="38252958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50" y="617220"/>
            <a:ext cx="6776929" cy="5493511"/>
          </a:xfrm>
        </p:spPr>
      </p:pic>
    </p:spTree>
    <p:extLst>
      <p:ext uri="{BB962C8B-B14F-4D97-AF65-F5344CB8AC3E}">
        <p14:creationId xmlns:p14="http://schemas.microsoft.com/office/powerpoint/2010/main" val="28516954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34" y="696218"/>
            <a:ext cx="7947532" cy="5429945"/>
          </a:xfrm>
        </p:spPr>
      </p:pic>
    </p:spTree>
    <p:extLst>
      <p:ext uri="{BB962C8B-B14F-4D97-AF65-F5344CB8AC3E}">
        <p14:creationId xmlns:p14="http://schemas.microsoft.com/office/powerpoint/2010/main" val="46009099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85801" y="883124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sz="3000" b="1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/>
            </a:endParaRPr>
          </a:p>
          <a:p>
            <a:pPr algn="l"/>
            <a:r>
              <a:rPr lang="cs-CZ" sz="30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ZÁKLADNÍ DRUHY CITACÍ</a:t>
            </a:r>
            <a:endParaRPr 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363583" y="2232685"/>
            <a:ext cx="6925491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cs-CZ" sz="2800" b="1" dirty="0"/>
          </a:p>
          <a:p>
            <a:pPr>
              <a:buFont typeface="Wingdings" panose="05000000000000000000" pitchFamily="2" charset="2"/>
              <a:buChar char="Ø"/>
            </a:pPr>
            <a:endParaRPr lang="cs-CZ" sz="28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sz="2800" b="1" dirty="0"/>
              <a:t>CITÁT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800" b="1" dirty="0"/>
              <a:t>PARAFRÁZE</a:t>
            </a:r>
          </a:p>
        </p:txBody>
      </p:sp>
    </p:spTree>
    <p:extLst>
      <p:ext uri="{BB962C8B-B14F-4D97-AF65-F5344CB8AC3E}">
        <p14:creationId xmlns:p14="http://schemas.microsoft.com/office/powerpoint/2010/main" val="230468721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85801" y="883124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0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CITACE – DRUHY CITACÍ</a:t>
            </a:r>
            <a:endParaRPr 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703218" y="1945303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cs-CZ" sz="2800" b="1" dirty="0"/>
              <a:t>CITÁT:</a:t>
            </a:r>
          </a:p>
          <a:p>
            <a:r>
              <a:rPr lang="cs-CZ" sz="2800" b="1" dirty="0"/>
              <a:t>doslovné převzetí textu – text přepíšeme v takové podobě, v jaké původně byl</a:t>
            </a:r>
          </a:p>
          <a:p>
            <a:r>
              <a:rPr lang="cs-CZ" sz="2800" b="1" dirty="0"/>
              <a:t>používá se u definic a v případě, kdy chceme výrok autora uvést co nejpodrobněji</a:t>
            </a:r>
          </a:p>
          <a:p>
            <a:r>
              <a:rPr lang="cs-CZ" sz="2800" b="1" dirty="0"/>
              <a:t>ve vašem textu je uveden v uvozovkách</a:t>
            </a:r>
          </a:p>
        </p:txBody>
      </p:sp>
    </p:spTree>
    <p:extLst>
      <p:ext uri="{BB962C8B-B14F-4D97-AF65-F5344CB8AC3E}">
        <p14:creationId xmlns:p14="http://schemas.microsoft.com/office/powerpoint/2010/main" val="188421268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85801" y="883124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0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CITACE – DRUHY CITACÍ</a:t>
            </a:r>
            <a:endParaRPr 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703218" y="1945303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cs-CZ" sz="2800" b="1" dirty="0"/>
              <a:t>PARAFRÁZE:</a:t>
            </a:r>
          </a:p>
          <a:p>
            <a:r>
              <a:rPr lang="cs-CZ" sz="2800" b="1" dirty="0"/>
              <a:t>přepsání původního textu vlastními slovy</a:t>
            </a:r>
          </a:p>
          <a:p>
            <a:r>
              <a:rPr lang="cs-CZ" sz="2800" b="1" dirty="0"/>
              <a:t>původní myšlenka nesmí být upravena nebo vytržena z kontextu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34916658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85801" y="883124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0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BIBLIOGRAFICKÁ CITACE</a:t>
            </a:r>
            <a:endParaRPr 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703218" y="150987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/>
              <a:t>= souhrn údajů o citované publikaci, který umožňuje její identifikaci</a:t>
            </a:r>
          </a:p>
          <a:p>
            <a:r>
              <a:rPr lang="cs-CZ" sz="2800" dirty="0"/>
              <a:t>součástí každé citace v textu jsou odkazy na zdroje,           ze kterých čerpáme</a:t>
            </a:r>
          </a:p>
          <a:p>
            <a:r>
              <a:rPr lang="cs-CZ" sz="2800" dirty="0"/>
              <a:t>u nás se obvykle používá forma poznámek pod čarou dle normy </a:t>
            </a:r>
            <a:r>
              <a:rPr lang="cs-CZ" sz="2800" dirty="0">
                <a:solidFill>
                  <a:srgbClr val="FF0000"/>
                </a:solidFill>
              </a:rPr>
              <a:t>ČSN ISO 690, </a:t>
            </a:r>
            <a:r>
              <a:rPr lang="cs-CZ" sz="2800" dirty="0"/>
              <a:t>poslední verze z roku 2011, příp. tzv.</a:t>
            </a:r>
            <a:r>
              <a:rPr lang="cs-CZ" sz="2800" dirty="0">
                <a:solidFill>
                  <a:srgbClr val="D10202"/>
                </a:solidFill>
              </a:rPr>
              <a:t> </a:t>
            </a:r>
            <a:r>
              <a:rPr lang="cs-CZ" sz="2800" dirty="0">
                <a:solidFill>
                  <a:srgbClr val="FF0000"/>
                </a:solidFill>
              </a:rPr>
              <a:t>harvardský styl</a:t>
            </a:r>
          </a:p>
          <a:p>
            <a:r>
              <a:rPr lang="cs-CZ" sz="2800" dirty="0"/>
              <a:t>další citační styly: APA, AMA, CSE, IEEE, ACS, AIP, …</a:t>
            </a:r>
          </a:p>
        </p:txBody>
      </p:sp>
    </p:spTree>
    <p:extLst>
      <p:ext uri="{BB962C8B-B14F-4D97-AF65-F5344CB8AC3E}">
        <p14:creationId xmlns:p14="http://schemas.microsoft.com/office/powerpoint/2010/main" val="106289351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85801" y="883124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0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ČSN ISO 690</a:t>
            </a:r>
          </a:p>
        </p:txBody>
      </p:sp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685801" y="3562708"/>
            <a:ext cx="8397239" cy="2156965"/>
          </a:xfrm>
        </p:spPr>
        <p:txBody>
          <a:bodyPr/>
          <a:lstStyle/>
          <a:p>
            <a:r>
              <a:rPr lang="cs-CZ" sz="2000" i="1" dirty="0"/>
              <a:t>v textu: </a:t>
            </a:r>
            <a:r>
              <a:rPr lang="cs-CZ" sz="2000" dirty="0"/>
              <a:t>první údaj záznamu a datum vydání</a:t>
            </a:r>
          </a:p>
          <a:p>
            <a:r>
              <a:rPr lang="cs-CZ" sz="2000" i="1" dirty="0"/>
              <a:t>v seznamu použitých zdrojů: </a:t>
            </a:r>
            <a:r>
              <a:rPr lang="cs-CZ" sz="2000" dirty="0"/>
              <a:t>abecedně uspořádaný</a:t>
            </a:r>
          </a:p>
          <a:p>
            <a:r>
              <a:rPr lang="cs-CZ" sz="2000" dirty="0"/>
              <a:t>v seznamu použitých zdrojů se bezprostředně za prvním prvkem citace uvádí datum vydání</a:t>
            </a:r>
          </a:p>
          <a:p>
            <a:r>
              <a:rPr lang="cs-CZ" sz="2000" dirty="0"/>
              <a:t>mají-li dva dokumenty stejný první prvek a rok, rozlišují se malými písmeny (a, b, c, …)</a:t>
            </a:r>
          </a:p>
          <a:p>
            <a:endParaRPr lang="cs-CZ" sz="2000" dirty="0"/>
          </a:p>
          <a:p>
            <a:pPr marL="0" indent="0">
              <a:buNone/>
            </a:pPr>
            <a:endParaRPr lang="cs-CZ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5801" y="3026865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0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harvardský styl</a:t>
            </a:r>
            <a:endParaRPr 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685801" y="1390426"/>
            <a:ext cx="8397239" cy="2156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i="1" dirty="0"/>
              <a:t>v textu: </a:t>
            </a:r>
            <a:r>
              <a:rPr lang="cs-CZ" sz="2000" dirty="0"/>
              <a:t>číslice v horním indexu nebo v kulaté závorce na řádku</a:t>
            </a:r>
          </a:p>
          <a:p>
            <a:r>
              <a:rPr lang="cs-CZ" sz="2000" i="1" dirty="0"/>
              <a:t>v poznámce pod čarou: </a:t>
            </a:r>
            <a:r>
              <a:rPr lang="cs-CZ" sz="2000" dirty="0"/>
              <a:t>jméno autora (autorů), název dokumentu, stránka</a:t>
            </a:r>
          </a:p>
          <a:p>
            <a:r>
              <a:rPr lang="cs-CZ" sz="2000" i="1" dirty="0"/>
              <a:t>v seznamu použitých zdrojů: </a:t>
            </a:r>
            <a:r>
              <a:rPr lang="cs-CZ" sz="2000" dirty="0"/>
              <a:t>abecedně uspořádaný</a:t>
            </a:r>
          </a:p>
          <a:p>
            <a:endParaRPr lang="cs-CZ" sz="2000" dirty="0"/>
          </a:p>
          <a:p>
            <a:pPr marL="0" indent="0">
              <a:buFont typeface="Arial"/>
              <a:buNone/>
            </a:pP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48643102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85801" y="824737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0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ČSN ISO 690</a:t>
            </a:r>
            <a:endParaRPr 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32" t="31470" r="26282" b="57410"/>
          <a:stretch>
            <a:fillRect/>
          </a:stretch>
        </p:blipFill>
        <p:spPr bwMode="auto">
          <a:xfrm>
            <a:off x="459558" y="1976573"/>
            <a:ext cx="8143875" cy="1501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13" t="66139" r="28432" b="18518"/>
          <a:stretch>
            <a:fillRect/>
          </a:stretch>
        </p:blipFill>
        <p:spPr bwMode="auto">
          <a:xfrm>
            <a:off x="459558" y="3447142"/>
            <a:ext cx="8137525" cy="1500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827314" y="5293025"/>
            <a:ext cx="66219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Pozor na správný formát v poznámkách pod čarou!</a:t>
            </a:r>
          </a:p>
        </p:txBody>
      </p:sp>
    </p:spTree>
    <p:extLst>
      <p:ext uri="{BB962C8B-B14F-4D97-AF65-F5344CB8AC3E}">
        <p14:creationId xmlns:p14="http://schemas.microsoft.com/office/powerpoint/2010/main" val="519881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4056" y="850790"/>
            <a:ext cx="7887694" cy="46010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>
                <a:solidFill>
                  <a:srgbClr val="FF0000"/>
                </a:solidFill>
              </a:rPr>
              <a:t>ETICKÉ ZÁSADY PŘI PSANÍ ZÁVĚREČNÉ PRÁCE</a:t>
            </a:r>
          </a:p>
          <a:p>
            <a:pPr marL="0" indent="0">
              <a:buNone/>
            </a:pPr>
            <a:endParaRPr lang="cs-CZ" sz="2400" dirty="0">
              <a:solidFill>
                <a:srgbClr val="FF0000"/>
              </a:solidFill>
            </a:endParaRPr>
          </a:p>
          <a:p>
            <a:pPr>
              <a:buAutoNum type="alphaLcParenR"/>
            </a:pPr>
            <a:r>
              <a:rPr lang="cs-CZ" sz="2000" b="1" dirty="0"/>
              <a:t>souhlas s účastí ve výzkumu</a:t>
            </a:r>
          </a:p>
          <a:p>
            <a:pPr marL="0" indent="0">
              <a:buNone/>
            </a:pPr>
            <a:endParaRPr lang="cs-CZ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/>
              <a:t>účastník výzkumu rozumí povaze výzkumu a souhlasí s použitím jeho odpovědí, názorů ve výzkumu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/>
              <a:t>nikoho nelze nutit setrvat ve výzkumu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/>
              <a:t>pozor na účast nezletilých ve výzkumu, nutný souhlas rodičů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/>
              <a:t>informovaný souhlas</a:t>
            </a: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87005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85801" y="824737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0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Harvardský styl</a:t>
            </a:r>
            <a:endParaRPr 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02920" y="2071687"/>
            <a:ext cx="8066313" cy="252643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54000" tIns="108000" rIns="54000" bIns="0"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150000"/>
              <a:buFont typeface="Wingdings" panose="05000000000000000000" pitchFamily="2" charset="2"/>
              <a:buChar char="!"/>
            </a:pPr>
            <a:r>
              <a:rPr lang="cs-CZ" altLang="cs-CZ" sz="2400" dirty="0"/>
              <a:t>Někteří autoři poukazují na sociální důsledky rozvoje digitálních knihoven (</a:t>
            </a:r>
            <a:r>
              <a:rPr lang="cs-CZ" altLang="cs-CZ" sz="2400" dirty="0" err="1"/>
              <a:t>Rowlands</a:t>
            </a:r>
            <a:r>
              <a:rPr lang="cs-CZ" altLang="cs-CZ" sz="2400" dirty="0"/>
              <a:t>, 1999, s. 195). Někteří označili termín „digitální knihovna“ za </a:t>
            </a:r>
            <a:r>
              <a:rPr lang="cs-CZ" altLang="cs-CZ" sz="2400" dirty="0" err="1"/>
              <a:t>oxymorón</a:t>
            </a:r>
            <a:r>
              <a:rPr lang="cs-CZ" altLang="cs-CZ" sz="2400" dirty="0"/>
              <a:t> (</a:t>
            </a:r>
            <a:r>
              <a:rPr lang="cs-CZ" altLang="cs-CZ" sz="2400" dirty="0" err="1"/>
              <a:t>Greenberg</a:t>
            </a:r>
            <a:r>
              <a:rPr lang="cs-CZ" altLang="cs-CZ" sz="2400" dirty="0"/>
              <a:t>, 1998, s. 106; Lynch, 2005). Problematikou digitálních knihoven se podrobně ve své monografii zabývala CH. </a:t>
            </a:r>
            <a:r>
              <a:rPr lang="cs-CZ" altLang="cs-CZ" sz="2400" dirty="0" err="1"/>
              <a:t>Borgmanová</a:t>
            </a:r>
            <a:r>
              <a:rPr lang="cs-CZ" altLang="cs-CZ" sz="2400" dirty="0"/>
              <a:t> (</a:t>
            </a:r>
            <a:r>
              <a:rPr lang="cs-CZ" altLang="cs-CZ" sz="2400" dirty="0" err="1"/>
              <a:t>Borgman</a:t>
            </a:r>
            <a:r>
              <a:rPr lang="cs-CZ" altLang="cs-CZ" sz="2400" dirty="0"/>
              <a:t>, 2003).</a:t>
            </a:r>
          </a:p>
          <a:p>
            <a:pPr eaLnBrk="1" hangingPunct="1">
              <a:spcBef>
                <a:spcPct val="50000"/>
              </a:spcBef>
            </a:pP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4123698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85801" y="883124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0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OBECNÁ STRUKTURA CITACE</a:t>
            </a:r>
            <a:endParaRPr 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85801" y="2105568"/>
            <a:ext cx="7883432" cy="149882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54000" tIns="108000" rIns="54000" bIns="0"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ct val="20000"/>
              </a:spcBef>
              <a:buClr>
                <a:schemeClr val="hlink"/>
              </a:buClr>
              <a:buSzPct val="150000"/>
            </a:pPr>
            <a:r>
              <a:rPr lang="cs-CZ" sz="2400" dirty="0"/>
              <a:t>Primární odpovědnost. </a:t>
            </a:r>
            <a:r>
              <a:rPr lang="cs-CZ" sz="2400" i="1" dirty="0"/>
              <a:t>Název: podnázev</a:t>
            </a:r>
            <a:r>
              <a:rPr lang="cs-CZ" sz="2400" dirty="0"/>
              <a:t>. Vydání. Místo vydání: Vydavatel, rok vydání, počet stran. Edice: </a:t>
            </a:r>
            <a:r>
              <a:rPr lang="cs-CZ" sz="2400" dirty="0" err="1"/>
              <a:t>Subedice</a:t>
            </a:r>
            <a:r>
              <a:rPr lang="cs-CZ" sz="2400" dirty="0"/>
              <a:t>, číslo edice. ISBN. Dostupnost. Poznámky.</a:t>
            </a:r>
            <a:endParaRPr lang="cs-CZ" altLang="cs-CZ" sz="24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85800" y="1570678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Monografie</a:t>
            </a: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5801" y="3865387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Článek v tištěném časopise</a:t>
            </a: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85800" y="4377552"/>
            <a:ext cx="7883432" cy="171844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54000" tIns="108000" rIns="54000" bIns="0"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ct val="20000"/>
              </a:spcBef>
              <a:buClr>
                <a:schemeClr val="hlink"/>
              </a:buClr>
              <a:buSzPct val="150000"/>
            </a:pPr>
            <a:r>
              <a:rPr lang="cs-CZ" sz="2400" dirty="0"/>
              <a:t>Primární odpovědnost článku. Název článku: podnázev článku. </a:t>
            </a:r>
            <a:r>
              <a:rPr lang="cs-CZ" sz="2400" i="1" dirty="0"/>
              <a:t>Název časopisu: podnázev</a:t>
            </a:r>
            <a:r>
              <a:rPr lang="cs-CZ" sz="2400" dirty="0"/>
              <a:t>. Místo vydání: Vydavatel, rok vydání, ročník, číslo, rozsah stran [datum citování]. Identifikátor. Dostupnost. Poznámky.</a:t>
            </a: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1366581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85801" y="883124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0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OBECNÁ STRUKTURA CITACE</a:t>
            </a:r>
            <a:endParaRPr 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5801" y="1749204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Článek v online časopise</a:t>
            </a: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85801" y="2285047"/>
            <a:ext cx="7883432" cy="171844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54000" tIns="108000" rIns="54000" bIns="0"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ct val="20000"/>
              </a:spcBef>
              <a:buClr>
                <a:schemeClr val="hlink"/>
              </a:buClr>
              <a:buSzPct val="150000"/>
            </a:pPr>
            <a:r>
              <a:rPr lang="cs-CZ" sz="2400" dirty="0"/>
              <a:t>Primární odpovědnost článku. Název článku: podnázev článku. </a:t>
            </a:r>
            <a:r>
              <a:rPr lang="cs-CZ" sz="2400" i="1" dirty="0"/>
              <a:t>Název časopisu: podnázev </a:t>
            </a:r>
            <a:r>
              <a:rPr lang="cs-CZ" sz="2400" dirty="0"/>
              <a:t>[nosič]. Místo vydání: Vydavatel, rok vydání, ročník, číslo, rozsah stran [datum citování]. Identifikátor. Dostupnost. Poznámky.</a:t>
            </a: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4008503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85801" y="883124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0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CITACE V SOUPISU LITERATURY</a:t>
            </a:r>
            <a:endParaRPr 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85801" y="2568076"/>
            <a:ext cx="7883432" cy="149882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54000" tIns="108000" rIns="54000" bIns="0"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ct val="20000"/>
              </a:spcBef>
              <a:buClr>
                <a:schemeClr val="hlink"/>
              </a:buClr>
              <a:buSzPct val="150000"/>
            </a:pPr>
            <a:r>
              <a:rPr lang="cs-CZ" sz="2400" dirty="0"/>
              <a:t>BARŠA, Pavel. </a:t>
            </a:r>
            <a:r>
              <a:rPr lang="cs-CZ" sz="2400" i="1" dirty="0"/>
              <a:t>Cesty k emancipaci</a:t>
            </a:r>
            <a:r>
              <a:rPr lang="cs-CZ" sz="2400" dirty="0"/>
              <a:t>. Vydání 1. Praha: Academia, 2015, 270 stran. ISBN 978-80-200-2466-4.</a:t>
            </a:r>
            <a:endParaRPr lang="cs-CZ" altLang="cs-CZ" sz="24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85800" y="2032233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Tištěná monografie – jeden autor:</a:t>
            </a: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07885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85801" y="883124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0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CITACE V SOUPISU LITERATURY</a:t>
            </a:r>
            <a:endParaRPr 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85801" y="2568075"/>
            <a:ext cx="7883432" cy="333633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54000" tIns="108000" rIns="54000" bIns="0"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ct val="20000"/>
              </a:spcBef>
              <a:buClr>
                <a:schemeClr val="hlink"/>
              </a:buClr>
              <a:buSzPct val="150000"/>
            </a:pPr>
            <a:r>
              <a:rPr lang="cs-CZ" sz="2400" dirty="0"/>
              <a:t>TOMEK, Václav a Ondřej SLAČÁLEK. </a:t>
            </a:r>
            <a:r>
              <a:rPr lang="cs-CZ" sz="2400" i="1" dirty="0"/>
              <a:t>Anarchismus: svoboda proti moci</a:t>
            </a:r>
            <a:r>
              <a:rPr lang="cs-CZ" sz="2400" dirty="0"/>
              <a:t>. Vyd. 1. Praha: Vyšehrad, 2006, </a:t>
            </a:r>
            <a:br>
              <a:rPr lang="cs-CZ" sz="2400" dirty="0"/>
            </a:br>
            <a:r>
              <a:rPr lang="cs-CZ" sz="2400" dirty="0"/>
              <a:t>669 s. Dějiny idejí. ISBN 80-7021-781-2.</a:t>
            </a:r>
          </a:p>
          <a:p>
            <a:pPr marL="0" indent="0" eaLnBrk="1" hangingPunct="1">
              <a:spcBef>
                <a:spcPct val="20000"/>
              </a:spcBef>
              <a:buClr>
                <a:schemeClr val="hlink"/>
              </a:buClr>
              <a:buSzPct val="150000"/>
            </a:pPr>
            <a:endParaRPr lang="cs-CZ" sz="2400" dirty="0"/>
          </a:p>
          <a:p>
            <a:pPr marL="0" indent="0" eaLnBrk="1" hangingPunct="1">
              <a:spcBef>
                <a:spcPct val="20000"/>
              </a:spcBef>
              <a:buClr>
                <a:schemeClr val="hlink"/>
              </a:buClr>
              <a:buSzPct val="150000"/>
            </a:pPr>
            <a:r>
              <a:rPr lang="cs-CZ" sz="2400" dirty="0"/>
              <a:t>CHOMSKY, </a:t>
            </a:r>
            <a:r>
              <a:rPr lang="cs-CZ" sz="2400" dirty="0" err="1"/>
              <a:t>Noam</a:t>
            </a:r>
            <a:r>
              <a:rPr lang="cs-CZ" sz="2400" dirty="0"/>
              <a:t>, Michel FOUCAULT a </a:t>
            </a:r>
            <a:r>
              <a:rPr lang="cs-CZ" sz="2400" dirty="0" err="1"/>
              <a:t>Fons</a:t>
            </a:r>
            <a:r>
              <a:rPr lang="cs-CZ" sz="2400" dirty="0"/>
              <a:t> ELDERS. </a:t>
            </a:r>
            <a:r>
              <a:rPr lang="cs-CZ" sz="2400" i="1" dirty="0"/>
              <a:t>Člověk, moc a spravedlnost</a:t>
            </a:r>
            <a:r>
              <a:rPr lang="cs-CZ" sz="2400" dirty="0"/>
              <a:t>. Praha: </a:t>
            </a:r>
            <a:r>
              <a:rPr lang="cs-CZ" sz="2400" dirty="0" err="1"/>
              <a:t>Intu</a:t>
            </a:r>
            <a:r>
              <a:rPr lang="cs-CZ" sz="2400" dirty="0"/>
              <a:t>, 2005, 110 s. ISBN 80-903355-3-5.</a:t>
            </a:r>
          </a:p>
          <a:p>
            <a:pPr marL="0" indent="0" eaLnBrk="1" hangingPunct="1">
              <a:spcBef>
                <a:spcPct val="20000"/>
              </a:spcBef>
              <a:buClr>
                <a:schemeClr val="hlink"/>
              </a:buClr>
              <a:buSzPct val="150000"/>
            </a:pPr>
            <a:endParaRPr lang="cs-CZ" altLang="cs-CZ" sz="2400" dirty="0"/>
          </a:p>
          <a:p>
            <a:pPr marL="0" indent="0" eaLnBrk="1" hangingPunct="1">
              <a:spcBef>
                <a:spcPct val="20000"/>
              </a:spcBef>
              <a:buClr>
                <a:schemeClr val="hlink"/>
              </a:buClr>
              <a:buSzPct val="150000"/>
            </a:pPr>
            <a:endParaRPr lang="cs-CZ" altLang="cs-CZ" sz="24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85800" y="2032233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Tištěná monografie – více autorů:</a:t>
            </a: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9012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85801" y="883124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0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CITACE V SOUPISU LITERATURY</a:t>
            </a:r>
            <a:endParaRPr 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85801" y="2568075"/>
            <a:ext cx="7883432" cy="230001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54000" tIns="108000" rIns="54000" bIns="0"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ct val="20000"/>
              </a:spcBef>
              <a:buClr>
                <a:schemeClr val="hlink"/>
              </a:buClr>
              <a:buSzPct val="150000"/>
            </a:pPr>
            <a:r>
              <a:rPr lang="cs-CZ" sz="2400" dirty="0"/>
              <a:t>COMITTEE ON THE ROLE OF INSTITUTIONAL REVIEW BOARDS IN HEALTH SERVICES RESEARCH DATA PRIVACY PROTECTION. </a:t>
            </a:r>
            <a:r>
              <a:rPr lang="cs-CZ" sz="2400" i="1" dirty="0" err="1"/>
              <a:t>Protection</a:t>
            </a:r>
            <a:r>
              <a:rPr lang="cs-CZ" sz="2400" i="1" dirty="0"/>
              <a:t> data </a:t>
            </a:r>
            <a:r>
              <a:rPr lang="cs-CZ" sz="2400" i="1" dirty="0" err="1"/>
              <a:t>privacy</a:t>
            </a:r>
            <a:r>
              <a:rPr lang="cs-CZ" sz="2400" i="1" dirty="0"/>
              <a:t> in </a:t>
            </a:r>
            <a:r>
              <a:rPr lang="cs-CZ" sz="2400" i="1" dirty="0" err="1"/>
              <a:t>health</a:t>
            </a:r>
            <a:r>
              <a:rPr lang="cs-CZ" sz="2400" i="1" dirty="0"/>
              <a:t> </a:t>
            </a:r>
            <a:r>
              <a:rPr lang="cs-CZ" sz="2400" i="1" dirty="0" err="1"/>
              <a:t>services</a:t>
            </a:r>
            <a:r>
              <a:rPr lang="cs-CZ" sz="2400" i="1" dirty="0"/>
              <a:t> </a:t>
            </a:r>
            <a:r>
              <a:rPr lang="cs-CZ" sz="2400" i="1" dirty="0" err="1"/>
              <a:t>research</a:t>
            </a:r>
            <a:r>
              <a:rPr lang="cs-CZ" sz="2400" dirty="0"/>
              <a:t>. Washington: </a:t>
            </a:r>
            <a:r>
              <a:rPr lang="cs-CZ" sz="2400" dirty="0" err="1"/>
              <a:t>National</a:t>
            </a:r>
            <a:r>
              <a:rPr lang="cs-CZ" sz="2400" dirty="0"/>
              <a:t> </a:t>
            </a:r>
            <a:r>
              <a:rPr lang="cs-CZ" sz="2400" dirty="0" err="1"/>
              <a:t>Academy</a:t>
            </a:r>
            <a:r>
              <a:rPr lang="cs-CZ" sz="2400" dirty="0"/>
              <a:t> </a:t>
            </a:r>
            <a:r>
              <a:rPr lang="cs-CZ" sz="2400" dirty="0" err="1"/>
              <a:t>Press</a:t>
            </a:r>
            <a:r>
              <a:rPr lang="cs-CZ" sz="2400" dirty="0"/>
              <a:t>, 2000, 192 s. ISBN 0309071879.</a:t>
            </a:r>
            <a:endParaRPr lang="cs-CZ" altLang="cs-CZ" sz="24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85800" y="2032233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Tištěná monografie – autorem je organizace:</a:t>
            </a: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0294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85801" y="883124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0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CITACE V SOUPISU LITERATURY</a:t>
            </a:r>
            <a:endParaRPr 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85801" y="2568075"/>
            <a:ext cx="7883432" cy="161203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54000" tIns="108000" rIns="54000" bIns="0"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ct val="20000"/>
              </a:spcBef>
              <a:buClr>
                <a:schemeClr val="hlink"/>
              </a:buClr>
              <a:buSzPct val="150000"/>
            </a:pPr>
            <a:r>
              <a:rPr lang="cs-CZ" sz="2400" dirty="0"/>
              <a:t>DASGUPTA, </a:t>
            </a:r>
            <a:r>
              <a:rPr lang="cs-CZ" sz="2400" dirty="0" err="1"/>
              <a:t>Partha</a:t>
            </a:r>
            <a:r>
              <a:rPr lang="cs-CZ" sz="2400" dirty="0"/>
              <a:t> a </a:t>
            </a:r>
            <a:r>
              <a:rPr lang="cs-CZ" sz="2400" dirty="0" err="1"/>
              <a:t>Eric</a:t>
            </a:r>
            <a:r>
              <a:rPr lang="cs-CZ" sz="2400" dirty="0"/>
              <a:t> MASKIN. </a:t>
            </a:r>
            <a:r>
              <a:rPr lang="cs-CZ" sz="2400" dirty="0" err="1"/>
              <a:t>Efficient</a:t>
            </a:r>
            <a:r>
              <a:rPr lang="cs-CZ" sz="2400" dirty="0"/>
              <a:t> </a:t>
            </a:r>
            <a:r>
              <a:rPr lang="cs-CZ" sz="2400" dirty="0" err="1"/>
              <a:t>Auctions</a:t>
            </a:r>
            <a:r>
              <a:rPr lang="cs-CZ" sz="2400" dirty="0"/>
              <a:t>. </a:t>
            </a:r>
            <a:r>
              <a:rPr lang="cs-CZ" sz="2400" i="1" dirty="0" err="1"/>
              <a:t>The</a:t>
            </a:r>
            <a:r>
              <a:rPr lang="cs-CZ" sz="2400" i="1" dirty="0"/>
              <a:t> </a:t>
            </a:r>
            <a:r>
              <a:rPr lang="cs-CZ" sz="2400" i="1" dirty="0" err="1"/>
              <a:t>Quarterly</a:t>
            </a:r>
            <a:r>
              <a:rPr lang="cs-CZ" sz="2400" i="1" dirty="0"/>
              <a:t> </a:t>
            </a:r>
            <a:r>
              <a:rPr lang="cs-CZ" sz="2400" i="1" dirty="0" err="1"/>
              <a:t>Journal</a:t>
            </a:r>
            <a:r>
              <a:rPr lang="cs-CZ" sz="2400" i="1" dirty="0"/>
              <a:t> </a:t>
            </a:r>
            <a:r>
              <a:rPr lang="cs-CZ" sz="2400" i="1" dirty="0" err="1"/>
              <a:t>of</a:t>
            </a:r>
            <a:r>
              <a:rPr lang="cs-CZ" sz="2400" i="1" dirty="0"/>
              <a:t> </a:t>
            </a:r>
            <a:r>
              <a:rPr lang="cs-CZ" sz="2400" i="1" dirty="0" err="1"/>
              <a:t>Economics</a:t>
            </a:r>
            <a:r>
              <a:rPr lang="cs-CZ" sz="2400" dirty="0"/>
              <a:t>. 2000, vol. 115, </a:t>
            </a:r>
            <a:r>
              <a:rPr lang="cs-CZ" sz="2400" dirty="0" err="1"/>
              <a:t>issue</a:t>
            </a:r>
            <a:r>
              <a:rPr lang="cs-CZ" sz="2400" dirty="0"/>
              <a:t> 2, s. 341-388.</a:t>
            </a:r>
            <a:endParaRPr lang="cs-CZ" altLang="cs-CZ" sz="24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85800" y="2032233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Článek v tištěném časopise:</a:t>
            </a: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7464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85801" y="883124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0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CITACE V SOUPISU LITERATURY</a:t>
            </a:r>
            <a:endParaRPr 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85801" y="2568075"/>
            <a:ext cx="7883432" cy="161203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54000" tIns="108000" rIns="54000" bIns="0"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ct val="20000"/>
              </a:spcBef>
              <a:buClr>
                <a:schemeClr val="hlink"/>
              </a:buClr>
              <a:buSzPct val="150000"/>
            </a:pPr>
            <a:r>
              <a:rPr lang="cs-CZ" sz="2400" dirty="0"/>
              <a:t>SKLÁDANÁ, Jana. Země světa Na křižovatce. </a:t>
            </a:r>
            <a:r>
              <a:rPr lang="cs-CZ" sz="2400" i="1" u="sng" dirty="0" err="1"/>
              <a:t>Inflow</a:t>
            </a:r>
            <a:r>
              <a:rPr lang="cs-CZ" sz="2400" dirty="0"/>
              <a:t> [online]. 12. 2. 2014 [cit. 2014-03-20]. Dostupné z: http://www.inflow.cz/</a:t>
            </a:r>
            <a:r>
              <a:rPr lang="cs-CZ" sz="2400" dirty="0" err="1"/>
              <a:t>zeme</a:t>
            </a:r>
            <a:r>
              <a:rPr lang="cs-CZ" sz="2400" dirty="0"/>
              <a:t>-</a:t>
            </a:r>
            <a:r>
              <a:rPr lang="cs-CZ" sz="2400" dirty="0" err="1"/>
              <a:t>sveta</a:t>
            </a:r>
            <a:r>
              <a:rPr lang="cs-CZ" sz="2400" dirty="0"/>
              <a:t>-na-</a:t>
            </a:r>
            <a:r>
              <a:rPr lang="cs-CZ" sz="2400" dirty="0" err="1"/>
              <a:t>krizovatce</a:t>
            </a:r>
            <a:r>
              <a:rPr lang="cs-CZ" sz="2400" dirty="0"/>
              <a:t>.</a:t>
            </a:r>
            <a:endParaRPr lang="cs-CZ" altLang="cs-CZ" sz="24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85800" y="2032233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Článek v online časopise:</a:t>
            </a: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87581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03" y="807720"/>
            <a:ext cx="8621913" cy="48963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876644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35" y="739629"/>
            <a:ext cx="8051252" cy="5150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80280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247" y="644055"/>
            <a:ext cx="5566807" cy="5572053"/>
          </a:xfrm>
        </p:spPr>
      </p:pic>
    </p:spTree>
    <p:extLst>
      <p:ext uri="{BB962C8B-B14F-4D97-AF65-F5344CB8AC3E}">
        <p14:creationId xmlns:p14="http://schemas.microsoft.com/office/powerpoint/2010/main" val="233337568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560" y="533729"/>
            <a:ext cx="6007020" cy="5866755"/>
          </a:xfrm>
        </p:spPr>
      </p:pic>
    </p:spTree>
    <p:extLst>
      <p:ext uri="{BB962C8B-B14F-4D97-AF65-F5344CB8AC3E}">
        <p14:creationId xmlns:p14="http://schemas.microsoft.com/office/powerpoint/2010/main" val="325941864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03218" y="952792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800" b="1" dirty="0">
                <a:solidFill>
                  <a:srgbClr val="D10202"/>
                </a:solidFill>
                <a:cs typeface="Arial"/>
              </a:rPr>
              <a:t>ÚPRAVA TEXTU BP</a:t>
            </a:r>
            <a:endParaRPr lang="en-US" sz="2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03218" y="1945303"/>
            <a:ext cx="8229600" cy="4525963"/>
          </a:xfrm>
        </p:spPr>
        <p:txBody>
          <a:bodyPr/>
          <a:lstStyle/>
          <a:p>
            <a:r>
              <a:rPr lang="cs-CZ" sz="2000" dirty="0"/>
              <a:t>přibližně 40 stran formátu A4 (jednostranný tisk)</a:t>
            </a:r>
          </a:p>
          <a:p>
            <a:pPr marL="0" indent="0">
              <a:buNone/>
            </a:pPr>
            <a:r>
              <a:rPr lang="cs-CZ" sz="2000" dirty="0"/>
              <a:t>      normostrana = cca 1800 znaků</a:t>
            </a:r>
          </a:p>
          <a:p>
            <a:pPr marL="0" indent="0">
              <a:buNone/>
            </a:pPr>
            <a:r>
              <a:rPr lang="cs-CZ" sz="2000" b="1" dirty="0"/>
              <a:t>POZOR! </a:t>
            </a:r>
            <a:r>
              <a:rPr lang="cs-CZ" sz="2000" dirty="0"/>
              <a:t>Nově - přesněji specifikovaný rozsah = 72 000 znaků čistého textu, tzn. od úvodu po závěr! (bez prohlášení, poděkování, obsahu, seznamu zdrojů a příloh)</a:t>
            </a:r>
          </a:p>
          <a:p>
            <a:r>
              <a:rPr lang="cs-CZ" sz="2000" dirty="0"/>
              <a:t>okraje: 1,5cm pravý, 2,5 horní a dolní, 3,5cm levý okraj</a:t>
            </a:r>
          </a:p>
          <a:p>
            <a:r>
              <a:rPr lang="cs-CZ" sz="2000" dirty="0"/>
              <a:t>text zarovnaný do bloku</a:t>
            </a:r>
          </a:p>
          <a:p>
            <a:r>
              <a:rPr lang="cs-CZ" sz="2000" dirty="0"/>
              <a:t>Písmo patkové: </a:t>
            </a:r>
            <a:r>
              <a:rPr lang="cs-CZ" sz="2000" dirty="0" err="1"/>
              <a:t>Times</a:t>
            </a:r>
            <a:r>
              <a:rPr lang="cs-CZ" sz="2000" dirty="0"/>
              <a:t> New Roman, </a:t>
            </a:r>
            <a:r>
              <a:rPr lang="cs-CZ" sz="2000" dirty="0" err="1"/>
              <a:t>Palatino</a:t>
            </a:r>
            <a:r>
              <a:rPr lang="cs-CZ" sz="2000" dirty="0"/>
              <a:t>, Georgia ve velikosti 12b</a:t>
            </a:r>
          </a:p>
          <a:p>
            <a:r>
              <a:rPr lang="cs-CZ" sz="2000" dirty="0"/>
              <a:t>Řádkování </a:t>
            </a:r>
            <a:r>
              <a:rPr lang="cs-CZ" sz="2000" b="1" dirty="0"/>
              <a:t>1,5 </a:t>
            </a:r>
            <a:r>
              <a:rPr lang="cs-CZ" sz="2000" dirty="0"/>
              <a:t>násobek velikosti písma</a:t>
            </a:r>
          </a:p>
          <a:p>
            <a:r>
              <a:rPr lang="cs-CZ" sz="2000" dirty="0"/>
              <a:t>Odsazení – odstavcová zarážka 0,8cm </a:t>
            </a:r>
          </a:p>
          <a:p>
            <a:r>
              <a:rPr lang="cs-CZ" sz="2000" dirty="0"/>
              <a:t>Číslování dole na stránce</a:t>
            </a:r>
          </a:p>
          <a:p>
            <a:endParaRPr lang="cs-CZ" sz="2800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241093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dirty="0">
                <a:solidFill>
                  <a:srgbClr val="FF0000"/>
                </a:solidFill>
              </a:rPr>
              <a:t/>
            </a:r>
            <a:br>
              <a:rPr lang="cs-CZ" sz="2800" b="1" dirty="0">
                <a:solidFill>
                  <a:srgbClr val="FF0000"/>
                </a:solidFill>
              </a:rPr>
            </a:br>
            <a:r>
              <a:rPr lang="cs-CZ" sz="2800" b="1" dirty="0">
                <a:solidFill>
                  <a:srgbClr val="FF0000"/>
                </a:solidFill>
              </a:rPr>
              <a:t>ZÁVĚREM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cs-CZ" sz="2400" dirty="0"/>
          </a:p>
          <a:p>
            <a:pPr marL="0" indent="0" algn="just">
              <a:buNone/>
            </a:pPr>
            <a:endParaRPr lang="cs-CZ" sz="2400" dirty="0"/>
          </a:p>
          <a:p>
            <a:pPr marL="0" indent="0" algn="just">
              <a:buNone/>
            </a:pPr>
            <a:endParaRPr lang="cs-CZ" sz="2400" dirty="0"/>
          </a:p>
          <a:p>
            <a:pPr marL="0" indent="0" algn="just">
              <a:buNone/>
            </a:pPr>
            <a:endParaRPr lang="cs-CZ" sz="2400" dirty="0"/>
          </a:p>
          <a:p>
            <a:pPr marL="0" indent="0" algn="just">
              <a:buNone/>
            </a:pPr>
            <a:endParaRPr lang="cs-CZ" sz="2400" dirty="0"/>
          </a:p>
          <a:p>
            <a:pPr marL="0" indent="0" algn="just">
              <a:buNone/>
            </a:pPr>
            <a:r>
              <a:rPr lang="cs-CZ" sz="2400" dirty="0"/>
              <a:t>Děkuji vám za pozornost</a:t>
            </a:r>
          </a:p>
        </p:txBody>
      </p:sp>
    </p:spTree>
    <p:extLst>
      <p:ext uri="{BB962C8B-B14F-4D97-AF65-F5344CB8AC3E}">
        <p14:creationId xmlns:p14="http://schemas.microsoft.com/office/powerpoint/2010/main" val="3766593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24785" y="691763"/>
            <a:ext cx="8213697" cy="54943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/>
              <a:t>b) </a:t>
            </a:r>
            <a:r>
              <a:rPr lang="cs-CZ" sz="2000" b="1" dirty="0"/>
              <a:t>Ochrana soukromí a osobních údajů účastníků výzkumu</a:t>
            </a:r>
          </a:p>
          <a:p>
            <a:r>
              <a:rPr lang="cs-CZ" sz="2000" dirty="0"/>
              <a:t>výzkum musí být proveden v souladu s platným zákonem o ochraně osobních údajů (zákon č. 101/2000 Sb.)</a:t>
            </a:r>
          </a:p>
          <a:p>
            <a:r>
              <a:rPr lang="cs-CZ" sz="2000" dirty="0"/>
              <a:t>GDPR </a:t>
            </a:r>
          </a:p>
          <a:p>
            <a:pPr lvl="0"/>
            <a:r>
              <a:rPr lang="cs-CZ" sz="2000" dirty="0"/>
              <a:t>účastník by měl být před výzkumem seznámen s tím, kdo a v jakém rozsahu bude mít k výsledkům výzkumu a získaným informacím přístup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b="1" dirty="0"/>
              <a:t>c) odměna účastníkům výzkumu</a:t>
            </a:r>
          </a:p>
          <a:p>
            <a:r>
              <a:rPr lang="cs-CZ" sz="2000" dirty="0"/>
              <a:t>jakákoli forma odměny nesmí mít vliv na dodržení všech platných základních etických zásad a v žádném případě nesmí ovlivnit výsledky výzkumu</a:t>
            </a:r>
          </a:p>
          <a:p>
            <a:endParaRPr lang="cs-CZ" sz="2000" dirty="0"/>
          </a:p>
          <a:p>
            <a:pPr marL="0" indent="0">
              <a:buNone/>
            </a:pPr>
            <a:r>
              <a:rPr lang="cs-CZ" sz="2000" b="1" dirty="0"/>
              <a:t>d) Nesmí dojít k poškození či újmě účastníků výzkumu </a:t>
            </a:r>
          </a:p>
          <a:p>
            <a:r>
              <a:rPr lang="cs-CZ" sz="2000" dirty="0"/>
              <a:t>duševní, finanční, hmotné, psychické</a:t>
            </a:r>
            <a:endParaRPr lang="cs-CZ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7276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03218" y="700243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800" b="1" dirty="0">
                <a:solidFill>
                  <a:srgbClr val="D10202"/>
                </a:solidFill>
                <a:cs typeface="Arial"/>
              </a:rPr>
              <a:t>DOPORUČENÁ STRUKTURA BP</a:t>
            </a:r>
            <a:endParaRPr lang="en-US" sz="105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3082" y="1359673"/>
            <a:ext cx="7561690" cy="4905956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sz="1700" dirty="0"/>
              <a:t>Titulní list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700" dirty="0"/>
              <a:t>Prohlášení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700" dirty="0"/>
              <a:t>Poděkování (není povinné)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700" dirty="0"/>
              <a:t>Zadání BP – svázat podepsané výtisky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700" dirty="0"/>
              <a:t>Obsah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700" dirty="0"/>
              <a:t>Úvod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700" dirty="0"/>
              <a:t>Hlavní text práce (obvykle rozděleno na teoretickou a empirickou část, není to však nezbytné – vždy po dohodě s vedoucím BP)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700" dirty="0"/>
              <a:t>Závěr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700" dirty="0"/>
              <a:t>Literatura a prameny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700" dirty="0">
                <a:solidFill>
                  <a:schemeClr val="bg1">
                    <a:lumMod val="50000"/>
                  </a:schemeClr>
                </a:solidFill>
              </a:rPr>
              <a:t>Seznam zkratek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700" dirty="0">
                <a:solidFill>
                  <a:schemeClr val="bg1">
                    <a:lumMod val="50000"/>
                  </a:schemeClr>
                </a:solidFill>
              </a:rPr>
              <a:t>Seznam obrázků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700" dirty="0">
                <a:solidFill>
                  <a:schemeClr val="bg1">
                    <a:lumMod val="50000"/>
                  </a:schemeClr>
                </a:solidFill>
              </a:rPr>
              <a:t>Seznam tabulek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700" dirty="0">
                <a:solidFill>
                  <a:schemeClr val="bg1">
                    <a:lumMod val="50000"/>
                  </a:schemeClr>
                </a:solidFill>
              </a:rPr>
              <a:t>Seznam grafů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700" dirty="0">
                <a:solidFill>
                  <a:schemeClr val="bg1">
                    <a:lumMod val="50000"/>
                  </a:schemeClr>
                </a:solidFill>
              </a:rPr>
              <a:t>Seznam příloh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700" dirty="0">
                <a:solidFill>
                  <a:schemeClr val="bg1">
                    <a:lumMod val="50000"/>
                  </a:schemeClr>
                </a:solidFill>
              </a:rPr>
              <a:t>Přílohy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700" b="1" dirty="0"/>
              <a:t>Anotace</a:t>
            </a:r>
          </a:p>
        </p:txBody>
      </p:sp>
    </p:spTree>
    <p:extLst>
      <p:ext uri="{BB962C8B-B14F-4D97-AF65-F5344CB8AC3E}">
        <p14:creationId xmlns:p14="http://schemas.microsoft.com/office/powerpoint/2010/main" val="172667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703218" y="952792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800" b="1" dirty="0">
                <a:solidFill>
                  <a:srgbClr val="D10202"/>
                </a:solidFill>
                <a:cs typeface="Arial"/>
              </a:rPr>
              <a:t>HODNOCENÍ VEDOUCÍHO A OPONENTA</a:t>
            </a:r>
            <a:endParaRPr lang="en-US" sz="1050" b="1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703218" y="1600200"/>
            <a:ext cx="8229600" cy="4525963"/>
          </a:xfrm>
        </p:spPr>
        <p:txBody>
          <a:bodyPr>
            <a:normAutofit/>
          </a:bodyPr>
          <a:lstStyle/>
          <a:p>
            <a:r>
              <a:rPr lang="cs-CZ" sz="2000" dirty="0"/>
              <a:t>aktuálnost problematiky, originalita práce, společenská potřeba práce</a:t>
            </a:r>
          </a:p>
          <a:p>
            <a:r>
              <a:rPr lang="cs-CZ" sz="2000" dirty="0"/>
              <a:t>úroveň a kvalita teoretické část, samostatnost zpracování, vhled                 do problematiky, literární prameny, využití zahraniční literatury</a:t>
            </a:r>
          </a:p>
          <a:p>
            <a:r>
              <a:rPr lang="cs-CZ" sz="2000" dirty="0"/>
              <a:t>formulace cílů práce, hypotézy</a:t>
            </a:r>
          </a:p>
          <a:p>
            <a:r>
              <a:rPr lang="cs-CZ" sz="2000" dirty="0"/>
              <a:t>metodologie práce (výzkumné metody)</a:t>
            </a:r>
          </a:p>
          <a:p>
            <a:r>
              <a:rPr lang="cs-CZ" sz="2000" dirty="0"/>
              <a:t>zpracování výsledků práce</a:t>
            </a:r>
          </a:p>
          <a:p>
            <a:r>
              <a:rPr lang="cs-CZ" sz="2000" dirty="0"/>
              <a:t>komentáře, závěry, diskuze</a:t>
            </a:r>
          </a:p>
          <a:p>
            <a:r>
              <a:rPr lang="cs-CZ" sz="2000" dirty="0"/>
              <a:t>formální zpracování práce</a:t>
            </a:r>
          </a:p>
          <a:p>
            <a:r>
              <a:rPr lang="cs-CZ" sz="2000" dirty="0"/>
              <a:t>spolupráce s vedoucím práce</a:t>
            </a:r>
          </a:p>
          <a:p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213977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2647</TotalTime>
  <Words>2369</Words>
  <Application>Microsoft Office PowerPoint</Application>
  <PresentationFormat>Předvádění na obrazovce (4:3)</PresentationFormat>
  <Paragraphs>382</Paragraphs>
  <Slides>62</Slides>
  <Notes>4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62</vt:i4>
      </vt:variant>
    </vt:vector>
  </HeadingPairs>
  <TitlesOfParts>
    <vt:vector size="63" baseType="lpstr">
      <vt:lpstr>Office Theme</vt:lpstr>
      <vt:lpstr>Seminář k bakalářské práci (XSBP) Základní požadavky na BP (1. část)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 ZÁKLADY METODOLOGIE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  DOPORUČENÁ STRUKTURA EMPIRICKÉ ČÁSTI: </vt:lpstr>
      <vt:lpstr>Prezentace aplikace PowerPoint</vt:lpstr>
      <vt:lpstr>Prezentace aplikace PowerPoint</vt:lpstr>
      <vt:lpstr>ZPRACOVÁNÍ REŠERŠE</vt:lpstr>
      <vt:lpstr>Prezentace aplikace PowerPoint</vt:lpstr>
      <vt:lpstr>Nejznámější případy plagiátorství v ČR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 ZÁVĚREM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Černoch Petr</dc:creator>
  <cp:lastModifiedBy>Renáta</cp:lastModifiedBy>
  <cp:revision>209</cp:revision>
  <cp:lastPrinted>2020-11-19T13:59:17Z</cp:lastPrinted>
  <dcterms:created xsi:type="dcterms:W3CDTF">2012-07-19T22:32:54Z</dcterms:created>
  <dcterms:modified xsi:type="dcterms:W3CDTF">2022-02-17T23:17:31Z</dcterms:modified>
</cp:coreProperties>
</file>