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7"/>
  </p:notesMasterIdLst>
  <p:sldIdLst>
    <p:sldId id="256" r:id="rId2"/>
    <p:sldId id="535" r:id="rId3"/>
    <p:sldId id="613" r:id="rId4"/>
    <p:sldId id="632" r:id="rId5"/>
    <p:sldId id="614" r:id="rId6"/>
    <p:sldId id="650" r:id="rId7"/>
    <p:sldId id="262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6" r:id="rId16"/>
    <p:sldId id="628" r:id="rId17"/>
    <p:sldId id="629" r:id="rId18"/>
    <p:sldId id="645" r:id="rId19"/>
    <p:sldId id="630" r:id="rId20"/>
    <p:sldId id="631" r:id="rId21"/>
    <p:sldId id="646" r:id="rId22"/>
    <p:sldId id="647" r:id="rId23"/>
    <p:sldId id="380" r:id="rId24"/>
    <p:sldId id="648" r:id="rId25"/>
    <p:sldId id="649" r:id="rId26"/>
    <p:sldId id="633" r:id="rId27"/>
    <p:sldId id="634" r:id="rId28"/>
    <p:sldId id="635" r:id="rId29"/>
    <p:sldId id="636" r:id="rId30"/>
    <p:sldId id="637" r:id="rId31"/>
    <p:sldId id="638" r:id="rId32"/>
    <p:sldId id="639" r:id="rId33"/>
    <p:sldId id="642" r:id="rId34"/>
    <p:sldId id="643" r:id="rId35"/>
    <p:sldId id="644" r:id="rId36"/>
    <p:sldId id="651" r:id="rId37"/>
    <p:sldId id="622" r:id="rId38"/>
    <p:sldId id="623" r:id="rId39"/>
    <p:sldId id="652" r:id="rId40"/>
    <p:sldId id="624" r:id="rId41"/>
    <p:sldId id="653" r:id="rId42"/>
    <p:sldId id="355" r:id="rId43"/>
    <p:sldId id="654" r:id="rId44"/>
    <p:sldId id="655" r:id="rId45"/>
    <p:sldId id="656" r:id="rId46"/>
    <p:sldId id="264" r:id="rId47"/>
    <p:sldId id="265" r:id="rId48"/>
    <p:sldId id="657" r:id="rId49"/>
    <p:sldId id="658" r:id="rId50"/>
    <p:sldId id="659" r:id="rId51"/>
    <p:sldId id="660" r:id="rId52"/>
    <p:sldId id="750" r:id="rId53"/>
    <p:sldId id="751" r:id="rId54"/>
    <p:sldId id="661" r:id="rId55"/>
    <p:sldId id="662" r:id="rId56"/>
    <p:sldId id="258" r:id="rId57"/>
    <p:sldId id="259" r:id="rId58"/>
    <p:sldId id="260" r:id="rId59"/>
    <p:sldId id="320" r:id="rId60"/>
    <p:sldId id="664" r:id="rId61"/>
    <p:sldId id="665" r:id="rId62"/>
    <p:sldId id="752" r:id="rId63"/>
    <p:sldId id="386" r:id="rId64"/>
    <p:sldId id="753" r:id="rId65"/>
    <p:sldId id="668" r:id="rId66"/>
    <p:sldId id="669" r:id="rId67"/>
    <p:sldId id="670" r:id="rId68"/>
    <p:sldId id="361" r:id="rId69"/>
    <p:sldId id="672" r:id="rId70"/>
    <p:sldId id="673" r:id="rId71"/>
    <p:sldId id="674" r:id="rId72"/>
    <p:sldId id="388" r:id="rId73"/>
    <p:sldId id="675" r:id="rId74"/>
    <p:sldId id="676" r:id="rId75"/>
    <p:sldId id="677" r:id="rId76"/>
    <p:sldId id="678" r:id="rId77"/>
    <p:sldId id="754" r:id="rId78"/>
    <p:sldId id="679" r:id="rId79"/>
    <p:sldId id="680" r:id="rId80"/>
    <p:sldId id="689" r:id="rId81"/>
    <p:sldId id="681" r:id="rId82"/>
    <p:sldId id="690" r:id="rId83"/>
    <p:sldId id="691" r:id="rId84"/>
    <p:sldId id="682" r:id="rId85"/>
    <p:sldId id="684" r:id="rId8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55" autoAdjust="0"/>
    <p:restoredTop sz="92294" autoAdjust="0"/>
  </p:normalViewPr>
  <p:slideViewPr>
    <p:cSldViewPr snapToGrid="0" snapToObjects="1">
      <p:cViewPr varScale="1">
        <p:scale>
          <a:sx n="84" d="100"/>
          <a:sy n="84" d="100"/>
        </p:scale>
        <p:origin x="96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53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9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29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A734B4-37AE-42A6-AC35-CBFB00567F3D}" type="slidenum">
              <a:rPr lang="cs-CZ">
                <a:latin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latin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73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F8D760-09EC-4194-B83A-205DF87DC0E5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283D0A-62BC-492A-A023-A92AE9395EAB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>
              <a:latin typeface="Calibri" pitchFamily="34" charset="0"/>
            </a:endParaRPr>
          </a:p>
        </p:txBody>
      </p:sp>
      <p:sp>
        <p:nvSpPr>
          <p:cNvPr id="574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4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296FA1-D9A3-42F2-BBCD-62927AB0DE7D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>
              <a:latin typeface="Calibri" pitchFamily="34" charset="0"/>
            </a:endParaRPr>
          </a:p>
        </p:txBody>
      </p:sp>
      <p:sp>
        <p:nvSpPr>
          <p:cNvPr id="575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5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C7DBF8-EC05-4BC8-A675-0F0CF9960D69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>
              <a:latin typeface="Calibri" pitchFamily="34" charset="0"/>
            </a:endParaRPr>
          </a:p>
        </p:txBody>
      </p:sp>
      <p:sp>
        <p:nvSpPr>
          <p:cNvPr id="576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6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5CC65844-F865-410F-B57A-F80360F9FE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442CEAD9-8B91-447C-BBA3-7CE2452AF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E6D10C70-6C65-4125-8FE3-0FB140EBD3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B0E8530-AC5B-4E61-BDF7-574A765928FD}" type="slidenum">
              <a:rPr lang="cs-CZ" altLang="cs-CZ" b="0">
                <a:latin typeface="Arial" panose="020B0604020202020204" pitchFamily="34" charset="0"/>
              </a:rPr>
              <a:pPr eaLnBrk="1" hangingPunct="1"/>
              <a:t>46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C8A1FACE-3BF3-47AC-A376-E962E895B1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3D906DFF-0CBB-4BF8-A0DC-44F60820A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16150F5D-8A16-4C20-81D4-F4135DE9F5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48ED91B-FA76-4A72-BEA3-EC870582A4E8}" type="slidenum">
              <a:rPr lang="cs-CZ" altLang="cs-CZ" b="0">
                <a:latin typeface="Arial" panose="020B0604020202020204" pitchFamily="34" charset="0"/>
              </a:rPr>
              <a:pPr eaLnBrk="1" hangingPunct="1"/>
              <a:t>47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F07B3A-9EAF-4AC3-9D1D-503D63F054C1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cs-CZ">
              <a:latin typeface="Calibri" pitchFamily="34" charset="0"/>
            </a:endParaRPr>
          </a:p>
        </p:txBody>
      </p:sp>
      <p:sp>
        <p:nvSpPr>
          <p:cNvPr id="577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7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8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578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1D86A-C0B2-4E11-95CC-31D6B95BCCF3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5BF84B-F0DD-4A0C-B4DD-652BC1C345F3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cs-CZ">
              <a:latin typeface="Calibri" pitchFamily="34" charset="0"/>
            </a:endParaRPr>
          </a:p>
        </p:txBody>
      </p:sp>
      <p:sp>
        <p:nvSpPr>
          <p:cNvPr id="579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9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08CACE-151A-4FAB-B7F0-0B31CE48C568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cs-CZ">
              <a:latin typeface="Calibri" pitchFamily="34" charset="0"/>
            </a:endParaRPr>
          </a:p>
        </p:txBody>
      </p:sp>
      <p:sp>
        <p:nvSpPr>
          <p:cNvPr id="580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0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Podnik s větším počtem druhů zásob – využití předchozích vzorců modelů pro každou zásobu zvlášť.  Což je při vícezáosbovém podniku obtížné. Proto se podnik zaměřuje pouze na významné druhy zásob a u těch optimalizuje dodávky.</a:t>
            </a:r>
          </a:p>
          <a:p>
            <a:pPr>
              <a:spcBef>
                <a:spcPct val="0"/>
              </a:spcBef>
            </a:pPr>
            <a:r>
              <a:rPr lang="cs-CZ"/>
              <a:t>Ve většině podniků se středním až velkým počtem druhů zásob (od 2000 druhů) většinou představuje 5-15% druhů zásob 60-80% podíl na celkové hodnotě spotřeby. (skupina A). Obvykle 15-25% podíl má 15-25% podíl (skupina B), obvykle 60-80% druhů zásob má podíl na spotřebě 5-15% (skupina C).</a:t>
            </a:r>
          </a:p>
          <a:p>
            <a:pPr>
              <a:spcBef>
                <a:spcPct val="0"/>
              </a:spcBef>
            </a:pPr>
            <a:r>
              <a:rPr lang="cs-CZ"/>
              <a:t>Diferenciace umožňuje účinnější opatření a lepší ekonomické efekty.</a:t>
            </a:r>
          </a:p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r>
              <a:rPr lang="cs-CZ"/>
              <a:t>U skupiny A optimalizuje.</a:t>
            </a:r>
          </a:p>
          <a:p>
            <a:pPr>
              <a:spcBef>
                <a:spcPct val="0"/>
              </a:spcBef>
            </a:pPr>
            <a:r>
              <a:rPr lang="cs-CZ"/>
              <a:t>Skupina B většinou vyšší pojistné zásoby a větší velikost dodávek.</a:t>
            </a:r>
          </a:p>
          <a:p>
            <a:pPr>
              <a:spcBef>
                <a:spcPct val="0"/>
              </a:spcBef>
            </a:pPr>
            <a:r>
              <a:rPr lang="cs-CZ"/>
              <a:t>Skupina C – nejvyšší pojistná zásoba</a:t>
            </a:r>
          </a:p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r>
              <a:rPr lang="cs-CZ"/>
              <a:t>Kritérium pro členění zásob může být i podíl na tržbách</a:t>
            </a:r>
          </a:p>
          <a:p>
            <a:pPr>
              <a:spcBef>
                <a:spcPct val="0"/>
              </a:spcBef>
            </a:pPr>
            <a:r>
              <a:rPr lang="cs-CZ"/>
              <a:t>Obtížnost zásobování</a:t>
            </a:r>
          </a:p>
          <a:p>
            <a:pPr>
              <a:spcBef>
                <a:spcPct val="0"/>
              </a:spcBef>
            </a:pPr>
            <a:r>
              <a:rPr lang="cs-CZ"/>
              <a:t>Zastupitelnost</a:t>
            </a:r>
          </a:p>
          <a:p>
            <a:pPr>
              <a:spcBef>
                <a:spcPct val="0"/>
              </a:spcBef>
            </a:pPr>
            <a:r>
              <a:rPr lang="cs-CZ"/>
              <a:t>Důsledky nedostku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6463AF-4C11-425D-B7C6-DAE2B753F4FF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>
              <a:latin typeface="Calibri" pitchFamily="34" charset="0"/>
            </a:endParaRPr>
          </a:p>
        </p:txBody>
      </p:sp>
      <p:sp>
        <p:nvSpPr>
          <p:cNvPr id="566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6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Smyslem zásob je zajistit bezporuchový a plynulý výdej skladovaných položek do spotřeby. Výše zásob bude vždy ovlivněna požadavkem jištění před poruchami (výkyvy či neplnění dodávek dodavateli – objemový faktor x časový faktor), které mohou ovlivnit dispoziční množství zásob v jednotlivých skladech.</a:t>
            </a:r>
          </a:p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r>
              <a:rPr lang="cs-CZ"/>
              <a:t>Operativní řízení zásob zabezpečuje udržování jejich potřebných stavů z hlediska množství a struktury.</a:t>
            </a:r>
          </a:p>
          <a:p>
            <a:pPr>
              <a:spcBef>
                <a:spcPct val="0"/>
              </a:spcBef>
            </a:pPr>
            <a:r>
              <a:rPr lang="cs-CZ"/>
              <a:t>Strategické řízení potřeb zásob zahrnuje řízení potřeb zásob (součást řízení aktiv podniku) a potřebných zdrojů (součást finančního řízení podniku).</a:t>
            </a:r>
          </a:p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43AB16-9D4A-4CB2-847E-CB20A0D70A60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cs-CZ">
              <a:latin typeface="Calibri" pitchFamily="34" charset="0"/>
            </a:endParaRPr>
          </a:p>
        </p:txBody>
      </p:sp>
      <p:sp>
        <p:nvSpPr>
          <p:cNvPr id="581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1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Položka		N na zásoby			kumulace N			%kumulovaných 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Cecilka		580				580				49%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Homolka		320				900				</a:t>
            </a:r>
            <a:r>
              <a:rPr lang="cs-CZ" sz="700" b="1"/>
              <a:t>76%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Chroust		120				1020				86%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Indián			80				1100				92%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Gusta			70				1170				98%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Emanuel		10				1180				99%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Filoména		5				1185				99%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Anna			4				1189				100%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Dominika		2				1191				100%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Berta			1				1192				100%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76%celkových nákladů spotřebovávají pouze 2 položky Gusta a Emanuel (kumulované N) – těmto položkám musí být věnována zvýšená pozornost.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Naopak posledních 6 položek nespotřebovává dohromady ani 8% nákladů. – není jim třeba věnovat zvláštní pozornost.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A (Cecilka, Homolka) – 76% N, 20% podíl na množství položek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B (Chroust , Indián) – 16% N, 20% podíl na množství položek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700"/>
              <a:t>C zbytek – 8% N, 60% ´podíl na celkových položkkách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3B34B23F-5AF9-48EC-8E1B-1E7452230A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010DA20C-5BE5-4647-BFB1-86153B6DA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E85CBB83-99F9-49C8-81F7-9E773959ED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2C1A013-E3CE-4774-BA8A-E2CCCA957BC3}" type="slidenum">
              <a:rPr lang="cs-CZ" altLang="cs-CZ" b="0">
                <a:latin typeface="Arial" panose="020B0604020202020204" pitchFamily="34" charset="0"/>
              </a:rPr>
              <a:pPr eaLnBrk="1" hangingPunct="1"/>
              <a:t>56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79B48C89-F36B-4CD3-9DB0-1A16CE4D4F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E9E9FCF9-C17C-409F-BA5B-56BACE0E1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7165A1F8-A623-4A7C-BF47-E04789474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5F10DB2-84E9-4AA9-8AA2-7CD978BDBEBD}" type="slidenum">
              <a:rPr lang="cs-CZ" altLang="cs-CZ" b="0">
                <a:latin typeface="Arial" panose="020B0604020202020204" pitchFamily="34" charset="0"/>
              </a:rPr>
              <a:pPr eaLnBrk="1" hangingPunct="1"/>
              <a:t>57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B4CB3629-5618-4596-9D16-A972CD20E5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2AF2CE57-7D07-4BC9-A96F-AA7AFB69E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3CF8E31F-1207-4C52-9240-A49B023EAB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ABEFBCA-E22A-412E-9895-B3357B494F73}" type="slidenum">
              <a:rPr lang="cs-CZ" altLang="cs-CZ" b="0">
                <a:latin typeface="Arial" panose="020B0604020202020204" pitchFamily="34" charset="0"/>
              </a:rPr>
              <a:pPr eaLnBrk="1" hangingPunct="1"/>
              <a:t>58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D1CB8-B79E-42D3-A65F-599CC4AEB966}" type="slidenum">
              <a:rPr lang="cs-CZ"/>
              <a:pPr/>
              <a:t>59</a:t>
            </a:fld>
            <a:endParaRPr lang="cs-CZ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3" y="4717218"/>
            <a:ext cx="4986558" cy="446793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D6FCD2-C15F-4640-9707-DE94BC963DF7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cs-CZ">
              <a:latin typeface="Calibri" pitchFamily="34" charset="0"/>
            </a:endParaRPr>
          </a:p>
        </p:txBody>
      </p:sp>
      <p:sp>
        <p:nvSpPr>
          <p:cNvPr id="582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2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A997C9-72E8-4171-929C-AFDB5599C0EF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cs-CZ">
              <a:latin typeface="Calibri" pitchFamily="34" charset="0"/>
            </a:endParaRPr>
          </a:p>
        </p:txBody>
      </p:sp>
      <p:sp>
        <p:nvSpPr>
          <p:cNvPr id="583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19075" indent="-219075">
              <a:lnSpc>
                <a:spcPct val="90000"/>
              </a:lnSpc>
              <a:spcBef>
                <a:spcPct val="0"/>
              </a:spcBef>
            </a:pPr>
            <a:endParaRPr lang="cs-CZ" sz="9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1702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64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06687D-71C2-43A7-A756-D2D69409F4FE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cs-CZ">
              <a:latin typeface="Calibri" pitchFamily="34" charset="0"/>
            </a:endParaRPr>
          </a:p>
        </p:txBody>
      </p:sp>
      <p:sp>
        <p:nvSpPr>
          <p:cNvPr id="585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5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Průměrná výše zásob lze vypočítat jako aritmetický průměr denních (měsíčních) stavů.</a:t>
            </a:r>
          </a:p>
          <a:p>
            <a:pPr>
              <a:spcBef>
                <a:spcPct val="0"/>
              </a:spcBef>
            </a:pPr>
            <a:r>
              <a:rPr lang="cs-CZ"/>
              <a:t>Čím vyšší je OZ, tím rychleji podnik obrací zásoby a aktivněji využívá kapitál vložený do této složky OA. Zásoby tak přispívají k vyšší obrátce celkových aktiv, vedou k vyšší rentabilitě vlastního jmění. Ukazatel můžeme spočítat pro celkové zásoby i pro jednotlivé složky zásob.</a:t>
            </a:r>
          </a:p>
          <a:p>
            <a:pPr>
              <a:spcBef>
                <a:spcPct val="0"/>
              </a:spcBef>
            </a:pPr>
            <a:r>
              <a:rPr lang="cs-CZ"/>
              <a:t>OZ = tržby / průměrná výše zásob  …kolikrát se daná zásoba zaplatí z tržeb</a:t>
            </a:r>
          </a:p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r>
              <a:rPr lang="cs-CZ"/>
              <a:t>Vypovídací schopnost DOZ je obdobná jako u OZ. Význam při výpočtu obratového cyklu peněz  a následně k množství kapitálu potřebného k profinancování OA.</a:t>
            </a:r>
          </a:p>
          <a:p>
            <a:pPr>
              <a:spcBef>
                <a:spcPct val="0"/>
              </a:spcBef>
            </a:pPr>
            <a:r>
              <a:rPr lang="cs-CZ"/>
              <a:t>DOZ = (360 x průměrná výše zásob) / T… za kolik dnů se zásoby průměrně vrátí prostřednictvím tržeb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59D76-C347-4E9E-8430-1EEC964154D2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>
              <a:latin typeface="Calibri" pitchFamily="34" charset="0"/>
            </a:endParaRPr>
          </a:p>
        </p:txBody>
      </p:sp>
      <p:sp>
        <p:nvSpPr>
          <p:cNvPr id="567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7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Zp+D = M+Zk</a:t>
            </a:r>
          </a:p>
          <a:p>
            <a:pPr>
              <a:spcBef>
                <a:spcPct val="0"/>
              </a:spcBef>
            </a:pPr>
            <a:r>
              <a:rPr lang="cs-CZ"/>
              <a:t>D = 1500 + 180 – 200 = 1480 tun.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7DD6F8-F8DB-4FAE-AE4E-9A8EA1073393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66</a:t>
            </a:fld>
            <a:endParaRPr lang="cs-CZ">
              <a:latin typeface="Calibri" pitchFamily="34" charset="0"/>
            </a:endParaRPr>
          </a:p>
        </p:txBody>
      </p:sp>
      <p:sp>
        <p:nvSpPr>
          <p:cNvPr id="586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6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cs-CZ" sz="700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77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877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4BD391-8D98-497B-A123-5C381D565226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69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888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354C7A-433E-4613-A198-F4E0D3DC2A72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D760C3-2746-4620-8D75-DA4E20F91F1A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71</a:t>
            </a:fld>
            <a:endParaRPr lang="cs-CZ">
              <a:latin typeface="Calibri" pitchFamily="34" charset="0"/>
            </a:endParaRPr>
          </a:p>
        </p:txBody>
      </p:sp>
      <p:sp>
        <p:nvSpPr>
          <p:cNvPr id="589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9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EC0C8-2FC5-415D-937E-3FFF420049C8}" type="slidenum">
              <a:rPr lang="cs-CZ"/>
              <a:pPr/>
              <a:t>72</a:t>
            </a:fld>
            <a:endParaRPr lang="cs-CZ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3889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B9C691-6205-4C38-BFEB-A5ACFFE386DF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73</a:t>
            </a:fld>
            <a:endParaRPr lang="cs-CZ">
              <a:latin typeface="Calibri" pitchFamily="34" charset="0"/>
            </a:endParaRPr>
          </a:p>
        </p:txBody>
      </p:sp>
      <p:sp>
        <p:nvSpPr>
          <p:cNvPr id="590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0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a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3F3DD6-9305-470C-8CC4-5B30FB624355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74</a:t>
            </a:fld>
            <a:endParaRPr lang="cs-CZ">
              <a:latin typeface="Calibri" pitchFamily="34" charset="0"/>
            </a:endParaRPr>
          </a:p>
        </p:txBody>
      </p:sp>
      <p:sp>
        <p:nvSpPr>
          <p:cNvPr id="591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1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C,d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C90A19-D78B-44EF-9673-5371ECCCC36A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cs-CZ">
              <a:latin typeface="Calibri" pitchFamily="34" charset="0"/>
            </a:endParaRPr>
          </a:p>
        </p:txBody>
      </p:sp>
      <p:sp>
        <p:nvSpPr>
          <p:cNvPr id="592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2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b)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3E6652-EF59-4C6F-949D-298879CDFB0B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76</a:t>
            </a:fld>
            <a:endParaRPr lang="cs-CZ">
              <a:latin typeface="Calibri" pitchFamily="34" charset="0"/>
            </a:endParaRPr>
          </a:p>
        </p:txBody>
      </p:sp>
      <p:sp>
        <p:nvSpPr>
          <p:cNvPr id="593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a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7B1E85-87EE-44DC-B07E-8B2FC6A94C06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78</a:t>
            </a:fld>
            <a:endParaRPr lang="cs-CZ">
              <a:latin typeface="Calibri" pitchFamily="34" charset="0"/>
            </a:endParaRPr>
          </a:p>
        </p:txBody>
      </p:sp>
      <p:sp>
        <p:nvSpPr>
          <p:cNvPr id="594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4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5A247F6B-F70C-4E5D-B8E7-491F64EC71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4315A3C4-0DF9-4D53-AFD3-A5BD83745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FD945C9C-950F-4847-BD81-A73E841F61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10F7FB6-88B4-47A9-8970-DBE6B2EFA165}" type="slidenum">
              <a:rPr lang="cs-CZ" altLang="cs-CZ" b="0">
                <a:latin typeface="Arial" panose="020B0604020202020204" pitchFamily="34" charset="0"/>
              </a:rPr>
              <a:pPr eaLnBrk="1" hangingPunct="1"/>
              <a:t>7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FDB15B-862D-4935-BD6E-757E22D30864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79</a:t>
            </a:fld>
            <a:endParaRPr lang="cs-CZ">
              <a:latin typeface="Calibri" pitchFamily="34" charset="0"/>
            </a:endParaRPr>
          </a:p>
        </p:txBody>
      </p:sp>
      <p:sp>
        <p:nvSpPr>
          <p:cNvPr id="595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5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BFD7F0-CF75-4A14-AB2F-C8C5A2D4F42D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81</a:t>
            </a:fld>
            <a:endParaRPr lang="cs-CZ">
              <a:latin typeface="Calibri" pitchFamily="34" charset="0"/>
            </a:endParaRPr>
          </a:p>
        </p:txBody>
      </p:sp>
      <p:sp>
        <p:nvSpPr>
          <p:cNvPr id="596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6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38830-A33E-4147-BCBB-51B74A2A4909}" type="slidenum">
              <a:rPr lang="cs-CZ"/>
              <a:pPr/>
              <a:t>82</a:t>
            </a:fld>
            <a:endParaRPr lang="cs-CZ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</p:spPr>
        <p:txBody>
          <a:bodyPr/>
          <a:lstStyle/>
          <a:p>
            <a:r>
              <a:rPr lang="cs-CZ" dirty="0"/>
              <a:t>Příklad 9.6.</a:t>
            </a:r>
          </a:p>
          <a:p>
            <a:r>
              <a:rPr lang="cs-CZ" dirty="0"/>
              <a:t>Obratový cyklus peněz:</a:t>
            </a:r>
          </a:p>
          <a:p>
            <a:r>
              <a:rPr lang="cs-CZ" dirty="0"/>
              <a:t>OCP = DOZ + DIP – DOP</a:t>
            </a:r>
          </a:p>
          <a:p>
            <a:endParaRPr lang="cs-CZ" dirty="0"/>
          </a:p>
          <a:p>
            <a:r>
              <a:rPr lang="cs-CZ"/>
              <a:t>Doba obratu zásob</a:t>
            </a:r>
          </a:p>
          <a:p>
            <a:r>
              <a:rPr lang="cs-CZ" dirty="0"/>
              <a:t>Doba obratu pohledávek</a:t>
            </a:r>
          </a:p>
          <a:p>
            <a:r>
              <a:rPr lang="cs-CZ" dirty="0"/>
              <a:t>Doba obratu krátkodobých závazků</a:t>
            </a:r>
          </a:p>
          <a:p>
            <a:r>
              <a:rPr lang="cs-CZ" dirty="0"/>
              <a:t>Obratový cyklus peněz</a:t>
            </a:r>
          </a:p>
          <a:p>
            <a:r>
              <a:rPr lang="cs-CZ" dirty="0"/>
              <a:t>Denní provozní výdaje = (náklady na prodané zboží + výkonová spotřeba + osobní náklady + majetkové daně + ostatní provozní náklady)/360</a:t>
            </a:r>
          </a:p>
          <a:p>
            <a:r>
              <a:rPr lang="cs-CZ" dirty="0"/>
              <a:t>Potřeba ČPK = obratový cyklus peněz x denní provozní výdaje</a:t>
            </a:r>
          </a:p>
          <a:p>
            <a:r>
              <a:rPr lang="cs-CZ" dirty="0"/>
              <a:t>Skutečný ČPK = oběžná aktiva – krátkodobé závazky 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611EE-AB6B-450B-9E1B-CA3DB4408A90}" type="slidenum">
              <a:rPr lang="cs-CZ"/>
              <a:pPr/>
              <a:t>83</a:t>
            </a:fld>
            <a:endParaRPr lang="cs-CZ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DE176B-BEB3-4AC8-8024-A72DA0E81991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84</a:t>
            </a:fld>
            <a:endParaRPr lang="cs-CZ">
              <a:latin typeface="Calibri" pitchFamily="34" charset="0"/>
            </a:endParaRPr>
          </a:p>
        </p:txBody>
      </p:sp>
      <p:sp>
        <p:nvSpPr>
          <p:cNvPr id="598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8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602CBE-230D-4064-83C9-D9EA9BAAA087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85</a:t>
            </a:fld>
            <a:endParaRPr lang="cs-CZ">
              <a:latin typeface="Calibri" pitchFamily="34" charset="0"/>
            </a:endParaRPr>
          </a:p>
        </p:txBody>
      </p:sp>
      <p:sp>
        <p:nvSpPr>
          <p:cNvPr id="599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90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32945-6F1F-4414-8B4D-186F7DFAE568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>
              <a:latin typeface="Calibri" pitchFamily="34" charset="0"/>
            </a:endParaRPr>
          </a:p>
        </p:txBody>
      </p:sp>
      <p:sp>
        <p:nvSpPr>
          <p:cNvPr id="568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8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Běžná zásoba = velikost jedné dodávky / 2</a:t>
            </a:r>
          </a:p>
          <a:p>
            <a:pPr>
              <a:spcBef>
                <a:spcPct val="0"/>
              </a:spcBef>
            </a:pPr>
            <a:r>
              <a:rPr lang="cs-CZ" dirty="0"/>
              <a:t>Celková zásoba = pojistná + běžná zásoba</a:t>
            </a:r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r>
              <a:rPr lang="cs-CZ" dirty="0"/>
              <a:t>Objednací zásoba – stav zásob, kdy se musí vystavit objednávka, aby dodávka dorazila nejpozději v den dosažení minimální zásoby.</a:t>
            </a:r>
          </a:p>
          <a:p>
            <a:pPr>
              <a:spcBef>
                <a:spcPct val="0"/>
              </a:spcBef>
            </a:pPr>
            <a:r>
              <a:rPr lang="cs-CZ" dirty="0"/>
              <a:t>Minimální zásoba = 0 nebo pojistné zásobě</a:t>
            </a:r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r>
              <a:rPr lang="cs-CZ" dirty="0"/>
              <a:t>Závislost na zásobě, na dodavateli, na poptávce po výrobku…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9DEBB7-4DEE-4F32-BB27-AF4D9DD0FC1D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>
              <a:latin typeface="Calibri" pitchFamily="34" charset="0"/>
            </a:endParaRPr>
          </a:p>
        </p:txBody>
      </p:sp>
      <p:sp>
        <p:nvSpPr>
          <p:cNvPr id="569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9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0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70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B43705-6A30-4DBC-BBED-1B4779F2C687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1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71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502865-AD29-4DF1-B705-7AA0511977CA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A3AFDC-4CDB-4C43-B821-2A8331435DAA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>
              <a:latin typeface="Calibri" pitchFamily="34" charset="0"/>
            </a:endParaRPr>
          </a:p>
        </p:txBody>
      </p:sp>
      <p:sp>
        <p:nvSpPr>
          <p:cNvPr id="572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2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BBF85-6DB1-4A5C-AF71-6F4D04E1A3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8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9420E-56CA-430F-8050-BBA2999E88C5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40134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Nadpis, 2 obsahy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ED2BF-4B69-4797-B159-11963DE04BA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05980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568E8-4E11-4111-BFD5-BB5B4EB35E5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29818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CC381F3-E900-4490-B5B9-BDA4D1E28D9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7891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1523"/>
            <a:ext cx="8229600" cy="4394640"/>
          </a:xfrm>
        </p:spPr>
        <p:txBody>
          <a:bodyPr/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923"/>
            <a:ext cx="8229600" cy="11430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1" y="2470137"/>
            <a:ext cx="7858124" cy="1917726"/>
          </a:xfrm>
        </p:spPr>
        <p:txBody>
          <a:bodyPr lIns="0" tIns="0" rIns="0" bIns="0" anchor="t" anchorCtr="0">
            <a:normAutofit fontScale="90000"/>
          </a:bodyPr>
          <a:lstStyle/>
          <a:p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Podniková ekonomika 2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dirty="0"/>
              <a:t>Nákup a zásobování</a:t>
            </a:r>
            <a:br>
              <a:rPr lang="cs-CZ" sz="3200" dirty="0"/>
            </a:br>
            <a:r>
              <a:rPr lang="cs-CZ" sz="3200" dirty="0"/>
              <a:t>Výrobní činnost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Zásoby</a:t>
            </a:r>
          </a:p>
        </p:txBody>
      </p:sp>
      <p:pic>
        <p:nvPicPr>
          <p:cNvPr id="7172" name="Picture 4" descr="Sché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7138" y="980728"/>
            <a:ext cx="9861097" cy="60343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Třídění zásob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91513" cy="4857750"/>
          </a:xfrm>
        </p:spPr>
        <p:txBody>
          <a:bodyPr/>
          <a:lstStyle/>
          <a:p>
            <a:pPr marL="273050" indent="-273050">
              <a:buFontTx/>
              <a:buNone/>
            </a:pPr>
            <a:r>
              <a:rPr lang="cs-CZ" sz="2800">
                <a:latin typeface="Arial Narrow" pitchFamily="34" charset="0"/>
              </a:rPr>
              <a:t>Třídění zásob navazuje na třídění materiálů. </a:t>
            </a:r>
          </a:p>
          <a:p>
            <a:pPr marL="273050" indent="-273050"/>
            <a:r>
              <a:rPr lang="cs-CZ" sz="2800" b="1">
                <a:latin typeface="Arial Narrow" pitchFamily="34" charset="0"/>
              </a:rPr>
              <a:t>Objemově významné materiály</a:t>
            </a:r>
            <a:r>
              <a:rPr lang="cs-CZ" sz="2800">
                <a:latin typeface="Arial Narrow" pitchFamily="34" charset="0"/>
              </a:rPr>
              <a:t> – základní materiály,  </a:t>
            </a:r>
          </a:p>
          <a:p>
            <a:pPr marL="273050" indent="-273050">
              <a:buFontTx/>
              <a:buNone/>
            </a:pPr>
            <a:r>
              <a:rPr lang="cs-CZ" sz="2800">
                <a:latin typeface="Arial Narrow" pitchFamily="34" charset="0"/>
              </a:rPr>
              <a:t>    řídíme jejich množství v zásobách v m.j., jednotkové ceny a náklady v Kč. </a:t>
            </a:r>
          </a:p>
          <a:p>
            <a:pPr marL="273050" indent="-273050"/>
            <a:r>
              <a:rPr lang="cs-CZ" sz="2800" b="1">
                <a:latin typeface="Arial Narrow" pitchFamily="34" charset="0"/>
              </a:rPr>
              <a:t>Ostatní materiály objemově méně významné</a:t>
            </a:r>
          </a:p>
          <a:p>
            <a:pPr marL="273050" indent="-273050">
              <a:buFontTx/>
              <a:buNone/>
            </a:pPr>
            <a:r>
              <a:rPr lang="cs-CZ" sz="2800">
                <a:latin typeface="Arial Narrow" pitchFamily="34" charset="0"/>
              </a:rPr>
              <a:t>    řídíme  úrovni nákladů v Kč. Analýza nákladů se provádí pouze když to vyžádají podmínky v podniku z titulu dodržení hospodárnosti výroby.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96975"/>
          </a:xfrm>
        </p:spPr>
        <p:txBody>
          <a:bodyPr/>
          <a:lstStyle/>
          <a:p>
            <a:pPr fontAlgn="auto">
              <a:lnSpc>
                <a:spcPts val="3800"/>
              </a:lnSpc>
              <a:spcAft>
                <a:spcPts val="0"/>
              </a:spcAft>
              <a:defRPr/>
            </a:pPr>
            <a:r>
              <a:rPr lang="cs-CZ" sz="4000" dirty="0"/>
              <a:t>Dodací množství a množství zásob na skladě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893175" cy="5040312"/>
          </a:xfrm>
        </p:spPr>
        <p:txBody>
          <a:bodyPr rtlCol="0">
            <a:noAutofit/>
          </a:bodyPr>
          <a:lstStyle/>
          <a:p>
            <a:pPr marL="274638" indent="-27463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latin typeface="Arial Narrow" pitchFamily="34" charset="0"/>
              </a:rPr>
              <a:t>Princip  řízení:</a:t>
            </a:r>
          </a:p>
          <a:p>
            <a:pPr marL="274638" indent="-2746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800" dirty="0">
                <a:latin typeface="Arial Narrow" pitchFamily="34" charset="0"/>
              </a:rPr>
              <a:t>musí být </a:t>
            </a:r>
            <a:r>
              <a:rPr lang="cs-CZ" sz="2800" b="1" dirty="0">
                <a:latin typeface="Arial Narrow" pitchFamily="34" charset="0"/>
              </a:rPr>
              <a:t>dostatek zásob pro zajištění plynulé</a:t>
            </a:r>
            <a:r>
              <a:rPr lang="cs-CZ" sz="2800" dirty="0">
                <a:latin typeface="Arial Narrow" pitchFamily="34" charset="0"/>
              </a:rPr>
              <a:t> výroby </a:t>
            </a:r>
          </a:p>
          <a:p>
            <a:pPr marL="274638" indent="-2746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800" dirty="0">
                <a:latin typeface="Arial Narrow" pitchFamily="34" charset="0"/>
              </a:rPr>
              <a:t>zásoby musí </a:t>
            </a:r>
            <a:r>
              <a:rPr lang="cs-CZ" sz="2800" b="1" dirty="0">
                <a:latin typeface="Arial Narrow" pitchFamily="34" charset="0"/>
              </a:rPr>
              <a:t>docházet do skladu v určitých časových   intervalech v určitých velikostech jednotlivých dodávek</a:t>
            </a:r>
            <a:r>
              <a:rPr lang="cs-CZ" sz="2800" dirty="0">
                <a:latin typeface="Arial Narrow" pitchFamily="34" charset="0"/>
              </a:rPr>
              <a:t> (D)</a:t>
            </a:r>
          </a:p>
          <a:p>
            <a:pPr marL="274638" indent="-2746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800" dirty="0">
                <a:latin typeface="Arial Narrow" pitchFamily="34" charset="0"/>
              </a:rPr>
              <a:t>zásoby ze skladu jsou odebírány do výroby (výrobní materiály), nebo do spotřeby (ostatní - nevýrobní materiály) v jednotlivých dávkách (M) </a:t>
            </a:r>
          </a:p>
          <a:p>
            <a:pPr marL="274638" indent="-2746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800" dirty="0">
                <a:latin typeface="Arial Narrow" pitchFamily="34" charset="0"/>
              </a:rPr>
              <a:t>celý proces musí být veden na principu hospodárnosti. </a:t>
            </a:r>
          </a:p>
          <a:p>
            <a:pPr marL="274638" indent="-27463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Arial Narrow" pitchFamily="34" charset="0"/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dirty="0">
                <a:latin typeface="Arial Narrow" pitchFamily="34" charset="0"/>
              </a:rPr>
              <a:t>Množství zásob ve skladě pro výrobní pohotovost je funkcí  časového intervalu jednotlivých dodávek a jejich velikosti. </a:t>
            </a:r>
          </a:p>
          <a:p>
            <a:pPr marL="274638" indent="-274638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dirty="0">
                <a:latin typeface="Arial Narrow" pitchFamily="34" charset="0"/>
              </a:rPr>
              <a:t>M = f (</a:t>
            </a:r>
            <a:r>
              <a:rPr lang="cs-CZ" sz="2800" dirty="0" err="1">
                <a:latin typeface="Arial Narrow" pitchFamily="34" charset="0"/>
              </a:rPr>
              <a:t>t</a:t>
            </a:r>
            <a:r>
              <a:rPr lang="cs-CZ" sz="2800" baseline="-25000" dirty="0" err="1">
                <a:latin typeface="Arial Narrow" pitchFamily="34" charset="0"/>
              </a:rPr>
              <a:t>DC</a:t>
            </a:r>
            <a:r>
              <a:rPr lang="cs-CZ" sz="2800" dirty="0">
                <a:latin typeface="Arial Narrow" pitchFamily="34" charset="0"/>
              </a:rPr>
              <a:t> , 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18339"/>
            <a:ext cx="8229600" cy="8683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Tok zásob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54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>
                <a:latin typeface="Arial Narrow" pitchFamily="34" charset="0"/>
              </a:rPr>
              <a:t>Funkce má tvar lineární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dirty="0">
                <a:latin typeface="Arial Narrow" pitchFamily="34" charset="0"/>
              </a:rPr>
              <a:t>Zásoby vstupují do skladu </a:t>
            </a:r>
            <a:r>
              <a:rPr lang="cs-CZ" sz="2800" b="1" dirty="0">
                <a:latin typeface="Arial Narrow" pitchFamily="34" charset="0"/>
              </a:rPr>
              <a:t>rovnoměrně</a:t>
            </a:r>
            <a:r>
              <a:rPr lang="cs-CZ" sz="2800" dirty="0">
                <a:latin typeface="Arial Narrow" pitchFamily="34" charset="0"/>
              </a:rPr>
              <a:t> ve stejných časových intervalech a při konstantní velikosti dodávky. Čerpání zásob ze skladu je rovnoměrné,. Podmínky jsou idealizované.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>
                <a:latin typeface="Arial Narrow" pitchFamily="34" charset="0"/>
              </a:rPr>
              <a:t>Průběh funkce je ve skocích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dirty="0">
                <a:latin typeface="Arial Narrow" pitchFamily="34" charset="0"/>
              </a:rPr>
              <a:t>Zásoby vstupují do skladu </a:t>
            </a:r>
            <a:r>
              <a:rPr lang="cs-CZ" sz="2800" b="1" dirty="0">
                <a:latin typeface="Arial Narrow" pitchFamily="34" charset="0"/>
              </a:rPr>
              <a:t>nerovnoměrně</a:t>
            </a:r>
            <a:r>
              <a:rPr lang="cs-CZ" sz="2800" dirty="0">
                <a:latin typeface="Arial Narrow" pitchFamily="34" charset="0"/>
              </a:rPr>
              <a:t> tzn. různé délky dodacích cyklů, nebo různé velikosti dodávek, nebo oba vlivy současně. Čerpání ze skladu je nerovnoměrné v různých velikostech dávek.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095375"/>
            <a:ext cx="935355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6491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Zásoby minimální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07413" cy="5111750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je  množství zásob, které je trvale ve skladě pro dodržení plánovaného objemu výroby na předem plánované období</a:t>
            </a:r>
          </a:p>
          <a:p>
            <a:r>
              <a:rPr lang="cs-CZ"/>
              <a:t>tato zásoba může být označena dále jako:</a:t>
            </a:r>
          </a:p>
          <a:p>
            <a:pPr lvl="1"/>
            <a:r>
              <a:rPr lang="cs-CZ" sz="2400" b="1">
                <a:solidFill>
                  <a:schemeClr val="accent2"/>
                </a:solidFill>
              </a:rPr>
              <a:t>rezervní nebo pojistná</a:t>
            </a:r>
            <a:r>
              <a:rPr lang="cs-CZ" sz="2400"/>
              <a:t>. Období po které je tato zásoba stanovena lze označit jako doba rezervní</a:t>
            </a:r>
          </a:p>
          <a:p>
            <a:pPr lvl="1"/>
            <a:r>
              <a:rPr lang="cs-CZ" sz="2400" b="1">
                <a:solidFill>
                  <a:schemeClr val="accent2"/>
                </a:solidFill>
              </a:rPr>
              <a:t>signální</a:t>
            </a:r>
            <a:r>
              <a:rPr lang="cs-CZ" sz="2400">
                <a:solidFill>
                  <a:schemeClr val="accent2"/>
                </a:solidFill>
              </a:rPr>
              <a:t> </a:t>
            </a:r>
            <a:r>
              <a:rPr lang="cs-CZ" sz="2400"/>
              <a:t> pro vystavení objednávky na novou dodávku materiálu do skladu</a:t>
            </a:r>
          </a:p>
          <a:p>
            <a:pPr lvl="1"/>
            <a:endParaRPr lang="cs-CZ" sz="2000">
              <a:latin typeface="Arial Narrow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cs-CZ" sz="2800" b="1">
                <a:solidFill>
                  <a:srgbClr val="990000"/>
                </a:solidFill>
              </a:rPr>
              <a:t>Z</a:t>
            </a:r>
            <a:r>
              <a:rPr lang="cs-CZ" sz="2800" b="1" baseline="-25000">
                <a:solidFill>
                  <a:srgbClr val="990000"/>
                </a:solidFill>
              </a:rPr>
              <a:t>min.</a:t>
            </a:r>
            <a:r>
              <a:rPr lang="cs-CZ" sz="2800" b="1">
                <a:solidFill>
                  <a:srgbClr val="990000"/>
                </a:solidFill>
              </a:rPr>
              <a:t> = t</a:t>
            </a:r>
            <a:r>
              <a:rPr lang="cs-CZ" sz="2800" b="1" baseline="-25000">
                <a:solidFill>
                  <a:srgbClr val="990000"/>
                </a:solidFill>
              </a:rPr>
              <a:t>rez.</a:t>
            </a:r>
            <a:r>
              <a:rPr lang="cs-CZ" sz="2800" b="1">
                <a:solidFill>
                  <a:srgbClr val="990000"/>
                </a:solidFill>
              </a:rPr>
              <a:t> *  S</a:t>
            </a:r>
            <a:r>
              <a:rPr lang="cs-CZ" sz="2800" b="1" baseline="-25000">
                <a:solidFill>
                  <a:srgbClr val="990000"/>
                </a:solidFill>
              </a:rPr>
              <a:t>zás.D</a:t>
            </a:r>
          </a:p>
          <a:p>
            <a:pPr algn="ctr">
              <a:buFont typeface="Arial" pitchFamily="34" charset="0"/>
              <a:buNone/>
            </a:pPr>
            <a:endParaRPr lang="cs-CZ" sz="2000" b="1" baseline="-25000">
              <a:solidFill>
                <a:srgbClr val="990000"/>
              </a:solidFill>
            </a:endParaRPr>
          </a:p>
          <a:p>
            <a:pPr algn="ctr">
              <a:buFont typeface="Arial" pitchFamily="34" charset="0"/>
              <a:buNone/>
            </a:pPr>
            <a:endParaRPr lang="cs-CZ" sz="1800" b="1" baseline="-25000">
              <a:solidFill>
                <a:srgbClr val="990000"/>
              </a:solidFill>
            </a:endParaRPr>
          </a:p>
          <a:p>
            <a:r>
              <a:rPr lang="cs-CZ" sz="1800" b="1"/>
              <a:t>t</a:t>
            </a:r>
            <a:r>
              <a:rPr lang="cs-CZ" sz="1800" b="1" baseline="-25000"/>
              <a:t>rez.</a:t>
            </a:r>
            <a:r>
              <a:rPr lang="cs-CZ" sz="1800" b="1"/>
              <a:t>      </a:t>
            </a:r>
            <a:r>
              <a:rPr lang="cs-CZ" sz="1800"/>
              <a:t>je rezervní doba ve dnech</a:t>
            </a:r>
          </a:p>
          <a:p>
            <a:r>
              <a:rPr lang="cs-CZ" sz="1800" b="1"/>
              <a:t>S</a:t>
            </a:r>
            <a:r>
              <a:rPr lang="cs-CZ" sz="1800" b="1" baseline="-25000"/>
              <a:t>zás.D</a:t>
            </a:r>
            <a:r>
              <a:rPr lang="cs-CZ" sz="1800" b="1"/>
              <a:t>  </a:t>
            </a:r>
            <a:r>
              <a:rPr lang="cs-CZ" sz="1800"/>
              <a:t>je průměrná denní spotřeba v m.j.,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9768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Zásoby maximální 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>
                <a:latin typeface="Arial Narrow" pitchFamily="34" charset="0"/>
              </a:rPr>
              <a:t>je množství zásob v okamžiku </a:t>
            </a:r>
            <a:r>
              <a:rPr lang="cs-CZ" sz="2800" b="1">
                <a:latin typeface="Arial Narrow" pitchFamily="34" charset="0"/>
              </a:rPr>
              <a:t>vstupu </a:t>
            </a:r>
            <a:r>
              <a:rPr lang="cs-CZ" sz="2800">
                <a:latin typeface="Arial Narrow" pitchFamily="34" charset="0"/>
              </a:rPr>
              <a:t>dodávky materiálu </a:t>
            </a:r>
            <a:r>
              <a:rPr lang="cs-CZ" sz="2800" b="1">
                <a:latin typeface="Arial Narrow" pitchFamily="34" charset="0"/>
              </a:rPr>
              <a:t>do skladu</a:t>
            </a:r>
            <a:r>
              <a:rPr lang="cs-CZ" sz="2800">
                <a:latin typeface="Arial Narrow" pitchFamily="34" charset="0"/>
              </a:rPr>
              <a:t>. Tato zásoba je podmíněna velikostí zásoby minimální a velikosti dodávky do skladu</a:t>
            </a:r>
            <a:endParaRPr lang="cs-CZ" sz="2800" b="1"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cs-CZ" sz="2800" b="1">
                <a:solidFill>
                  <a:srgbClr val="990000"/>
                </a:solidFill>
                <a:latin typeface="Arial Narrow" pitchFamily="34" charset="0"/>
              </a:rPr>
              <a:t>Z</a:t>
            </a:r>
            <a:r>
              <a:rPr lang="cs-CZ" sz="2800" b="1" baseline="-25000">
                <a:solidFill>
                  <a:srgbClr val="990000"/>
                </a:solidFill>
                <a:latin typeface="Arial Narrow" pitchFamily="34" charset="0"/>
              </a:rPr>
              <a:t>max.</a:t>
            </a:r>
            <a:r>
              <a:rPr lang="cs-CZ" sz="2800">
                <a:solidFill>
                  <a:srgbClr val="990000"/>
                </a:solidFill>
                <a:latin typeface="Arial Narrow" pitchFamily="34" charset="0"/>
              </a:rPr>
              <a:t>  =  </a:t>
            </a:r>
            <a:r>
              <a:rPr lang="cs-CZ" sz="2800" b="1">
                <a:solidFill>
                  <a:srgbClr val="990000"/>
                </a:solidFill>
                <a:latin typeface="Arial Narrow" pitchFamily="34" charset="0"/>
              </a:rPr>
              <a:t>Z</a:t>
            </a:r>
            <a:r>
              <a:rPr lang="cs-CZ" sz="2800" b="1" baseline="-25000">
                <a:solidFill>
                  <a:srgbClr val="990000"/>
                </a:solidFill>
                <a:latin typeface="Arial Narrow" pitchFamily="34" charset="0"/>
              </a:rPr>
              <a:t>min.</a:t>
            </a:r>
            <a:r>
              <a:rPr lang="cs-CZ" sz="2800" b="1">
                <a:solidFill>
                  <a:srgbClr val="990000"/>
                </a:solidFill>
                <a:latin typeface="Arial Narrow" pitchFamily="34" charset="0"/>
              </a:rPr>
              <a:t>   +  D</a:t>
            </a:r>
            <a:endParaRPr lang="cs-CZ" sz="2800">
              <a:solidFill>
                <a:srgbClr val="990000"/>
              </a:solidFill>
              <a:latin typeface="Arial Narrow" pitchFamily="34" charset="0"/>
            </a:endParaRPr>
          </a:p>
          <a:p>
            <a:r>
              <a:rPr lang="cs-CZ" sz="2800" b="1">
                <a:latin typeface="Arial Narrow" pitchFamily="34" charset="0"/>
              </a:rPr>
              <a:t>Z</a:t>
            </a:r>
            <a:r>
              <a:rPr lang="cs-CZ" sz="2800" b="1" baseline="-25000">
                <a:latin typeface="Arial Narrow" pitchFamily="34" charset="0"/>
              </a:rPr>
              <a:t>max    </a:t>
            </a:r>
            <a:r>
              <a:rPr lang="cs-CZ" sz="2800">
                <a:latin typeface="Arial Narrow" pitchFamily="34" charset="0"/>
              </a:rPr>
              <a:t>je maximální zásoba v m.j.</a:t>
            </a:r>
          </a:p>
          <a:p>
            <a:r>
              <a:rPr lang="cs-CZ" sz="2800" b="1">
                <a:latin typeface="Arial Narrow" pitchFamily="34" charset="0"/>
              </a:rPr>
              <a:t>Z</a:t>
            </a:r>
            <a:r>
              <a:rPr lang="cs-CZ" sz="2800" b="1" baseline="-25000">
                <a:latin typeface="Arial Narrow" pitchFamily="34" charset="0"/>
              </a:rPr>
              <a:t>min </a:t>
            </a:r>
            <a:r>
              <a:rPr lang="cs-CZ" sz="2800">
                <a:latin typeface="Arial Narrow" pitchFamily="34" charset="0"/>
              </a:rPr>
              <a:t>  je minimální zásoba v m.j. </a:t>
            </a:r>
          </a:p>
          <a:p>
            <a:r>
              <a:rPr lang="cs-CZ" sz="2800" b="1">
                <a:latin typeface="Arial Narrow" pitchFamily="34" charset="0"/>
              </a:rPr>
              <a:t>D  </a:t>
            </a:r>
            <a:r>
              <a:rPr lang="cs-CZ" sz="2800">
                <a:latin typeface="Arial Narrow" pitchFamily="34" charset="0"/>
              </a:rPr>
              <a:t>     je velikost dodávky materiálu do skladu v m.j.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4457"/>
            <a:ext cx="8229600" cy="765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/>
              <a:t>Normy zásob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62950" cy="554355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cs-CZ" sz="2800"/>
              <a:t>	Jde o nejčastěji sledované normy zásob, které určíme násl. způsobem: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cs-CZ" sz="2800"/>
          </a:p>
          <a:p>
            <a:pPr marL="457200" indent="-457200">
              <a:lnSpc>
                <a:spcPct val="80000"/>
              </a:lnSpc>
            </a:pPr>
            <a:r>
              <a:rPr lang="cs-CZ" sz="2800"/>
              <a:t>min. zásoba = P</a:t>
            </a:r>
            <a:r>
              <a:rPr lang="cs-CZ" sz="2800" baseline="-25000"/>
              <a:t>z</a:t>
            </a:r>
            <a:r>
              <a:rPr lang="cs-CZ" sz="2800"/>
              <a:t> + t</a:t>
            </a:r>
            <a:r>
              <a:rPr lang="cs-CZ" sz="2800" baseline="-25000"/>
              <a:t>z</a:t>
            </a:r>
          </a:p>
          <a:p>
            <a:pPr marL="457200" indent="-457200">
              <a:lnSpc>
                <a:spcPct val="80000"/>
              </a:lnSpc>
            </a:pPr>
            <a:r>
              <a:rPr lang="cs-CZ" sz="2800"/>
              <a:t>max. norma = max. bz + P</a:t>
            </a:r>
            <a:r>
              <a:rPr lang="cs-CZ" sz="2800" baseline="-25000"/>
              <a:t>z</a:t>
            </a:r>
            <a:r>
              <a:rPr lang="cs-CZ" sz="2800"/>
              <a:t> + t</a:t>
            </a:r>
            <a:r>
              <a:rPr lang="cs-CZ" sz="2800" baseline="-25000"/>
              <a:t>z</a:t>
            </a:r>
          </a:p>
          <a:p>
            <a:pPr marL="457200" indent="-457200">
              <a:lnSpc>
                <a:spcPct val="80000"/>
              </a:lnSpc>
            </a:pPr>
            <a:r>
              <a:rPr lang="cs-CZ" sz="2800"/>
              <a:t>prům.norma = max. bz/2 + P</a:t>
            </a:r>
            <a:r>
              <a:rPr lang="cs-CZ" sz="2800" baseline="-25000"/>
              <a:t>z</a:t>
            </a:r>
            <a:r>
              <a:rPr lang="cs-CZ" sz="2800"/>
              <a:t> + t</a:t>
            </a:r>
            <a:r>
              <a:rPr lang="cs-CZ" sz="2800" baseline="-25000"/>
              <a:t>z</a:t>
            </a:r>
          </a:p>
          <a:p>
            <a:pPr marL="457200" indent="-457200">
              <a:lnSpc>
                <a:spcPct val="80000"/>
              </a:lnSpc>
            </a:pPr>
            <a:endParaRPr lang="cs-CZ" sz="2800"/>
          </a:p>
          <a:p>
            <a:pPr marL="457200" indent="-457200">
              <a:lnSpc>
                <a:spcPct val="80000"/>
              </a:lnSpc>
            </a:pPr>
            <a:r>
              <a:rPr lang="cs-CZ" sz="2800"/>
              <a:t>P</a:t>
            </a:r>
            <a:r>
              <a:rPr lang="cs-CZ" sz="2800" baseline="-25000"/>
              <a:t>z </a:t>
            </a:r>
            <a:r>
              <a:rPr lang="cs-CZ" sz="2800"/>
              <a:t>– pojistná zásoba</a:t>
            </a:r>
          </a:p>
          <a:p>
            <a:pPr marL="457200" indent="-457200">
              <a:lnSpc>
                <a:spcPct val="80000"/>
              </a:lnSpc>
            </a:pPr>
            <a:r>
              <a:rPr lang="cs-CZ" sz="2800"/>
              <a:t>t</a:t>
            </a:r>
            <a:r>
              <a:rPr lang="cs-CZ" sz="2800" baseline="-25000"/>
              <a:t>z</a:t>
            </a:r>
            <a:r>
              <a:rPr lang="cs-CZ" sz="2800"/>
              <a:t> – technologická zásoba</a:t>
            </a:r>
          </a:p>
          <a:p>
            <a:pPr marL="457200" indent="-457200">
              <a:lnSpc>
                <a:spcPct val="80000"/>
              </a:lnSpc>
            </a:pPr>
            <a:r>
              <a:rPr lang="cs-CZ" sz="2800"/>
              <a:t>max. bz = maximální běžná zásoba (prům. výška dodávky)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cs-CZ" sz="2800" b="1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cs-CZ" sz="2000" b="1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5176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latin typeface="Times New Roman" pitchFamily="18" charset="0"/>
              </a:rPr>
              <a:t>Klasifikace zásob</a:t>
            </a:r>
            <a:r>
              <a:rPr lang="cs-CZ" dirty="0"/>
              <a:t> - shrnutí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640763" cy="4784725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cs-CZ" sz="2100" b="1" dirty="0">
                <a:latin typeface="Times New Roman" pitchFamily="18" charset="0"/>
              </a:rPr>
              <a:t>Maximální zásoba – </a:t>
            </a:r>
            <a:r>
              <a:rPr lang="cs-CZ" sz="2100" dirty="0">
                <a:latin typeface="Times New Roman" pitchFamily="18" charset="0"/>
              </a:rPr>
              <a:t>stav zásob v okamžiku nové dodávky</a:t>
            </a:r>
            <a:endParaRPr lang="cs-CZ" sz="2100" b="1" dirty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cs-CZ" sz="2100" b="1" dirty="0">
                <a:latin typeface="Times New Roman" pitchFamily="18" charset="0"/>
              </a:rPr>
              <a:t>Minimální zásoba – </a:t>
            </a:r>
            <a:r>
              <a:rPr lang="cs-CZ" sz="2100" dirty="0">
                <a:latin typeface="Times New Roman" pitchFamily="18" charset="0"/>
              </a:rPr>
              <a:t>zásoby před dodáním další dodávky</a:t>
            </a:r>
            <a:endParaRPr lang="cs-CZ" sz="2100" b="1" dirty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100" b="1" dirty="0">
                <a:latin typeface="Times New Roman" pitchFamily="18" charset="0"/>
              </a:rPr>
              <a:t>Běžná (obratová) zásoba</a:t>
            </a:r>
            <a:r>
              <a:rPr lang="cs-CZ" sz="2100" dirty="0">
                <a:latin typeface="Times New Roman" pitchFamily="18" charset="0"/>
              </a:rPr>
              <a:t> – kryje potřeby v období mezi dvěma dodávkami. Stav mezi minimální (pojistnou) zásobou a maximální zásobou bezprostředně po dodávce.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100" b="1" dirty="0">
                <a:latin typeface="Times New Roman" pitchFamily="18" charset="0"/>
              </a:rPr>
              <a:t>Pojistná zásoba</a:t>
            </a:r>
            <a:r>
              <a:rPr lang="cs-CZ" sz="2100" dirty="0">
                <a:latin typeface="Times New Roman" pitchFamily="18" charset="0"/>
              </a:rPr>
              <a:t> – kryje odchylky od plánované spotřeby, odchylky od délky dodacího cyklu, odchylky ve výši dodávek.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100" b="1" dirty="0">
                <a:latin typeface="Times New Roman" pitchFamily="18" charset="0"/>
              </a:rPr>
              <a:t>Technologická zásoby – </a:t>
            </a:r>
            <a:r>
              <a:rPr lang="cs-CZ" sz="2100" dirty="0">
                <a:latin typeface="Times New Roman" pitchFamily="18" charset="0"/>
              </a:rPr>
              <a:t>jedná se o zásobu vyvolanou technologickým postupem (např. při výrobě parket je nezbytné vyschnutí dřeva…apod.)</a:t>
            </a:r>
            <a:endParaRPr lang="cs-CZ" sz="2100" b="1" dirty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100" b="1" dirty="0">
                <a:latin typeface="Times New Roman" pitchFamily="18" charset="0"/>
              </a:rPr>
              <a:t>Průměrná (celková) zásoba – </a:t>
            </a:r>
            <a:r>
              <a:rPr lang="cs-CZ" sz="2100" dirty="0">
                <a:latin typeface="Times New Roman" pitchFamily="18" charset="0"/>
              </a:rPr>
              <a:t>jedná se o zásobu, která je v průměru na skladě vzhledem k dodanému množství a postupné spotřebě.</a:t>
            </a:r>
            <a:endParaRPr lang="cs-CZ" sz="2100" b="1" dirty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100" b="1" dirty="0">
                <a:latin typeface="Times New Roman" pitchFamily="18" charset="0"/>
              </a:rPr>
              <a:t>Objednací zásoba (signální) - </a:t>
            </a:r>
            <a:r>
              <a:rPr lang="cs-CZ" sz="2100" dirty="0">
                <a:latin typeface="Times New Roman" pitchFamily="18" charset="0"/>
              </a:rPr>
              <a:t>stav zásob, kdy se musí vystavit objednávka, aby dodávka dorazila nejpozději v den dosažení minimální zásoby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1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77239"/>
            <a:ext cx="8640763" cy="5348923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b="1" dirty="0"/>
              <a:t>	</a:t>
            </a:r>
            <a:r>
              <a:rPr lang="cs-CZ" sz="2800" b="1" dirty="0"/>
              <a:t>Příklad 1:</a:t>
            </a:r>
            <a:r>
              <a:rPr lang="cs-CZ" sz="2800" dirty="0"/>
              <a:t> Podnik vyrábí dřevěné desky a hranoly. Průměrná výška dodávky dřeva je </a:t>
            </a:r>
            <a:br>
              <a:rPr lang="cs-CZ" sz="2800" dirty="0"/>
            </a:br>
            <a:r>
              <a:rPr lang="cs-CZ" sz="2800" dirty="0"/>
              <a:t>10 250 t. Vzhledem na občasné výkyvy ve spotřebě, resp. v dodávkách si podnik udržuje pojistnou zásobu ve výši 2 100 t dřeva. Z technologických důvodů podnik vytváří i technologickou zásobu v objemu 7 500t.</a:t>
            </a:r>
            <a:endParaRPr lang="cs-CZ" sz="2800" b="1" dirty="0"/>
          </a:p>
          <a:p>
            <a:pPr>
              <a:lnSpc>
                <a:spcPct val="80000"/>
              </a:lnSpc>
            </a:pPr>
            <a:endParaRPr lang="cs-CZ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/>
              <a:t>Úloha: </a:t>
            </a:r>
            <a:endParaRPr lang="cs-CZ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Vypočítejte: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800" dirty="0"/>
              <a:t>minimální normu zásob,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800" dirty="0"/>
              <a:t>maximální normu zásob,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800" dirty="0"/>
              <a:t>průměrnou normu zásob dřeva.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ChangeArrowheads="1"/>
          </p:cNvSpPr>
          <p:nvPr/>
        </p:nvSpPr>
        <p:spPr bwMode="auto">
          <a:xfrm>
            <a:off x="767112" y="2578100"/>
            <a:ext cx="78077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Nákup a zásobování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dirty="0"/>
              <a:t>Řešení:</a:t>
            </a:r>
          </a:p>
          <a:p>
            <a:pPr marL="609600" indent="-609600">
              <a:buFontTx/>
              <a:buNone/>
            </a:pPr>
            <a:endParaRPr lang="cs-CZ" dirty="0"/>
          </a:p>
          <a:p>
            <a:pPr marL="609600" indent="-609600"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704088"/>
            <a:ext cx="8567737" cy="1125538"/>
          </a:xfrm>
        </p:spPr>
        <p:txBody>
          <a:bodyPr/>
          <a:lstStyle/>
          <a:p>
            <a:pPr fontAlgn="auto">
              <a:lnSpc>
                <a:spcPts val="3800"/>
              </a:lnSpc>
              <a:spcAft>
                <a:spcPts val="0"/>
              </a:spcAft>
              <a:defRPr/>
            </a:pPr>
            <a:r>
              <a:rPr lang="cs-CZ" sz="3000" b="1" dirty="0">
                <a:latin typeface="Times New Roman" pitchFamily="18" charset="0"/>
              </a:rPr>
              <a:t>Příklad 2 – pojistná, běžná a celková průměrná zásoba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6474"/>
            <a:ext cx="8964612" cy="2663825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itchFamily="18" charset="0"/>
              </a:rPr>
              <a:t>Celková roční spotřeba zásob se plánuje ve výši 8 000 ks.</a:t>
            </a:r>
          </a:p>
          <a:p>
            <a:r>
              <a:rPr lang="cs-CZ" dirty="0">
                <a:latin typeface="Times New Roman" pitchFamily="18" charset="0"/>
              </a:rPr>
              <a:t>Velikost jedné dodávky je 1 000 ks.</a:t>
            </a:r>
          </a:p>
          <a:p>
            <a:r>
              <a:rPr lang="cs-CZ" dirty="0">
                <a:latin typeface="Times New Roman" pitchFamily="18" charset="0"/>
              </a:rPr>
              <a:t>Pojistná zásoba má pokrýt možné výkyvy v dodávce a ve spotřebě po dobu 3 týdnů.</a:t>
            </a:r>
          </a:p>
          <a:p>
            <a:r>
              <a:rPr lang="cs-CZ" dirty="0">
                <a:latin typeface="Times New Roman" pitchFamily="18" charset="0"/>
              </a:rPr>
              <a:t>Propočtěte hladinu běžné, pojistné a celkové zásoby.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87338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Signální hladina zásob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435975" cy="43926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Množství zásoby, při kterém musím provést objednání nové zásoby tak, aby mi včas byla dodána na sklad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q</a:t>
            </a:r>
            <a:r>
              <a:rPr lang="cs-CZ" b="1" baseline="-25000"/>
              <a:t>i</a:t>
            </a:r>
            <a:r>
              <a:rPr lang="cs-CZ" b="1"/>
              <a:t> = T</a:t>
            </a:r>
            <a:r>
              <a:rPr lang="cs-CZ" b="1" baseline="-25000"/>
              <a:t>i</a:t>
            </a:r>
            <a:r>
              <a:rPr lang="cs-CZ" b="1"/>
              <a:t> * PDS</a:t>
            </a:r>
            <a:r>
              <a:rPr lang="cs-CZ" b="1" baseline="-25000"/>
              <a:t>i</a:t>
            </a:r>
            <a:r>
              <a:rPr lang="cs-CZ" b="1"/>
              <a:t> + P</a:t>
            </a:r>
            <a:r>
              <a:rPr lang="cs-CZ" b="1" baseline="-25000"/>
              <a:t>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q</a:t>
            </a:r>
            <a:r>
              <a:rPr lang="cs-CZ" baseline="-25000"/>
              <a:t>i</a:t>
            </a:r>
            <a:r>
              <a:rPr lang="cs-CZ"/>
              <a:t> – objem výroby i-tého materiálu, při kterém je třeba zadat novou objednávku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PDS – průměrná denní spotřeba i-tého mat.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T</a:t>
            </a:r>
            <a:r>
              <a:rPr lang="cs-CZ" baseline="-25000"/>
              <a:t>i</a:t>
            </a:r>
            <a:r>
              <a:rPr lang="cs-CZ"/>
              <a:t> – dodací lhůta i-tého materiálu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P</a:t>
            </a:r>
            <a:r>
              <a:rPr lang="cs-CZ" baseline="-25000"/>
              <a:t>z</a:t>
            </a:r>
            <a:r>
              <a:rPr lang="cs-CZ"/>
              <a:t> – pojistná zásoba i-tého materiálu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2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Signální hladina zásob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746125"/>
            <a:ext cx="8507412" cy="13684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	Množství zásoby, při kterém musím provést objednání nové zásoby tak, aby mi včas byla dodána na sklad</a:t>
            </a:r>
          </a:p>
        </p:txBody>
      </p:sp>
      <p:pic>
        <p:nvPicPr>
          <p:cNvPr id="390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777716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0149" name="Rectangle 5"/>
          <p:cNvSpPr>
            <a:spLocks noChangeArrowheads="1"/>
          </p:cNvSpPr>
          <p:nvPr/>
        </p:nvSpPr>
        <p:spPr bwMode="auto">
          <a:xfrm>
            <a:off x="323850" y="5805488"/>
            <a:ext cx="8507413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cs-CZ">
                <a:latin typeface="Times New Roman" pitchFamily="18" charset="0"/>
              </a:rPr>
              <a:t>d … předstih objednávky 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cs-CZ">
                <a:latin typeface="Times New Roman" pitchFamily="18" charset="0"/>
              </a:rPr>
              <a:t>r … bod znovuobjednávky  nebo též objednací úroveň (velikost zásob, při které je nutné  vystavit objednávku)</a:t>
            </a:r>
          </a:p>
        </p:txBody>
      </p:sp>
    </p:spTree>
    <p:extLst>
      <p:ext uri="{BB962C8B-B14F-4D97-AF65-F5344CB8AC3E}">
        <p14:creationId xmlns:p14="http://schemas.microsoft.com/office/powerpoint/2010/main" val="355429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3192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Bod objednávky (signální hladina zásob)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435975" cy="4929188"/>
          </a:xfrm>
        </p:spPr>
        <p:txBody>
          <a:bodyPr rtlCol="0">
            <a:normAutofit fontScale="85000" lnSpcReduction="20000"/>
          </a:bodyPr>
          <a:lstStyle/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Calibri" pitchFamily="34" charset="0"/>
              </a:rPr>
              <a:t>	Příklad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Calibri" pitchFamily="34" charset="0"/>
              </a:rPr>
              <a:t>	</a:t>
            </a:r>
            <a:r>
              <a:rPr lang="cs-CZ" dirty="0">
                <a:latin typeface="Calibri" pitchFamily="34" charset="0"/>
              </a:rPr>
              <a:t> Průměrná denní spotřeba železa v ocelárně je 28 </a:t>
            </a:r>
            <a:r>
              <a:rPr lang="cs-CZ" dirty="0" err="1">
                <a:latin typeface="Calibri" pitchFamily="34" charset="0"/>
              </a:rPr>
              <a:t>t</a:t>
            </a:r>
            <a:r>
              <a:rPr lang="cs-CZ" dirty="0">
                <a:latin typeface="Calibri" pitchFamily="34" charset="0"/>
              </a:rPr>
              <a:t>. Dodací lhůta po zadání objednávky je přibližně 40 dní. Vzhledem na výkyvy dodávek železa v minulosti, ale také na výkyvy ve spotřebě, vytváří ocelárna pojistnou zásobu 1 500t.</a:t>
            </a:r>
            <a:endParaRPr lang="cs-CZ" b="1" dirty="0">
              <a:latin typeface="Calibri" pitchFamily="34" charset="0"/>
            </a:endParaRP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b="1" dirty="0">
              <a:latin typeface="Calibri" pitchFamily="34" charset="0"/>
            </a:endParaRP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Calibri" pitchFamily="34" charset="0"/>
              </a:rPr>
              <a:t>	Úloha:</a:t>
            </a:r>
            <a:endParaRPr lang="cs-CZ" dirty="0">
              <a:latin typeface="Calibri" pitchFamily="34" charset="0"/>
            </a:endParaRP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Calibri" pitchFamily="34" charset="0"/>
              </a:rPr>
              <a:t>	Vypočítejte signální hladinu zásob, tj. objem zásob, při kterém je potřeba zadat novou objednávku.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>
              <a:latin typeface="Calibri" pitchFamily="34" charset="0"/>
            </a:endParaRP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Calibri" pitchFamily="34" charset="0"/>
              </a:rPr>
              <a:t>	</a:t>
            </a:r>
            <a:r>
              <a:rPr lang="cs-CZ" b="1" dirty="0">
                <a:latin typeface="Calibri" pitchFamily="34" charset="0"/>
              </a:rPr>
              <a:t>Řešení: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3464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latin typeface="Times New Roman" pitchFamily="18" charset="0"/>
              </a:rPr>
              <a:t>Dodávkový cyklus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4857750"/>
          </a:xfrm>
        </p:spPr>
        <p:txBody>
          <a:bodyPr/>
          <a:lstStyle/>
          <a:p>
            <a:r>
              <a:rPr lang="cs-CZ" sz="2800">
                <a:latin typeface="Times New Roman" pitchFamily="18" charset="0"/>
              </a:rPr>
              <a:t>Doba mezi dvěma po sobě jdoucími dodávkami.</a:t>
            </a:r>
          </a:p>
          <a:p>
            <a:r>
              <a:rPr lang="cs-CZ" sz="2800">
                <a:latin typeface="Times New Roman" pitchFamily="18" charset="0"/>
              </a:rPr>
              <a:t>tc = t / (Q /q)</a:t>
            </a:r>
          </a:p>
          <a:p>
            <a:endParaRPr lang="cs-CZ" sz="2800">
              <a:latin typeface="Times New Roman" pitchFamily="18" charset="0"/>
            </a:endParaRPr>
          </a:p>
          <a:p>
            <a:r>
              <a:rPr lang="cs-CZ" sz="2800">
                <a:latin typeface="Times New Roman" pitchFamily="18" charset="0"/>
              </a:rPr>
              <a:t>Počet dodávek za sledovanou periodu =</a:t>
            </a:r>
          </a:p>
          <a:p>
            <a:pPr>
              <a:buFont typeface="Wingdings" pitchFamily="2" charset="2"/>
              <a:buNone/>
            </a:pPr>
            <a:r>
              <a:rPr lang="cs-CZ" sz="2800">
                <a:latin typeface="Times New Roman" pitchFamily="18" charset="0"/>
              </a:rPr>
              <a:t>	Q/q = t/tc</a:t>
            </a:r>
          </a:p>
          <a:p>
            <a:endParaRPr lang="cs-CZ" sz="2000">
              <a:latin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cs-CZ" sz="2000"/>
              <a:t>tc = dodávkový cyklus</a:t>
            </a:r>
          </a:p>
          <a:p>
            <a:pPr>
              <a:buFont typeface="Arial" pitchFamily="34" charset="0"/>
              <a:buNone/>
            </a:pPr>
            <a:r>
              <a:rPr lang="cs-CZ" sz="2000"/>
              <a:t>t…počet dní sledovaného období</a:t>
            </a:r>
          </a:p>
          <a:p>
            <a:pPr>
              <a:buFont typeface="Arial" pitchFamily="34" charset="0"/>
              <a:buNone/>
            </a:pPr>
            <a:r>
              <a:rPr lang="cs-CZ" sz="2000"/>
              <a:t>Q…předpokládaná potřeba dané položky zásob za sledované období</a:t>
            </a:r>
          </a:p>
          <a:p>
            <a:pPr>
              <a:buFont typeface="Arial" pitchFamily="34" charset="0"/>
              <a:buNone/>
            </a:pPr>
            <a:r>
              <a:rPr lang="cs-CZ" sz="2000"/>
              <a:t>q…velikost jedné dodávky</a:t>
            </a:r>
          </a:p>
          <a:p>
            <a:pPr>
              <a:buFont typeface="Wingdings" pitchFamily="2" charset="2"/>
              <a:buNone/>
            </a:pPr>
            <a:endParaRPr lang="cs-CZ" sz="280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cs-CZ" sz="2800">
              <a:latin typeface="Times New Roman" pitchFamily="18" charset="0"/>
            </a:endParaRPr>
          </a:p>
          <a:p>
            <a:endParaRPr lang="cs-CZ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Velikost dodávky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36295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2800" b="1"/>
          </a:p>
          <a:p>
            <a:pPr>
              <a:lnSpc>
                <a:spcPct val="90000"/>
              </a:lnSpc>
            </a:pPr>
            <a:r>
              <a:rPr lang="cs-CZ" sz="2800"/>
              <a:t>je </a:t>
            </a:r>
            <a:r>
              <a:rPr lang="cs-CZ" sz="2800" b="1"/>
              <a:t>množství </a:t>
            </a:r>
            <a:r>
              <a:rPr lang="cs-CZ" sz="2800"/>
              <a:t>materiálu do skladu plánované ze spotřeby pro výrobu za období </a:t>
            </a:r>
            <a:r>
              <a:rPr lang="cs-CZ" sz="2800" b="1"/>
              <a:t>mezi dvěma dodávkami</a:t>
            </a:r>
            <a:r>
              <a:rPr lang="cs-CZ" sz="2800"/>
              <a:t> do skladu </a:t>
            </a:r>
          </a:p>
          <a:p>
            <a:pPr>
              <a:lnSpc>
                <a:spcPct val="90000"/>
              </a:lnSpc>
            </a:pPr>
            <a:r>
              <a:rPr lang="cs-CZ" sz="2800" b="1"/>
              <a:t>při rovnoměrné spotřebě</a:t>
            </a:r>
            <a:r>
              <a:rPr lang="cs-CZ" sz="2800"/>
              <a:t> se vychází z denní průměrné spotřeby kvantifikované na dobu dodací lhůty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Dodací lhůta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91512" cy="5000625"/>
          </a:xfrm>
        </p:spPr>
        <p:txBody>
          <a:bodyPr rtlCol="0">
            <a:normAutofit/>
          </a:bodyPr>
          <a:lstStyle/>
          <a:p>
            <a:pPr marL="1646238" lvl="3" fontAlgn="auto">
              <a:spcAft>
                <a:spcPts val="0"/>
              </a:spcAft>
              <a:defRPr/>
            </a:pPr>
            <a:endParaRPr lang="cs-CZ" sz="1800" dirty="0"/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je časový interval mezi </a:t>
            </a:r>
            <a:r>
              <a:rPr lang="cs-CZ" sz="2800" b="1" dirty="0">
                <a:solidFill>
                  <a:srgbClr val="990000"/>
                </a:solidFill>
              </a:rPr>
              <a:t>jednotlivými dodávkami</a:t>
            </a:r>
            <a:r>
              <a:rPr lang="cs-CZ" sz="2800" dirty="0"/>
              <a:t> do skladu.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dirty="0"/>
              <a:t>Dodací lhůty mohou být 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pravidelné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nepravidelné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rgbClr val="990000"/>
                </a:solidFill>
              </a:rPr>
              <a:t>Optimální dodací lhůty</a:t>
            </a:r>
            <a:r>
              <a:rPr lang="cs-CZ" sz="2800" dirty="0"/>
              <a:t> jsou stanoveny s ohledem na: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hospodárnost tvorby a čerpání zásob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dodací podmínky poskytované ze strany dodavatele materiálu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sz="4000" dirty="0"/>
            </a:br>
            <a:r>
              <a:rPr lang="cs-CZ" sz="4000" dirty="0"/>
              <a:t>Náklady na zásoby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800"/>
              <a:t>Pokud budeme pojímat náklady na zásoby jako součást celkových materiálových nákladů rozdělíme je na:</a:t>
            </a:r>
          </a:p>
          <a:p>
            <a:pPr lvl="1"/>
            <a:r>
              <a:rPr lang="cs-CZ" sz="2800" b="1">
                <a:solidFill>
                  <a:schemeClr val="accent2"/>
                </a:solidFill>
              </a:rPr>
              <a:t>nákupní náklady </a:t>
            </a:r>
          </a:p>
          <a:p>
            <a:pPr lvl="1"/>
            <a:r>
              <a:rPr lang="cs-CZ" sz="2800" b="1">
                <a:solidFill>
                  <a:schemeClr val="accent2"/>
                </a:solidFill>
              </a:rPr>
              <a:t>obchodní a skladovací náklady</a:t>
            </a:r>
            <a:endParaRPr lang="cs-CZ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Náklady na zásoby</a:t>
            </a:r>
          </a:p>
        </p:txBody>
      </p:sp>
      <p:pic>
        <p:nvPicPr>
          <p:cNvPr id="3809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550988"/>
            <a:ext cx="8882062" cy="43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Zásoby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800"/>
              <a:t>z hlediska toků výroby je fyzický objem materiálů a surovin </a:t>
            </a:r>
            <a:r>
              <a:rPr lang="cs-CZ" sz="2800" b="1">
                <a:solidFill>
                  <a:srgbClr val="990000"/>
                </a:solidFill>
              </a:rPr>
              <a:t>zajišťujících plynulou výrobu </a:t>
            </a:r>
            <a:r>
              <a:rPr lang="cs-CZ" sz="2800"/>
              <a:t>v podniku </a:t>
            </a:r>
          </a:p>
          <a:p>
            <a:pPr algn="just">
              <a:lnSpc>
                <a:spcPct val="90000"/>
              </a:lnSpc>
            </a:pPr>
            <a:r>
              <a:rPr lang="cs-CZ" sz="2800"/>
              <a:t>tvoří je zejména </a:t>
            </a:r>
            <a:r>
              <a:rPr lang="cs-CZ" sz="2800" b="1">
                <a:solidFill>
                  <a:srgbClr val="990000"/>
                </a:solidFill>
              </a:rPr>
              <a:t>základní materiály</a:t>
            </a:r>
          </a:p>
          <a:p>
            <a:pPr algn="just">
              <a:lnSpc>
                <a:spcPct val="90000"/>
              </a:lnSpc>
            </a:pPr>
            <a:r>
              <a:rPr lang="cs-CZ" sz="2800" b="1">
                <a:solidFill>
                  <a:srgbClr val="990000"/>
                </a:solidFill>
              </a:rPr>
              <a:t>vyžadují finanční prostředky</a:t>
            </a:r>
            <a:r>
              <a:rPr lang="cs-CZ" sz="2800"/>
              <a:t>, jejich nákup vyžaduje od podniku mít určitý objem finančních prostředků, </a:t>
            </a:r>
            <a:r>
              <a:rPr lang="cs-CZ" sz="2800" b="1">
                <a:solidFill>
                  <a:srgbClr val="990000"/>
                </a:solidFill>
              </a:rPr>
              <a:t>které se vrátí prodejem výroby</a:t>
            </a:r>
            <a:r>
              <a:rPr lang="cs-CZ" sz="2800"/>
              <a:t>. Výroba obecně je považována za materiálově náročnou a tyto finanční prostředky jsou objemově významné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9184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Nákupní náklady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dirty="0"/>
              <a:t>vznikají v souvislosti s nákupem materiálů do zásob z titulu: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    nákupu materiálů pro výrobu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    předčasného vyčerpání zásob 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dirty="0"/>
              <a:t>Z hlediska vztahu k množství zásob mohou být: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6600"/>
                </a:solidFill>
              </a:rPr>
              <a:t>variabilní a fixní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dirty="0"/>
              <a:t>Z hlediska početně technického je dělíme na: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6600"/>
                </a:solidFill>
              </a:rPr>
              <a:t>přímé a nepřímé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547688" lvl="1" indent="-368300" fontAlgn="auto">
              <a:spcAft>
                <a:spcPts val="0"/>
              </a:spcAft>
              <a:buFontTx/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266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Nákupní náklady 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cs-CZ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Základní vztah pro výpočet:                        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3600" b="1">
                <a:solidFill>
                  <a:srgbClr val="990000"/>
                </a:solidFill>
              </a:rPr>
              <a:t>N  =    M     *     P</a:t>
            </a:r>
            <a:r>
              <a:rPr lang="cs-CZ">
                <a:solidFill>
                  <a:srgbClr val="99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                    Kč =    m.j.    *   Kč/m.j.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>
                <a:solidFill>
                  <a:srgbClr val="990000"/>
                </a:solidFill>
              </a:rPr>
              <a:t>N </a:t>
            </a:r>
            <a:r>
              <a:rPr lang="cs-CZ" b="1"/>
              <a:t>  </a:t>
            </a:r>
            <a:r>
              <a:rPr lang="cs-CZ"/>
              <a:t>nákupní náklady </a:t>
            </a:r>
            <a:endParaRPr lang="cs-CZ" b="1"/>
          </a:p>
          <a:p>
            <a:pPr>
              <a:lnSpc>
                <a:spcPct val="90000"/>
              </a:lnSpc>
              <a:buFontTx/>
              <a:buNone/>
            </a:pPr>
            <a:r>
              <a:rPr lang="cs-CZ" b="1">
                <a:solidFill>
                  <a:srgbClr val="990000"/>
                </a:solidFill>
              </a:rPr>
              <a:t>M </a:t>
            </a:r>
            <a:r>
              <a:rPr lang="cs-CZ" b="1"/>
              <a:t>  </a:t>
            </a:r>
            <a:r>
              <a:rPr lang="cs-CZ"/>
              <a:t>množství materiálu v zásobách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>
                <a:solidFill>
                  <a:srgbClr val="990000"/>
                </a:solidFill>
              </a:rPr>
              <a:t>P   </a:t>
            </a:r>
            <a:r>
              <a:rPr lang="cs-CZ"/>
              <a:t>pořizovací cena(cena pořízení+náklady na dopravu)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486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Nákupní náklady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5340350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solidFill>
                  <a:srgbClr val="C00000"/>
                </a:solidFill>
              </a:rPr>
              <a:t>Pořizovací cena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100" b="1" dirty="0"/>
              <a:t>Cena pořízení</a:t>
            </a:r>
            <a:endParaRPr lang="cs-CZ" sz="2100" b="1" i="1" dirty="0"/>
          </a:p>
          <a:p>
            <a:pPr lvl="1" fontAlgn="auto">
              <a:spcAft>
                <a:spcPts val="0"/>
              </a:spcAft>
              <a:defRPr/>
            </a:pPr>
            <a:r>
              <a:rPr lang="cs-CZ" sz="2100" b="1" i="1" dirty="0"/>
              <a:t>nakupovaného materiálu do zásob </a:t>
            </a:r>
            <a:r>
              <a:rPr lang="cs-CZ" sz="2100" i="1" dirty="0"/>
              <a:t>je cena, za kterou byl materiál nakoupený, bez DPH.</a:t>
            </a:r>
            <a:r>
              <a:rPr lang="cs-CZ" sz="2100" dirty="0"/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100" b="1" i="1" dirty="0"/>
              <a:t>zásob materiálu vstupujícího do výroby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800" i="1" dirty="0"/>
              <a:t>Ocenění zásob do skladu a ze skladu může být rozdílné ( v evidenci zásob prováděné podle zákona je předepsané). Pro vlastní řízení podnik zvolí postup ocenění: cena do skladu, cena ze skladu, průměr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Vedlejší náklady na pořízení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000" dirty="0"/>
              <a:t>Náklady na dopravu materiálu do skladu - přesun materiálu od dodavatele do skladu materiálu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000" b="1" dirty="0"/>
              <a:t>Při řízení těchto nákladů se může podnik rozhodovat např. zda je výhodné zajistit dopravu </a:t>
            </a:r>
            <a:r>
              <a:rPr lang="cs-CZ" sz="2000" b="1" dirty="0">
                <a:solidFill>
                  <a:srgbClr val="006600"/>
                </a:solidFill>
              </a:rPr>
              <a:t>vlastním,</a:t>
            </a:r>
            <a:r>
              <a:rPr lang="cs-CZ" sz="2000" b="1" dirty="0"/>
              <a:t> nebo </a:t>
            </a:r>
            <a:r>
              <a:rPr lang="cs-CZ" sz="2000" b="1" dirty="0">
                <a:solidFill>
                  <a:srgbClr val="006600"/>
                </a:solidFill>
              </a:rPr>
              <a:t>cizím</a:t>
            </a:r>
            <a:r>
              <a:rPr lang="cs-CZ" sz="2000" b="1" dirty="0"/>
              <a:t> subjektem.</a:t>
            </a:r>
            <a:r>
              <a:rPr lang="cs-CZ" sz="2000" dirty="0"/>
              <a:t> </a:t>
            </a:r>
          </a:p>
          <a:p>
            <a:pPr marL="400050" lvl="1" indent="0" fontAlgn="auto">
              <a:spcAft>
                <a:spcPts val="0"/>
              </a:spcAft>
              <a:buFontTx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0624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Obchodní náklady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578850" cy="4713288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endParaRPr lang="cs-CZ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/>
              <a:t>vznikají v důsledku obchodní činnosti spojené s nákupem materiálů jedná se o:</a:t>
            </a:r>
          </a:p>
          <a:p>
            <a:pPr marL="0" indent="0">
              <a:lnSpc>
                <a:spcPct val="90000"/>
              </a:lnSpc>
            </a:pPr>
            <a:r>
              <a:rPr lang="cs-CZ"/>
              <a:t>    příjem a kontrolu dodávek materiálů</a:t>
            </a:r>
          </a:p>
          <a:p>
            <a:pPr marL="0" indent="0">
              <a:lnSpc>
                <a:spcPct val="90000"/>
              </a:lnSpc>
            </a:pPr>
            <a:r>
              <a:rPr lang="cs-CZ"/>
              <a:t>    vystavení objednávek </a:t>
            </a:r>
          </a:p>
          <a:p>
            <a:pPr marL="0" indent="0">
              <a:lnSpc>
                <a:spcPct val="90000"/>
              </a:lnSpc>
            </a:pPr>
            <a:r>
              <a:rPr lang="cs-CZ"/>
              <a:t>    evidenci objednávek a dodavatelských faktur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/>
              <a:t>Z hlediska vztahu k množství zásob jsou </a:t>
            </a:r>
            <a:r>
              <a:rPr lang="cs-CZ" b="1">
                <a:solidFill>
                  <a:srgbClr val="006600"/>
                </a:solidFill>
              </a:rPr>
              <a:t>fixní</a:t>
            </a:r>
            <a:r>
              <a:rPr lang="cs-CZ">
                <a:solidFill>
                  <a:srgbClr val="006600"/>
                </a:solidFill>
              </a:rPr>
              <a:t>,</a:t>
            </a:r>
            <a:r>
              <a:rPr lang="cs-CZ"/>
              <a:t> z hlediska početně technického jsou </a:t>
            </a:r>
            <a:r>
              <a:rPr lang="cs-CZ" b="1">
                <a:solidFill>
                  <a:srgbClr val="006600"/>
                </a:solidFill>
              </a:rPr>
              <a:t>nepřímé</a:t>
            </a:r>
            <a:r>
              <a:rPr lang="cs-CZ" b="1"/>
              <a:t>, </a:t>
            </a:r>
            <a:r>
              <a:rPr lang="cs-CZ"/>
              <a:t>stanoví se jako objem </a:t>
            </a:r>
            <a:r>
              <a:rPr lang="cs-CZ" b="1">
                <a:solidFill>
                  <a:srgbClr val="006600"/>
                </a:solidFill>
              </a:rPr>
              <a:t>nákladů období</a:t>
            </a:r>
            <a:r>
              <a:rPr lang="cs-CZ"/>
              <a:t>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" y="429768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Skladovací náklady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Vznikají při zajištění skladování materiálů. </a:t>
            </a:r>
          </a:p>
          <a:p>
            <a:pPr>
              <a:buFontTx/>
              <a:buNone/>
            </a:pPr>
            <a:r>
              <a:rPr lang="cs-CZ"/>
              <a:t>Zahrnují :</a:t>
            </a:r>
          </a:p>
          <a:p>
            <a:pPr lvl="2"/>
            <a:r>
              <a:rPr lang="cs-CZ" sz="2400" b="1"/>
              <a:t>prostorové náklady</a:t>
            </a:r>
          </a:p>
          <a:p>
            <a:pPr lvl="2"/>
            <a:r>
              <a:rPr lang="cs-CZ" sz="2400" b="1"/>
              <a:t>náklady na udržování zásob</a:t>
            </a:r>
          </a:p>
          <a:p>
            <a:pPr lvl="2"/>
            <a:r>
              <a:rPr lang="cs-CZ" sz="2400" b="1"/>
              <a:t>finanční náklady na úroky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9184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OPTIMALIZACE ŘÍZENÍ ZÁSOB 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/>
              <a:t>Optimalizovaný výrobní program musí být precizně zajištěn </a:t>
            </a:r>
            <a:r>
              <a:rPr lang="cs-CZ" b="1"/>
              <a:t>s minimálními náklady. </a:t>
            </a:r>
            <a:r>
              <a:rPr lang="cs-CZ"/>
              <a:t>To je úkolem zásobovacího (nákupního) oddělení. V následujícím příkladech jsou uvedeny základní propočty nezbytné pro optimalizaci řízení zásob.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Jde zejména o:</a:t>
            </a:r>
          </a:p>
          <a:p>
            <a:pPr algn="just">
              <a:lnSpc>
                <a:spcPct val="90000"/>
              </a:lnSpc>
            </a:pPr>
            <a:r>
              <a:rPr lang="cs-CZ"/>
              <a:t>propočty spotřeby materiálu,</a:t>
            </a:r>
          </a:p>
          <a:p>
            <a:pPr algn="just">
              <a:lnSpc>
                <a:spcPct val="90000"/>
              </a:lnSpc>
            </a:pPr>
            <a:r>
              <a:rPr lang="cs-CZ"/>
              <a:t>bilanci materiálu,</a:t>
            </a:r>
          </a:p>
          <a:p>
            <a:pPr algn="just">
              <a:lnSpc>
                <a:spcPct val="90000"/>
              </a:lnSpc>
            </a:pPr>
            <a:r>
              <a:rPr lang="cs-CZ"/>
              <a:t>stanovení optimální výše dodávky.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195388"/>
          </a:xfrm>
        </p:spPr>
        <p:txBody>
          <a:bodyPr/>
          <a:lstStyle/>
          <a:p>
            <a:pPr fontAlgn="auto">
              <a:lnSpc>
                <a:spcPts val="4000"/>
              </a:lnSpc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Optimalizační výpočet velikosti dodávky (Stanovení optimální výše dodávky, počtu dodávek)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40763" cy="4248150"/>
          </a:xfrm>
        </p:spPr>
        <p:txBody>
          <a:bodyPr/>
          <a:lstStyle/>
          <a:p>
            <a:r>
              <a:rPr lang="cs-CZ" sz="2800">
                <a:latin typeface="Times New Roman" pitchFamily="18" charset="0"/>
              </a:rPr>
              <a:t>Představuje nákladově nejpříznivější objem dodávky, tzn. objem, při kterém jsou celkové náklady na zabezpečení dodávek, skladování a udržení zásob minimální</a:t>
            </a:r>
          </a:p>
          <a:p>
            <a:r>
              <a:rPr lang="cs-CZ" sz="2800">
                <a:latin typeface="Times New Roman" pitchFamily="18" charset="0"/>
              </a:rPr>
              <a:t>S růstem  velikosti jedné dodávky obvykle rostou náklady na skladování a udržování zásob.</a:t>
            </a:r>
          </a:p>
          <a:p>
            <a:r>
              <a:rPr lang="cs-CZ" sz="2800">
                <a:latin typeface="Times New Roman" pitchFamily="18" charset="0"/>
              </a:rPr>
              <a:t>Náklady na dodávky naopak rostou s poklesem velikosti dodávek. (s vyšším počtem dodávek).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3869" y="21672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/>
              <a:t>Plánování zásob - optimalizace</a:t>
            </a:r>
          </a:p>
        </p:txBody>
      </p:sp>
      <p:sp>
        <p:nvSpPr>
          <p:cNvPr id="4608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675688" cy="50403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tx1"/>
                </a:solidFill>
              </a:rPr>
              <a:t>Deterministické modely zásob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</a:rPr>
              <a:t>Pokud poptávka (a tím také výroba) i pořizovací lhůta dodávky jsou jednoznačně určeny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</a:rPr>
              <a:t>Předpoklady: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</a:rPr>
              <a:t>zásoby se doplňují v jednom časovém okamžiku, a to po jejich vyčerpání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</a:rPr>
              <a:t>je předem znám požadavek na nakupovanou položku za celé zásobovací období (</a:t>
            </a:r>
            <a:r>
              <a:rPr lang="cs-CZ" sz="2400" i="1" dirty="0">
                <a:solidFill>
                  <a:schemeClr val="tx1"/>
                </a:solidFill>
              </a:rPr>
              <a:t>Q</a:t>
            </a:r>
            <a:r>
              <a:rPr lang="cs-CZ" sz="2400" dirty="0">
                <a:solidFill>
                  <a:schemeClr val="tx1"/>
                </a:solidFill>
              </a:rPr>
              <a:t>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</a:rPr>
              <a:t>jsou známy jednotkové objednací a skladovací náklady (</a:t>
            </a:r>
            <a:r>
              <a:rPr lang="cs-CZ" sz="2400" i="1" dirty="0">
                <a:solidFill>
                  <a:schemeClr val="tx1"/>
                </a:solidFill>
              </a:rPr>
              <a:t>c1 </a:t>
            </a:r>
            <a:r>
              <a:rPr lang="cs-CZ" sz="2400" dirty="0">
                <a:solidFill>
                  <a:schemeClr val="tx1"/>
                </a:solidFill>
              </a:rPr>
              <a:t>a </a:t>
            </a:r>
            <a:r>
              <a:rPr lang="cs-CZ" sz="2400" i="1" dirty="0">
                <a:solidFill>
                  <a:schemeClr val="tx1"/>
                </a:solidFill>
              </a:rPr>
              <a:t>c</a:t>
            </a:r>
            <a:r>
              <a:rPr lang="cs-CZ" sz="2400" dirty="0">
                <a:solidFill>
                  <a:schemeClr val="tx1"/>
                </a:solidFill>
              </a:rPr>
              <a:t>2 )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</a:rPr>
              <a:t>v důsledku konstantní poptávky je čerpání zásob rovnoměrné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</a:rPr>
              <a:t>nákupní cena je nezávislá na velikosti objednávky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Plán zásob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746125"/>
            <a:ext cx="8507412" cy="1368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solidFill>
                  <a:schemeClr val="tx1"/>
                </a:solidFill>
              </a:rPr>
              <a:t>Za uvedených předpokladů je možné určit, v jak velkých dodávkách a jak často by měl majitel zásob položku objednávat, aby náklady spojené s pořizováním a udržováním zásob byly co nejnižší. </a:t>
            </a:r>
          </a:p>
        </p:txBody>
      </p:sp>
      <p:pic>
        <p:nvPicPr>
          <p:cNvPr id="390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777716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0149" name="Rectangle 5"/>
          <p:cNvSpPr>
            <a:spLocks noChangeArrowheads="1"/>
          </p:cNvSpPr>
          <p:nvPr/>
        </p:nvSpPr>
        <p:spPr bwMode="auto">
          <a:xfrm>
            <a:off x="323850" y="5805488"/>
            <a:ext cx="8507413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cs-CZ">
                <a:latin typeface="Times New Roman" pitchFamily="18" charset="0"/>
              </a:rPr>
              <a:t>d … předstih objednávky 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cs-CZ">
                <a:latin typeface="Times New Roman" pitchFamily="18" charset="0"/>
              </a:rPr>
              <a:t>r … bod znovuobjednávky  nebo též objednací úroveň (velikost zásob, při které je nutné  vystavit objednávku)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0363"/>
            <a:ext cx="8229600" cy="1196975"/>
          </a:xfrm>
        </p:spPr>
        <p:txBody>
          <a:bodyPr/>
          <a:lstStyle/>
          <a:p>
            <a:pPr fontAlgn="auto">
              <a:lnSpc>
                <a:spcPts val="3800"/>
              </a:lnSpc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Optimalizační výpočet velikosti dodávky (Stanovení optimální výše dodávky, počtu dodávek)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712200" cy="4824412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err="1">
                <a:latin typeface="Times New Roman" pitchFamily="18" charset="0"/>
              </a:rPr>
              <a:t>Harrisův</a:t>
            </a:r>
            <a:r>
              <a:rPr lang="cs-CZ" b="1" dirty="0">
                <a:latin typeface="Times New Roman" pitchFamily="18" charset="0"/>
              </a:rPr>
              <a:t>-Wilsonův model: </a:t>
            </a: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err="1"/>
              <a:t>N</a:t>
            </a:r>
            <a:r>
              <a:rPr lang="cs-CZ" sz="2200" baseline="-25000" dirty="0" err="1"/>
              <a:t>di</a:t>
            </a:r>
            <a:r>
              <a:rPr lang="cs-CZ" sz="2200" baseline="-25000" dirty="0"/>
              <a:t> </a:t>
            </a:r>
            <a:r>
              <a:rPr lang="cs-CZ" sz="2200" dirty="0"/>
              <a:t>–  náklady na zajištění jedné dodávky i-</a:t>
            </a:r>
            <a:r>
              <a:rPr lang="cs-CZ" sz="2200" dirty="0" err="1"/>
              <a:t>tého</a:t>
            </a:r>
            <a:r>
              <a:rPr lang="cs-CZ" sz="2200" dirty="0"/>
              <a:t> materiálu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D</a:t>
            </a:r>
            <a:r>
              <a:rPr lang="cs-CZ" sz="2200" baseline="-25000" dirty="0"/>
              <a:t>pi </a:t>
            </a:r>
            <a:r>
              <a:rPr lang="cs-CZ" sz="2200" dirty="0"/>
              <a:t>–  velikost dodávky</a:t>
            </a:r>
            <a:endParaRPr lang="cs-CZ" sz="2200" baseline="-250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err="1"/>
              <a:t>N</a:t>
            </a:r>
            <a:r>
              <a:rPr lang="cs-CZ" sz="2200" baseline="-25000" dirty="0" err="1"/>
              <a:t>si</a:t>
            </a:r>
            <a:r>
              <a:rPr lang="cs-CZ" sz="2200" baseline="-25000" dirty="0"/>
              <a:t> </a:t>
            </a:r>
            <a:r>
              <a:rPr lang="cs-CZ" sz="2200" dirty="0"/>
              <a:t>–  náklady na skladování a udržování zásob, v Kč za jednotku zásoby a sledované období</a:t>
            </a: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</p:txBody>
      </p:sp>
      <p:graphicFrame>
        <p:nvGraphicFramePr>
          <p:cNvPr id="391172" name="Object 5"/>
          <p:cNvGraphicFramePr>
            <a:graphicFrameLocks noChangeAspect="1"/>
          </p:cNvGraphicFramePr>
          <p:nvPr/>
        </p:nvGraphicFramePr>
        <p:xfrm>
          <a:off x="1979613" y="2781300"/>
          <a:ext cx="5400675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4" name="Rovnice" r:id="rId4" imgW="1485255" imgH="444307" progId="Equation.3">
                  <p:embed/>
                </p:oleObj>
              </mc:Choice>
              <mc:Fallback>
                <p:oleObj name="Rovnice" r:id="rId4" imgW="1485255" imgH="444307" progId="Equation.3">
                  <p:embed/>
                  <p:pic>
                    <p:nvPicPr>
                      <p:cNvPr id="39117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781300"/>
                        <a:ext cx="5400675" cy="161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latin typeface="Times New Roman" pitchFamily="18" charset="0"/>
              </a:rPr>
              <a:t>Zásoby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761038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Řízení zásob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Smyslem zásob je zajistit bezporuchový a plynulý výdej skladovaných položek do spotřeby. Výše zásob bude vždy ovlivněna požadavkem jištění před poruchami (výkyvy či neplnění dodávek dodavateli – objemový faktor x časový faktor), které mohou ovlivnit dispoziční množství zásob v jednotlivých skladech.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Operativní řízení zásob zabezpečuje udržování jejich potřebných stavů z hlediska množství a struktury.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Strategické řízení potřeb zásob zahrnuje řízení </a:t>
            </a:r>
            <a:r>
              <a:rPr lang="cs-CZ" b="1" dirty="0"/>
              <a:t>potřeb zásob </a:t>
            </a:r>
            <a:r>
              <a:rPr lang="cs-CZ" dirty="0"/>
              <a:t>(součást řízení aktiv podniku) a </a:t>
            </a:r>
            <a:r>
              <a:rPr lang="cs-CZ" b="1" dirty="0"/>
              <a:t>potřebných zdrojů </a:t>
            </a:r>
            <a:r>
              <a:rPr lang="cs-CZ" dirty="0"/>
              <a:t>(součást finančního řízení podniku).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Výrobní zásoby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Zásoby nedokončené výroby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Zásoby hotových výrobků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Plán zásob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687388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tx1"/>
                </a:solidFill>
              </a:rPr>
              <a:t>Graf funkce nákladů deterministického modelu</a:t>
            </a:r>
          </a:p>
        </p:txBody>
      </p:sp>
      <p:pic>
        <p:nvPicPr>
          <p:cNvPr id="3921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867568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944" y="288925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Příklad 1 – optimalizace velikosti dodávky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644" y="1108869"/>
            <a:ext cx="8712200" cy="492918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Celková roční potřeba dodávky určité suroviny do podniku je 1480 tun, náklady na jednu dodávku zásob jsou 2000 Kč, na skladování jedné tuny zásob jsou náklady 200 Kč (za rok).</a:t>
            </a:r>
          </a:p>
          <a:p>
            <a:pPr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Vypočítejte optimální velikost jedné dodávky, resp. Optimální počet dodávek za rok.</a:t>
            </a: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250825" y="3276600"/>
            <a:ext cx="86058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2600" b="1" dirty="0">
                <a:latin typeface="Times New Roman" pitchFamily="18" charset="0"/>
              </a:rPr>
              <a:t>Řešení: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2048"/>
            <a:ext cx="8229600" cy="764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Náklady optimální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 rtlCol="0">
            <a:normAutofit fontScale="92500" lnSpcReduction="10000"/>
          </a:bodyPr>
          <a:lstStyle/>
          <a:p>
            <a:pPr>
              <a:buFontTx/>
              <a:buNone/>
            </a:pPr>
            <a:r>
              <a:rPr lang="cs-CZ" dirty="0" err="1"/>
              <a:t>nd</a:t>
            </a:r>
            <a:r>
              <a:rPr lang="cs-CZ" baseline="-25000" dirty="0" err="1"/>
              <a:t>opt</a:t>
            </a:r>
            <a:r>
              <a:rPr lang="cs-CZ" baseline="-25000" dirty="0"/>
              <a:t>.</a:t>
            </a:r>
            <a:r>
              <a:rPr lang="cs-CZ" dirty="0"/>
              <a:t> – počet optimálních dodávek v plán. období </a:t>
            </a:r>
          </a:p>
          <a:p>
            <a:pPr>
              <a:buFontTx/>
              <a:buNone/>
            </a:pPr>
            <a:r>
              <a:rPr lang="cs-CZ" dirty="0"/>
              <a:t>	</a:t>
            </a:r>
            <a:r>
              <a:rPr lang="cs-CZ" dirty="0" err="1"/>
              <a:t>nd</a:t>
            </a:r>
            <a:r>
              <a:rPr lang="cs-CZ" baseline="-25000" dirty="0" err="1"/>
              <a:t>opt</a:t>
            </a:r>
            <a:r>
              <a:rPr lang="cs-CZ" baseline="-25000" dirty="0"/>
              <a:t>.</a:t>
            </a:r>
            <a:r>
              <a:rPr lang="cs-CZ" dirty="0"/>
              <a:t> = Dpi/</a:t>
            </a:r>
            <a:r>
              <a:rPr lang="cs-CZ" dirty="0" err="1"/>
              <a:t>Dopt</a:t>
            </a:r>
            <a:endParaRPr lang="cs-CZ" b="1" dirty="0"/>
          </a:p>
          <a:p>
            <a:pPr>
              <a:buFontTx/>
              <a:buNone/>
            </a:pPr>
            <a:r>
              <a:rPr lang="cs-CZ" dirty="0" err="1"/>
              <a:t>td</a:t>
            </a:r>
            <a:r>
              <a:rPr lang="cs-CZ" baseline="-25000" dirty="0" err="1"/>
              <a:t>opt</a:t>
            </a:r>
            <a:r>
              <a:rPr lang="cs-CZ" baseline="-25000" dirty="0"/>
              <a:t>. </a:t>
            </a:r>
            <a:r>
              <a:rPr lang="cs-CZ" b="1" dirty="0"/>
              <a:t>	</a:t>
            </a:r>
            <a:r>
              <a:rPr lang="cs-CZ" dirty="0"/>
              <a:t>- čas optimálního dodávkového cyklu</a:t>
            </a:r>
          </a:p>
          <a:p>
            <a:pPr>
              <a:buFontTx/>
              <a:buNone/>
            </a:pPr>
            <a:r>
              <a:rPr lang="cs-CZ" dirty="0" err="1"/>
              <a:t>td</a:t>
            </a:r>
            <a:r>
              <a:rPr lang="cs-CZ" baseline="-25000" dirty="0" err="1"/>
              <a:t>opt</a:t>
            </a:r>
            <a:r>
              <a:rPr lang="cs-CZ" baseline="-25000" dirty="0"/>
              <a:t>. </a:t>
            </a:r>
            <a:r>
              <a:rPr lang="cs-CZ" dirty="0"/>
              <a:t>= t * </a:t>
            </a:r>
            <a:r>
              <a:rPr lang="cs-CZ" dirty="0" err="1"/>
              <a:t>Dopt</a:t>
            </a:r>
            <a:r>
              <a:rPr lang="cs-CZ" dirty="0"/>
              <a:t>/Dpi</a:t>
            </a:r>
            <a:endParaRPr lang="cs-CZ" b="1" baseline="-25000" dirty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cs-CZ" b="1" dirty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b="1" dirty="0" err="1"/>
              <a:t>Nc</a:t>
            </a:r>
            <a:r>
              <a:rPr lang="cs-CZ" b="1" dirty="0"/>
              <a:t> = (</a:t>
            </a:r>
            <a:r>
              <a:rPr lang="cs-CZ" b="1" dirty="0" err="1"/>
              <a:t>ndopt</a:t>
            </a:r>
            <a:r>
              <a:rPr lang="cs-CZ" b="1" dirty="0"/>
              <a:t>. * </a:t>
            </a:r>
            <a:r>
              <a:rPr lang="cs-CZ" b="1" dirty="0" err="1"/>
              <a:t>Ndi</a:t>
            </a:r>
            <a:r>
              <a:rPr lang="cs-CZ" b="1" dirty="0"/>
              <a:t>) + (</a:t>
            </a:r>
            <a:r>
              <a:rPr lang="cs-CZ" b="1" dirty="0" err="1"/>
              <a:t>Zb</a:t>
            </a:r>
            <a:r>
              <a:rPr lang="cs-CZ" b="1" dirty="0"/>
              <a:t> * </a:t>
            </a:r>
            <a:r>
              <a:rPr lang="cs-CZ" b="1" dirty="0" err="1"/>
              <a:t>Nsi</a:t>
            </a:r>
            <a:r>
              <a:rPr lang="cs-CZ" b="1" dirty="0"/>
              <a:t>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cs-CZ" b="1" dirty="0"/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	</a:t>
            </a:r>
            <a:r>
              <a:rPr lang="cs-CZ" dirty="0" err="1"/>
              <a:t>Nc</a:t>
            </a:r>
            <a:r>
              <a:rPr lang="cs-CZ" dirty="0"/>
              <a:t> – celkové náklady na dodávku a skladování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	</a:t>
            </a:r>
            <a:r>
              <a:rPr lang="cs-CZ" dirty="0" err="1"/>
              <a:t>Zb</a:t>
            </a:r>
            <a:r>
              <a:rPr lang="cs-CZ" dirty="0"/>
              <a:t> – průměrná běžná zásoba = </a:t>
            </a:r>
            <a:r>
              <a:rPr lang="cs-CZ" dirty="0" err="1"/>
              <a:t>Dopt</a:t>
            </a:r>
            <a:r>
              <a:rPr lang="cs-CZ" dirty="0"/>
              <a:t>./2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4270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6227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Náklady optimální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dirty="0" err="1"/>
              <a:t>Nc</a:t>
            </a:r>
            <a:r>
              <a:rPr lang="cs-CZ" dirty="0"/>
              <a:t> = (</a:t>
            </a:r>
            <a:r>
              <a:rPr lang="cs-CZ" dirty="0" err="1"/>
              <a:t>ndopt</a:t>
            </a:r>
            <a:r>
              <a:rPr lang="cs-CZ" dirty="0"/>
              <a:t>. * </a:t>
            </a:r>
            <a:r>
              <a:rPr lang="cs-CZ" dirty="0" err="1"/>
              <a:t>Ndi</a:t>
            </a:r>
            <a:r>
              <a:rPr lang="cs-CZ" dirty="0"/>
              <a:t>) + (</a:t>
            </a:r>
            <a:r>
              <a:rPr lang="cs-CZ" dirty="0" err="1"/>
              <a:t>Zb</a:t>
            </a:r>
            <a:r>
              <a:rPr lang="cs-CZ" dirty="0"/>
              <a:t> * </a:t>
            </a:r>
            <a:r>
              <a:rPr lang="cs-CZ" dirty="0" err="1"/>
              <a:t>Nsi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	</a:t>
            </a:r>
            <a:r>
              <a:rPr lang="cs-CZ" dirty="0" err="1"/>
              <a:t>Nc</a:t>
            </a:r>
            <a:r>
              <a:rPr lang="cs-CZ" dirty="0"/>
              <a:t> – celkové náklady na dodávku a skladování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	</a:t>
            </a:r>
            <a:r>
              <a:rPr lang="cs-CZ" dirty="0" err="1"/>
              <a:t>Zb</a:t>
            </a:r>
            <a:r>
              <a:rPr lang="cs-CZ" dirty="0"/>
              <a:t> – průměrná běžná zásoba = </a:t>
            </a:r>
            <a:r>
              <a:rPr lang="cs-CZ" dirty="0" err="1"/>
              <a:t>Dopt</a:t>
            </a:r>
            <a:r>
              <a:rPr lang="cs-CZ" dirty="0"/>
              <a:t>./2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Pro náš příklad tedy: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"/>
            <a:ext cx="8362950" cy="553180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cs-CZ" sz="2000" b="1" dirty="0"/>
              <a:t>	</a:t>
            </a:r>
            <a:r>
              <a:rPr lang="cs-CZ" sz="2600" b="1" dirty="0"/>
              <a:t>Příklad 2:</a:t>
            </a:r>
            <a:r>
              <a:rPr lang="cs-CZ" sz="3900" dirty="0"/>
              <a:t> </a:t>
            </a:r>
            <a:r>
              <a:rPr lang="cs-CZ" dirty="0"/>
              <a:t>Strojírenský podnik spotřebuje na montáž speciálních strojních zařízení 25 000 ks součástek. Náklady na jednu dodávku těchto součástek představují 950,- Kč. Náklady na skladování jedné součástky činí 7,- Kč na rok.</a:t>
            </a:r>
            <a:endParaRPr lang="cs-CZ" b="1" dirty="0"/>
          </a:p>
          <a:p>
            <a:pPr marL="457200" indent="-457200">
              <a:lnSpc>
                <a:spcPct val="90000"/>
              </a:lnSpc>
            </a:pPr>
            <a:endParaRPr lang="cs-CZ" b="1" dirty="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cs-CZ" b="1" dirty="0"/>
              <a:t>Úlohy:</a:t>
            </a:r>
            <a:endParaRPr lang="cs-CZ" dirty="0"/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cs-CZ" dirty="0"/>
              <a:t>Vypočítejte optimální velikost dodávky.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cs-CZ" dirty="0"/>
              <a:t>Určete počet dodávek za rok a délku dodávkového cyklu pro optimální velikost dodávky.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cs-CZ" dirty="0"/>
              <a:t>Vypočítejte celkové náklady na dodávku a skladování pro optimální velikost dodávky.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12648"/>
            <a:ext cx="9144000" cy="605644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	Řešení:</a:t>
            </a:r>
          </a:p>
          <a:p>
            <a:pPr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0984C-604F-40CD-B9E4-5EC0FF9100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9812-CAA1-4A05-9304-E4995436F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8152"/>
            <a:ext cx="8229600" cy="789485"/>
          </a:xfrm>
        </p:spPr>
        <p:txBody>
          <a:bodyPr>
            <a:noAutofit/>
          </a:bodyPr>
          <a:lstStyle/>
          <a:p>
            <a:r>
              <a:rPr lang="cs-CZ" sz="3600" b="1" dirty="0"/>
              <a:t>Příklad 2b) – optimalizace zásob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5E6DE749-1520-4F02-86B1-0A042CE12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	</a:t>
            </a:r>
            <a:r>
              <a:rPr lang="cs-CZ" altLang="cs-CZ" sz="2000" dirty="0"/>
              <a:t>Strojírenský podnik spotřebuje na montáž speciálních strojních zařízení 25 000 ks součástek. Náklady na jednu dodávku těchto součástek představují 950,- Kč. Náklady na skladování jedné součástky činí </a:t>
            </a:r>
            <a:br>
              <a:rPr lang="cs-CZ" altLang="cs-CZ" sz="2000" dirty="0"/>
            </a:br>
            <a:r>
              <a:rPr lang="cs-CZ" altLang="cs-CZ" sz="2000" b="1" dirty="0"/>
              <a:t>7,- Kč na den</a:t>
            </a:r>
            <a:r>
              <a:rPr lang="cs-CZ" altLang="cs-CZ" sz="2000" dirty="0"/>
              <a:t>.</a:t>
            </a:r>
            <a:endParaRPr lang="cs-CZ" altLang="cs-CZ" sz="2000" b="1" dirty="0"/>
          </a:p>
          <a:p>
            <a:pPr marL="457200" indent="-457200" eaLnBrk="1" hangingPunct="1">
              <a:lnSpc>
                <a:spcPct val="90000"/>
              </a:lnSpc>
            </a:pPr>
            <a:endParaRPr lang="cs-CZ" altLang="cs-CZ" sz="2000" b="1" dirty="0"/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Úlohy:</a:t>
            </a:r>
            <a:endParaRPr lang="cs-CZ" altLang="cs-CZ" sz="2000" dirty="0"/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Vypočítejte optimální velikost dodávky.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Určete počet dodávek za rok a délku dodávkového cyklu pro optimální velikost dodávky.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Vypočítejte celkové náklady na dodávku a skladování pro optimální velikost dodávky. </a:t>
            </a:r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2112752A-1A25-471F-909F-B012E3AC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F3AF3C0-4045-48D0-A825-F20BEB44998B}" type="slidenum">
              <a:rPr lang="cs-CZ" altLang="cs-CZ"/>
              <a:pPr eaLnBrk="1" hangingPunct="1"/>
              <a:t>46</a:t>
            </a:fld>
            <a:endParaRPr lang="cs-CZ" alt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číslo snímku 6">
            <a:extLst>
              <a:ext uri="{FF2B5EF4-FFF2-40B4-BE49-F238E27FC236}">
                <a16:creationId xmlns:a16="http://schemas.microsoft.com/office/drawing/2014/main" id="{0134179E-42D4-41C0-A49F-9DCE59612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26DC039-B304-4E20-8C48-7C3626A06A82}" type="slidenum">
              <a:rPr lang="cs-CZ" altLang="cs-CZ"/>
              <a:pPr eaLnBrk="1" hangingPunct="1"/>
              <a:t>47</a:t>
            </a:fld>
            <a:endParaRPr lang="cs-CZ" alt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D38DD-A0A6-4656-8E8C-DFDE41EB44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340"/>
            <a:ext cx="8229600" cy="765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Příklad 3 - Optimalizujte proces zásobování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Náklady na pořízení jedné dodávky jsou 48 000 Kč.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Roční skladovací náklady na 1ks jsou 200Kč.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Počáteční zásoba zboží je 9000 ks.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Požadovaná konečná zásoba zboží na skladě má být 12 000 ks.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Cena za kus je 3 000 Kč.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Potřeba zboží za rok je 150 000 ks.</a:t>
            </a:r>
          </a:p>
          <a:p>
            <a:pPr>
              <a:lnSpc>
                <a:spcPct val="90000"/>
              </a:lnSpc>
            </a:pPr>
            <a:r>
              <a:rPr lang="cs-CZ" sz="2600">
                <a:latin typeface="Times New Roman" pitchFamily="18" charset="0"/>
              </a:rPr>
              <a:t>Určete optimální počet dodávek  za rok, průměrnou délku dodávkového cyklu a zjistěte náklady spojené se zásobováním (bez i s cenou pořízení).</a:t>
            </a:r>
          </a:p>
          <a:p>
            <a:pPr>
              <a:lnSpc>
                <a:spcPct val="90000"/>
              </a:lnSpc>
            </a:pPr>
            <a:endParaRPr lang="cs-CZ" sz="26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5AC71C9-B4DE-4C25-9F91-0CA61357E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969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Zásoby</a:t>
            </a:r>
            <a:br>
              <a:rPr lang="cs-CZ" sz="4000" dirty="0"/>
            </a:br>
            <a:r>
              <a:rPr lang="cs-CZ" sz="4000" dirty="0"/>
              <a:t>Bilanční rovnice zásob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785225" cy="5040313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b="1" dirty="0"/>
              <a:t>vztah mezi potřebou materiálů a zajištěním jejich zdrojů: 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dirty="0"/>
          </a:p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3500" b="1" dirty="0">
                <a:solidFill>
                  <a:srgbClr val="990000"/>
                </a:solidFill>
              </a:rPr>
              <a:t>Z</a:t>
            </a:r>
            <a:r>
              <a:rPr lang="cs-CZ" sz="3500" b="1" baseline="-25000" dirty="0">
                <a:solidFill>
                  <a:srgbClr val="990000"/>
                </a:solidFill>
              </a:rPr>
              <a:t>P</a:t>
            </a:r>
            <a:r>
              <a:rPr lang="cs-CZ" sz="3500" b="1" dirty="0">
                <a:solidFill>
                  <a:srgbClr val="990000"/>
                </a:solidFill>
              </a:rPr>
              <a:t>   + D  =  M  +  Z</a:t>
            </a:r>
            <a:r>
              <a:rPr lang="cs-CZ" sz="3500" b="1" baseline="-25000" dirty="0">
                <a:solidFill>
                  <a:srgbClr val="990000"/>
                </a:solidFill>
              </a:rPr>
              <a:t>K</a:t>
            </a:r>
          </a:p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500" b="1" dirty="0">
                <a:solidFill>
                  <a:srgbClr val="990000"/>
                </a:solidFill>
              </a:rPr>
              <a:t>D = M + (</a:t>
            </a:r>
            <a:r>
              <a:rPr lang="cs-CZ" sz="3500" b="1" dirty="0" err="1">
                <a:solidFill>
                  <a:srgbClr val="990000"/>
                </a:solidFill>
              </a:rPr>
              <a:t>Zk</a:t>
            </a:r>
            <a:r>
              <a:rPr lang="cs-CZ" sz="3500" b="1" dirty="0">
                <a:solidFill>
                  <a:srgbClr val="990000"/>
                </a:solidFill>
              </a:rPr>
              <a:t> – </a:t>
            </a:r>
            <a:r>
              <a:rPr lang="cs-CZ" sz="3500" b="1" dirty="0" err="1">
                <a:solidFill>
                  <a:srgbClr val="990000"/>
                </a:solidFill>
              </a:rPr>
              <a:t>Zp</a:t>
            </a:r>
            <a:r>
              <a:rPr lang="cs-CZ" sz="3500" b="1" dirty="0">
                <a:solidFill>
                  <a:srgbClr val="990000"/>
                </a:solidFill>
              </a:rPr>
              <a:t>)</a:t>
            </a:r>
          </a:p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500" b="1" dirty="0" err="1">
                <a:solidFill>
                  <a:srgbClr val="990000"/>
                </a:solidFill>
              </a:rPr>
              <a:t>Zp</a:t>
            </a:r>
            <a:r>
              <a:rPr lang="cs-CZ" sz="3500" b="1" dirty="0">
                <a:solidFill>
                  <a:srgbClr val="990000"/>
                </a:solidFill>
              </a:rPr>
              <a:t>= </a:t>
            </a:r>
            <a:r>
              <a:rPr lang="cs-CZ" sz="3500" b="1" dirty="0" err="1">
                <a:solidFill>
                  <a:srgbClr val="990000"/>
                </a:solidFill>
              </a:rPr>
              <a:t>Zs</a:t>
            </a:r>
            <a:r>
              <a:rPr lang="cs-CZ" sz="3500" b="1" dirty="0">
                <a:solidFill>
                  <a:srgbClr val="990000"/>
                </a:solidFill>
              </a:rPr>
              <a:t> + do – So</a:t>
            </a:r>
          </a:p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b="1" dirty="0">
              <a:solidFill>
                <a:srgbClr val="99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ZP– velikost počáteční zásoby materiálu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D	– velikost dodávky materiálu potřebné do zásob pro zajištění plynulé výroby do další dodávky, vypočítá se z průměrné spotřeby za období mezi   dvěma dodávkami s ohledem na technické možnosti přepravované dávky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M	– velikost spotřeby materiálu pro výrobu za dané období, 	vypočtená z průměrné denní spotřeby materiálu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ZK	– velikost konečné zásoby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/>
              <a:t>d</a:t>
            </a:r>
            <a:r>
              <a:rPr lang="cs-CZ" sz="2200" baseline="-25000" dirty="0"/>
              <a:t>o</a:t>
            </a:r>
            <a:r>
              <a:rPr lang="cs-CZ" sz="2200" dirty="0"/>
              <a:t> – očekávané dodávky (potvrzené, ještě nedodané)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/>
              <a:t>S</a:t>
            </a:r>
            <a:r>
              <a:rPr lang="cs-CZ" sz="2200" baseline="-25000" dirty="0"/>
              <a:t>o</a:t>
            </a:r>
            <a:r>
              <a:rPr lang="cs-CZ" sz="2200" dirty="0"/>
              <a:t> – očekávaná spotřeba materiálu do začátku plánovaného období 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5371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Příklad 4 - Optimalizujte proces zásobování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>
                <a:latin typeface="Times New Roman" pitchFamily="18" charset="0"/>
              </a:rPr>
              <a:t>Náklady na pořízení jedné dodávky jsou </a:t>
            </a:r>
            <a:r>
              <a:rPr lang="cs-CZ" sz="2600" b="1">
                <a:latin typeface="Times New Roman" pitchFamily="18" charset="0"/>
              </a:rPr>
              <a:t>40 000 Kč</a:t>
            </a:r>
            <a:r>
              <a:rPr lang="cs-CZ" sz="2600">
                <a:latin typeface="Times New Roman" pitchFamily="18" charset="0"/>
              </a:rPr>
              <a:t>.</a:t>
            </a:r>
          </a:p>
          <a:p>
            <a:r>
              <a:rPr lang="cs-CZ" sz="2600">
                <a:latin typeface="Times New Roman" pitchFamily="18" charset="0"/>
              </a:rPr>
              <a:t>Roční skladovací náklady na 1ks jsou </a:t>
            </a:r>
            <a:r>
              <a:rPr lang="cs-CZ" sz="2600" b="1">
                <a:latin typeface="Times New Roman" pitchFamily="18" charset="0"/>
              </a:rPr>
              <a:t>300 Kč</a:t>
            </a:r>
            <a:r>
              <a:rPr lang="cs-CZ" sz="2600">
                <a:latin typeface="Times New Roman" pitchFamily="18" charset="0"/>
              </a:rPr>
              <a:t>.</a:t>
            </a:r>
          </a:p>
          <a:p>
            <a:r>
              <a:rPr lang="cs-CZ" sz="2600">
                <a:latin typeface="Times New Roman" pitchFamily="18" charset="0"/>
              </a:rPr>
              <a:t>Počáteční zásoba zboží je 9000 ks.</a:t>
            </a:r>
          </a:p>
          <a:p>
            <a:r>
              <a:rPr lang="cs-CZ" sz="2600">
                <a:latin typeface="Times New Roman" pitchFamily="18" charset="0"/>
              </a:rPr>
              <a:t>Požadovaná konečná zásoba zboží na skladě má být </a:t>
            </a:r>
            <a:br>
              <a:rPr lang="cs-CZ" sz="2600">
                <a:latin typeface="Times New Roman" pitchFamily="18" charset="0"/>
              </a:rPr>
            </a:br>
            <a:r>
              <a:rPr lang="cs-CZ" sz="2600">
                <a:latin typeface="Times New Roman" pitchFamily="18" charset="0"/>
              </a:rPr>
              <a:t>12 000 ks.</a:t>
            </a:r>
          </a:p>
          <a:p>
            <a:r>
              <a:rPr lang="cs-CZ" sz="2600">
                <a:latin typeface="Times New Roman" pitchFamily="18" charset="0"/>
              </a:rPr>
              <a:t>Cena za kus je 3 000 Kč.</a:t>
            </a:r>
          </a:p>
          <a:p>
            <a:r>
              <a:rPr lang="cs-CZ" sz="2600">
                <a:latin typeface="Times New Roman" pitchFamily="18" charset="0"/>
              </a:rPr>
              <a:t>Potřeba zboží za rok je 150 000 ks.</a:t>
            </a:r>
          </a:p>
          <a:p>
            <a:r>
              <a:rPr lang="cs-CZ" sz="2600">
                <a:latin typeface="Times New Roman" pitchFamily="18" charset="0"/>
              </a:rPr>
              <a:t>Určete optimální velikost jedné dodávky a zjistěte celkové roční náklady (včetně ceny pořízení).</a:t>
            </a:r>
          </a:p>
          <a:p>
            <a:endParaRPr lang="cs-CZ" sz="26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E79E3D-359C-455E-8FC1-03F527B2A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150" y="1152938"/>
            <a:ext cx="8626334" cy="484717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Optimalizujte proces zásobování zbožím v podniku. K dispozici máte následující informace: </a:t>
            </a:r>
          </a:p>
          <a:p>
            <a:pPr lvl="0"/>
            <a:r>
              <a:rPr lang="cs-CZ" dirty="0"/>
              <a:t>Náklady na pořízení jedné dodávky jsou 21 000 Kč.</a:t>
            </a:r>
          </a:p>
          <a:p>
            <a:pPr lvl="0"/>
            <a:r>
              <a:rPr lang="cs-CZ" dirty="0"/>
              <a:t>Skladovací náklady na </a:t>
            </a:r>
            <a:r>
              <a:rPr lang="cs-CZ" b="1" dirty="0"/>
              <a:t>1 ks zboží a den </a:t>
            </a:r>
            <a:r>
              <a:rPr lang="cs-CZ" dirty="0"/>
              <a:t>jsou 0,5 Kč.</a:t>
            </a:r>
          </a:p>
          <a:p>
            <a:pPr lvl="0"/>
            <a:r>
              <a:rPr lang="cs-CZ" dirty="0"/>
              <a:t>Počáteční zásoba zboží je plánovaná na </a:t>
            </a:r>
            <a:r>
              <a:rPr lang="cs-CZ" b="1" dirty="0"/>
              <a:t>8 700</a:t>
            </a:r>
            <a:r>
              <a:rPr lang="cs-CZ" dirty="0"/>
              <a:t> ks, požadovaná konečná zásoba zboží na skladě má dle normy být </a:t>
            </a:r>
            <a:r>
              <a:rPr lang="cs-CZ" b="1" dirty="0"/>
              <a:t>6 000 </a:t>
            </a:r>
            <a:r>
              <a:rPr lang="cs-CZ" dirty="0"/>
              <a:t>ks. </a:t>
            </a:r>
          </a:p>
          <a:p>
            <a:pPr lvl="0"/>
            <a:r>
              <a:rPr lang="cs-CZ" dirty="0"/>
              <a:t>Pro příští rok je plánovaná spotřeba zboží 96 000 kusů. </a:t>
            </a:r>
          </a:p>
          <a:p>
            <a:pPr marL="0" indent="0">
              <a:buNone/>
            </a:pPr>
            <a:r>
              <a:rPr lang="cs-CZ" b="1" dirty="0"/>
              <a:t>Určete:</a:t>
            </a:r>
            <a:endParaRPr lang="cs-CZ" dirty="0"/>
          </a:p>
          <a:p>
            <a:pPr lvl="0"/>
            <a:r>
              <a:rPr lang="cs-CZ" dirty="0"/>
              <a:t>kolik zboží je nezbytné na příští rok objednat (v ks i Kč),</a:t>
            </a:r>
          </a:p>
          <a:p>
            <a:pPr lvl="0"/>
            <a:r>
              <a:rPr lang="cs-CZ" dirty="0"/>
              <a:t>optimální výši dodávky a počet dodávek za rok (rok=360 dní),</a:t>
            </a:r>
          </a:p>
          <a:p>
            <a:pPr lvl="0"/>
            <a:r>
              <a:rPr lang="cs-CZ" dirty="0"/>
              <a:t>průměrnou délku dodávkového cyklu,</a:t>
            </a:r>
          </a:p>
          <a:p>
            <a:pPr lvl="0"/>
            <a:r>
              <a:rPr lang="cs-CZ" b="1" dirty="0"/>
              <a:t>náklady</a:t>
            </a:r>
            <a:r>
              <a:rPr lang="cs-CZ" dirty="0"/>
              <a:t> spojené se zásobováním,</a:t>
            </a:r>
          </a:p>
          <a:p>
            <a:pPr lvl="0"/>
            <a:r>
              <a:rPr lang="cs-CZ" dirty="0"/>
              <a:t>náklady spojené se zásobováním zakreslete do grafu.</a:t>
            </a:r>
          </a:p>
          <a:p>
            <a:endParaRPr lang="cs-CZ" sz="20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41282E9-C218-4C3F-9263-8A322C17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2446"/>
            <a:ext cx="8229600" cy="52049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D6F0D0-5ADB-4DB2-A56D-243BC33C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6008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1834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latin typeface="Times New Roman" pitchFamily="18" charset="0"/>
              </a:rPr>
              <a:t>Metoda ABC řízení zásob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98447"/>
            <a:ext cx="8642350" cy="4991227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dirty="0"/>
              <a:t>Podnik s větším počtem druhů zásob – využití předchozích vzorců modelů pro každou zásobu zvlášť.  Což je při </a:t>
            </a:r>
            <a:r>
              <a:rPr lang="cs-CZ" dirty="0" err="1"/>
              <a:t>vícezásobovém</a:t>
            </a:r>
            <a:r>
              <a:rPr lang="cs-CZ" dirty="0"/>
              <a:t> podniku obtížné. Proto se podnik zaměřuje pouze na významné druhy zásob a u těch optimalizuje dodávky.</a:t>
            </a:r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dirty="0"/>
              <a:t>Je založena na roztřídění sortimentu skladovaných a spotřebovávaných surovin druhů materiálu v zásobách na 3 (případně 4) skupiny podle jejich celkové roční spotřeby.</a:t>
            </a:r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dirty="0"/>
              <a:t>Jedná se o diferenciaci postupů a metod vůči takto vymezeným skupinám.</a:t>
            </a:r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endParaRPr lang="cs-CZ" dirty="0"/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u="sng" dirty="0"/>
              <a:t>Skupina A</a:t>
            </a:r>
            <a:r>
              <a:rPr lang="cs-CZ" dirty="0"/>
              <a:t>  </a:t>
            </a:r>
            <a:r>
              <a:rPr lang="cs-CZ" b="1" dirty="0"/>
              <a:t>5 – 15%</a:t>
            </a:r>
            <a:r>
              <a:rPr lang="cs-CZ" dirty="0"/>
              <a:t> druhů zásob představuje </a:t>
            </a:r>
            <a:r>
              <a:rPr lang="cs-CZ" b="1" dirty="0"/>
              <a:t>60 – 80%</a:t>
            </a:r>
            <a:r>
              <a:rPr lang="cs-CZ" dirty="0"/>
              <a:t> podíl na celkové hodnotě spotřeby</a:t>
            </a:r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u="sng" dirty="0"/>
              <a:t>Skupina B</a:t>
            </a:r>
            <a:r>
              <a:rPr lang="cs-CZ" dirty="0"/>
              <a:t>  </a:t>
            </a:r>
            <a:r>
              <a:rPr lang="cs-CZ" b="1" dirty="0"/>
              <a:t>15 – 25%</a:t>
            </a:r>
            <a:r>
              <a:rPr lang="cs-CZ" dirty="0"/>
              <a:t> druhů zásob představuje </a:t>
            </a:r>
            <a:r>
              <a:rPr lang="cs-CZ" b="1" dirty="0"/>
              <a:t>15 – 25%</a:t>
            </a:r>
            <a:r>
              <a:rPr lang="cs-CZ" dirty="0"/>
              <a:t> podíl na celkové hodnotě spotřeby</a:t>
            </a:r>
          </a:p>
          <a:p>
            <a:pPr algn="just" fontAlgn="auto">
              <a:lnSpc>
                <a:spcPct val="90000"/>
              </a:lnSpc>
              <a:spcBef>
                <a:spcPct val="55000"/>
              </a:spcBef>
              <a:spcAft>
                <a:spcPts val="0"/>
              </a:spcAft>
              <a:defRPr/>
            </a:pPr>
            <a:r>
              <a:rPr lang="cs-CZ" u="sng" dirty="0"/>
              <a:t>Skupina C</a:t>
            </a:r>
            <a:r>
              <a:rPr lang="cs-CZ" dirty="0"/>
              <a:t>  </a:t>
            </a:r>
            <a:r>
              <a:rPr lang="cs-CZ" b="1" dirty="0"/>
              <a:t>60 – 80%</a:t>
            </a:r>
            <a:r>
              <a:rPr lang="cs-CZ" dirty="0"/>
              <a:t>  druhů zásob představuje </a:t>
            </a:r>
            <a:r>
              <a:rPr lang="cs-CZ" b="1" dirty="0"/>
              <a:t>5 – 15%</a:t>
            </a:r>
            <a:r>
              <a:rPr lang="cs-CZ" dirty="0"/>
              <a:t> podíl na celkové hodnotě spotřeby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509583"/>
            <a:ext cx="8424862" cy="14366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cs-CZ" sz="2600" b="1" dirty="0">
                <a:solidFill>
                  <a:schemeClr val="tx1"/>
                </a:solidFill>
                <a:latin typeface="Times New Roman" pitchFamily="18" charset="0"/>
              </a:rPr>
              <a:t>Příklad 7</a:t>
            </a:r>
          </a:p>
          <a:p>
            <a:pPr>
              <a:lnSpc>
                <a:spcPct val="90000"/>
              </a:lnSpc>
            </a:pPr>
            <a:r>
              <a:rPr lang="cs-CZ" sz="2600" dirty="0">
                <a:solidFill>
                  <a:schemeClr val="tx1"/>
                </a:solidFill>
                <a:latin typeface="Times New Roman" pitchFamily="18" charset="0"/>
              </a:rPr>
              <a:t>V podniku jsou evidovány zásoby dle tabulky s celkovými ročními náklady za všechny kusy. Rozhodněte, kterým zásobám věnovat jakou míru pozornosti.</a:t>
            </a:r>
          </a:p>
        </p:txBody>
      </p:sp>
      <p:graphicFrame>
        <p:nvGraphicFramePr>
          <p:cNvPr id="210997" name="Group 5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7569866"/>
              </p:ext>
            </p:extLst>
          </p:nvPr>
        </p:nvGraphicFramePr>
        <p:xfrm>
          <a:off x="395288" y="2162874"/>
          <a:ext cx="8229600" cy="4359278"/>
        </p:xfrm>
        <a:graphic>
          <a:graphicData uri="http://schemas.openxmlformats.org/drawingml/2006/table">
            <a:tbl>
              <a:tblPr/>
              <a:tblGrid>
                <a:gridCol w="374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položka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Náklady na veškeré zásoby (mil. Kč)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Berta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Cecilka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Dominika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Emanuel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Filoména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Gusta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Homolka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Chroust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Indián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96E8C88B-669F-4EDD-AF88-525BE161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3115C75-FD6E-4082-BB27-F2E1BF2BEE36}" type="slidenum">
              <a:rPr lang="cs-CZ" altLang="cs-CZ"/>
              <a:pPr eaLnBrk="1" hangingPunct="1"/>
              <a:t>56</a:t>
            </a:fld>
            <a:endParaRPr lang="cs-CZ" altLang="cs-CZ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78F173F0-2F28-40F1-9DE7-DE049D4AD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6409"/>
            <a:ext cx="8229600" cy="620713"/>
          </a:xfrm>
        </p:spPr>
        <p:txBody>
          <a:bodyPr/>
          <a:lstStyle/>
          <a:p>
            <a:pPr eaLnBrk="1" hangingPunct="1"/>
            <a:r>
              <a:rPr lang="cs-CZ" altLang="cs-CZ" sz="2400" b="1" dirty="0"/>
              <a:t>Stanovení potřeby materiálu (metoda typových reprezentantů)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7580A816-1351-44E8-8808-029F2EB63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472112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Metoda typových reprezentantů se používá na stanovení spotřeby materiálu při poměrně širokém sortimentu podobných výrobků, lišících se některou vlastností, většinou velikostí, váhou apod. Většinou se jedná o výrobek, který je v produktovém portfoliu zastoupen nejvíce. Použití např. v textilním průmyslu, gumárenském průmyslu atd.</a:t>
            </a:r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	</a:t>
            </a:r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Př.1:</a:t>
            </a:r>
            <a:r>
              <a:rPr lang="cs-CZ" altLang="cs-CZ" sz="1800" dirty="0"/>
              <a:t> Oděvní podnik vyrábí dámské pláště různých konfekčních velikostí. Na jednotlivé velikosti spotřebuje následující množství látky: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cs-CZ" altLang="cs-CZ" sz="1800" dirty="0"/>
          </a:p>
          <a:p>
            <a:pPr marL="381000" indent="-381000" eaLnBrk="1" hangingPunct="1">
              <a:lnSpc>
                <a:spcPct val="80000"/>
              </a:lnSpc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dirty="0"/>
          </a:p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Úlohy:</a:t>
            </a:r>
            <a:endParaRPr lang="cs-CZ" altLang="cs-CZ" sz="18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1800" dirty="0"/>
              <a:t>Určete typového reprezentanta pro všechny výrobky a určete  potřebu látky při objemu výroby 5 000 ks plášťů (bez rozlišení velikostí).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1800" dirty="0"/>
              <a:t>Jaké množství látky je potřebné objednat, jestliže má šířku 0,9m?</a:t>
            </a:r>
          </a:p>
        </p:txBody>
      </p:sp>
      <p:pic>
        <p:nvPicPr>
          <p:cNvPr id="8198" name="Picture 4">
            <a:extLst>
              <a:ext uri="{FF2B5EF4-FFF2-40B4-BE49-F238E27FC236}">
                <a16:creationId xmlns:a16="http://schemas.microsoft.com/office/drawing/2014/main" id="{31ABBEA2-24D7-47FA-B4A3-2D94F69AE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45802"/>
            <a:ext cx="7864309" cy="1925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číslo snímku 5">
            <a:extLst>
              <a:ext uri="{FF2B5EF4-FFF2-40B4-BE49-F238E27FC236}">
                <a16:creationId xmlns:a16="http://schemas.microsoft.com/office/drawing/2014/main" id="{C6A7FC57-17FE-47A2-89BE-261821BF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003691D-A066-4202-8354-540639E816C1}" type="slidenum">
              <a:rPr lang="cs-CZ" altLang="cs-CZ"/>
              <a:pPr eaLnBrk="1" hangingPunct="1"/>
              <a:t>57</a:t>
            </a:fld>
            <a:endParaRPr lang="cs-CZ" altLang="cs-CZ"/>
          </a:p>
        </p:txBody>
      </p:sp>
      <p:sp>
        <p:nvSpPr>
          <p:cNvPr id="1029" name="Rectangle 2">
            <a:extLst>
              <a:ext uri="{FF2B5EF4-FFF2-40B4-BE49-F238E27FC236}">
                <a16:creationId xmlns:a16="http://schemas.microsoft.com/office/drawing/2014/main" id="{67C36BE8-4028-49E2-9550-B1E0A1DB9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4737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Řešení: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Spotřeba materiálu (Pm) = N</a:t>
            </a:r>
            <a:r>
              <a:rPr lang="cs-CZ" altLang="cs-CZ" sz="2400" baseline="-25000"/>
              <a:t>typ </a:t>
            </a:r>
            <a:r>
              <a:rPr lang="cs-CZ" altLang="cs-CZ" sz="2400"/>
              <a:t>* Q</a:t>
            </a:r>
            <a:r>
              <a:rPr lang="cs-CZ" altLang="cs-CZ" sz="2400" baseline="-25000"/>
              <a:t>pl</a:t>
            </a:r>
            <a:endParaRPr lang="cs-CZ" altLang="cs-CZ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N</a:t>
            </a:r>
            <a:r>
              <a:rPr lang="cs-CZ" altLang="cs-CZ" sz="2400" baseline="-25000"/>
              <a:t>typ </a:t>
            </a:r>
            <a:r>
              <a:rPr lang="cs-CZ" altLang="cs-CZ" sz="2400"/>
              <a:t>- norma spotřeby typového reprezentanta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Q</a:t>
            </a:r>
            <a:r>
              <a:rPr lang="cs-CZ" altLang="cs-CZ" sz="2400" baseline="-25000"/>
              <a:t>pl</a:t>
            </a:r>
            <a:r>
              <a:rPr lang="cs-CZ" altLang="cs-CZ" sz="2400"/>
              <a:t> – plánovaný objem výroby všech výrobků dané skupiny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N</a:t>
            </a:r>
            <a:r>
              <a:rPr lang="cs-CZ" altLang="cs-CZ" sz="2400" baseline="-25000"/>
              <a:t>v</a:t>
            </a:r>
            <a:r>
              <a:rPr lang="cs-CZ" altLang="cs-CZ" sz="2400"/>
              <a:t> – průměrná veličina norem spotřeby materiálu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k</a:t>
            </a:r>
            <a:r>
              <a:rPr lang="cs-CZ" altLang="cs-CZ" sz="2400" baseline="-25000"/>
              <a:t>v </a:t>
            </a:r>
            <a:r>
              <a:rPr lang="cs-CZ" altLang="cs-CZ" sz="2400"/>
              <a:t>– specifický podíl výrobků na celkovém objemu výroby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C9EA65CB-AD39-48F9-92E1-17060CB8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94F7BD75-7C56-4DE9-8DC3-F1EA46C7C7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2668588"/>
          <a:ext cx="2484438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85" name="Rovnice" r:id="rId4" imgW="990600" imgH="698500" progId="Equation.3">
                  <p:embed/>
                </p:oleObj>
              </mc:Choice>
              <mc:Fallback>
                <p:oleObj name="Rovnice" r:id="rId4" imgW="990600" imgH="69850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94F7BD75-7C56-4DE9-8DC3-F1EA46C7C7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668588"/>
                        <a:ext cx="2484438" cy="176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7CBA1FC4-AF2B-43A6-973B-41F11F65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CCDA36C-9F42-43D9-B3DC-F36DB2FD8AA5}" type="slidenum">
              <a:rPr lang="cs-CZ" altLang="cs-CZ"/>
              <a:pPr eaLnBrk="1" hangingPunct="1"/>
              <a:t>58</a:t>
            </a:fld>
            <a:endParaRPr lang="cs-CZ" alt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2D0C1-EE52-4A90-8A10-A10975952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962" y="549275"/>
            <a:ext cx="7543800" cy="1295400"/>
          </a:xfrm>
        </p:spPr>
        <p:txBody>
          <a:bodyPr/>
          <a:lstStyle/>
          <a:p>
            <a:pPr marL="742950" indent="-742950"/>
            <a:r>
              <a:rPr lang="cs-CZ" sz="3200" dirty="0">
                <a:latin typeface="Times New Roman" pitchFamily="18" charset="0"/>
              </a:rPr>
              <a:t>Opakování	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Vysvětlete podstatu řízení zásob</a:t>
            </a:r>
          </a:p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Co je to dodávkový cyklus?</a:t>
            </a:r>
          </a:p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Jak zní základní bilanční rovnice zásob?</a:t>
            </a:r>
          </a:p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Na čem závisí optimální velikost dodávky?</a:t>
            </a:r>
          </a:p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Metoda ABC, metoda JIT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081" y="374904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Příklad – základní bilanční rovnice zásob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31680"/>
            <a:ext cx="8229600" cy="439464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Zásoba určité suroviny na počátku období je 200 tun. Plánuje se spotřeba této suroviny 1500 tun za období a její zásoba na konci období má být 180 tun. 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Vypočítejte jaká bude celková potřebná výše dodávky této suroviny za období.</a:t>
            </a: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396081" y="4833938"/>
            <a:ext cx="8351837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2600" b="1" dirty="0"/>
              <a:t>Řešení </a:t>
            </a:r>
          </a:p>
          <a:p>
            <a:r>
              <a:rPr lang="cs-CZ" sz="2600" dirty="0" err="1"/>
              <a:t>Zp+D</a:t>
            </a:r>
            <a:r>
              <a:rPr lang="cs-CZ" sz="2600" dirty="0"/>
              <a:t> = </a:t>
            </a:r>
            <a:r>
              <a:rPr lang="cs-CZ" sz="2600" dirty="0" err="1"/>
              <a:t>M+Zk</a:t>
            </a:r>
            <a:endParaRPr lang="cs-CZ" sz="2600" dirty="0"/>
          </a:p>
          <a:p>
            <a:r>
              <a:rPr lang="cs-CZ" sz="2600" dirty="0"/>
              <a:t>D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2064"/>
            <a:ext cx="8229600" cy="765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latin typeface="Times New Roman" pitchFamily="18" charset="0"/>
              </a:rPr>
              <a:t>Množstevní rabaty a optimalizace zásob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4440"/>
            <a:ext cx="8785225" cy="536149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Rozdíl oproti základnímu optimalizačnímu modelu spočívá v zahrnutí  finančního efektu snížení samotné ceny zásob při vyšší velikosti dodávky. Nebudeme tedy minimalizovat celkové náklady, ale celkový finanční efekt.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Minimalizujeme celkový finanční efekt (CFE)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/>
              <a:t>		</a:t>
            </a:r>
            <a:r>
              <a:rPr lang="cs-CZ" sz="2800" b="1" dirty="0"/>
              <a:t>CFE = CN – CFU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Celková finanční úspora nákladů z dosaženého rabatu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	</a:t>
            </a:r>
            <a:r>
              <a:rPr lang="cs-CZ" sz="2800" b="1" dirty="0"/>
              <a:t>CFU = D x </a:t>
            </a:r>
            <a:r>
              <a:rPr lang="cs-CZ" sz="2800" b="1" dirty="0" err="1"/>
              <a:t>r</a:t>
            </a:r>
            <a:r>
              <a:rPr lang="cs-CZ" sz="1600" b="1" dirty="0" err="1"/>
              <a:t>i</a:t>
            </a:r>
            <a:r>
              <a:rPr lang="cs-CZ" sz="1600" b="1" dirty="0"/>
              <a:t> </a:t>
            </a:r>
            <a:r>
              <a:rPr lang="cs-CZ" sz="2800" b="1" dirty="0"/>
              <a:t>x P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CN = celkové náklady spojené se zásobováním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CFU = celková finanční úspora nákladů z dosaženého rabatu</a:t>
            </a:r>
          </a:p>
          <a:p>
            <a:pPr fontAlgn="auto">
              <a:spcAft>
                <a:spcPts val="0"/>
              </a:spcAft>
              <a:defRPr/>
            </a:pPr>
            <a:endParaRPr lang="cs-CZ" sz="1600" dirty="0"/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D = celková potřeba položky zásob za období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 err="1"/>
              <a:t>ri</a:t>
            </a:r>
            <a:r>
              <a:rPr lang="cs-CZ" sz="1600" dirty="0"/>
              <a:t> = velikost dosaženého množstevního rabatu v desetinném tvaru v daném cenovém pásmu (i-</a:t>
            </a:r>
            <a:r>
              <a:rPr lang="cs-CZ" sz="1600" dirty="0" err="1"/>
              <a:t>tém</a:t>
            </a:r>
            <a:r>
              <a:rPr lang="cs-CZ" sz="1600" dirty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P = základní cena sledované položky bez uplatnění rabatu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80377" y="406400"/>
            <a:ext cx="7543800" cy="787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latin typeface="Times New Roman" pitchFamily="18" charset="0"/>
              </a:rPr>
              <a:t>Množstevní rabaty a optimalizace zásob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08050"/>
            <a:ext cx="8856662" cy="32416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cs-CZ" sz="2200" b="1">
                <a:solidFill>
                  <a:schemeClr val="tx1"/>
                </a:solidFill>
                <a:latin typeface="Times New Roman" pitchFamily="18" charset="0"/>
              </a:rPr>
              <a:t>Příklad</a:t>
            </a:r>
          </a:p>
          <a:p>
            <a:r>
              <a:rPr lang="cs-CZ" sz="2200">
                <a:solidFill>
                  <a:schemeClr val="tx1"/>
                </a:solidFill>
                <a:latin typeface="Times New Roman" pitchFamily="18" charset="0"/>
              </a:rPr>
              <a:t>Za rok potřebujeme nakoupit 10 000 ks materiálu.</a:t>
            </a:r>
          </a:p>
          <a:p>
            <a:r>
              <a:rPr lang="cs-CZ" sz="2200">
                <a:solidFill>
                  <a:schemeClr val="tx1"/>
                </a:solidFill>
                <a:latin typeface="Times New Roman" pitchFamily="18" charset="0"/>
              </a:rPr>
              <a:t>Náklady spojené se skladováním 1ks dané součástky jsou 25 Kč za rok.</a:t>
            </a:r>
          </a:p>
          <a:p>
            <a:r>
              <a:rPr lang="cs-CZ" sz="2200">
                <a:solidFill>
                  <a:schemeClr val="tx1"/>
                </a:solidFill>
                <a:latin typeface="Times New Roman" pitchFamily="18" charset="0"/>
              </a:rPr>
              <a:t>Náklady spojené s jednou dodávkou zásob (objednací proces + manipulace) činí 5 000 Kč.</a:t>
            </a:r>
          </a:p>
          <a:p>
            <a:r>
              <a:rPr lang="cs-CZ" sz="2200">
                <a:solidFill>
                  <a:schemeClr val="tx1"/>
                </a:solidFill>
                <a:latin typeface="Times New Roman" pitchFamily="18" charset="0"/>
              </a:rPr>
              <a:t>Základním cena jednoho kusu činí 30 Kč.</a:t>
            </a:r>
          </a:p>
          <a:p>
            <a:r>
              <a:rPr lang="cs-CZ" sz="2200" b="1">
                <a:solidFill>
                  <a:schemeClr val="tx1"/>
                </a:solidFill>
                <a:latin typeface="Times New Roman" pitchFamily="18" charset="0"/>
              </a:rPr>
              <a:t>Stanovte optimální velikost dodávky z hlediska co nejnižšího CFE.</a:t>
            </a:r>
          </a:p>
          <a:p>
            <a:r>
              <a:rPr lang="cs-CZ" sz="2200">
                <a:solidFill>
                  <a:schemeClr val="tx1"/>
                </a:solidFill>
                <a:latin typeface="Times New Roman" pitchFamily="18" charset="0"/>
              </a:rPr>
              <a:t>Dodavatel poskytuje množstevní rabaty v následujících pásmech:</a:t>
            </a:r>
          </a:p>
          <a:p>
            <a:endParaRPr lang="cs-CZ" sz="22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305180" name="Group 28"/>
          <p:cNvGraphicFramePr>
            <a:graphicFrameLocks noGrp="1"/>
          </p:cNvGraphicFramePr>
          <p:nvPr>
            <p:ph sz="half" idx="2"/>
          </p:nvPr>
        </p:nvGraphicFramePr>
        <p:xfrm>
          <a:off x="1187450" y="4365625"/>
          <a:ext cx="5832475" cy="2130426"/>
        </p:xfrm>
        <a:graphic>
          <a:graphicData uri="http://schemas.openxmlformats.org/drawingml/2006/table">
            <a:tbl>
              <a:tblPr/>
              <a:tblGrid>
                <a:gridCol w="316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Množství ks v objednávce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Sleva ze základní ceny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–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1001 - 2500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 – 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3501 a více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FB9CD-BD4D-4E82-ABDF-A9E8B4DBF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215342"/>
            <a:ext cx="8964488" cy="564265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600" b="1" dirty="0">
                <a:latin typeface="Times New Roman" pitchFamily="18" charset="0"/>
              </a:rPr>
              <a:t>2. Propočteme CFE pro ostatní cenová pásma</a:t>
            </a:r>
          </a:p>
          <a:p>
            <a:pPr marL="228600" indent="-228600">
              <a:lnSpc>
                <a:spcPct val="9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Víme, že čím více se budeme vzdalovat množstvím q od q optimálního, tím vyšší budou celkové náklady, avšak úroveň slevy roste skokově po dosažení daného intervalu. Postačí proto spočítat CFE pro nejmenší možný objem pásem s vyšší úrovní množstevního rabatu. Pásmo s nižší úrovní rabatu můžeme vynechat rovnou, protože jsou v celé jeho šíři CN vyšší a zároveň nižší sleva na produkci.</a:t>
            </a: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Zamyslete se nad množstvím dodávek? </a:t>
            </a: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Méně, než 4? Nebo přesně 4 a vždy objednat o 1 ks navíc, abychom získali větší slevu? </a:t>
            </a: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363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215342"/>
            <a:ext cx="8964488" cy="564265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600" b="1" dirty="0">
                <a:latin typeface="Times New Roman" pitchFamily="18" charset="0"/>
              </a:rPr>
              <a:t>2. Propočteme CFE pro ostatní cenová pásma</a:t>
            </a:r>
          </a:p>
          <a:p>
            <a:pPr marL="228600" indent="-228600">
              <a:lnSpc>
                <a:spcPct val="9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Víme, že čím více se budeme vzdalovat množstvím q od q optimálního, tím vyšší budou celkové náklady, avšak úroveň slevy roste skokově po dosažení daného intervalu. Postačí proto spočítat CFE pro nejmenší možný objem pásem s vyšší úrovní množstevního rabatu. Pásmo s nižší úrovní rabatu můžeme vynechat rovnou, protože jsou v celé jeho šíři CN vyšší a zároveň nižší sleva na produkci.</a:t>
            </a:r>
          </a:p>
          <a:p>
            <a:pPr marL="228600" indent="-2286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 marL="238773" indent="-238773">
              <a:lnSpc>
                <a:spcPct val="90000"/>
              </a:lnSpc>
            </a:pPr>
            <a:endParaRPr lang="cs-CZ" sz="1900" dirty="0">
              <a:latin typeface="Times New Roman" pitchFamily="18" charset="0"/>
            </a:endParaRPr>
          </a:p>
          <a:p>
            <a:endParaRPr lang="cs-CZ" sz="22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96975"/>
          </a:xfrm>
        </p:spPr>
        <p:txBody>
          <a:bodyPr>
            <a:normAutofit fontScale="90000"/>
          </a:bodyPr>
          <a:lstStyle/>
          <a:p>
            <a:pPr fontAlgn="auto">
              <a:lnSpc>
                <a:spcPts val="3800"/>
              </a:lnSpc>
              <a:spcAft>
                <a:spcPts val="0"/>
              </a:spcAft>
              <a:defRPr/>
            </a:pPr>
            <a:br>
              <a:rPr lang="cs-CZ" sz="3000">
                <a:latin typeface="Times New Roman" pitchFamily="18" charset="0"/>
              </a:rPr>
            </a:br>
            <a:r>
              <a:rPr lang="cs-CZ" sz="3000">
                <a:latin typeface="Times New Roman" pitchFamily="18" charset="0"/>
              </a:rPr>
              <a:t>Hodnocení efektivnosti řízení zásob</a:t>
            </a:r>
            <a:br>
              <a:rPr lang="cs-CZ" sz="3000">
                <a:latin typeface="Times New Roman" pitchFamily="18" charset="0"/>
              </a:rPr>
            </a:br>
            <a:r>
              <a:rPr lang="cs-CZ" sz="3000">
                <a:latin typeface="Times New Roman" pitchFamily="18" charset="0"/>
              </a:rPr>
              <a:t>Obrátka zásob a doba obratu zásob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Základní ukazatele, pomocí kterých hodnotíme efektivnost jsou: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sz="26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600" b="1" dirty="0"/>
              <a:t>Doba obratu zásob</a:t>
            </a:r>
            <a:r>
              <a:rPr lang="cs-CZ" sz="2600" dirty="0"/>
              <a:t> = za jak dlouho (za kolik dnů) se průměrně obrátí zásoby.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sz="26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dirty="0"/>
              <a:t>	DOZ = (360 x průměrná výše zásob) / náklady na prodané zásoby (</a:t>
            </a:r>
            <a:r>
              <a:rPr lang="cs-CZ" sz="1700" dirty="0"/>
              <a:t>spotřeba materiálu</a:t>
            </a:r>
            <a:r>
              <a:rPr lang="cs-CZ" sz="2600" dirty="0"/>
              <a:t>)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sz="26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600" b="1" dirty="0"/>
              <a:t>Obrátka zásob</a:t>
            </a:r>
            <a:r>
              <a:rPr lang="cs-CZ" sz="2600" dirty="0"/>
              <a:t> = kolikrát se zásoby obrátí během daného období (nejčastěji roku).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6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dirty="0"/>
              <a:t>	OZ = náklady na prodané zásoby </a:t>
            </a:r>
            <a:r>
              <a:rPr lang="cs-CZ" sz="1700" dirty="0"/>
              <a:t>(spotřeba materiálu)</a:t>
            </a:r>
            <a:r>
              <a:rPr lang="cs-CZ" sz="2600" dirty="0"/>
              <a:t> / průměrná výše zásob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sz="26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600" b="1" dirty="0"/>
              <a:t>Rentabilita zásob = EBIT/</a:t>
            </a:r>
            <a:r>
              <a:rPr lang="cs-CZ" sz="2600" b="1" dirty="0" err="1"/>
              <a:t>prům.stav</a:t>
            </a:r>
            <a:r>
              <a:rPr lang="cs-CZ" sz="2600" b="1" dirty="0"/>
              <a:t> zásob mat.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600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sz="26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318" name="Group 102"/>
          <p:cNvGraphicFramePr>
            <a:graphicFrameLocks noGrp="1"/>
          </p:cNvGraphicFramePr>
          <p:nvPr>
            <p:ph sz="quarter" idx="1"/>
          </p:nvPr>
        </p:nvGraphicFramePr>
        <p:xfrm>
          <a:off x="539750" y="1557338"/>
          <a:ext cx="7775575" cy="2185989"/>
        </p:xfrm>
        <a:graphic>
          <a:graphicData uri="http://schemas.openxmlformats.org/drawingml/2006/table">
            <a:tbl>
              <a:tblPr/>
              <a:tblGrid>
                <a:gridCol w="511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Druh zásob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Prům. zásoba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Zásoby 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materiál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175,8333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Výrobky a nedokončená výroba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zboží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4341,3367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5319" name="Group 103"/>
          <p:cNvGraphicFramePr>
            <a:graphicFrameLocks noGrp="1"/>
          </p:cNvGraphicFramePr>
          <p:nvPr>
            <p:ph sz="quarter" idx="2"/>
          </p:nvPr>
        </p:nvGraphicFramePr>
        <p:xfrm>
          <a:off x="611188" y="4005263"/>
          <a:ext cx="7704137" cy="2560638"/>
        </p:xfrm>
        <a:graphic>
          <a:graphicData uri="http://schemas.openxmlformats.org/drawingml/2006/table">
            <a:tbl>
              <a:tblPr/>
              <a:tblGrid>
                <a:gridCol w="504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Položka nákladů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Částka v tis. Kč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 vynaložené na prodané zboží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21 500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Spotřeba materiálu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Změna stavu vnitropodnikových zásob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1 700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Tržby za prodej zboží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34 600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Tržby za prodej vlastních výrobků a služeb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2 700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9645" name="Obdélník 3"/>
          <p:cNvSpPr>
            <a:spLocks noChangeArrowheads="1"/>
          </p:cNvSpPr>
          <p:nvPr/>
        </p:nvSpPr>
        <p:spPr bwMode="auto">
          <a:xfrm>
            <a:off x="237745" y="112899"/>
            <a:ext cx="8582406" cy="1182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200" b="1" dirty="0">
                <a:latin typeface="Calibri" pitchFamily="34" charset="0"/>
              </a:rPr>
              <a:t>Příklad 9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latin typeface="Calibri" pitchFamily="34" charset="0"/>
              </a:rPr>
              <a:t>Spočítejte doby obratu zásob všech položek a obrátky zásob. Zhodnoťte s jakou aktivitou jsou řízeny jednotlivé položky, srovnejte s konkurencí, kdy OZ (z nákladů) konkurenční firmy je 4,8 a DOZ (z tržeb) je cca 64 dnů.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20853"/>
            <a:ext cx="8229600" cy="765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Řešení</a:t>
            </a:r>
          </a:p>
        </p:txBody>
      </p:sp>
      <p:sp>
        <p:nvSpPr>
          <p:cNvPr id="410627" name="Zástupný symbol pro obsah 6"/>
          <p:cNvSpPr>
            <a:spLocks noGrp="1"/>
          </p:cNvSpPr>
          <p:nvPr>
            <p:ph idx="1"/>
          </p:nvPr>
        </p:nvSpPr>
        <p:spPr>
          <a:xfrm>
            <a:off x="323850" y="908050"/>
            <a:ext cx="8640763" cy="5689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Užití tržeb: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Nejhorší hodnoty Oz a </a:t>
            </a:r>
            <a:r>
              <a:rPr lang="cs-CZ" altLang="cs-CZ" sz="2000" dirty="0" err="1"/>
              <a:t>DOz</a:t>
            </a:r>
            <a:r>
              <a:rPr lang="cs-CZ" altLang="cs-CZ" sz="2000" dirty="0"/>
              <a:t> nabývá výroba a nedokončené výrobky, vážou kapitál v průměru 170 dní (vzhledem k nákladům), nejdéle se obracejí. Způsobují také horší ukazatele celkové DOZ a OZ. Naše společnost je na tom lépe v ukazatelích počítaných z tržeb. Máme vyšší obchodní marži a přidanou hodnotu.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Parametry		OZ			DOZ			OZ2			DOZ2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Zásoby			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Zásoby </a:t>
            </a:r>
            <a:r>
              <a:rPr lang="cs-CZ" altLang="cs-CZ" sz="2000" dirty="0" err="1"/>
              <a:t>konkur</a:t>
            </a:r>
            <a:r>
              <a:rPr lang="cs-CZ" altLang="cs-CZ" sz="2000" dirty="0"/>
              <a:t>.	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476249"/>
            <a:ext cx="8229600" cy="72072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Hodnocení úrovně řízení zásob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5975" cy="4824413"/>
          </a:xfrm>
        </p:spPr>
        <p:txBody>
          <a:bodyPr rtlCol="0">
            <a:normAutofit lnSpcReduction="1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/>
              <a:t>	</a:t>
            </a:r>
            <a:r>
              <a:rPr lang="cs-CZ" sz="2000" b="1" dirty="0"/>
              <a:t>Příklad 10:</a:t>
            </a:r>
            <a:r>
              <a:rPr lang="cs-CZ" sz="2000" dirty="0"/>
              <a:t> Na hodnocení úrovně řízení zásob základního materiálu, který podnik používá na výrobu svých výrobků, má podnik k dispozici následující údaje: 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b="1" dirty="0"/>
              <a:t>Úlohy:</a:t>
            </a:r>
            <a:endParaRPr lang="cs-CZ" sz="2000" dirty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/>
              <a:t>Vypočítejte rychlost obratu a dobu obratu zásob základního materiálu.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/>
              <a:t>Vypočítejte rentabilitu zásob základního materiálu.</a:t>
            </a:r>
          </a:p>
        </p:txBody>
      </p:sp>
      <p:pic>
        <p:nvPicPr>
          <p:cNvPr id="4126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133600"/>
            <a:ext cx="8064500" cy="2281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413CEF0E-2441-4E02-836F-426726F8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CB3A285-1A86-4D3D-9012-3A70FE0C2EE4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5CBB23E4-39D6-423B-A41B-59702E31E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19109"/>
            <a:ext cx="8964613" cy="56880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  <a:r>
              <a:rPr lang="cs-CZ" altLang="cs-CZ" sz="2000" b="1" dirty="0"/>
              <a:t>Příklad bilanční rovnice zásob – procvičování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/>
              <a:t>	</a:t>
            </a:r>
            <a:r>
              <a:rPr lang="cs-CZ" altLang="cs-CZ" sz="2000" dirty="0"/>
              <a:t>Podnik předpokládá, že v následujícím roce spotřebuje 1 200 t základního materiálu. Skutečný stav zásob ke dni sestavování bilance je 140 t materiálu. Předpokládaná spotřeba do konce roku je 520 t a očekávané dodávky v tomto období (3. a 4. čtvrtrok) jsou 450 t.  Konečná normovaná zásoba byla stanovená ve výšce 135 t materiálu.</a:t>
            </a:r>
            <a:endParaRPr lang="cs-CZ" altLang="cs-CZ" sz="2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/>
              <a:t>	Úloha: 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	Určete velikost dodávky, tj. celkový objem nákupu daného materiálu pro následující rok v naturálních jednotkách.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  <a:r>
              <a:rPr lang="cs-CZ" altLang="cs-CZ" sz="2000" b="1" dirty="0"/>
              <a:t>Řešení: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569325" cy="55435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b="1" dirty="0"/>
              <a:t>Řešení: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latin typeface="Times New Roman" pitchFamily="18" charset="0"/>
              </a:rPr>
              <a:t>Optimální velikost dodávky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712200" cy="4968875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cs-CZ" sz="2800" b="1">
                <a:latin typeface="Times New Roman" pitchFamily="18" charset="0"/>
              </a:rPr>
              <a:t>Příklad k procvičování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Times New Roman" pitchFamily="18" charset="0"/>
              </a:rPr>
              <a:t>Předpokládaná velikost dodávky za rok je 2500 t.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Times New Roman" pitchFamily="18" charset="0"/>
              </a:rPr>
              <a:t>Náklady na jednu dodávku činí 50 000 Kč.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Times New Roman" pitchFamily="18" charset="0"/>
              </a:rPr>
              <a:t> Náklady na skladování a udržování zásob jsou 1000 Kč na 1 tunu za rok.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Times New Roman" pitchFamily="18" charset="0"/>
              </a:rPr>
              <a:t>Cena 1 tuny materiálu činí 8 000 Kč.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Times New Roman" pitchFamily="18" charset="0"/>
              </a:rPr>
              <a:t>Vypočtěte: 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Times New Roman" pitchFamily="18" charset="0"/>
              </a:rPr>
              <a:t>optimální velikost dodávky, 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Times New Roman" pitchFamily="18" charset="0"/>
              </a:rPr>
              <a:t>optimální dodávkový cyklus a 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Times New Roman" pitchFamily="18" charset="0"/>
              </a:rPr>
              <a:t>celkové náklady na zásobování.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7451"/>
            <a:ext cx="8229600" cy="114300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</a:rPr>
              <a:t>Optimální velikost dodávky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1DF05-AAE8-40C7-9962-F664D7D78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8604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>
                <a:latin typeface="Times New Roman" pitchFamily="18" charset="0"/>
              </a:rPr>
              <a:t>Náklady na skladování s růstem velikosti dodávky: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7388"/>
            <a:ext cx="8229600" cy="4173537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rostou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klesají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Nemění se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Nelze určit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>
                <a:latin typeface="Times New Roman" pitchFamily="18" charset="0"/>
              </a:rPr>
              <a:t>Optimální velikost zásobní dávky ovlivňuje: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7388"/>
            <a:ext cx="8229600" cy="4173537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Čas dodání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Cena materiálu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Náklady na dodání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Náklady na skladování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>
                <a:latin typeface="Times New Roman" pitchFamily="18" charset="0"/>
              </a:rPr>
              <a:t>Metodou ABC lze roztřídit zásoby do skupin dle: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7388"/>
            <a:ext cx="8229600" cy="4173537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Objemu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Podílu na celkové spotřebě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Nákupní ceny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Náročnosti na skladování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>
                <a:latin typeface="Times New Roman" pitchFamily="18" charset="0"/>
              </a:rPr>
              <a:t>Náklady na dodávky s růstem počtu dodávek: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7388"/>
            <a:ext cx="8229600" cy="4173537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rostou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klesají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Nemění se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Nelze určit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k procvičování</a:t>
            </a:r>
            <a:br>
              <a:rPr lang="cs-CZ" dirty="0"/>
            </a:br>
            <a:r>
              <a:rPr lang="cs-CZ" sz="2800" dirty="0"/>
              <a:t>Návaznost na finanční řízení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52347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latin typeface="Times New Roman" pitchFamily="18" charset="0"/>
              </a:rPr>
              <a:t>Stanovení výše oběžného majetku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4752975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Times New Roman" pitchFamily="18" charset="0"/>
              </a:rPr>
              <a:t>Obratový cyklus peněz = DOZ + DI – DOP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>
                <a:latin typeface="Times New Roman" pitchFamily="18" charset="0"/>
              </a:rPr>
              <a:t>DOZ</a:t>
            </a:r>
            <a:r>
              <a:rPr lang="cs-CZ" dirty="0">
                <a:latin typeface="Times New Roman" pitchFamily="18" charset="0"/>
              </a:rPr>
              <a:t> je průměrná doba, od nákupu materiálu po prodej výrobků (zahrnuje dodávkový i výrobní cyklus)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>
                <a:latin typeface="Times New Roman" pitchFamily="18" charset="0"/>
              </a:rPr>
              <a:t>DI </a:t>
            </a:r>
            <a:r>
              <a:rPr lang="cs-CZ" dirty="0">
                <a:latin typeface="Times New Roman" pitchFamily="18" charset="0"/>
              </a:rPr>
              <a:t>= doba inkasa plateb = doba, která uplyne od fakturace výrobků k jejich inkasu.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>
                <a:latin typeface="Times New Roman" pitchFamily="18" charset="0"/>
              </a:rPr>
              <a:t>Doba odkladu plateb</a:t>
            </a:r>
            <a:r>
              <a:rPr lang="cs-CZ" dirty="0">
                <a:latin typeface="Times New Roman" pitchFamily="18" charset="0"/>
              </a:rPr>
              <a:t> = doba, která uplyne od nákupu materiálu k jeho uhrazení (tato doba snižuje dobu obratového cyklu peněz)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</a:rPr>
              <a:t>	DOP = dluhy dodavatelům / (tržby /360)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>
                <a:latin typeface="Times New Roman" pitchFamily="18" charset="0"/>
              </a:rPr>
              <a:t>Jednodenní náklady</a:t>
            </a:r>
            <a:r>
              <a:rPr lang="cs-CZ" dirty="0">
                <a:latin typeface="Times New Roman" pitchFamily="18" charset="0"/>
              </a:rPr>
              <a:t> = celkové náklady / 360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dirty="0">
              <a:latin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Times New Roman" pitchFamily="18" charset="0"/>
              </a:rPr>
              <a:t>Kapitálová potřeba na oběžný majetek</a:t>
            </a:r>
            <a:r>
              <a:rPr lang="cs-CZ" dirty="0">
                <a:latin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</a:rPr>
              <a:t>= obratový cyklus peněz x jednodenní náklady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753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>
                <a:latin typeface="Times New Roman" pitchFamily="18" charset="0"/>
              </a:rPr>
              <a:t>Příklad OCP1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Podnik začíná vyrábět nový výrobek. Dle předběžné kalkulace potřebuje na výrobu jednoho kusu výrobku 200,-Kč (materiál + práce).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Každý den bude vyrábět 30 kusů.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Odhad předpokládaných ročních tržeb 27 mil. Kč.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Průměrná zásoba byla vypočtena ve výši 4,5 mil. Kč.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Průměrná výše pohledávek se odhaduje na  1,5 mil. Kč.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Dodavatelské faktury náš podnik splácí za 15 dní.</a:t>
            </a:r>
          </a:p>
          <a:p>
            <a:pPr fontAlgn="auto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sz="2600" dirty="0">
                <a:latin typeface="Times New Roman" pitchFamily="18" charset="0"/>
              </a:rPr>
              <a:t>Vypočtěte: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200" dirty="0">
                <a:latin typeface="Times New Roman" pitchFamily="18" charset="0"/>
              </a:rPr>
              <a:t>Dobu obratu zásob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200" dirty="0">
                <a:latin typeface="Times New Roman" pitchFamily="18" charset="0"/>
              </a:rPr>
              <a:t>Dobu inkasa pohledávek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200" dirty="0">
                <a:latin typeface="Times New Roman" pitchFamily="18" charset="0"/>
              </a:rPr>
              <a:t>Obratový cyklus peněz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200" dirty="0">
                <a:latin typeface="Times New Roman" pitchFamily="18" charset="0"/>
              </a:rPr>
              <a:t>Denní potřebu peněz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73352"/>
            <a:ext cx="8291512" cy="477983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3200" dirty="0">
                <a:latin typeface="Arial Narrow" pitchFamily="34" charset="0"/>
              </a:rPr>
              <a:t>Aby byla zajištěna plynulost výroby a zásobování, je nutné, aby strany rovnice byly v  rovnováze. </a:t>
            </a:r>
          </a:p>
          <a:p>
            <a:pPr marL="0" indent="0">
              <a:buFontTx/>
              <a:buNone/>
            </a:pPr>
            <a:r>
              <a:rPr lang="cs-CZ" sz="3200" dirty="0">
                <a:latin typeface="Arial Narrow" pitchFamily="34" charset="0"/>
              </a:rPr>
              <a:t>Ztráty vznikají když:</a:t>
            </a:r>
          </a:p>
          <a:p>
            <a:pPr marL="830263" lvl="1"/>
            <a:r>
              <a:rPr lang="cs-CZ" sz="2400" dirty="0">
                <a:latin typeface="Arial Narrow" pitchFamily="34" charset="0"/>
              </a:rPr>
              <a:t> budou v daném období dodávky (D) menší jako spotřeba materiálu (M) po odčerpání konečné zásoby (Z</a:t>
            </a:r>
            <a:r>
              <a:rPr lang="cs-CZ" sz="2400" baseline="-25000" dirty="0">
                <a:latin typeface="Arial Narrow" pitchFamily="34" charset="0"/>
              </a:rPr>
              <a:t>K</a:t>
            </a:r>
            <a:r>
              <a:rPr lang="cs-CZ" sz="2400" dirty="0">
                <a:latin typeface="Arial Narrow" pitchFamily="34" charset="0"/>
              </a:rPr>
              <a:t>) může dojít ke zastavení výroby </a:t>
            </a:r>
          </a:p>
          <a:p>
            <a:pPr marL="830263" lvl="1"/>
            <a:r>
              <a:rPr lang="cs-CZ" sz="2400" dirty="0">
                <a:latin typeface="Arial Narrow" pitchFamily="34" charset="0"/>
              </a:rPr>
              <a:t> budou dodávky (D) větší jako je spotřeba (M) zvýší se zásoby, podnik má v zásobách vázané vložené finanční prostředky</a:t>
            </a:r>
          </a:p>
        </p:txBody>
      </p:sp>
      <p:sp>
        <p:nvSpPr>
          <p:cNvPr id="9219" name="Nadpis 5"/>
          <p:cNvSpPr>
            <a:spLocks noGrp="1"/>
          </p:cNvSpPr>
          <p:nvPr>
            <p:ph type="title"/>
          </p:nvPr>
        </p:nvSpPr>
        <p:spPr>
          <a:xfrm>
            <a:off x="519112" y="695262"/>
            <a:ext cx="8229600" cy="5826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Zásoby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9EBF33-8D7C-40C9-A484-579A548D2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>
                <a:latin typeface="Times New Roman" pitchFamily="18" charset="0"/>
              </a:rPr>
              <a:t>Stanovení výše oběžného majetku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</a:pPr>
            <a:r>
              <a:rPr lang="cs-CZ" b="1" dirty="0">
                <a:latin typeface="Times New Roman" pitchFamily="18" charset="0"/>
              </a:rPr>
              <a:t>Příklad OCP2</a:t>
            </a:r>
          </a:p>
          <a:p>
            <a:pPr>
              <a:buFont typeface="Arial" pitchFamily="34" charset="0"/>
              <a:buNone/>
            </a:pPr>
            <a:r>
              <a:rPr lang="cs-CZ" dirty="0">
                <a:latin typeface="Times New Roman" pitchFamily="18" charset="0"/>
              </a:rPr>
              <a:t>Určete kapitálovou potřebu oběžného majetku, jestliže znáte:</a:t>
            </a:r>
          </a:p>
          <a:p>
            <a:r>
              <a:rPr lang="cs-CZ" dirty="0">
                <a:latin typeface="Times New Roman" pitchFamily="18" charset="0"/>
              </a:rPr>
              <a:t>Průměrnou výši zásob 14,8 mil. Kč</a:t>
            </a:r>
          </a:p>
          <a:p>
            <a:r>
              <a:rPr lang="cs-CZ" dirty="0">
                <a:latin typeface="Times New Roman" pitchFamily="18" charset="0"/>
              </a:rPr>
              <a:t>Předpokládané tržby 120 mil. Kč</a:t>
            </a:r>
          </a:p>
          <a:p>
            <a:r>
              <a:rPr lang="cs-CZ" dirty="0">
                <a:latin typeface="Times New Roman" pitchFamily="18" charset="0"/>
              </a:rPr>
              <a:t>Průměrná výše pohledávek 7,3 mil. Kč</a:t>
            </a:r>
          </a:p>
          <a:p>
            <a:r>
              <a:rPr lang="cs-CZ" dirty="0">
                <a:latin typeface="Times New Roman" pitchFamily="18" charset="0"/>
              </a:rPr>
              <a:t>Doba odkladu plateb 16 dní</a:t>
            </a:r>
          </a:p>
          <a:p>
            <a:r>
              <a:rPr lang="cs-CZ" dirty="0">
                <a:latin typeface="Times New Roman" pitchFamily="18" charset="0"/>
              </a:rPr>
              <a:t>Průměrná denní potřeba peněžních prostředků 540 000 Kč.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3662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cs-CZ" sz="2800" b="1" dirty="0">
                <a:latin typeface="Times New Roman" pitchFamily="18" charset="0"/>
              </a:rPr>
              <a:t>Porovnejte potřebu ČPK s jeho skutečnou výší. </a:t>
            </a:r>
            <a:br>
              <a:rPr lang="cs-CZ" sz="2800" b="1" dirty="0">
                <a:latin typeface="Times New Roman" pitchFamily="18" charset="0"/>
              </a:rPr>
            </a:br>
            <a:r>
              <a:rPr lang="cs-CZ" sz="2800" b="1" dirty="0">
                <a:latin typeface="Times New Roman" pitchFamily="18" charset="0"/>
              </a:rPr>
              <a:t>Použijte obratový cyklus peněz.</a:t>
            </a:r>
          </a:p>
        </p:txBody>
      </p:sp>
      <p:graphicFrame>
        <p:nvGraphicFramePr>
          <p:cNvPr id="29389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568100"/>
              </p:ext>
            </p:extLst>
          </p:nvPr>
        </p:nvGraphicFramePr>
        <p:xfrm>
          <a:off x="684213" y="1052513"/>
          <a:ext cx="7772400" cy="5730558"/>
        </p:xfrm>
        <a:graphic>
          <a:graphicData uri="http://schemas.openxmlformats.org/drawingml/2006/table">
            <a:tbl>
              <a:tblPr/>
              <a:tblGrid>
                <a:gridCol w="264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3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Ukazatel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čistý zisk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255 360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100 789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2 145 154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1 983 862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osobní N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486 943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527 266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zásoby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878 024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530 975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výkonová spotřeba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1 220 184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1 266 885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Cizí zdroje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1 048 256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1 135 124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Krátkodobé závazky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528 370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446 329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Běžné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225 000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522 904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Oběžná aktiva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1 814 403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1 789 753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na prodané zboží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152 616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399 876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majetkové daně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3 907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4 509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9 928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189 612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krátkod. pohledávky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844 292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1 082 971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660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81" name="Rectangle 41"/>
          <p:cNvSpPr>
            <a:spLocks noGrp="1" noChangeArrowheads="1"/>
          </p:cNvSpPr>
          <p:nvPr>
            <p:ph type="title"/>
          </p:nvPr>
        </p:nvSpPr>
        <p:spPr>
          <a:xfrm>
            <a:off x="827584" y="23540"/>
            <a:ext cx="7543800" cy="1008112"/>
          </a:xfrm>
        </p:spPr>
        <p:txBody>
          <a:bodyPr/>
          <a:lstStyle/>
          <a:p>
            <a:r>
              <a:rPr lang="cs-CZ" sz="3600" dirty="0">
                <a:latin typeface="Times New Roman" pitchFamily="18" charset="0"/>
              </a:rPr>
              <a:t>Řešení</a:t>
            </a:r>
          </a:p>
        </p:txBody>
      </p:sp>
      <p:graphicFrame>
        <p:nvGraphicFramePr>
          <p:cNvPr id="343099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5029883"/>
              </p:ext>
            </p:extLst>
          </p:nvPr>
        </p:nvGraphicFramePr>
        <p:xfrm>
          <a:off x="457200" y="967008"/>
          <a:ext cx="8229600" cy="3901440"/>
        </p:xfrm>
        <a:graphic>
          <a:graphicData uri="http://schemas.openxmlformats.org/drawingml/2006/table">
            <a:tbl>
              <a:tblPr/>
              <a:tblGrid>
                <a:gridCol w="4535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Období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Období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Doba obratu zásob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Doba obratu pohledávek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Doba obratu krátkodobých závazků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Obratový cyklus peněz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Denní provozní výdaje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Potřeba ČPK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Skutečný ČPK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47691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534548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000" b="0" dirty="0"/>
              <a:t>Čistý pracovní kapitál je: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/>
              <a:t>rozdíl mezi dlouhodobými aktivy a krátkodobými pasivy,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/>
              <a:t>součet krátkodobých aktiv a krátkodobých pasiv,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/>
              <a:t>oběžná aktiva bez krátkodobých závazků,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/>
              <a:t>oběžná aktiva  s krátkodobými závazky.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6616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latin typeface="Times New Roman" pitchFamily="18" charset="0"/>
              </a:rPr>
              <a:t>Hrubé rozpětí je: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Rozdíl mezi minimálními a maximálními náklady,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Přibližná kalkulace ceny,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Rozdíl mezi fixními a variabilními náklady,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FontTx/>
              <a:buAutoNum type="alphaLcParenR"/>
            </a:pPr>
            <a:r>
              <a:rPr lang="cs-CZ">
                <a:latin typeface="Times New Roman" pitchFamily="18" charset="0"/>
              </a:rPr>
              <a:t>Rozdíl mezi cenou a přímými náklady.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sz="4000"/>
            </a:br>
            <a:r>
              <a:rPr lang="cs-CZ" sz="3600"/>
              <a:t>Zásoby</a:t>
            </a:r>
            <a:endParaRPr lang="cs-CZ" sz="400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 fontScale="92500" lnSpcReduction="10000"/>
          </a:bodyPr>
          <a:lstStyle/>
          <a:p>
            <a:pPr marL="185738" indent="-185738">
              <a:buFontTx/>
              <a:buNone/>
            </a:pPr>
            <a:r>
              <a:rPr lang="cs-CZ" b="1"/>
              <a:t>Řízení </a:t>
            </a:r>
            <a:r>
              <a:rPr lang="cs-CZ" b="1">
                <a:solidFill>
                  <a:srgbClr val="FF0066"/>
                </a:solidFill>
              </a:rPr>
              <a:t>nákladů</a:t>
            </a:r>
            <a:r>
              <a:rPr lang="cs-CZ" b="1"/>
              <a:t> na zásoby se provádí:</a:t>
            </a:r>
          </a:p>
          <a:p>
            <a:pPr marL="185738" indent="-185738">
              <a:buFontTx/>
              <a:buNone/>
            </a:pPr>
            <a:endParaRPr lang="cs-CZ"/>
          </a:p>
          <a:p>
            <a:pPr marL="185738" indent="-185738"/>
            <a:r>
              <a:rPr lang="cs-CZ"/>
              <a:t> řízením </a:t>
            </a:r>
            <a:r>
              <a:rPr lang="cs-CZ">
                <a:solidFill>
                  <a:srgbClr val="FF0066"/>
                </a:solidFill>
              </a:rPr>
              <a:t>objemu zásob</a:t>
            </a:r>
            <a:r>
              <a:rPr lang="cs-CZ"/>
              <a:t> </a:t>
            </a:r>
            <a:r>
              <a:rPr lang="cs-CZ" sz="2800">
                <a:latin typeface="Arial Narrow" pitchFamily="34" charset="0"/>
              </a:rPr>
              <a:t>v podniku tak, aby byla zajištěná plynulá výroba</a:t>
            </a:r>
          </a:p>
          <a:p>
            <a:pPr marL="185738" indent="-185738">
              <a:buFontTx/>
              <a:buNone/>
            </a:pPr>
            <a:r>
              <a:rPr lang="cs-CZ"/>
              <a:t> </a:t>
            </a:r>
          </a:p>
          <a:p>
            <a:pPr marL="185738" indent="-185738"/>
            <a:r>
              <a:rPr lang="cs-CZ"/>
              <a:t>řízením </a:t>
            </a:r>
            <a:r>
              <a:rPr lang="cs-CZ">
                <a:solidFill>
                  <a:srgbClr val="FF0066"/>
                </a:solidFill>
              </a:rPr>
              <a:t>cyklu dodávek</a:t>
            </a:r>
            <a:r>
              <a:rPr lang="cs-CZ"/>
              <a:t> </a:t>
            </a:r>
            <a:r>
              <a:rPr lang="cs-CZ" sz="2800">
                <a:latin typeface="Arial Narrow" pitchFamily="34" charset="0"/>
              </a:rPr>
              <a:t>materiálů</a:t>
            </a:r>
            <a:endParaRPr lang="cs-CZ">
              <a:latin typeface="Arial Narrow" pitchFamily="34" charset="0"/>
            </a:endParaRPr>
          </a:p>
          <a:p>
            <a:pPr marL="185738" indent="-185738"/>
            <a:endParaRPr lang="cs-CZ"/>
          </a:p>
          <a:p>
            <a:pPr marL="185738" indent="-185738"/>
            <a:r>
              <a:rPr lang="cs-CZ"/>
              <a:t>řízením </a:t>
            </a:r>
            <a:r>
              <a:rPr lang="cs-CZ">
                <a:solidFill>
                  <a:srgbClr val="FF0066"/>
                </a:solidFill>
              </a:rPr>
              <a:t>velikostí</a:t>
            </a:r>
            <a:r>
              <a:rPr lang="cs-CZ"/>
              <a:t> </a:t>
            </a:r>
            <a:r>
              <a:rPr lang="cs-CZ" sz="2800">
                <a:latin typeface="Arial Narrow" pitchFamily="34" charset="0"/>
              </a:rPr>
              <a:t>jednotlivých dodávek</a:t>
            </a:r>
            <a:endParaRPr lang="cs-CZ">
              <a:latin typeface="Arial Narrow" pitchFamily="34" charset="0"/>
            </a:endParaRPr>
          </a:p>
          <a:p>
            <a:pPr marL="185738" indent="-185738">
              <a:buFontTx/>
              <a:buNone/>
            </a:pPr>
            <a:endParaRPr lang="cs-CZ">
              <a:solidFill>
                <a:srgbClr val="FF0066"/>
              </a:solidFill>
            </a:endParaRPr>
          </a:p>
          <a:p>
            <a:pPr marL="185738" indent="-185738"/>
            <a:r>
              <a:rPr lang="cs-CZ"/>
              <a:t> </a:t>
            </a:r>
            <a:r>
              <a:rPr lang="cs-CZ">
                <a:solidFill>
                  <a:srgbClr val="FF0066"/>
                </a:solidFill>
              </a:rPr>
              <a:t>cenami</a:t>
            </a:r>
            <a:r>
              <a:rPr lang="cs-CZ"/>
              <a:t> </a:t>
            </a:r>
            <a:r>
              <a:rPr lang="cs-CZ" sz="2800">
                <a:latin typeface="Arial Narrow" pitchFamily="34" charset="0"/>
              </a:rPr>
              <a:t>nakupovaných materiálů</a:t>
            </a:r>
            <a:endParaRPr lang="cs-CZ" b="1" i="1">
              <a:latin typeface="Arial Narrow" pitchFamily="34" charset="0"/>
            </a:endParaRPr>
          </a:p>
          <a:p>
            <a:pPr marL="185738" indent="-185738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924300" y="1536700"/>
            <a:ext cx="484188" cy="500063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924300" y="2852738"/>
            <a:ext cx="484188" cy="500062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3924300" y="4868863"/>
            <a:ext cx="484188" cy="500062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3924300" y="3860800"/>
            <a:ext cx="484188" cy="500063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3497</TotalTime>
  <Words>3538</Words>
  <Application>Microsoft Office PowerPoint</Application>
  <PresentationFormat>Předvádění na obrazovce (4:3)</PresentationFormat>
  <Paragraphs>736</Paragraphs>
  <Slides>85</Slides>
  <Notes>45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85</vt:i4>
      </vt:variant>
    </vt:vector>
  </HeadingPairs>
  <TitlesOfParts>
    <vt:vector size="94" baseType="lpstr">
      <vt:lpstr>Arial Unicode MS</vt:lpstr>
      <vt:lpstr>Arial</vt:lpstr>
      <vt:lpstr>Arial Narrow</vt:lpstr>
      <vt:lpstr>Calibri</vt:lpstr>
      <vt:lpstr>Times New Roman</vt:lpstr>
      <vt:lpstr>Verdana</vt:lpstr>
      <vt:lpstr>Wingdings</vt:lpstr>
      <vt:lpstr>Office Theme</vt:lpstr>
      <vt:lpstr>Rovnice</vt:lpstr>
      <vt:lpstr> Podniková ekonomika 2 Nákup a zásobování Výrobní činnost</vt:lpstr>
      <vt:lpstr>Prezentace aplikace PowerPoint</vt:lpstr>
      <vt:lpstr>Zásoby</vt:lpstr>
      <vt:lpstr>Zásoby</vt:lpstr>
      <vt:lpstr>Zásoby Bilanční rovnice zásob</vt:lpstr>
      <vt:lpstr>Příklad – základní bilanční rovnice zásob</vt:lpstr>
      <vt:lpstr>Prezentace aplikace PowerPoint</vt:lpstr>
      <vt:lpstr>Zásoby</vt:lpstr>
      <vt:lpstr> Zásoby</vt:lpstr>
      <vt:lpstr>Zásoby</vt:lpstr>
      <vt:lpstr>Třídění zásob</vt:lpstr>
      <vt:lpstr>Dodací množství a množství zásob na skladě </vt:lpstr>
      <vt:lpstr>Tok zásob</vt:lpstr>
      <vt:lpstr>Prezentace aplikace PowerPoint</vt:lpstr>
      <vt:lpstr>Zásoby minimální</vt:lpstr>
      <vt:lpstr>Zásoby maximální </vt:lpstr>
      <vt:lpstr>Normy zásob</vt:lpstr>
      <vt:lpstr>Klasifikace zásob - shrnutí</vt:lpstr>
      <vt:lpstr>Prezentace aplikace PowerPoint</vt:lpstr>
      <vt:lpstr>Prezentace aplikace PowerPoint</vt:lpstr>
      <vt:lpstr>Příklad 2 – pojistná, běžná a celková průměrná zásoba</vt:lpstr>
      <vt:lpstr>Signální hladina zásob</vt:lpstr>
      <vt:lpstr>Signální hladina zásob</vt:lpstr>
      <vt:lpstr>Bod objednávky (signální hladina zásob)</vt:lpstr>
      <vt:lpstr>Dodávkový cyklus</vt:lpstr>
      <vt:lpstr>Velikost dodávky</vt:lpstr>
      <vt:lpstr>Dodací lhůta</vt:lpstr>
      <vt:lpstr> Náklady na zásoby</vt:lpstr>
      <vt:lpstr>Náklady na zásoby</vt:lpstr>
      <vt:lpstr>Nákupní náklady</vt:lpstr>
      <vt:lpstr>Nákupní náklady </vt:lpstr>
      <vt:lpstr>Nákupní náklady </vt:lpstr>
      <vt:lpstr>Obchodní náklady</vt:lpstr>
      <vt:lpstr>Skladovací náklady</vt:lpstr>
      <vt:lpstr>OPTIMALIZACE ŘÍZENÍ ZÁSOB </vt:lpstr>
      <vt:lpstr>Optimalizační výpočet velikosti dodávky (Stanovení optimální výše dodávky, počtu dodávek)</vt:lpstr>
      <vt:lpstr>Plánování zásob - optimalizace</vt:lpstr>
      <vt:lpstr>Plán zásob</vt:lpstr>
      <vt:lpstr>Optimalizační výpočet velikosti dodávky (Stanovení optimální výše dodávky, počtu dodávek)</vt:lpstr>
      <vt:lpstr>Plán zásob</vt:lpstr>
      <vt:lpstr>Příklad 1 – optimalizace velikosti dodávky</vt:lpstr>
      <vt:lpstr>Náklady optimální dodávky</vt:lpstr>
      <vt:lpstr>Náklady optimální dodávky</vt:lpstr>
      <vt:lpstr>Prezentace aplikace PowerPoint</vt:lpstr>
      <vt:lpstr>Prezentace aplikace PowerPoint</vt:lpstr>
      <vt:lpstr>Příklad 2b) – optimalizace zásob</vt:lpstr>
      <vt:lpstr>Prezentace aplikace PowerPoint</vt:lpstr>
      <vt:lpstr>Příklad 3 - Optimalizujte proces zásobování</vt:lpstr>
      <vt:lpstr>Řešení</vt:lpstr>
      <vt:lpstr>Příklad 4 - Optimalizujte proces zásobování</vt:lpstr>
      <vt:lpstr>Řešení</vt:lpstr>
      <vt:lpstr>Příklad 5</vt:lpstr>
      <vt:lpstr>Prezentace aplikace PowerPoint</vt:lpstr>
      <vt:lpstr>Metoda ABC řízení zásob</vt:lpstr>
      <vt:lpstr>Prezentace aplikace PowerPoint</vt:lpstr>
      <vt:lpstr>Stanovení potřeby materiálu (metoda typových reprezentantů)</vt:lpstr>
      <vt:lpstr>Prezentace aplikace PowerPoint</vt:lpstr>
      <vt:lpstr>Prezentace aplikace PowerPoint</vt:lpstr>
      <vt:lpstr>Opakování </vt:lpstr>
      <vt:lpstr>Množstevní rabaty a optimalizace zásob</vt:lpstr>
      <vt:lpstr>Množstevní rabaty a optimalizace zásob</vt:lpstr>
      <vt:lpstr>Řešení</vt:lpstr>
      <vt:lpstr>Řešení</vt:lpstr>
      <vt:lpstr>Řešení</vt:lpstr>
      <vt:lpstr> Hodnocení efektivnosti řízení zásob Obrátka zásob a doba obratu zásob</vt:lpstr>
      <vt:lpstr>Prezentace aplikace PowerPoint</vt:lpstr>
      <vt:lpstr>Řešení</vt:lpstr>
      <vt:lpstr>Řešení</vt:lpstr>
      <vt:lpstr>Hodnocení úrovně řízení zásob</vt:lpstr>
      <vt:lpstr>Prezentace aplikace PowerPoint</vt:lpstr>
      <vt:lpstr>Optimální velikost dodávky</vt:lpstr>
      <vt:lpstr>Optimální velikost dodávky</vt:lpstr>
      <vt:lpstr>Náklady na skladování s růstem velikosti dodávky:</vt:lpstr>
      <vt:lpstr>Optimální velikost zásobní dávky ovlivňuje:</vt:lpstr>
      <vt:lpstr>Metodou ABC lze roztřídit zásoby do skupin dle:</vt:lpstr>
      <vt:lpstr>Náklady na dodávky s růstem počtu dodávek:</vt:lpstr>
      <vt:lpstr>Příklady k procvičování Návaznost na finanční řízení </vt:lpstr>
      <vt:lpstr>Stanovení výše oběžného majetku</vt:lpstr>
      <vt:lpstr>Prezentace aplikace PowerPoint</vt:lpstr>
      <vt:lpstr>Řešení</vt:lpstr>
      <vt:lpstr>Stanovení výše oběžného majetku</vt:lpstr>
      <vt:lpstr>Porovnejte potřebu ČPK s jeho skutečnou výší.  Použijte obratový cyklus peněz.</vt:lpstr>
      <vt:lpstr>Řešení</vt:lpstr>
      <vt:lpstr>Čistý pracovní kapitál je:</vt:lpstr>
      <vt:lpstr>Hrubé rozpětí je: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470</cp:revision>
  <dcterms:created xsi:type="dcterms:W3CDTF">2012-07-19T22:32:54Z</dcterms:created>
  <dcterms:modified xsi:type="dcterms:W3CDTF">2022-05-03T19:38:53Z</dcterms:modified>
</cp:coreProperties>
</file>