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4"/>
  </p:notesMasterIdLst>
  <p:sldIdLst>
    <p:sldId id="256" r:id="rId2"/>
    <p:sldId id="390" r:id="rId3"/>
    <p:sldId id="279" r:id="rId4"/>
    <p:sldId id="391" r:id="rId5"/>
    <p:sldId id="392" r:id="rId6"/>
    <p:sldId id="393" r:id="rId7"/>
    <p:sldId id="278" r:id="rId8"/>
    <p:sldId id="394" r:id="rId9"/>
    <p:sldId id="395" r:id="rId10"/>
    <p:sldId id="285" r:id="rId11"/>
    <p:sldId id="396" r:id="rId12"/>
    <p:sldId id="1016" r:id="rId13"/>
    <p:sldId id="1017" r:id="rId14"/>
    <p:sldId id="1018" r:id="rId15"/>
    <p:sldId id="1019" r:id="rId16"/>
    <p:sldId id="1020" r:id="rId17"/>
    <p:sldId id="1021" r:id="rId18"/>
    <p:sldId id="1022" r:id="rId19"/>
    <p:sldId id="290" r:id="rId20"/>
    <p:sldId id="1023" r:id="rId21"/>
    <p:sldId id="1024" r:id="rId22"/>
    <p:sldId id="293" r:id="rId23"/>
    <p:sldId id="1025" r:id="rId24"/>
    <p:sldId id="1026" r:id="rId25"/>
    <p:sldId id="1027" r:id="rId26"/>
    <p:sldId id="297" r:id="rId27"/>
    <p:sldId id="1028" r:id="rId28"/>
    <p:sldId id="1029" r:id="rId29"/>
    <p:sldId id="1030" r:id="rId30"/>
    <p:sldId id="1031" r:id="rId31"/>
    <p:sldId id="317" r:id="rId32"/>
    <p:sldId id="295" r:id="rId33"/>
    <p:sldId id="296" r:id="rId34"/>
    <p:sldId id="298" r:id="rId35"/>
    <p:sldId id="299" r:id="rId36"/>
    <p:sldId id="300" r:id="rId37"/>
    <p:sldId id="301" r:id="rId38"/>
    <p:sldId id="302" r:id="rId39"/>
    <p:sldId id="303" r:id="rId40"/>
    <p:sldId id="304" r:id="rId41"/>
    <p:sldId id="335" r:id="rId42"/>
    <p:sldId id="340" r:id="rId43"/>
    <p:sldId id="336" r:id="rId44"/>
    <p:sldId id="337" r:id="rId45"/>
    <p:sldId id="339" r:id="rId46"/>
    <p:sldId id="305" r:id="rId47"/>
    <p:sldId id="306" r:id="rId48"/>
    <p:sldId id="307" r:id="rId49"/>
    <p:sldId id="308" r:id="rId50"/>
    <p:sldId id="309" r:id="rId51"/>
    <p:sldId id="310" r:id="rId52"/>
    <p:sldId id="311" r:id="rId53"/>
    <p:sldId id="312" r:id="rId54"/>
    <p:sldId id="313" r:id="rId55"/>
    <p:sldId id="314" r:id="rId56"/>
    <p:sldId id="368" r:id="rId57"/>
    <p:sldId id="315" r:id="rId58"/>
    <p:sldId id="316" r:id="rId59"/>
    <p:sldId id="318" r:id="rId60"/>
    <p:sldId id="319" r:id="rId61"/>
    <p:sldId id="341" r:id="rId62"/>
    <p:sldId id="320" r:id="rId63"/>
    <p:sldId id="321" r:id="rId64"/>
    <p:sldId id="322" r:id="rId65"/>
    <p:sldId id="323" r:id="rId66"/>
    <p:sldId id="344" r:id="rId67"/>
    <p:sldId id="324" r:id="rId68"/>
    <p:sldId id="325" r:id="rId69"/>
    <p:sldId id="326" r:id="rId70"/>
    <p:sldId id="327" r:id="rId71"/>
    <p:sldId id="328" r:id="rId72"/>
    <p:sldId id="329" r:id="rId73"/>
    <p:sldId id="330" r:id="rId74"/>
    <p:sldId id="331" r:id="rId75"/>
    <p:sldId id="334" r:id="rId76"/>
    <p:sldId id="342" r:id="rId77"/>
    <p:sldId id="346" r:id="rId78"/>
    <p:sldId id="343" r:id="rId79"/>
    <p:sldId id="345" r:id="rId80"/>
    <p:sldId id="347" r:id="rId81"/>
    <p:sldId id="348" r:id="rId82"/>
    <p:sldId id="349" r:id="rId83"/>
    <p:sldId id="350" r:id="rId84"/>
    <p:sldId id="351" r:id="rId85"/>
    <p:sldId id="353" r:id="rId86"/>
    <p:sldId id="355" r:id="rId87"/>
    <p:sldId id="357" r:id="rId88"/>
    <p:sldId id="358" r:id="rId89"/>
    <p:sldId id="359" r:id="rId90"/>
    <p:sldId id="360" r:id="rId91"/>
    <p:sldId id="361" r:id="rId92"/>
    <p:sldId id="362" r:id="rId93"/>
    <p:sldId id="363" r:id="rId94"/>
    <p:sldId id="364" r:id="rId95"/>
    <p:sldId id="365" r:id="rId96"/>
    <p:sldId id="366" r:id="rId97"/>
    <p:sldId id="369" r:id="rId98"/>
    <p:sldId id="371" r:id="rId99"/>
    <p:sldId id="372" r:id="rId100"/>
    <p:sldId id="373" r:id="rId101"/>
    <p:sldId id="374" r:id="rId102"/>
    <p:sldId id="269" r:id="rId10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817" autoAdjust="0"/>
    <p:restoredTop sz="85072" autoAdjust="0"/>
  </p:normalViewPr>
  <p:slideViewPr>
    <p:cSldViewPr snapToGrid="0" snapToObjects="1">
      <p:cViewPr varScale="1">
        <p:scale>
          <a:sx n="98" d="100"/>
          <a:sy n="98" d="100"/>
        </p:scale>
        <p:origin x="1962" y="9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heme" Target="theme/theme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86F3F0-7A13-4C4C-979E-BFE2397BEC54}" type="datetimeFigureOut">
              <a:rPr lang="cs-CZ" smtClean="0"/>
              <a:pPr/>
              <a:t>09.02.2021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FD5F38-733D-4687-9032-821AED1C8C0C}" type="slidenum">
              <a:rPr lang="cs-CZ" smtClean="0"/>
              <a:pPr/>
              <a:t>‹#›</a:t>
            </a:fld>
            <a:endParaRPr lang="cs-CZ"/>
          </a:p>
        </p:txBody>
      </p:sp>
    </p:spTree>
    <p:extLst>
      <p:ext uri="{BB962C8B-B14F-4D97-AF65-F5344CB8AC3E}">
        <p14:creationId xmlns:p14="http://schemas.microsoft.com/office/powerpoint/2010/main" val="3865448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31</a:t>
            </a:fld>
            <a:endParaRPr lang="cs-CZ"/>
          </a:p>
        </p:txBody>
      </p:sp>
    </p:spTree>
    <p:extLst>
      <p:ext uri="{BB962C8B-B14F-4D97-AF65-F5344CB8AC3E}">
        <p14:creationId xmlns:p14="http://schemas.microsoft.com/office/powerpoint/2010/main" val="336617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40</a:t>
            </a:fld>
            <a:endParaRPr lang="cs-CZ"/>
          </a:p>
        </p:txBody>
      </p:sp>
    </p:spTree>
    <p:extLst>
      <p:ext uri="{BB962C8B-B14F-4D97-AF65-F5344CB8AC3E}">
        <p14:creationId xmlns:p14="http://schemas.microsoft.com/office/powerpoint/2010/main" val="495999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Zástupný symbol pro obrázek snímku 1"/>
          <p:cNvSpPr>
            <a:spLocks noGrp="1" noRot="1" noChangeAspect="1" noTextEdit="1"/>
          </p:cNvSpPr>
          <p:nvPr>
            <p:ph type="sldImg"/>
          </p:nvPr>
        </p:nvSpPr>
        <p:spPr>
          <a:ln/>
        </p:spPr>
      </p:sp>
      <p:sp>
        <p:nvSpPr>
          <p:cNvPr id="59395"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a:p>
        </p:txBody>
      </p:sp>
      <p:sp>
        <p:nvSpPr>
          <p:cNvPr id="59396"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fld id="{FDB5A1D3-D46B-4E4E-8F36-8A35C14C2934}" type="slidenum">
              <a:rPr lang="cs-CZ" altLang="cs-CZ" b="0">
                <a:latin typeface="Arial" panose="020B0604020202020204" pitchFamily="34" charset="0"/>
              </a:rPr>
              <a:pPr eaLnBrk="1" hangingPunct="1"/>
              <a:t>45</a:t>
            </a:fld>
            <a:endParaRPr lang="cs-CZ" altLang="cs-CZ" b="0">
              <a:latin typeface="Arial" panose="020B0604020202020204" pitchFamily="34" charset="0"/>
            </a:endParaRPr>
          </a:p>
        </p:txBody>
      </p:sp>
    </p:spTree>
    <p:extLst>
      <p:ext uri="{BB962C8B-B14F-4D97-AF65-F5344CB8AC3E}">
        <p14:creationId xmlns:p14="http://schemas.microsoft.com/office/powerpoint/2010/main" val="765619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46</a:t>
            </a:fld>
            <a:endParaRPr lang="cs-CZ"/>
          </a:p>
        </p:txBody>
      </p:sp>
    </p:spTree>
    <p:extLst>
      <p:ext uri="{BB962C8B-B14F-4D97-AF65-F5344CB8AC3E}">
        <p14:creationId xmlns:p14="http://schemas.microsoft.com/office/powerpoint/2010/main" val="58828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47</a:t>
            </a:fld>
            <a:endParaRPr lang="cs-CZ"/>
          </a:p>
        </p:txBody>
      </p:sp>
    </p:spTree>
    <p:extLst>
      <p:ext uri="{BB962C8B-B14F-4D97-AF65-F5344CB8AC3E}">
        <p14:creationId xmlns:p14="http://schemas.microsoft.com/office/powerpoint/2010/main" val="34666847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48</a:t>
            </a:fld>
            <a:endParaRPr lang="cs-CZ"/>
          </a:p>
        </p:txBody>
      </p:sp>
    </p:spTree>
    <p:extLst>
      <p:ext uri="{BB962C8B-B14F-4D97-AF65-F5344CB8AC3E}">
        <p14:creationId xmlns:p14="http://schemas.microsoft.com/office/powerpoint/2010/main" val="24608810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49</a:t>
            </a:fld>
            <a:endParaRPr lang="cs-CZ"/>
          </a:p>
        </p:txBody>
      </p:sp>
    </p:spTree>
    <p:extLst>
      <p:ext uri="{BB962C8B-B14F-4D97-AF65-F5344CB8AC3E}">
        <p14:creationId xmlns:p14="http://schemas.microsoft.com/office/powerpoint/2010/main" val="1457058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50</a:t>
            </a:fld>
            <a:endParaRPr lang="cs-CZ"/>
          </a:p>
        </p:txBody>
      </p:sp>
    </p:spTree>
    <p:extLst>
      <p:ext uri="{BB962C8B-B14F-4D97-AF65-F5344CB8AC3E}">
        <p14:creationId xmlns:p14="http://schemas.microsoft.com/office/powerpoint/2010/main" val="33068167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51</a:t>
            </a:fld>
            <a:endParaRPr lang="cs-CZ"/>
          </a:p>
        </p:txBody>
      </p:sp>
    </p:spTree>
    <p:extLst>
      <p:ext uri="{BB962C8B-B14F-4D97-AF65-F5344CB8AC3E}">
        <p14:creationId xmlns:p14="http://schemas.microsoft.com/office/powerpoint/2010/main" val="20339153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52</a:t>
            </a:fld>
            <a:endParaRPr lang="cs-CZ"/>
          </a:p>
        </p:txBody>
      </p:sp>
    </p:spTree>
    <p:extLst>
      <p:ext uri="{BB962C8B-B14F-4D97-AF65-F5344CB8AC3E}">
        <p14:creationId xmlns:p14="http://schemas.microsoft.com/office/powerpoint/2010/main" val="30972216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53</a:t>
            </a:fld>
            <a:endParaRPr lang="cs-CZ"/>
          </a:p>
        </p:txBody>
      </p:sp>
    </p:spTree>
    <p:extLst>
      <p:ext uri="{BB962C8B-B14F-4D97-AF65-F5344CB8AC3E}">
        <p14:creationId xmlns:p14="http://schemas.microsoft.com/office/powerpoint/2010/main" val="3362728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32</a:t>
            </a:fld>
            <a:endParaRPr lang="cs-CZ"/>
          </a:p>
        </p:txBody>
      </p:sp>
    </p:spTree>
    <p:extLst>
      <p:ext uri="{BB962C8B-B14F-4D97-AF65-F5344CB8AC3E}">
        <p14:creationId xmlns:p14="http://schemas.microsoft.com/office/powerpoint/2010/main" val="7895483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54</a:t>
            </a:fld>
            <a:endParaRPr lang="cs-CZ"/>
          </a:p>
        </p:txBody>
      </p:sp>
    </p:spTree>
    <p:extLst>
      <p:ext uri="{BB962C8B-B14F-4D97-AF65-F5344CB8AC3E}">
        <p14:creationId xmlns:p14="http://schemas.microsoft.com/office/powerpoint/2010/main" val="39853020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algn="ctr" eaLnBrk="0" fontAlgn="base" hangingPunct="0">
              <a:spcBef>
                <a:spcPct val="0"/>
              </a:spcBef>
              <a:spcAft>
                <a:spcPct val="0"/>
              </a:spcAft>
              <a:defRPr>
                <a:solidFill>
                  <a:schemeClr val="tx1"/>
                </a:solidFill>
                <a:latin typeface="Tahoma" pitchFamily="34" charset="0"/>
              </a:defRPr>
            </a:lvl6pPr>
            <a:lvl7pPr marL="2971800" indent="-228600" algn="ctr" eaLnBrk="0" fontAlgn="base" hangingPunct="0">
              <a:spcBef>
                <a:spcPct val="0"/>
              </a:spcBef>
              <a:spcAft>
                <a:spcPct val="0"/>
              </a:spcAft>
              <a:defRPr>
                <a:solidFill>
                  <a:schemeClr val="tx1"/>
                </a:solidFill>
                <a:latin typeface="Tahoma" pitchFamily="34" charset="0"/>
              </a:defRPr>
            </a:lvl7pPr>
            <a:lvl8pPr marL="3429000" indent="-228600" algn="ctr" eaLnBrk="0" fontAlgn="base" hangingPunct="0">
              <a:spcBef>
                <a:spcPct val="0"/>
              </a:spcBef>
              <a:spcAft>
                <a:spcPct val="0"/>
              </a:spcAft>
              <a:defRPr>
                <a:solidFill>
                  <a:schemeClr val="tx1"/>
                </a:solidFill>
                <a:latin typeface="Tahoma" pitchFamily="34" charset="0"/>
              </a:defRPr>
            </a:lvl8pPr>
            <a:lvl9pPr marL="3886200" indent="-228600" algn="ctr" eaLnBrk="0" fontAlgn="base" hangingPunct="0">
              <a:spcBef>
                <a:spcPct val="0"/>
              </a:spcBef>
              <a:spcAft>
                <a:spcPct val="0"/>
              </a:spcAft>
              <a:defRPr>
                <a:solidFill>
                  <a:schemeClr val="tx1"/>
                </a:solidFill>
                <a:latin typeface="Tahoma" pitchFamily="34" charset="0"/>
              </a:defRPr>
            </a:lvl9pPr>
          </a:lstStyle>
          <a:p>
            <a:pPr eaLnBrk="1" hangingPunct="1"/>
            <a:fld id="{CC2B19DB-D7ED-48E7-AEC2-8956756E3FC4}" type="slidenum">
              <a:rPr lang="cs-CZ" smtClean="0">
                <a:latin typeface="Arial" charset="0"/>
              </a:rPr>
              <a:pPr eaLnBrk="1" hangingPunct="1"/>
              <a:t>55</a:t>
            </a:fld>
            <a:endParaRPr lang="cs-CZ">
              <a:latin typeface="Arial" charset="0"/>
            </a:endParaRPr>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p>
        </p:txBody>
      </p:sp>
    </p:spTree>
    <p:extLst>
      <p:ext uri="{BB962C8B-B14F-4D97-AF65-F5344CB8AC3E}">
        <p14:creationId xmlns:p14="http://schemas.microsoft.com/office/powerpoint/2010/main" val="5676206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algn="ctr" eaLnBrk="0" fontAlgn="base" hangingPunct="0">
              <a:spcBef>
                <a:spcPct val="0"/>
              </a:spcBef>
              <a:spcAft>
                <a:spcPct val="0"/>
              </a:spcAft>
              <a:defRPr>
                <a:solidFill>
                  <a:schemeClr val="tx1"/>
                </a:solidFill>
                <a:latin typeface="Tahoma" pitchFamily="34" charset="0"/>
              </a:defRPr>
            </a:lvl6pPr>
            <a:lvl7pPr marL="2971800" indent="-228600" algn="ctr" eaLnBrk="0" fontAlgn="base" hangingPunct="0">
              <a:spcBef>
                <a:spcPct val="0"/>
              </a:spcBef>
              <a:spcAft>
                <a:spcPct val="0"/>
              </a:spcAft>
              <a:defRPr>
                <a:solidFill>
                  <a:schemeClr val="tx1"/>
                </a:solidFill>
                <a:latin typeface="Tahoma" pitchFamily="34" charset="0"/>
              </a:defRPr>
            </a:lvl7pPr>
            <a:lvl8pPr marL="3429000" indent="-228600" algn="ctr" eaLnBrk="0" fontAlgn="base" hangingPunct="0">
              <a:spcBef>
                <a:spcPct val="0"/>
              </a:spcBef>
              <a:spcAft>
                <a:spcPct val="0"/>
              </a:spcAft>
              <a:defRPr>
                <a:solidFill>
                  <a:schemeClr val="tx1"/>
                </a:solidFill>
                <a:latin typeface="Tahoma" pitchFamily="34" charset="0"/>
              </a:defRPr>
            </a:lvl8pPr>
            <a:lvl9pPr marL="3886200" indent="-228600" algn="ctr" eaLnBrk="0" fontAlgn="base" hangingPunct="0">
              <a:spcBef>
                <a:spcPct val="0"/>
              </a:spcBef>
              <a:spcAft>
                <a:spcPct val="0"/>
              </a:spcAft>
              <a:defRPr>
                <a:solidFill>
                  <a:schemeClr val="tx1"/>
                </a:solidFill>
                <a:latin typeface="Tahoma" pitchFamily="34" charset="0"/>
              </a:defRPr>
            </a:lvl9pPr>
          </a:lstStyle>
          <a:p>
            <a:pPr eaLnBrk="1" hangingPunct="1"/>
            <a:fld id="{CC2B19DB-D7ED-48E7-AEC2-8956756E3FC4}" type="slidenum">
              <a:rPr lang="cs-CZ" smtClean="0">
                <a:latin typeface="Arial" charset="0"/>
              </a:rPr>
              <a:pPr eaLnBrk="1" hangingPunct="1"/>
              <a:t>56</a:t>
            </a:fld>
            <a:endParaRPr lang="cs-CZ">
              <a:latin typeface="Arial" charset="0"/>
            </a:endParaRPr>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p>
        </p:txBody>
      </p:sp>
    </p:spTree>
    <p:extLst>
      <p:ext uri="{BB962C8B-B14F-4D97-AF65-F5344CB8AC3E}">
        <p14:creationId xmlns:p14="http://schemas.microsoft.com/office/powerpoint/2010/main" val="21600553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algn="ctr" eaLnBrk="0" fontAlgn="base" hangingPunct="0">
              <a:spcBef>
                <a:spcPct val="0"/>
              </a:spcBef>
              <a:spcAft>
                <a:spcPct val="0"/>
              </a:spcAft>
              <a:defRPr>
                <a:solidFill>
                  <a:schemeClr val="tx1"/>
                </a:solidFill>
                <a:latin typeface="Tahoma" pitchFamily="34" charset="0"/>
              </a:defRPr>
            </a:lvl6pPr>
            <a:lvl7pPr marL="2971800" indent="-228600" algn="ctr" eaLnBrk="0" fontAlgn="base" hangingPunct="0">
              <a:spcBef>
                <a:spcPct val="0"/>
              </a:spcBef>
              <a:spcAft>
                <a:spcPct val="0"/>
              </a:spcAft>
              <a:defRPr>
                <a:solidFill>
                  <a:schemeClr val="tx1"/>
                </a:solidFill>
                <a:latin typeface="Tahoma" pitchFamily="34" charset="0"/>
              </a:defRPr>
            </a:lvl7pPr>
            <a:lvl8pPr marL="3429000" indent="-228600" algn="ctr" eaLnBrk="0" fontAlgn="base" hangingPunct="0">
              <a:spcBef>
                <a:spcPct val="0"/>
              </a:spcBef>
              <a:spcAft>
                <a:spcPct val="0"/>
              </a:spcAft>
              <a:defRPr>
                <a:solidFill>
                  <a:schemeClr val="tx1"/>
                </a:solidFill>
                <a:latin typeface="Tahoma" pitchFamily="34" charset="0"/>
              </a:defRPr>
            </a:lvl8pPr>
            <a:lvl9pPr marL="3886200" indent="-228600" algn="ctr" eaLnBrk="0" fontAlgn="base" hangingPunct="0">
              <a:spcBef>
                <a:spcPct val="0"/>
              </a:spcBef>
              <a:spcAft>
                <a:spcPct val="0"/>
              </a:spcAft>
              <a:defRPr>
                <a:solidFill>
                  <a:schemeClr val="tx1"/>
                </a:solidFill>
                <a:latin typeface="Tahoma" pitchFamily="34" charset="0"/>
              </a:defRPr>
            </a:lvl9pPr>
          </a:lstStyle>
          <a:p>
            <a:pPr eaLnBrk="1" hangingPunct="1"/>
            <a:fld id="{E1958E81-84F6-47FD-B60A-DE0772341575}" type="slidenum">
              <a:rPr lang="cs-CZ" smtClean="0">
                <a:latin typeface="Arial" charset="0"/>
              </a:rPr>
              <a:pPr eaLnBrk="1" hangingPunct="1"/>
              <a:t>57</a:t>
            </a:fld>
            <a:endParaRPr lang="cs-CZ">
              <a:latin typeface="Arial" charset="0"/>
            </a:endParaRPr>
          </a:p>
        </p:txBody>
      </p:sp>
      <p:sp>
        <p:nvSpPr>
          <p:cNvPr id="208899" name="Rectangle 2"/>
          <p:cNvSpPr>
            <a:spLocks noGrp="1" noRot="1" noChangeAspect="1" noChangeArrowheads="1" noTextEdit="1"/>
          </p:cNvSpPr>
          <p:nvPr>
            <p:ph type="sldImg"/>
          </p:nvPr>
        </p:nvSpPr>
        <p:spPr>
          <a:ln/>
        </p:spPr>
      </p:sp>
      <p:sp>
        <p:nvSpPr>
          <p:cNvPr id="208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p>
        </p:txBody>
      </p:sp>
    </p:spTree>
    <p:extLst>
      <p:ext uri="{BB962C8B-B14F-4D97-AF65-F5344CB8AC3E}">
        <p14:creationId xmlns:p14="http://schemas.microsoft.com/office/powerpoint/2010/main" val="42915358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algn="ctr" eaLnBrk="0" fontAlgn="base" hangingPunct="0">
              <a:spcBef>
                <a:spcPct val="0"/>
              </a:spcBef>
              <a:spcAft>
                <a:spcPct val="0"/>
              </a:spcAft>
              <a:defRPr>
                <a:solidFill>
                  <a:schemeClr val="tx1"/>
                </a:solidFill>
                <a:latin typeface="Tahoma" pitchFamily="34" charset="0"/>
              </a:defRPr>
            </a:lvl6pPr>
            <a:lvl7pPr marL="2971800" indent="-228600" algn="ctr" eaLnBrk="0" fontAlgn="base" hangingPunct="0">
              <a:spcBef>
                <a:spcPct val="0"/>
              </a:spcBef>
              <a:spcAft>
                <a:spcPct val="0"/>
              </a:spcAft>
              <a:defRPr>
                <a:solidFill>
                  <a:schemeClr val="tx1"/>
                </a:solidFill>
                <a:latin typeface="Tahoma" pitchFamily="34" charset="0"/>
              </a:defRPr>
            </a:lvl7pPr>
            <a:lvl8pPr marL="3429000" indent="-228600" algn="ctr" eaLnBrk="0" fontAlgn="base" hangingPunct="0">
              <a:spcBef>
                <a:spcPct val="0"/>
              </a:spcBef>
              <a:spcAft>
                <a:spcPct val="0"/>
              </a:spcAft>
              <a:defRPr>
                <a:solidFill>
                  <a:schemeClr val="tx1"/>
                </a:solidFill>
                <a:latin typeface="Tahoma" pitchFamily="34" charset="0"/>
              </a:defRPr>
            </a:lvl8pPr>
            <a:lvl9pPr marL="3886200" indent="-228600" algn="ctr" eaLnBrk="0" fontAlgn="base" hangingPunct="0">
              <a:spcBef>
                <a:spcPct val="0"/>
              </a:spcBef>
              <a:spcAft>
                <a:spcPct val="0"/>
              </a:spcAft>
              <a:defRPr>
                <a:solidFill>
                  <a:schemeClr val="tx1"/>
                </a:solidFill>
                <a:latin typeface="Tahoma" pitchFamily="34" charset="0"/>
              </a:defRPr>
            </a:lvl9pPr>
          </a:lstStyle>
          <a:p>
            <a:pPr eaLnBrk="1" hangingPunct="1"/>
            <a:fld id="{E1958E81-84F6-47FD-B60A-DE0772341575}" type="slidenum">
              <a:rPr lang="cs-CZ" smtClean="0">
                <a:latin typeface="Arial" charset="0"/>
              </a:rPr>
              <a:pPr eaLnBrk="1" hangingPunct="1"/>
              <a:t>58</a:t>
            </a:fld>
            <a:endParaRPr lang="cs-CZ">
              <a:latin typeface="Arial" charset="0"/>
            </a:endParaRPr>
          </a:p>
        </p:txBody>
      </p:sp>
      <p:sp>
        <p:nvSpPr>
          <p:cNvPr id="208899" name="Rectangle 2"/>
          <p:cNvSpPr>
            <a:spLocks noGrp="1" noRot="1" noChangeAspect="1" noChangeArrowheads="1" noTextEdit="1"/>
          </p:cNvSpPr>
          <p:nvPr>
            <p:ph type="sldImg"/>
          </p:nvPr>
        </p:nvSpPr>
        <p:spPr>
          <a:ln/>
        </p:spPr>
      </p:sp>
      <p:sp>
        <p:nvSpPr>
          <p:cNvPr id="208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p>
        </p:txBody>
      </p:sp>
    </p:spTree>
    <p:extLst>
      <p:ext uri="{BB962C8B-B14F-4D97-AF65-F5344CB8AC3E}">
        <p14:creationId xmlns:p14="http://schemas.microsoft.com/office/powerpoint/2010/main" val="28937566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59</a:t>
            </a:fld>
            <a:endParaRPr lang="cs-CZ"/>
          </a:p>
        </p:txBody>
      </p:sp>
    </p:spTree>
    <p:extLst>
      <p:ext uri="{BB962C8B-B14F-4D97-AF65-F5344CB8AC3E}">
        <p14:creationId xmlns:p14="http://schemas.microsoft.com/office/powerpoint/2010/main" val="33486800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60</a:t>
            </a:fld>
            <a:endParaRPr lang="cs-CZ"/>
          </a:p>
        </p:txBody>
      </p:sp>
    </p:spTree>
    <p:extLst>
      <p:ext uri="{BB962C8B-B14F-4D97-AF65-F5344CB8AC3E}">
        <p14:creationId xmlns:p14="http://schemas.microsoft.com/office/powerpoint/2010/main" val="6744987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62</a:t>
            </a:fld>
            <a:endParaRPr lang="cs-CZ"/>
          </a:p>
        </p:txBody>
      </p:sp>
    </p:spTree>
    <p:extLst>
      <p:ext uri="{BB962C8B-B14F-4D97-AF65-F5344CB8AC3E}">
        <p14:creationId xmlns:p14="http://schemas.microsoft.com/office/powerpoint/2010/main" val="41509185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63</a:t>
            </a:fld>
            <a:endParaRPr lang="cs-CZ"/>
          </a:p>
        </p:txBody>
      </p:sp>
    </p:spTree>
    <p:extLst>
      <p:ext uri="{BB962C8B-B14F-4D97-AF65-F5344CB8AC3E}">
        <p14:creationId xmlns:p14="http://schemas.microsoft.com/office/powerpoint/2010/main" val="2680237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64</a:t>
            </a:fld>
            <a:endParaRPr lang="cs-CZ"/>
          </a:p>
        </p:txBody>
      </p:sp>
    </p:spTree>
    <p:extLst>
      <p:ext uri="{BB962C8B-B14F-4D97-AF65-F5344CB8AC3E}">
        <p14:creationId xmlns:p14="http://schemas.microsoft.com/office/powerpoint/2010/main" val="2482780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33</a:t>
            </a:fld>
            <a:endParaRPr lang="cs-CZ"/>
          </a:p>
        </p:txBody>
      </p:sp>
    </p:spTree>
    <p:extLst>
      <p:ext uri="{BB962C8B-B14F-4D97-AF65-F5344CB8AC3E}">
        <p14:creationId xmlns:p14="http://schemas.microsoft.com/office/powerpoint/2010/main" val="29626456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65</a:t>
            </a:fld>
            <a:endParaRPr lang="cs-CZ"/>
          </a:p>
        </p:txBody>
      </p:sp>
    </p:spTree>
    <p:extLst>
      <p:ext uri="{BB962C8B-B14F-4D97-AF65-F5344CB8AC3E}">
        <p14:creationId xmlns:p14="http://schemas.microsoft.com/office/powerpoint/2010/main" val="16887625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66</a:t>
            </a:fld>
            <a:endParaRPr lang="cs-CZ"/>
          </a:p>
        </p:txBody>
      </p:sp>
    </p:spTree>
    <p:extLst>
      <p:ext uri="{BB962C8B-B14F-4D97-AF65-F5344CB8AC3E}">
        <p14:creationId xmlns:p14="http://schemas.microsoft.com/office/powerpoint/2010/main" val="19566839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67</a:t>
            </a:fld>
            <a:endParaRPr lang="cs-CZ"/>
          </a:p>
        </p:txBody>
      </p:sp>
    </p:spTree>
    <p:extLst>
      <p:ext uri="{BB962C8B-B14F-4D97-AF65-F5344CB8AC3E}">
        <p14:creationId xmlns:p14="http://schemas.microsoft.com/office/powerpoint/2010/main" val="3538863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68</a:t>
            </a:fld>
            <a:endParaRPr lang="cs-CZ"/>
          </a:p>
        </p:txBody>
      </p:sp>
    </p:spTree>
    <p:extLst>
      <p:ext uri="{BB962C8B-B14F-4D97-AF65-F5344CB8AC3E}">
        <p14:creationId xmlns:p14="http://schemas.microsoft.com/office/powerpoint/2010/main" val="33380315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DFD5F38-733D-4687-9032-821AED1C8C0C}" type="slidenum">
              <a:rPr lang="cs-CZ" smtClean="0"/>
              <a:pPr/>
              <a:t>74</a:t>
            </a:fld>
            <a:endParaRPr lang="cs-CZ"/>
          </a:p>
        </p:txBody>
      </p:sp>
    </p:spTree>
    <p:extLst>
      <p:ext uri="{BB962C8B-B14F-4D97-AF65-F5344CB8AC3E}">
        <p14:creationId xmlns:p14="http://schemas.microsoft.com/office/powerpoint/2010/main" val="42866306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obrázek snímku 1"/>
          <p:cNvSpPr>
            <a:spLocks noGrp="1" noRot="1" noChangeAspect="1" noTextEdit="1"/>
          </p:cNvSpPr>
          <p:nvPr>
            <p:ph type="sldImg"/>
          </p:nvPr>
        </p:nvSpPr>
        <p:spPr>
          <a:ln/>
        </p:spPr>
      </p:sp>
      <p:sp>
        <p:nvSpPr>
          <p:cNvPr id="31747"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a:latin typeface="Arial" panose="020B0604020202020204" pitchFamily="34" charset="0"/>
            </a:endParaRPr>
          </a:p>
        </p:txBody>
      </p:sp>
      <p:sp>
        <p:nvSpPr>
          <p:cNvPr id="31748"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fld id="{67D284B4-3DBE-4189-938D-7681AD70CD7F}" type="slidenum">
              <a:rPr lang="cs-CZ" altLang="cs-CZ" b="0">
                <a:latin typeface="Arial" panose="020B0604020202020204" pitchFamily="34" charset="0"/>
              </a:rPr>
              <a:pPr eaLnBrk="1" hangingPunct="1"/>
              <a:t>94</a:t>
            </a:fld>
            <a:endParaRPr lang="cs-CZ" altLang="cs-CZ" b="0">
              <a:latin typeface="Arial" panose="020B0604020202020204" pitchFamily="34" charset="0"/>
            </a:endParaRPr>
          </a:p>
        </p:txBody>
      </p:sp>
    </p:spTree>
    <p:extLst>
      <p:ext uri="{BB962C8B-B14F-4D97-AF65-F5344CB8AC3E}">
        <p14:creationId xmlns:p14="http://schemas.microsoft.com/office/powerpoint/2010/main" val="2729841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34</a:t>
            </a:fld>
            <a:endParaRPr lang="cs-CZ"/>
          </a:p>
        </p:txBody>
      </p:sp>
    </p:spTree>
    <p:extLst>
      <p:ext uri="{BB962C8B-B14F-4D97-AF65-F5344CB8AC3E}">
        <p14:creationId xmlns:p14="http://schemas.microsoft.com/office/powerpoint/2010/main" val="1269128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algn="ctr" eaLnBrk="0" fontAlgn="base" hangingPunct="0">
              <a:spcBef>
                <a:spcPct val="0"/>
              </a:spcBef>
              <a:spcAft>
                <a:spcPct val="0"/>
              </a:spcAft>
              <a:defRPr>
                <a:solidFill>
                  <a:schemeClr val="tx1"/>
                </a:solidFill>
                <a:latin typeface="Tahoma" pitchFamily="34" charset="0"/>
              </a:defRPr>
            </a:lvl6pPr>
            <a:lvl7pPr marL="2971800" indent="-228600" algn="ctr" eaLnBrk="0" fontAlgn="base" hangingPunct="0">
              <a:spcBef>
                <a:spcPct val="0"/>
              </a:spcBef>
              <a:spcAft>
                <a:spcPct val="0"/>
              </a:spcAft>
              <a:defRPr>
                <a:solidFill>
                  <a:schemeClr val="tx1"/>
                </a:solidFill>
                <a:latin typeface="Tahoma" pitchFamily="34" charset="0"/>
              </a:defRPr>
            </a:lvl7pPr>
            <a:lvl8pPr marL="3429000" indent="-228600" algn="ctr" eaLnBrk="0" fontAlgn="base" hangingPunct="0">
              <a:spcBef>
                <a:spcPct val="0"/>
              </a:spcBef>
              <a:spcAft>
                <a:spcPct val="0"/>
              </a:spcAft>
              <a:defRPr>
                <a:solidFill>
                  <a:schemeClr val="tx1"/>
                </a:solidFill>
                <a:latin typeface="Tahoma" pitchFamily="34" charset="0"/>
              </a:defRPr>
            </a:lvl8pPr>
            <a:lvl9pPr marL="3886200" indent="-228600" algn="ctr" eaLnBrk="0" fontAlgn="base" hangingPunct="0">
              <a:spcBef>
                <a:spcPct val="0"/>
              </a:spcBef>
              <a:spcAft>
                <a:spcPct val="0"/>
              </a:spcAft>
              <a:defRPr>
                <a:solidFill>
                  <a:schemeClr val="tx1"/>
                </a:solidFill>
                <a:latin typeface="Tahoma" pitchFamily="34" charset="0"/>
              </a:defRPr>
            </a:lvl9pPr>
          </a:lstStyle>
          <a:p>
            <a:pPr eaLnBrk="1" hangingPunct="1"/>
            <a:fld id="{D89E2058-6604-4379-872C-2C6881318B61}" type="slidenum">
              <a:rPr lang="cs-CZ" smtClean="0">
                <a:latin typeface="Arial" charset="0"/>
              </a:rPr>
              <a:pPr eaLnBrk="1" hangingPunct="1"/>
              <a:t>35</a:t>
            </a:fld>
            <a:endParaRPr lang="cs-CZ">
              <a:latin typeface="Arial" charset="0"/>
            </a:endParaRPr>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p>
        </p:txBody>
      </p:sp>
    </p:spTree>
    <p:extLst>
      <p:ext uri="{BB962C8B-B14F-4D97-AF65-F5344CB8AC3E}">
        <p14:creationId xmlns:p14="http://schemas.microsoft.com/office/powerpoint/2010/main" val="620405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algn="ctr" eaLnBrk="0" fontAlgn="base" hangingPunct="0">
              <a:spcBef>
                <a:spcPct val="0"/>
              </a:spcBef>
              <a:spcAft>
                <a:spcPct val="0"/>
              </a:spcAft>
              <a:defRPr>
                <a:solidFill>
                  <a:schemeClr val="tx1"/>
                </a:solidFill>
                <a:latin typeface="Tahoma" pitchFamily="34" charset="0"/>
              </a:defRPr>
            </a:lvl6pPr>
            <a:lvl7pPr marL="2971800" indent="-228600" algn="ctr" eaLnBrk="0" fontAlgn="base" hangingPunct="0">
              <a:spcBef>
                <a:spcPct val="0"/>
              </a:spcBef>
              <a:spcAft>
                <a:spcPct val="0"/>
              </a:spcAft>
              <a:defRPr>
                <a:solidFill>
                  <a:schemeClr val="tx1"/>
                </a:solidFill>
                <a:latin typeface="Tahoma" pitchFamily="34" charset="0"/>
              </a:defRPr>
            </a:lvl7pPr>
            <a:lvl8pPr marL="3429000" indent="-228600" algn="ctr" eaLnBrk="0" fontAlgn="base" hangingPunct="0">
              <a:spcBef>
                <a:spcPct val="0"/>
              </a:spcBef>
              <a:spcAft>
                <a:spcPct val="0"/>
              </a:spcAft>
              <a:defRPr>
                <a:solidFill>
                  <a:schemeClr val="tx1"/>
                </a:solidFill>
                <a:latin typeface="Tahoma" pitchFamily="34" charset="0"/>
              </a:defRPr>
            </a:lvl8pPr>
            <a:lvl9pPr marL="3886200" indent="-228600" algn="ctr" eaLnBrk="0" fontAlgn="base" hangingPunct="0">
              <a:spcBef>
                <a:spcPct val="0"/>
              </a:spcBef>
              <a:spcAft>
                <a:spcPct val="0"/>
              </a:spcAft>
              <a:defRPr>
                <a:solidFill>
                  <a:schemeClr val="tx1"/>
                </a:solidFill>
                <a:latin typeface="Tahoma" pitchFamily="34" charset="0"/>
              </a:defRPr>
            </a:lvl9pPr>
          </a:lstStyle>
          <a:p>
            <a:pPr eaLnBrk="1" hangingPunct="1"/>
            <a:fld id="{447078D6-92C1-46EE-AF7F-59186F36E635}" type="slidenum">
              <a:rPr lang="cs-CZ" smtClean="0">
                <a:latin typeface="Arial" charset="0"/>
              </a:rPr>
              <a:pPr eaLnBrk="1" hangingPunct="1"/>
              <a:t>36</a:t>
            </a:fld>
            <a:endParaRPr lang="cs-CZ">
              <a:latin typeface="Arial" charset="0"/>
            </a:endParaRPr>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p>
        </p:txBody>
      </p:sp>
    </p:spTree>
    <p:extLst>
      <p:ext uri="{BB962C8B-B14F-4D97-AF65-F5344CB8AC3E}">
        <p14:creationId xmlns:p14="http://schemas.microsoft.com/office/powerpoint/2010/main" val="77135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37</a:t>
            </a:fld>
            <a:endParaRPr lang="cs-CZ"/>
          </a:p>
        </p:txBody>
      </p:sp>
    </p:spTree>
    <p:extLst>
      <p:ext uri="{BB962C8B-B14F-4D97-AF65-F5344CB8AC3E}">
        <p14:creationId xmlns:p14="http://schemas.microsoft.com/office/powerpoint/2010/main" val="1395818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38</a:t>
            </a:fld>
            <a:endParaRPr lang="cs-CZ"/>
          </a:p>
        </p:txBody>
      </p:sp>
    </p:spTree>
    <p:extLst>
      <p:ext uri="{BB962C8B-B14F-4D97-AF65-F5344CB8AC3E}">
        <p14:creationId xmlns:p14="http://schemas.microsoft.com/office/powerpoint/2010/main" val="2035046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B5572E2F-97AC-497C-9127-BE5D95ED2C7C}" type="slidenum">
              <a:rPr lang="cs-CZ" smtClean="0"/>
              <a:t>39</a:t>
            </a:fld>
            <a:endParaRPr lang="cs-CZ"/>
          </a:p>
        </p:txBody>
      </p:sp>
    </p:spTree>
    <p:extLst>
      <p:ext uri="{BB962C8B-B14F-4D97-AF65-F5344CB8AC3E}">
        <p14:creationId xmlns:p14="http://schemas.microsoft.com/office/powerpoint/2010/main" val="3753072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a:t>Kliknutím lze upravit styl.</a:t>
            </a:r>
          </a:p>
        </p:txBody>
      </p:sp>
      <p:sp>
        <p:nvSpPr>
          <p:cNvPr id="3" name="Zástupný symbol pro text 2"/>
          <p:cNvSpPr>
            <a:spLocks noGrp="1"/>
          </p:cNvSpPr>
          <p:nvPr>
            <p:ph type="body" sz="half" idx="1"/>
          </p:nvPr>
        </p:nvSpPr>
        <p:spPr>
          <a:xfrm>
            <a:off x="457200" y="1600200"/>
            <a:ext cx="4038600" cy="4525963"/>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457200" y="6245225"/>
            <a:ext cx="2133600" cy="476250"/>
          </a:xfrm>
        </p:spPr>
        <p:txBody>
          <a:bodyPr/>
          <a:lstStyle>
            <a:lvl1pPr>
              <a:defRPr/>
            </a:lvl1pPr>
          </a:lstStyle>
          <a:p>
            <a:pPr>
              <a:defRPr/>
            </a:pPr>
            <a:endParaRPr lang="cs-CZ"/>
          </a:p>
        </p:txBody>
      </p:sp>
      <p:sp>
        <p:nvSpPr>
          <p:cNvPr id="6" name="Zástupný symbol pro zápatí 5"/>
          <p:cNvSpPr>
            <a:spLocks noGrp="1"/>
          </p:cNvSpPr>
          <p:nvPr>
            <p:ph type="ftr" sz="quarter" idx="11"/>
          </p:nvPr>
        </p:nvSpPr>
        <p:spPr>
          <a:xfrm>
            <a:off x="3124200" y="6245225"/>
            <a:ext cx="2895600" cy="476250"/>
          </a:xfrm>
        </p:spPr>
        <p:txBody>
          <a:bodyPr/>
          <a:lstStyle>
            <a:lvl1pPr>
              <a:defRPr/>
            </a:lvl1pPr>
          </a:lstStyle>
          <a:p>
            <a:pPr>
              <a:defRPr/>
            </a:pPr>
            <a:endParaRPr lang="cs-CZ"/>
          </a:p>
        </p:txBody>
      </p:sp>
      <p:sp>
        <p:nvSpPr>
          <p:cNvPr id="7" name="Zástupný symbol pro číslo snímku 6"/>
          <p:cNvSpPr>
            <a:spLocks noGrp="1"/>
          </p:cNvSpPr>
          <p:nvPr>
            <p:ph type="sldNum" sz="quarter" idx="12"/>
          </p:nvPr>
        </p:nvSpPr>
        <p:spPr>
          <a:xfrm>
            <a:off x="6553200" y="6245225"/>
            <a:ext cx="2133600" cy="476250"/>
          </a:xfrm>
        </p:spPr>
        <p:txBody>
          <a:bodyPr/>
          <a:lstStyle>
            <a:lvl1pPr>
              <a:defRPr smtClean="0"/>
            </a:lvl1pPr>
          </a:lstStyle>
          <a:p>
            <a:pPr>
              <a:defRPr/>
            </a:pPr>
            <a:fld id="{0C5A050E-9779-4415-9B22-715F75C1EA73}" type="slidenum">
              <a:rPr lang="cs-CZ"/>
              <a:pPr>
                <a:defRPr/>
              </a:pPr>
              <a:t>‹#›</a:t>
            </a:fld>
            <a:endParaRPr lang="cs-CZ"/>
          </a:p>
        </p:txBody>
      </p:sp>
    </p:spTree>
    <p:extLst>
      <p:ext uri="{BB962C8B-B14F-4D97-AF65-F5344CB8AC3E}">
        <p14:creationId xmlns:p14="http://schemas.microsoft.com/office/powerpoint/2010/main" val="2196042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Nadpis a tabulka">
    <p:spTree>
      <p:nvGrpSpPr>
        <p:cNvPr id="1" name=""/>
        <p:cNvGrpSpPr/>
        <p:nvPr/>
      </p:nvGrpSpPr>
      <p:grpSpPr>
        <a:xfrm>
          <a:off x="0" y="0"/>
          <a:ext cx="0" cy="0"/>
          <a:chOff x="0" y="0"/>
          <a:chExt cx="0" cy="0"/>
        </a:xfrm>
      </p:grpSpPr>
      <p:sp>
        <p:nvSpPr>
          <p:cNvPr id="2" name="Nadpis 1"/>
          <p:cNvSpPr>
            <a:spLocks noGrp="1"/>
          </p:cNvSpPr>
          <p:nvPr>
            <p:ph type="title"/>
          </p:nvPr>
        </p:nvSpPr>
        <p:spPr>
          <a:xfrm>
            <a:off x="468313" y="115888"/>
            <a:ext cx="8424862" cy="558800"/>
          </a:xfrm>
          <a:prstGeom prst="rect">
            <a:avLst/>
          </a:prstGeom>
        </p:spPr>
        <p:txBody>
          <a:bodyPr/>
          <a:lstStyle/>
          <a:p>
            <a:r>
              <a:rPr lang="cs-CZ"/>
              <a:t>Kliknutím lze upravit styl.</a:t>
            </a:r>
          </a:p>
        </p:txBody>
      </p:sp>
      <p:sp>
        <p:nvSpPr>
          <p:cNvPr id="3" name="Zástupný symbol pro tabulku 2"/>
          <p:cNvSpPr>
            <a:spLocks noGrp="1"/>
          </p:cNvSpPr>
          <p:nvPr>
            <p:ph type="tbl" idx="1"/>
          </p:nvPr>
        </p:nvSpPr>
        <p:spPr>
          <a:xfrm>
            <a:off x="457200" y="981075"/>
            <a:ext cx="8435975" cy="5149850"/>
          </a:xfrm>
          <a:prstGeom prst="rect">
            <a:avLst/>
          </a:prstGeom>
        </p:spPr>
        <p:txBody>
          <a:bodyPr/>
          <a:lstStyle/>
          <a:p>
            <a:endParaRPr lang="cs-CZ"/>
          </a:p>
        </p:txBody>
      </p:sp>
      <p:sp>
        <p:nvSpPr>
          <p:cNvPr id="4" name="Zástupný symbol pro datum 3"/>
          <p:cNvSpPr>
            <a:spLocks noGrp="1"/>
          </p:cNvSpPr>
          <p:nvPr>
            <p:ph type="dt" sz="half" idx="10"/>
          </p:nvPr>
        </p:nvSpPr>
        <p:spPr>
          <a:xfrm>
            <a:off x="179388" y="6632575"/>
            <a:ext cx="2133600" cy="180975"/>
          </a:xfrm>
          <a:prstGeom prst="rect">
            <a:avLst/>
          </a:prstGeom>
        </p:spPr>
        <p:txBody>
          <a:bodyPr/>
          <a:lstStyle>
            <a:lvl1pPr>
              <a:defRPr/>
            </a:lvl1pPr>
          </a:lstStyle>
          <a:p>
            <a:r>
              <a:rPr lang="en-US" altLang="cs-CZ"/>
              <a:t>©</a:t>
            </a:r>
            <a:r>
              <a:rPr lang="cs-CZ" altLang="cs-CZ"/>
              <a:t> Petr NOVÁK</a:t>
            </a:r>
          </a:p>
        </p:txBody>
      </p:sp>
      <p:sp>
        <p:nvSpPr>
          <p:cNvPr id="5" name="Zástupný symbol pro zápatí 4"/>
          <p:cNvSpPr>
            <a:spLocks noGrp="1"/>
          </p:cNvSpPr>
          <p:nvPr>
            <p:ph type="ftr" sz="quarter" idx="11"/>
          </p:nvPr>
        </p:nvSpPr>
        <p:spPr>
          <a:xfrm>
            <a:off x="3124200" y="6524625"/>
            <a:ext cx="2895600" cy="180975"/>
          </a:xfrm>
        </p:spPr>
        <p:txBody>
          <a:bodyPr/>
          <a:lstStyle>
            <a:lvl1pPr>
              <a:defRPr/>
            </a:lvl1pPr>
          </a:lstStyle>
          <a:p>
            <a:endParaRPr lang="cs-CZ" altLang="cs-CZ"/>
          </a:p>
        </p:txBody>
      </p:sp>
      <p:sp>
        <p:nvSpPr>
          <p:cNvPr id="6" name="Zástupný symbol pro číslo snímku 5"/>
          <p:cNvSpPr>
            <a:spLocks noGrp="1"/>
          </p:cNvSpPr>
          <p:nvPr>
            <p:ph type="sldNum" sz="quarter" idx="12"/>
          </p:nvPr>
        </p:nvSpPr>
        <p:spPr>
          <a:xfrm>
            <a:off x="6948488" y="6597650"/>
            <a:ext cx="2133600" cy="180975"/>
          </a:xfrm>
          <a:prstGeom prst="rect">
            <a:avLst/>
          </a:prstGeom>
        </p:spPr>
        <p:txBody>
          <a:bodyPr/>
          <a:lstStyle>
            <a:lvl1pPr>
              <a:defRPr/>
            </a:lvl1pPr>
          </a:lstStyle>
          <a:p>
            <a:fld id="{1CF6F37F-83AD-4A98-B4CE-9015FFD77A8C}" type="slidenum">
              <a:rPr lang="cs-CZ" altLang="cs-CZ"/>
              <a:pPr/>
              <a:t>‹#›</a:t>
            </a:fld>
            <a:endParaRPr lang="cs-CZ" altLang="cs-CZ"/>
          </a:p>
        </p:txBody>
      </p:sp>
    </p:spTree>
    <p:extLst>
      <p:ext uri="{BB962C8B-B14F-4D97-AF65-F5344CB8AC3E}">
        <p14:creationId xmlns:p14="http://schemas.microsoft.com/office/powerpoint/2010/main" val="383025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pPr/>
              <a:t>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pPr/>
              <a:t>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pPr/>
              <a:t>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pPr/>
              <a:t>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pPr/>
              <a:t>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pPr/>
              <a:t>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pPr/>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etr.novak@mvso.cz"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0.emf"/><Relationship Id="rId4" Type="http://schemas.openxmlformats.org/officeDocument/2006/relationships/oleObject" Target="../embeddings/oleObject3.bin"/></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1.emf"/><Relationship Id="rId4" Type="http://schemas.openxmlformats.org/officeDocument/2006/relationships/oleObject" Target="../embeddings/oleObject4.bin"/></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1" y="2552131"/>
            <a:ext cx="7858124" cy="1576532"/>
          </a:xfrm>
        </p:spPr>
        <p:txBody>
          <a:bodyPr lIns="0" tIns="0" rIns="0" bIns="0" anchor="t" anchorCtr="0">
            <a:normAutofit/>
          </a:bodyPr>
          <a:lstStyle/>
          <a:p>
            <a:r>
              <a:rPr lang="cs-CZ" sz="5000" b="1" dirty="0">
                <a:solidFill>
                  <a:srgbClr val="FF0000"/>
                </a:solidFill>
              </a:rPr>
              <a:t>Plánování</a:t>
            </a:r>
            <a:br>
              <a:rPr lang="cs-CZ" sz="5000" b="1" dirty="0">
                <a:solidFill>
                  <a:srgbClr val="FF0000"/>
                </a:solidFill>
              </a:rPr>
            </a:br>
            <a:r>
              <a:rPr lang="cs-CZ" sz="5000" b="1" dirty="0">
                <a:solidFill>
                  <a:srgbClr val="FF0000"/>
                </a:solidFill>
              </a:rPr>
              <a:t>Podnikatelský plán </a:t>
            </a:r>
            <a:endParaRPr lang="cs-CZ" sz="5000" dirty="0">
              <a:solidFill>
                <a:srgbClr val="FF0000"/>
              </a:solidFill>
            </a:endParaRPr>
          </a:p>
        </p:txBody>
      </p:sp>
      <p:sp>
        <p:nvSpPr>
          <p:cNvPr id="4" name="Title 1"/>
          <p:cNvSpPr txBox="1">
            <a:spLocks/>
          </p:cNvSpPr>
          <p:nvPr/>
        </p:nvSpPr>
        <p:spPr>
          <a:xfrm>
            <a:off x="685801" y="3959994"/>
            <a:ext cx="7572374" cy="2078856"/>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cs-CZ" sz="1900" b="1" cap="all" dirty="0">
              <a:latin typeface="Arial" pitchFamily="34" charset="0"/>
              <a:cs typeface="Arial" pitchFamily="34" charset="0"/>
            </a:endParaRPr>
          </a:p>
          <a:p>
            <a:r>
              <a:rPr lang="cs-CZ" sz="2400" dirty="0">
                <a:latin typeface="Arial" pitchFamily="34" charset="0"/>
                <a:cs typeface="Arial" pitchFamily="34" charset="0"/>
              </a:rPr>
              <a:t>doc. Ing. Petr Novák, Ph.D. </a:t>
            </a:r>
            <a:endParaRPr lang="cs-CZ" sz="2400" i="1" dirty="0">
              <a:latin typeface="Arial" pitchFamily="34" charset="0"/>
              <a:cs typeface="Arial" pitchFamily="34" charset="0"/>
            </a:endParaRPr>
          </a:p>
          <a:p>
            <a:r>
              <a:rPr lang="cs-CZ" sz="1900" dirty="0">
                <a:latin typeface="Arial" pitchFamily="34" charset="0"/>
                <a:cs typeface="Arial" pitchFamily="34" charset="0"/>
              </a:rPr>
              <a:t> </a:t>
            </a:r>
          </a:p>
          <a:p>
            <a:r>
              <a:rPr lang="cs-CZ" sz="2000" dirty="0">
                <a:latin typeface="Arial" pitchFamily="34" charset="0"/>
                <a:cs typeface="Arial" pitchFamily="34" charset="0"/>
              </a:rPr>
              <a:t>Email: </a:t>
            </a:r>
            <a:r>
              <a:rPr lang="cs-CZ" sz="2000" dirty="0">
                <a:latin typeface="Arial" pitchFamily="34" charset="0"/>
                <a:cs typeface="Arial" pitchFamily="34" charset="0"/>
                <a:hlinkClick r:id="rId3"/>
              </a:rPr>
              <a:t>petr.novak@mvso.cz</a:t>
            </a:r>
            <a:r>
              <a:rPr lang="cs-CZ" sz="2000" dirty="0">
                <a:latin typeface="Arial" pitchFamily="34" charset="0"/>
                <a:cs typeface="Arial" pitchFamily="34" charset="0"/>
              </a:rPr>
              <a:t> </a:t>
            </a:r>
          </a:p>
          <a:p>
            <a:pPr algn="l"/>
            <a:endParaRPr lang="cs-CZ" sz="1800" b="1" cap="all" dirty="0">
              <a:latin typeface="Arial" pitchFamily="34" charset="0"/>
              <a:cs typeface="Arial" pitchFamily="34" charset="0"/>
            </a:endParaRPr>
          </a:p>
          <a:p>
            <a:pPr algn="l"/>
            <a:endParaRPr lang="en-US" sz="1800" b="1" dirty="0"/>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4294967295"/>
          </p:nvPr>
        </p:nvSpPr>
        <p:spPr>
          <a:xfrm>
            <a:off x="323850" y="1125538"/>
            <a:ext cx="8640763" cy="5616575"/>
          </a:xfrm>
        </p:spPr>
        <p:txBody>
          <a:bodyPr rtlCol="0">
            <a:normAutofit fontScale="77500" lnSpcReduction="20000"/>
          </a:bodyPr>
          <a:lstStyle/>
          <a:p>
            <a:pPr algn="just" fontAlgn="auto">
              <a:spcAft>
                <a:spcPts val="0"/>
              </a:spcAft>
              <a:buFont typeface="Wingdings" pitchFamily="2" charset="2"/>
              <a:buNone/>
              <a:defRPr/>
            </a:pPr>
            <a:r>
              <a:rPr lang="cs-CZ" sz="2800" b="1" i="1" dirty="0">
                <a:solidFill>
                  <a:schemeClr val="tx1"/>
                </a:solidFill>
              </a:rPr>
              <a:t>Ukázka</a:t>
            </a:r>
          </a:p>
          <a:p>
            <a:pPr algn="just" fontAlgn="auto">
              <a:spcAft>
                <a:spcPts val="0"/>
              </a:spcAft>
              <a:defRPr/>
            </a:pPr>
            <a:r>
              <a:rPr lang="cs-CZ" b="1" dirty="0" err="1">
                <a:solidFill>
                  <a:schemeClr val="tx1"/>
                </a:solidFill>
              </a:rPr>
              <a:t>The</a:t>
            </a:r>
            <a:r>
              <a:rPr lang="cs-CZ" b="1" dirty="0">
                <a:solidFill>
                  <a:schemeClr val="tx1"/>
                </a:solidFill>
              </a:rPr>
              <a:t> </a:t>
            </a:r>
            <a:r>
              <a:rPr lang="cs-CZ" b="1" dirty="0" err="1">
                <a:solidFill>
                  <a:schemeClr val="tx1"/>
                </a:solidFill>
              </a:rPr>
              <a:t>Coca</a:t>
            </a:r>
            <a:r>
              <a:rPr lang="cs-CZ" b="1" dirty="0">
                <a:solidFill>
                  <a:schemeClr val="tx1"/>
                </a:solidFill>
              </a:rPr>
              <a:t> </a:t>
            </a:r>
            <a:r>
              <a:rPr lang="cs-CZ" b="1" dirty="0" err="1">
                <a:solidFill>
                  <a:schemeClr val="tx1"/>
                </a:solidFill>
              </a:rPr>
              <a:t>Cola</a:t>
            </a:r>
            <a:r>
              <a:rPr lang="cs-CZ" b="1" dirty="0">
                <a:solidFill>
                  <a:schemeClr val="tx1"/>
                </a:solidFill>
              </a:rPr>
              <a:t> </a:t>
            </a:r>
            <a:r>
              <a:rPr lang="cs-CZ" b="1" dirty="0" err="1">
                <a:solidFill>
                  <a:schemeClr val="tx1"/>
                </a:solidFill>
              </a:rPr>
              <a:t>Company</a:t>
            </a:r>
            <a:r>
              <a:rPr lang="cs-CZ" b="1" dirty="0">
                <a:solidFill>
                  <a:schemeClr val="tx1"/>
                </a:solidFill>
              </a:rPr>
              <a:t>: </a:t>
            </a:r>
            <a:r>
              <a:rPr lang="cs-CZ" i="1" dirty="0">
                <a:solidFill>
                  <a:schemeClr val="tx1"/>
                </a:solidFill>
              </a:rPr>
              <a:t>Osvěžit svět. Inspirovat okamžiky optimismu a štěstí. Vytvářet hodnotu a odlišnost.</a:t>
            </a:r>
            <a:endParaRPr lang="cs-CZ" dirty="0">
              <a:solidFill>
                <a:schemeClr val="tx1"/>
              </a:solidFill>
            </a:endParaRPr>
          </a:p>
          <a:p>
            <a:pPr algn="just" fontAlgn="auto">
              <a:spcAft>
                <a:spcPts val="0"/>
              </a:spcAft>
              <a:defRPr/>
            </a:pPr>
            <a:r>
              <a:rPr lang="cs-CZ" b="1" dirty="0" err="1">
                <a:solidFill>
                  <a:schemeClr val="tx1"/>
                </a:solidFill>
              </a:rPr>
              <a:t>Starbucks</a:t>
            </a:r>
            <a:r>
              <a:rPr lang="cs-CZ" b="1" dirty="0">
                <a:solidFill>
                  <a:schemeClr val="tx1"/>
                </a:solidFill>
              </a:rPr>
              <a:t> </a:t>
            </a:r>
            <a:r>
              <a:rPr lang="cs-CZ" b="1" dirty="0" err="1">
                <a:solidFill>
                  <a:schemeClr val="tx1"/>
                </a:solidFill>
              </a:rPr>
              <a:t>Corporation</a:t>
            </a:r>
            <a:r>
              <a:rPr lang="cs-CZ" b="1" dirty="0">
                <a:solidFill>
                  <a:schemeClr val="tx1"/>
                </a:solidFill>
              </a:rPr>
              <a:t>:</a:t>
            </a:r>
            <a:r>
              <a:rPr lang="cs-CZ" dirty="0">
                <a:solidFill>
                  <a:schemeClr val="tx1"/>
                </a:solidFill>
              </a:rPr>
              <a:t> </a:t>
            </a:r>
            <a:r>
              <a:rPr lang="cs-CZ" i="1" dirty="0">
                <a:solidFill>
                  <a:schemeClr val="tx1"/>
                </a:solidFill>
              </a:rPr>
              <a:t>Naším závazkem je nabízet svým zákazníků nejlepší kávu na světě a vynikající zážitek z kávy. Do komunity, v níž působíme, přinášíme společenské, ekologické a ekonomické výhody a to způsobem, jakým provádíme naše obchody.</a:t>
            </a:r>
            <a:endParaRPr lang="cs-CZ" dirty="0">
              <a:solidFill>
                <a:schemeClr val="tx1"/>
              </a:solidFill>
            </a:endParaRPr>
          </a:p>
          <a:p>
            <a:pPr algn="just" fontAlgn="auto">
              <a:spcAft>
                <a:spcPts val="0"/>
              </a:spcAft>
              <a:defRPr/>
            </a:pPr>
            <a:r>
              <a:rPr lang="cs-CZ" b="1" dirty="0">
                <a:solidFill>
                  <a:schemeClr val="tx1"/>
                </a:solidFill>
              </a:rPr>
              <a:t>Google: </a:t>
            </a:r>
            <a:r>
              <a:rPr lang="cs-CZ" i="1" dirty="0">
                <a:solidFill>
                  <a:schemeClr val="tx1"/>
                </a:solidFill>
              </a:rPr>
              <a:t>Posláním společnosti Google je uspořádat informace z celého světa tak, aby byly všeobecně přístupné a užitečné. </a:t>
            </a:r>
            <a:endParaRPr lang="cs-CZ" dirty="0">
              <a:solidFill>
                <a:schemeClr val="tx1"/>
              </a:solidFill>
            </a:endParaRPr>
          </a:p>
          <a:p>
            <a:pPr algn="just" fontAlgn="auto">
              <a:spcAft>
                <a:spcPts val="0"/>
              </a:spcAft>
              <a:defRPr/>
            </a:pPr>
            <a:r>
              <a:rPr lang="cs-CZ" b="1" dirty="0">
                <a:solidFill>
                  <a:schemeClr val="tx1"/>
                </a:solidFill>
              </a:rPr>
              <a:t>Nokia:</a:t>
            </a:r>
            <a:r>
              <a:rPr lang="cs-CZ" dirty="0">
                <a:solidFill>
                  <a:schemeClr val="tx1"/>
                </a:solidFill>
              </a:rPr>
              <a:t> </a:t>
            </a:r>
            <a:r>
              <a:rPr lang="cs-CZ" i="1" dirty="0">
                <a:solidFill>
                  <a:schemeClr val="tx1"/>
                </a:solidFill>
              </a:rPr>
              <a:t>Naším příslibem je pomáhat lidem cítit se blízko těch, na kterých jim záleží. Lidé chtějí být skutečně spojeni, nezávisle na čase a místě, způsobem, který je pro ně velmi osobní. Nokia spojuje lidi novými a lepšími způsoby.</a:t>
            </a:r>
            <a:endParaRPr lang="cs-CZ" dirty="0">
              <a:solidFill>
                <a:schemeClr val="tx1"/>
              </a:solidFill>
            </a:endParaRPr>
          </a:p>
          <a:p>
            <a:pPr algn="just" fontAlgn="auto">
              <a:lnSpc>
                <a:spcPct val="90000"/>
              </a:lnSpc>
              <a:spcAft>
                <a:spcPts val="0"/>
              </a:spcAft>
              <a:defRPr/>
            </a:pPr>
            <a:endParaRPr lang="cs-CZ" sz="2800" b="1" dirty="0">
              <a:solidFill>
                <a:schemeClr val="tx1"/>
              </a:solidFill>
            </a:endParaRPr>
          </a:p>
          <a:p>
            <a:pPr algn="just" fontAlgn="auto">
              <a:spcAft>
                <a:spcPts val="0"/>
              </a:spcAft>
              <a:buFont typeface="Wingdings" pitchFamily="2" charset="2"/>
              <a:buNone/>
              <a:defRPr/>
            </a:pPr>
            <a:endParaRPr lang="cs-CZ" sz="2800" b="1" dirty="0">
              <a:solidFill>
                <a:schemeClr val="tx1"/>
              </a:solidFill>
            </a:endParaRPr>
          </a:p>
        </p:txBody>
      </p:sp>
      <p:sp>
        <p:nvSpPr>
          <p:cNvPr id="14339" name="Rectangle 4"/>
          <p:cNvSpPr>
            <a:spLocks noGrp="1" noChangeArrowheads="1"/>
          </p:cNvSpPr>
          <p:nvPr>
            <p:ph type="title" idx="4294967295"/>
          </p:nvPr>
        </p:nvSpPr>
        <p:spPr>
          <a:xfrm>
            <a:off x="468313" y="188913"/>
            <a:ext cx="8362950" cy="850900"/>
          </a:xfrm>
        </p:spPr>
        <p:txBody>
          <a:bodyPr/>
          <a:lstStyle/>
          <a:p>
            <a:pPr fontAlgn="auto">
              <a:spcAft>
                <a:spcPts val="0"/>
              </a:spcAft>
              <a:defRPr/>
            </a:pPr>
            <a:r>
              <a:rPr lang="cs-CZ" sz="3600" b="1" dirty="0"/>
              <a:t>Struktura procesu strategického řízení</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97264" y="753048"/>
            <a:ext cx="8149472" cy="575035"/>
          </a:xfrm>
        </p:spPr>
        <p:txBody>
          <a:bodyPr>
            <a:normAutofit fontScale="77500" lnSpcReduction="20000"/>
          </a:bodyPr>
          <a:lstStyle/>
          <a:p>
            <a:pPr marL="514350" indent="-514350" algn="just">
              <a:buFont typeface="+mj-lt"/>
              <a:buAutoNum type="arabicPeriod" startAt="3"/>
            </a:pPr>
            <a:r>
              <a:rPr lang="cs-CZ" b="1" u="sng" dirty="0"/>
              <a:t>Roční plán nákladů, výnosů a hospodářského výsledku</a:t>
            </a:r>
            <a:endParaRPr lang="cs-CZ" dirty="0"/>
          </a:p>
        </p:txBody>
      </p:sp>
      <p:sp>
        <p:nvSpPr>
          <p:cNvPr id="6" name="Rectangle 2"/>
          <p:cNvSpPr>
            <a:spLocks noGrp="1" noChangeArrowheads="1"/>
          </p:cNvSpPr>
          <p:nvPr>
            <p:ph type="title"/>
          </p:nvPr>
        </p:nvSpPr>
        <p:spPr>
          <a:xfrm>
            <a:off x="2069183" y="39598"/>
            <a:ext cx="8229600" cy="855482"/>
          </a:xfrm>
        </p:spPr>
        <p:txBody>
          <a:bodyPr/>
          <a:lstStyle/>
          <a:p>
            <a:pPr eaLnBrk="1" hangingPunct="1"/>
            <a:r>
              <a:rPr lang="cs-CZ" altLang="cs-CZ" sz="3200" b="1" dirty="0">
                <a:solidFill>
                  <a:srgbClr val="C00000"/>
                </a:solidFill>
              </a:rPr>
              <a:t>Příklad k procvičování 2</a:t>
            </a:r>
          </a:p>
        </p:txBody>
      </p:sp>
      <p:graphicFrame>
        <p:nvGraphicFramePr>
          <p:cNvPr id="2" name="Tabulka 1"/>
          <p:cNvGraphicFramePr>
            <a:graphicFrameLocks noGrp="1"/>
          </p:cNvGraphicFramePr>
          <p:nvPr>
            <p:extLst>
              <p:ext uri="{D42A27DB-BD31-4B8C-83A1-F6EECF244321}">
                <p14:modId xmlns:p14="http://schemas.microsoft.com/office/powerpoint/2010/main" val="4073230176"/>
              </p:ext>
            </p:extLst>
          </p:nvPr>
        </p:nvGraphicFramePr>
        <p:xfrm>
          <a:off x="1602954" y="1241982"/>
          <a:ext cx="5825367" cy="4904300"/>
        </p:xfrm>
        <a:graphic>
          <a:graphicData uri="http://schemas.openxmlformats.org/drawingml/2006/table">
            <a:tbl>
              <a:tblPr>
                <a:tableStyleId>{5C22544A-7EE6-4342-B048-85BDC9FD1C3A}</a:tableStyleId>
              </a:tblPr>
              <a:tblGrid>
                <a:gridCol w="742420">
                  <a:extLst>
                    <a:ext uri="{9D8B030D-6E8A-4147-A177-3AD203B41FA5}">
                      <a16:colId xmlns:a16="http://schemas.microsoft.com/office/drawing/2014/main" val="2954535554"/>
                    </a:ext>
                  </a:extLst>
                </a:gridCol>
                <a:gridCol w="742420">
                  <a:extLst>
                    <a:ext uri="{9D8B030D-6E8A-4147-A177-3AD203B41FA5}">
                      <a16:colId xmlns:a16="http://schemas.microsoft.com/office/drawing/2014/main" val="3206864582"/>
                    </a:ext>
                  </a:extLst>
                </a:gridCol>
                <a:gridCol w="742420">
                  <a:extLst>
                    <a:ext uri="{9D8B030D-6E8A-4147-A177-3AD203B41FA5}">
                      <a16:colId xmlns:a16="http://schemas.microsoft.com/office/drawing/2014/main" val="2783803704"/>
                    </a:ext>
                  </a:extLst>
                </a:gridCol>
                <a:gridCol w="742420">
                  <a:extLst>
                    <a:ext uri="{9D8B030D-6E8A-4147-A177-3AD203B41FA5}">
                      <a16:colId xmlns:a16="http://schemas.microsoft.com/office/drawing/2014/main" val="1120297828"/>
                    </a:ext>
                  </a:extLst>
                </a:gridCol>
                <a:gridCol w="742420">
                  <a:extLst>
                    <a:ext uri="{9D8B030D-6E8A-4147-A177-3AD203B41FA5}">
                      <a16:colId xmlns:a16="http://schemas.microsoft.com/office/drawing/2014/main" val="2498934205"/>
                    </a:ext>
                  </a:extLst>
                </a:gridCol>
                <a:gridCol w="710268">
                  <a:extLst>
                    <a:ext uri="{9D8B030D-6E8A-4147-A177-3AD203B41FA5}">
                      <a16:colId xmlns:a16="http://schemas.microsoft.com/office/drawing/2014/main" val="1219960238"/>
                    </a:ext>
                  </a:extLst>
                </a:gridCol>
                <a:gridCol w="1402999">
                  <a:extLst>
                    <a:ext uri="{9D8B030D-6E8A-4147-A177-3AD203B41FA5}">
                      <a16:colId xmlns:a16="http://schemas.microsoft.com/office/drawing/2014/main" val="1686662667"/>
                    </a:ext>
                  </a:extLst>
                </a:gridCol>
              </a:tblGrid>
              <a:tr h="245215">
                <a:tc gridSpan="3">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1463152940"/>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712562001"/>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4151635057"/>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034009294"/>
                  </a:ext>
                </a:extLst>
              </a:tr>
              <a:tr h="245215">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1610109759"/>
                  </a:ext>
                </a:extLst>
              </a:tr>
              <a:tr h="245215">
                <a:tc gridSpan="4">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673623883"/>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981940758"/>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3196457954"/>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695756860"/>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3399162795"/>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3285707236"/>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831726830"/>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67705477"/>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424327117"/>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1030281158"/>
                  </a:ext>
                </a:extLst>
              </a:tr>
              <a:tr h="245215">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3320125031"/>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980267094"/>
                  </a:ext>
                </a:extLst>
              </a:tr>
              <a:tr h="245215">
                <a:tc gridSpan="6">
                  <a:txBody>
                    <a:bodyPr/>
                    <a:lstStyle/>
                    <a:p>
                      <a:pPr>
                        <a:spcAft>
                          <a:spcPts val="0"/>
                        </a:spcAft>
                      </a:pPr>
                      <a:endParaRPr lang="cs-CZ" sz="1600" kern="1200" dirty="0">
                        <a:solidFill>
                          <a:schemeClr val="dk1"/>
                        </a:solidFill>
                        <a:effectLst/>
                        <a:latin typeface="+mn-lt"/>
                        <a:ea typeface="+mn-ea"/>
                        <a:cs typeface="+mn-cs"/>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kern="1200" dirty="0">
                        <a:solidFill>
                          <a:schemeClr val="dk1"/>
                        </a:solidFill>
                        <a:effectLst/>
                        <a:latin typeface="+mn-lt"/>
                        <a:ea typeface="+mn-ea"/>
                        <a:cs typeface="+mn-cs"/>
                      </a:endParaRPr>
                    </a:p>
                  </a:txBody>
                  <a:tcPr marL="41907" marR="41907" marT="0" marB="0" anchor="b">
                    <a:solidFill>
                      <a:schemeClr val="bg1"/>
                    </a:solidFill>
                  </a:tcPr>
                </a:tc>
                <a:extLst>
                  <a:ext uri="{0D108BD9-81ED-4DB2-BD59-A6C34878D82A}">
                    <a16:rowId xmlns:a16="http://schemas.microsoft.com/office/drawing/2014/main" val="2477007361"/>
                  </a:ext>
                </a:extLst>
              </a:tr>
              <a:tr h="245215">
                <a:tc gridSpan="6">
                  <a:txBody>
                    <a:bodyPr/>
                    <a:lstStyle/>
                    <a:p>
                      <a:pPr>
                        <a:spcAft>
                          <a:spcPts val="0"/>
                        </a:spcAft>
                      </a:pPr>
                      <a:endParaRPr lang="cs-CZ" sz="1600" kern="1200" dirty="0">
                        <a:solidFill>
                          <a:schemeClr val="dk1"/>
                        </a:solidFill>
                        <a:effectLst/>
                        <a:latin typeface="+mn-lt"/>
                        <a:ea typeface="+mn-ea"/>
                        <a:cs typeface="+mn-cs"/>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kern="1200" dirty="0">
                        <a:solidFill>
                          <a:schemeClr val="dk1"/>
                        </a:solidFill>
                        <a:effectLst/>
                        <a:latin typeface="+mn-lt"/>
                        <a:ea typeface="+mn-ea"/>
                        <a:cs typeface="+mn-cs"/>
                      </a:endParaRPr>
                    </a:p>
                  </a:txBody>
                  <a:tcPr marL="41907" marR="41907" marT="0" marB="0" anchor="b">
                    <a:solidFill>
                      <a:schemeClr val="bg1"/>
                    </a:solidFill>
                  </a:tcPr>
                </a:tc>
                <a:extLst>
                  <a:ext uri="{0D108BD9-81ED-4DB2-BD59-A6C34878D82A}">
                    <a16:rowId xmlns:a16="http://schemas.microsoft.com/office/drawing/2014/main" val="3201294429"/>
                  </a:ext>
                </a:extLst>
              </a:tr>
              <a:tr h="245215">
                <a:tc gridSpan="6">
                  <a:txBody>
                    <a:bodyPr/>
                    <a:lstStyle/>
                    <a:p>
                      <a:pPr>
                        <a:spcAft>
                          <a:spcPts val="0"/>
                        </a:spcAft>
                      </a:pPr>
                      <a:r>
                        <a:rPr lang="cs-CZ" sz="1600" b="1" kern="1200" dirty="0">
                          <a:solidFill>
                            <a:schemeClr val="dk1"/>
                          </a:solidFill>
                          <a:effectLst/>
                          <a:latin typeface="+mn-lt"/>
                          <a:ea typeface="+mn-ea"/>
                          <a:cs typeface="+mn-cs"/>
                        </a:rPr>
                        <a:t>Zisk po zdanění  (EAT)                                                    </a:t>
                      </a: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b="1" kern="1200" dirty="0">
                        <a:solidFill>
                          <a:schemeClr val="dk1"/>
                        </a:solidFill>
                        <a:effectLst/>
                        <a:latin typeface="+mn-lt"/>
                        <a:ea typeface="+mn-ea"/>
                        <a:cs typeface="+mn-cs"/>
                      </a:endParaRPr>
                    </a:p>
                  </a:txBody>
                  <a:tcPr marL="41907" marR="41907" marT="0" marB="0" anchor="b">
                    <a:solidFill>
                      <a:schemeClr val="bg1"/>
                    </a:solidFill>
                  </a:tcPr>
                </a:tc>
                <a:extLst>
                  <a:ext uri="{0D108BD9-81ED-4DB2-BD59-A6C34878D82A}">
                    <a16:rowId xmlns:a16="http://schemas.microsoft.com/office/drawing/2014/main" val="3763115545"/>
                  </a:ext>
                </a:extLst>
              </a:tr>
            </a:tbl>
          </a:graphicData>
        </a:graphic>
      </p:graphicFrame>
    </p:spTree>
    <p:extLst>
      <p:ext uri="{BB962C8B-B14F-4D97-AF65-F5344CB8AC3E}">
        <p14:creationId xmlns:p14="http://schemas.microsoft.com/office/powerpoint/2010/main" val="309704812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97264" y="753048"/>
            <a:ext cx="8149472" cy="575035"/>
          </a:xfrm>
        </p:spPr>
        <p:txBody>
          <a:bodyPr>
            <a:normAutofit fontScale="70000" lnSpcReduction="20000"/>
          </a:bodyPr>
          <a:lstStyle/>
          <a:p>
            <a:pPr marL="514350" indent="-514350" algn="just">
              <a:buFont typeface="+mj-lt"/>
              <a:buAutoNum type="arabicPeriod" startAt="3"/>
            </a:pPr>
            <a:r>
              <a:rPr lang="cs-CZ" b="1" u="sng" dirty="0"/>
              <a:t>Plánovaný stav peněžních prostředků po 1. roce podnikání </a:t>
            </a:r>
            <a:endParaRPr lang="cs-CZ" dirty="0"/>
          </a:p>
        </p:txBody>
      </p:sp>
      <p:sp>
        <p:nvSpPr>
          <p:cNvPr id="6" name="Rectangle 2"/>
          <p:cNvSpPr>
            <a:spLocks noGrp="1" noChangeArrowheads="1"/>
          </p:cNvSpPr>
          <p:nvPr>
            <p:ph type="title"/>
          </p:nvPr>
        </p:nvSpPr>
        <p:spPr>
          <a:xfrm>
            <a:off x="2069183" y="39598"/>
            <a:ext cx="8229600" cy="855482"/>
          </a:xfrm>
        </p:spPr>
        <p:txBody>
          <a:bodyPr/>
          <a:lstStyle/>
          <a:p>
            <a:pPr eaLnBrk="1" hangingPunct="1"/>
            <a:r>
              <a:rPr lang="cs-CZ" altLang="cs-CZ" sz="3200" b="1" dirty="0">
                <a:solidFill>
                  <a:srgbClr val="C00000"/>
                </a:solidFill>
              </a:rPr>
              <a:t>Příklad k procvičování 2</a:t>
            </a:r>
          </a:p>
        </p:txBody>
      </p:sp>
      <p:graphicFrame>
        <p:nvGraphicFramePr>
          <p:cNvPr id="4" name="Tabulka 3"/>
          <p:cNvGraphicFramePr>
            <a:graphicFrameLocks noGrp="1"/>
          </p:cNvGraphicFramePr>
          <p:nvPr>
            <p:extLst>
              <p:ext uri="{D42A27DB-BD31-4B8C-83A1-F6EECF244321}">
                <p14:modId xmlns:p14="http://schemas.microsoft.com/office/powerpoint/2010/main" val="764958599"/>
              </p:ext>
            </p:extLst>
          </p:nvPr>
        </p:nvGraphicFramePr>
        <p:xfrm>
          <a:off x="669304" y="1772239"/>
          <a:ext cx="7390615" cy="4223208"/>
        </p:xfrm>
        <a:graphic>
          <a:graphicData uri="http://schemas.openxmlformats.org/drawingml/2006/table">
            <a:tbl>
              <a:tblPr>
                <a:tableStyleId>{5C22544A-7EE6-4342-B048-85BDC9FD1C3A}</a:tableStyleId>
              </a:tblPr>
              <a:tblGrid>
                <a:gridCol w="3227236">
                  <a:extLst>
                    <a:ext uri="{9D8B030D-6E8A-4147-A177-3AD203B41FA5}">
                      <a16:colId xmlns:a16="http://schemas.microsoft.com/office/drawing/2014/main" val="1604675663"/>
                    </a:ext>
                  </a:extLst>
                </a:gridCol>
                <a:gridCol w="859056">
                  <a:extLst>
                    <a:ext uri="{9D8B030D-6E8A-4147-A177-3AD203B41FA5}">
                      <a16:colId xmlns:a16="http://schemas.microsoft.com/office/drawing/2014/main" val="3778463536"/>
                    </a:ext>
                  </a:extLst>
                </a:gridCol>
                <a:gridCol w="859056">
                  <a:extLst>
                    <a:ext uri="{9D8B030D-6E8A-4147-A177-3AD203B41FA5}">
                      <a16:colId xmlns:a16="http://schemas.microsoft.com/office/drawing/2014/main" val="2841948901"/>
                    </a:ext>
                  </a:extLst>
                </a:gridCol>
                <a:gridCol w="821853">
                  <a:extLst>
                    <a:ext uri="{9D8B030D-6E8A-4147-A177-3AD203B41FA5}">
                      <a16:colId xmlns:a16="http://schemas.microsoft.com/office/drawing/2014/main" val="3591228830"/>
                    </a:ext>
                  </a:extLst>
                </a:gridCol>
                <a:gridCol w="1623414">
                  <a:extLst>
                    <a:ext uri="{9D8B030D-6E8A-4147-A177-3AD203B41FA5}">
                      <a16:colId xmlns:a16="http://schemas.microsoft.com/office/drawing/2014/main" val="3339166551"/>
                    </a:ext>
                  </a:extLst>
                </a:gridCol>
              </a:tblGrid>
              <a:tr h="501644">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b="1" kern="1200" dirty="0">
                        <a:solidFill>
                          <a:schemeClr val="dk1"/>
                        </a:solidFill>
                        <a:effectLst/>
                        <a:latin typeface="+mn-lt"/>
                        <a:ea typeface="+mn-ea"/>
                        <a:cs typeface="+mn-cs"/>
                      </a:endParaRPr>
                    </a:p>
                  </a:txBody>
                  <a:tcPr marL="44450" marR="44450" marT="0" marB="0" anchor="b">
                    <a:solidFill>
                      <a:schemeClr val="bg1"/>
                    </a:solidFill>
                  </a:tcPr>
                </a:tc>
                <a:extLst>
                  <a:ext uri="{0D108BD9-81ED-4DB2-BD59-A6C34878D82A}">
                    <a16:rowId xmlns:a16="http://schemas.microsoft.com/office/drawing/2014/main" val="3833683695"/>
                  </a:ext>
                </a:extLst>
              </a:tr>
              <a:tr h="501644">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lgn="r">
                        <a:spcAft>
                          <a:spcPts val="0"/>
                        </a:spcAft>
                      </a:pPr>
                      <a:endParaRPr lang="cs-CZ" sz="16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807775309"/>
                  </a:ext>
                </a:extLst>
              </a:tr>
              <a:tr h="501644">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102985326"/>
                  </a:ext>
                </a:extLst>
              </a:tr>
              <a:tr h="501644">
                <a:tc gridSpan="4">
                  <a:txBody>
                    <a:bodyPr/>
                    <a:lstStyle/>
                    <a:p>
                      <a:pPr>
                        <a:spcAft>
                          <a:spcPts val="0"/>
                        </a:spcAft>
                      </a:pPr>
                      <a:endParaRPr lang="cs-CZ" sz="16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851569775"/>
                  </a:ext>
                </a:extLst>
              </a:tr>
              <a:tr h="370361">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048275801"/>
                  </a:ext>
                </a:extLst>
              </a:tr>
              <a:tr h="501644">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293182181"/>
                  </a:ext>
                </a:extLst>
              </a:tr>
              <a:tr h="592853">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654445925"/>
                  </a:ext>
                </a:extLst>
              </a:tr>
              <a:tr h="751774">
                <a:tc gridSpan="4">
                  <a:txBody>
                    <a:bodyPr/>
                    <a:lstStyle/>
                    <a:p>
                      <a:pPr>
                        <a:spcAft>
                          <a:spcPts val="0"/>
                        </a:spcAft>
                      </a:pPr>
                      <a:r>
                        <a:rPr lang="cs-CZ" sz="2400" b="1" dirty="0">
                          <a:effectLst/>
                        </a:rPr>
                        <a:t>Čistý výsledek podnikání                                       </a:t>
                      </a:r>
                      <a:endParaRPr lang="cs-CZ" sz="24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24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855922195"/>
                  </a:ext>
                </a:extLst>
              </a:tr>
            </a:tbl>
          </a:graphicData>
        </a:graphic>
      </p:graphicFrame>
    </p:spTree>
    <p:extLst>
      <p:ext uri="{BB962C8B-B14F-4D97-AF65-F5344CB8AC3E}">
        <p14:creationId xmlns:p14="http://schemas.microsoft.com/office/powerpoint/2010/main" val="104009653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5622" y="1483555"/>
            <a:ext cx="7858124" cy="776074"/>
          </a:xfrm>
        </p:spPr>
        <p:txBody>
          <a:bodyPr lIns="0" tIns="0" rIns="0" bIns="0" anchor="t" anchorCtr="0">
            <a:normAutofit/>
          </a:bodyPr>
          <a:lstStyle/>
          <a:p>
            <a:r>
              <a:rPr lang="cs-CZ" sz="4800" b="1" dirty="0">
                <a:solidFill>
                  <a:srgbClr val="FF0000"/>
                </a:solidFill>
              </a:rPr>
              <a:t>DĚKUJI ZA VAŠI POZORNOST</a:t>
            </a:r>
            <a:endParaRPr lang="cs-CZ" sz="4800" dirty="0">
              <a:solidFill>
                <a:srgbClr val="FF0000"/>
              </a:solidFill>
            </a:endParaRPr>
          </a:p>
        </p:txBody>
      </p:sp>
      <p:sp>
        <p:nvSpPr>
          <p:cNvPr id="4" name="Title 1"/>
          <p:cNvSpPr txBox="1">
            <a:spLocks/>
          </p:cNvSpPr>
          <p:nvPr/>
        </p:nvSpPr>
        <p:spPr>
          <a:xfrm>
            <a:off x="1015622" y="2963413"/>
            <a:ext cx="7858124" cy="776074"/>
          </a:xfrm>
          <a:prstGeom prst="rect">
            <a:avLst/>
          </a:prstGeom>
        </p:spPr>
        <p:txBody>
          <a:bodyPr vert="horz" lIns="0" tIns="0" rIns="0" bIns="0" rtlCol="0" anchor="t" anchorCtr="0">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cs-CZ" sz="4000" b="1" i="0" u="none" strike="noStrike" kern="1200" cap="none" spc="0" normalizeH="0" baseline="0" noProof="0" dirty="0">
                <a:ln>
                  <a:noFill/>
                </a:ln>
                <a:solidFill>
                  <a:srgbClr val="FF0000"/>
                </a:solidFill>
                <a:effectLst/>
                <a:uLnTx/>
                <a:uFillTx/>
                <a:latin typeface="+mj-lt"/>
                <a:ea typeface="+mj-ea"/>
                <a:cs typeface="+mj-cs"/>
              </a:rPr>
              <a:t>DOTAZY …</a:t>
            </a:r>
            <a:endParaRPr kumimoji="0" lang="cs-CZ" sz="4000" b="0" i="0" u="none" strike="noStrike" kern="1200" cap="none" spc="0" normalizeH="0" baseline="0" noProof="0" dirty="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val="1735084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4294967295"/>
          </p:nvPr>
        </p:nvSpPr>
        <p:spPr>
          <a:xfrm>
            <a:off x="323850" y="1125538"/>
            <a:ext cx="8569325" cy="5399087"/>
          </a:xfrm>
        </p:spPr>
        <p:txBody>
          <a:bodyPr rtlCol="0">
            <a:normAutofit fontScale="77500" lnSpcReduction="20000"/>
          </a:bodyPr>
          <a:lstStyle/>
          <a:p>
            <a:pPr algn="ctr" fontAlgn="auto">
              <a:spcAft>
                <a:spcPts val="0"/>
              </a:spcAft>
              <a:buFont typeface="Wingdings" pitchFamily="2" charset="2"/>
              <a:buNone/>
              <a:defRPr/>
            </a:pPr>
            <a:r>
              <a:rPr lang="cs-CZ" sz="2800" b="1" i="1" dirty="0">
                <a:solidFill>
                  <a:schemeClr val="tx1"/>
                </a:solidFill>
              </a:rPr>
              <a:t>Ukázka</a:t>
            </a:r>
          </a:p>
          <a:p>
            <a:pPr algn="just" fontAlgn="auto">
              <a:lnSpc>
                <a:spcPct val="90000"/>
              </a:lnSpc>
              <a:spcAft>
                <a:spcPts val="0"/>
              </a:spcAft>
              <a:buFont typeface="Arial" pitchFamily="34" charset="0"/>
              <a:buNone/>
              <a:defRPr/>
            </a:pPr>
            <a:r>
              <a:rPr lang="cs-CZ" sz="2800" b="1" dirty="0">
                <a:solidFill>
                  <a:schemeClr val="tx1"/>
                </a:solidFill>
              </a:rPr>
              <a:t>ČEZ, a.s.</a:t>
            </a:r>
          </a:p>
          <a:p>
            <a:pPr algn="just" fontAlgn="auto">
              <a:lnSpc>
                <a:spcPct val="90000"/>
              </a:lnSpc>
              <a:spcAft>
                <a:spcPts val="0"/>
              </a:spcAft>
              <a:defRPr/>
            </a:pPr>
            <a:r>
              <a:rPr lang="cs-CZ" sz="2800" dirty="0">
                <a:solidFill>
                  <a:schemeClr val="tx1"/>
                </a:solidFill>
              </a:rPr>
              <a:t>Posláním akciové společnosti ČEZ je zajistit našim akcionářům </a:t>
            </a:r>
            <a:r>
              <a:rPr lang="cs-CZ" sz="2800" b="1" dirty="0">
                <a:solidFill>
                  <a:schemeClr val="tx1"/>
                </a:solidFill>
              </a:rPr>
              <a:t>dlouhodobý přiměřený zisk</a:t>
            </a:r>
            <a:r>
              <a:rPr lang="cs-CZ" sz="2800" dirty="0">
                <a:solidFill>
                  <a:schemeClr val="tx1"/>
                </a:solidFill>
              </a:rPr>
              <a:t> úspěšným podnikáním zejména na trhu s elektřinou v ČR i v zahraničí. </a:t>
            </a:r>
          </a:p>
          <a:p>
            <a:pPr algn="just" fontAlgn="auto">
              <a:lnSpc>
                <a:spcPct val="90000"/>
              </a:lnSpc>
              <a:spcAft>
                <a:spcPts val="0"/>
              </a:spcAft>
              <a:defRPr/>
            </a:pPr>
            <a:r>
              <a:rPr lang="cs-CZ" sz="2800" dirty="0">
                <a:solidFill>
                  <a:schemeClr val="tx1"/>
                </a:solidFill>
              </a:rPr>
              <a:t>Vizí akciové společnosti je </a:t>
            </a:r>
            <a:r>
              <a:rPr lang="cs-CZ" sz="2800" b="1" dirty="0">
                <a:solidFill>
                  <a:schemeClr val="tx1"/>
                </a:solidFill>
              </a:rPr>
              <a:t>stát se jedničkou na trhu s elektřinou ve střední a jihovýchodní Evropě.</a:t>
            </a:r>
          </a:p>
          <a:p>
            <a:pPr fontAlgn="auto">
              <a:spcAft>
                <a:spcPts val="0"/>
              </a:spcAft>
              <a:buFont typeface="Wingdings" pitchFamily="2" charset="2"/>
              <a:buNone/>
              <a:defRPr/>
            </a:pPr>
            <a:endParaRPr lang="cs-CZ" sz="2800" b="1" dirty="0">
              <a:solidFill>
                <a:schemeClr val="tx1"/>
              </a:solidFill>
            </a:endParaRPr>
          </a:p>
          <a:p>
            <a:pPr fontAlgn="auto">
              <a:spcAft>
                <a:spcPts val="0"/>
              </a:spcAft>
              <a:buFont typeface="Wingdings" pitchFamily="2" charset="2"/>
              <a:buNone/>
              <a:defRPr/>
            </a:pPr>
            <a:r>
              <a:rPr lang="cs-CZ" sz="2800" b="1" dirty="0">
                <a:solidFill>
                  <a:schemeClr val="tx1"/>
                </a:solidFill>
              </a:rPr>
              <a:t>McDonald - dlouholetá definice podnikání</a:t>
            </a:r>
            <a:endParaRPr lang="cs-CZ" sz="2800" dirty="0">
              <a:solidFill>
                <a:schemeClr val="tx1"/>
              </a:solidFill>
            </a:endParaRPr>
          </a:p>
          <a:p>
            <a:pPr fontAlgn="auto">
              <a:spcAft>
                <a:spcPts val="0"/>
              </a:spcAft>
              <a:defRPr/>
            </a:pPr>
            <a:r>
              <a:rPr lang="cs-CZ" sz="2800" dirty="0">
                <a:solidFill>
                  <a:schemeClr val="tx1"/>
                </a:solidFill>
              </a:rPr>
              <a:t>Rychlá obsluha teplým a chutným jídlem v čisté restauraci za přiměřenou cenu.</a:t>
            </a:r>
            <a:endParaRPr lang="cs-CZ" sz="2800" b="1" dirty="0">
              <a:solidFill>
                <a:schemeClr val="tx1"/>
              </a:solidFill>
            </a:endParaRPr>
          </a:p>
          <a:p>
            <a:pPr fontAlgn="auto">
              <a:spcAft>
                <a:spcPts val="0"/>
              </a:spcAft>
              <a:buFont typeface="Wingdings" pitchFamily="2" charset="2"/>
              <a:buNone/>
              <a:defRPr/>
            </a:pPr>
            <a:endParaRPr lang="cs-CZ" sz="2800" b="1" dirty="0">
              <a:solidFill>
                <a:schemeClr val="tx1"/>
              </a:solidFill>
            </a:endParaRPr>
          </a:p>
          <a:p>
            <a:pPr fontAlgn="auto">
              <a:spcAft>
                <a:spcPts val="0"/>
              </a:spcAft>
              <a:buFont typeface="Wingdings" pitchFamily="2" charset="2"/>
              <a:buNone/>
              <a:defRPr/>
            </a:pPr>
            <a:r>
              <a:rPr lang="cs-CZ" sz="2800" b="1" dirty="0">
                <a:solidFill>
                  <a:schemeClr val="tx1"/>
                </a:solidFill>
              </a:rPr>
              <a:t>IBM - podnikatelská filosofie</a:t>
            </a:r>
            <a:endParaRPr lang="cs-CZ" sz="2800" dirty="0">
              <a:solidFill>
                <a:schemeClr val="tx1"/>
              </a:solidFill>
            </a:endParaRPr>
          </a:p>
          <a:p>
            <a:pPr fontAlgn="auto">
              <a:spcAft>
                <a:spcPts val="0"/>
              </a:spcAft>
              <a:defRPr/>
            </a:pPr>
            <a:r>
              <a:rPr lang="cs-CZ" sz="2800" dirty="0">
                <a:solidFill>
                  <a:schemeClr val="tx1"/>
                </a:solidFill>
              </a:rPr>
              <a:t>Respektovat osobnost.</a:t>
            </a:r>
          </a:p>
          <a:p>
            <a:pPr fontAlgn="auto">
              <a:spcAft>
                <a:spcPts val="0"/>
              </a:spcAft>
              <a:defRPr/>
            </a:pPr>
            <a:r>
              <a:rPr lang="cs-CZ" sz="2800" dirty="0">
                <a:solidFill>
                  <a:schemeClr val="tx1"/>
                </a:solidFill>
              </a:rPr>
              <a:t>Poskytovat zákazníkům nejlepší služby na světě.</a:t>
            </a:r>
          </a:p>
          <a:p>
            <a:pPr fontAlgn="auto">
              <a:spcAft>
                <a:spcPts val="0"/>
              </a:spcAft>
              <a:defRPr/>
            </a:pPr>
            <a:r>
              <a:rPr lang="cs-CZ" sz="2800" dirty="0">
                <a:solidFill>
                  <a:schemeClr val="tx1"/>
                </a:solidFill>
              </a:rPr>
              <a:t>Všechny úkoly plnit s přesvědčením, že mohou být vykonány bezchybně.</a:t>
            </a:r>
          </a:p>
          <a:p>
            <a:pPr algn="just" fontAlgn="auto">
              <a:lnSpc>
                <a:spcPct val="90000"/>
              </a:lnSpc>
              <a:spcAft>
                <a:spcPts val="0"/>
              </a:spcAft>
              <a:defRPr/>
            </a:pPr>
            <a:endParaRPr lang="cs-CZ" sz="2800" b="1" dirty="0">
              <a:solidFill>
                <a:schemeClr val="tx1"/>
              </a:solidFill>
            </a:endParaRPr>
          </a:p>
          <a:p>
            <a:pPr algn="ctr" fontAlgn="auto">
              <a:spcAft>
                <a:spcPts val="0"/>
              </a:spcAft>
              <a:buFont typeface="Wingdings" pitchFamily="2" charset="2"/>
              <a:buNone/>
              <a:defRPr/>
            </a:pPr>
            <a:endParaRPr lang="cs-CZ" sz="2800" b="1" dirty="0">
              <a:solidFill>
                <a:schemeClr val="tx1"/>
              </a:solidFill>
            </a:endParaRPr>
          </a:p>
        </p:txBody>
      </p:sp>
      <p:sp>
        <p:nvSpPr>
          <p:cNvPr id="14339" name="Rectangle 4"/>
          <p:cNvSpPr>
            <a:spLocks noGrp="1" noChangeArrowheads="1"/>
          </p:cNvSpPr>
          <p:nvPr>
            <p:ph type="title" idx="4294967295"/>
          </p:nvPr>
        </p:nvSpPr>
        <p:spPr>
          <a:xfrm>
            <a:off x="468313" y="188913"/>
            <a:ext cx="8362950" cy="850900"/>
          </a:xfrm>
        </p:spPr>
        <p:txBody>
          <a:bodyPr/>
          <a:lstStyle/>
          <a:p>
            <a:pPr fontAlgn="auto">
              <a:spcAft>
                <a:spcPts val="0"/>
              </a:spcAft>
              <a:defRPr/>
            </a:pPr>
            <a:r>
              <a:rPr lang="cs-CZ" sz="3600" b="1" dirty="0"/>
              <a:t>Struktura procesu strategického řízení</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4294967295"/>
          </p:nvPr>
        </p:nvSpPr>
        <p:spPr>
          <a:xfrm>
            <a:off x="250825" y="836613"/>
            <a:ext cx="8713788" cy="6021387"/>
          </a:xfrm>
        </p:spPr>
        <p:txBody>
          <a:bodyPr/>
          <a:lstStyle/>
          <a:p>
            <a:pPr eaLnBrk="1" hangingPunct="1">
              <a:lnSpc>
                <a:spcPct val="90000"/>
              </a:lnSpc>
              <a:buFont typeface="Wingdings" pitchFamily="2" charset="2"/>
              <a:buNone/>
            </a:pPr>
            <a:r>
              <a:rPr lang="cs-CZ" sz="2000" b="1" dirty="0"/>
              <a:t>MBANK - mise a vize</a:t>
            </a:r>
          </a:p>
          <a:p>
            <a:pPr eaLnBrk="1" hangingPunct="1">
              <a:lnSpc>
                <a:spcPct val="90000"/>
              </a:lnSpc>
            </a:pPr>
            <a:r>
              <a:rPr lang="cs-CZ" sz="2000" dirty="0"/>
              <a:t>Maximální výhody a pohodlí, žádné "položky" a minimální poplatky, peníze k dispozici 24 hodin denně, jednoduché postupy a srozumitelná pravidla, nejlepší nabídky ve své kategorii, rychlost a spolehlivost, otevřená a transparentní komunikace.</a:t>
            </a:r>
          </a:p>
          <a:p>
            <a:pPr eaLnBrk="1" hangingPunct="1">
              <a:lnSpc>
                <a:spcPct val="90000"/>
              </a:lnSpc>
            </a:pPr>
            <a:r>
              <a:rPr lang="cs-CZ" sz="2000" dirty="0"/>
              <a:t>Hospodařit s penězi – k tomu jsou potřeba snadná a výhodná řešení bez dodatků, hvězdiček a kliček. Služby a produkty musí mít jednoduchá a srozumitelná pravidla.</a:t>
            </a:r>
          </a:p>
          <a:p>
            <a:pPr eaLnBrk="1" hangingPunct="1">
              <a:lnSpc>
                <a:spcPct val="90000"/>
              </a:lnSpc>
            </a:pPr>
            <a:r>
              <a:rPr lang="cs-CZ" sz="2000" dirty="0"/>
              <a:t>Neslibujeme, že u nás najdete vše, co se kdy ve světě financí objevilo, ale nabízíme to nejpodstatnější: služby s nejlepší cenou na trhu při zachování nejvyšší kvality.</a:t>
            </a:r>
          </a:p>
          <a:p>
            <a:pPr eaLnBrk="1" hangingPunct="1">
              <a:lnSpc>
                <a:spcPct val="90000"/>
              </a:lnSpc>
            </a:pPr>
            <a:r>
              <a:rPr lang="cs-CZ" sz="2000" dirty="0"/>
              <a:t>Vytváříme takové podmínky, abyste se o své finance mohli starat sami, výhodně, a s maximálním pohodlím.</a:t>
            </a:r>
          </a:p>
          <a:p>
            <a:pPr eaLnBrk="1" hangingPunct="1">
              <a:lnSpc>
                <a:spcPct val="90000"/>
              </a:lnSpc>
            </a:pPr>
            <a:r>
              <a:rPr lang="cs-CZ" sz="2000" dirty="0" err="1"/>
              <a:t>mBank</a:t>
            </a:r>
            <a:r>
              <a:rPr lang="cs-CZ" sz="2000" dirty="0"/>
              <a:t> – není jen novou bankou na trhu, ale změnou způsobu uvažování.</a:t>
            </a:r>
            <a:br>
              <a:rPr lang="cs-CZ" sz="2000" dirty="0"/>
            </a:br>
            <a:br>
              <a:rPr lang="cs-CZ" sz="2000" dirty="0"/>
            </a:br>
            <a:r>
              <a:rPr lang="cs-CZ" sz="2000" dirty="0"/>
              <a:t>Nejsme další v řadě, naším cílem je radikálně změnit vnímání banky jako instituce, vytvořit prostředí, ve kterém si může Klient sám vybrat způsob správy svých peněz a podílet se na jeho rozvoji. Jsme Banka 2.0.</a:t>
            </a:r>
          </a:p>
        </p:txBody>
      </p:sp>
      <p:sp>
        <p:nvSpPr>
          <p:cNvPr id="4" name="Rectangle 2"/>
          <p:cNvSpPr txBox="1">
            <a:spLocks noChangeArrowheads="1"/>
          </p:cNvSpPr>
          <p:nvPr/>
        </p:nvSpPr>
        <p:spPr>
          <a:xfrm>
            <a:off x="139989" y="215900"/>
            <a:ext cx="8713787" cy="692150"/>
          </a:xfrm>
          <a:prstGeom prst="rect">
            <a:avLst/>
          </a:prstGeom>
          <a:solidFill>
            <a:schemeClr val="bg1"/>
          </a:solidFill>
        </p:spPr>
        <p:txBody>
          <a:bodyPr vert="horz" lIns="91440" tIns="45720" rIns="91440" bIns="45720" rtlCol="0" anchor="ctr">
            <a:normAutofit fontScale="8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cs-CZ" sz="2800" b="1" dirty="0">
                <a:solidFill>
                  <a:srgbClr val="FF0000"/>
                </a:solidFill>
              </a:rPr>
              <a:t>Formulace vize</a:t>
            </a:r>
            <a:br>
              <a:rPr lang="cs-CZ" sz="2800" b="1" dirty="0">
                <a:solidFill>
                  <a:srgbClr val="FF0000"/>
                </a:solidFill>
              </a:rPr>
            </a:br>
            <a:r>
              <a:rPr lang="cs-CZ" sz="2800" b="1" dirty="0">
                <a:solidFill>
                  <a:srgbClr val="FF0000"/>
                </a:solidFill>
              </a:rPr>
              <a:t>Příklad - MBANK</a:t>
            </a:r>
          </a:p>
        </p:txBody>
      </p:sp>
    </p:spTree>
    <p:extLst>
      <p:ext uri="{BB962C8B-B14F-4D97-AF65-F5344CB8AC3E}">
        <p14:creationId xmlns:p14="http://schemas.microsoft.com/office/powerpoint/2010/main" val="2596323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4294967295"/>
          </p:nvPr>
        </p:nvSpPr>
        <p:spPr>
          <a:xfrm>
            <a:off x="250825" y="1080655"/>
            <a:ext cx="8713788" cy="5777345"/>
          </a:xfrm>
        </p:spPr>
        <p:txBody>
          <a:bodyPr/>
          <a:lstStyle/>
          <a:p>
            <a:pPr algn="ctr">
              <a:lnSpc>
                <a:spcPct val="90000"/>
              </a:lnSpc>
              <a:buNone/>
            </a:pPr>
            <a:r>
              <a:rPr lang="cs-CZ" b="1" dirty="0" err="1"/>
              <a:t>Meopta</a:t>
            </a:r>
            <a:r>
              <a:rPr lang="cs-CZ" b="1" dirty="0"/>
              <a:t> - Lepší pohled na svět</a:t>
            </a:r>
          </a:p>
          <a:p>
            <a:pPr>
              <a:lnSpc>
                <a:spcPct val="90000"/>
              </a:lnSpc>
              <a:buNone/>
            </a:pPr>
            <a:endParaRPr lang="cs-CZ" sz="2000" dirty="0"/>
          </a:p>
          <a:p>
            <a:pPr>
              <a:lnSpc>
                <a:spcPct val="90000"/>
              </a:lnSpc>
              <a:buNone/>
            </a:pPr>
            <a:endParaRPr lang="cs-CZ" sz="2000" dirty="0"/>
          </a:p>
          <a:p>
            <a:pPr algn="ctr">
              <a:lnSpc>
                <a:spcPct val="90000"/>
              </a:lnSpc>
              <a:buNone/>
            </a:pPr>
            <a:r>
              <a:rPr lang="cs-CZ" b="1" dirty="0" err="1"/>
              <a:t>Meopta</a:t>
            </a:r>
            <a:r>
              <a:rPr lang="cs-CZ" b="1" dirty="0"/>
              <a:t> se chce stát světovým lídrem v poskytování inovativních řešení určených pro specifické trhy zaměřené na oblasti zobrazovacích a osvětlovacích systémů určených pro spotřebitelské, průmyslové a vojenské aplikace.</a:t>
            </a:r>
          </a:p>
        </p:txBody>
      </p:sp>
      <p:sp>
        <p:nvSpPr>
          <p:cNvPr id="4" name="Rectangle 2"/>
          <p:cNvSpPr txBox="1">
            <a:spLocks noChangeArrowheads="1"/>
          </p:cNvSpPr>
          <p:nvPr/>
        </p:nvSpPr>
        <p:spPr>
          <a:xfrm>
            <a:off x="139989" y="215899"/>
            <a:ext cx="8713787" cy="864755"/>
          </a:xfrm>
          <a:prstGeom prst="rect">
            <a:avLst/>
          </a:prstGeom>
          <a:solidFill>
            <a:schemeClr val="bg1"/>
          </a:solidFill>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cs-CZ" sz="2400" b="1" dirty="0">
                <a:solidFill>
                  <a:srgbClr val="FF0000"/>
                </a:solidFill>
              </a:rPr>
              <a:t>Formulace vize</a:t>
            </a:r>
            <a:br>
              <a:rPr lang="cs-CZ" sz="2400" b="1" dirty="0">
                <a:solidFill>
                  <a:srgbClr val="FF0000"/>
                </a:solidFill>
              </a:rPr>
            </a:br>
            <a:r>
              <a:rPr lang="cs-CZ" sz="2400" b="1" dirty="0">
                <a:solidFill>
                  <a:srgbClr val="FF0000"/>
                </a:solidFill>
              </a:rPr>
              <a:t>Příklad - </a:t>
            </a:r>
            <a:r>
              <a:rPr lang="cs-CZ" sz="2400" b="1" dirty="0" err="1">
                <a:solidFill>
                  <a:srgbClr val="FF0000"/>
                </a:solidFill>
              </a:rPr>
              <a:t>Meopta</a:t>
            </a:r>
            <a:endParaRPr lang="cs-CZ" sz="2400" b="1" dirty="0">
              <a:solidFill>
                <a:srgbClr val="FF0000"/>
              </a:solidFill>
            </a:endParaRPr>
          </a:p>
        </p:txBody>
      </p:sp>
    </p:spTree>
    <p:extLst>
      <p:ext uri="{BB962C8B-B14F-4D97-AF65-F5344CB8AC3E}">
        <p14:creationId xmlns:p14="http://schemas.microsoft.com/office/powerpoint/2010/main" val="1780871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4294967295"/>
          </p:nvPr>
        </p:nvSpPr>
        <p:spPr>
          <a:xfrm>
            <a:off x="251520" y="1767016"/>
            <a:ext cx="8569077" cy="4902072"/>
          </a:xfrm>
        </p:spPr>
        <p:txBody>
          <a:bodyPr/>
          <a:lstStyle/>
          <a:p>
            <a:pPr algn="ctr" eaLnBrk="1" hangingPunct="1">
              <a:buFont typeface="Wingdings" pitchFamily="2" charset="2"/>
              <a:buNone/>
            </a:pPr>
            <a:r>
              <a:rPr lang="cs-CZ" sz="2800" i="1" dirty="0">
                <a:solidFill>
                  <a:schemeClr val="tx1"/>
                </a:solidFill>
              </a:rPr>
              <a:t>VIZE a POSLÁNÍ</a:t>
            </a:r>
          </a:p>
          <a:p>
            <a:pPr algn="just"/>
            <a:r>
              <a:rPr lang="cs-CZ" sz="2800" b="1" dirty="0">
                <a:solidFill>
                  <a:schemeClr val="tx1"/>
                </a:solidFill>
              </a:rPr>
              <a:t>Poslání</a:t>
            </a:r>
            <a:r>
              <a:rPr lang="cs-CZ" sz="2800" dirty="0">
                <a:solidFill>
                  <a:schemeClr val="tx1"/>
                </a:solidFill>
              </a:rPr>
              <a:t> je něčím, co </a:t>
            </a:r>
            <a:r>
              <a:rPr lang="cs-CZ" sz="2800" b="1" dirty="0">
                <a:solidFill>
                  <a:schemeClr val="tx1"/>
                </a:solidFill>
              </a:rPr>
              <a:t>vyjadřuje dlouhodobou strategii společnosti v několika málo větách</a:t>
            </a:r>
            <a:r>
              <a:rPr lang="cs-CZ" sz="2800" dirty="0">
                <a:solidFill>
                  <a:schemeClr val="tx1"/>
                </a:solidFill>
              </a:rPr>
              <a:t>. Je to de facto ten </a:t>
            </a:r>
            <a:r>
              <a:rPr lang="cs-CZ" sz="2800" b="1" dirty="0">
                <a:solidFill>
                  <a:schemeClr val="tx1"/>
                </a:solidFill>
              </a:rPr>
              <a:t>nejvyšší možný abstrakt celé firemní strategie</a:t>
            </a:r>
            <a:r>
              <a:rPr lang="cs-CZ" sz="2800" dirty="0">
                <a:solidFill>
                  <a:schemeClr val="tx1"/>
                </a:solidFill>
              </a:rPr>
              <a:t>, který často bývá doplněn také firemní vizí a firemními hodnotami, které blíže definují způsoby a limity na cestě při dosažení firemního poslání</a:t>
            </a:r>
            <a:endParaRPr lang="cs-CZ" sz="2800" b="1" dirty="0">
              <a:solidFill>
                <a:schemeClr val="tx1"/>
              </a:solidFill>
            </a:endParaRPr>
          </a:p>
        </p:txBody>
      </p:sp>
      <p:sp>
        <p:nvSpPr>
          <p:cNvPr id="14339" name="Rectangle 4"/>
          <p:cNvSpPr>
            <a:spLocks noGrp="1" noChangeArrowheads="1"/>
          </p:cNvSpPr>
          <p:nvPr>
            <p:ph type="title" idx="4294967295"/>
          </p:nvPr>
        </p:nvSpPr>
        <p:spPr>
          <a:xfrm>
            <a:off x="457647" y="700088"/>
            <a:ext cx="8362950" cy="850900"/>
          </a:xfrm>
          <a:noFill/>
        </p:spPr>
        <p:txBody>
          <a:bodyPr/>
          <a:lstStyle/>
          <a:p>
            <a:pPr eaLnBrk="1" hangingPunct="1"/>
            <a:r>
              <a:rPr lang="cs-CZ" sz="3600" b="1" dirty="0"/>
              <a:t>Struktura procesu strategického řízení</a:t>
            </a:r>
          </a:p>
        </p:txBody>
      </p:sp>
    </p:spTree>
    <p:extLst>
      <p:ext uri="{BB962C8B-B14F-4D97-AF65-F5344CB8AC3E}">
        <p14:creationId xmlns:p14="http://schemas.microsoft.com/office/powerpoint/2010/main" val="752456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38545" y="152400"/>
            <a:ext cx="8630805" cy="777875"/>
          </a:xfrm>
          <a:solidFill>
            <a:schemeClr val="bg1"/>
          </a:solidFill>
        </p:spPr>
        <p:txBody>
          <a:bodyPr/>
          <a:lstStyle/>
          <a:p>
            <a:r>
              <a:rPr lang="cs-CZ" dirty="0">
                <a:solidFill>
                  <a:srgbClr val="FF0000"/>
                </a:solidFill>
              </a:rPr>
              <a:t>Ukázka definování poslání</a:t>
            </a:r>
          </a:p>
        </p:txBody>
      </p:sp>
      <p:sp>
        <p:nvSpPr>
          <p:cNvPr id="19459" name="Rectangle 3"/>
          <p:cNvSpPr>
            <a:spLocks noGrp="1" noChangeArrowheads="1"/>
          </p:cNvSpPr>
          <p:nvPr>
            <p:ph type="body" idx="1"/>
          </p:nvPr>
        </p:nvSpPr>
        <p:spPr>
          <a:xfrm>
            <a:off x="395288" y="1028699"/>
            <a:ext cx="8497887" cy="5832475"/>
          </a:xfrm>
        </p:spPr>
        <p:txBody>
          <a:bodyPr/>
          <a:lstStyle/>
          <a:p>
            <a:pPr>
              <a:buFont typeface="Wingdings" pitchFamily="2" charset="2"/>
              <a:buNone/>
            </a:pPr>
            <a:r>
              <a:rPr lang="cs-CZ" sz="2800" b="1" dirty="0"/>
              <a:t>McDonald - dlouholetá definice podnikání</a:t>
            </a:r>
            <a:endParaRPr lang="cs-CZ" sz="2800" dirty="0"/>
          </a:p>
          <a:p>
            <a:r>
              <a:rPr lang="cs-CZ" sz="2800" dirty="0"/>
              <a:t>Rychlá obsluha teplým a chutným jídlem v čisté restauraci za přiměřenou cenu.</a:t>
            </a:r>
            <a:endParaRPr lang="cs-CZ" sz="2800" b="1" dirty="0"/>
          </a:p>
          <a:p>
            <a:pPr>
              <a:buFont typeface="Wingdings" pitchFamily="2" charset="2"/>
              <a:buNone/>
            </a:pPr>
            <a:endParaRPr lang="cs-CZ" sz="2800" b="1" dirty="0"/>
          </a:p>
          <a:p>
            <a:pPr>
              <a:buFont typeface="Wingdings" pitchFamily="2" charset="2"/>
              <a:buNone/>
            </a:pPr>
            <a:r>
              <a:rPr lang="cs-CZ" sz="2800" b="1" dirty="0"/>
              <a:t>IBM - podnikatelská filosofie</a:t>
            </a:r>
            <a:endParaRPr lang="cs-CZ" sz="2800" dirty="0"/>
          </a:p>
          <a:p>
            <a:r>
              <a:rPr lang="cs-CZ" sz="2800" dirty="0"/>
              <a:t>Respektovat osobnost.</a:t>
            </a:r>
          </a:p>
          <a:p>
            <a:r>
              <a:rPr lang="cs-CZ" sz="2800" dirty="0"/>
              <a:t>Poskytovat zákazníkům nejlepší služby na světě.</a:t>
            </a:r>
          </a:p>
          <a:p>
            <a:r>
              <a:rPr lang="cs-CZ" sz="2800" dirty="0"/>
              <a:t>Všechny úkoly plnit s přesvědčením, že mohou být vykonány bezchybně.</a:t>
            </a:r>
          </a:p>
        </p:txBody>
      </p:sp>
    </p:spTree>
    <p:extLst>
      <p:ext uri="{BB962C8B-B14F-4D97-AF65-F5344CB8AC3E}">
        <p14:creationId xmlns:p14="http://schemas.microsoft.com/office/powerpoint/2010/main" val="2260573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351019"/>
            <a:ext cx="8229600" cy="779462"/>
          </a:xfrm>
        </p:spPr>
        <p:txBody>
          <a:bodyPr/>
          <a:lstStyle/>
          <a:p>
            <a:pPr fontAlgn="auto">
              <a:spcAft>
                <a:spcPts val="0"/>
              </a:spcAft>
              <a:defRPr/>
            </a:pPr>
            <a:r>
              <a:rPr lang="cs-CZ" sz="3800" dirty="0"/>
              <a:t>Strategické řízení - koncept MBO</a:t>
            </a:r>
          </a:p>
        </p:txBody>
      </p:sp>
      <p:sp>
        <p:nvSpPr>
          <p:cNvPr id="35843" name="Rectangle 3"/>
          <p:cNvSpPr>
            <a:spLocks noGrp="1" noChangeArrowheads="1"/>
          </p:cNvSpPr>
          <p:nvPr>
            <p:ph type="body" idx="1"/>
          </p:nvPr>
        </p:nvSpPr>
        <p:spPr>
          <a:xfrm>
            <a:off x="107950" y="1019175"/>
            <a:ext cx="8856663" cy="5218113"/>
          </a:xfrm>
        </p:spPr>
        <p:txBody>
          <a:bodyPr rtlCol="0">
            <a:normAutofit fontScale="85000" lnSpcReduction="20000"/>
          </a:bodyPr>
          <a:lstStyle/>
          <a:p>
            <a:pPr algn="just" fontAlgn="auto">
              <a:lnSpc>
                <a:spcPct val="90000"/>
              </a:lnSpc>
              <a:spcAft>
                <a:spcPts val="0"/>
              </a:spcAft>
              <a:defRPr/>
            </a:pPr>
            <a:r>
              <a:rPr lang="cs-CZ" b="1" dirty="0"/>
              <a:t>Management by </a:t>
            </a:r>
            <a:r>
              <a:rPr lang="cs-CZ" b="1" dirty="0" err="1"/>
              <a:t>Objectives</a:t>
            </a:r>
            <a:r>
              <a:rPr lang="cs-CZ" b="1" dirty="0"/>
              <a:t> (MBO )</a:t>
            </a:r>
            <a:r>
              <a:rPr lang="cs-CZ" dirty="0"/>
              <a:t> = řízení podle cílů</a:t>
            </a:r>
          </a:p>
          <a:p>
            <a:pPr algn="just" fontAlgn="auto">
              <a:lnSpc>
                <a:spcPct val="90000"/>
              </a:lnSpc>
              <a:spcAft>
                <a:spcPts val="0"/>
              </a:spcAft>
              <a:defRPr/>
            </a:pPr>
            <a:r>
              <a:rPr lang="cs-CZ" dirty="0"/>
              <a:t>V současné době často používaný pojem v manažerské teorii i praxi. </a:t>
            </a:r>
          </a:p>
          <a:p>
            <a:pPr algn="just" fontAlgn="auto">
              <a:lnSpc>
                <a:spcPct val="90000"/>
              </a:lnSpc>
              <a:spcAft>
                <a:spcPts val="0"/>
              </a:spcAft>
              <a:defRPr/>
            </a:pPr>
            <a:r>
              <a:rPr lang="cs-CZ" b="1" dirty="0"/>
              <a:t>Vytvoření soustavy strategických cílů</a:t>
            </a:r>
          </a:p>
          <a:p>
            <a:pPr lvl="1" algn="just" fontAlgn="auto">
              <a:lnSpc>
                <a:spcPct val="90000"/>
              </a:lnSpc>
              <a:spcAft>
                <a:spcPts val="0"/>
              </a:spcAft>
              <a:defRPr/>
            </a:pPr>
            <a:r>
              <a:rPr lang="cs-CZ" sz="2400" dirty="0"/>
              <a:t>pro celou firmu, </a:t>
            </a:r>
          </a:p>
          <a:p>
            <a:pPr lvl="1" algn="just" fontAlgn="auto">
              <a:lnSpc>
                <a:spcPct val="90000"/>
              </a:lnSpc>
              <a:spcAft>
                <a:spcPts val="0"/>
              </a:spcAft>
              <a:defRPr/>
            </a:pPr>
            <a:r>
              <a:rPr lang="cs-CZ" sz="2400" dirty="0"/>
              <a:t>ale také pro její jednotlivé součásti,</a:t>
            </a:r>
          </a:p>
          <a:p>
            <a:pPr lvl="1" algn="just" fontAlgn="auto">
              <a:lnSpc>
                <a:spcPct val="90000"/>
              </a:lnSpc>
              <a:spcAft>
                <a:spcPts val="0"/>
              </a:spcAft>
              <a:defRPr/>
            </a:pPr>
            <a:r>
              <a:rPr lang="cs-CZ" sz="2400" dirty="0"/>
              <a:t>případně dokonce pro jednotlivé pracovníky. </a:t>
            </a:r>
          </a:p>
          <a:p>
            <a:pPr algn="just" fontAlgn="auto">
              <a:lnSpc>
                <a:spcPct val="90000"/>
              </a:lnSpc>
              <a:spcAft>
                <a:spcPts val="0"/>
              </a:spcAft>
              <a:defRPr/>
            </a:pPr>
            <a:r>
              <a:rPr lang="cs-CZ" b="1" dirty="0"/>
              <a:t>Tvorba strategických cílů</a:t>
            </a:r>
            <a:r>
              <a:rPr lang="cs-CZ" dirty="0"/>
              <a:t> - všichni vedoucí pracovníci všech úrovní podnikové hierarchie a na jejich základě by měli analogicky zajišťovat tvorbu cílů pro svá oddělení </a:t>
            </a:r>
          </a:p>
          <a:p>
            <a:pPr algn="just" fontAlgn="auto">
              <a:lnSpc>
                <a:spcPct val="90000"/>
              </a:lnSpc>
              <a:spcAft>
                <a:spcPts val="0"/>
              </a:spcAft>
              <a:defRPr/>
            </a:pPr>
            <a:r>
              <a:rPr lang="cs-CZ" dirty="0"/>
              <a:t>Čím níže ve struktuře firmy, tím mohou být tyto cíle konkrétnější a krátkodobější. </a:t>
            </a:r>
          </a:p>
          <a:p>
            <a:pPr algn="just" fontAlgn="auto">
              <a:lnSpc>
                <a:spcPct val="90000"/>
              </a:lnSpc>
              <a:spcAft>
                <a:spcPts val="0"/>
              </a:spcAft>
              <a:defRPr/>
            </a:pPr>
            <a:r>
              <a:rPr lang="cs-CZ" dirty="0"/>
              <a:t>Předpoklad: stanovení pravidel pro měření dosažení cílů a informování o jejich naplnění včetně odměn a sankcí pro jednotlivé subjekty řízení.</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0"/>
            <a:ext cx="8229600" cy="1196975"/>
          </a:xfrm>
        </p:spPr>
        <p:txBody>
          <a:bodyPr/>
          <a:lstStyle/>
          <a:p>
            <a:pPr fontAlgn="auto">
              <a:spcAft>
                <a:spcPts val="0"/>
              </a:spcAft>
              <a:defRPr/>
            </a:pPr>
            <a:r>
              <a:rPr lang="cs-CZ"/>
              <a:t>Postavení strategického řízení </a:t>
            </a:r>
          </a:p>
        </p:txBody>
      </p:sp>
      <p:pic>
        <p:nvPicPr>
          <p:cNvPr id="481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1844675"/>
            <a:ext cx="9174163" cy="309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741136"/>
            <a:ext cx="8229600" cy="836613"/>
          </a:xfrm>
        </p:spPr>
        <p:txBody>
          <a:bodyPr/>
          <a:lstStyle/>
          <a:p>
            <a:pPr fontAlgn="auto">
              <a:spcAft>
                <a:spcPts val="0"/>
              </a:spcAft>
              <a:defRPr/>
            </a:pPr>
            <a:r>
              <a:rPr lang="cs-CZ" dirty="0"/>
              <a:t>Strategie a plánování</a:t>
            </a:r>
          </a:p>
        </p:txBody>
      </p:sp>
      <p:sp>
        <p:nvSpPr>
          <p:cNvPr id="49155" name="Zástupný symbol pro obsah 2"/>
          <p:cNvSpPr>
            <a:spLocks noGrp="1"/>
          </p:cNvSpPr>
          <p:nvPr>
            <p:ph idx="1"/>
          </p:nvPr>
        </p:nvSpPr>
        <p:spPr>
          <a:xfrm>
            <a:off x="457200" y="2133600"/>
            <a:ext cx="8229600" cy="3992563"/>
          </a:xfrm>
        </p:spPr>
        <p:txBody>
          <a:bodyPr/>
          <a:lstStyle/>
          <a:p>
            <a:pPr algn="ctr">
              <a:buFontTx/>
              <a:buNone/>
            </a:pPr>
            <a:r>
              <a:rPr lang="cs-CZ" b="1"/>
              <a:t>Strategie není výsledkem plánovacího procesu. Naopak je jeho výchozím bodem. „</a:t>
            </a:r>
          </a:p>
          <a:p>
            <a:endParaRPr lang="cs-CZ" b="1"/>
          </a:p>
          <a:p>
            <a:pPr>
              <a:buFontTx/>
              <a:buNone/>
            </a:pPr>
            <a:r>
              <a:rPr lang="cs-CZ"/>
              <a:t>							Henry Minzberg</a:t>
            </a:r>
          </a:p>
          <a:p>
            <a:endParaRPr lang="cs-CZ"/>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sz="half" idx="1"/>
          </p:nvPr>
        </p:nvSpPr>
        <p:spPr>
          <a:xfrm>
            <a:off x="323850" y="981075"/>
            <a:ext cx="8686800" cy="5688013"/>
          </a:xfrm>
        </p:spPr>
        <p:txBody>
          <a:bodyPr/>
          <a:lstStyle/>
          <a:p>
            <a:pPr>
              <a:buFontTx/>
              <a:buNone/>
            </a:pPr>
            <a:r>
              <a:rPr lang="cs-CZ" sz="2000" b="1">
                <a:solidFill>
                  <a:schemeClr val="tx1"/>
                </a:solidFill>
              </a:rPr>
              <a:t>Obsah podnikového plánování</a:t>
            </a:r>
          </a:p>
          <a:p>
            <a:r>
              <a:rPr lang="cs-CZ" sz="2000">
                <a:solidFill>
                  <a:schemeClr val="tx1"/>
                </a:solidFill>
              </a:rPr>
              <a:t>Firemní plánování lze chápat tedy jako proces složený z více kroků, které lze vymezit následovně:</a:t>
            </a:r>
          </a:p>
          <a:p>
            <a:pPr lvl="1"/>
            <a:r>
              <a:rPr lang="cs-CZ" sz="2000">
                <a:solidFill>
                  <a:schemeClr val="tx1"/>
                </a:solidFill>
              </a:rPr>
              <a:t>Formulace cílů a od nich odvozených ukazatelů</a:t>
            </a:r>
          </a:p>
          <a:p>
            <a:pPr lvl="1"/>
            <a:r>
              <a:rPr lang="cs-CZ" sz="2000">
                <a:solidFill>
                  <a:schemeClr val="tx1"/>
                </a:solidFill>
              </a:rPr>
              <a:t>Analýza a sběr informací o podniku a jeho okolí a rozpracování předpokladů o jeho budoucím vývoji</a:t>
            </a:r>
          </a:p>
          <a:p>
            <a:pPr lvl="1"/>
            <a:r>
              <a:rPr lang="cs-CZ" sz="2000">
                <a:solidFill>
                  <a:schemeClr val="tx1"/>
                </a:solidFill>
              </a:rPr>
              <a:t>Návrh alternativních plánů a výběr optimální varianty</a:t>
            </a:r>
          </a:p>
          <a:p>
            <a:pPr lvl="1"/>
            <a:r>
              <a:rPr lang="cs-CZ" sz="2000">
                <a:solidFill>
                  <a:schemeClr val="tx1"/>
                </a:solidFill>
              </a:rPr>
              <a:t>Kontrola plnění plánovaných ukazatelů</a:t>
            </a:r>
          </a:p>
          <a:p>
            <a:pPr lvl="1"/>
            <a:endParaRPr lang="cs-CZ" sz="2000">
              <a:solidFill>
                <a:schemeClr val="tx1"/>
              </a:solidFill>
            </a:endParaRPr>
          </a:p>
          <a:p>
            <a:r>
              <a:rPr lang="cs-CZ" sz="2000">
                <a:solidFill>
                  <a:schemeClr val="tx1"/>
                </a:solidFill>
              </a:rPr>
              <a:t>Součástí procesu plánování je také prognózování – nelze ovšem ztotožnit plány a prognózy</a:t>
            </a:r>
          </a:p>
          <a:p>
            <a:r>
              <a:rPr lang="cs-CZ" sz="2000">
                <a:solidFill>
                  <a:schemeClr val="tx1"/>
                </a:solidFill>
              </a:rPr>
              <a:t>Prognózování – činnost zaměřená na odhad očekávaných jevů ve vymezených oblastech, spočívajících ve využití existujících informací o současném stavu zkoumaného objektu a zákonitostech jeho vývoje a představ o jeho budoucím stavu.</a:t>
            </a:r>
          </a:p>
        </p:txBody>
      </p:sp>
      <p:sp>
        <p:nvSpPr>
          <p:cNvPr id="5" name="Nadpis 1"/>
          <p:cNvSpPr txBox="1">
            <a:spLocks/>
          </p:cNvSpPr>
          <p:nvPr/>
        </p:nvSpPr>
        <p:spPr>
          <a:xfrm>
            <a:off x="457200" y="0"/>
            <a:ext cx="8229600" cy="836613"/>
          </a:xfrm>
          <a:prstGeom prst="rect">
            <a:avLst/>
          </a:prstGeom>
        </p:spPr>
        <p:txBody>
          <a:bodyPr anchor="b"/>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auto">
              <a:spcAft>
                <a:spcPts val="0"/>
              </a:spcAft>
              <a:defRPr/>
            </a:pPr>
            <a:r>
              <a:rPr lang="cs-CZ"/>
              <a:t>Strategie a plánování</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33633"/>
            <a:ext cx="8229600" cy="786042"/>
          </a:xfrm>
        </p:spPr>
        <p:txBody>
          <a:bodyPr>
            <a:normAutofit/>
          </a:bodyPr>
          <a:lstStyle/>
          <a:p>
            <a:r>
              <a:rPr lang="cs-CZ" sz="4000" b="1" dirty="0">
                <a:solidFill>
                  <a:srgbClr val="C00000"/>
                </a:solidFill>
              </a:rPr>
              <a:t>Začátek podnikání</a:t>
            </a:r>
          </a:p>
        </p:txBody>
      </p:sp>
      <p:sp>
        <p:nvSpPr>
          <p:cNvPr id="3" name="Zástupný symbol pro obsah 2"/>
          <p:cNvSpPr>
            <a:spLocks noGrp="1"/>
          </p:cNvSpPr>
          <p:nvPr>
            <p:ph idx="1"/>
          </p:nvPr>
        </p:nvSpPr>
        <p:spPr>
          <a:xfrm>
            <a:off x="311085" y="1310326"/>
            <a:ext cx="8672659" cy="4815837"/>
          </a:xfrm>
        </p:spPr>
        <p:txBody>
          <a:bodyPr>
            <a:normAutofit fontScale="70000" lnSpcReduction="20000"/>
          </a:bodyPr>
          <a:lstStyle/>
          <a:p>
            <a:pPr marL="0" indent="0">
              <a:buNone/>
            </a:pPr>
            <a:r>
              <a:rPr lang="cs-CZ" b="1" dirty="0"/>
              <a:t>Než začneme podnikat, činnosti související se založením podniku</a:t>
            </a:r>
            <a:r>
              <a:rPr lang="cs-CZ" dirty="0"/>
              <a:t>:</a:t>
            </a:r>
          </a:p>
          <a:p>
            <a:r>
              <a:rPr lang="cs-CZ" dirty="0"/>
              <a:t>Obor podnikání a stanovení cílů</a:t>
            </a:r>
          </a:p>
          <a:p>
            <a:r>
              <a:rPr lang="cs-CZ" dirty="0"/>
              <a:t>Zvolit si právní formu podnikání</a:t>
            </a:r>
          </a:p>
          <a:p>
            <a:r>
              <a:rPr lang="cs-CZ" dirty="0"/>
              <a:t>Vyjasnění finančních prostředků, </a:t>
            </a:r>
          </a:p>
          <a:p>
            <a:r>
              <a:rPr lang="cs-CZ" dirty="0"/>
              <a:t>Stanovit si potřebu ostatních (nefinančních) zdrojů a jejich dostupnost</a:t>
            </a:r>
          </a:p>
          <a:p>
            <a:r>
              <a:rPr lang="cs-CZ" dirty="0"/>
              <a:t>Analýza trhu (dodavatelé, odběratelé, zákazníci)</a:t>
            </a:r>
          </a:p>
          <a:p>
            <a:r>
              <a:rPr lang="cs-CZ" dirty="0"/>
              <a:t>Zvážení sociálně psychologických předpokladů k podnikání </a:t>
            </a:r>
          </a:p>
          <a:p>
            <a:pPr marL="0" indent="0">
              <a:buNone/>
            </a:pPr>
            <a:r>
              <a:rPr lang="cs-CZ" b="1" dirty="0"/>
              <a:t>Základem je strategický plán (prioritně zaměřen na oblast financí)</a:t>
            </a:r>
          </a:p>
          <a:p>
            <a:r>
              <a:rPr lang="cs-CZ" dirty="0"/>
              <a:t>vymezuje sortiment výrobků a poskytovaných služeb</a:t>
            </a:r>
          </a:p>
          <a:p>
            <a:r>
              <a:rPr lang="cs-CZ" dirty="0"/>
              <a:t>určuje plán majetku a zdrojů jeho krytí (bilance, rozvaha)</a:t>
            </a:r>
          </a:p>
          <a:p>
            <a:r>
              <a:rPr lang="cs-CZ" dirty="0"/>
              <a:t>stanovuje rozpočet nákladů a výnosů (výsledovka)</a:t>
            </a:r>
          </a:p>
          <a:p>
            <a:r>
              <a:rPr lang="cs-CZ" dirty="0"/>
              <a:t>stanovuje plánované příjmy a výdaje, tok hotovosti Cash </a:t>
            </a:r>
            <a:r>
              <a:rPr lang="cs-CZ" dirty="0" err="1"/>
              <a:t>flow</a:t>
            </a:r>
            <a:endParaRPr lang="cs-CZ" dirty="0"/>
          </a:p>
          <a:p>
            <a:endParaRPr lang="cs-CZ" dirty="0"/>
          </a:p>
        </p:txBody>
      </p:sp>
    </p:spTree>
    <p:extLst>
      <p:ext uri="{BB962C8B-B14F-4D97-AF65-F5344CB8AC3E}">
        <p14:creationId xmlns:p14="http://schemas.microsoft.com/office/powerpoint/2010/main" val="30441990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sz="half" idx="1"/>
          </p:nvPr>
        </p:nvSpPr>
        <p:spPr>
          <a:xfrm>
            <a:off x="323850" y="981075"/>
            <a:ext cx="8686800" cy="5876925"/>
          </a:xfrm>
        </p:spPr>
        <p:txBody>
          <a:bodyPr/>
          <a:lstStyle/>
          <a:p>
            <a:pPr>
              <a:buFontTx/>
              <a:buNone/>
            </a:pPr>
            <a:r>
              <a:rPr lang="cs-CZ" sz="2000" b="1">
                <a:solidFill>
                  <a:schemeClr val="tx1"/>
                </a:solidFill>
              </a:rPr>
              <a:t>Systém podnikového plánování</a:t>
            </a:r>
          </a:p>
          <a:p>
            <a:r>
              <a:rPr lang="cs-CZ" sz="2000">
                <a:solidFill>
                  <a:schemeClr val="tx1"/>
                </a:solidFill>
              </a:rPr>
              <a:t>Plánovací systém je možné definovat jako </a:t>
            </a:r>
            <a:r>
              <a:rPr lang="cs-CZ" sz="2000" b="1">
                <a:solidFill>
                  <a:schemeClr val="tx1"/>
                </a:solidFill>
              </a:rPr>
              <a:t>cílově uspořádanou množinu prvků, které obsahuje jednotlivé druhy plánů, které se ve firmě sestavují (a také vztahů mezi nimi)</a:t>
            </a:r>
          </a:p>
          <a:p>
            <a:r>
              <a:rPr lang="cs-CZ" sz="2000">
                <a:solidFill>
                  <a:schemeClr val="tx1"/>
                </a:solidFill>
              </a:rPr>
              <a:t>Východiskem je integrita – celistvost</a:t>
            </a:r>
          </a:p>
          <a:p>
            <a:r>
              <a:rPr lang="cs-CZ" sz="2000">
                <a:solidFill>
                  <a:schemeClr val="tx1"/>
                </a:solidFill>
              </a:rPr>
              <a:t>Můžeme rozlišit 4 části komplexního systému plánování</a:t>
            </a:r>
          </a:p>
          <a:p>
            <a:pPr lvl="1"/>
            <a:r>
              <a:rPr lang="cs-CZ" sz="2000" b="1" i="1">
                <a:solidFill>
                  <a:schemeClr val="tx1"/>
                </a:solidFill>
              </a:rPr>
              <a:t>Normativní plánování</a:t>
            </a:r>
            <a:r>
              <a:rPr lang="cs-CZ" sz="2000">
                <a:solidFill>
                  <a:schemeClr val="tx1"/>
                </a:solidFill>
              </a:rPr>
              <a:t> – formulování kvant. a kval. vlastností všeobecných zásad, postojů a principů (vztah okolí a podnik)</a:t>
            </a:r>
          </a:p>
          <a:p>
            <a:pPr lvl="1"/>
            <a:r>
              <a:rPr lang="cs-CZ" sz="2000" b="1" i="1">
                <a:solidFill>
                  <a:schemeClr val="tx1"/>
                </a:solidFill>
              </a:rPr>
              <a:t>Strategické plánování</a:t>
            </a:r>
            <a:r>
              <a:rPr lang="cs-CZ" sz="2000">
                <a:solidFill>
                  <a:schemeClr val="tx1"/>
                </a:solidFill>
              </a:rPr>
              <a:t> – tvorba programů, projektů, strategických plánů na 3 – 5 let.</a:t>
            </a:r>
          </a:p>
          <a:p>
            <a:pPr lvl="1"/>
            <a:r>
              <a:rPr lang="cs-CZ" sz="2000" b="1" i="1">
                <a:solidFill>
                  <a:schemeClr val="tx1"/>
                </a:solidFill>
              </a:rPr>
              <a:t>Operativní plánování</a:t>
            </a:r>
            <a:r>
              <a:rPr lang="cs-CZ" sz="2000">
                <a:solidFill>
                  <a:schemeClr val="tx1"/>
                </a:solidFill>
              </a:rPr>
              <a:t> – vypracování střednědob. a krátkodob. výrobního a odbytového programu a v návaznosti potom dalších dílčích plánů</a:t>
            </a:r>
          </a:p>
          <a:p>
            <a:pPr lvl="1"/>
            <a:r>
              <a:rPr lang="cs-CZ" sz="2000" b="1" i="1">
                <a:solidFill>
                  <a:schemeClr val="tx1"/>
                </a:solidFill>
              </a:rPr>
              <a:t>Plánování VH a likvidity - </a:t>
            </a:r>
            <a:r>
              <a:rPr lang="cs-CZ" sz="2000">
                <a:solidFill>
                  <a:schemeClr val="tx1"/>
                </a:solidFill>
              </a:rPr>
              <a:t> soulad předchozích částí  s finančně-hospodářskými záměry vrcholového vedení firmy</a:t>
            </a:r>
            <a:endParaRPr lang="cs-CZ" sz="2000" b="1" i="1">
              <a:solidFill>
                <a:schemeClr val="tx1"/>
              </a:solidFill>
            </a:endParaRPr>
          </a:p>
        </p:txBody>
      </p:sp>
      <p:sp>
        <p:nvSpPr>
          <p:cNvPr id="5" name="Nadpis 1"/>
          <p:cNvSpPr>
            <a:spLocks noGrp="1"/>
          </p:cNvSpPr>
          <p:nvPr>
            <p:ph type="title"/>
          </p:nvPr>
        </p:nvSpPr>
        <p:spPr>
          <a:xfrm>
            <a:off x="457200" y="330926"/>
            <a:ext cx="8229600" cy="836613"/>
          </a:xfrm>
        </p:spPr>
        <p:txBody>
          <a:bodyPr/>
          <a:lstStyle/>
          <a:p>
            <a:pPr fontAlgn="auto">
              <a:spcAft>
                <a:spcPts val="0"/>
              </a:spcAft>
              <a:defRPr/>
            </a:pPr>
            <a:r>
              <a:rPr lang="cs-CZ" dirty="0"/>
              <a:t>Strategie a plánování</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6" name="Group 2"/>
          <p:cNvGrpSpPr>
            <a:grpSpLocks/>
          </p:cNvGrpSpPr>
          <p:nvPr/>
        </p:nvGrpSpPr>
        <p:grpSpPr bwMode="auto">
          <a:xfrm>
            <a:off x="0" y="0"/>
            <a:ext cx="9144000" cy="6858000"/>
            <a:chOff x="1417" y="6277"/>
            <a:chExt cx="7380" cy="5760"/>
          </a:xfrm>
        </p:grpSpPr>
        <p:sp>
          <p:nvSpPr>
            <p:cNvPr id="52227" name="Rectangle 3"/>
            <p:cNvSpPr>
              <a:spLocks noChangeArrowheads="1"/>
            </p:cNvSpPr>
            <p:nvPr/>
          </p:nvSpPr>
          <p:spPr bwMode="auto">
            <a:xfrm>
              <a:off x="1417" y="6277"/>
              <a:ext cx="7380" cy="5760"/>
            </a:xfrm>
            <a:prstGeom prst="rect">
              <a:avLst/>
            </a:prstGeom>
            <a:solidFill>
              <a:schemeClr val="bg1"/>
            </a:solidFill>
            <a:ln w="9525">
              <a:solidFill>
                <a:srgbClr val="000000"/>
              </a:solidFill>
              <a:miter lim="800000"/>
              <a:headEnd/>
              <a:tailEnd/>
            </a:ln>
          </p:spPr>
          <p:txBody>
            <a:bodyPr/>
            <a:lstStyle/>
            <a:p>
              <a:endParaRPr lang="cs-CZ"/>
            </a:p>
          </p:txBody>
        </p:sp>
        <p:sp>
          <p:nvSpPr>
            <p:cNvPr id="52228" name="Line 4"/>
            <p:cNvSpPr>
              <a:spLocks noChangeShapeType="1"/>
            </p:cNvSpPr>
            <p:nvPr/>
          </p:nvSpPr>
          <p:spPr bwMode="auto">
            <a:xfrm>
              <a:off x="7897" y="6997"/>
              <a:ext cx="0" cy="476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52229" name="Line 5"/>
            <p:cNvSpPr>
              <a:spLocks noChangeShapeType="1"/>
            </p:cNvSpPr>
            <p:nvPr/>
          </p:nvSpPr>
          <p:spPr bwMode="auto">
            <a:xfrm flipH="1" flipV="1">
              <a:off x="8437" y="6997"/>
              <a:ext cx="0" cy="476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52230" name="Text Box 6"/>
            <p:cNvSpPr txBox="1">
              <a:spLocks noChangeArrowheads="1"/>
            </p:cNvSpPr>
            <p:nvPr/>
          </p:nvSpPr>
          <p:spPr bwMode="auto">
            <a:xfrm>
              <a:off x="7897" y="7177"/>
              <a:ext cx="540" cy="4500"/>
            </a:xfrm>
            <a:prstGeom prst="rect">
              <a:avLst/>
            </a:prstGeom>
            <a:solidFill>
              <a:schemeClr val="bg1">
                <a:alpha val="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a:lstStyle>
              <a:lvl1pPr>
                <a:defRPr>
                  <a:solidFill>
                    <a:schemeClr val="tx1"/>
                  </a:solidFill>
                  <a:latin typeface="Palatino Linotype" pitchFamily="18" charset="0"/>
                </a:defRPr>
              </a:lvl1pPr>
              <a:lvl2pPr marL="742950" indent="-285750">
                <a:defRPr>
                  <a:solidFill>
                    <a:schemeClr val="tx1"/>
                  </a:solidFill>
                  <a:latin typeface="Palatino Linotype" pitchFamily="18" charset="0"/>
                </a:defRPr>
              </a:lvl2pPr>
              <a:lvl3pPr marL="1143000" indent="-228600">
                <a:defRPr>
                  <a:solidFill>
                    <a:schemeClr val="tx1"/>
                  </a:solidFill>
                  <a:latin typeface="Palatino Linotype" pitchFamily="18" charset="0"/>
                </a:defRPr>
              </a:lvl3pPr>
              <a:lvl4pPr marL="1600200" indent="-228600">
                <a:defRPr>
                  <a:solidFill>
                    <a:schemeClr val="tx1"/>
                  </a:solidFill>
                  <a:latin typeface="Palatino Linotype" pitchFamily="18" charset="0"/>
                </a:defRPr>
              </a:lvl4pPr>
              <a:lvl5pPr marL="2057400" indent="-228600">
                <a:defRPr>
                  <a:solidFill>
                    <a:schemeClr val="tx1"/>
                  </a:solidFill>
                  <a:latin typeface="Palatino Linotype" pitchFamily="18" charset="0"/>
                </a:defRPr>
              </a:lvl5pPr>
              <a:lvl6pPr marL="2514600" indent="-228600" fontAlgn="base">
                <a:spcBef>
                  <a:spcPct val="0"/>
                </a:spcBef>
                <a:spcAft>
                  <a:spcPct val="0"/>
                </a:spcAft>
                <a:defRPr>
                  <a:solidFill>
                    <a:schemeClr val="tx1"/>
                  </a:solidFill>
                  <a:latin typeface="Palatino Linotype" pitchFamily="18" charset="0"/>
                </a:defRPr>
              </a:lvl6pPr>
              <a:lvl7pPr marL="2971800" indent="-228600" fontAlgn="base">
                <a:spcBef>
                  <a:spcPct val="0"/>
                </a:spcBef>
                <a:spcAft>
                  <a:spcPct val="0"/>
                </a:spcAft>
                <a:defRPr>
                  <a:solidFill>
                    <a:schemeClr val="tx1"/>
                  </a:solidFill>
                  <a:latin typeface="Palatino Linotype" pitchFamily="18" charset="0"/>
                </a:defRPr>
              </a:lvl7pPr>
              <a:lvl8pPr marL="3429000" indent="-228600" fontAlgn="base">
                <a:spcBef>
                  <a:spcPct val="0"/>
                </a:spcBef>
                <a:spcAft>
                  <a:spcPct val="0"/>
                </a:spcAft>
                <a:defRPr>
                  <a:solidFill>
                    <a:schemeClr val="tx1"/>
                  </a:solidFill>
                  <a:latin typeface="Palatino Linotype" pitchFamily="18" charset="0"/>
                </a:defRPr>
              </a:lvl8pPr>
              <a:lvl9pPr marL="3886200" indent="-228600" fontAlgn="base">
                <a:spcBef>
                  <a:spcPct val="0"/>
                </a:spcBef>
                <a:spcAft>
                  <a:spcPct val="0"/>
                </a:spcAft>
                <a:defRPr>
                  <a:solidFill>
                    <a:schemeClr val="tx1"/>
                  </a:solidFill>
                  <a:latin typeface="Palatino Linotype" pitchFamily="18" charset="0"/>
                </a:defRPr>
              </a:lvl9pPr>
            </a:lstStyle>
            <a:p>
              <a:pPr algn="ctr"/>
              <a:r>
                <a:rPr lang="cs-CZ" sz="2000" b="1">
                  <a:solidFill>
                    <a:srgbClr val="333333"/>
                  </a:solidFill>
                  <a:latin typeface="Courier New" pitchFamily="49" charset="0"/>
                </a:rPr>
                <a:t>Finanční plánování</a:t>
              </a:r>
              <a:endParaRPr lang="cs-CZ" sz="2000" b="1">
                <a:latin typeface="Verdana" pitchFamily="34" charset="0"/>
              </a:endParaRPr>
            </a:p>
          </p:txBody>
        </p:sp>
        <p:pic>
          <p:nvPicPr>
            <p:cNvPr id="522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0" y="6457"/>
              <a:ext cx="6137" cy="5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84868"/>
            <a:ext cx="8229600" cy="635000"/>
          </a:xfrm>
        </p:spPr>
        <p:txBody>
          <a:bodyPr>
            <a:normAutofit fontScale="90000"/>
          </a:bodyPr>
          <a:lstStyle/>
          <a:p>
            <a:pPr fontAlgn="auto">
              <a:spcAft>
                <a:spcPts val="0"/>
              </a:spcAft>
              <a:defRPr/>
            </a:pPr>
            <a:r>
              <a:rPr lang="cs-CZ" dirty="0"/>
              <a:t>Plánování</a:t>
            </a:r>
          </a:p>
        </p:txBody>
      </p:sp>
      <p:sp>
        <p:nvSpPr>
          <p:cNvPr id="53251" name="Zástupný symbol pro text 2"/>
          <p:cNvSpPr>
            <a:spLocks noGrp="1"/>
          </p:cNvSpPr>
          <p:nvPr>
            <p:ph type="body" sz="half" idx="1"/>
          </p:nvPr>
        </p:nvSpPr>
        <p:spPr>
          <a:xfrm>
            <a:off x="457200" y="1095375"/>
            <a:ext cx="8315325" cy="5030788"/>
          </a:xfrm>
        </p:spPr>
        <p:txBody>
          <a:bodyPr>
            <a:normAutofit fontScale="92500" lnSpcReduction="20000"/>
          </a:bodyPr>
          <a:lstStyle/>
          <a:p>
            <a:pPr>
              <a:lnSpc>
                <a:spcPct val="90000"/>
              </a:lnSpc>
            </a:pPr>
            <a:r>
              <a:rPr lang="cs-CZ">
                <a:solidFill>
                  <a:schemeClr val="tx1"/>
                </a:solidFill>
              </a:rPr>
              <a:t>Proces plánování je základem pro plnění podnikových cílů a setkáme s ním na každé úrovni řízení. </a:t>
            </a:r>
          </a:p>
          <a:p>
            <a:pPr>
              <a:lnSpc>
                <a:spcPct val="90000"/>
              </a:lnSpc>
            </a:pPr>
            <a:r>
              <a:rPr lang="cs-CZ">
                <a:solidFill>
                  <a:schemeClr val="tx1"/>
                </a:solidFill>
              </a:rPr>
              <a:t>Klíčem k efektivnímu plánování a tvorbě rozpočtů je </a:t>
            </a:r>
            <a:r>
              <a:rPr lang="cs-CZ" b="1">
                <a:solidFill>
                  <a:schemeClr val="tx1"/>
                </a:solidFill>
              </a:rPr>
              <a:t>ověření všech možných předpokladů a vstupních faktorů</a:t>
            </a:r>
            <a:r>
              <a:rPr lang="cs-CZ">
                <a:solidFill>
                  <a:schemeClr val="tx1"/>
                </a:solidFill>
              </a:rPr>
              <a:t> tak, aby vedení společnosti mohlo zvážit dopad každého z nich a rozhodnout, zda jej zohlední nebo ne.</a:t>
            </a:r>
          </a:p>
          <a:p>
            <a:r>
              <a:rPr lang="cs-CZ">
                <a:solidFill>
                  <a:schemeClr val="tx1"/>
                </a:solidFill>
              </a:rPr>
              <a:t>Finanční plánování a rozpočtování pomáhá rozpoznat důležité faktory pro strategická rozhodnutí. Porovnáním skutečných výsledků s finančním plánem lze předvídat problémy a přijmout nápravná opatření.</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250825" y="440531"/>
            <a:ext cx="8229600" cy="649287"/>
          </a:xfrm>
        </p:spPr>
        <p:txBody>
          <a:bodyPr>
            <a:normAutofit fontScale="90000"/>
          </a:bodyPr>
          <a:lstStyle/>
          <a:p>
            <a:pPr fontAlgn="auto">
              <a:spcAft>
                <a:spcPts val="0"/>
              </a:spcAft>
              <a:defRPr/>
            </a:pPr>
            <a:r>
              <a:rPr lang="cs-CZ" sz="3800" b="1" dirty="0"/>
              <a:t>Hlavní přínos plánování v podniku</a:t>
            </a:r>
          </a:p>
        </p:txBody>
      </p:sp>
      <p:sp>
        <p:nvSpPr>
          <p:cNvPr id="86019" name="Rectangle 3"/>
          <p:cNvSpPr>
            <a:spLocks noGrp="1" noChangeArrowheads="1"/>
          </p:cNvSpPr>
          <p:nvPr>
            <p:ph type="body" idx="1"/>
          </p:nvPr>
        </p:nvSpPr>
        <p:spPr>
          <a:xfrm>
            <a:off x="250825" y="1088570"/>
            <a:ext cx="8713788" cy="5509079"/>
          </a:xfrm>
        </p:spPr>
        <p:txBody>
          <a:bodyPr rtlCol="0">
            <a:normAutofit/>
          </a:bodyPr>
          <a:lstStyle/>
          <a:p>
            <a:pPr algn="just" fontAlgn="auto">
              <a:spcAft>
                <a:spcPts val="0"/>
              </a:spcAft>
              <a:defRPr/>
            </a:pPr>
            <a:r>
              <a:rPr lang="cs-CZ" sz="2000" b="1" dirty="0"/>
              <a:t>Odhaluje nové skutečnosti týkající se rozvoje podniku </a:t>
            </a:r>
            <a:r>
              <a:rPr lang="cs-CZ" sz="2000" dirty="0"/>
              <a:t>a tím se snižují rizika budoucích operací. Ozřejmuje se rozdělení odpovědnosti za výsledky celého podniku. Umožňuje se odhad účinku různých variant plánů.</a:t>
            </a:r>
          </a:p>
          <a:p>
            <a:pPr algn="just" fontAlgn="auto">
              <a:spcAft>
                <a:spcPts val="0"/>
              </a:spcAft>
              <a:defRPr/>
            </a:pPr>
            <a:r>
              <a:rPr lang="cs-CZ" sz="2000" b="1" dirty="0"/>
              <a:t>Oživuje vnitropodnikovou komunikaci a přispívá ke koordinaci činností.</a:t>
            </a:r>
          </a:p>
          <a:p>
            <a:pPr algn="just" fontAlgn="auto">
              <a:spcAft>
                <a:spcPts val="0"/>
              </a:spcAft>
              <a:defRPr/>
            </a:pPr>
            <a:r>
              <a:rPr lang="cs-CZ" sz="2000" b="1" dirty="0"/>
              <a:t>Je prostředkem hodnocení vhodnosti i realizovatelnosti stanovených cílů a pak i návodem k činnosti zajišťující jejich dosažení.</a:t>
            </a:r>
          </a:p>
          <a:p>
            <a:pPr algn="just" fontAlgn="auto">
              <a:spcAft>
                <a:spcPts val="0"/>
              </a:spcAft>
              <a:defRPr/>
            </a:pPr>
            <a:r>
              <a:rPr lang="cs-CZ" sz="2000" b="1" dirty="0"/>
              <a:t>Přispívá k hodnocení efektivnosti všech úseků činnosti podniku</a:t>
            </a:r>
            <a:r>
              <a:rPr lang="cs-CZ" sz="2000" dirty="0"/>
              <a:t>.</a:t>
            </a:r>
          </a:p>
          <a:p>
            <a:pPr algn="just" fontAlgn="auto">
              <a:spcAft>
                <a:spcPts val="0"/>
              </a:spcAft>
              <a:defRPr/>
            </a:pPr>
            <a:r>
              <a:rPr lang="cs-CZ" sz="2000" dirty="0"/>
              <a:t>Je příležitostí ke </a:t>
            </a:r>
            <a:r>
              <a:rPr lang="cs-CZ" sz="2000" b="1" dirty="0"/>
              <a:t>sladění často protichůdných dílčích cílů</a:t>
            </a:r>
            <a:r>
              <a:rPr lang="cs-CZ" sz="2000" dirty="0"/>
              <a:t> manažerů nižších úrovní řízení s celopodnikovými zájmy.</a:t>
            </a:r>
          </a:p>
          <a:p>
            <a:pPr algn="just" fontAlgn="auto">
              <a:spcAft>
                <a:spcPts val="0"/>
              </a:spcAft>
              <a:defRPr/>
            </a:pPr>
            <a:r>
              <a:rPr lang="cs-CZ" sz="2000" dirty="0"/>
              <a:t>Je významnou </a:t>
            </a:r>
            <a:r>
              <a:rPr lang="cs-CZ" sz="2000" b="1" dirty="0"/>
              <a:t>motivací pracovníků</a:t>
            </a:r>
            <a:r>
              <a:rPr lang="cs-CZ" sz="2000" dirty="0"/>
              <a:t> podniku, neboť konkretizuje jejich vyhlídky na podíl na úspěších podniku, zaměřuje úsilí všech účastníků potřebným směrem.</a:t>
            </a:r>
          </a:p>
          <a:p>
            <a:pPr algn="just" fontAlgn="auto">
              <a:spcAft>
                <a:spcPts val="0"/>
              </a:spcAft>
              <a:defRPr/>
            </a:pPr>
            <a:r>
              <a:rPr lang="cs-CZ" sz="2000" dirty="0"/>
              <a:t>Plány a rozpočty jsou základem soustavného monitorování a řízení chodu podniku směřujícího k realizaci přijatých plánů.</a:t>
            </a:r>
          </a:p>
          <a:p>
            <a:pPr algn="just" fontAlgn="auto">
              <a:spcAft>
                <a:spcPts val="0"/>
              </a:spcAft>
              <a:defRPr/>
            </a:pPr>
            <a:r>
              <a:rPr lang="cs-CZ" sz="2000" dirty="0"/>
              <a:t>Plánování nutí řídicí pracovníky přerušit rutinní řídicí práci a zamyslet se nad chodem podniku jako celku.</a:t>
            </a:r>
          </a:p>
          <a:p>
            <a:pPr algn="just" fontAlgn="auto">
              <a:spcAft>
                <a:spcPts val="0"/>
              </a:spcAft>
              <a:defRPr/>
            </a:pPr>
            <a:endParaRPr lang="cs-CZ"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457200" y="353922"/>
            <a:ext cx="8229600" cy="865187"/>
          </a:xfrm>
        </p:spPr>
        <p:txBody>
          <a:bodyPr/>
          <a:lstStyle/>
          <a:p>
            <a:pPr fontAlgn="auto">
              <a:spcAft>
                <a:spcPts val="0"/>
              </a:spcAft>
              <a:defRPr/>
            </a:pPr>
            <a:r>
              <a:rPr lang="cs-CZ" b="1" dirty="0"/>
              <a:t>Význam podnikového plánování</a:t>
            </a:r>
          </a:p>
        </p:txBody>
      </p:sp>
      <p:sp>
        <p:nvSpPr>
          <p:cNvPr id="55299" name="Rectangle 3"/>
          <p:cNvSpPr>
            <a:spLocks noGrp="1" noChangeArrowheads="1"/>
          </p:cNvSpPr>
          <p:nvPr>
            <p:ph type="body" idx="1"/>
          </p:nvPr>
        </p:nvSpPr>
        <p:spPr>
          <a:xfrm>
            <a:off x="190500" y="1116738"/>
            <a:ext cx="8785225" cy="5761038"/>
          </a:xfrm>
          <a:solidFill>
            <a:schemeClr val="bg1"/>
          </a:solidFill>
        </p:spPr>
        <p:txBody>
          <a:bodyPr/>
          <a:lstStyle/>
          <a:p>
            <a:pPr algn="just">
              <a:lnSpc>
                <a:spcPct val="80000"/>
              </a:lnSpc>
              <a:buFontTx/>
              <a:buNone/>
            </a:pPr>
            <a:r>
              <a:rPr lang="cs-CZ" sz="1600" b="1" dirty="0">
                <a:latin typeface="Verdana" pitchFamily="34" charset="0"/>
              </a:rPr>
              <a:t>Zvyšování efektivity</a:t>
            </a:r>
            <a:endParaRPr lang="cs-CZ" sz="1600" dirty="0">
              <a:latin typeface="Verdana" pitchFamily="34" charset="0"/>
            </a:endParaRPr>
          </a:p>
          <a:p>
            <a:pPr algn="just">
              <a:lnSpc>
                <a:spcPct val="80000"/>
              </a:lnSpc>
            </a:pPr>
            <a:r>
              <a:rPr lang="cs-CZ" sz="1600" dirty="0">
                <a:latin typeface="Verdana" pitchFamily="34" charset="0"/>
              </a:rPr>
              <a:t>Plánování je jedním z východisek úspěšné podnikatelské aktivity. Tyto činnosti jsou o to více efektivnější, o co lépe, jasněji a srozumitelněji jsou stanoveny cíle, zvoleny optimální varianty způsobu jejich dosažení, zajištěny odpovídající zdroje, zadány úkoly a definována měřítka kontroly.</a:t>
            </a:r>
            <a:endParaRPr lang="cs-CZ" sz="1600" b="1" dirty="0">
              <a:latin typeface="Verdana" pitchFamily="34" charset="0"/>
            </a:endParaRPr>
          </a:p>
          <a:p>
            <a:pPr algn="just">
              <a:lnSpc>
                <a:spcPct val="80000"/>
              </a:lnSpc>
              <a:buFontTx/>
              <a:buNone/>
            </a:pPr>
            <a:r>
              <a:rPr lang="cs-CZ" sz="1600" b="1" dirty="0">
                <a:latin typeface="Verdana" pitchFamily="34" charset="0"/>
              </a:rPr>
              <a:t>Snižování rizika</a:t>
            </a:r>
            <a:endParaRPr lang="cs-CZ" sz="1600" dirty="0">
              <a:latin typeface="Verdana" pitchFamily="34" charset="0"/>
            </a:endParaRPr>
          </a:p>
          <a:p>
            <a:pPr algn="just">
              <a:lnSpc>
                <a:spcPct val="80000"/>
              </a:lnSpc>
            </a:pPr>
            <a:r>
              <a:rPr lang="cs-CZ" sz="1600" dirty="0">
                <a:latin typeface="Verdana" pitchFamily="34" charset="0"/>
              </a:rPr>
              <a:t> Dobré plánování je i cestou ke snižování rizika v budoucnosti. V průběhu plánování se směr budoucího chování organizace neustále zpřesňuje, což jim umožňuje pružně reagovat na nepředvídané změny v jejím vnitřním i vnějším prostředí.</a:t>
            </a:r>
            <a:endParaRPr lang="cs-CZ" sz="1600" b="1" dirty="0">
              <a:latin typeface="Verdana" pitchFamily="34" charset="0"/>
            </a:endParaRPr>
          </a:p>
          <a:p>
            <a:pPr algn="just">
              <a:lnSpc>
                <a:spcPct val="80000"/>
              </a:lnSpc>
              <a:buFontTx/>
              <a:buNone/>
            </a:pPr>
            <a:r>
              <a:rPr lang="cs-CZ" sz="1600" b="1" dirty="0">
                <a:latin typeface="Verdana" pitchFamily="34" charset="0"/>
              </a:rPr>
              <a:t>Úspěšné  organizační změny</a:t>
            </a:r>
            <a:endParaRPr lang="cs-CZ" sz="1600" dirty="0">
              <a:latin typeface="Verdana" pitchFamily="34" charset="0"/>
            </a:endParaRPr>
          </a:p>
          <a:p>
            <a:pPr algn="just">
              <a:lnSpc>
                <a:spcPct val="80000"/>
              </a:lnSpc>
            </a:pPr>
            <a:r>
              <a:rPr lang="cs-CZ" sz="1600" dirty="0">
                <a:latin typeface="Verdana" pitchFamily="34" charset="0"/>
              </a:rPr>
              <a:t>Plánování zpravidla zahrnuje žádoucí změny v organizaci. Jejich úspěšné dosažení není možné bez plánovitého postupu. Čím lepší představu o účincích budoucí organizační změny budou manažeři mít, tím lépe se budou moci vyrovnat s jejími důsledky.</a:t>
            </a:r>
          </a:p>
          <a:p>
            <a:pPr algn="just">
              <a:lnSpc>
                <a:spcPct val="80000"/>
              </a:lnSpc>
              <a:buFontTx/>
              <a:buNone/>
            </a:pPr>
            <a:r>
              <a:rPr lang="cs-CZ" sz="1600" b="1" dirty="0">
                <a:latin typeface="Verdana" pitchFamily="34" charset="0"/>
              </a:rPr>
              <a:t>Rozvoj manažerů</a:t>
            </a:r>
            <a:endParaRPr lang="cs-CZ" sz="1600" dirty="0">
              <a:latin typeface="Verdana" pitchFamily="34" charset="0"/>
            </a:endParaRPr>
          </a:p>
          <a:p>
            <a:pPr algn="just">
              <a:lnSpc>
                <a:spcPct val="80000"/>
              </a:lnSpc>
            </a:pPr>
            <a:r>
              <a:rPr lang="cs-CZ" sz="1600" dirty="0">
                <a:latin typeface="Verdana" pitchFamily="34" charset="0"/>
              </a:rPr>
              <a:t>Plánování nutí manažery, aby svá současná rozhodnutí vztahovali k budoucím výsledkům. Musí proto systematicky uvažovat o současnosti i budoucnosti, analyzovat vývoj vnitřního i vnějšího okolí, přijímat permanentnost změn, hrát proaktivní roli ve smyslu ovlivňování  budoucího vývoje a řešit problémy. To všechno má pozitivní dopad na úroveň manažerů i organizace.</a:t>
            </a:r>
            <a:endParaRPr lang="cs-CZ" sz="1600" b="1" dirty="0">
              <a:latin typeface="Verdana" pitchFamily="34" charset="0"/>
            </a:endParaRPr>
          </a:p>
          <a:p>
            <a:pPr algn="just">
              <a:lnSpc>
                <a:spcPct val="80000"/>
              </a:lnSpc>
              <a:buFontTx/>
              <a:buNone/>
            </a:pPr>
            <a:r>
              <a:rPr lang="cs-CZ" sz="1600" b="1" dirty="0">
                <a:latin typeface="Verdana" pitchFamily="34" charset="0"/>
              </a:rPr>
              <a:t>Vývoj standardů jakosti</a:t>
            </a:r>
            <a:endParaRPr lang="cs-CZ" sz="1600" dirty="0">
              <a:latin typeface="Verdana" pitchFamily="34" charset="0"/>
            </a:endParaRPr>
          </a:p>
          <a:p>
            <a:pPr algn="just">
              <a:lnSpc>
                <a:spcPct val="80000"/>
              </a:lnSpc>
            </a:pPr>
            <a:r>
              <a:rPr lang="cs-CZ" sz="1600" dirty="0">
                <a:latin typeface="Verdana" pitchFamily="34" charset="0"/>
              </a:rPr>
              <a:t>Pomocí plánování jsou v podobě cílů, postupů a úkolů organizace určovány racionální, objektivní standardy výkonnosti celé organizace, jejich dílčích jednotek, manažerů na všech stupních řízení i řadových pracovníků.</a:t>
            </a:r>
            <a:endParaRPr lang="cs-CZ" sz="1600" b="1" dirty="0">
              <a:latin typeface="Verdan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777875"/>
          </a:xfrm>
        </p:spPr>
        <p:txBody>
          <a:bodyPr/>
          <a:lstStyle/>
          <a:p>
            <a:pPr fontAlgn="auto">
              <a:spcAft>
                <a:spcPts val="0"/>
              </a:spcAft>
              <a:defRPr/>
            </a:pPr>
            <a:r>
              <a:rPr lang="cs-CZ"/>
              <a:t>Systém podnikového plánování</a:t>
            </a:r>
          </a:p>
        </p:txBody>
      </p:sp>
      <p:sp>
        <p:nvSpPr>
          <p:cNvPr id="56323" name="Rectangle 3"/>
          <p:cNvSpPr>
            <a:spLocks noChangeArrowheads="1"/>
          </p:cNvSpPr>
          <p:nvPr/>
        </p:nvSpPr>
        <p:spPr bwMode="auto">
          <a:xfrm>
            <a:off x="0" y="23193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cs-CZ"/>
          </a:p>
        </p:txBody>
      </p:sp>
      <p:sp>
        <p:nvSpPr>
          <p:cNvPr id="56324" name="Rectangle 4"/>
          <p:cNvSpPr>
            <a:spLocks noChangeArrowheads="1"/>
          </p:cNvSpPr>
          <p:nvPr/>
        </p:nvSpPr>
        <p:spPr bwMode="auto">
          <a:xfrm>
            <a:off x="2484438" y="6165850"/>
            <a:ext cx="4502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cs-CZ" i="1">
                <a:latin typeface="Verdana" pitchFamily="34" charset="0"/>
              </a:rPr>
              <a:t>Základní fáze řídícího cyklu</a:t>
            </a:r>
            <a:r>
              <a:rPr lang="cs-CZ" b="1">
                <a:latin typeface="Verdana" pitchFamily="34" charset="0"/>
              </a:rPr>
              <a:t> </a:t>
            </a:r>
            <a:r>
              <a:rPr lang="en-US">
                <a:latin typeface="Verdana" pitchFamily="34" charset="0"/>
              </a:rPr>
              <a:t>[</a:t>
            </a:r>
            <a:r>
              <a:rPr lang="cs-CZ">
                <a:latin typeface="Verdana" pitchFamily="34" charset="0"/>
              </a:rPr>
              <a:t>Fibírová</a:t>
            </a:r>
            <a:r>
              <a:rPr lang="en-US">
                <a:latin typeface="Verdana" pitchFamily="34" charset="0"/>
              </a:rPr>
              <a:t>]</a:t>
            </a:r>
            <a:endParaRPr lang="cs-CZ">
              <a:latin typeface="Verdana" pitchFamily="34" charset="0"/>
            </a:endParaRPr>
          </a:p>
        </p:txBody>
      </p:sp>
      <p:pic>
        <p:nvPicPr>
          <p:cNvPr id="5632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850" y="1196975"/>
            <a:ext cx="8640763" cy="447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576252" y="131900"/>
            <a:ext cx="9144000" cy="561975"/>
          </a:xfrm>
        </p:spPr>
        <p:txBody>
          <a:bodyPr/>
          <a:lstStyle/>
          <a:p>
            <a:pPr fontAlgn="auto">
              <a:spcAft>
                <a:spcPts val="0"/>
              </a:spcAft>
              <a:defRPr/>
            </a:pPr>
            <a:r>
              <a:rPr lang="cs-CZ" sz="3000" dirty="0"/>
              <a:t>Plánování, tvorba rozpočtů a prognóz</a:t>
            </a:r>
          </a:p>
        </p:txBody>
      </p:sp>
      <p:sp>
        <p:nvSpPr>
          <p:cNvPr id="57347" name="Rectangle 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cs-CZ"/>
          </a:p>
        </p:txBody>
      </p:sp>
      <p:graphicFrame>
        <p:nvGraphicFramePr>
          <p:cNvPr id="57348" name="Object 4"/>
          <p:cNvGraphicFramePr>
            <a:graphicFrameLocks noChangeAspect="1"/>
          </p:cNvGraphicFramePr>
          <p:nvPr/>
        </p:nvGraphicFramePr>
        <p:xfrm>
          <a:off x="1835150" y="765175"/>
          <a:ext cx="6080125" cy="6092825"/>
        </p:xfrm>
        <a:graphic>
          <a:graphicData uri="http://schemas.openxmlformats.org/presentationml/2006/ole">
            <mc:AlternateContent xmlns:mc="http://schemas.openxmlformats.org/markup-compatibility/2006">
              <mc:Choice xmlns:v="urn:schemas-microsoft-com:vml" Requires="v">
                <p:oleObj spid="_x0000_s13316" name="Visio" r:id="rId3" imgW="5632704" imgH="5803717" progId="Visio.Drawing.11">
                  <p:embed/>
                </p:oleObj>
              </mc:Choice>
              <mc:Fallback>
                <p:oleObj name="Visio" r:id="rId3" imgW="5632704" imgH="5803717" progId="Visio.Drawing.11">
                  <p:embed/>
                  <p:pic>
                    <p:nvPicPr>
                      <p:cNvPr id="5734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150" y="765175"/>
                        <a:ext cx="6080125" cy="6092825"/>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531223"/>
            <a:ext cx="8229600" cy="692150"/>
          </a:xfrm>
        </p:spPr>
        <p:txBody>
          <a:bodyPr/>
          <a:lstStyle/>
          <a:p>
            <a:pPr fontAlgn="auto">
              <a:spcAft>
                <a:spcPts val="0"/>
              </a:spcAft>
              <a:defRPr/>
            </a:pPr>
            <a:r>
              <a:rPr lang="cs-CZ" sz="3600" dirty="0"/>
              <a:t>FORMY PLÁNŮ A ROZPOČTŮ </a:t>
            </a:r>
          </a:p>
        </p:txBody>
      </p:sp>
      <p:sp>
        <p:nvSpPr>
          <p:cNvPr id="58371" name="Rectangle 3"/>
          <p:cNvSpPr>
            <a:spLocks noGrp="1" noChangeArrowheads="1"/>
          </p:cNvSpPr>
          <p:nvPr>
            <p:ph type="body" idx="1"/>
          </p:nvPr>
        </p:nvSpPr>
        <p:spPr>
          <a:xfrm>
            <a:off x="0" y="1223373"/>
            <a:ext cx="9036050" cy="5386251"/>
          </a:xfrm>
          <a:solidFill>
            <a:schemeClr val="bg1"/>
          </a:solidFill>
        </p:spPr>
        <p:txBody>
          <a:bodyPr>
            <a:normAutofit/>
          </a:bodyPr>
          <a:lstStyle/>
          <a:p>
            <a:pPr>
              <a:lnSpc>
                <a:spcPct val="90000"/>
              </a:lnSpc>
            </a:pPr>
            <a:r>
              <a:rPr lang="cs-CZ" sz="1600" b="1" i="1" dirty="0">
                <a:latin typeface="Verdana" pitchFamily="34" charset="0"/>
              </a:rPr>
              <a:t>Pevné</a:t>
            </a:r>
            <a:r>
              <a:rPr lang="cs-CZ" sz="1600" dirty="0">
                <a:latin typeface="Verdana" pitchFamily="34" charset="0"/>
              </a:rPr>
              <a:t> – jsou sestaveny za celé, pevně stanovené plánové (rozpočtové) období, </a:t>
            </a:r>
            <a:r>
              <a:rPr lang="cs-CZ" sz="1600" b="1" dirty="0">
                <a:latin typeface="Verdana" pitchFamily="34" charset="0"/>
              </a:rPr>
              <a:t>nejčastěji rok</a:t>
            </a:r>
            <a:r>
              <a:rPr lang="cs-CZ" sz="1600" dirty="0">
                <a:latin typeface="Verdana" pitchFamily="34" charset="0"/>
              </a:rPr>
              <a:t>. </a:t>
            </a:r>
          </a:p>
          <a:p>
            <a:pPr lvl="1">
              <a:lnSpc>
                <a:spcPct val="90000"/>
              </a:lnSpc>
            </a:pPr>
            <a:r>
              <a:rPr lang="cs-CZ" sz="1600" dirty="0">
                <a:latin typeface="Verdana" pitchFamily="34" charset="0"/>
              </a:rPr>
              <a:t>nevýhodou využití této formy je především neschopnost flexibilně reagovat na měnící se podmínky na odbytových trzích (reakce na poptávku), či trzích výrobních faktorů.</a:t>
            </a:r>
          </a:p>
          <a:p>
            <a:pPr>
              <a:lnSpc>
                <a:spcPct val="90000"/>
              </a:lnSpc>
            </a:pPr>
            <a:r>
              <a:rPr lang="cs-CZ" sz="1600" b="1" i="1" dirty="0">
                <a:latin typeface="Verdana" pitchFamily="34" charset="0"/>
              </a:rPr>
              <a:t>Dynamické plánování</a:t>
            </a:r>
            <a:r>
              <a:rPr lang="cs-CZ" sz="1600" dirty="0">
                <a:latin typeface="Verdana" pitchFamily="34" charset="0"/>
              </a:rPr>
              <a:t> </a:t>
            </a:r>
          </a:p>
          <a:p>
            <a:pPr lvl="1">
              <a:lnSpc>
                <a:spcPct val="90000"/>
              </a:lnSpc>
            </a:pPr>
            <a:r>
              <a:rPr lang="cs-CZ" sz="1600" dirty="0">
                <a:latin typeface="Verdana" pitchFamily="34" charset="0"/>
              </a:rPr>
              <a:t>jeho principy překonávají dosavadní strnulost plánovacího procesu </a:t>
            </a:r>
          </a:p>
          <a:p>
            <a:pPr lvl="1">
              <a:lnSpc>
                <a:spcPct val="90000"/>
              </a:lnSpc>
            </a:pPr>
            <a:r>
              <a:rPr lang="cs-CZ" sz="1600" dirty="0">
                <a:latin typeface="Verdana" pitchFamily="34" charset="0"/>
              </a:rPr>
              <a:t>možnost práce s libovolným počtem verzí plánu a potřebný metodologický aparát vytvářejí předpoklady pro využití forem: </a:t>
            </a:r>
          </a:p>
          <a:p>
            <a:pPr>
              <a:lnSpc>
                <a:spcPct val="80000"/>
              </a:lnSpc>
              <a:buFontTx/>
              <a:buNone/>
            </a:pPr>
            <a:r>
              <a:rPr lang="cs-CZ" sz="1600" b="1" i="1" dirty="0">
                <a:latin typeface="Verdana" pitchFamily="34" charset="0"/>
              </a:rPr>
              <a:t>Dynamické plánování:</a:t>
            </a:r>
            <a:r>
              <a:rPr lang="cs-CZ" sz="1600" dirty="0">
                <a:latin typeface="Verdana" pitchFamily="34" charset="0"/>
              </a:rPr>
              <a:t> </a:t>
            </a:r>
          </a:p>
          <a:p>
            <a:pPr>
              <a:lnSpc>
                <a:spcPct val="80000"/>
              </a:lnSpc>
            </a:pPr>
            <a:r>
              <a:rPr lang="cs-CZ" sz="1600" b="1" i="1" dirty="0">
                <a:latin typeface="Verdana" pitchFamily="34" charset="0"/>
              </a:rPr>
              <a:t>kontinuálního plánování</a:t>
            </a:r>
            <a:r>
              <a:rPr lang="cs-CZ" sz="1600" dirty="0">
                <a:latin typeface="Verdana" pitchFamily="34" charset="0"/>
              </a:rPr>
              <a:t> s možností průběžných aktualizací v průběhu prováděcího období vyvolaných změnou předpokladů, na nichž byl plán založen,</a:t>
            </a:r>
            <a:endParaRPr lang="cs-CZ" sz="1600" b="1" i="1" dirty="0">
              <a:latin typeface="Verdana" pitchFamily="34" charset="0"/>
            </a:endParaRPr>
          </a:p>
          <a:p>
            <a:pPr>
              <a:lnSpc>
                <a:spcPct val="80000"/>
              </a:lnSpc>
            </a:pPr>
            <a:r>
              <a:rPr lang="cs-CZ" sz="1600" b="1" i="1" dirty="0">
                <a:latin typeface="Verdana" pitchFamily="34" charset="0"/>
              </a:rPr>
              <a:t>klouzavé plánování </a:t>
            </a:r>
          </a:p>
          <a:p>
            <a:pPr lvl="1">
              <a:lnSpc>
                <a:spcPct val="80000"/>
              </a:lnSpc>
            </a:pPr>
            <a:r>
              <a:rPr lang="cs-CZ" sz="1600" dirty="0">
                <a:latin typeface="Verdana" pitchFamily="34" charset="0"/>
              </a:rPr>
              <a:t>na plánování a rozpočtování je pohlíženo jako na nepřetržitý proces </a:t>
            </a:r>
          </a:p>
          <a:p>
            <a:pPr lvl="1">
              <a:lnSpc>
                <a:spcPct val="80000"/>
              </a:lnSpc>
            </a:pPr>
            <a:r>
              <a:rPr lang="cs-CZ" sz="1600" dirty="0">
                <a:latin typeface="Verdana" pitchFamily="34" charset="0"/>
              </a:rPr>
              <a:t>plán není sestaven pouze na fixní období, ale navigační (strategický, taktický či operativní) horizont firmy se pravidelně posunuje</a:t>
            </a:r>
          </a:p>
          <a:p>
            <a:pPr lvl="1">
              <a:lnSpc>
                <a:spcPct val="80000"/>
              </a:lnSpc>
            </a:pPr>
            <a:r>
              <a:rPr lang="cs-CZ" sz="1600" dirty="0">
                <a:latin typeface="Verdana" pitchFamily="34" charset="0"/>
              </a:rPr>
              <a:t>je tak vždy k dispozici podrobný plán na nejbližší období a výhled na několik dalších období dopředu</a:t>
            </a:r>
          </a:p>
          <a:p>
            <a:pPr>
              <a:lnSpc>
                <a:spcPct val="80000"/>
              </a:lnSpc>
            </a:pPr>
            <a:r>
              <a:rPr lang="cs-CZ" sz="1600" b="1" i="1" dirty="0">
                <a:latin typeface="Verdana" pitchFamily="34" charset="0"/>
              </a:rPr>
              <a:t>variantního plánování </a:t>
            </a:r>
          </a:p>
          <a:p>
            <a:pPr lvl="1">
              <a:lnSpc>
                <a:spcPct val="80000"/>
              </a:lnSpc>
            </a:pPr>
            <a:r>
              <a:rPr lang="cs-CZ" sz="1600" dirty="0">
                <a:latin typeface="Verdana" pitchFamily="34" charset="0"/>
              </a:rPr>
              <a:t>zpracované plány a rozpočty pro různé varianty budoucího vývoje a respektujících tak závislost žádoucích kritérií na různé úrovni plánovaných (rozpočtovaných) nezávislých proměnných (na objemu prodeje, využití kapacity atd.) </a:t>
            </a:r>
          </a:p>
          <a:p>
            <a:pPr>
              <a:lnSpc>
                <a:spcPct val="90000"/>
              </a:lnSpc>
            </a:pPr>
            <a:endParaRPr lang="cs-CZ" sz="1600" dirty="0">
              <a:latin typeface="Verdan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9750" y="0"/>
            <a:ext cx="8229600" cy="908050"/>
          </a:xfrm>
        </p:spPr>
        <p:txBody>
          <a:bodyPr/>
          <a:lstStyle/>
          <a:p>
            <a:pPr fontAlgn="auto">
              <a:spcAft>
                <a:spcPts val="0"/>
              </a:spcAft>
              <a:defRPr/>
            </a:pPr>
            <a:r>
              <a:rPr lang="cs-CZ" sz="3600" dirty="0"/>
              <a:t>FORMY PLÁNŮ A ROZPOČTŮ </a:t>
            </a:r>
          </a:p>
        </p:txBody>
      </p:sp>
      <p:sp>
        <p:nvSpPr>
          <p:cNvPr id="22531" name="Rectangle 3"/>
          <p:cNvSpPr>
            <a:spLocks noGrp="1" noChangeArrowheads="1"/>
          </p:cNvSpPr>
          <p:nvPr>
            <p:ph type="body" idx="1"/>
          </p:nvPr>
        </p:nvSpPr>
        <p:spPr>
          <a:xfrm>
            <a:off x="250825" y="981075"/>
            <a:ext cx="8713788" cy="5689600"/>
          </a:xfrm>
        </p:spPr>
        <p:txBody>
          <a:bodyPr rtlCol="0">
            <a:normAutofit/>
          </a:bodyPr>
          <a:lstStyle/>
          <a:p>
            <a:pPr fontAlgn="auto">
              <a:lnSpc>
                <a:spcPct val="80000"/>
              </a:lnSpc>
              <a:spcAft>
                <a:spcPts val="0"/>
              </a:spcAft>
              <a:buFontTx/>
              <a:buNone/>
              <a:defRPr/>
            </a:pPr>
            <a:r>
              <a:rPr lang="cs-CZ" sz="1800" b="1" i="1" dirty="0"/>
              <a:t>	Dynamické plánování:</a:t>
            </a:r>
            <a:r>
              <a:rPr lang="cs-CZ" sz="1800" dirty="0"/>
              <a:t> </a:t>
            </a:r>
          </a:p>
          <a:p>
            <a:pPr fontAlgn="auto">
              <a:lnSpc>
                <a:spcPct val="80000"/>
              </a:lnSpc>
              <a:spcAft>
                <a:spcPts val="0"/>
              </a:spcAft>
              <a:defRPr/>
            </a:pPr>
            <a:r>
              <a:rPr lang="cs-CZ" sz="1800" b="1" i="1" dirty="0"/>
              <a:t>kontinuálního plánování</a:t>
            </a:r>
            <a:r>
              <a:rPr lang="cs-CZ" sz="1800" dirty="0"/>
              <a:t> s možností průběžných aktualizací v průběhu prováděcího období vyvolaných změnou předpokladů, na nichž byl plán založen,</a:t>
            </a:r>
            <a:endParaRPr lang="cs-CZ" sz="1800" b="1" i="1" dirty="0"/>
          </a:p>
          <a:p>
            <a:pPr fontAlgn="auto">
              <a:lnSpc>
                <a:spcPct val="80000"/>
              </a:lnSpc>
              <a:spcAft>
                <a:spcPts val="0"/>
              </a:spcAft>
              <a:defRPr/>
            </a:pPr>
            <a:r>
              <a:rPr lang="cs-CZ" sz="1800" b="1" i="1" dirty="0"/>
              <a:t>klouzavé plánování </a:t>
            </a:r>
          </a:p>
          <a:p>
            <a:pPr lvl="1" fontAlgn="auto">
              <a:lnSpc>
                <a:spcPct val="80000"/>
              </a:lnSpc>
              <a:spcAft>
                <a:spcPts val="0"/>
              </a:spcAft>
              <a:defRPr/>
            </a:pPr>
            <a:r>
              <a:rPr lang="cs-CZ" sz="2000" dirty="0"/>
              <a:t>na plánování a rozpočtování je pohlíženo jako na nepřetržitý proces </a:t>
            </a:r>
          </a:p>
          <a:p>
            <a:pPr lvl="1" fontAlgn="auto">
              <a:lnSpc>
                <a:spcPct val="80000"/>
              </a:lnSpc>
              <a:spcAft>
                <a:spcPts val="0"/>
              </a:spcAft>
              <a:defRPr/>
            </a:pPr>
            <a:r>
              <a:rPr lang="cs-CZ" sz="2000" dirty="0"/>
              <a:t>plán není sestaven pouze na fixní období, ale navigační (strategický, taktický či operativní) horizont firmy se pravidelně posunuje</a:t>
            </a:r>
          </a:p>
          <a:p>
            <a:pPr lvl="1" fontAlgn="auto">
              <a:lnSpc>
                <a:spcPct val="80000"/>
              </a:lnSpc>
              <a:spcAft>
                <a:spcPts val="0"/>
              </a:spcAft>
              <a:defRPr/>
            </a:pPr>
            <a:r>
              <a:rPr lang="cs-CZ" sz="2000" dirty="0"/>
              <a:t>je tak vždy k dispozici podrobný plán na nejbližší období a výhled na několik dalších období dopředu</a:t>
            </a:r>
          </a:p>
          <a:p>
            <a:pPr lvl="1" fontAlgn="auto">
              <a:lnSpc>
                <a:spcPct val="80000"/>
              </a:lnSpc>
              <a:spcAft>
                <a:spcPts val="0"/>
              </a:spcAft>
              <a:defRPr/>
            </a:pPr>
            <a:r>
              <a:rPr lang="cs-CZ" sz="2000" dirty="0"/>
              <a:t>Příklad: roční (taktické) plány např. na 3 roky – </a:t>
            </a:r>
            <a:r>
              <a:rPr lang="sk-SK" sz="2000" dirty="0"/>
              <a:t>po uplynutí každého roku </a:t>
            </a:r>
            <a:r>
              <a:rPr lang="sk-SK" sz="2000" dirty="0" err="1"/>
              <a:t>se</a:t>
            </a:r>
            <a:r>
              <a:rPr lang="sk-SK" sz="2000" dirty="0"/>
              <a:t> </a:t>
            </a:r>
            <a:r>
              <a:rPr lang="sk-SK" sz="2000" dirty="0" err="1"/>
              <a:t>dlouhodobý</a:t>
            </a:r>
            <a:r>
              <a:rPr lang="sk-SK" sz="2000" dirty="0"/>
              <a:t>  plán o jeden rok </a:t>
            </a:r>
            <a:r>
              <a:rPr lang="cs-CZ" sz="2000" dirty="0"/>
              <a:t>prodlužuje a jsou tak neustále rozplánovány 3 budoucí roky</a:t>
            </a:r>
            <a:endParaRPr lang="cs-CZ" sz="2000" b="1" i="1" dirty="0"/>
          </a:p>
          <a:p>
            <a:pPr fontAlgn="auto">
              <a:lnSpc>
                <a:spcPct val="80000"/>
              </a:lnSpc>
              <a:spcAft>
                <a:spcPts val="0"/>
              </a:spcAft>
              <a:defRPr/>
            </a:pPr>
            <a:r>
              <a:rPr lang="cs-CZ" sz="1800" b="1" i="1" dirty="0"/>
              <a:t>variantního plánování </a:t>
            </a:r>
          </a:p>
          <a:p>
            <a:pPr lvl="1" fontAlgn="auto">
              <a:lnSpc>
                <a:spcPct val="80000"/>
              </a:lnSpc>
              <a:spcAft>
                <a:spcPts val="0"/>
              </a:spcAft>
              <a:defRPr/>
            </a:pPr>
            <a:r>
              <a:rPr lang="cs-CZ" sz="2000" dirty="0"/>
              <a:t>zpracované plány a rozpočty pro různé varianty budoucího vývoje a respektujících tak závislost žádoucích kritérií na různé úrovni plánovaných (rozpočtovaných) nezávislých proměnných (na objemu prodeje, využití kapacity atd.) </a:t>
            </a:r>
          </a:p>
          <a:p>
            <a:pPr lvl="1" fontAlgn="auto">
              <a:lnSpc>
                <a:spcPct val="80000"/>
              </a:lnSpc>
              <a:spcAft>
                <a:spcPts val="0"/>
              </a:spcAft>
              <a:defRPr/>
            </a:pPr>
            <a:r>
              <a:rPr lang="cs-CZ" sz="2000" dirty="0"/>
              <a:t>může se tak neustále pracovat s více paralelními verzemi plánu, které jsou platné po celé prováděcí období, což umožňuje rychlou a flexibilní reakci na případné změny podmínek prostředí.</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74638"/>
            <a:ext cx="8229600" cy="777875"/>
          </a:xfrm>
        </p:spPr>
        <p:txBody>
          <a:bodyPr/>
          <a:lstStyle/>
          <a:p>
            <a:pPr fontAlgn="auto">
              <a:spcAft>
                <a:spcPts val="0"/>
              </a:spcAft>
              <a:defRPr/>
            </a:pPr>
            <a:r>
              <a:rPr lang="cs-CZ" dirty="0"/>
              <a:t>FORMY PLÁNŮ A ROZPOČTŮ </a:t>
            </a:r>
          </a:p>
        </p:txBody>
      </p:sp>
      <p:sp>
        <p:nvSpPr>
          <p:cNvPr id="60419" name="Rectangle 3"/>
          <p:cNvSpPr>
            <a:spLocks noGrp="1" noChangeArrowheads="1"/>
          </p:cNvSpPr>
          <p:nvPr>
            <p:ph type="body" idx="1"/>
          </p:nvPr>
        </p:nvSpPr>
        <p:spPr>
          <a:xfrm>
            <a:off x="250825" y="1125538"/>
            <a:ext cx="8713788" cy="647700"/>
          </a:xfrm>
        </p:spPr>
        <p:txBody>
          <a:bodyPr/>
          <a:lstStyle/>
          <a:p>
            <a:pPr algn="ctr">
              <a:lnSpc>
                <a:spcPct val="80000"/>
              </a:lnSpc>
              <a:buFontTx/>
              <a:buNone/>
            </a:pPr>
            <a:r>
              <a:rPr lang="cs-CZ" b="1" i="1"/>
              <a:t>klouzavé plánování </a:t>
            </a:r>
          </a:p>
        </p:txBody>
      </p:sp>
      <p:pic>
        <p:nvPicPr>
          <p:cNvPr id="604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73238"/>
            <a:ext cx="9144000" cy="453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14669"/>
            <a:ext cx="8229600" cy="1196975"/>
          </a:xfrm>
        </p:spPr>
        <p:txBody>
          <a:bodyPr/>
          <a:lstStyle/>
          <a:p>
            <a:pPr fontAlgn="auto">
              <a:spcAft>
                <a:spcPts val="0"/>
              </a:spcAft>
              <a:defRPr/>
            </a:pPr>
            <a:r>
              <a:rPr lang="cs-CZ" dirty="0"/>
              <a:t>Řízení podniku</a:t>
            </a:r>
          </a:p>
        </p:txBody>
      </p:sp>
      <p:sp>
        <p:nvSpPr>
          <p:cNvPr id="37891" name="Zástupný symbol pro obsah 2"/>
          <p:cNvSpPr>
            <a:spLocks noGrp="1"/>
          </p:cNvSpPr>
          <p:nvPr>
            <p:ph idx="1"/>
          </p:nvPr>
        </p:nvSpPr>
        <p:spPr/>
        <p:txBody>
          <a:bodyPr/>
          <a:lstStyle/>
          <a:p>
            <a:r>
              <a:rPr lang="cs-CZ"/>
              <a:t>Strategické řízení</a:t>
            </a:r>
          </a:p>
          <a:p>
            <a:r>
              <a:rPr lang="cs-CZ"/>
              <a:t>Taktické řízení </a:t>
            </a:r>
          </a:p>
          <a:p>
            <a:r>
              <a:rPr lang="cs-CZ"/>
              <a:t>Operativní řízení</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513806"/>
            <a:ext cx="8229600" cy="836613"/>
          </a:xfrm>
        </p:spPr>
        <p:txBody>
          <a:bodyPr/>
          <a:lstStyle/>
          <a:p>
            <a:pPr fontAlgn="auto">
              <a:spcAft>
                <a:spcPts val="0"/>
              </a:spcAft>
              <a:defRPr/>
            </a:pPr>
            <a:r>
              <a:rPr lang="cs-CZ" b="1" dirty="0"/>
              <a:t>Způsob sestavování plánu</a:t>
            </a:r>
          </a:p>
        </p:txBody>
      </p:sp>
      <p:sp>
        <p:nvSpPr>
          <p:cNvPr id="61443" name="Rectangle 3"/>
          <p:cNvSpPr>
            <a:spLocks noGrp="1" noChangeArrowheads="1"/>
          </p:cNvSpPr>
          <p:nvPr>
            <p:ph type="body" sz="half" idx="1"/>
          </p:nvPr>
        </p:nvSpPr>
        <p:spPr>
          <a:xfrm>
            <a:off x="0" y="1528808"/>
            <a:ext cx="9010650" cy="5805488"/>
          </a:xfrm>
        </p:spPr>
        <p:txBody>
          <a:bodyPr/>
          <a:lstStyle/>
          <a:p>
            <a:pPr>
              <a:buFontTx/>
              <a:buNone/>
            </a:pPr>
            <a:r>
              <a:rPr lang="cs-CZ" sz="2000" b="1" dirty="0">
                <a:solidFill>
                  <a:schemeClr val="tx1"/>
                </a:solidFill>
              </a:rPr>
              <a:t>Metody podnikového plánování</a:t>
            </a:r>
          </a:p>
          <a:p>
            <a:r>
              <a:rPr lang="en-US" sz="1800" b="1" dirty="0">
                <a:solidFill>
                  <a:schemeClr val="tx1"/>
                </a:solidFill>
              </a:rPr>
              <a:t>TOP-DOWN</a:t>
            </a:r>
            <a:r>
              <a:rPr lang="cs-CZ" sz="1800" b="1" dirty="0">
                <a:solidFill>
                  <a:schemeClr val="tx1"/>
                </a:solidFill>
              </a:rPr>
              <a:t> (retrográdní)</a:t>
            </a:r>
          </a:p>
          <a:p>
            <a:pPr lvl="1"/>
            <a:r>
              <a:rPr lang="cs-CZ" sz="1800" dirty="0">
                <a:solidFill>
                  <a:schemeClr val="tx1"/>
                </a:solidFill>
              </a:rPr>
              <a:t>Plánování na nejvyšší úrovní a postoupení nižším úrovním řízení – zpracování rámcových plánů</a:t>
            </a:r>
          </a:p>
          <a:p>
            <a:pPr lvl="1"/>
            <a:r>
              <a:rPr lang="cs-CZ" sz="1800" dirty="0">
                <a:solidFill>
                  <a:schemeClr val="tx1"/>
                </a:solidFill>
              </a:rPr>
              <a:t>Kompatibilita cílů a úloh nižších úrovní s cíli podniku jako celku</a:t>
            </a:r>
            <a:r>
              <a:rPr lang="en-US" sz="1800" dirty="0">
                <a:solidFill>
                  <a:schemeClr val="tx1"/>
                </a:solidFill>
              </a:rPr>
              <a:t> </a:t>
            </a:r>
            <a:endParaRPr lang="cs-CZ" sz="1800" dirty="0">
              <a:solidFill>
                <a:schemeClr val="tx1"/>
              </a:solidFill>
            </a:endParaRPr>
          </a:p>
          <a:p>
            <a:pPr lvl="1"/>
            <a:r>
              <a:rPr lang="cs-CZ" sz="1800" dirty="0">
                <a:solidFill>
                  <a:schemeClr val="tx1"/>
                </a:solidFill>
              </a:rPr>
              <a:t>Možnost vzniku demotivace na nižších stupních řízení</a:t>
            </a:r>
            <a:r>
              <a:rPr lang="en-US" sz="1800" dirty="0">
                <a:solidFill>
                  <a:schemeClr val="tx1"/>
                </a:solidFill>
              </a:rPr>
              <a:t>   </a:t>
            </a:r>
            <a:endParaRPr lang="cs-CZ" sz="1800" dirty="0">
              <a:solidFill>
                <a:schemeClr val="tx1"/>
              </a:solidFill>
            </a:endParaRPr>
          </a:p>
          <a:p>
            <a:r>
              <a:rPr lang="en-US" sz="1800" b="1" dirty="0">
                <a:solidFill>
                  <a:schemeClr val="tx1"/>
                </a:solidFill>
              </a:rPr>
              <a:t>BOTTOM-UP</a:t>
            </a:r>
            <a:r>
              <a:rPr lang="cs-CZ" sz="1800" b="1" dirty="0">
                <a:solidFill>
                  <a:schemeClr val="tx1"/>
                </a:solidFill>
              </a:rPr>
              <a:t> (progresivní)</a:t>
            </a:r>
          </a:p>
          <a:p>
            <a:pPr lvl="1"/>
            <a:r>
              <a:rPr lang="cs-CZ" sz="1800" dirty="0">
                <a:solidFill>
                  <a:schemeClr val="tx1"/>
                </a:solidFill>
              </a:rPr>
              <a:t>Od nejnižších úrovni po nejvyšší</a:t>
            </a:r>
          </a:p>
          <a:p>
            <a:pPr lvl="1"/>
            <a:r>
              <a:rPr lang="cs-CZ" sz="1800" dirty="0">
                <a:solidFill>
                  <a:schemeClr val="tx1"/>
                </a:solidFill>
              </a:rPr>
              <a:t>Vysoká motivace a zainteresovanost manažerů na všech úrovních</a:t>
            </a:r>
          </a:p>
          <a:p>
            <a:pPr lvl="1"/>
            <a:r>
              <a:rPr lang="cs-CZ" sz="1800" dirty="0">
                <a:solidFill>
                  <a:schemeClr val="tx1"/>
                </a:solidFill>
              </a:rPr>
              <a:t>Složitá koordinace jednotlivých částí (vzájemná konkurence)</a:t>
            </a:r>
            <a:endParaRPr lang="en-US" sz="1800" dirty="0">
              <a:solidFill>
                <a:schemeClr val="tx1"/>
              </a:solidFill>
            </a:endParaRPr>
          </a:p>
          <a:p>
            <a:r>
              <a:rPr lang="en-US" sz="1800" b="1" dirty="0">
                <a:solidFill>
                  <a:schemeClr val="tx1"/>
                </a:solidFill>
              </a:rPr>
              <a:t>TOP-DOWN/BOTTOM-UP</a:t>
            </a:r>
            <a:r>
              <a:rPr lang="cs-CZ" sz="1800" b="1" dirty="0">
                <a:solidFill>
                  <a:schemeClr val="tx1"/>
                </a:solidFill>
              </a:rPr>
              <a:t> (obousměrné, protisměrné)</a:t>
            </a:r>
          </a:p>
          <a:p>
            <a:pPr lvl="1"/>
            <a:r>
              <a:rPr lang="cs-CZ" sz="1800" dirty="0">
                <a:solidFill>
                  <a:schemeClr val="tx1"/>
                </a:solidFill>
              </a:rPr>
              <a:t>Stanovení rámcového plánu, z kterého se odvíjí dílčí plány nižších úrovní, ve druhé fázi probíhá verifikace jejich realizovatelnosti a schopnosti naplňovat celopodnikové cíle</a:t>
            </a:r>
          </a:p>
          <a:p>
            <a:pPr lvl="1"/>
            <a:r>
              <a:rPr lang="cs-CZ" sz="1800" dirty="0">
                <a:solidFill>
                  <a:schemeClr val="tx1"/>
                </a:solidFill>
              </a:rPr>
              <a:t>Vysoká časová náročnost sestavení</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315798" y="2541467"/>
            <a:ext cx="8229600" cy="854968"/>
          </a:xfrm>
        </p:spPr>
        <p:txBody>
          <a:bodyPr/>
          <a:lstStyle/>
          <a:p>
            <a:r>
              <a:rPr lang="cs-CZ" sz="4200" b="1" dirty="0">
                <a:solidFill>
                  <a:schemeClr val="tx2"/>
                </a:solidFill>
                <a:effectLst>
                  <a:outerShdw blurRad="63500" dist="38100" dir="5400000" algn="t" rotWithShape="0">
                    <a:prstClr val="black">
                      <a:alpha val="25000"/>
                    </a:prstClr>
                  </a:outerShdw>
                </a:effectLst>
                <a:latin typeface="+mn-lt"/>
              </a:rPr>
              <a:t>Plánování. Business plán</a:t>
            </a:r>
          </a:p>
        </p:txBody>
      </p:sp>
    </p:spTree>
    <p:extLst>
      <p:ext uri="{BB962C8B-B14F-4D97-AF65-F5344CB8AC3E}">
        <p14:creationId xmlns:p14="http://schemas.microsoft.com/office/powerpoint/2010/main" val="5200602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noGrp="1"/>
          </p:cNvSpPr>
          <p:nvPr>
            <p:ph idx="1"/>
          </p:nvPr>
        </p:nvSpPr>
        <p:spPr>
          <a:xfrm>
            <a:off x="251519" y="763571"/>
            <a:ext cx="8666237" cy="5712643"/>
          </a:xfrm>
          <a:prstGeom prst="rect">
            <a:avLst/>
          </a:prstGeom>
        </p:spPr>
        <p:txBody>
          <a:bodyPr vert="horz" lIns="91440" tIns="45720" rIns="91440" bIns="45720" rtlCol="0">
            <a:noAutofit/>
          </a:bodyPr>
          <a:lstStyle/>
          <a:p>
            <a:pPr marL="342900" marR="0" lvl="0" indent="-342900" algn="ctr" defTabSz="457200" rtl="0" eaLnBrk="1" fontAlgn="auto" latinLnBrk="0" hangingPunct="1">
              <a:lnSpc>
                <a:spcPct val="100000"/>
              </a:lnSpc>
              <a:spcBef>
                <a:spcPct val="20000"/>
              </a:spcBef>
              <a:spcAft>
                <a:spcPts val="0"/>
              </a:spcAft>
              <a:buClrTx/>
              <a:buSzTx/>
              <a:buFont typeface="Arial"/>
              <a:buNone/>
              <a:tabLst/>
              <a:defRPr/>
            </a:pPr>
            <a:r>
              <a:rPr lang="cs-CZ" sz="4000" b="1" dirty="0">
                <a:solidFill>
                  <a:schemeClr val="tx2"/>
                </a:solidFill>
                <a:effectLst>
                  <a:outerShdw blurRad="63500" dist="38100" dir="5400000" algn="t" rotWithShape="0">
                    <a:prstClr val="black">
                      <a:alpha val="25000"/>
                    </a:prstClr>
                  </a:outerShdw>
                </a:effectLst>
                <a:latin typeface="+mn-lt"/>
                <a:ea typeface="+mj-ea"/>
                <a:cs typeface="+mj-cs"/>
              </a:rPr>
              <a:t>Co je to byznys plán?</a:t>
            </a:r>
          </a:p>
          <a:p>
            <a:pPr marL="342900" lvl="0" indent="-342900" algn="just" defTabSz="457200">
              <a:spcBef>
                <a:spcPct val="20000"/>
              </a:spcBef>
              <a:buFontTx/>
              <a:buChar char="-"/>
              <a:defRPr/>
            </a:pPr>
            <a:r>
              <a:rPr lang="cs-CZ" sz="2000" b="1" dirty="0"/>
              <a:t>Metodické směřování k ověření různých problémů spojených s podnikáním.</a:t>
            </a:r>
            <a:endParaRPr lang="fr-FR" sz="2000" b="1" dirty="0"/>
          </a:p>
          <a:p>
            <a:pPr algn="just">
              <a:buFontTx/>
              <a:buChar char="-"/>
              <a:defRPr/>
            </a:pPr>
            <a:r>
              <a:rPr lang="cs-CZ" sz="2000" b="1" dirty="0"/>
              <a:t>Podnikatelský plán</a:t>
            </a:r>
            <a:r>
              <a:rPr lang="cs-CZ" sz="2000" dirty="0"/>
              <a:t> je určitou formou </a:t>
            </a:r>
            <a:r>
              <a:rPr lang="cs-CZ" sz="2000" b="1" dirty="0"/>
              <a:t>jízdního řádu</a:t>
            </a:r>
            <a:r>
              <a:rPr lang="cs-CZ" sz="2000" dirty="0"/>
              <a:t>, podle něhož by se mělo řídit celé podnikání. </a:t>
            </a:r>
          </a:p>
          <a:p>
            <a:pPr algn="just" defTabSz="457200">
              <a:buFontTx/>
              <a:buChar char="-"/>
              <a:defRPr/>
            </a:pPr>
            <a:r>
              <a:rPr lang="cs-CZ" sz="2000" b="1" dirty="0"/>
              <a:t>Řeší komplexně </a:t>
            </a:r>
            <a:r>
              <a:rPr lang="cs-CZ" sz="2000" dirty="0"/>
              <a:t>nejen co vyrábět, jaké příležitosti jsou na trhu, jak a na jakém zařízení vyrábět, ale současně musí řešit i otázku reálnosti a dostupnosti všech potřebných zdrojů. </a:t>
            </a:r>
          </a:p>
          <a:p>
            <a:pPr marL="342900" marR="0" lvl="0" indent="-342900" algn="just" defTabSz="457200" rtl="0" eaLnBrk="1" fontAlgn="auto" latinLnBrk="0" hangingPunct="1">
              <a:lnSpc>
                <a:spcPct val="100000"/>
              </a:lnSpc>
              <a:spcBef>
                <a:spcPct val="20000"/>
              </a:spcBef>
              <a:spcAft>
                <a:spcPts val="0"/>
              </a:spcAft>
              <a:buClrTx/>
              <a:buSzTx/>
              <a:buFontTx/>
              <a:buChar char="-"/>
              <a:tabLst/>
              <a:defRPr/>
            </a:pPr>
            <a:r>
              <a:rPr lang="cs-CZ" sz="2000" dirty="0"/>
              <a:t>Prostředek komunikace určený partnerům, jež budou osloveni v souvislosti s financováním projektu</a:t>
            </a:r>
          </a:p>
          <a:p>
            <a:pPr algn="just" defTabSz="457200">
              <a:buFontTx/>
              <a:buChar char="-"/>
              <a:defRPr/>
            </a:pPr>
            <a:r>
              <a:rPr lang="cs-CZ" sz="2000" dirty="0"/>
              <a:t>Výsledkem pro podnikatele musí být informace, zda daný projekt je </a:t>
            </a:r>
            <a:r>
              <a:rPr lang="cs-CZ" sz="2000" b="1" dirty="0"/>
              <a:t>reálný, proveditelný a jaký efekt </a:t>
            </a:r>
            <a:r>
              <a:rPr lang="cs-CZ" sz="2000" dirty="0"/>
              <a:t>mu zajistí z investovaného kapitálu. </a:t>
            </a:r>
          </a:p>
          <a:p>
            <a:pPr algn="just" defTabSz="457200">
              <a:buFontTx/>
              <a:buChar char="-"/>
              <a:defRPr/>
            </a:pPr>
            <a:r>
              <a:rPr lang="cs-CZ" sz="2000" dirty="0"/>
              <a:t>Plnohodnotný </a:t>
            </a:r>
            <a:r>
              <a:rPr lang="cs-CZ" sz="2000" b="1" dirty="0"/>
              <a:t>podnikatelský plán</a:t>
            </a:r>
            <a:r>
              <a:rPr lang="cs-CZ" sz="2000" dirty="0"/>
              <a:t> je založen na solidních analýzách, jasně definuje </a:t>
            </a:r>
            <a:r>
              <a:rPr lang="cs-CZ" sz="2000" b="1" dirty="0"/>
              <a:t>podnikatelské cíle</a:t>
            </a:r>
            <a:r>
              <a:rPr lang="cs-CZ" sz="2000" dirty="0"/>
              <a:t> a vytyčuje jejich plánovanou realizaci.</a:t>
            </a:r>
            <a:endParaRPr lang="cs-CZ" sz="2000" b="1" dirty="0"/>
          </a:p>
          <a:p>
            <a:pPr algn="just" defTabSz="457200">
              <a:buFontTx/>
              <a:buChar char="-"/>
              <a:defRPr/>
            </a:pPr>
            <a:endParaRPr lang="cs-CZ" sz="2000" dirty="0"/>
          </a:p>
          <a:p>
            <a:pPr marL="0" marR="0" lvl="0" indent="0" algn="l" defTabSz="457200" rtl="0" eaLnBrk="1" fontAlgn="auto" latinLnBrk="0" hangingPunct="1">
              <a:lnSpc>
                <a:spcPct val="100000"/>
              </a:lnSpc>
              <a:spcBef>
                <a:spcPct val="20000"/>
              </a:spcBef>
              <a:spcAft>
                <a:spcPts val="0"/>
              </a:spcAft>
              <a:buClrTx/>
              <a:buSzTx/>
              <a:buNone/>
              <a:tabLst/>
              <a:defRPr/>
            </a:pPr>
            <a:endParaRPr lang="fr-FR" sz="2000" dirty="0"/>
          </a:p>
        </p:txBody>
      </p:sp>
    </p:spTree>
    <p:extLst>
      <p:ext uri="{BB962C8B-B14F-4D97-AF65-F5344CB8AC3E}">
        <p14:creationId xmlns:p14="http://schemas.microsoft.com/office/powerpoint/2010/main" val="36486679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noGrp="1"/>
          </p:cNvSpPr>
          <p:nvPr>
            <p:ph idx="1"/>
          </p:nvPr>
        </p:nvSpPr>
        <p:spPr>
          <a:xfrm>
            <a:off x="251520" y="641023"/>
            <a:ext cx="8435280" cy="5524282"/>
          </a:xfrm>
          <a:prstGeom prst="rect">
            <a:avLst/>
          </a:prstGeom>
        </p:spPr>
        <p:txBody>
          <a:bodyPr vert="horz" lIns="91440" tIns="45720" rIns="91440" bIns="45720" rtlCol="0">
            <a:normAutofit/>
          </a:bodyPr>
          <a:lstStyle/>
          <a:p>
            <a:pPr algn="ctr" defTabSz="457200">
              <a:lnSpc>
                <a:spcPct val="90000"/>
              </a:lnSpc>
              <a:buNone/>
              <a:defRPr/>
            </a:pPr>
            <a:r>
              <a:rPr lang="cs-CZ" sz="3900" b="1" dirty="0">
                <a:solidFill>
                  <a:schemeClr val="tx2"/>
                </a:solidFill>
                <a:effectLst>
                  <a:outerShdw blurRad="63500" dist="38100" dir="5400000" algn="t" rotWithShape="0">
                    <a:prstClr val="black">
                      <a:alpha val="25000"/>
                    </a:prstClr>
                  </a:outerShdw>
                </a:effectLst>
                <a:latin typeface="+mn-lt"/>
                <a:ea typeface="+mj-ea"/>
                <a:cs typeface="+mj-cs"/>
              </a:rPr>
              <a:t>Co je to byznys plán?</a:t>
            </a:r>
          </a:p>
          <a:p>
            <a:pPr marL="342900" marR="0" lvl="0" indent="-342900" algn="ctr" defTabSz="457200" rtl="0" eaLnBrk="1" fontAlgn="auto" latinLnBrk="0" hangingPunct="1">
              <a:lnSpc>
                <a:spcPct val="100000"/>
              </a:lnSpc>
              <a:spcBef>
                <a:spcPct val="20000"/>
              </a:spcBef>
              <a:spcAft>
                <a:spcPts val="0"/>
              </a:spcAft>
              <a:buClrTx/>
              <a:buSzTx/>
              <a:buFont typeface="Arial"/>
              <a:buNone/>
              <a:tabLst/>
              <a:defRPr/>
            </a:pPr>
            <a:endParaRPr kumimoji="0" lang="fr-FR" sz="2800" b="1" i="0" u="none" strike="noStrike" kern="1200" cap="none" spc="0" normalizeH="0" baseline="0" noProof="0" dirty="0">
              <a:ln>
                <a:noFill/>
              </a:ln>
              <a:solidFill>
                <a:schemeClr val="tx1"/>
              </a:solidFill>
              <a:effectLst/>
              <a:uLnTx/>
              <a:uFillTx/>
            </a:endParaRPr>
          </a:p>
          <a:p>
            <a:pPr marL="0" marR="0" lvl="0" indent="0" algn="l" defTabSz="457200" rtl="0" eaLnBrk="1" fontAlgn="auto" latinLnBrk="0" hangingPunct="1">
              <a:lnSpc>
                <a:spcPct val="100000"/>
              </a:lnSpc>
              <a:spcBef>
                <a:spcPct val="20000"/>
              </a:spcBef>
              <a:spcAft>
                <a:spcPts val="0"/>
              </a:spcAft>
              <a:buClrTx/>
              <a:buSzTx/>
              <a:buNone/>
              <a:tabLst/>
              <a:defRPr/>
            </a:pPr>
            <a:r>
              <a:rPr lang="cs-CZ" sz="2000" b="1" dirty="0"/>
              <a:t>Co musí prokázat?</a:t>
            </a:r>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000" dirty="0"/>
              <a:t>Adekvátnost lidí / projektu</a:t>
            </a:r>
            <a:endParaRPr lang="fr-FR" sz="2000" dirty="0"/>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000" dirty="0"/>
              <a:t>Adekvátnost produktu </a:t>
            </a:r>
            <a:r>
              <a:rPr lang="fr-FR" sz="2000" dirty="0"/>
              <a:t> / </a:t>
            </a:r>
            <a:r>
              <a:rPr lang="cs-CZ" sz="2000" dirty="0"/>
              <a:t>trhu</a:t>
            </a:r>
            <a:r>
              <a:rPr lang="fr-FR" sz="2000" dirty="0"/>
              <a:t> </a:t>
            </a:r>
            <a:endParaRPr lang="cs-CZ" sz="2000" dirty="0"/>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000" dirty="0"/>
              <a:t>Ekonomická a finanční životaschopnost</a:t>
            </a:r>
          </a:p>
          <a:p>
            <a:pPr marL="342900" marR="0" lvl="0" indent="-342900" algn="l" defTabSz="457200" rtl="0" eaLnBrk="1" fontAlgn="auto" latinLnBrk="0" hangingPunct="1">
              <a:lnSpc>
                <a:spcPct val="100000"/>
              </a:lnSpc>
              <a:spcBef>
                <a:spcPct val="20000"/>
              </a:spcBef>
              <a:spcAft>
                <a:spcPts val="0"/>
              </a:spcAft>
              <a:buClrTx/>
              <a:buSzTx/>
              <a:buFontTx/>
              <a:buChar char="-"/>
              <a:tabLst/>
              <a:defRPr/>
            </a:pPr>
            <a:endParaRPr lang="cs-CZ" sz="2000" dirty="0"/>
          </a:p>
          <a:p>
            <a:pPr marL="0" lvl="0" indent="0" defTabSz="457200">
              <a:buNone/>
              <a:defRPr/>
            </a:pPr>
            <a:r>
              <a:rPr lang="cs-CZ" sz="2000" b="1" dirty="0"/>
              <a:t>Komu je určen?</a:t>
            </a:r>
            <a:endParaRPr lang="cs-CZ" sz="2000" dirty="0"/>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000" dirty="0"/>
              <a:t>Interní uživatelé </a:t>
            </a:r>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000" dirty="0"/>
              <a:t>Externí</a:t>
            </a:r>
          </a:p>
          <a:p>
            <a:pPr marL="0" marR="0" lvl="0" indent="0" algn="l" defTabSz="457200" rtl="0" eaLnBrk="1" fontAlgn="auto" latinLnBrk="0" hangingPunct="1">
              <a:lnSpc>
                <a:spcPct val="100000"/>
              </a:lnSpc>
              <a:spcBef>
                <a:spcPct val="20000"/>
              </a:spcBef>
              <a:spcAft>
                <a:spcPts val="0"/>
              </a:spcAft>
              <a:buClrTx/>
              <a:buSzTx/>
              <a:buNone/>
              <a:tabLst/>
              <a:defRPr/>
            </a:pPr>
            <a:endParaRPr lang="cs-CZ" sz="2000" b="1" dirty="0"/>
          </a:p>
          <a:p>
            <a:pPr defTabSz="457200">
              <a:defRPr/>
            </a:pPr>
            <a:endParaRPr lang="fr-FR" sz="2000" dirty="0"/>
          </a:p>
        </p:txBody>
      </p:sp>
    </p:spTree>
    <p:extLst>
      <p:ext uri="{BB962C8B-B14F-4D97-AF65-F5344CB8AC3E}">
        <p14:creationId xmlns:p14="http://schemas.microsoft.com/office/powerpoint/2010/main" val="12890953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395536" y="1442301"/>
            <a:ext cx="8443664" cy="4836262"/>
          </a:xfrm>
          <a:prstGeom prst="rect">
            <a:avLst/>
          </a:prstGeom>
        </p:spPr>
        <p:txBody>
          <a:bodyPr vert="horz" lIns="91440" tIns="45720" rIns="91440" bIns="45720" rtlCol="0">
            <a:normAutofit/>
          </a:bodyPr>
          <a:lstStyle/>
          <a:p>
            <a:r>
              <a:rPr lang="cs-CZ" sz="2400" b="1" dirty="0"/>
              <a:t>Je vhodné, aby byznys plán byl</a:t>
            </a:r>
            <a:r>
              <a:rPr lang="cs-CZ" sz="2400" dirty="0"/>
              <a:t>: </a:t>
            </a: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endParaRPr lang="fr-FR" sz="2400" dirty="0"/>
          </a:p>
          <a:p>
            <a:pPr marL="342900" indent="-342900" defTabSz="457200">
              <a:spcBef>
                <a:spcPct val="20000"/>
              </a:spcBef>
              <a:buFontTx/>
              <a:buChar char="-"/>
              <a:defRPr/>
            </a:pPr>
            <a:r>
              <a:rPr lang="cs-CZ" sz="2400" dirty="0"/>
              <a:t>Přesný a vyčerpávající, ale podstatné informace nesmí být zastíněny informacemi příliš podrobnými. </a:t>
            </a:r>
          </a:p>
          <a:p>
            <a:pPr marL="342900" indent="-342900" defTabSz="457200">
              <a:spcBef>
                <a:spcPct val="20000"/>
              </a:spcBef>
              <a:buFontTx/>
              <a:buChar char="-"/>
              <a:defRPr/>
            </a:pPr>
            <a:r>
              <a:rPr lang="cs-CZ" sz="2400" dirty="0"/>
              <a:t>Logický a přehledný.</a:t>
            </a:r>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400" dirty="0"/>
              <a:t>Obsahuje hlavní informace a přílohy</a:t>
            </a:r>
            <a:endParaRPr kumimoji="0" lang="fr-FR" sz="2400" i="0" u="none" strike="noStrike" kern="1200" cap="none" spc="0" normalizeH="0" noProof="0" dirty="0">
              <a:ln>
                <a:noFill/>
              </a:ln>
              <a:solidFill>
                <a:schemeClr val="tx1"/>
              </a:solidFill>
              <a:effectLst/>
              <a:uLnTx/>
              <a:uFillTx/>
            </a:endParaRPr>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400" dirty="0"/>
              <a:t>Podpořen argumentací</a:t>
            </a:r>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400" dirty="0"/>
              <a:t>Stravitelný</a:t>
            </a:r>
          </a:p>
          <a:p>
            <a:pPr marL="342900" marR="0" lvl="0" indent="-342900" algn="l" defTabSz="457200" rtl="0" eaLnBrk="1" fontAlgn="auto" latinLnBrk="0" hangingPunct="1">
              <a:lnSpc>
                <a:spcPct val="100000"/>
              </a:lnSpc>
              <a:spcBef>
                <a:spcPct val="20000"/>
              </a:spcBef>
              <a:spcAft>
                <a:spcPts val="0"/>
              </a:spcAft>
              <a:buClrTx/>
              <a:buSzTx/>
              <a:buFontTx/>
              <a:buChar char="-"/>
              <a:tabLst/>
              <a:defRPr/>
            </a:pPr>
            <a:r>
              <a:rPr lang="cs-CZ" sz="2400" dirty="0"/>
              <a:t>Pravdivý a reálný a zároveň respektoval rizika</a:t>
            </a:r>
          </a:p>
          <a:p>
            <a:pPr marL="342900" marR="0" lvl="0" indent="-342900" algn="l" defTabSz="457200" rtl="0" eaLnBrk="1" fontAlgn="auto" latinLnBrk="0" hangingPunct="1">
              <a:lnSpc>
                <a:spcPct val="100000"/>
              </a:lnSpc>
              <a:spcBef>
                <a:spcPct val="20000"/>
              </a:spcBef>
              <a:spcAft>
                <a:spcPts val="0"/>
              </a:spcAft>
              <a:buClrTx/>
              <a:buSzTx/>
              <a:buFontTx/>
              <a:buChar char="-"/>
              <a:tabLst/>
              <a:defRPr/>
            </a:pPr>
            <a:endParaRPr lang="fr-FR" sz="2400" dirty="0"/>
          </a:p>
        </p:txBody>
      </p:sp>
      <p:sp>
        <p:nvSpPr>
          <p:cNvPr id="3" name="Nadpis 3"/>
          <p:cNvSpPr>
            <a:spLocks noGrp="1"/>
          </p:cNvSpPr>
          <p:nvPr>
            <p:ph type="title"/>
          </p:nvPr>
        </p:nvSpPr>
        <p:spPr>
          <a:xfrm>
            <a:off x="395536" y="587333"/>
            <a:ext cx="8229600" cy="854968"/>
          </a:xfrm>
        </p:spPr>
        <p:txBody>
          <a:bodyPr vert="horz" lIns="91440" tIns="45720" rIns="91440" bIns="45720" rtlCol="0" anchor="ctr">
            <a:normAutofit/>
          </a:bodyPr>
          <a:lstStyle/>
          <a:p>
            <a:r>
              <a:rPr lang="cs-CZ" sz="3900" b="1" dirty="0">
                <a:solidFill>
                  <a:schemeClr val="tx2"/>
                </a:solidFill>
                <a:effectLst>
                  <a:outerShdw blurRad="63500" dist="38100" dir="5400000" algn="t" rotWithShape="0">
                    <a:prstClr val="black">
                      <a:alpha val="25000"/>
                    </a:prstClr>
                  </a:outerShdw>
                </a:effectLst>
                <a:latin typeface="+mn-lt"/>
              </a:rPr>
              <a:t>Byznys plán – jaký by měl být</a:t>
            </a:r>
          </a:p>
        </p:txBody>
      </p:sp>
    </p:spTree>
    <p:extLst>
      <p:ext uri="{BB962C8B-B14F-4D97-AF65-F5344CB8AC3E}">
        <p14:creationId xmlns:p14="http://schemas.microsoft.com/office/powerpoint/2010/main" val="38053287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529208" y="590482"/>
            <a:ext cx="8229600" cy="692696"/>
          </a:xfrm>
        </p:spPr>
        <p:txBody>
          <a:bodyPr>
            <a:normAutofit fontScale="90000"/>
          </a:bodyPr>
          <a:lstStyle/>
          <a:p>
            <a:pPr eaLnBrk="1" hangingPunct="1">
              <a:defRPr/>
            </a:pPr>
            <a:r>
              <a:rPr lang="cs-CZ" sz="4300" b="1" dirty="0">
                <a:solidFill>
                  <a:schemeClr val="tx2"/>
                </a:solidFill>
                <a:effectLst>
                  <a:outerShdw blurRad="63500" dist="38100" dir="5400000" algn="t" rotWithShape="0">
                    <a:prstClr val="black">
                      <a:alpha val="25000"/>
                    </a:prstClr>
                  </a:outerShdw>
                </a:effectLst>
                <a:latin typeface="+mn-lt"/>
              </a:rPr>
              <a:t>Jak využívat BP?</a:t>
            </a:r>
          </a:p>
        </p:txBody>
      </p:sp>
      <p:sp>
        <p:nvSpPr>
          <p:cNvPr id="99331" name="Rectangle 3"/>
          <p:cNvSpPr>
            <a:spLocks noGrp="1" noChangeArrowheads="1"/>
          </p:cNvSpPr>
          <p:nvPr>
            <p:ph type="body" idx="1"/>
          </p:nvPr>
        </p:nvSpPr>
        <p:spPr>
          <a:xfrm>
            <a:off x="179512" y="1283178"/>
            <a:ext cx="8964488" cy="5674214"/>
          </a:xfrm>
        </p:spPr>
        <p:txBody>
          <a:bodyPr>
            <a:normAutofit/>
          </a:bodyPr>
          <a:lstStyle/>
          <a:p>
            <a:pPr algn="just" eaLnBrk="1" hangingPunct="1">
              <a:lnSpc>
                <a:spcPct val="80000"/>
              </a:lnSpc>
              <a:defRPr/>
            </a:pPr>
            <a:r>
              <a:rPr lang="cs-CZ" sz="2200" dirty="0"/>
              <a:t>BP je </a:t>
            </a:r>
            <a:r>
              <a:rPr lang="cs-CZ" sz="2200" b="1" dirty="0"/>
              <a:t>prostředkem komunikace</a:t>
            </a:r>
            <a:r>
              <a:rPr lang="cs-CZ" sz="2200" dirty="0"/>
              <a:t> s finančníky, zaměstnanci a dalšími zájmovými skupinami. </a:t>
            </a:r>
          </a:p>
          <a:p>
            <a:pPr algn="just" eaLnBrk="1" hangingPunct="1">
              <a:lnSpc>
                <a:spcPct val="80000"/>
              </a:lnSpc>
              <a:defRPr/>
            </a:pPr>
            <a:endParaRPr lang="cs-CZ" sz="2200" b="1" dirty="0"/>
          </a:p>
          <a:p>
            <a:pPr algn="just" eaLnBrk="1" hangingPunct="1">
              <a:lnSpc>
                <a:spcPct val="80000"/>
              </a:lnSpc>
              <a:defRPr/>
            </a:pPr>
            <a:r>
              <a:rPr lang="cs-CZ" sz="2200" b="1" dirty="0"/>
              <a:t>BP vám pomůže držet se stanovené mise (poslání)</a:t>
            </a:r>
            <a:r>
              <a:rPr lang="cs-CZ" sz="2200" dirty="0"/>
              <a:t>. Pokušení upravit plán pro určitého investora může být značné. </a:t>
            </a:r>
          </a:p>
          <a:p>
            <a:pPr algn="just" eaLnBrk="1" hangingPunct="1">
              <a:lnSpc>
                <a:spcPct val="80000"/>
              </a:lnSpc>
              <a:defRPr/>
            </a:pPr>
            <a:endParaRPr lang="cs-CZ" sz="2200" b="1" dirty="0"/>
          </a:p>
          <a:p>
            <a:pPr algn="just" eaLnBrk="1" hangingPunct="1">
              <a:lnSpc>
                <a:spcPct val="80000"/>
              </a:lnSpc>
              <a:defRPr/>
            </a:pPr>
            <a:r>
              <a:rPr lang="cs-CZ" sz="2200" b="1" dirty="0"/>
              <a:t>BP je nástrojem k plánování aktivace zdrojů z dlouhodobých grantů.</a:t>
            </a:r>
          </a:p>
          <a:p>
            <a:pPr algn="just">
              <a:lnSpc>
                <a:spcPct val="80000"/>
              </a:lnSpc>
              <a:defRPr/>
            </a:pPr>
            <a:endParaRPr lang="cs-CZ" sz="2200" dirty="0"/>
          </a:p>
          <a:p>
            <a:pPr algn="just">
              <a:lnSpc>
                <a:spcPct val="80000"/>
              </a:lnSpc>
              <a:defRPr/>
            </a:pPr>
            <a:r>
              <a:rPr lang="cs-CZ" sz="2200" dirty="0"/>
              <a:t>BP vám může pomoci analyzovat a vysvětlit neúspěch při dosahování cílů.</a:t>
            </a:r>
          </a:p>
          <a:p>
            <a:pPr algn="just">
              <a:lnSpc>
                <a:spcPct val="80000"/>
              </a:lnSpc>
              <a:defRPr/>
            </a:pPr>
            <a:r>
              <a:rPr lang="cs-CZ" sz="2200" dirty="0"/>
              <a:t>Používejte BP interně k </a:t>
            </a:r>
            <a:r>
              <a:rPr lang="cs-CZ" sz="2200" b="1" dirty="0"/>
              <a:t>objasnění směřování celé organizace a role každého jednotlivce.</a:t>
            </a:r>
          </a:p>
          <a:p>
            <a:pPr algn="just">
              <a:lnSpc>
                <a:spcPct val="80000"/>
              </a:lnSpc>
              <a:defRPr/>
            </a:pPr>
            <a:r>
              <a:rPr lang="cs-CZ" sz="2200" dirty="0"/>
              <a:t>Používejte BP k vyhodnocování pokroku</a:t>
            </a:r>
          </a:p>
        </p:txBody>
      </p:sp>
    </p:spTree>
    <p:extLst>
      <p:ext uri="{BB962C8B-B14F-4D97-AF65-F5344CB8AC3E}">
        <p14:creationId xmlns:p14="http://schemas.microsoft.com/office/powerpoint/2010/main" val="1284309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457200" y="527901"/>
            <a:ext cx="8229600" cy="836712"/>
          </a:xfrm>
        </p:spPr>
        <p:txBody>
          <a:bodyPr/>
          <a:lstStyle/>
          <a:p>
            <a:pPr eaLnBrk="1" hangingPunct="1">
              <a:defRPr/>
            </a:pPr>
            <a:r>
              <a:rPr lang="cs-CZ" sz="3900" b="1" dirty="0">
                <a:solidFill>
                  <a:schemeClr val="tx2"/>
                </a:solidFill>
                <a:effectLst>
                  <a:outerShdw blurRad="63500" dist="38100" dir="5400000" algn="t" rotWithShape="0">
                    <a:prstClr val="black">
                      <a:alpha val="25000"/>
                    </a:prstClr>
                  </a:outerShdw>
                </a:effectLst>
                <a:latin typeface="+mn-lt"/>
              </a:rPr>
              <a:t>Kritéria hodnocení BP</a:t>
            </a:r>
          </a:p>
        </p:txBody>
      </p:sp>
      <p:sp>
        <p:nvSpPr>
          <p:cNvPr id="114691" name="Rectangle 3"/>
          <p:cNvSpPr>
            <a:spLocks noGrp="1" noChangeArrowheads="1"/>
          </p:cNvSpPr>
          <p:nvPr>
            <p:ph type="body" idx="1"/>
          </p:nvPr>
        </p:nvSpPr>
        <p:spPr>
          <a:xfrm>
            <a:off x="161764" y="1461155"/>
            <a:ext cx="8820472" cy="4925400"/>
          </a:xfrm>
        </p:spPr>
        <p:txBody>
          <a:bodyPr>
            <a:normAutofit/>
          </a:bodyPr>
          <a:lstStyle/>
          <a:p>
            <a:pPr algn="just" eaLnBrk="1" hangingPunct="1">
              <a:lnSpc>
                <a:spcPct val="90000"/>
              </a:lnSpc>
              <a:defRPr/>
            </a:pPr>
            <a:r>
              <a:rPr lang="cs-CZ" sz="2800" b="1" dirty="0"/>
              <a:t>Proveditelnost</a:t>
            </a:r>
            <a:endParaRPr lang="cs-CZ" sz="2800" dirty="0"/>
          </a:p>
          <a:p>
            <a:pPr algn="just" eaLnBrk="1" hangingPunct="1">
              <a:lnSpc>
                <a:spcPct val="90000"/>
              </a:lnSpc>
              <a:defRPr/>
            </a:pPr>
            <a:r>
              <a:rPr lang="cs-CZ" sz="2800" b="1" dirty="0"/>
              <a:t>Uplatnitelnost na trhu</a:t>
            </a:r>
            <a:endParaRPr lang="cs-CZ" sz="2800" dirty="0"/>
          </a:p>
          <a:p>
            <a:pPr algn="just" eaLnBrk="1" hangingPunct="1">
              <a:lnSpc>
                <a:spcPct val="90000"/>
              </a:lnSpc>
              <a:defRPr/>
            </a:pPr>
            <a:r>
              <a:rPr lang="cs-CZ" sz="2800" b="1" dirty="0"/>
              <a:t>Finanční návratnost investic</a:t>
            </a:r>
          </a:p>
          <a:p>
            <a:pPr algn="just" eaLnBrk="1" hangingPunct="1">
              <a:lnSpc>
                <a:spcPct val="90000"/>
              </a:lnSpc>
              <a:defRPr/>
            </a:pPr>
            <a:r>
              <a:rPr lang="cs-CZ" sz="2800" b="1" dirty="0" err="1"/>
              <a:t>Financovatelnost</a:t>
            </a:r>
            <a:endParaRPr lang="cs-CZ" sz="2800" b="1" dirty="0"/>
          </a:p>
          <a:p>
            <a:pPr algn="just" eaLnBrk="1" hangingPunct="1">
              <a:lnSpc>
                <a:spcPct val="90000"/>
              </a:lnSpc>
              <a:defRPr/>
            </a:pPr>
            <a:r>
              <a:rPr lang="cs-CZ" sz="2800" b="1" dirty="0"/>
              <a:t>Manažerský tým</a:t>
            </a:r>
            <a:endParaRPr lang="cs-CZ" sz="2800" dirty="0"/>
          </a:p>
          <a:p>
            <a:pPr algn="just">
              <a:lnSpc>
                <a:spcPct val="90000"/>
              </a:lnSpc>
              <a:defRPr/>
            </a:pPr>
            <a:r>
              <a:rPr lang="cs-CZ" sz="2800" b="1" dirty="0"/>
              <a:t>Řízení výkonnosti</a:t>
            </a:r>
            <a:endParaRPr lang="cs-CZ" sz="2800" dirty="0"/>
          </a:p>
          <a:p>
            <a:pPr algn="just">
              <a:lnSpc>
                <a:spcPct val="90000"/>
              </a:lnSpc>
              <a:defRPr/>
            </a:pPr>
            <a:r>
              <a:rPr lang="cs-CZ" sz="2800" b="1" dirty="0"/>
              <a:t>Hodnocení rizik a rizikového plánování</a:t>
            </a:r>
            <a:endParaRPr lang="cs-CZ" sz="3200" dirty="0"/>
          </a:p>
          <a:p>
            <a:pPr algn="just" eaLnBrk="1" hangingPunct="1">
              <a:lnSpc>
                <a:spcPct val="90000"/>
              </a:lnSpc>
              <a:defRPr/>
            </a:pPr>
            <a:endParaRPr lang="cs-CZ" sz="2800" dirty="0"/>
          </a:p>
        </p:txBody>
      </p:sp>
    </p:spTree>
    <p:extLst>
      <p:ext uri="{BB962C8B-B14F-4D97-AF65-F5344CB8AC3E}">
        <p14:creationId xmlns:p14="http://schemas.microsoft.com/office/powerpoint/2010/main" val="5826036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14400" y="236867"/>
            <a:ext cx="8229600" cy="490066"/>
          </a:xfrm>
        </p:spPr>
        <p:txBody>
          <a:bodyPr>
            <a:noAutofit/>
          </a:bodyPr>
          <a:lstStyle/>
          <a:p>
            <a:pPr lvl="0" algn="r"/>
            <a:r>
              <a:rPr lang="cs-CZ" sz="3600" b="1" dirty="0">
                <a:solidFill>
                  <a:schemeClr val="tx2"/>
                </a:solidFill>
                <a:effectLst>
                  <a:outerShdw blurRad="63500" dist="38100" dir="5400000" algn="t" rotWithShape="0">
                    <a:prstClr val="black">
                      <a:alpha val="25000"/>
                    </a:prstClr>
                  </a:outerShdw>
                </a:effectLst>
                <a:latin typeface="+mn-lt"/>
              </a:rPr>
              <a:t>Byznys plán</a:t>
            </a:r>
            <a:r>
              <a:rPr lang="fr-FR" sz="3600" b="1" dirty="0">
                <a:solidFill>
                  <a:schemeClr val="tx2"/>
                </a:solidFill>
                <a:effectLst>
                  <a:outerShdw blurRad="63500" dist="38100" dir="5400000" algn="t" rotWithShape="0">
                    <a:prstClr val="black">
                      <a:alpha val="25000"/>
                    </a:prstClr>
                  </a:outerShdw>
                </a:effectLst>
                <a:latin typeface="+mn-lt"/>
              </a:rPr>
              <a:t>: </a:t>
            </a:r>
            <a:r>
              <a:rPr lang="cs-CZ" sz="3600" b="1" dirty="0">
                <a:solidFill>
                  <a:schemeClr val="tx2"/>
                </a:solidFill>
                <a:effectLst>
                  <a:outerShdw blurRad="63500" dist="38100" dir="5400000" algn="t" rotWithShape="0">
                    <a:prstClr val="black">
                      <a:alpha val="25000"/>
                    </a:prstClr>
                  </a:outerShdw>
                </a:effectLst>
                <a:latin typeface="+mn-lt"/>
              </a:rPr>
              <a:t>Přehled</a:t>
            </a:r>
            <a:r>
              <a:rPr lang="fr-FR" sz="3600" b="1" dirty="0">
                <a:solidFill>
                  <a:schemeClr val="tx2"/>
                </a:solidFill>
                <a:effectLst>
                  <a:outerShdw blurRad="63500" dist="38100" dir="5400000" algn="t" rotWithShape="0">
                    <a:prstClr val="black">
                      <a:alpha val="25000"/>
                    </a:prstClr>
                  </a:outerShdw>
                </a:effectLst>
                <a:latin typeface="+mn-lt"/>
              </a:rPr>
              <a:t> (1/2)</a:t>
            </a:r>
            <a:endParaRPr lang="cs-CZ" sz="36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395536" y="917355"/>
            <a:ext cx="8291264" cy="5001419"/>
          </a:xfrm>
        </p:spPr>
        <p:txBody>
          <a:bodyPr/>
          <a:lstStyle/>
          <a:p>
            <a:pPr lvl="0" defTabSz="457200">
              <a:buNone/>
              <a:defRPr/>
            </a:pPr>
            <a:r>
              <a:rPr lang="cs-CZ" sz="2000" b="1" dirty="0"/>
              <a:t>I. PŘEHLED HLAVNÍCH ČÁSTÍ</a:t>
            </a:r>
          </a:p>
          <a:p>
            <a:pPr lvl="0" defTabSz="457200">
              <a:buNone/>
              <a:defRPr/>
            </a:pPr>
            <a:r>
              <a:rPr lang="cs-CZ" sz="2000" dirty="0"/>
              <a:t>A. Představení nabídky produktu</a:t>
            </a:r>
          </a:p>
          <a:p>
            <a:pPr marL="400050" lvl="1" indent="0" defTabSz="457200">
              <a:buFont typeface="Arial"/>
              <a:buChar char="–"/>
              <a:defRPr/>
            </a:pPr>
            <a:r>
              <a:rPr lang="cs-CZ" sz="1600" dirty="0"/>
              <a:t> S jakým produktem chci začít podnikat? </a:t>
            </a:r>
          </a:p>
          <a:p>
            <a:pPr marL="400050" lvl="1" indent="0" defTabSz="457200">
              <a:buFont typeface="Arial"/>
              <a:buChar char="–"/>
              <a:defRPr/>
            </a:pPr>
            <a:r>
              <a:rPr lang="cs-CZ" sz="1600" dirty="0"/>
              <a:t> Jaká je funkčnost produktu nebo nabízené služby?</a:t>
            </a:r>
          </a:p>
          <a:p>
            <a:pPr marL="400050" lvl="1" indent="0" defTabSz="457200">
              <a:buFont typeface="Arial"/>
              <a:buChar char="–"/>
              <a:defRPr/>
            </a:pPr>
            <a:r>
              <a:rPr lang="cs-CZ" sz="1600" dirty="0"/>
              <a:t> Je produkt nebo služba chráněna (licence, známka, patent) ?</a:t>
            </a:r>
          </a:p>
          <a:p>
            <a:pPr marL="400050" lvl="1" indent="0" defTabSz="457200">
              <a:buFont typeface="Arial"/>
              <a:buChar char="–"/>
              <a:defRPr/>
            </a:pPr>
            <a:r>
              <a:rPr lang="cs-CZ" sz="1600" dirty="0"/>
              <a:t> V čem produkt nebo služba odpovídá potřebě trhu?</a:t>
            </a:r>
          </a:p>
          <a:p>
            <a:pPr marL="400050" lvl="1" indent="0" defTabSz="457200">
              <a:buFont typeface="Arial"/>
              <a:buChar char="–"/>
              <a:defRPr/>
            </a:pPr>
            <a:r>
              <a:rPr lang="cs-CZ" sz="1600" dirty="0"/>
              <a:t> Kdo bude náš hlavní zákazník? Kdo platí dodaný produkt nebo službu?</a:t>
            </a:r>
          </a:p>
          <a:p>
            <a:pPr lvl="0" defTabSz="457200">
              <a:buNone/>
              <a:defRPr/>
            </a:pPr>
            <a:endParaRPr lang="cs-CZ" sz="2000" dirty="0"/>
          </a:p>
          <a:p>
            <a:pPr lvl="0" defTabSz="457200">
              <a:buNone/>
              <a:defRPr/>
            </a:pPr>
            <a:r>
              <a:rPr lang="cs-CZ" sz="2000" dirty="0"/>
              <a:t>B. Popis trhu</a:t>
            </a:r>
          </a:p>
          <a:p>
            <a:pPr marL="400050" lvl="1" indent="0" defTabSz="457200">
              <a:buFont typeface="Arial"/>
              <a:buChar char="–"/>
              <a:defRPr/>
            </a:pPr>
            <a:r>
              <a:rPr lang="cs-CZ" sz="1600" dirty="0"/>
              <a:t> Jaký je náš cílový trh? Jak je trh veliký a jaký je jeho potenciál?</a:t>
            </a:r>
          </a:p>
          <a:p>
            <a:pPr marL="400050" lvl="1" indent="0" defTabSz="457200">
              <a:buFont typeface="Arial"/>
              <a:buChar char="–"/>
              <a:defRPr/>
            </a:pPr>
            <a:r>
              <a:rPr lang="cs-CZ" sz="1600" dirty="0"/>
              <a:t> Jaké jsou perspektivy vývoje trhu? Jaké procento trhu zamýšlí společnost oslovit?</a:t>
            </a:r>
          </a:p>
          <a:p>
            <a:pPr marL="400050" lvl="1" indent="0" defTabSz="457200">
              <a:buFont typeface="Arial"/>
              <a:buChar char="–"/>
              <a:defRPr/>
            </a:pPr>
            <a:r>
              <a:rPr lang="cs-CZ" sz="1600" dirty="0"/>
              <a:t>  Jaká je přímá nebo nepřímá  konkurence? Jak se produkt nebo služba odlišuje od té konkurenční? </a:t>
            </a:r>
          </a:p>
          <a:p>
            <a:pPr marL="400050" lvl="1" indent="0" defTabSz="457200">
              <a:buFont typeface="Arial"/>
              <a:buChar char="–"/>
              <a:defRPr/>
            </a:pPr>
            <a:r>
              <a:rPr lang="cs-CZ" sz="1600" dirty="0"/>
              <a:t> Jaký způsob distribuce nebo distribuční síť je možné používat? Jak dostaneme produkt k zákazníkovi?</a:t>
            </a:r>
          </a:p>
          <a:p>
            <a:endParaRPr lang="cs-CZ" dirty="0"/>
          </a:p>
        </p:txBody>
      </p:sp>
    </p:spTree>
    <p:extLst>
      <p:ext uri="{BB962C8B-B14F-4D97-AF65-F5344CB8AC3E}">
        <p14:creationId xmlns:p14="http://schemas.microsoft.com/office/powerpoint/2010/main" val="1153638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obsah 4"/>
          <p:cNvSpPr>
            <a:spLocks noGrp="1"/>
          </p:cNvSpPr>
          <p:nvPr>
            <p:ph idx="1"/>
          </p:nvPr>
        </p:nvSpPr>
        <p:spPr>
          <a:xfrm>
            <a:off x="395536" y="1124744"/>
            <a:ext cx="8291264" cy="5001419"/>
          </a:xfrm>
        </p:spPr>
        <p:txBody>
          <a:bodyPr/>
          <a:lstStyle/>
          <a:p>
            <a:pPr lvl="0">
              <a:buNone/>
              <a:defRPr/>
            </a:pPr>
            <a:r>
              <a:rPr lang="cs-CZ" sz="2000" dirty="0"/>
              <a:t>C. Personální a organizační zajištění</a:t>
            </a:r>
          </a:p>
          <a:p>
            <a:pPr lvl="1">
              <a:defRPr/>
            </a:pPr>
            <a:r>
              <a:rPr lang="cs-CZ" sz="1600" dirty="0"/>
              <a:t>S jakým týmem budeme naše podnikání realizovat?</a:t>
            </a:r>
          </a:p>
          <a:p>
            <a:pPr lvl="1">
              <a:defRPr/>
            </a:pPr>
            <a:r>
              <a:rPr lang="cs-CZ" sz="1600" dirty="0"/>
              <a:t>Kdo jsou klíčoví členové vedoucího týmu?</a:t>
            </a:r>
          </a:p>
          <a:p>
            <a:pPr lvl="1">
              <a:defRPr/>
            </a:pPr>
            <a:r>
              <a:rPr lang="cs-CZ" sz="1600" dirty="0"/>
              <a:t>Jakou nesou odpovědnost?</a:t>
            </a:r>
          </a:p>
          <a:p>
            <a:pPr lvl="1">
              <a:defRPr/>
            </a:pPr>
            <a:r>
              <a:rPr lang="cs-CZ" sz="1600" dirty="0"/>
              <a:t>Jaký nábor zaměstnanců je plánován? Atd.</a:t>
            </a:r>
          </a:p>
          <a:p>
            <a:pPr lvl="0">
              <a:defRPr/>
            </a:pPr>
            <a:endParaRPr lang="cs-CZ" sz="2000" dirty="0"/>
          </a:p>
          <a:p>
            <a:pPr lvl="0">
              <a:buNone/>
              <a:defRPr/>
            </a:pPr>
            <a:r>
              <a:rPr lang="cs-CZ" sz="2000" dirty="0"/>
              <a:t>D. Financování</a:t>
            </a:r>
          </a:p>
          <a:p>
            <a:pPr lvl="1">
              <a:defRPr/>
            </a:pPr>
            <a:r>
              <a:rPr lang="cs-CZ" sz="1600" dirty="0"/>
              <a:t>Jak velký finanční rozpočet projekt vyžaduje?</a:t>
            </a:r>
          </a:p>
          <a:p>
            <a:pPr lvl="1">
              <a:defRPr/>
            </a:pPr>
            <a:r>
              <a:rPr lang="cs-CZ" sz="1600" dirty="0"/>
              <a:t>Kolik financí a v jaké struktuře je třeba sehnat? Na co budou využity?</a:t>
            </a:r>
          </a:p>
          <a:p>
            <a:pPr lvl="1">
              <a:defRPr/>
            </a:pPr>
            <a:r>
              <a:rPr lang="cs-CZ" sz="1600" dirty="0"/>
              <a:t>Jaké jsou předpokládané výnosy a finanční plány na první rok (12 měsíců)? 3 roky?</a:t>
            </a:r>
          </a:p>
          <a:p>
            <a:pPr lvl="1">
              <a:defRPr/>
            </a:pPr>
            <a:r>
              <a:rPr lang="cs-CZ" sz="1600" dirty="0"/>
              <a:t>Jaký je výstup pro investora? Co můžu investorovi nabídnout?</a:t>
            </a:r>
          </a:p>
          <a:p>
            <a:endParaRPr lang="cs-CZ" dirty="0"/>
          </a:p>
        </p:txBody>
      </p:sp>
      <p:sp>
        <p:nvSpPr>
          <p:cNvPr id="7" name="Nadpis 3"/>
          <p:cNvSpPr txBox="1">
            <a:spLocks/>
          </p:cNvSpPr>
          <p:nvPr/>
        </p:nvSpPr>
        <p:spPr>
          <a:xfrm>
            <a:off x="914400" y="236867"/>
            <a:ext cx="8229600" cy="490066"/>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r>
              <a:rPr lang="cs-CZ" sz="3600" b="1" dirty="0">
                <a:solidFill>
                  <a:schemeClr val="tx2"/>
                </a:solidFill>
                <a:effectLst>
                  <a:outerShdw blurRad="63500" dist="38100" dir="5400000" algn="t" rotWithShape="0">
                    <a:prstClr val="black">
                      <a:alpha val="25000"/>
                    </a:prstClr>
                  </a:outerShdw>
                </a:effectLst>
                <a:latin typeface="+mn-lt"/>
              </a:rPr>
              <a:t>Byznys plán</a:t>
            </a:r>
            <a:r>
              <a:rPr lang="fr-FR" sz="3600" b="1" dirty="0">
                <a:solidFill>
                  <a:schemeClr val="tx2"/>
                </a:solidFill>
                <a:effectLst>
                  <a:outerShdw blurRad="63500" dist="38100" dir="5400000" algn="t" rotWithShape="0">
                    <a:prstClr val="black">
                      <a:alpha val="25000"/>
                    </a:prstClr>
                  </a:outerShdw>
                </a:effectLst>
                <a:latin typeface="+mn-lt"/>
              </a:rPr>
              <a:t>: </a:t>
            </a:r>
            <a:r>
              <a:rPr lang="cs-CZ" sz="3600" b="1" dirty="0">
                <a:solidFill>
                  <a:schemeClr val="tx2"/>
                </a:solidFill>
                <a:effectLst>
                  <a:outerShdw blurRad="63500" dist="38100" dir="5400000" algn="t" rotWithShape="0">
                    <a:prstClr val="black">
                      <a:alpha val="25000"/>
                    </a:prstClr>
                  </a:outerShdw>
                </a:effectLst>
                <a:latin typeface="+mn-lt"/>
              </a:rPr>
              <a:t>Přehled</a:t>
            </a:r>
            <a:r>
              <a:rPr lang="fr-FR" sz="3600" b="1" dirty="0">
                <a:solidFill>
                  <a:schemeClr val="tx2"/>
                </a:solidFill>
                <a:effectLst>
                  <a:outerShdw blurRad="63500" dist="38100" dir="5400000" algn="t" rotWithShape="0">
                    <a:prstClr val="black">
                      <a:alpha val="25000"/>
                    </a:prstClr>
                  </a:outerShdw>
                </a:effectLst>
                <a:latin typeface="+mn-lt"/>
              </a:rPr>
              <a:t> (</a:t>
            </a:r>
            <a:r>
              <a:rPr lang="cs-CZ" sz="3600" b="1" dirty="0">
                <a:solidFill>
                  <a:schemeClr val="tx2"/>
                </a:solidFill>
                <a:effectLst>
                  <a:outerShdw blurRad="63500" dist="38100" dir="5400000" algn="t" rotWithShape="0">
                    <a:prstClr val="black">
                      <a:alpha val="25000"/>
                    </a:prstClr>
                  </a:outerShdw>
                </a:effectLst>
                <a:latin typeface="+mn-lt"/>
              </a:rPr>
              <a:t>2</a:t>
            </a:r>
            <a:r>
              <a:rPr lang="fr-FR" sz="3600" b="1" dirty="0">
                <a:solidFill>
                  <a:schemeClr val="tx2"/>
                </a:solidFill>
                <a:effectLst>
                  <a:outerShdw blurRad="63500" dist="38100" dir="5400000" algn="t" rotWithShape="0">
                    <a:prstClr val="black">
                      <a:alpha val="25000"/>
                    </a:prstClr>
                  </a:outerShdw>
                </a:effectLst>
                <a:latin typeface="+mn-lt"/>
              </a:rPr>
              <a:t>/2)</a:t>
            </a:r>
            <a:endParaRPr lang="cs-CZ" sz="3600" b="1" dirty="0">
              <a:solidFill>
                <a:schemeClr val="tx2"/>
              </a:solidFill>
              <a:effectLst>
                <a:outerShdw blurRad="63500" dist="38100" dir="5400000" algn="t" rotWithShape="0">
                  <a:prstClr val="black">
                    <a:alpha val="25000"/>
                  </a:prstClr>
                </a:outerShdw>
              </a:effectLst>
              <a:latin typeface="+mn-lt"/>
            </a:endParaRPr>
          </a:p>
        </p:txBody>
      </p:sp>
    </p:spTree>
    <p:extLst>
      <p:ext uri="{BB962C8B-B14F-4D97-AF65-F5344CB8AC3E}">
        <p14:creationId xmlns:p14="http://schemas.microsoft.com/office/powerpoint/2010/main" val="16813574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14400" y="189796"/>
            <a:ext cx="8229600" cy="490066"/>
          </a:xfrm>
        </p:spPr>
        <p:txBody>
          <a:bodyPr>
            <a:noAutofit/>
          </a:bodyPr>
          <a:lstStyle/>
          <a:p>
            <a:pPr lvl="0" algn="r"/>
            <a:r>
              <a:rPr lang="cs-CZ" sz="3200" b="1" dirty="0">
                <a:solidFill>
                  <a:schemeClr val="tx2"/>
                </a:solidFill>
                <a:effectLst>
                  <a:outerShdw blurRad="63500" dist="38100" dir="5400000" algn="t" rotWithShape="0">
                    <a:prstClr val="black">
                      <a:alpha val="25000"/>
                    </a:prstClr>
                  </a:outerShdw>
                </a:effectLst>
                <a:latin typeface="+mn-lt"/>
              </a:rPr>
              <a:t>Byznys plán: Nabídka</a:t>
            </a:r>
            <a:r>
              <a:rPr lang="fr-FR" sz="3200" b="1" dirty="0">
                <a:solidFill>
                  <a:schemeClr val="tx2"/>
                </a:solidFill>
                <a:effectLst>
                  <a:outerShdw blurRad="63500" dist="38100" dir="5400000" algn="t" rotWithShape="0">
                    <a:prstClr val="black">
                      <a:alpha val="25000"/>
                    </a:prstClr>
                  </a:outerShdw>
                </a:effectLst>
                <a:latin typeface="+mn-lt"/>
              </a:rPr>
              <a:t> (1/2)</a:t>
            </a:r>
            <a:endParaRPr lang="cs-CZ" sz="32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395536" y="1124744"/>
            <a:ext cx="8291264" cy="5001419"/>
          </a:xfrm>
        </p:spPr>
        <p:txBody>
          <a:bodyPr/>
          <a:lstStyle/>
          <a:p>
            <a:pPr lvl="0" defTabSz="457200">
              <a:buNone/>
              <a:defRPr/>
            </a:pPr>
            <a:r>
              <a:rPr lang="cs-CZ" sz="2000" b="1" dirty="0"/>
              <a:t>II. PREZENTACE NABÍDKY PRODUKTŮ A/NEBO SLUŽEB (jednoduchá, jasná a stručná)</a:t>
            </a:r>
            <a:endParaRPr lang="cs-CZ" sz="2000" dirty="0"/>
          </a:p>
          <a:p>
            <a:pPr lvl="0" defTabSz="457200">
              <a:buNone/>
              <a:defRPr/>
            </a:pPr>
            <a:r>
              <a:rPr lang="cs-CZ" sz="2000" dirty="0"/>
              <a:t>A. Základní nabídka</a:t>
            </a:r>
          </a:p>
          <a:p>
            <a:pPr lvl="1" defTabSz="457200">
              <a:buFont typeface="Arial"/>
              <a:buChar char="–"/>
              <a:defRPr/>
            </a:pPr>
            <a:r>
              <a:rPr lang="cs-CZ" sz="1600" dirty="0"/>
              <a:t>Prezentace produktu nebo služby,</a:t>
            </a:r>
          </a:p>
          <a:p>
            <a:pPr lvl="1" defTabSz="457200">
              <a:buFont typeface="Arial"/>
              <a:buChar char="–"/>
              <a:defRPr/>
            </a:pPr>
            <a:r>
              <a:rPr lang="cs-CZ" sz="1600" dirty="0"/>
              <a:t>Jaká je funkčnost produktu nebo služby,</a:t>
            </a:r>
          </a:p>
          <a:p>
            <a:pPr lvl="1" defTabSz="457200">
              <a:buFont typeface="Arial"/>
              <a:buChar char="–"/>
              <a:defRPr/>
            </a:pPr>
            <a:r>
              <a:rPr lang="cs-CZ" sz="1600" dirty="0"/>
              <a:t>Jaká je výkonnost produktu nebo služby?</a:t>
            </a:r>
          </a:p>
          <a:p>
            <a:pPr lvl="1" defTabSz="457200">
              <a:buFont typeface="Arial"/>
              <a:buChar char="–"/>
              <a:defRPr/>
            </a:pPr>
            <a:r>
              <a:rPr lang="cs-CZ" sz="1600" dirty="0"/>
              <a:t>Produkt nebo služba patří do nějaké řady produktů nebo služeb, jež společnost nebo někdo třetí nabízí? </a:t>
            </a:r>
          </a:p>
          <a:p>
            <a:pPr lvl="1" defTabSz="457200">
              <a:buFont typeface="Arial"/>
              <a:buChar char="–"/>
              <a:defRPr/>
            </a:pPr>
            <a:r>
              <a:rPr lang="cs-CZ" sz="1600" dirty="0"/>
              <a:t>Jaké jsou silné a slabé stránky produktu?</a:t>
            </a:r>
          </a:p>
          <a:p>
            <a:pPr lvl="1" defTabSz="457200">
              <a:buFont typeface="Arial"/>
              <a:buChar char="–"/>
              <a:defRPr/>
            </a:pPr>
            <a:r>
              <a:rPr lang="cs-CZ" sz="1600" dirty="0"/>
              <a:t>V čem je např. produkt inovativní, jedinečný?</a:t>
            </a:r>
          </a:p>
          <a:p>
            <a:pPr lvl="1" defTabSz="457200">
              <a:buFont typeface="Arial"/>
              <a:buChar char="–"/>
              <a:defRPr/>
            </a:pPr>
            <a:endParaRPr lang="cs-CZ" sz="1600" dirty="0"/>
          </a:p>
          <a:p>
            <a:pPr lvl="0" defTabSz="457200">
              <a:buNone/>
              <a:defRPr/>
            </a:pPr>
            <a:r>
              <a:rPr lang="cs-CZ" sz="2000" dirty="0"/>
              <a:t>B. Vývojové stádium projektu</a:t>
            </a:r>
          </a:p>
          <a:p>
            <a:pPr marL="0" lvl="0" indent="0" defTabSz="457200">
              <a:buNone/>
              <a:defRPr/>
            </a:pPr>
            <a:r>
              <a:rPr lang="cs-CZ" sz="1600" dirty="0"/>
              <a:t>V jakém vývojovém stádiu se projekt nachází? </a:t>
            </a:r>
            <a:endParaRPr lang="cs-CZ" sz="2000" dirty="0"/>
          </a:p>
        </p:txBody>
      </p:sp>
    </p:spTree>
    <p:extLst>
      <p:ext uri="{BB962C8B-B14F-4D97-AF65-F5344CB8AC3E}">
        <p14:creationId xmlns:p14="http://schemas.microsoft.com/office/powerpoint/2010/main" val="585378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6244" y="312848"/>
            <a:ext cx="8229600" cy="1196975"/>
          </a:xfrm>
        </p:spPr>
        <p:txBody>
          <a:bodyPr/>
          <a:lstStyle/>
          <a:p>
            <a:pPr fontAlgn="auto">
              <a:spcAft>
                <a:spcPts val="0"/>
              </a:spcAft>
              <a:defRPr/>
            </a:pPr>
            <a:r>
              <a:rPr lang="cs-CZ" dirty="0"/>
              <a:t>Strategické řízení</a:t>
            </a:r>
          </a:p>
        </p:txBody>
      </p:sp>
      <p:sp>
        <p:nvSpPr>
          <p:cNvPr id="38915" name="Zástupný symbol pro obsah 2"/>
          <p:cNvSpPr>
            <a:spLocks noGrp="1"/>
          </p:cNvSpPr>
          <p:nvPr>
            <p:ph idx="1"/>
          </p:nvPr>
        </p:nvSpPr>
        <p:spPr>
          <a:xfrm>
            <a:off x="395288" y="1509823"/>
            <a:ext cx="8291512" cy="4616340"/>
          </a:xfrm>
        </p:spPr>
        <p:txBody>
          <a:bodyPr>
            <a:normAutofit lnSpcReduction="10000"/>
          </a:bodyPr>
          <a:lstStyle/>
          <a:p>
            <a:pPr algn="just">
              <a:lnSpc>
                <a:spcPct val="90000"/>
              </a:lnSpc>
              <a:buFont typeface="Arial" pitchFamily="34" charset="0"/>
              <a:buNone/>
            </a:pPr>
            <a:r>
              <a:rPr lang="cs-CZ" b="1" dirty="0"/>
              <a:t>Co je to strategie?</a:t>
            </a:r>
          </a:p>
          <a:p>
            <a:pPr algn="just">
              <a:lnSpc>
                <a:spcPct val="90000"/>
              </a:lnSpc>
            </a:pPr>
            <a:r>
              <a:rPr lang="cs-CZ" dirty="0"/>
              <a:t>je dlouhodobý plán činností zaměřený na dosažení nějakého cíle, přičemž obvykle vychází z vize firmy a z konkrétního poslání.</a:t>
            </a:r>
          </a:p>
          <a:p>
            <a:pPr algn="just">
              <a:lnSpc>
                <a:spcPct val="90000"/>
              </a:lnSpc>
            </a:pPr>
            <a:r>
              <a:rPr lang="cs-CZ" dirty="0"/>
              <a:t>Podniková strategie definuje, co je předmětem podnikání, jakými procesy a činnostmi se podnik zabývá, jak je organizován a řízen a jaké jsou cíle</a:t>
            </a:r>
          </a:p>
          <a:p>
            <a:pPr algn="just">
              <a:lnSpc>
                <a:spcPct val="80000"/>
              </a:lnSpc>
            </a:pPr>
            <a:r>
              <a:rPr lang="cs-CZ" dirty="0"/>
              <a:t>Formulace a realizace strategie společnosti je základem dlouhodobé prosperity organizace a úspěšného konkurenčního boje.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14400" y="161517"/>
            <a:ext cx="8229600" cy="490066"/>
          </a:xfrm>
        </p:spPr>
        <p:txBody>
          <a:bodyPr>
            <a:noAutofit/>
          </a:bodyPr>
          <a:lstStyle/>
          <a:p>
            <a:pPr lvl="0" algn="r"/>
            <a:r>
              <a:rPr lang="cs-CZ" sz="3200" b="1" dirty="0">
                <a:solidFill>
                  <a:schemeClr val="tx2"/>
                </a:solidFill>
                <a:effectLst>
                  <a:outerShdw blurRad="63500" dist="38100" dir="5400000" algn="t" rotWithShape="0">
                    <a:prstClr val="black">
                      <a:alpha val="25000"/>
                    </a:prstClr>
                  </a:outerShdw>
                </a:effectLst>
                <a:latin typeface="+mn-lt"/>
              </a:rPr>
              <a:t>Byznys plán: Nabídka</a:t>
            </a:r>
            <a:r>
              <a:rPr lang="fr-FR" sz="3200" b="1" dirty="0">
                <a:solidFill>
                  <a:schemeClr val="tx2"/>
                </a:solidFill>
                <a:effectLst>
                  <a:outerShdw blurRad="63500" dist="38100" dir="5400000" algn="t" rotWithShape="0">
                    <a:prstClr val="black">
                      <a:alpha val="25000"/>
                    </a:prstClr>
                  </a:outerShdw>
                </a:effectLst>
                <a:latin typeface="+mn-lt"/>
              </a:rPr>
              <a:t> (</a:t>
            </a:r>
            <a:r>
              <a:rPr lang="cs-CZ" sz="3200" b="1" dirty="0">
                <a:solidFill>
                  <a:schemeClr val="tx2"/>
                </a:solidFill>
                <a:effectLst>
                  <a:outerShdw blurRad="63500" dist="38100" dir="5400000" algn="t" rotWithShape="0">
                    <a:prstClr val="black">
                      <a:alpha val="25000"/>
                    </a:prstClr>
                  </a:outerShdw>
                </a:effectLst>
                <a:latin typeface="+mn-lt"/>
              </a:rPr>
              <a:t>2</a:t>
            </a:r>
            <a:r>
              <a:rPr lang="fr-FR" sz="3200" b="1" dirty="0">
                <a:solidFill>
                  <a:schemeClr val="tx2"/>
                </a:solidFill>
                <a:effectLst>
                  <a:outerShdw blurRad="63500" dist="38100" dir="5400000" algn="t" rotWithShape="0">
                    <a:prstClr val="black">
                      <a:alpha val="25000"/>
                    </a:prstClr>
                  </a:outerShdw>
                </a:effectLst>
                <a:latin typeface="+mn-lt"/>
              </a:rPr>
              <a:t>/2)</a:t>
            </a:r>
            <a:endParaRPr lang="cs-CZ" sz="32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395536" y="1124744"/>
            <a:ext cx="8291264" cy="5001419"/>
          </a:xfrm>
        </p:spPr>
        <p:txBody>
          <a:bodyPr>
            <a:normAutofit/>
          </a:bodyPr>
          <a:lstStyle/>
          <a:p>
            <a:pPr defTabSz="457200">
              <a:buNone/>
              <a:defRPr/>
            </a:pPr>
            <a:r>
              <a:rPr lang="cs-CZ" sz="2000" b="1" dirty="0"/>
              <a:t>II. PREZENTACE NABÍDKY PRODUKTŮ A/NEBO SLUŽEB (jednoduchá, jasná a stručná)</a:t>
            </a:r>
            <a:endParaRPr lang="cs-CZ" sz="2000" dirty="0"/>
          </a:p>
          <a:p>
            <a:pPr lvl="0" defTabSz="457200">
              <a:buNone/>
              <a:defRPr/>
            </a:pPr>
            <a:r>
              <a:rPr lang="cs-CZ" sz="2000" dirty="0"/>
              <a:t>C. Použité technologie, ochranná známka, patent</a:t>
            </a:r>
          </a:p>
          <a:p>
            <a:pPr lvl="1" defTabSz="457200">
              <a:buFont typeface="Arial"/>
              <a:buChar char="–"/>
              <a:defRPr/>
            </a:pPr>
            <a:r>
              <a:rPr lang="cs-CZ" sz="1600" dirty="0"/>
              <a:t>Na jakých technologiích je projekt založen?</a:t>
            </a:r>
          </a:p>
          <a:p>
            <a:pPr lvl="1" defTabSz="457200">
              <a:buFont typeface="Arial"/>
              <a:buChar char="–"/>
              <a:defRPr/>
            </a:pPr>
            <a:r>
              <a:rPr lang="cs-CZ" sz="1600" dirty="0"/>
              <a:t>Jedná se o technologie standardizované nebo vyvinuté speciálně pro tento projekt?</a:t>
            </a:r>
          </a:p>
          <a:p>
            <a:pPr lvl="1" defTabSz="457200">
              <a:buFont typeface="Arial"/>
              <a:buChar char="–"/>
              <a:defRPr/>
            </a:pPr>
            <a:r>
              <a:rPr lang="cs-CZ" sz="1600" dirty="0"/>
              <a:t>Kdo vlastní patenty a licence na použité technologie?</a:t>
            </a:r>
          </a:p>
          <a:p>
            <a:pPr lvl="1" defTabSz="457200">
              <a:buFont typeface="Arial"/>
              <a:buChar char="–"/>
              <a:defRPr/>
            </a:pPr>
            <a:r>
              <a:rPr lang="cs-CZ" sz="1600" dirty="0"/>
              <a:t>Jaké ochranné známky jsou zaregistrované  a kým ?</a:t>
            </a:r>
          </a:p>
          <a:p>
            <a:pPr lvl="1" defTabSz="457200">
              <a:buFont typeface="Arial"/>
              <a:buChar char="–"/>
              <a:defRPr/>
            </a:pPr>
            <a:r>
              <a:rPr lang="cs-CZ" sz="1600" dirty="0"/>
              <a:t>Je náš produkt přesně určen např. </a:t>
            </a:r>
            <a:r>
              <a:rPr lang="cs-CZ" sz="1600" dirty="0" err="1"/>
              <a:t>franchisingem</a:t>
            </a:r>
            <a:r>
              <a:rPr lang="cs-CZ" sz="1600" dirty="0"/>
              <a:t>?</a:t>
            </a:r>
          </a:p>
          <a:p>
            <a:pPr lvl="1" defTabSz="457200">
              <a:buNone/>
              <a:defRPr/>
            </a:pPr>
            <a:endParaRPr lang="cs-CZ" sz="2000" dirty="0"/>
          </a:p>
          <a:p>
            <a:pPr lvl="0" defTabSz="457200">
              <a:buNone/>
              <a:defRPr/>
            </a:pPr>
            <a:r>
              <a:rPr lang="cs-CZ" sz="2000" b="1" dirty="0">
                <a:solidFill>
                  <a:srgbClr val="FF0000"/>
                </a:solidFill>
              </a:rPr>
              <a:t>D. Cena</a:t>
            </a:r>
          </a:p>
          <a:p>
            <a:pPr lvl="1" defTabSz="457200">
              <a:buFont typeface="Arial"/>
              <a:buChar char="–"/>
              <a:defRPr/>
            </a:pPr>
            <a:r>
              <a:rPr lang="cs-CZ" sz="1600" dirty="0"/>
              <a:t>Kdo platí za dodaný produkt nebo službu? Kdo je našim zákazníkem?</a:t>
            </a:r>
          </a:p>
          <a:p>
            <a:pPr lvl="1" defTabSz="457200">
              <a:buFont typeface="Arial"/>
              <a:buChar char="–"/>
              <a:defRPr/>
            </a:pPr>
            <a:r>
              <a:rPr lang="cs-CZ" sz="1600" dirty="0"/>
              <a:t>Jakou cenovou politiku nastavit? Může být cena nákladová? Nebo se musí řídit trhem? </a:t>
            </a:r>
          </a:p>
          <a:p>
            <a:pPr lvl="1" defTabSz="457200">
              <a:buFont typeface="Arial"/>
              <a:buChar char="–"/>
              <a:defRPr/>
            </a:pPr>
            <a:r>
              <a:rPr lang="cs-CZ" sz="1600" dirty="0"/>
              <a:t>Jaké jsou zdroje  příjmů společnosti? Jak rychle inkasuje finanční prostředky? </a:t>
            </a:r>
          </a:p>
        </p:txBody>
      </p:sp>
    </p:spTree>
    <p:extLst>
      <p:ext uri="{BB962C8B-B14F-4D97-AF65-F5344CB8AC3E}">
        <p14:creationId xmlns:p14="http://schemas.microsoft.com/office/powerpoint/2010/main" val="30533755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694827" y="1728189"/>
            <a:ext cx="7624357" cy="3954752"/>
          </a:xfrm>
        </p:spPr>
        <p:txBody>
          <a:bodyPr>
            <a:normAutofit/>
          </a:bodyPr>
          <a:lstStyle/>
          <a:p>
            <a:pPr marL="0" indent="0" algn="just">
              <a:buNone/>
            </a:pPr>
            <a:r>
              <a:rPr lang="cs-CZ" sz="2400" b="1" dirty="0"/>
              <a:t>Jaké faktory ovlivňují cenu?</a:t>
            </a:r>
          </a:p>
          <a:p>
            <a:pPr algn="just">
              <a:buClr>
                <a:schemeClr val="tx1"/>
              </a:buClr>
              <a:buSzTx/>
            </a:pPr>
            <a:r>
              <a:rPr lang="cs-CZ" altLang="cs-CZ" sz="2400" dirty="0">
                <a:latin typeface="Arial" panose="020B0604020202020204" pitchFamily="34" charset="0"/>
              </a:rPr>
              <a:t>Vnější - ekonomičtí činitelé, právní faktory, společenské</a:t>
            </a:r>
          </a:p>
          <a:p>
            <a:pPr algn="just">
              <a:buClr>
                <a:schemeClr val="tx1"/>
              </a:buClr>
              <a:buSzTx/>
            </a:pPr>
            <a:endParaRPr lang="cs-CZ" altLang="cs-CZ" sz="2400" dirty="0">
              <a:latin typeface="Arial" panose="020B0604020202020204" pitchFamily="34" charset="0"/>
            </a:endParaRPr>
          </a:p>
          <a:p>
            <a:pPr algn="just">
              <a:buClr>
                <a:schemeClr val="tx1"/>
              </a:buClr>
              <a:buSzTx/>
            </a:pPr>
            <a:r>
              <a:rPr lang="cs-CZ" altLang="cs-CZ" sz="2400" dirty="0">
                <a:latin typeface="Arial" panose="020B0604020202020204" pitchFamily="34" charset="0"/>
              </a:rPr>
              <a:t>Vnitřní - marketingové cíle, náklady na výrobek, začlenění ceny do organizace podniku </a:t>
            </a:r>
          </a:p>
          <a:p>
            <a:pPr algn="just"/>
            <a:endParaRPr lang="cs-CZ" sz="2400" dirty="0"/>
          </a:p>
        </p:txBody>
      </p:sp>
      <p:sp>
        <p:nvSpPr>
          <p:cNvPr id="3" name="Nadpis 2"/>
          <p:cNvSpPr>
            <a:spLocks noGrp="1"/>
          </p:cNvSpPr>
          <p:nvPr>
            <p:ph type="title"/>
          </p:nvPr>
        </p:nvSpPr>
        <p:spPr>
          <a:xfrm>
            <a:off x="539552" y="585189"/>
            <a:ext cx="8229600" cy="1143000"/>
          </a:xfrm>
        </p:spPr>
        <p:txBody>
          <a:bodyPr/>
          <a:lstStyle/>
          <a:p>
            <a:r>
              <a:rPr lang="cs-CZ" b="1" dirty="0">
                <a:solidFill>
                  <a:srgbClr val="FF0000"/>
                </a:solidFill>
              </a:rPr>
              <a:t>Jak na cenu produktu?</a:t>
            </a:r>
          </a:p>
        </p:txBody>
      </p:sp>
    </p:spTree>
    <p:extLst>
      <p:ext uri="{BB962C8B-B14F-4D97-AF65-F5344CB8AC3E}">
        <p14:creationId xmlns:p14="http://schemas.microsoft.com/office/powerpoint/2010/main" val="160207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529162"/>
            <a:ext cx="8229600" cy="1143000"/>
          </a:xfrm>
        </p:spPr>
        <p:txBody>
          <a:bodyPr>
            <a:normAutofit/>
          </a:bodyPr>
          <a:lstStyle/>
          <a:p>
            <a:r>
              <a:rPr lang="cs-CZ" sz="4000" b="1" dirty="0">
                <a:solidFill>
                  <a:srgbClr val="FF0000"/>
                </a:solidFill>
              </a:rPr>
              <a:t>Jak na cenu produktu?</a:t>
            </a:r>
          </a:p>
        </p:txBody>
      </p:sp>
      <p:sp>
        <p:nvSpPr>
          <p:cNvPr id="3" name="Zástupný symbol pro obsah 2"/>
          <p:cNvSpPr>
            <a:spLocks noGrp="1"/>
          </p:cNvSpPr>
          <p:nvPr>
            <p:ph idx="1"/>
          </p:nvPr>
        </p:nvSpPr>
        <p:spPr/>
        <p:txBody>
          <a:bodyPr/>
          <a:lstStyle/>
          <a:p>
            <a:pPr>
              <a:spcAft>
                <a:spcPts val="600"/>
              </a:spcAft>
            </a:pPr>
            <a:r>
              <a:rPr lang="cs-CZ" dirty="0"/>
              <a:t>Jak nastavit cenu? … Slevy ano nebo ne?</a:t>
            </a:r>
          </a:p>
          <a:p>
            <a:pPr>
              <a:spcAft>
                <a:spcPts val="600"/>
              </a:spcAft>
            </a:pPr>
            <a:r>
              <a:rPr lang="cs-CZ" dirty="0"/>
              <a:t>Definujte si svoji cenovou politiku.</a:t>
            </a:r>
          </a:p>
          <a:p>
            <a:pPr>
              <a:spcAft>
                <a:spcPts val="600"/>
              </a:spcAft>
            </a:pPr>
            <a:r>
              <a:rPr lang="cs-CZ" dirty="0"/>
              <a:t>Definujte si své marže a těch se držte!</a:t>
            </a:r>
          </a:p>
          <a:p>
            <a:pPr>
              <a:spcAft>
                <a:spcPts val="600"/>
              </a:spcAft>
            </a:pPr>
            <a:r>
              <a:rPr lang="cs-CZ" b="1" dirty="0"/>
              <a:t>Levných produktů je všude plno! Lepší je mít unikátní produkt, u kterého můžete nastavit prémiovou cenu! </a:t>
            </a:r>
          </a:p>
        </p:txBody>
      </p:sp>
    </p:spTree>
    <p:extLst>
      <p:ext uri="{BB962C8B-B14F-4D97-AF65-F5344CB8AC3E}">
        <p14:creationId xmlns:p14="http://schemas.microsoft.com/office/powerpoint/2010/main" val="14461410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215516" y="1150986"/>
            <a:ext cx="8712968" cy="5472608"/>
          </a:xfrm>
        </p:spPr>
        <p:txBody>
          <a:bodyPr>
            <a:noAutofit/>
          </a:bodyPr>
          <a:lstStyle/>
          <a:p>
            <a:pPr marL="0" indent="0" algn="just">
              <a:buNone/>
            </a:pPr>
            <a:r>
              <a:rPr lang="cs-CZ" sz="2400" b="1" dirty="0"/>
              <a:t>3 základní přístupy:</a:t>
            </a:r>
          </a:p>
          <a:p>
            <a:pPr algn="just"/>
            <a:r>
              <a:rPr lang="cs-CZ" altLang="cs-CZ" sz="2400" b="1" dirty="0"/>
              <a:t>Nákladově orientovaná</a:t>
            </a:r>
            <a:r>
              <a:rPr lang="cs-CZ" altLang="cs-CZ" sz="2400" dirty="0"/>
              <a:t> </a:t>
            </a:r>
          </a:p>
          <a:p>
            <a:pPr algn="just"/>
            <a:endParaRPr lang="cs-CZ" altLang="cs-CZ" sz="2400" dirty="0"/>
          </a:p>
          <a:p>
            <a:pPr algn="just"/>
            <a:endParaRPr lang="cs-CZ" altLang="cs-CZ" sz="2400" dirty="0"/>
          </a:p>
          <a:p>
            <a:pPr algn="just"/>
            <a:r>
              <a:rPr lang="cs-CZ" altLang="cs-CZ" sz="2400" b="1" dirty="0"/>
              <a:t>Orientovaná na konkurenci </a:t>
            </a:r>
            <a:endParaRPr lang="cs-CZ" altLang="cs-CZ" sz="2400" dirty="0"/>
          </a:p>
          <a:p>
            <a:pPr algn="just"/>
            <a:endParaRPr lang="cs-CZ" altLang="cs-CZ" sz="2400" b="1" dirty="0"/>
          </a:p>
          <a:p>
            <a:pPr algn="just"/>
            <a:endParaRPr lang="cs-CZ" altLang="cs-CZ" sz="2400" b="1" dirty="0"/>
          </a:p>
          <a:p>
            <a:pPr algn="just"/>
            <a:r>
              <a:rPr lang="cs-CZ" altLang="cs-CZ" sz="2400" b="1" dirty="0"/>
              <a:t>Orientovaná na zákazníka</a:t>
            </a:r>
            <a:endParaRPr lang="cs-CZ" sz="2400" dirty="0"/>
          </a:p>
        </p:txBody>
      </p:sp>
      <p:sp>
        <p:nvSpPr>
          <p:cNvPr id="3" name="Nadpis 2"/>
          <p:cNvSpPr>
            <a:spLocks noGrp="1"/>
          </p:cNvSpPr>
          <p:nvPr>
            <p:ph type="title"/>
          </p:nvPr>
        </p:nvSpPr>
        <p:spPr/>
        <p:txBody>
          <a:bodyPr/>
          <a:lstStyle/>
          <a:p>
            <a:r>
              <a:rPr lang="cs-CZ" b="1" dirty="0">
                <a:solidFill>
                  <a:srgbClr val="FF0000"/>
                </a:solidFill>
              </a:rPr>
              <a:t>Jak na cenu produktu?</a:t>
            </a:r>
          </a:p>
        </p:txBody>
      </p:sp>
    </p:spTree>
    <p:extLst>
      <p:ext uri="{BB962C8B-B14F-4D97-AF65-F5344CB8AC3E}">
        <p14:creationId xmlns:p14="http://schemas.microsoft.com/office/powerpoint/2010/main" val="3750762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215516" y="1484784"/>
            <a:ext cx="8712968" cy="5328592"/>
          </a:xfrm>
        </p:spPr>
        <p:txBody>
          <a:bodyPr>
            <a:noAutofit/>
          </a:bodyPr>
          <a:lstStyle/>
          <a:p>
            <a:pPr marL="0" indent="0">
              <a:buNone/>
            </a:pPr>
            <a:r>
              <a:rPr lang="cs-CZ" sz="2800" b="1" dirty="0">
                <a:effectLst>
                  <a:outerShdw blurRad="38100" dist="38100" dir="2700000" algn="tl">
                    <a:srgbClr val="000000">
                      <a:alpha val="43137"/>
                    </a:srgbClr>
                  </a:outerShdw>
                </a:effectLst>
              </a:rPr>
              <a:t>Jak postupovat?</a:t>
            </a:r>
          </a:p>
          <a:p>
            <a:pPr marL="457200" indent="-457200">
              <a:buFont typeface="+mj-lt"/>
              <a:buAutoNum type="arabicPeriod"/>
            </a:pPr>
            <a:r>
              <a:rPr lang="cs-CZ" altLang="cs-CZ" sz="2000" dirty="0">
                <a:latin typeface="Arial" panose="020B0604020202020204" pitchFamily="34" charset="0"/>
              </a:rPr>
              <a:t>Stanovte si cíle cenové politiky - </a:t>
            </a:r>
            <a:r>
              <a:rPr lang="cs-CZ" altLang="cs-CZ" sz="2000" dirty="0"/>
              <a:t>podnik se musí v tomto kroku rozhodnout, čeho chce nabídkou určitého výrobku dosáhnout (přežít? Maximalizovat zisk? Maximalizovat podíl na trhu?</a:t>
            </a:r>
          </a:p>
          <a:p>
            <a:pPr marL="457200" indent="-457200">
              <a:buFont typeface="+mj-lt"/>
              <a:buAutoNum type="arabicPeriod"/>
            </a:pPr>
            <a:r>
              <a:rPr lang="cs-CZ" altLang="cs-CZ" sz="2000" b="1" dirty="0"/>
              <a:t>Prozkoumejte poptávku</a:t>
            </a:r>
            <a:r>
              <a:rPr lang="cs-CZ" altLang="cs-CZ" sz="2000" dirty="0"/>
              <a:t> - při odhadování poptávky je nutné brát v úvahu citlivost zákazníků na různé faktory</a:t>
            </a:r>
          </a:p>
          <a:p>
            <a:pPr marL="457200" indent="-457200">
              <a:buFont typeface="+mj-lt"/>
              <a:buAutoNum type="arabicPeriod"/>
            </a:pPr>
            <a:r>
              <a:rPr lang="cs-CZ" altLang="cs-CZ" sz="2000" b="1" dirty="0"/>
              <a:t>Určete si náklady </a:t>
            </a:r>
            <a:r>
              <a:rPr lang="cs-CZ" altLang="cs-CZ" sz="2000" dirty="0"/>
              <a:t>- firma si přeje dosáhnout na trhu takové ceny, která pokryje náklady na výrobu, distribuci a prodej výrobku, včetně přiměřené odměny za jeho úsilí a riziko. </a:t>
            </a:r>
          </a:p>
          <a:p>
            <a:pPr marL="457200" indent="-457200">
              <a:buFont typeface="+mj-lt"/>
              <a:buAutoNum type="arabicPeriod"/>
            </a:pPr>
            <a:r>
              <a:rPr lang="cs-CZ" altLang="cs-CZ" sz="2000" b="1" dirty="0"/>
              <a:t>Analyzujte konkurenční ceny a nabídky </a:t>
            </a:r>
            <a:r>
              <a:rPr lang="cs-CZ" altLang="cs-CZ" sz="2000" dirty="0"/>
              <a:t>- konkurenční ceny a jejich očekávané změny mohou pomoci firmě při rozhodování s jakou cenou by měla umístit výrobek na trh, proto firma potřebuje znát kvalitu a ceny všech konkurenčních nabídek</a:t>
            </a:r>
          </a:p>
          <a:p>
            <a:pPr marL="457200" indent="-457200">
              <a:buFont typeface="+mj-lt"/>
              <a:buAutoNum type="arabicPeriod"/>
            </a:pPr>
            <a:r>
              <a:rPr lang="cs-CZ" sz="2000" b="1" dirty="0"/>
              <a:t>Určete si přístup </a:t>
            </a:r>
            <a:r>
              <a:rPr lang="cs-CZ" sz="2000" dirty="0"/>
              <a:t>ke stanovení ceny</a:t>
            </a:r>
          </a:p>
        </p:txBody>
      </p:sp>
      <p:sp>
        <p:nvSpPr>
          <p:cNvPr id="3" name="Nadpis 2"/>
          <p:cNvSpPr>
            <a:spLocks noGrp="1"/>
          </p:cNvSpPr>
          <p:nvPr>
            <p:ph type="title"/>
          </p:nvPr>
        </p:nvSpPr>
        <p:spPr>
          <a:xfrm>
            <a:off x="517585" y="554352"/>
            <a:ext cx="8229600" cy="930432"/>
          </a:xfrm>
        </p:spPr>
        <p:txBody>
          <a:bodyPr/>
          <a:lstStyle/>
          <a:p>
            <a:r>
              <a:rPr lang="cs-CZ" b="1" dirty="0">
                <a:solidFill>
                  <a:srgbClr val="FF0000"/>
                </a:solidFill>
              </a:rPr>
              <a:t>Jak na cenu produktu?</a:t>
            </a:r>
          </a:p>
        </p:txBody>
      </p:sp>
    </p:spTree>
    <p:extLst>
      <p:ext uri="{BB962C8B-B14F-4D97-AF65-F5344CB8AC3E}">
        <p14:creationId xmlns:p14="http://schemas.microsoft.com/office/powerpoint/2010/main" val="1127492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457200" y="557808"/>
            <a:ext cx="8229600" cy="1143000"/>
          </a:xfrm>
        </p:spPr>
        <p:txBody>
          <a:bodyPr>
            <a:noAutofit/>
          </a:bodyPr>
          <a:lstStyle/>
          <a:p>
            <a:r>
              <a:rPr lang="cs-CZ" sz="3600" b="1" dirty="0">
                <a:solidFill>
                  <a:srgbClr val="FF0000"/>
                </a:solidFill>
              </a:rPr>
              <a:t>Cena respektující náklady</a:t>
            </a:r>
            <a:br>
              <a:rPr lang="cs-CZ" altLang="cs-CZ" sz="3600" dirty="0">
                <a:solidFill>
                  <a:srgbClr val="FF0000"/>
                </a:solidFill>
              </a:rPr>
            </a:br>
            <a:r>
              <a:rPr lang="cs-CZ" altLang="cs-CZ" sz="3600" dirty="0">
                <a:solidFill>
                  <a:srgbClr val="FF0000"/>
                </a:solidFill>
              </a:rPr>
              <a:t>Co ovlivňuje nastavení ceny?</a:t>
            </a:r>
          </a:p>
        </p:txBody>
      </p:sp>
      <p:sp>
        <p:nvSpPr>
          <p:cNvPr id="5125" name="Rectangle 3"/>
          <p:cNvSpPr>
            <a:spLocks noGrp="1" noChangeArrowheads="1"/>
          </p:cNvSpPr>
          <p:nvPr>
            <p:ph type="body" idx="1"/>
          </p:nvPr>
        </p:nvSpPr>
        <p:spPr>
          <a:xfrm>
            <a:off x="323528" y="1700808"/>
            <a:ext cx="8136904" cy="5040560"/>
          </a:xfrm>
        </p:spPr>
        <p:txBody>
          <a:bodyPr>
            <a:normAutofit/>
          </a:bodyPr>
          <a:lstStyle/>
          <a:p>
            <a:pPr>
              <a:buClr>
                <a:schemeClr val="bg2">
                  <a:lumMod val="50000"/>
                </a:schemeClr>
              </a:buClr>
              <a:buSzTx/>
            </a:pPr>
            <a:r>
              <a:rPr lang="cs-CZ" altLang="cs-CZ" sz="2000" b="1" dirty="0">
                <a:effectLst>
                  <a:outerShdw blurRad="38100" dist="38100" dir="2700000" algn="tl">
                    <a:srgbClr val="000000">
                      <a:alpha val="43137"/>
                    </a:srgbClr>
                  </a:outerShdw>
                </a:effectLst>
              </a:rPr>
              <a:t>Cenová zvýhodnění a slevy</a:t>
            </a:r>
          </a:p>
          <a:p>
            <a:pPr>
              <a:buClr>
                <a:schemeClr val="tx2">
                  <a:lumMod val="60000"/>
                  <a:lumOff val="40000"/>
                </a:schemeClr>
              </a:buClr>
              <a:buSzPct val="70000"/>
            </a:pPr>
            <a:r>
              <a:rPr lang="cs-CZ" altLang="cs-CZ" sz="2000" b="1" dirty="0">
                <a:effectLst>
                  <a:outerShdw blurRad="38100" dist="38100" dir="2700000" algn="tl">
                    <a:srgbClr val="000000">
                      <a:alpha val="43137"/>
                    </a:srgbClr>
                  </a:outerShdw>
                </a:effectLst>
              </a:rPr>
              <a:t>Tlaky na budoucí snižování cen</a:t>
            </a:r>
          </a:p>
          <a:p>
            <a:pPr>
              <a:buClr>
                <a:schemeClr val="tx2">
                  <a:lumMod val="60000"/>
                  <a:lumOff val="40000"/>
                </a:schemeClr>
              </a:buClr>
              <a:buSzPct val="70000"/>
            </a:pPr>
            <a:r>
              <a:rPr lang="cs-CZ" altLang="cs-CZ" sz="2000" b="1" dirty="0">
                <a:effectLst>
                  <a:outerShdw blurRad="38100" dist="38100" dir="2700000" algn="tl">
                    <a:srgbClr val="000000">
                      <a:alpha val="43137"/>
                    </a:srgbClr>
                  </a:outerShdw>
                </a:effectLst>
              </a:rPr>
              <a:t>Marže obchodních mezičlánků</a:t>
            </a:r>
          </a:p>
          <a:p>
            <a:pPr>
              <a:buClr>
                <a:schemeClr val="tx2">
                  <a:lumMod val="60000"/>
                  <a:lumOff val="40000"/>
                </a:schemeClr>
              </a:buClr>
              <a:buSzPct val="70000"/>
            </a:pPr>
            <a:r>
              <a:rPr lang="cs-CZ" altLang="cs-CZ" sz="2000" b="1" dirty="0">
                <a:effectLst>
                  <a:outerShdw blurRad="38100" dist="38100" dir="2700000" algn="tl">
                    <a:srgbClr val="000000">
                      <a:alpha val="43137"/>
                    </a:srgbClr>
                  </a:outerShdw>
                </a:effectLst>
              </a:rPr>
              <a:t>Zaváděcí ceny</a:t>
            </a:r>
          </a:p>
          <a:p>
            <a:pPr>
              <a:buClr>
                <a:schemeClr val="tx2">
                  <a:lumMod val="60000"/>
                  <a:lumOff val="40000"/>
                </a:schemeClr>
              </a:buClr>
              <a:buSzPct val="70000"/>
            </a:pPr>
            <a:r>
              <a:rPr lang="cs-CZ" altLang="cs-CZ" sz="2000" b="1" dirty="0">
                <a:effectLst>
                  <a:outerShdw blurRad="38100" dist="38100" dir="2700000" algn="tl">
                    <a:srgbClr val="000000">
                      <a:alpha val="43137"/>
                    </a:srgbClr>
                  </a:outerShdw>
                </a:effectLst>
              </a:rPr>
              <a:t>Dumpingové ceny</a:t>
            </a:r>
          </a:p>
          <a:p>
            <a:pPr marL="301943" lvl="1" indent="0">
              <a:buClr>
                <a:schemeClr val="tx2">
                  <a:lumMod val="60000"/>
                  <a:lumOff val="40000"/>
                </a:schemeClr>
              </a:buClr>
              <a:buSzPct val="70000"/>
              <a:buNone/>
            </a:pPr>
            <a:endParaRPr lang="cs-CZ" altLang="cs-CZ" sz="2000" b="1" dirty="0">
              <a:effectLst>
                <a:outerShdw blurRad="38100" dist="38100" dir="2700000" algn="tl">
                  <a:srgbClr val="000000">
                    <a:alpha val="43137"/>
                  </a:srgbClr>
                </a:outerShdw>
              </a:effectLst>
            </a:endParaRPr>
          </a:p>
          <a:p>
            <a:pPr marL="301943" lvl="1" indent="0">
              <a:buClr>
                <a:schemeClr val="tx2">
                  <a:lumMod val="60000"/>
                  <a:lumOff val="40000"/>
                </a:schemeClr>
              </a:buClr>
              <a:buSzPct val="70000"/>
              <a:buNone/>
            </a:pPr>
            <a:endParaRPr lang="cs-CZ" altLang="cs-CZ" sz="2000" b="1" dirty="0">
              <a:effectLst>
                <a:outerShdw blurRad="38100" dist="38100" dir="2700000" algn="tl">
                  <a:srgbClr val="000000">
                    <a:alpha val="43137"/>
                  </a:srgbClr>
                </a:outerShdw>
              </a:effectLst>
            </a:endParaRPr>
          </a:p>
          <a:p>
            <a:pPr marL="609600" indent="-609600" eaLnBrk="1" hangingPunct="1">
              <a:lnSpc>
                <a:spcPct val="90000"/>
              </a:lnSpc>
              <a:buFont typeface="Wingdings" panose="05000000000000000000" pitchFamily="2" charset="2"/>
              <a:buAutoNum type="arabicPeriod"/>
            </a:pPr>
            <a:endParaRPr lang="cs-CZ" altLang="cs-CZ"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91212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14400" y="170943"/>
            <a:ext cx="8229600" cy="490066"/>
          </a:xfrm>
        </p:spPr>
        <p:txBody>
          <a:bodyPr>
            <a:noAutofit/>
          </a:bodyPr>
          <a:lstStyle/>
          <a:p>
            <a:pPr algn="r"/>
            <a:r>
              <a:rPr lang="cs-CZ" sz="3200" b="1" dirty="0">
                <a:solidFill>
                  <a:schemeClr val="tx2"/>
                </a:solidFill>
                <a:effectLst>
                  <a:outerShdw blurRad="63500" dist="38100" dir="5400000" algn="t" rotWithShape="0">
                    <a:prstClr val="black">
                      <a:alpha val="25000"/>
                    </a:prstClr>
                  </a:outerShdw>
                </a:effectLst>
                <a:latin typeface="+mn-lt"/>
              </a:rPr>
              <a:t>Byznys plán: Poptávka </a:t>
            </a:r>
            <a:r>
              <a:rPr lang="fr-FR" sz="3200" b="1" dirty="0">
                <a:solidFill>
                  <a:schemeClr val="tx2"/>
                </a:solidFill>
                <a:effectLst>
                  <a:outerShdw blurRad="63500" dist="38100" dir="5400000" algn="t" rotWithShape="0">
                    <a:prstClr val="black">
                      <a:alpha val="25000"/>
                    </a:prstClr>
                  </a:outerShdw>
                </a:effectLst>
                <a:latin typeface="+mn-lt"/>
              </a:rPr>
              <a:t>(1/2)</a:t>
            </a:r>
            <a:endParaRPr lang="cs-CZ" sz="32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395536" y="1124744"/>
            <a:ext cx="8291264" cy="5001419"/>
          </a:xfrm>
        </p:spPr>
        <p:txBody>
          <a:bodyPr/>
          <a:lstStyle/>
          <a:p>
            <a:pPr lvl="0" defTabSz="457200">
              <a:buNone/>
              <a:defRPr/>
            </a:pPr>
            <a:r>
              <a:rPr lang="cs-CZ" sz="2000" b="1" dirty="0"/>
              <a:t>III. TRH – KONKURENČNÍ PROSTŘEDÍ</a:t>
            </a:r>
          </a:p>
          <a:p>
            <a:pPr lvl="0" defTabSz="457200">
              <a:buNone/>
              <a:defRPr/>
            </a:pPr>
            <a:r>
              <a:rPr lang="cs-CZ" sz="2000" dirty="0"/>
              <a:t>A. Povaha trhu</a:t>
            </a:r>
          </a:p>
          <a:p>
            <a:pPr lvl="1" defTabSz="457200">
              <a:buFont typeface="Arial"/>
              <a:buChar char="–"/>
              <a:defRPr/>
            </a:pPr>
            <a:r>
              <a:rPr lang="cs-CZ" sz="1600" dirty="0"/>
              <a:t>Jaký je náš cílový trh?</a:t>
            </a:r>
          </a:p>
          <a:p>
            <a:pPr lvl="1" defTabSz="457200">
              <a:buFont typeface="Arial"/>
              <a:buChar char="–"/>
              <a:defRPr/>
            </a:pPr>
            <a:r>
              <a:rPr lang="cs-CZ" sz="1600" dirty="0"/>
              <a:t>Jak velký je trh a jak velký potenciál pro nás představuje?</a:t>
            </a:r>
          </a:p>
          <a:p>
            <a:pPr lvl="1" defTabSz="457200">
              <a:buFont typeface="Arial"/>
              <a:buChar char="–"/>
              <a:defRPr/>
            </a:pPr>
            <a:r>
              <a:rPr lang="cs-CZ" sz="1600" dirty="0"/>
              <a:t>Jedná se o trh místní, národní či mezinárodní?</a:t>
            </a:r>
          </a:p>
          <a:p>
            <a:pPr lvl="1" defTabSz="457200">
              <a:buFont typeface="Arial"/>
              <a:buChar char="–"/>
              <a:defRPr/>
            </a:pPr>
            <a:r>
              <a:rPr lang="cs-CZ" sz="1600" dirty="0"/>
              <a:t>Jaký je vývoj trhu?</a:t>
            </a:r>
          </a:p>
          <a:p>
            <a:pPr lvl="1" defTabSz="457200">
              <a:buFont typeface="Arial"/>
              <a:buChar char="–"/>
              <a:defRPr/>
            </a:pPr>
            <a:r>
              <a:rPr lang="cs-CZ" sz="1600" dirty="0"/>
              <a:t>Jací jsou aktéři trhu? V ČR? V  zahraničí?</a:t>
            </a:r>
          </a:p>
          <a:p>
            <a:pPr lvl="1" defTabSz="457200">
              <a:buFont typeface="Arial"/>
              <a:buChar char="–"/>
              <a:defRPr/>
            </a:pPr>
            <a:r>
              <a:rPr lang="cs-CZ" sz="1600" dirty="0"/>
              <a:t>Je tento trh upraven nějakými předpisy v ČR? V zahraničí? (podmínky)</a:t>
            </a:r>
          </a:p>
          <a:p>
            <a:pPr lvl="1" defTabSz="457200">
              <a:buFont typeface="Arial"/>
              <a:buChar char="–"/>
              <a:defRPr/>
            </a:pPr>
            <a:r>
              <a:rPr lang="cs-CZ" sz="1600" dirty="0"/>
              <a:t>Jaké procento plánuje společnost ovládnout?</a:t>
            </a:r>
          </a:p>
          <a:p>
            <a:pPr lvl="1" defTabSz="457200">
              <a:buFont typeface="Arial"/>
              <a:buChar char="–"/>
              <a:defRPr/>
            </a:pPr>
            <a:r>
              <a:rPr lang="cs-CZ" sz="1600" dirty="0"/>
              <a:t>Jak náročné je začít podnikání v daném oboru na daném trhu?</a:t>
            </a:r>
          </a:p>
          <a:p>
            <a:pPr lvl="1" defTabSz="457200">
              <a:buFont typeface="Arial"/>
              <a:buChar char="–"/>
              <a:defRPr/>
            </a:pPr>
            <a:endParaRPr lang="cs-CZ" sz="1600" dirty="0"/>
          </a:p>
          <a:p>
            <a:pPr lvl="0" defTabSz="457200">
              <a:buNone/>
              <a:defRPr/>
            </a:pPr>
            <a:r>
              <a:rPr lang="cs-CZ" sz="2000" dirty="0"/>
              <a:t>B. Klientela</a:t>
            </a:r>
          </a:p>
          <a:p>
            <a:pPr lvl="1" defTabSz="457200">
              <a:buFont typeface="Arial"/>
              <a:buChar char="–"/>
              <a:defRPr/>
            </a:pPr>
            <a:r>
              <a:rPr lang="cs-CZ" sz="1600" dirty="0"/>
              <a:t>Jaká je cílová klientela? Jaký je profil různých potenciálních cílových klientů?</a:t>
            </a:r>
          </a:p>
          <a:p>
            <a:pPr lvl="1" defTabSz="457200">
              <a:buFont typeface="Arial"/>
              <a:buChar char="–"/>
              <a:defRPr/>
            </a:pPr>
            <a:r>
              <a:rPr lang="cs-CZ" sz="1600" dirty="0"/>
              <a:t>Co potenciální cíloví klienti  hledají? Jaké jsou jejich potřeby? Na co slyší?</a:t>
            </a:r>
          </a:p>
          <a:p>
            <a:pPr lvl="1" defTabSz="457200">
              <a:buFont typeface="Arial"/>
              <a:buChar char="–"/>
              <a:defRPr/>
            </a:pPr>
            <a:r>
              <a:rPr lang="cs-CZ" sz="1600" dirty="0"/>
              <a:t>Čím je nabídka pro potenciální klienty zajímavá?</a:t>
            </a:r>
          </a:p>
        </p:txBody>
      </p:sp>
    </p:spTree>
    <p:extLst>
      <p:ext uri="{BB962C8B-B14F-4D97-AF65-F5344CB8AC3E}">
        <p14:creationId xmlns:p14="http://schemas.microsoft.com/office/powerpoint/2010/main" val="13625713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14400" y="152089"/>
            <a:ext cx="8229600" cy="490066"/>
          </a:xfrm>
        </p:spPr>
        <p:txBody>
          <a:bodyPr vert="horz" lIns="91440" tIns="45720" rIns="91440" bIns="45720" rtlCol="0" anchor="ctr">
            <a:noAutofit/>
          </a:bodyPr>
          <a:lstStyle/>
          <a:p>
            <a:pPr algn="r"/>
            <a:r>
              <a:rPr lang="cs-CZ" sz="3200" b="1" dirty="0">
                <a:solidFill>
                  <a:schemeClr val="tx2"/>
                </a:solidFill>
                <a:effectLst>
                  <a:outerShdw blurRad="63500" dist="38100" dir="5400000" algn="t" rotWithShape="0">
                    <a:prstClr val="black">
                      <a:alpha val="25000"/>
                    </a:prstClr>
                  </a:outerShdw>
                </a:effectLst>
                <a:latin typeface="+mn-lt"/>
              </a:rPr>
              <a:t>Byznys plán: Poptávka </a:t>
            </a:r>
            <a:r>
              <a:rPr lang="fr-FR" sz="3200" b="1" dirty="0">
                <a:solidFill>
                  <a:schemeClr val="tx2"/>
                </a:solidFill>
                <a:effectLst>
                  <a:outerShdw blurRad="63500" dist="38100" dir="5400000" algn="t" rotWithShape="0">
                    <a:prstClr val="black">
                      <a:alpha val="25000"/>
                    </a:prstClr>
                  </a:outerShdw>
                </a:effectLst>
                <a:latin typeface="+mn-lt"/>
              </a:rPr>
              <a:t>(</a:t>
            </a:r>
            <a:r>
              <a:rPr lang="cs-CZ" sz="3200" b="1" dirty="0">
                <a:solidFill>
                  <a:schemeClr val="tx2"/>
                </a:solidFill>
                <a:effectLst>
                  <a:outerShdw blurRad="63500" dist="38100" dir="5400000" algn="t" rotWithShape="0">
                    <a:prstClr val="black">
                      <a:alpha val="25000"/>
                    </a:prstClr>
                  </a:outerShdw>
                </a:effectLst>
                <a:latin typeface="+mn-lt"/>
              </a:rPr>
              <a:t>2</a:t>
            </a:r>
            <a:r>
              <a:rPr lang="fr-FR" sz="3200" b="1" dirty="0">
                <a:solidFill>
                  <a:schemeClr val="tx2"/>
                </a:solidFill>
                <a:effectLst>
                  <a:outerShdw blurRad="63500" dist="38100" dir="5400000" algn="t" rotWithShape="0">
                    <a:prstClr val="black">
                      <a:alpha val="25000"/>
                    </a:prstClr>
                  </a:outerShdw>
                </a:effectLst>
                <a:latin typeface="+mn-lt"/>
              </a:rPr>
              <a:t>/2)</a:t>
            </a:r>
            <a:endParaRPr lang="cs-CZ" sz="32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395536" y="1124744"/>
            <a:ext cx="8291264" cy="5001419"/>
          </a:xfrm>
        </p:spPr>
        <p:txBody>
          <a:bodyPr/>
          <a:lstStyle/>
          <a:p>
            <a:pPr lvl="0" defTabSz="457200">
              <a:buNone/>
              <a:defRPr/>
            </a:pPr>
            <a:r>
              <a:rPr lang="cs-CZ" sz="2000" b="1" dirty="0"/>
              <a:t>III. TRH – KONKURENČNÍ PROSTŘEDÍ</a:t>
            </a:r>
          </a:p>
          <a:p>
            <a:pPr lvl="0" defTabSz="457200">
              <a:buNone/>
              <a:defRPr/>
            </a:pPr>
            <a:r>
              <a:rPr lang="cs-CZ" sz="2000" dirty="0"/>
              <a:t>C. Konkurence</a:t>
            </a:r>
          </a:p>
          <a:p>
            <a:pPr lvl="1" defTabSz="457200">
              <a:buFont typeface="Arial"/>
              <a:buChar char="–"/>
              <a:defRPr/>
            </a:pPr>
            <a:r>
              <a:rPr lang="cs-CZ" sz="1730" dirty="0"/>
              <a:t>Jaká je hlavní přímá konkurence společnosti? Kde sídlí?</a:t>
            </a:r>
          </a:p>
          <a:p>
            <a:pPr lvl="1" defTabSz="457200">
              <a:buFont typeface="Arial"/>
              <a:buChar char="–"/>
              <a:defRPr/>
            </a:pPr>
            <a:r>
              <a:rPr lang="cs-CZ" sz="1730" dirty="0"/>
              <a:t>Jaký je její profil?</a:t>
            </a:r>
          </a:p>
          <a:p>
            <a:pPr lvl="1" defTabSz="457200">
              <a:buFont typeface="Arial"/>
              <a:buChar char="–"/>
              <a:defRPr/>
            </a:pPr>
            <a:r>
              <a:rPr lang="cs-CZ" sz="1730" dirty="0"/>
              <a:t>Jaké jsou jejich silné stránky vzhledem k projektu? Jejich slabé stránky?</a:t>
            </a:r>
          </a:p>
          <a:p>
            <a:pPr lvl="1" defTabSz="457200">
              <a:buFont typeface="Arial"/>
              <a:buChar char="–"/>
              <a:defRPr/>
            </a:pPr>
            <a:r>
              <a:rPr lang="cs-CZ" sz="1730" dirty="0"/>
              <a:t>Byli by schopni vyrobit tentýž produkt nebo službu jako my? Za jak dlouhou dobu?</a:t>
            </a:r>
          </a:p>
          <a:p>
            <a:pPr lvl="1" defTabSz="457200">
              <a:buFont typeface="Arial"/>
              <a:buChar char="–"/>
              <a:defRPr/>
            </a:pPr>
            <a:r>
              <a:rPr lang="cs-CZ" sz="1730" dirty="0"/>
              <a:t>Jak se projekt liší od konkurenčních projektů?</a:t>
            </a:r>
          </a:p>
          <a:p>
            <a:pPr lvl="1" defTabSz="457200">
              <a:buFont typeface="Arial"/>
              <a:buChar char="–"/>
              <a:defRPr/>
            </a:pPr>
            <a:r>
              <a:rPr lang="cs-CZ" sz="1730" dirty="0"/>
              <a:t>Jaká je nepřímá konkurence společnosti?</a:t>
            </a:r>
          </a:p>
          <a:p>
            <a:pPr lvl="1" defTabSz="457200">
              <a:buFont typeface="Arial"/>
              <a:buChar char="–"/>
              <a:defRPr/>
            </a:pPr>
            <a:r>
              <a:rPr lang="cs-CZ" sz="1730" dirty="0"/>
              <a:t>Jaký je potenciál vstupu konkurence v rámci oboru?</a:t>
            </a:r>
          </a:p>
        </p:txBody>
      </p:sp>
    </p:spTree>
    <p:extLst>
      <p:ext uri="{BB962C8B-B14F-4D97-AF65-F5344CB8AC3E}">
        <p14:creationId xmlns:p14="http://schemas.microsoft.com/office/powerpoint/2010/main" val="41628950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605527" y="161517"/>
            <a:ext cx="8229600" cy="490066"/>
          </a:xfrm>
        </p:spPr>
        <p:txBody>
          <a:bodyPr vert="horz" lIns="91440" tIns="45720" rIns="91440" bIns="45720" rtlCol="0" anchor="ctr">
            <a:noAutofit/>
          </a:bodyPr>
          <a:lstStyle/>
          <a:p>
            <a:pPr algn="r"/>
            <a:r>
              <a:rPr lang="cs-CZ" sz="3200" b="1" dirty="0">
                <a:solidFill>
                  <a:schemeClr val="tx2"/>
                </a:solidFill>
                <a:effectLst>
                  <a:outerShdw blurRad="63500" dist="38100" dir="5400000" algn="t" rotWithShape="0">
                    <a:prstClr val="black">
                      <a:alpha val="25000"/>
                    </a:prstClr>
                  </a:outerShdw>
                </a:effectLst>
                <a:latin typeface="+mn-lt"/>
              </a:rPr>
              <a:t>Byznys plán: Cíle</a:t>
            </a:r>
          </a:p>
        </p:txBody>
      </p:sp>
      <p:sp>
        <p:nvSpPr>
          <p:cNvPr id="5" name="Zástupný symbol pro obsah 4"/>
          <p:cNvSpPr>
            <a:spLocks noGrp="1"/>
          </p:cNvSpPr>
          <p:nvPr>
            <p:ph idx="1"/>
          </p:nvPr>
        </p:nvSpPr>
        <p:spPr>
          <a:xfrm>
            <a:off x="179512" y="1052736"/>
            <a:ext cx="8928992" cy="5400600"/>
          </a:xfrm>
        </p:spPr>
        <p:txBody>
          <a:bodyPr>
            <a:normAutofit fontScale="77500" lnSpcReduction="20000"/>
          </a:bodyPr>
          <a:lstStyle/>
          <a:p>
            <a:pPr lvl="0" defTabSz="457200">
              <a:buNone/>
              <a:defRPr/>
            </a:pPr>
            <a:r>
              <a:rPr lang="cs-CZ" sz="2800" b="1" dirty="0"/>
              <a:t>IV. PEVNĚ STANOVENÉ CÍLE</a:t>
            </a:r>
          </a:p>
          <a:p>
            <a:pPr lvl="0" defTabSz="457200">
              <a:buNone/>
              <a:defRPr/>
            </a:pPr>
            <a:r>
              <a:rPr lang="cs-CZ" sz="2800" dirty="0"/>
              <a:t>A. Časový harmonogram činností</a:t>
            </a:r>
          </a:p>
          <a:p>
            <a:pPr lvl="1" defTabSz="457200">
              <a:buFont typeface="Arial"/>
              <a:buChar char="–"/>
              <a:defRPr/>
            </a:pPr>
            <a:r>
              <a:rPr lang="cs-CZ" sz="2400" dirty="0"/>
              <a:t>Jaký je časový harmonogram plánování investic?</a:t>
            </a:r>
          </a:p>
          <a:p>
            <a:pPr lvl="1" defTabSz="457200">
              <a:buFont typeface="Arial"/>
              <a:buChar char="–"/>
              <a:defRPr/>
            </a:pPr>
            <a:r>
              <a:rPr lang="cs-CZ" sz="2400" dirty="0"/>
              <a:t>Jaký je časový harmonogram plánování fungování  nebo  realizace?</a:t>
            </a:r>
          </a:p>
          <a:p>
            <a:pPr lvl="1" defTabSz="457200">
              <a:buFont typeface="Arial"/>
              <a:buChar char="–"/>
              <a:defRPr/>
            </a:pPr>
            <a:r>
              <a:rPr lang="cs-CZ" sz="2400" dirty="0"/>
              <a:t>Jaký je časový harmonogram plánování uvedení na trh? </a:t>
            </a:r>
          </a:p>
          <a:p>
            <a:pPr lvl="1" defTabSz="457200">
              <a:buFont typeface="Arial"/>
              <a:buChar char="–"/>
              <a:defRPr/>
            </a:pPr>
            <a:r>
              <a:rPr lang="cs-CZ" sz="2400" dirty="0"/>
              <a:t>Jaký je časový harmonogram dobývání trhu a budování pozice?</a:t>
            </a:r>
          </a:p>
          <a:p>
            <a:pPr lvl="0" defTabSz="457200">
              <a:buNone/>
              <a:defRPr/>
            </a:pPr>
            <a:r>
              <a:rPr lang="cs-CZ" sz="2800" dirty="0"/>
              <a:t>B. Účast na trhu</a:t>
            </a:r>
          </a:p>
          <a:p>
            <a:pPr lvl="1" defTabSz="457200">
              <a:buFont typeface="Arial"/>
              <a:buChar char="–"/>
              <a:defRPr/>
            </a:pPr>
            <a:r>
              <a:rPr lang="cs-CZ" sz="2400" dirty="0"/>
              <a:t>Jakou část trhu musíte zaujmout, abyste na něm přežili? Abyste vydělali?</a:t>
            </a:r>
          </a:p>
          <a:p>
            <a:pPr lvl="1" defTabSz="457200">
              <a:buFont typeface="Arial"/>
              <a:buChar char="–"/>
              <a:defRPr/>
            </a:pPr>
            <a:r>
              <a:rPr lang="cs-CZ" sz="2400" dirty="0"/>
              <a:t>Jakou část trhu má společnost v plánu zaujmout? </a:t>
            </a:r>
          </a:p>
          <a:p>
            <a:pPr lvl="0" defTabSz="457200">
              <a:buNone/>
              <a:defRPr/>
            </a:pPr>
            <a:r>
              <a:rPr lang="cs-CZ" sz="2800" dirty="0"/>
              <a:t>C. Obrat</a:t>
            </a:r>
          </a:p>
          <a:p>
            <a:pPr lvl="1" defTabSz="457200">
              <a:buFont typeface="Arial"/>
              <a:buChar char="–"/>
              <a:defRPr/>
            </a:pPr>
            <a:r>
              <a:rPr lang="cs-CZ" sz="2400" dirty="0"/>
              <a:t>Jaké jsou předběžné hypotézy týkající se obratu?</a:t>
            </a:r>
          </a:p>
          <a:p>
            <a:pPr lvl="1" defTabSz="457200">
              <a:buFont typeface="Arial"/>
              <a:buChar char="–"/>
              <a:defRPr/>
            </a:pPr>
            <a:r>
              <a:rPr lang="cs-CZ" sz="2400" dirty="0"/>
              <a:t>Za jak dlouho budou tyto předpoklady realizovány?</a:t>
            </a:r>
          </a:p>
          <a:p>
            <a:pPr lvl="0" defTabSz="457200">
              <a:buNone/>
              <a:defRPr/>
            </a:pPr>
            <a:r>
              <a:rPr lang="cs-CZ" sz="2800" dirty="0"/>
              <a:t>D. Rentabilita</a:t>
            </a:r>
          </a:p>
          <a:p>
            <a:pPr lvl="1" defTabSz="457200">
              <a:buFont typeface="Arial"/>
              <a:buChar char="–"/>
              <a:defRPr/>
            </a:pPr>
            <a:r>
              <a:rPr lang="cs-CZ" sz="2400" dirty="0"/>
              <a:t>Jaký obrat musíte mít, aby se vám vrátily investice? </a:t>
            </a:r>
          </a:p>
          <a:p>
            <a:pPr lvl="1" defTabSz="457200">
              <a:buFont typeface="Arial"/>
              <a:buChar char="–"/>
              <a:defRPr/>
            </a:pPr>
            <a:r>
              <a:rPr lang="cs-CZ" sz="2400" dirty="0"/>
              <a:t>Kdy se vám vrátí?</a:t>
            </a:r>
          </a:p>
          <a:p>
            <a:pPr lvl="1" defTabSz="457200">
              <a:buFont typeface="Arial"/>
              <a:buChar char="–"/>
              <a:defRPr/>
            </a:pPr>
            <a:r>
              <a:rPr lang="cs-CZ" sz="2400" dirty="0"/>
              <a:t>Kdy začne být společnost výdělečná?</a:t>
            </a:r>
          </a:p>
          <a:p>
            <a:pPr lvl="1" defTabSz="457200">
              <a:buFont typeface="Arial"/>
              <a:buChar char="–"/>
              <a:defRPr/>
            </a:pPr>
            <a:r>
              <a:rPr lang="cs-CZ" sz="2400" dirty="0"/>
              <a:t>Jaké jsou  vyhlídky na vyplacení investorů?</a:t>
            </a:r>
          </a:p>
        </p:txBody>
      </p:sp>
    </p:spTree>
    <p:extLst>
      <p:ext uri="{BB962C8B-B14F-4D97-AF65-F5344CB8AC3E}">
        <p14:creationId xmlns:p14="http://schemas.microsoft.com/office/powerpoint/2010/main" val="7066690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14400" y="153223"/>
            <a:ext cx="8229600" cy="490066"/>
          </a:xfrm>
        </p:spPr>
        <p:txBody>
          <a:bodyPr>
            <a:noAutofit/>
          </a:bodyPr>
          <a:lstStyle/>
          <a:p>
            <a:pPr lvl="0" algn="r">
              <a:defRPr/>
            </a:pPr>
            <a:r>
              <a:rPr lang="cs-CZ" sz="2800" b="1" dirty="0">
                <a:solidFill>
                  <a:schemeClr val="tx2"/>
                </a:solidFill>
                <a:effectLst>
                  <a:outerShdw blurRad="63500" dist="38100" dir="5400000" algn="t" rotWithShape="0">
                    <a:prstClr val="black">
                      <a:alpha val="25000"/>
                    </a:prstClr>
                  </a:outerShdw>
                </a:effectLst>
                <a:latin typeface="+mn-lt"/>
              </a:rPr>
              <a:t>Byznys plán: vize</a:t>
            </a:r>
            <a:r>
              <a:rPr lang="fr-FR" sz="2800" b="1" dirty="0">
                <a:solidFill>
                  <a:schemeClr val="tx2"/>
                </a:solidFill>
                <a:effectLst>
                  <a:outerShdw blurRad="63500" dist="38100" dir="5400000" algn="t" rotWithShape="0">
                    <a:prstClr val="black">
                      <a:alpha val="25000"/>
                    </a:prstClr>
                  </a:outerShdw>
                </a:effectLst>
                <a:latin typeface="+mn-lt"/>
              </a:rPr>
              <a:t> &amp; </a:t>
            </a:r>
            <a:r>
              <a:rPr lang="cs-CZ" sz="2800" b="1" dirty="0">
                <a:solidFill>
                  <a:schemeClr val="tx2"/>
                </a:solidFill>
                <a:effectLst>
                  <a:outerShdw blurRad="63500" dist="38100" dir="5400000" algn="t" rotWithShape="0">
                    <a:prstClr val="black">
                      <a:alpha val="25000"/>
                    </a:prstClr>
                  </a:outerShdw>
                </a:effectLst>
                <a:latin typeface="+mn-lt"/>
              </a:rPr>
              <a:t>strategie (1/3)</a:t>
            </a:r>
            <a:endParaRPr lang="fr-FR" sz="28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179512" y="1052736"/>
            <a:ext cx="8928992" cy="5400600"/>
          </a:xfrm>
        </p:spPr>
        <p:txBody>
          <a:bodyPr>
            <a:normAutofit/>
          </a:bodyPr>
          <a:lstStyle/>
          <a:p>
            <a:pPr lvl="0" defTabSz="457200">
              <a:buNone/>
              <a:defRPr/>
            </a:pPr>
            <a:r>
              <a:rPr lang="cs-CZ" sz="2000" b="1" dirty="0"/>
              <a:t>V. PODNIKOVÁ STRATEGIE</a:t>
            </a:r>
          </a:p>
          <a:p>
            <a:pPr lvl="0" defTabSz="457200">
              <a:buNone/>
              <a:defRPr/>
            </a:pPr>
            <a:r>
              <a:rPr lang="cs-CZ" sz="2000" dirty="0"/>
              <a:t>A. Strategie</a:t>
            </a:r>
          </a:p>
          <a:p>
            <a:pPr lvl="1" defTabSz="457200">
              <a:buFont typeface="Arial"/>
              <a:buChar char="–"/>
              <a:defRPr/>
            </a:pPr>
            <a:r>
              <a:rPr lang="cs-CZ" sz="1600" dirty="0"/>
              <a:t>Jaké jsou strategie společnosti?</a:t>
            </a:r>
          </a:p>
          <a:p>
            <a:pPr lvl="1" defTabSz="457200">
              <a:buFont typeface="Arial"/>
              <a:buChar char="–"/>
              <a:defRPr/>
            </a:pPr>
            <a:r>
              <a:rPr lang="cs-CZ" sz="1600" dirty="0"/>
              <a:t>Jaká je strategie společnosti v oblasti výzkumu? V oblasti průmyslové  ochrany?</a:t>
            </a:r>
          </a:p>
          <a:p>
            <a:pPr lvl="1" defTabSz="457200">
              <a:buFont typeface="Arial"/>
              <a:buChar char="–"/>
              <a:defRPr/>
            </a:pPr>
            <a:r>
              <a:rPr lang="cs-CZ" sz="1600" dirty="0"/>
              <a:t>Jaká je strategie společnosti v oblasti vývoje?</a:t>
            </a:r>
          </a:p>
          <a:p>
            <a:pPr lvl="1" defTabSz="457200">
              <a:buNone/>
              <a:defRPr/>
            </a:pPr>
            <a:endParaRPr lang="cs-CZ" sz="2000" dirty="0"/>
          </a:p>
          <a:p>
            <a:pPr lvl="0" defTabSz="457200">
              <a:buNone/>
              <a:defRPr/>
            </a:pPr>
            <a:r>
              <a:rPr lang="cs-CZ" sz="2000" dirty="0"/>
              <a:t>B. Produkce/Subdodavatelství</a:t>
            </a:r>
          </a:p>
          <a:p>
            <a:pPr lvl="1" defTabSz="457200">
              <a:buFont typeface="Arial"/>
              <a:buChar char="–"/>
              <a:defRPr/>
            </a:pPr>
            <a:r>
              <a:rPr lang="cs-CZ" sz="1600" dirty="0"/>
              <a:t>Co bude společnost produkovat?</a:t>
            </a:r>
          </a:p>
          <a:p>
            <a:pPr lvl="1" defTabSz="457200">
              <a:buFont typeface="Arial"/>
              <a:buChar char="–"/>
              <a:defRPr/>
            </a:pPr>
            <a:r>
              <a:rPr lang="cs-CZ" sz="1600" dirty="0"/>
              <a:t>Jaké prostředky jsou k tomu potřeba?</a:t>
            </a:r>
          </a:p>
          <a:p>
            <a:pPr lvl="1" defTabSz="457200">
              <a:buFont typeface="Arial"/>
              <a:buChar char="–"/>
              <a:defRPr/>
            </a:pPr>
            <a:r>
              <a:rPr lang="cs-CZ" sz="1600" dirty="0"/>
              <a:t>Jaké zásobování je třeba?</a:t>
            </a:r>
          </a:p>
          <a:p>
            <a:pPr lvl="1" defTabSz="457200">
              <a:buFont typeface="Arial"/>
              <a:buChar char="–"/>
              <a:defRPr/>
            </a:pPr>
            <a:r>
              <a:rPr lang="cs-CZ" sz="1600" dirty="0"/>
              <a:t>Jaká produkce bude svěřena subdodavatelům?</a:t>
            </a:r>
          </a:p>
          <a:p>
            <a:pPr lvl="1" defTabSz="457200">
              <a:buFont typeface="Arial"/>
              <a:buChar char="–"/>
              <a:defRPr/>
            </a:pPr>
            <a:r>
              <a:rPr lang="cs-CZ" sz="1600" dirty="0"/>
              <a:t>Jaké jsou finanční potřeby spojené s produkčním cyklem?</a:t>
            </a:r>
            <a:endParaRPr lang="cs-CZ" sz="900" dirty="0"/>
          </a:p>
        </p:txBody>
      </p:sp>
    </p:spTree>
    <p:extLst>
      <p:ext uri="{BB962C8B-B14F-4D97-AF65-F5344CB8AC3E}">
        <p14:creationId xmlns:p14="http://schemas.microsoft.com/office/powerpoint/2010/main" val="76961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14670"/>
            <a:ext cx="8229600" cy="1196975"/>
          </a:xfrm>
        </p:spPr>
        <p:txBody>
          <a:bodyPr/>
          <a:lstStyle/>
          <a:p>
            <a:pPr fontAlgn="auto">
              <a:spcAft>
                <a:spcPts val="0"/>
              </a:spcAft>
              <a:defRPr/>
            </a:pPr>
            <a:r>
              <a:rPr lang="cs-CZ" dirty="0"/>
              <a:t>Strategické řízení</a:t>
            </a:r>
          </a:p>
        </p:txBody>
      </p:sp>
      <p:sp>
        <p:nvSpPr>
          <p:cNvPr id="3" name="Zástupný symbol pro obsah 2"/>
          <p:cNvSpPr>
            <a:spLocks noGrp="1"/>
          </p:cNvSpPr>
          <p:nvPr>
            <p:ph idx="1"/>
          </p:nvPr>
        </p:nvSpPr>
        <p:spPr/>
        <p:txBody>
          <a:bodyPr rtlCol="0">
            <a:normAutofit/>
          </a:bodyPr>
          <a:lstStyle/>
          <a:p>
            <a:pPr fontAlgn="auto">
              <a:lnSpc>
                <a:spcPct val="90000"/>
              </a:lnSpc>
              <a:spcAft>
                <a:spcPts val="0"/>
              </a:spcAft>
              <a:buFont typeface="Arial" pitchFamily="34" charset="0"/>
              <a:buNone/>
              <a:defRPr/>
            </a:pPr>
            <a:r>
              <a:rPr lang="cs-CZ" b="1" dirty="0"/>
              <a:t>Obsah a struktura</a:t>
            </a:r>
          </a:p>
          <a:p>
            <a:pPr fontAlgn="auto">
              <a:lnSpc>
                <a:spcPct val="90000"/>
              </a:lnSpc>
              <a:spcAft>
                <a:spcPts val="0"/>
              </a:spcAft>
              <a:defRPr/>
            </a:pPr>
            <a:r>
              <a:rPr lang="cs-CZ" dirty="0"/>
              <a:t>Část analytická</a:t>
            </a:r>
          </a:p>
          <a:p>
            <a:pPr fontAlgn="auto">
              <a:lnSpc>
                <a:spcPct val="90000"/>
              </a:lnSpc>
              <a:spcAft>
                <a:spcPts val="0"/>
              </a:spcAft>
              <a:defRPr/>
            </a:pPr>
            <a:r>
              <a:rPr lang="cs-CZ" dirty="0"/>
              <a:t>Stanovení vize (cíl, kam by firma měla směřovat)</a:t>
            </a:r>
          </a:p>
          <a:p>
            <a:pPr fontAlgn="auto">
              <a:lnSpc>
                <a:spcPct val="90000"/>
              </a:lnSpc>
              <a:spcAft>
                <a:spcPts val="0"/>
              </a:spcAft>
              <a:defRPr/>
            </a:pPr>
            <a:r>
              <a:rPr lang="cs-CZ" dirty="0"/>
              <a:t>Definice a charakteristika prostředků, jimiž mají být cíle naplněny</a:t>
            </a:r>
          </a:p>
          <a:p>
            <a:pPr marL="0" indent="0" fontAlgn="auto">
              <a:spcAft>
                <a:spcPts val="0"/>
              </a:spcAft>
              <a:buFont typeface="Arial" pitchFamily="34" charset="0"/>
              <a:buNone/>
              <a:defRPr/>
            </a:pPr>
            <a:endParaRPr lang="cs-CZ"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878904" y="180370"/>
            <a:ext cx="8229600" cy="490066"/>
          </a:xfrm>
        </p:spPr>
        <p:txBody>
          <a:bodyPr vert="horz" lIns="91440" tIns="45720" rIns="91440" bIns="45720" rtlCol="0" anchor="ctr">
            <a:noAutofit/>
          </a:bodyPr>
          <a:lstStyle/>
          <a:p>
            <a:pPr algn="r"/>
            <a:r>
              <a:rPr lang="cs-CZ" sz="2800" b="1" dirty="0">
                <a:solidFill>
                  <a:schemeClr val="tx2"/>
                </a:solidFill>
                <a:effectLst>
                  <a:outerShdw blurRad="63500" dist="38100" dir="5400000" algn="t" rotWithShape="0">
                    <a:prstClr val="black">
                      <a:alpha val="25000"/>
                    </a:prstClr>
                  </a:outerShdw>
                </a:effectLst>
                <a:latin typeface="+mn-lt"/>
              </a:rPr>
              <a:t>Byznys plán: vize</a:t>
            </a:r>
            <a:r>
              <a:rPr lang="fr-FR" sz="2800" b="1" dirty="0">
                <a:solidFill>
                  <a:schemeClr val="tx2"/>
                </a:solidFill>
                <a:effectLst>
                  <a:outerShdw blurRad="63500" dist="38100" dir="5400000" algn="t" rotWithShape="0">
                    <a:prstClr val="black">
                      <a:alpha val="25000"/>
                    </a:prstClr>
                  </a:outerShdw>
                </a:effectLst>
                <a:latin typeface="+mn-lt"/>
              </a:rPr>
              <a:t> &amp; </a:t>
            </a:r>
            <a:r>
              <a:rPr lang="cs-CZ" sz="2800" b="1" dirty="0">
                <a:solidFill>
                  <a:schemeClr val="tx2"/>
                </a:solidFill>
                <a:effectLst>
                  <a:outerShdw blurRad="63500" dist="38100" dir="5400000" algn="t" rotWithShape="0">
                    <a:prstClr val="black">
                      <a:alpha val="25000"/>
                    </a:prstClr>
                  </a:outerShdw>
                </a:effectLst>
                <a:latin typeface="+mn-lt"/>
              </a:rPr>
              <a:t>strategie (2/3)</a:t>
            </a:r>
            <a:endParaRPr lang="fr-FR" sz="28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179512" y="1052736"/>
            <a:ext cx="8928992" cy="5400600"/>
          </a:xfrm>
        </p:spPr>
        <p:txBody>
          <a:bodyPr>
            <a:normAutofit/>
          </a:bodyPr>
          <a:lstStyle/>
          <a:p>
            <a:pPr lvl="0" defTabSz="457200">
              <a:buNone/>
              <a:defRPr/>
            </a:pPr>
            <a:r>
              <a:rPr lang="cs-CZ" sz="2000" b="1" dirty="0"/>
              <a:t>V. PODNIKOVÁ STRATEGIE</a:t>
            </a:r>
          </a:p>
          <a:p>
            <a:pPr lvl="0" defTabSz="457200">
              <a:buNone/>
              <a:defRPr/>
            </a:pPr>
            <a:r>
              <a:rPr lang="cs-CZ" sz="2000" dirty="0"/>
              <a:t>C. Distribuce</a:t>
            </a:r>
          </a:p>
          <a:p>
            <a:pPr lvl="1" defTabSz="457200">
              <a:buFont typeface="Arial"/>
              <a:buChar char="–"/>
              <a:defRPr/>
            </a:pPr>
            <a:r>
              <a:rPr lang="cs-CZ" sz="1600" dirty="0"/>
              <a:t>Pro jaký distribuční systém jste se rozhodli?</a:t>
            </a:r>
          </a:p>
          <a:p>
            <a:pPr lvl="1" defTabSz="457200">
              <a:buFont typeface="Arial"/>
              <a:buChar char="–"/>
              <a:defRPr/>
            </a:pPr>
            <a:r>
              <a:rPr lang="cs-CZ" sz="1600" dirty="0"/>
              <a:t>Disponuje společnost interní nebo externí prodejní sítí? V ČR? V zahraničí?</a:t>
            </a:r>
          </a:p>
          <a:p>
            <a:pPr lvl="1" defTabSz="457200">
              <a:buFont typeface="Arial"/>
              <a:buChar char="–"/>
              <a:defRPr/>
            </a:pPr>
            <a:r>
              <a:rPr lang="cs-CZ" sz="1600" dirty="0"/>
              <a:t>Jaké jsou třeba investice pro zavedení  distribuční sítě (nábor, atd.)?</a:t>
            </a:r>
          </a:p>
          <a:p>
            <a:pPr lvl="1" defTabSz="457200">
              <a:buFont typeface="Arial"/>
              <a:buChar char="–"/>
              <a:defRPr/>
            </a:pPr>
            <a:r>
              <a:rPr lang="cs-CZ" sz="1600" dirty="0"/>
              <a:t>Jaké jsou finanční potřeby spojené s  komercializačním cyklem?</a:t>
            </a:r>
          </a:p>
          <a:p>
            <a:pPr lvl="1" defTabSz="457200">
              <a:buNone/>
              <a:defRPr/>
            </a:pPr>
            <a:endParaRPr lang="cs-CZ" sz="900" dirty="0"/>
          </a:p>
          <a:p>
            <a:pPr lvl="0" defTabSz="457200">
              <a:buNone/>
              <a:defRPr/>
            </a:pPr>
            <a:r>
              <a:rPr lang="cs-CZ" sz="2000" dirty="0"/>
              <a:t>D. Marketingový plán</a:t>
            </a:r>
          </a:p>
          <a:p>
            <a:pPr lvl="1" defTabSz="457200">
              <a:buFont typeface="Arial"/>
              <a:buChar char="–"/>
              <a:defRPr/>
            </a:pPr>
            <a:r>
              <a:rPr lang="cs-CZ" sz="1600" dirty="0"/>
              <a:t>Jak bude společnost komunikovat, aby rozšířila povědomí o své nabídce?</a:t>
            </a:r>
          </a:p>
          <a:p>
            <a:pPr lvl="1" defTabSz="457200">
              <a:buFont typeface="Arial"/>
              <a:buChar char="–"/>
              <a:defRPr/>
            </a:pPr>
            <a:r>
              <a:rPr lang="cs-CZ" sz="1600" dirty="0"/>
              <a:t>Jaká je strategie značky?</a:t>
            </a:r>
          </a:p>
          <a:p>
            <a:pPr lvl="1" defTabSz="457200">
              <a:buFont typeface="Arial"/>
              <a:buChar char="–"/>
              <a:defRPr/>
            </a:pPr>
            <a:r>
              <a:rPr lang="cs-CZ" sz="1600" dirty="0"/>
              <a:t>Jaká komunikační politika bude uskutečněna? Jaký typ propagace? Jaký typ reklamy? V jakých médiích?</a:t>
            </a:r>
          </a:p>
          <a:p>
            <a:pPr lvl="1" defTabSz="457200">
              <a:buFont typeface="Arial"/>
              <a:buChar char="–"/>
              <a:defRPr/>
            </a:pPr>
            <a:r>
              <a:rPr lang="cs-CZ" sz="1600" dirty="0"/>
              <a:t>Na jaké úrovni chce společnost komunikovat (regionální, národní, evropské, atd.) ?</a:t>
            </a:r>
          </a:p>
          <a:p>
            <a:pPr lvl="1" defTabSz="457200">
              <a:buFont typeface="Arial"/>
              <a:buChar char="–"/>
              <a:defRPr/>
            </a:pPr>
            <a:r>
              <a:rPr lang="cs-CZ" sz="1600" dirty="0"/>
              <a:t>Jaká je finanční politika společnosti? (vztah kvalita/cena)</a:t>
            </a:r>
          </a:p>
          <a:p>
            <a:pPr lvl="1" defTabSz="457200">
              <a:buFont typeface="Arial"/>
              <a:buChar char="–"/>
              <a:defRPr/>
            </a:pPr>
            <a:r>
              <a:rPr lang="cs-CZ" sz="1600" dirty="0"/>
              <a:t>Jaké jsou nezbytné investice  pro rozšíření povědomí o nabídce společnosti?</a:t>
            </a:r>
          </a:p>
          <a:p>
            <a:pPr lvl="1" defTabSz="457200">
              <a:buFont typeface="Arial"/>
              <a:buChar char="–"/>
              <a:defRPr/>
            </a:pPr>
            <a:r>
              <a:rPr lang="cs-CZ" sz="1600" dirty="0"/>
              <a:t>Jaká je cena za získání jednoho klienta? Jaká je cena  za získání důvěry  zákazníka?</a:t>
            </a:r>
          </a:p>
        </p:txBody>
      </p:sp>
    </p:spTree>
    <p:extLst>
      <p:ext uri="{BB962C8B-B14F-4D97-AF65-F5344CB8AC3E}">
        <p14:creationId xmlns:p14="http://schemas.microsoft.com/office/powerpoint/2010/main" val="9842613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14400" y="152089"/>
            <a:ext cx="8229600" cy="490066"/>
          </a:xfrm>
        </p:spPr>
        <p:txBody>
          <a:bodyPr>
            <a:noAutofit/>
          </a:bodyPr>
          <a:lstStyle/>
          <a:p>
            <a:pPr lvl="0" algn="r">
              <a:defRPr/>
            </a:pPr>
            <a:r>
              <a:rPr lang="cs-CZ" sz="2800" b="1" dirty="0">
                <a:solidFill>
                  <a:schemeClr val="tx2"/>
                </a:solidFill>
                <a:effectLst>
                  <a:outerShdw blurRad="63500" dist="38100" dir="5400000" algn="t" rotWithShape="0">
                    <a:prstClr val="black">
                      <a:alpha val="25000"/>
                    </a:prstClr>
                  </a:outerShdw>
                </a:effectLst>
                <a:latin typeface="+mn-lt"/>
              </a:rPr>
              <a:t>Byznys plán: vize</a:t>
            </a:r>
            <a:r>
              <a:rPr lang="fr-FR" sz="2800" b="1" dirty="0">
                <a:solidFill>
                  <a:schemeClr val="tx2"/>
                </a:solidFill>
                <a:effectLst>
                  <a:outerShdw blurRad="63500" dist="38100" dir="5400000" algn="t" rotWithShape="0">
                    <a:prstClr val="black">
                      <a:alpha val="25000"/>
                    </a:prstClr>
                  </a:outerShdw>
                </a:effectLst>
                <a:latin typeface="+mn-lt"/>
              </a:rPr>
              <a:t> &amp; </a:t>
            </a:r>
            <a:r>
              <a:rPr lang="cs-CZ" sz="2800" b="1" dirty="0">
                <a:solidFill>
                  <a:schemeClr val="tx2"/>
                </a:solidFill>
                <a:effectLst>
                  <a:outerShdw blurRad="63500" dist="38100" dir="5400000" algn="t" rotWithShape="0">
                    <a:prstClr val="black">
                      <a:alpha val="25000"/>
                    </a:prstClr>
                  </a:outerShdw>
                </a:effectLst>
                <a:latin typeface="+mn-lt"/>
              </a:rPr>
              <a:t>strategie (3/3)</a:t>
            </a:r>
            <a:endParaRPr lang="fr-FR" sz="28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179512" y="1052736"/>
            <a:ext cx="8928992" cy="5400600"/>
          </a:xfrm>
        </p:spPr>
        <p:txBody>
          <a:bodyPr>
            <a:normAutofit lnSpcReduction="10000"/>
          </a:bodyPr>
          <a:lstStyle/>
          <a:p>
            <a:pPr lvl="0" defTabSz="457200">
              <a:buNone/>
              <a:defRPr/>
            </a:pPr>
            <a:r>
              <a:rPr lang="cs-CZ" sz="2000" b="1" dirty="0"/>
              <a:t>V. PODNIKOVÁ STRATEGIE</a:t>
            </a:r>
          </a:p>
          <a:p>
            <a:pPr lvl="0" defTabSz="457200">
              <a:buNone/>
              <a:defRPr/>
            </a:pPr>
            <a:r>
              <a:rPr lang="cs-CZ" sz="2000" dirty="0"/>
              <a:t>E. Instalace a vybavení</a:t>
            </a:r>
          </a:p>
          <a:p>
            <a:pPr lvl="1" defTabSz="457200">
              <a:buFont typeface="Arial"/>
              <a:buChar char="–"/>
              <a:defRPr/>
            </a:pPr>
            <a:r>
              <a:rPr lang="cs-CZ" sz="1600" dirty="0"/>
              <a:t>Jaké vybavení je nezbytné pro správné fungování společnosti (stroje, materiál, nábytek, atd.) ?</a:t>
            </a:r>
          </a:p>
          <a:p>
            <a:pPr lvl="1" defTabSz="457200">
              <a:buFont typeface="Arial"/>
              <a:buChar char="–"/>
              <a:defRPr/>
            </a:pPr>
            <a:r>
              <a:rPr lang="cs-CZ" sz="1600" dirty="0"/>
              <a:t>Jaké jsou potřeby společnosti v oblasti  nemovitostí (velikost prostor, atd.) ?</a:t>
            </a:r>
          </a:p>
          <a:p>
            <a:pPr lvl="1" defTabSz="457200">
              <a:buFont typeface="Arial"/>
              <a:buChar char="–"/>
              <a:defRPr/>
            </a:pPr>
            <a:r>
              <a:rPr lang="cs-CZ" sz="1600" dirty="0"/>
              <a:t>Jaké jsou investice  spojené s  jejich nákupem/nájmem (specifická  zařízení, atd.)?</a:t>
            </a:r>
          </a:p>
          <a:p>
            <a:pPr lvl="1" defTabSz="457200">
              <a:buFont typeface="Arial"/>
              <a:buChar char="–"/>
              <a:defRPr/>
            </a:pPr>
            <a:r>
              <a:rPr lang="cs-CZ" sz="1600" dirty="0"/>
              <a:t>Jaké jsou finanční potřeby spojené s  uskutečněním projektu?</a:t>
            </a:r>
          </a:p>
          <a:p>
            <a:pPr lvl="0" defTabSz="457200">
              <a:buNone/>
              <a:defRPr/>
            </a:pPr>
            <a:r>
              <a:rPr lang="cs-CZ" sz="2000" dirty="0"/>
              <a:t>F. Strategická partnerství</a:t>
            </a:r>
          </a:p>
          <a:p>
            <a:pPr lvl="1" defTabSz="457200">
              <a:buFont typeface="Arial"/>
              <a:buChar char="–"/>
              <a:defRPr/>
            </a:pPr>
            <a:r>
              <a:rPr lang="cs-CZ" sz="1600" dirty="0"/>
              <a:t>Byla (nebo budou) uzavřena partnerství? S kým? Za jakou cenu?</a:t>
            </a:r>
          </a:p>
          <a:p>
            <a:pPr lvl="0" defTabSz="457200">
              <a:buNone/>
              <a:defRPr/>
            </a:pPr>
            <a:r>
              <a:rPr lang="cs-CZ" sz="2000" dirty="0"/>
              <a:t>G. Dodavatelé</a:t>
            </a:r>
          </a:p>
          <a:p>
            <a:pPr lvl="1" defTabSz="457200">
              <a:buFont typeface="Arial"/>
              <a:buChar char="–"/>
              <a:defRPr/>
            </a:pPr>
            <a:r>
              <a:rPr lang="cs-CZ" sz="1600" dirty="0"/>
              <a:t>Jací budou dodavatelé společnosti? Kolik jich společnost bude mít? Jednoho? Několik? Bude je smět změnit?</a:t>
            </a:r>
          </a:p>
          <a:p>
            <a:pPr lvl="1" defTabSz="457200">
              <a:buFont typeface="Arial"/>
              <a:buChar char="–"/>
              <a:defRPr/>
            </a:pPr>
            <a:r>
              <a:rPr lang="cs-CZ" sz="1600" dirty="0"/>
              <a:t>Sídlí dodavatelé společnosti v ČR? V zahraničí?</a:t>
            </a:r>
          </a:p>
          <a:p>
            <a:pPr lvl="1" defTabSz="457200">
              <a:buFont typeface="Arial"/>
              <a:buChar char="–"/>
              <a:defRPr/>
            </a:pPr>
            <a:r>
              <a:rPr lang="cs-CZ" sz="1600" dirty="0"/>
              <a:t>Jaké jsou platební podmínky? Dodací lhůty?</a:t>
            </a:r>
          </a:p>
          <a:p>
            <a:pPr lvl="0" defTabSz="457200">
              <a:buNone/>
              <a:defRPr/>
            </a:pPr>
            <a:r>
              <a:rPr lang="cs-CZ" sz="2000" dirty="0"/>
              <a:t>H. Dosažené výnosy</a:t>
            </a:r>
          </a:p>
          <a:p>
            <a:pPr lvl="1" defTabSz="457200">
              <a:buFont typeface="Arial"/>
              <a:buChar char="–"/>
              <a:defRPr/>
            </a:pPr>
            <a:r>
              <a:rPr lang="cs-CZ" sz="1600" dirty="0"/>
              <a:t>Dosavadní obrat,</a:t>
            </a:r>
          </a:p>
          <a:p>
            <a:pPr lvl="1" defTabSz="457200">
              <a:buFont typeface="Arial"/>
              <a:buChar char="–"/>
              <a:defRPr/>
            </a:pPr>
            <a:r>
              <a:rPr lang="cs-CZ" sz="1600" dirty="0"/>
              <a:t>Vývojové stádium projektu (realizace prototypu, žádost o patent, vytvoření řady produktů nebo služeb, atd.),</a:t>
            </a:r>
          </a:p>
          <a:p>
            <a:pPr lvl="1" defTabSz="457200">
              <a:buFont typeface="Arial"/>
              <a:buChar char="–"/>
              <a:defRPr/>
            </a:pPr>
            <a:r>
              <a:rPr lang="cs-CZ" sz="1600" dirty="0"/>
              <a:t>Vývoj v obchodní oblasti (potenciální klienti, podepsané kontrakty, atd.).</a:t>
            </a:r>
          </a:p>
        </p:txBody>
      </p:sp>
    </p:spTree>
    <p:extLst>
      <p:ext uri="{BB962C8B-B14F-4D97-AF65-F5344CB8AC3E}">
        <p14:creationId xmlns:p14="http://schemas.microsoft.com/office/powerpoint/2010/main" val="26368765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14400" y="161516"/>
            <a:ext cx="8229600" cy="490066"/>
          </a:xfrm>
        </p:spPr>
        <p:txBody>
          <a:bodyPr>
            <a:noAutofit/>
          </a:bodyPr>
          <a:lstStyle/>
          <a:p>
            <a:pPr lvl="0" algn="r">
              <a:defRPr/>
            </a:pPr>
            <a:r>
              <a:rPr lang="cs-CZ" sz="2800" b="1" dirty="0">
                <a:solidFill>
                  <a:schemeClr val="tx2"/>
                </a:solidFill>
                <a:effectLst>
                  <a:outerShdw blurRad="63500" dist="38100" dir="5400000" algn="t" rotWithShape="0">
                    <a:prstClr val="black">
                      <a:alpha val="25000"/>
                    </a:prstClr>
                  </a:outerShdw>
                </a:effectLst>
                <a:latin typeface="+mn-lt"/>
              </a:rPr>
              <a:t>Byznys plán: právní uzpůsobení</a:t>
            </a:r>
            <a:endParaRPr lang="fr-FR" sz="28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179512" y="1052736"/>
            <a:ext cx="8928992" cy="5400600"/>
          </a:xfrm>
        </p:spPr>
        <p:txBody>
          <a:bodyPr>
            <a:normAutofit fontScale="47500" lnSpcReduction="20000"/>
          </a:bodyPr>
          <a:lstStyle/>
          <a:p>
            <a:pPr lvl="0" defTabSz="457200">
              <a:buNone/>
              <a:defRPr/>
            </a:pPr>
            <a:r>
              <a:rPr lang="cs-CZ" sz="5000" b="1" dirty="0"/>
              <a:t>VII. PRÁVNÍ ASPEKTY</a:t>
            </a:r>
          </a:p>
          <a:p>
            <a:pPr lvl="0" defTabSz="457200">
              <a:buNone/>
              <a:defRPr/>
            </a:pPr>
            <a:r>
              <a:rPr lang="cs-CZ" sz="5000" dirty="0"/>
              <a:t>A. Právní statut</a:t>
            </a:r>
          </a:p>
          <a:p>
            <a:pPr lvl="1" defTabSz="457200">
              <a:buFont typeface="Arial"/>
              <a:buChar char="–"/>
              <a:defRPr/>
            </a:pPr>
            <a:r>
              <a:rPr lang="cs-CZ" sz="4000" dirty="0"/>
              <a:t>Jaký je/bude právní statut společnosti? Výše jejího kapitálu? Tichý společník?</a:t>
            </a:r>
          </a:p>
          <a:p>
            <a:pPr lvl="1" defTabSz="457200">
              <a:buFont typeface="Arial"/>
              <a:buChar char="–"/>
              <a:defRPr/>
            </a:pPr>
            <a:r>
              <a:rPr lang="cs-CZ" sz="4000" dirty="0"/>
              <a:t>Jací jsou statutární zástupci?</a:t>
            </a:r>
          </a:p>
          <a:p>
            <a:pPr lvl="0" defTabSz="457200">
              <a:buNone/>
              <a:defRPr/>
            </a:pPr>
            <a:r>
              <a:rPr lang="cs-CZ" sz="5000" dirty="0"/>
              <a:t>B. Vývoj společenského kapitálu</a:t>
            </a:r>
          </a:p>
          <a:p>
            <a:pPr lvl="1" defTabSz="457200">
              <a:buFont typeface="Arial"/>
              <a:buChar char="–"/>
              <a:defRPr/>
            </a:pPr>
            <a:r>
              <a:rPr lang="cs-CZ" sz="4000" dirty="0"/>
              <a:t>Jaké je současné rozdělení kapitálu?</a:t>
            </a:r>
          </a:p>
          <a:p>
            <a:pPr lvl="1" defTabSz="457200">
              <a:buFont typeface="Arial"/>
              <a:buChar char="–"/>
              <a:defRPr/>
            </a:pPr>
            <a:r>
              <a:rPr lang="cs-CZ" sz="4000" dirty="0"/>
              <a:t>Byly uzavřeny partnerské smlouvy?</a:t>
            </a:r>
          </a:p>
          <a:p>
            <a:pPr lvl="1" defTabSz="457200">
              <a:buFont typeface="Arial"/>
              <a:buChar char="–"/>
              <a:defRPr/>
            </a:pPr>
            <a:r>
              <a:rPr lang="cs-CZ" sz="4000" dirty="0"/>
              <a:t>Jaký bude vývoj kapitálu?</a:t>
            </a:r>
          </a:p>
          <a:p>
            <a:pPr lvl="1" defTabSz="457200">
              <a:buFont typeface="Arial"/>
              <a:buChar char="–"/>
              <a:defRPr/>
            </a:pPr>
            <a:r>
              <a:rPr lang="cs-CZ" sz="4000" dirty="0"/>
              <a:t>Jaké jsou účinky zvýšení základního kapitálu?</a:t>
            </a:r>
          </a:p>
          <a:p>
            <a:pPr lvl="1" defTabSz="457200">
              <a:buFont typeface="Arial"/>
              <a:buChar char="–"/>
              <a:defRPr/>
            </a:pPr>
            <a:r>
              <a:rPr lang="cs-CZ" sz="4000" dirty="0"/>
              <a:t>Budou se zaměstnanci smět stát akcionáři společnosti?</a:t>
            </a:r>
          </a:p>
          <a:p>
            <a:pPr lvl="0" defTabSz="457200">
              <a:buNone/>
              <a:defRPr/>
            </a:pPr>
            <a:r>
              <a:rPr lang="cs-CZ" sz="5000" dirty="0"/>
              <a:t>C. Průmyslová ochrana</a:t>
            </a:r>
          </a:p>
          <a:p>
            <a:pPr lvl="1" defTabSz="457200">
              <a:buFont typeface="Arial"/>
              <a:buChar char="–"/>
              <a:defRPr/>
            </a:pPr>
            <a:r>
              <a:rPr lang="cs-CZ" sz="4000" dirty="0"/>
              <a:t>Jaká je životnost produktu?</a:t>
            </a:r>
          </a:p>
          <a:p>
            <a:pPr lvl="1" defTabSz="457200">
              <a:buFont typeface="Arial"/>
              <a:buChar char="–"/>
              <a:defRPr/>
            </a:pPr>
            <a:r>
              <a:rPr lang="cs-CZ" sz="4000" dirty="0"/>
              <a:t>Byly podány žádosti o patenty? Kdo je vlastní? Existují konkurenční patenty?</a:t>
            </a:r>
          </a:p>
          <a:p>
            <a:pPr lvl="1" defTabSz="457200">
              <a:buFont typeface="Arial"/>
              <a:buChar char="–"/>
              <a:defRPr/>
            </a:pPr>
            <a:r>
              <a:rPr lang="cs-CZ" sz="4000" dirty="0"/>
              <a:t>Vlastní společnost nějakou speciální know-how?  Vytvořila ji?</a:t>
            </a:r>
          </a:p>
          <a:p>
            <a:pPr lvl="1" defTabSz="457200">
              <a:buFont typeface="Arial"/>
              <a:buChar char="–"/>
              <a:defRPr/>
            </a:pPr>
            <a:r>
              <a:rPr lang="cs-CZ" sz="4000" dirty="0"/>
              <a:t>Bylo zažádáno o ochranné známky? Byly zaregistrovány názvy domén?</a:t>
            </a:r>
          </a:p>
        </p:txBody>
      </p:sp>
    </p:spTree>
    <p:extLst>
      <p:ext uri="{BB962C8B-B14F-4D97-AF65-F5344CB8AC3E}">
        <p14:creationId xmlns:p14="http://schemas.microsoft.com/office/powerpoint/2010/main" val="20078605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805991" y="170943"/>
            <a:ext cx="8229600" cy="490066"/>
          </a:xfrm>
        </p:spPr>
        <p:txBody>
          <a:bodyPr>
            <a:noAutofit/>
          </a:bodyPr>
          <a:lstStyle/>
          <a:p>
            <a:pPr lvl="0" algn="r">
              <a:defRPr/>
            </a:pPr>
            <a:r>
              <a:rPr lang="cs-CZ" sz="2800" b="1" dirty="0">
                <a:solidFill>
                  <a:schemeClr val="tx2"/>
                </a:solidFill>
                <a:effectLst>
                  <a:outerShdw blurRad="63500" dist="38100" dir="5400000" algn="t" rotWithShape="0">
                    <a:prstClr val="black">
                      <a:alpha val="25000"/>
                    </a:prstClr>
                  </a:outerShdw>
                </a:effectLst>
                <a:latin typeface="+mn-lt"/>
              </a:rPr>
              <a:t>Byznys plán: finance (potřeby)</a:t>
            </a:r>
            <a:endParaRPr lang="fr-FR" sz="28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179512" y="908720"/>
            <a:ext cx="8928992" cy="5256584"/>
          </a:xfrm>
        </p:spPr>
        <p:txBody>
          <a:bodyPr>
            <a:normAutofit fontScale="85000" lnSpcReduction="10000"/>
          </a:bodyPr>
          <a:lstStyle/>
          <a:p>
            <a:pPr lvl="0" defTabSz="457200">
              <a:buNone/>
              <a:defRPr/>
            </a:pPr>
            <a:r>
              <a:rPr lang="cs-CZ" sz="2800" b="1" dirty="0"/>
              <a:t>VIII. POTŘEBY FINANCOVÁNÍ</a:t>
            </a:r>
          </a:p>
          <a:p>
            <a:pPr lvl="0" defTabSz="457200">
              <a:buNone/>
              <a:defRPr/>
            </a:pPr>
            <a:r>
              <a:rPr lang="cs-CZ" sz="2800" dirty="0"/>
              <a:t>A. Obecné potřeby financování</a:t>
            </a:r>
          </a:p>
          <a:p>
            <a:pPr lvl="1" defTabSz="457200">
              <a:buFont typeface="Arial"/>
              <a:buChar char="–"/>
              <a:defRPr/>
            </a:pPr>
            <a:r>
              <a:rPr lang="cs-CZ" sz="2400" dirty="0"/>
              <a:t>Jaké jsou obecné potřeby financování projektu?</a:t>
            </a:r>
          </a:p>
          <a:p>
            <a:pPr lvl="1" defTabSz="457200">
              <a:buFont typeface="Arial"/>
              <a:buChar char="–"/>
              <a:defRPr/>
            </a:pPr>
            <a:r>
              <a:rPr lang="cs-CZ" sz="2400" dirty="0"/>
              <a:t>Jakými fondy musí společnost disponovat, aby mohla financovat projekt za nejlepších možných podmínek?</a:t>
            </a:r>
          </a:p>
          <a:p>
            <a:pPr lvl="1" defTabSz="457200">
              <a:buFont typeface="Arial"/>
              <a:buChar char="–"/>
              <a:defRPr/>
            </a:pPr>
            <a:r>
              <a:rPr lang="cs-CZ" sz="2400" dirty="0"/>
              <a:t>Jaké je směřování financování?</a:t>
            </a:r>
          </a:p>
          <a:p>
            <a:pPr lvl="1" defTabSz="457200">
              <a:buFont typeface="Arial"/>
              <a:buChar char="–"/>
              <a:defRPr/>
            </a:pPr>
            <a:r>
              <a:rPr lang="cs-CZ" sz="2400" dirty="0"/>
              <a:t>Jaký je finanční obnos určený na výlohy za reklamu/marketing? Na vnější výdaje? Na výlohy personálu?</a:t>
            </a:r>
          </a:p>
          <a:p>
            <a:pPr lvl="0" defTabSz="457200">
              <a:buNone/>
              <a:defRPr/>
            </a:pPr>
            <a:r>
              <a:rPr lang="cs-CZ" sz="2800" dirty="0"/>
              <a:t>B. Výše potřebných fondů</a:t>
            </a:r>
          </a:p>
          <a:p>
            <a:pPr lvl="1" defTabSz="457200">
              <a:buFont typeface="Arial"/>
              <a:buChar char="–"/>
              <a:defRPr/>
            </a:pPr>
            <a:r>
              <a:rPr lang="cs-CZ" sz="2400" dirty="0"/>
              <a:t>Jaká je výše fondů, jež budou požadovány po investorech?</a:t>
            </a:r>
          </a:p>
          <a:p>
            <a:pPr lvl="1" defTabSz="457200">
              <a:buFont typeface="Arial"/>
              <a:buChar char="–"/>
              <a:defRPr/>
            </a:pPr>
            <a:r>
              <a:rPr lang="cs-CZ" sz="2400" dirty="0"/>
              <a:t>Jaký typ opatření je navržen pro investory?</a:t>
            </a:r>
          </a:p>
          <a:p>
            <a:pPr lvl="1" defTabSz="457200">
              <a:buFont typeface="Arial"/>
              <a:buChar char="–"/>
              <a:defRPr/>
            </a:pPr>
            <a:r>
              <a:rPr lang="cs-CZ" sz="2400" dirty="0"/>
              <a:t>Jaká část kapitálu je investorům nabídnuta? Jaké je zhodnocení společnosti?</a:t>
            </a:r>
          </a:p>
          <a:p>
            <a:pPr lvl="1" defTabSz="457200">
              <a:buFont typeface="Arial"/>
              <a:buChar char="–"/>
              <a:defRPr/>
            </a:pPr>
            <a:r>
              <a:rPr lang="cs-CZ" sz="2400" dirty="0"/>
              <a:t>Jaký je časový harmonogram financování?</a:t>
            </a:r>
          </a:p>
          <a:p>
            <a:pPr lvl="0" defTabSz="457200">
              <a:buNone/>
              <a:defRPr/>
            </a:pPr>
            <a:r>
              <a:rPr lang="cs-CZ" sz="2800" dirty="0"/>
              <a:t>C. Návratnost investic</a:t>
            </a:r>
          </a:p>
          <a:p>
            <a:pPr lvl="1" defTabSz="457200">
              <a:buFont typeface="Arial"/>
              <a:buChar char="–"/>
              <a:defRPr/>
            </a:pPr>
            <a:r>
              <a:rPr lang="cs-CZ" sz="2400" dirty="0"/>
              <a:t>Co může zlepšit/přispět k lepší rentabilitě projektu?</a:t>
            </a:r>
          </a:p>
          <a:p>
            <a:pPr lvl="0" defTabSz="457200">
              <a:buNone/>
              <a:defRPr/>
            </a:pPr>
            <a:endParaRPr lang="cs-CZ" sz="2800" dirty="0"/>
          </a:p>
        </p:txBody>
      </p:sp>
    </p:spTree>
    <p:extLst>
      <p:ext uri="{BB962C8B-B14F-4D97-AF65-F5344CB8AC3E}">
        <p14:creationId xmlns:p14="http://schemas.microsoft.com/office/powerpoint/2010/main" val="39172900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787138" y="180370"/>
            <a:ext cx="8229600" cy="490066"/>
          </a:xfrm>
        </p:spPr>
        <p:txBody>
          <a:bodyPr>
            <a:noAutofit/>
          </a:bodyPr>
          <a:lstStyle/>
          <a:p>
            <a:pPr lvl="0" algn="r">
              <a:defRPr/>
            </a:pPr>
            <a:r>
              <a:rPr lang="cs-CZ" sz="2800" b="1" dirty="0">
                <a:solidFill>
                  <a:schemeClr val="tx2"/>
                </a:solidFill>
                <a:effectLst>
                  <a:outerShdw blurRad="63500" dist="38100" dir="5400000" algn="t" rotWithShape="0">
                    <a:prstClr val="black">
                      <a:alpha val="25000"/>
                    </a:prstClr>
                  </a:outerShdw>
                </a:effectLst>
                <a:latin typeface="+mn-lt"/>
              </a:rPr>
              <a:t>Byznys plán: finance (prognózy)</a:t>
            </a:r>
            <a:endParaRPr lang="fr-FR" sz="2800" b="1" dirty="0">
              <a:solidFill>
                <a:schemeClr val="tx2"/>
              </a:solidFill>
              <a:effectLst>
                <a:outerShdw blurRad="63500" dist="38100" dir="5400000" algn="t" rotWithShape="0">
                  <a:prstClr val="black">
                    <a:alpha val="25000"/>
                  </a:prstClr>
                </a:outerShdw>
              </a:effectLst>
              <a:latin typeface="+mn-lt"/>
            </a:endParaRPr>
          </a:p>
        </p:txBody>
      </p:sp>
      <p:sp>
        <p:nvSpPr>
          <p:cNvPr id="5" name="Zástupný symbol pro obsah 4"/>
          <p:cNvSpPr>
            <a:spLocks noGrp="1"/>
          </p:cNvSpPr>
          <p:nvPr>
            <p:ph idx="1"/>
          </p:nvPr>
        </p:nvSpPr>
        <p:spPr>
          <a:xfrm>
            <a:off x="179512" y="1052736"/>
            <a:ext cx="8928992" cy="5112568"/>
          </a:xfrm>
        </p:spPr>
        <p:txBody>
          <a:bodyPr>
            <a:normAutofit lnSpcReduction="10000"/>
          </a:bodyPr>
          <a:lstStyle/>
          <a:p>
            <a:pPr lvl="0" defTabSz="457200">
              <a:buNone/>
              <a:defRPr/>
            </a:pPr>
            <a:r>
              <a:rPr lang="cs-CZ" sz="2800" b="1" dirty="0"/>
              <a:t>IX. FINANČNÍ DOKUMENTY</a:t>
            </a:r>
          </a:p>
          <a:p>
            <a:pPr lvl="0" defTabSz="457200">
              <a:buNone/>
              <a:defRPr/>
            </a:pPr>
            <a:r>
              <a:rPr lang="cs-CZ" sz="2800" dirty="0"/>
              <a:t>A. Tabulky předpokládaného financování</a:t>
            </a:r>
          </a:p>
          <a:p>
            <a:pPr marL="0" lvl="0" indent="0" defTabSz="457200">
              <a:buNone/>
              <a:defRPr/>
            </a:pPr>
            <a:r>
              <a:rPr lang="cs-CZ" sz="2065" dirty="0"/>
              <a:t>Harmonogram potřeb, povaha soustavného nárůstu kapitálu, jeho možný pokles.</a:t>
            </a:r>
          </a:p>
          <a:p>
            <a:pPr marL="0" lvl="0" indent="0" defTabSz="457200">
              <a:buNone/>
              <a:defRPr/>
            </a:pPr>
            <a:endParaRPr lang="cs-CZ" sz="2065" dirty="0"/>
          </a:p>
          <a:p>
            <a:pPr lvl="0" defTabSz="457200">
              <a:buNone/>
              <a:defRPr/>
            </a:pPr>
            <a:r>
              <a:rPr lang="cs-CZ" sz="2800" dirty="0"/>
              <a:t>B. Výpočet předpokládaných měsíčních výnosů</a:t>
            </a:r>
          </a:p>
          <a:p>
            <a:pPr lvl="0" defTabSz="457200">
              <a:buNone/>
              <a:defRPr/>
            </a:pPr>
            <a:r>
              <a:rPr lang="cs-CZ" sz="2800" dirty="0"/>
              <a:t>C. Výpočet ročního výnosu </a:t>
            </a:r>
          </a:p>
          <a:p>
            <a:pPr lvl="0" defTabSz="457200">
              <a:buNone/>
              <a:defRPr/>
            </a:pPr>
            <a:r>
              <a:rPr lang="cs-CZ" sz="2800" dirty="0"/>
              <a:t>D. Plán měsíčního financování</a:t>
            </a:r>
          </a:p>
          <a:p>
            <a:pPr lvl="1" defTabSz="457200">
              <a:buFont typeface="Arial"/>
              <a:buChar char="–"/>
              <a:defRPr/>
            </a:pPr>
            <a:r>
              <a:rPr lang="cs-CZ" sz="2065" dirty="0"/>
              <a:t>Jaké jsou platební lhůty klientů? Platební podmínky dodavatelů?</a:t>
            </a:r>
          </a:p>
          <a:p>
            <a:pPr lvl="1" defTabSz="457200">
              <a:buFont typeface="Arial"/>
              <a:buChar char="–"/>
              <a:defRPr/>
            </a:pPr>
            <a:r>
              <a:rPr lang="cs-CZ" sz="2065" dirty="0"/>
              <a:t>Jaká finanční maxima byla identifikována? Výše bankovních úvěrů? Jejich odůvodnění? Způsoby jejich splácení?</a:t>
            </a:r>
          </a:p>
          <a:p>
            <a:pPr lvl="1" defTabSz="457200">
              <a:buFont typeface="Arial"/>
              <a:buChar char="–"/>
              <a:defRPr/>
            </a:pPr>
            <a:r>
              <a:rPr lang="cs-CZ" sz="2065" dirty="0"/>
              <a:t>V případě, že bude obrat o 20% nižší, než se předpokládalo, bude společnost muset pozastavit platby?</a:t>
            </a:r>
          </a:p>
          <a:p>
            <a:pPr lvl="1" defTabSz="457200">
              <a:buFont typeface="Arial"/>
              <a:buChar char="–"/>
              <a:defRPr/>
            </a:pPr>
            <a:r>
              <a:rPr lang="cs-CZ" sz="2065" dirty="0"/>
              <a:t>Variantní plány</a:t>
            </a:r>
          </a:p>
        </p:txBody>
      </p:sp>
    </p:spTree>
    <p:extLst>
      <p:ext uri="{BB962C8B-B14F-4D97-AF65-F5344CB8AC3E}">
        <p14:creationId xmlns:p14="http://schemas.microsoft.com/office/powerpoint/2010/main" val="22054792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Rectangle 2"/>
          <p:cNvSpPr>
            <a:spLocks noGrp="1" noChangeArrowheads="1"/>
          </p:cNvSpPr>
          <p:nvPr>
            <p:ph type="title"/>
          </p:nvPr>
        </p:nvSpPr>
        <p:spPr>
          <a:xfrm>
            <a:off x="467544" y="679004"/>
            <a:ext cx="8229600" cy="692696"/>
          </a:xfrm>
        </p:spPr>
        <p:txBody>
          <a:bodyPr>
            <a:noAutofit/>
          </a:bodyPr>
          <a:lstStyle/>
          <a:p>
            <a:pPr eaLnBrk="1" hangingPunct="1">
              <a:defRPr/>
            </a:pPr>
            <a:r>
              <a:rPr lang="cs-CZ" b="1" dirty="0">
                <a:solidFill>
                  <a:schemeClr val="tx2"/>
                </a:solidFill>
                <a:effectLst>
                  <a:outerShdw blurRad="63500" dist="38100" dir="5400000" algn="t" rotWithShape="0">
                    <a:prstClr val="black">
                      <a:alpha val="25000"/>
                    </a:prstClr>
                  </a:outerShdw>
                </a:effectLst>
                <a:latin typeface="+mn-lt"/>
              </a:rPr>
              <a:t>OSNOVA</a:t>
            </a:r>
            <a:r>
              <a:rPr lang="cs-CZ" sz="6000" dirty="0"/>
              <a:t> </a:t>
            </a:r>
            <a:r>
              <a:rPr lang="cs-CZ" b="1" dirty="0">
                <a:solidFill>
                  <a:schemeClr val="tx2"/>
                </a:solidFill>
                <a:effectLst>
                  <a:outerShdw blurRad="63500" dist="38100" dir="5400000" algn="t" rotWithShape="0">
                    <a:prstClr val="black">
                      <a:alpha val="25000"/>
                    </a:prstClr>
                  </a:outerShdw>
                </a:effectLst>
                <a:latin typeface="+mn-lt"/>
              </a:rPr>
              <a:t>PP</a:t>
            </a:r>
          </a:p>
        </p:txBody>
      </p:sp>
      <p:sp>
        <p:nvSpPr>
          <p:cNvPr id="538627" name="Rectangle 3"/>
          <p:cNvSpPr>
            <a:spLocks noGrp="1" noChangeArrowheads="1"/>
          </p:cNvSpPr>
          <p:nvPr>
            <p:ph type="body" sz="half" idx="4294967295"/>
          </p:nvPr>
        </p:nvSpPr>
        <p:spPr>
          <a:xfrm>
            <a:off x="251520" y="1628800"/>
            <a:ext cx="4127748" cy="4114800"/>
          </a:xfrm>
          <a:prstGeom prst="rect">
            <a:avLst/>
          </a:prstGeom>
        </p:spPr>
        <p:txBody>
          <a:bodyPr/>
          <a:lstStyle/>
          <a:p>
            <a:pPr marL="457200" indent="-457200" eaLnBrk="1" hangingPunct="1">
              <a:buFont typeface="Wingdings" pitchFamily="2" charset="2"/>
              <a:buAutoNum type="arabicPeriod"/>
              <a:defRPr/>
            </a:pPr>
            <a:r>
              <a:rPr lang="cs-CZ" sz="2400" b="1" dirty="0">
                <a:solidFill>
                  <a:schemeClr val="tx1"/>
                </a:solidFill>
                <a:latin typeface="Arial" charset="0"/>
              </a:rPr>
              <a:t>Souhrn</a:t>
            </a:r>
          </a:p>
          <a:p>
            <a:pPr marL="457200" indent="-457200" eaLnBrk="1" hangingPunct="1">
              <a:buFont typeface="Wingdings" pitchFamily="2" charset="2"/>
              <a:buAutoNum type="arabicPeriod"/>
              <a:defRPr/>
            </a:pPr>
            <a:r>
              <a:rPr lang="cs-CZ" sz="2400" b="1" dirty="0">
                <a:solidFill>
                  <a:schemeClr val="tx1"/>
                </a:solidFill>
                <a:latin typeface="Arial" charset="0"/>
              </a:rPr>
              <a:t>Organizace a obor</a:t>
            </a:r>
          </a:p>
          <a:p>
            <a:pPr marL="457200" indent="-457200" eaLnBrk="1" hangingPunct="1">
              <a:buFont typeface="Wingdings" pitchFamily="2" charset="2"/>
              <a:buAutoNum type="arabicPeriod"/>
              <a:defRPr/>
            </a:pPr>
            <a:r>
              <a:rPr lang="cs-CZ" sz="2400" b="1" dirty="0">
                <a:solidFill>
                  <a:schemeClr val="tx1"/>
                </a:solidFill>
                <a:latin typeface="Arial" charset="0"/>
              </a:rPr>
              <a:t>Výrobek / služba</a:t>
            </a:r>
          </a:p>
          <a:p>
            <a:pPr marL="457200" indent="-457200" eaLnBrk="1" hangingPunct="1">
              <a:buFont typeface="Wingdings" pitchFamily="2" charset="2"/>
              <a:buAutoNum type="arabicPeriod"/>
              <a:defRPr/>
            </a:pPr>
            <a:r>
              <a:rPr lang="cs-CZ" sz="2400" b="1" dirty="0">
                <a:solidFill>
                  <a:schemeClr val="tx1"/>
                </a:solidFill>
                <a:latin typeface="Arial" charset="0"/>
              </a:rPr>
              <a:t>Analýza trhu</a:t>
            </a:r>
          </a:p>
          <a:p>
            <a:pPr marL="457200" indent="-457200" eaLnBrk="1" hangingPunct="1">
              <a:buFont typeface="Wingdings" pitchFamily="2" charset="2"/>
              <a:buAutoNum type="arabicPeriod"/>
              <a:defRPr/>
            </a:pPr>
            <a:r>
              <a:rPr lang="cs-CZ" sz="2400" b="1" dirty="0">
                <a:solidFill>
                  <a:schemeClr val="tx1"/>
                </a:solidFill>
                <a:latin typeface="Arial" charset="0"/>
              </a:rPr>
              <a:t>Marketingová strategie</a:t>
            </a:r>
          </a:p>
          <a:p>
            <a:pPr marL="457200" indent="-457200" eaLnBrk="1" hangingPunct="1">
              <a:buFont typeface="Wingdings" pitchFamily="2" charset="2"/>
              <a:buAutoNum type="arabicPeriod"/>
              <a:defRPr/>
            </a:pPr>
            <a:r>
              <a:rPr lang="cs-CZ" sz="2400" b="1" dirty="0">
                <a:solidFill>
                  <a:schemeClr val="tx1"/>
                </a:solidFill>
                <a:latin typeface="Arial" charset="0"/>
              </a:rPr>
              <a:t>Provoz</a:t>
            </a:r>
          </a:p>
          <a:p>
            <a:pPr marL="457200" indent="-457200" eaLnBrk="1" hangingPunct="1">
              <a:buFont typeface="Wingdings" pitchFamily="2" charset="2"/>
              <a:buAutoNum type="arabicPeriod"/>
              <a:defRPr/>
            </a:pPr>
            <a:r>
              <a:rPr lang="cs-CZ" sz="2400" b="1" dirty="0">
                <a:solidFill>
                  <a:schemeClr val="tx1"/>
                </a:solidFill>
                <a:latin typeface="Arial" charset="0"/>
              </a:rPr>
              <a:t>Management a řízení</a:t>
            </a:r>
          </a:p>
        </p:txBody>
      </p:sp>
      <p:sp>
        <p:nvSpPr>
          <p:cNvPr id="538628" name="Rectangle 4"/>
          <p:cNvSpPr>
            <a:spLocks noGrp="1" noChangeArrowheads="1"/>
          </p:cNvSpPr>
          <p:nvPr>
            <p:ph type="body" sz="half" idx="2"/>
          </p:nvPr>
        </p:nvSpPr>
        <p:spPr>
          <a:xfrm>
            <a:off x="4572000" y="1600200"/>
            <a:ext cx="4464496" cy="4525963"/>
          </a:xfrm>
        </p:spPr>
        <p:txBody>
          <a:bodyPr/>
          <a:lstStyle/>
          <a:p>
            <a:pPr marL="533400" indent="-533400" eaLnBrk="1" hangingPunct="1">
              <a:buFont typeface="Wingdings" pitchFamily="2" charset="2"/>
              <a:buAutoNum type="arabicPeriod" startAt="8"/>
              <a:defRPr/>
            </a:pPr>
            <a:r>
              <a:rPr lang="cs-CZ" sz="2400" b="1" dirty="0">
                <a:solidFill>
                  <a:schemeClr val="tx1"/>
                </a:solidFill>
                <a:latin typeface="Arial" charset="0"/>
              </a:rPr>
              <a:t>Lidské zdroje</a:t>
            </a:r>
          </a:p>
          <a:p>
            <a:pPr marL="533400" indent="-533400" eaLnBrk="1" hangingPunct="1">
              <a:buFont typeface="Wingdings" pitchFamily="2" charset="2"/>
              <a:buAutoNum type="arabicPeriod" startAt="8"/>
              <a:defRPr/>
            </a:pPr>
            <a:r>
              <a:rPr lang="cs-CZ" sz="2400" b="1" dirty="0">
                <a:solidFill>
                  <a:schemeClr val="tx1"/>
                </a:solidFill>
                <a:latin typeface="Arial" charset="0"/>
              </a:rPr>
              <a:t>Plán činnosti (harmonogram)</a:t>
            </a:r>
          </a:p>
          <a:p>
            <a:pPr marL="533400" indent="-533400" eaLnBrk="1" hangingPunct="1">
              <a:buFont typeface="Wingdings" pitchFamily="2" charset="2"/>
              <a:buAutoNum type="arabicPeriod" startAt="8"/>
              <a:defRPr/>
            </a:pPr>
            <a:r>
              <a:rPr lang="cs-CZ" sz="2400" b="1" dirty="0">
                <a:solidFill>
                  <a:schemeClr val="tx1"/>
                </a:solidFill>
                <a:latin typeface="Arial" charset="0"/>
              </a:rPr>
              <a:t>Kritická rizika a problémy</a:t>
            </a:r>
          </a:p>
          <a:p>
            <a:pPr marL="533400" indent="-533400" eaLnBrk="1" hangingPunct="1">
              <a:buFont typeface="Wingdings" pitchFamily="2" charset="2"/>
              <a:buAutoNum type="arabicPeriod" startAt="8"/>
              <a:defRPr/>
            </a:pPr>
            <a:r>
              <a:rPr lang="cs-CZ" sz="2400" b="1" dirty="0">
                <a:solidFill>
                  <a:schemeClr val="tx1"/>
                </a:solidFill>
                <a:latin typeface="Arial" charset="0"/>
              </a:rPr>
              <a:t>Finanční informace</a:t>
            </a:r>
          </a:p>
          <a:p>
            <a:pPr marL="533400" indent="-533400" eaLnBrk="1" hangingPunct="1">
              <a:buFont typeface="Wingdings" pitchFamily="2" charset="2"/>
              <a:buAutoNum type="arabicPeriod" startAt="8"/>
              <a:defRPr/>
            </a:pPr>
            <a:r>
              <a:rPr lang="cs-CZ" sz="2400" b="1" dirty="0">
                <a:solidFill>
                  <a:schemeClr val="tx1"/>
                </a:solidFill>
                <a:latin typeface="Arial" charset="0"/>
              </a:rPr>
              <a:t>Nefinanční přínosy a příležitosti</a:t>
            </a:r>
          </a:p>
          <a:p>
            <a:pPr marL="533400" indent="-533400" eaLnBrk="1" hangingPunct="1">
              <a:buFont typeface="Wingdings" pitchFamily="2" charset="2"/>
              <a:buAutoNum type="arabicPeriod" startAt="8"/>
              <a:defRPr/>
            </a:pPr>
            <a:r>
              <a:rPr lang="cs-CZ" sz="2400" b="1" dirty="0">
                <a:solidFill>
                  <a:schemeClr val="tx1"/>
                </a:solidFill>
                <a:latin typeface="Arial" charset="0"/>
              </a:rPr>
              <a:t>Přílohy</a:t>
            </a:r>
            <a:endParaRPr lang="cs-CZ" b="1" dirty="0">
              <a:solidFill>
                <a:schemeClr val="tx1"/>
              </a:solidFill>
            </a:endParaRPr>
          </a:p>
        </p:txBody>
      </p:sp>
    </p:spTree>
    <p:extLst>
      <p:ext uri="{BB962C8B-B14F-4D97-AF65-F5344CB8AC3E}">
        <p14:creationId xmlns:p14="http://schemas.microsoft.com/office/powerpoint/2010/main" val="42548381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Rectangle 2"/>
          <p:cNvSpPr>
            <a:spLocks noGrp="1" noChangeArrowheads="1"/>
          </p:cNvSpPr>
          <p:nvPr>
            <p:ph type="title"/>
          </p:nvPr>
        </p:nvSpPr>
        <p:spPr>
          <a:xfrm>
            <a:off x="467544" y="679004"/>
            <a:ext cx="8229600" cy="692696"/>
          </a:xfrm>
        </p:spPr>
        <p:txBody>
          <a:bodyPr>
            <a:noAutofit/>
          </a:bodyPr>
          <a:lstStyle/>
          <a:p>
            <a:pPr eaLnBrk="1" hangingPunct="1">
              <a:defRPr/>
            </a:pPr>
            <a:r>
              <a:rPr lang="cs-CZ" b="1" dirty="0">
                <a:solidFill>
                  <a:schemeClr val="tx2"/>
                </a:solidFill>
                <a:effectLst>
                  <a:outerShdw blurRad="63500" dist="38100" dir="5400000" algn="t" rotWithShape="0">
                    <a:prstClr val="black">
                      <a:alpha val="25000"/>
                    </a:prstClr>
                  </a:outerShdw>
                </a:effectLst>
                <a:latin typeface="+mn-lt"/>
              </a:rPr>
              <a:t>OSNOVA</a:t>
            </a:r>
            <a:r>
              <a:rPr lang="cs-CZ" sz="6000" dirty="0"/>
              <a:t> </a:t>
            </a:r>
            <a:r>
              <a:rPr lang="cs-CZ" b="1" dirty="0">
                <a:solidFill>
                  <a:schemeClr val="tx2"/>
                </a:solidFill>
                <a:effectLst>
                  <a:outerShdw blurRad="63500" dist="38100" dir="5400000" algn="t" rotWithShape="0">
                    <a:prstClr val="black">
                      <a:alpha val="25000"/>
                    </a:prstClr>
                  </a:outerShdw>
                </a:effectLst>
                <a:latin typeface="+mn-lt"/>
              </a:rPr>
              <a:t>PP</a:t>
            </a:r>
          </a:p>
        </p:txBody>
      </p:sp>
      <p:sp>
        <p:nvSpPr>
          <p:cNvPr id="538627" name="Rectangle 3"/>
          <p:cNvSpPr>
            <a:spLocks noGrp="1" noChangeArrowheads="1"/>
          </p:cNvSpPr>
          <p:nvPr>
            <p:ph type="body" sz="half" idx="4294967295"/>
          </p:nvPr>
        </p:nvSpPr>
        <p:spPr>
          <a:xfrm>
            <a:off x="467544" y="1628800"/>
            <a:ext cx="8374006" cy="4234672"/>
          </a:xfrm>
          <a:prstGeom prst="rect">
            <a:avLst/>
          </a:prstGeom>
        </p:spPr>
        <p:txBody>
          <a:bodyPr>
            <a:normAutofit fontScale="77500" lnSpcReduction="20000"/>
          </a:bodyPr>
          <a:lstStyle/>
          <a:p>
            <a:pPr marL="514350" indent="-514350">
              <a:buFont typeface="+mj-lt"/>
              <a:buAutoNum type="arabicPeriod"/>
            </a:pPr>
            <a:r>
              <a:rPr lang="cs-CZ" dirty="0"/>
              <a:t>Vymezení cílů podnikání</a:t>
            </a:r>
          </a:p>
          <a:p>
            <a:pPr marL="514350" indent="-514350">
              <a:buFont typeface="+mj-lt"/>
              <a:buAutoNum type="arabicPeriod"/>
            </a:pPr>
            <a:r>
              <a:rPr lang="cs-CZ" dirty="0"/>
              <a:t>Analýza trhu</a:t>
            </a:r>
          </a:p>
          <a:p>
            <a:pPr marL="514350" indent="-514350">
              <a:buFont typeface="+mj-lt"/>
              <a:buAutoNum type="arabicPeriod"/>
            </a:pPr>
            <a:r>
              <a:rPr lang="cs-CZ" dirty="0"/>
              <a:t>Obor, předmět podnikání, právní forma podniku</a:t>
            </a:r>
          </a:p>
          <a:p>
            <a:pPr marL="514350" indent="-514350">
              <a:buFont typeface="+mj-lt"/>
              <a:buAutoNum type="arabicPeriod"/>
            </a:pPr>
            <a:r>
              <a:rPr lang="cs-CZ" dirty="0"/>
              <a:t>Dlouhodobý výhled, definice finančních cílů</a:t>
            </a:r>
          </a:p>
          <a:p>
            <a:pPr marL="514350" indent="-514350">
              <a:buFont typeface="+mj-lt"/>
              <a:buAutoNum type="arabicPeriod"/>
            </a:pPr>
            <a:r>
              <a:rPr lang="cs-CZ" dirty="0"/>
              <a:t>Definice a podrobné představení produktu</a:t>
            </a:r>
          </a:p>
          <a:p>
            <a:pPr marL="514350" indent="-514350">
              <a:buFont typeface="+mj-lt"/>
              <a:buAutoNum type="arabicPeriod"/>
            </a:pPr>
            <a:r>
              <a:rPr lang="cs-CZ" dirty="0"/>
              <a:t>Marketingová strategie</a:t>
            </a:r>
          </a:p>
          <a:p>
            <a:pPr marL="514350" indent="-514350">
              <a:buFont typeface="+mj-lt"/>
              <a:buAutoNum type="arabicPeriod"/>
            </a:pPr>
            <a:r>
              <a:rPr lang="cs-CZ" dirty="0"/>
              <a:t>Provozní oblast podnikání</a:t>
            </a:r>
          </a:p>
          <a:p>
            <a:pPr marL="514350" indent="-514350">
              <a:buFont typeface="+mj-lt"/>
              <a:buAutoNum type="arabicPeriod"/>
            </a:pPr>
            <a:r>
              <a:rPr lang="cs-CZ" dirty="0"/>
              <a:t>Rozvaha, výsledovka, Cash </a:t>
            </a:r>
            <a:r>
              <a:rPr lang="cs-CZ" dirty="0" err="1"/>
              <a:t>Flow</a:t>
            </a:r>
            <a:r>
              <a:rPr lang="cs-CZ" dirty="0"/>
              <a:t>-zakladatelský rozpočet</a:t>
            </a:r>
          </a:p>
          <a:p>
            <a:pPr marL="514350" indent="-514350">
              <a:buFont typeface="+mj-lt"/>
              <a:buAutoNum type="arabicPeriod"/>
            </a:pPr>
            <a:r>
              <a:rPr lang="cs-CZ" dirty="0"/>
              <a:t>Daňové zatížení</a:t>
            </a:r>
          </a:p>
          <a:p>
            <a:pPr marL="514350" indent="-514350">
              <a:buFont typeface="+mj-lt"/>
              <a:buAutoNum type="arabicPeriod"/>
            </a:pPr>
            <a:r>
              <a:rPr lang="cs-CZ" dirty="0"/>
              <a:t>Pojištění podniku</a:t>
            </a:r>
          </a:p>
          <a:p>
            <a:pPr marL="514350" indent="-514350">
              <a:buFont typeface="+mj-lt"/>
              <a:buAutoNum type="arabicPeriod"/>
            </a:pPr>
            <a:r>
              <a:rPr lang="cs-CZ" dirty="0"/>
              <a:t>Vlivy na životní prostředí</a:t>
            </a:r>
          </a:p>
        </p:txBody>
      </p:sp>
    </p:spTree>
    <p:extLst>
      <p:ext uri="{BB962C8B-B14F-4D97-AF65-F5344CB8AC3E}">
        <p14:creationId xmlns:p14="http://schemas.microsoft.com/office/powerpoint/2010/main" val="4597722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a:xfrm>
            <a:off x="2286000" y="72008"/>
            <a:ext cx="8229600" cy="764704"/>
          </a:xfrm>
        </p:spPr>
        <p:txBody>
          <a:bodyPr/>
          <a:lstStyle/>
          <a:p>
            <a:pPr eaLnBrk="1" hangingPunct="1">
              <a:defRPr/>
            </a:pPr>
            <a:r>
              <a:rPr lang="cs-CZ" b="1" dirty="0">
                <a:solidFill>
                  <a:schemeClr val="tx2"/>
                </a:solidFill>
                <a:effectLst>
                  <a:outerShdw blurRad="63500" dist="38100" dir="5400000" algn="t" rotWithShape="0">
                    <a:prstClr val="black">
                      <a:alpha val="25000"/>
                    </a:prstClr>
                  </a:outerShdw>
                </a:effectLst>
                <a:latin typeface="+mn-lt"/>
              </a:rPr>
              <a:t>Nejčastější</a:t>
            </a:r>
            <a:r>
              <a:rPr lang="cs-CZ" dirty="0"/>
              <a:t> </a:t>
            </a:r>
            <a:r>
              <a:rPr lang="cs-CZ" b="1" dirty="0">
                <a:solidFill>
                  <a:schemeClr val="tx2"/>
                </a:solidFill>
                <a:effectLst>
                  <a:outerShdw blurRad="63500" dist="38100" dir="5400000" algn="t" rotWithShape="0">
                    <a:prstClr val="black">
                      <a:alpha val="25000"/>
                    </a:prstClr>
                  </a:outerShdw>
                </a:effectLst>
                <a:latin typeface="+mn-lt"/>
              </a:rPr>
              <a:t>chyby BP</a:t>
            </a:r>
          </a:p>
        </p:txBody>
      </p:sp>
      <p:sp>
        <p:nvSpPr>
          <p:cNvPr id="556035" name="Rectangle 3"/>
          <p:cNvSpPr>
            <a:spLocks noGrp="1" noChangeArrowheads="1"/>
          </p:cNvSpPr>
          <p:nvPr>
            <p:ph type="body" idx="1"/>
          </p:nvPr>
        </p:nvSpPr>
        <p:spPr>
          <a:xfrm>
            <a:off x="176106" y="751871"/>
            <a:ext cx="8712968" cy="5904656"/>
          </a:xfrm>
        </p:spPr>
        <p:txBody>
          <a:bodyPr>
            <a:noAutofit/>
          </a:bodyPr>
          <a:lstStyle/>
          <a:p>
            <a:pPr eaLnBrk="1" hangingPunct="1">
              <a:lnSpc>
                <a:spcPct val="90000"/>
              </a:lnSpc>
              <a:buFont typeface="+mj-lt"/>
              <a:buAutoNum type="arabicPeriod"/>
              <a:defRPr/>
            </a:pPr>
            <a:r>
              <a:rPr lang="cs-CZ" sz="1800" dirty="0"/>
              <a:t>Odložení plánu na zítřek</a:t>
            </a:r>
          </a:p>
          <a:p>
            <a:pPr marL="590550" indent="-533400">
              <a:lnSpc>
                <a:spcPct val="90000"/>
              </a:lnSpc>
              <a:defRPr/>
            </a:pPr>
            <a:r>
              <a:rPr lang="cs-CZ" sz="1800" dirty="0"/>
              <a:t>nikdy nebude dost času, čím víc jste zaneprázdněni, tím ví PP potřebujete </a:t>
            </a:r>
            <a:r>
              <a:rPr lang="cs-CZ" sz="1800" dirty="0">
                <a:sym typeface="Wingdings" pitchFamily="2" charset="2"/>
              </a:rPr>
              <a:t> zpracujte BP co nejdříve</a:t>
            </a:r>
          </a:p>
          <a:p>
            <a:pPr eaLnBrk="1" hangingPunct="1">
              <a:lnSpc>
                <a:spcPct val="90000"/>
              </a:lnSpc>
              <a:buFont typeface="+mj-lt"/>
              <a:buAutoNum type="arabicPeriod" startAt="2"/>
              <a:defRPr/>
            </a:pPr>
            <a:r>
              <a:rPr lang="cs-CZ" sz="1800" dirty="0"/>
              <a:t> Nedbalé cash-</a:t>
            </a:r>
            <a:r>
              <a:rPr lang="cs-CZ" sz="1800" dirty="0" err="1"/>
              <a:t>flow</a:t>
            </a:r>
            <a:endParaRPr lang="cs-CZ" sz="1800" dirty="0"/>
          </a:p>
          <a:p>
            <a:pPr marL="590550" indent="-533400">
              <a:lnSpc>
                <a:spcPct val="90000"/>
              </a:lnSpc>
              <a:defRPr/>
            </a:pPr>
            <a:r>
              <a:rPr lang="cs-CZ" sz="1800" dirty="0"/>
              <a:t>mnoho začínajících podnikatelů zaměňuje výnosy za hotovost, porozumění cash-</a:t>
            </a:r>
            <a:r>
              <a:rPr lang="cs-CZ" sz="1800" dirty="0" err="1"/>
              <a:t>flow</a:t>
            </a:r>
            <a:r>
              <a:rPr lang="cs-CZ" sz="1800" dirty="0"/>
              <a:t> je kritické </a:t>
            </a:r>
            <a:r>
              <a:rPr lang="cs-CZ" sz="1800" dirty="0">
                <a:sym typeface="Wingdings" pitchFamily="2" charset="2"/>
              </a:rPr>
              <a:t> budete-li mít v BP pouze jednu tabulku, nechť je to tabulka cash-</a:t>
            </a:r>
            <a:r>
              <a:rPr lang="cs-CZ" sz="1800" dirty="0" err="1">
                <a:sym typeface="Wingdings" pitchFamily="2" charset="2"/>
              </a:rPr>
              <a:t>flow</a:t>
            </a:r>
            <a:endParaRPr lang="cs-CZ" sz="1800" dirty="0">
              <a:sym typeface="Wingdings" pitchFamily="2" charset="2"/>
            </a:endParaRPr>
          </a:p>
          <a:p>
            <a:pPr>
              <a:lnSpc>
                <a:spcPct val="90000"/>
              </a:lnSpc>
              <a:buFont typeface="+mj-lt"/>
              <a:buAutoNum type="arabicPeriod" startAt="3"/>
              <a:defRPr/>
            </a:pPr>
            <a:r>
              <a:rPr lang="cs-CZ" sz="1800" dirty="0"/>
              <a:t>Přecenění podnikatelského nápadu</a:t>
            </a:r>
          </a:p>
          <a:p>
            <a:pPr marL="590550" indent="-533400">
              <a:lnSpc>
                <a:spcPct val="90000"/>
              </a:lnSpc>
              <a:defRPr/>
            </a:pPr>
            <a:r>
              <a:rPr lang="cs-CZ" sz="1800" dirty="0"/>
              <a:t>Nové nápady je těžké prodat. Potřebujete čas, peníze, zdravý rozum. Investoři investují do lidí, ne do nápadů.</a:t>
            </a:r>
            <a:endParaRPr lang="cs-CZ" sz="1800" dirty="0">
              <a:sym typeface="Wingdings" pitchFamily="2" charset="2"/>
            </a:endParaRPr>
          </a:p>
          <a:p>
            <a:pPr>
              <a:lnSpc>
                <a:spcPct val="90000"/>
              </a:lnSpc>
              <a:buFont typeface="+mj-lt"/>
              <a:buAutoNum type="arabicPeriod" startAt="4"/>
              <a:defRPr/>
            </a:pPr>
            <a:r>
              <a:rPr lang="cs-CZ" sz="1800" dirty="0"/>
              <a:t>Strach a obavy</a:t>
            </a:r>
          </a:p>
          <a:p>
            <a:pPr marL="590550" indent="-533400">
              <a:lnSpc>
                <a:spcPct val="90000"/>
              </a:lnSpc>
              <a:defRPr/>
            </a:pPr>
            <a:r>
              <a:rPr lang="cs-CZ" sz="1800" dirty="0"/>
              <a:t>existuje dost pomůcek, které vám pomohou (i tento  seminář). Pokud se na zpracování BP opravdu necítíte, obraťte se na poradenskou firmu.</a:t>
            </a:r>
          </a:p>
          <a:p>
            <a:pPr>
              <a:lnSpc>
                <a:spcPct val="90000"/>
              </a:lnSpc>
              <a:buFont typeface="+mj-lt"/>
              <a:buAutoNum type="arabicPeriod" startAt="5"/>
              <a:defRPr/>
            </a:pPr>
            <a:r>
              <a:rPr lang="cs-CZ" sz="1800" dirty="0"/>
              <a:t>Vágně formulované cíle</a:t>
            </a:r>
          </a:p>
          <a:p>
            <a:pPr marL="590550" indent="-533400">
              <a:lnSpc>
                <a:spcPct val="90000"/>
              </a:lnSpc>
              <a:defRPr/>
            </a:pPr>
            <a:r>
              <a:rPr lang="cs-CZ" sz="1800" dirty="0"/>
              <a:t>Nezapomeňte na SMART kritéria </a:t>
            </a:r>
          </a:p>
          <a:p>
            <a:pPr>
              <a:lnSpc>
                <a:spcPct val="90000"/>
              </a:lnSpc>
              <a:buFont typeface="+mj-lt"/>
              <a:buAutoNum type="arabicPeriod" startAt="6"/>
              <a:defRPr/>
            </a:pPr>
            <a:r>
              <a:rPr lang="cs-CZ" sz="1800" dirty="0"/>
              <a:t>Jeden typ BP je vhodný pro všechny účely</a:t>
            </a:r>
          </a:p>
          <a:p>
            <a:pPr marL="590550" indent="-533400">
              <a:lnSpc>
                <a:spcPct val="90000"/>
              </a:lnSpc>
              <a:defRPr/>
            </a:pPr>
            <a:r>
              <a:rPr lang="cs-CZ" sz="1800" dirty="0">
                <a:sym typeface="Wingdings" pitchFamily="2" charset="2"/>
              </a:rPr>
              <a:t>BP pro různé cílové skupiny jsou různé</a:t>
            </a:r>
          </a:p>
          <a:p>
            <a:pPr>
              <a:lnSpc>
                <a:spcPct val="90000"/>
              </a:lnSpc>
              <a:buFont typeface="+mj-lt"/>
              <a:buAutoNum type="arabicPeriod" startAt="7"/>
              <a:defRPr/>
            </a:pPr>
            <a:r>
              <a:rPr lang="cs-CZ" sz="1800" dirty="0"/>
              <a:t> Zředěné priority</a:t>
            </a:r>
          </a:p>
          <a:p>
            <a:pPr marL="590550" indent="-533400">
              <a:lnSpc>
                <a:spcPct val="90000"/>
              </a:lnSpc>
              <a:defRPr/>
            </a:pPr>
            <a:r>
              <a:rPr lang="cs-CZ" sz="1800" dirty="0">
                <a:sym typeface="Wingdings" pitchFamily="2" charset="2"/>
              </a:rPr>
              <a:t>BP by měl mít nejvýš 3-4 priority. Dodržujte: jednoduchost, přesnost, reálnost, komplexnost</a:t>
            </a:r>
          </a:p>
          <a:p>
            <a:pPr marL="990600" lvl="1" indent="-533400">
              <a:lnSpc>
                <a:spcPct val="90000"/>
              </a:lnSpc>
              <a:defRPr/>
            </a:pPr>
            <a:endParaRPr lang="cs-CZ" sz="1800" dirty="0"/>
          </a:p>
          <a:p>
            <a:pPr marL="609600" indent="-609600" eaLnBrk="1" hangingPunct="1">
              <a:lnSpc>
                <a:spcPct val="90000"/>
              </a:lnSpc>
              <a:buFont typeface="Wingdings" pitchFamily="2" charset="2"/>
              <a:buNone/>
              <a:defRPr/>
            </a:pPr>
            <a:r>
              <a:rPr lang="cs-CZ" sz="1800" dirty="0"/>
              <a:t> </a:t>
            </a:r>
          </a:p>
        </p:txBody>
      </p:sp>
    </p:spTree>
    <p:extLst>
      <p:ext uri="{BB962C8B-B14F-4D97-AF65-F5344CB8AC3E}">
        <p14:creationId xmlns:p14="http://schemas.microsoft.com/office/powerpoint/2010/main" val="18343516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a:xfrm>
            <a:off x="2493389" y="72008"/>
            <a:ext cx="8229600" cy="764704"/>
          </a:xfrm>
        </p:spPr>
        <p:txBody>
          <a:bodyPr>
            <a:normAutofit/>
          </a:bodyPr>
          <a:lstStyle/>
          <a:p>
            <a:pPr eaLnBrk="1" hangingPunct="1">
              <a:defRPr/>
            </a:pPr>
            <a:r>
              <a:rPr lang="cs-CZ" b="1" dirty="0">
                <a:solidFill>
                  <a:schemeClr val="tx2"/>
                </a:solidFill>
                <a:effectLst>
                  <a:outerShdw blurRad="63500" dist="38100" dir="5400000" algn="t" rotWithShape="0">
                    <a:prstClr val="black">
                      <a:alpha val="25000"/>
                    </a:prstClr>
                  </a:outerShdw>
                </a:effectLst>
                <a:latin typeface="+mn-lt"/>
              </a:rPr>
              <a:t>Nejčastější chyby BP</a:t>
            </a:r>
          </a:p>
        </p:txBody>
      </p:sp>
      <p:sp>
        <p:nvSpPr>
          <p:cNvPr id="556035" name="Rectangle 3"/>
          <p:cNvSpPr>
            <a:spLocks noGrp="1" noChangeArrowheads="1"/>
          </p:cNvSpPr>
          <p:nvPr>
            <p:ph type="body" idx="1"/>
          </p:nvPr>
        </p:nvSpPr>
        <p:spPr>
          <a:xfrm>
            <a:off x="251520" y="836712"/>
            <a:ext cx="8712968" cy="5904656"/>
          </a:xfrm>
        </p:spPr>
        <p:txBody>
          <a:bodyPr>
            <a:noAutofit/>
          </a:bodyPr>
          <a:lstStyle/>
          <a:p>
            <a:pPr>
              <a:lnSpc>
                <a:spcPct val="90000"/>
              </a:lnSpc>
              <a:spcBef>
                <a:spcPts val="150"/>
              </a:spcBef>
              <a:buFont typeface="+mj-lt"/>
              <a:buAutoNum type="arabicPeriod" startAt="8"/>
              <a:defRPr/>
            </a:pPr>
            <a:r>
              <a:rPr lang="cs-CZ" sz="1600" b="1" dirty="0"/>
              <a:t>Rychlý plánovaný růst</a:t>
            </a:r>
          </a:p>
          <a:p>
            <a:pPr>
              <a:lnSpc>
                <a:spcPct val="90000"/>
              </a:lnSpc>
              <a:spcBef>
                <a:spcPts val="150"/>
              </a:spcBef>
              <a:buFont typeface="Arial" panose="020B0604020202020204" pitchFamily="34" charset="0"/>
              <a:buChar char="•"/>
              <a:defRPr/>
            </a:pPr>
            <a:r>
              <a:rPr lang="cs-CZ" sz="1600" dirty="0"/>
              <a:t>Rychlý růst bez zkušeností (a ty na začátku často chybí) je cesta do problémů. Buďte raději konzervativní, pomalejší růst můžete lépe řídit.  </a:t>
            </a:r>
            <a:endParaRPr lang="cs-CZ" sz="1600" dirty="0">
              <a:sym typeface="Wingdings" pitchFamily="2" charset="2"/>
            </a:endParaRPr>
          </a:p>
          <a:p>
            <a:pPr>
              <a:lnSpc>
                <a:spcPct val="90000"/>
              </a:lnSpc>
              <a:spcBef>
                <a:spcPts val="150"/>
              </a:spcBef>
              <a:buFont typeface="+mj-lt"/>
              <a:buAutoNum type="arabicPeriod" startAt="9"/>
              <a:defRPr/>
            </a:pPr>
            <a:r>
              <a:rPr lang="cs-CZ" sz="1600" b="1" dirty="0"/>
              <a:t> BP je předložen nesprávným lidem</a:t>
            </a:r>
          </a:p>
          <a:p>
            <a:pPr marL="514350" indent="-457200">
              <a:lnSpc>
                <a:spcPct val="90000"/>
              </a:lnSpc>
              <a:spcBef>
                <a:spcPts val="150"/>
              </a:spcBef>
              <a:defRPr/>
            </a:pPr>
            <a:r>
              <a:rPr lang="cs-CZ" sz="1600" dirty="0"/>
              <a:t>BP by měl být zpracován pro vyhraněnou cílovou skupinu (viz  6). Je-li pro vnitřní potřebu, může obsahovat citlivé údaje, které nejsou určené pro externisty.</a:t>
            </a:r>
          </a:p>
          <a:p>
            <a:pPr>
              <a:spcBef>
                <a:spcPts val="150"/>
              </a:spcBef>
              <a:buFont typeface="+mj-lt"/>
              <a:buAutoNum type="arabicPeriod" startAt="10"/>
              <a:defRPr/>
            </a:pPr>
            <a:r>
              <a:rPr lang="cs-CZ" sz="1600" b="1" dirty="0"/>
              <a:t>Neúplný, nepřitažlivý souhrn</a:t>
            </a:r>
          </a:p>
          <a:p>
            <a:pPr marL="514350" indent="-457200">
              <a:spcBef>
                <a:spcPts val="150"/>
              </a:spcBef>
              <a:defRPr/>
            </a:pPr>
            <a:r>
              <a:rPr lang="cs-CZ" sz="1600" dirty="0">
                <a:sym typeface="Wingdings" pitchFamily="2" charset="2"/>
              </a:rPr>
              <a:t>Na 1 až 2 stran musíte shrnout:</a:t>
            </a:r>
          </a:p>
          <a:p>
            <a:pPr marL="971550" lvl="1" indent="-457200">
              <a:spcBef>
                <a:spcPts val="150"/>
              </a:spcBef>
              <a:defRPr/>
            </a:pPr>
            <a:r>
              <a:rPr lang="cs-CZ" sz="1600" dirty="0">
                <a:sym typeface="Wingdings" pitchFamily="2" charset="2"/>
              </a:rPr>
              <a:t>Příležitost</a:t>
            </a:r>
          </a:p>
          <a:p>
            <a:pPr marL="971550" lvl="1" indent="-457200">
              <a:spcBef>
                <a:spcPts val="150"/>
              </a:spcBef>
              <a:defRPr/>
            </a:pPr>
            <a:r>
              <a:rPr lang="cs-CZ" sz="1600" dirty="0">
                <a:sym typeface="Wingdings" pitchFamily="2" charset="2"/>
              </a:rPr>
              <a:t>Řešení</a:t>
            </a:r>
          </a:p>
          <a:p>
            <a:pPr marL="971550" lvl="1" indent="-457200">
              <a:spcBef>
                <a:spcPts val="150"/>
              </a:spcBef>
              <a:defRPr/>
            </a:pPr>
            <a:r>
              <a:rPr lang="cs-CZ" sz="1600" dirty="0">
                <a:sym typeface="Wingdings" pitchFamily="2" charset="2"/>
              </a:rPr>
              <a:t>Management</a:t>
            </a:r>
          </a:p>
          <a:p>
            <a:pPr marL="971550" lvl="1" indent="-457200">
              <a:spcBef>
                <a:spcPts val="150"/>
              </a:spcBef>
              <a:defRPr/>
            </a:pPr>
            <a:r>
              <a:rPr lang="cs-CZ" sz="1600" dirty="0">
                <a:sym typeface="Wingdings" pitchFamily="2" charset="2"/>
              </a:rPr>
              <a:t>Velikost trhu, odhad podílu na trhu</a:t>
            </a:r>
          </a:p>
          <a:p>
            <a:pPr marL="971550" lvl="1" indent="-457200">
              <a:spcBef>
                <a:spcPts val="150"/>
              </a:spcBef>
              <a:defRPr/>
            </a:pPr>
            <a:r>
              <a:rPr lang="cs-CZ" sz="1600" dirty="0">
                <a:sym typeface="Wingdings" pitchFamily="2" charset="2"/>
              </a:rPr>
              <a:t>Finanční potřeby</a:t>
            </a:r>
          </a:p>
          <a:p>
            <a:pPr marL="514350" indent="-457200">
              <a:spcBef>
                <a:spcPts val="150"/>
              </a:spcBef>
              <a:defRPr/>
            </a:pPr>
            <a:r>
              <a:rPr lang="cs-CZ" sz="1600" dirty="0">
                <a:sym typeface="Wingdings" pitchFamily="2" charset="2"/>
              </a:rPr>
              <a:t>A to tak, abyste získali pozornost toho, pro kterého je BP určen. Pokud se vám to podaří, učinili jste výrazný krok k cíli.</a:t>
            </a:r>
          </a:p>
          <a:p>
            <a:pPr>
              <a:lnSpc>
                <a:spcPct val="90000"/>
              </a:lnSpc>
              <a:spcBef>
                <a:spcPts val="150"/>
              </a:spcBef>
              <a:buFont typeface="+mj-lt"/>
              <a:buAutoNum type="arabicPeriod" startAt="11"/>
              <a:defRPr/>
            </a:pPr>
            <a:r>
              <a:rPr lang="cs-CZ" sz="1600" b="1" dirty="0"/>
              <a:t>Slabý management</a:t>
            </a:r>
          </a:p>
          <a:p>
            <a:pPr marL="590550" indent="-533400">
              <a:lnSpc>
                <a:spcPct val="90000"/>
              </a:lnSpc>
              <a:spcBef>
                <a:spcPts val="150"/>
              </a:spcBef>
              <a:defRPr/>
            </a:pPr>
            <a:r>
              <a:rPr lang="cs-CZ" sz="1600" dirty="0"/>
              <a:t>Stejná slabost jako podcenění trhu, lidí nebo financí, investoři posuzují tuto část jako jednu z prvních </a:t>
            </a:r>
          </a:p>
          <a:p>
            <a:pPr marL="590550" indent="-533400">
              <a:lnSpc>
                <a:spcPct val="90000"/>
              </a:lnSpc>
              <a:spcBef>
                <a:spcPts val="150"/>
              </a:spcBef>
              <a:defRPr/>
            </a:pPr>
            <a:r>
              <a:rPr lang="cs-CZ" sz="1600" dirty="0">
                <a:sym typeface="Wingdings" pitchFamily="2" charset="2"/>
              </a:rPr>
              <a:t>Pokud nemáte vlastní zkušenosti, rozšiřte manažerský tým o někoho, kdo je má</a:t>
            </a:r>
          </a:p>
          <a:p>
            <a:pPr>
              <a:lnSpc>
                <a:spcPct val="90000"/>
              </a:lnSpc>
              <a:spcBef>
                <a:spcPts val="150"/>
              </a:spcBef>
              <a:buFont typeface="+mj-lt"/>
              <a:buAutoNum type="arabicPeriod" startAt="12"/>
              <a:defRPr/>
            </a:pPr>
            <a:r>
              <a:rPr lang="cs-CZ" sz="1600" b="1" dirty="0"/>
              <a:t> Velikášství</a:t>
            </a:r>
          </a:p>
          <a:p>
            <a:pPr marL="590550" indent="-533400">
              <a:lnSpc>
                <a:spcPct val="90000"/>
              </a:lnSpc>
              <a:spcBef>
                <a:spcPts val="150"/>
              </a:spcBef>
              <a:defRPr/>
            </a:pPr>
            <a:r>
              <a:rPr lang="cs-CZ" sz="1600" dirty="0"/>
              <a:t>Nepřeceňujte své možnosti, váš podnik nesmí být menší než vaše podnikatelská myšlenka </a:t>
            </a:r>
            <a:endParaRPr lang="cs-CZ" sz="1600" dirty="0">
              <a:sym typeface="Wingdings" pitchFamily="2" charset="2"/>
            </a:endParaRPr>
          </a:p>
          <a:p>
            <a:pPr marL="990600" lvl="1" indent="-533400">
              <a:spcBef>
                <a:spcPts val="150"/>
              </a:spcBef>
              <a:defRPr/>
            </a:pPr>
            <a:endParaRPr lang="cs-CZ" sz="1600" dirty="0"/>
          </a:p>
          <a:p>
            <a:pPr marL="990600" lvl="1" indent="-533400">
              <a:lnSpc>
                <a:spcPct val="90000"/>
              </a:lnSpc>
              <a:spcBef>
                <a:spcPts val="150"/>
              </a:spcBef>
              <a:defRPr/>
            </a:pPr>
            <a:endParaRPr lang="cs-CZ" sz="1600" dirty="0"/>
          </a:p>
          <a:p>
            <a:pPr marL="609600" indent="-609600" eaLnBrk="1" hangingPunct="1">
              <a:lnSpc>
                <a:spcPct val="90000"/>
              </a:lnSpc>
              <a:spcBef>
                <a:spcPts val="150"/>
              </a:spcBef>
              <a:buFont typeface="Wingdings" pitchFamily="2" charset="2"/>
              <a:buNone/>
              <a:defRPr/>
            </a:pPr>
            <a:r>
              <a:rPr lang="cs-CZ" sz="1600" dirty="0"/>
              <a:t> </a:t>
            </a:r>
          </a:p>
        </p:txBody>
      </p:sp>
    </p:spTree>
    <p:extLst>
      <p:ext uri="{BB962C8B-B14F-4D97-AF65-F5344CB8AC3E}">
        <p14:creationId xmlns:p14="http://schemas.microsoft.com/office/powerpoint/2010/main" val="37758503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7"/>
          <p:cNvSpPr>
            <a:spLocks noGrp="1"/>
          </p:cNvSpPr>
          <p:nvPr>
            <p:ph type="title"/>
          </p:nvPr>
        </p:nvSpPr>
        <p:spPr>
          <a:xfrm>
            <a:off x="362309" y="577970"/>
            <a:ext cx="8686799" cy="1319841"/>
          </a:xfrm>
        </p:spPr>
        <p:txBody>
          <a:bodyPr>
            <a:normAutofit fontScale="90000"/>
          </a:bodyPr>
          <a:lstStyle/>
          <a:p>
            <a:pPr lvl="0"/>
            <a:r>
              <a:rPr lang="cs-CZ" sz="2800" b="1" dirty="0">
                <a:solidFill>
                  <a:srgbClr val="FF0000"/>
                </a:solidFill>
              </a:rPr>
              <a:t>Finanční plán (rozpočet), zakladatelský rozpočet</a:t>
            </a:r>
            <a:br>
              <a:rPr lang="cs-CZ" sz="2800" b="1" dirty="0">
                <a:solidFill>
                  <a:srgbClr val="FF0000"/>
                </a:solidFill>
              </a:rPr>
            </a:br>
            <a:r>
              <a:rPr lang="pl-PL" sz="2800" b="1" dirty="0"/>
              <a:t>Ekonomické aspekty rozjezdu podnikání</a:t>
            </a:r>
            <a:br>
              <a:rPr lang="pl-PL" sz="2800" b="1" dirty="0"/>
            </a:br>
            <a:r>
              <a:rPr lang="pl-PL" sz="2800" b="1" dirty="0"/>
              <a:t>Chci podnikat a nevím kolik peněz a na co budu potřebovat</a:t>
            </a:r>
            <a:endParaRPr lang="cs-CZ" sz="2800" dirty="0"/>
          </a:p>
        </p:txBody>
      </p:sp>
      <p:sp>
        <p:nvSpPr>
          <p:cNvPr id="6" name="Espace réservé du contenu 2"/>
          <p:cNvSpPr txBox="1">
            <a:spLocks noGrp="1"/>
          </p:cNvSpPr>
          <p:nvPr>
            <p:ph idx="1"/>
          </p:nvPr>
        </p:nvSpPr>
        <p:spPr>
          <a:xfrm>
            <a:off x="179512" y="2078967"/>
            <a:ext cx="8784976" cy="4330459"/>
          </a:xfrm>
          <a:prstGeom prst="rect">
            <a:avLst/>
          </a:prstGeom>
        </p:spPr>
        <p:txBody>
          <a:bodyPr vert="horz" lIns="91440" tIns="45720" rIns="91440" bIns="45720" rtlCol="0">
            <a:normAutofit/>
          </a:bodyPr>
          <a:lstStyle/>
          <a:p>
            <a:pPr marL="0" indent="0" algn="just">
              <a:buNone/>
            </a:pPr>
            <a:r>
              <a:rPr lang="cs-CZ" sz="2400" b="1" dirty="0"/>
              <a:t>Dříve než je založen nový podnik nebo dojde k rozšíření již existujícího podniku, je důležité propočítat, jestli se plánovaná aktivita vyplatí.</a:t>
            </a:r>
            <a:r>
              <a:rPr lang="cs-CZ" sz="2400" dirty="0"/>
              <a:t> K nezbytným propočtům patří:</a:t>
            </a:r>
          </a:p>
          <a:p>
            <a:pPr marL="457200" indent="-457200" algn="just"/>
            <a:r>
              <a:rPr lang="cs-CZ" sz="2400" b="1" i="1" dirty="0"/>
              <a:t>zjištění potřebného majetku</a:t>
            </a:r>
            <a:r>
              <a:rPr lang="cs-CZ" sz="2400" dirty="0"/>
              <a:t> (budov, strojů apod.) a zdrojů, ze kterých lze tento majetek obstarat, </a:t>
            </a:r>
          </a:p>
          <a:p>
            <a:pPr marL="457200" indent="-457200" algn="just"/>
            <a:r>
              <a:rPr lang="cs-CZ" sz="2400" b="1" i="1" dirty="0"/>
              <a:t>naplánování výnosů, nákladů a hospodářského výsledku</a:t>
            </a:r>
            <a:r>
              <a:rPr lang="cs-CZ" sz="2400" dirty="0"/>
              <a:t> </a:t>
            </a:r>
          </a:p>
          <a:p>
            <a:pPr marL="457200" indent="-457200" algn="just"/>
            <a:r>
              <a:rPr lang="cs-CZ" sz="2400" b="1" i="1" dirty="0"/>
              <a:t>naplánování Cash-</a:t>
            </a:r>
            <a:r>
              <a:rPr lang="cs-CZ" sz="2400" b="1" i="1" dirty="0" err="1"/>
              <a:t>flow</a:t>
            </a:r>
            <a:r>
              <a:rPr lang="cs-CZ" sz="2400" b="1" i="1" dirty="0"/>
              <a:t> (tok peněz),</a:t>
            </a:r>
          </a:p>
          <a:p>
            <a:pPr marL="457200" indent="-457200" algn="just"/>
            <a:r>
              <a:rPr lang="cs-CZ" sz="2400" b="1" i="1" dirty="0"/>
              <a:t>naplánování postupu při dělení zisku</a:t>
            </a:r>
            <a:endParaRPr lang="cs-CZ" sz="2400" dirty="0"/>
          </a:p>
          <a:p>
            <a:pPr algn="just" defTabSz="457200">
              <a:buFontTx/>
              <a:buChar char="-"/>
              <a:defRPr/>
            </a:pPr>
            <a:endParaRPr lang="cs-CZ" sz="2400" dirty="0"/>
          </a:p>
          <a:p>
            <a:pPr marL="0" marR="0" lvl="0" indent="0" algn="l" defTabSz="457200" rtl="0" eaLnBrk="1" fontAlgn="auto" latinLnBrk="0" hangingPunct="1">
              <a:lnSpc>
                <a:spcPct val="100000"/>
              </a:lnSpc>
              <a:spcBef>
                <a:spcPct val="20000"/>
              </a:spcBef>
              <a:spcAft>
                <a:spcPts val="0"/>
              </a:spcAft>
              <a:buClrTx/>
              <a:buSzTx/>
              <a:buNone/>
              <a:tabLst/>
              <a:defRPr/>
            </a:pPr>
            <a:endParaRPr lang="fr-FR" sz="2400" dirty="0"/>
          </a:p>
        </p:txBody>
      </p:sp>
    </p:spTree>
    <p:extLst>
      <p:ext uri="{BB962C8B-B14F-4D97-AF65-F5344CB8AC3E}">
        <p14:creationId xmlns:p14="http://schemas.microsoft.com/office/powerpoint/2010/main" val="412714512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ChangeArrowheads="1"/>
          </p:cNvSpPr>
          <p:nvPr/>
        </p:nvSpPr>
        <p:spPr bwMode="auto">
          <a:xfrm>
            <a:off x="0" y="-17463"/>
            <a:ext cx="9144000" cy="6858001"/>
          </a:xfrm>
          <a:prstGeom prst="rect">
            <a:avLst/>
          </a:prstGeom>
          <a:solidFill>
            <a:schemeClr val="bg1"/>
          </a:solidFill>
          <a:ln w="9525">
            <a:solidFill>
              <a:schemeClr val="tx1"/>
            </a:solidFill>
            <a:miter lim="800000"/>
            <a:headEnd/>
            <a:tailEnd/>
          </a:ln>
        </p:spPr>
        <p:txBody>
          <a:bodyPr wrap="none" anchor="ctr"/>
          <a:lstStyle/>
          <a:p>
            <a:endParaRPr lang="cs-CZ"/>
          </a:p>
        </p:txBody>
      </p:sp>
      <p:sp>
        <p:nvSpPr>
          <p:cNvPr id="1028" name="Rectangle 5"/>
          <p:cNvSpPr>
            <a:spLocks noGrp="1" noChangeArrowheads="1"/>
          </p:cNvSpPr>
          <p:nvPr>
            <p:ph type="title"/>
          </p:nvPr>
        </p:nvSpPr>
        <p:spPr>
          <a:xfrm>
            <a:off x="539750" y="260350"/>
            <a:ext cx="8496300" cy="692150"/>
          </a:xfrm>
        </p:spPr>
        <p:txBody>
          <a:bodyPr/>
          <a:lstStyle/>
          <a:p>
            <a:pPr fontAlgn="auto">
              <a:spcAft>
                <a:spcPts val="0"/>
              </a:spcAft>
              <a:defRPr/>
            </a:pPr>
            <a:r>
              <a:rPr lang="cs-CZ" sz="3600" dirty="0"/>
              <a:t>Struktura procesu strategického řízení</a:t>
            </a:r>
          </a:p>
        </p:txBody>
      </p:sp>
      <p:graphicFrame>
        <p:nvGraphicFramePr>
          <p:cNvPr id="40964" name="Object 4"/>
          <p:cNvGraphicFramePr>
            <a:graphicFrameLocks noGrp="1" noChangeAspect="1"/>
          </p:cNvGraphicFramePr>
          <p:nvPr>
            <p:ph idx="1"/>
          </p:nvPr>
        </p:nvGraphicFramePr>
        <p:xfrm>
          <a:off x="0" y="2060575"/>
          <a:ext cx="9144000" cy="2881313"/>
        </p:xfrm>
        <a:graphic>
          <a:graphicData uri="http://schemas.openxmlformats.org/presentationml/2006/ole">
            <mc:AlternateContent xmlns:mc="http://schemas.openxmlformats.org/markup-compatibility/2006">
              <mc:Choice xmlns:v="urn:schemas-microsoft-com:vml" Requires="v">
                <p:oleObj spid="_x0000_s12292" name="Visio" r:id="rId3" imgW="6043656" imgH="1471493" progId="">
                  <p:embed/>
                </p:oleObj>
              </mc:Choice>
              <mc:Fallback>
                <p:oleObj name="Visio" r:id="rId3" imgW="6043656" imgH="1471493" progId="">
                  <p:embed/>
                  <p:pic>
                    <p:nvPicPr>
                      <p:cNvPr id="40964"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060575"/>
                        <a:ext cx="9144000" cy="288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88953" y="588452"/>
            <a:ext cx="8229600" cy="1143000"/>
          </a:xfrm>
        </p:spPr>
        <p:txBody>
          <a:bodyPr>
            <a:noAutofit/>
          </a:bodyPr>
          <a:lstStyle/>
          <a:p>
            <a:r>
              <a:rPr lang="cs-CZ" sz="2800" b="1" dirty="0">
                <a:solidFill>
                  <a:srgbClr val="FF0000"/>
                </a:solidFill>
              </a:rPr>
              <a:t>Stádia zahájení podnikatelské činnosti, režimy financování a finanční rozpočty </a:t>
            </a:r>
          </a:p>
        </p:txBody>
      </p:sp>
      <p:graphicFrame>
        <p:nvGraphicFramePr>
          <p:cNvPr id="4" name="Objekt 3"/>
          <p:cNvGraphicFramePr>
            <a:graphicFrameLocks noChangeAspect="1"/>
          </p:cNvGraphicFramePr>
          <p:nvPr>
            <p:extLst/>
          </p:nvPr>
        </p:nvGraphicFramePr>
        <p:xfrm>
          <a:off x="1307589" y="1886727"/>
          <a:ext cx="7310199" cy="4219979"/>
        </p:xfrm>
        <a:graphic>
          <a:graphicData uri="http://schemas.openxmlformats.org/presentationml/2006/ole">
            <mc:AlternateContent xmlns:mc="http://schemas.openxmlformats.org/markup-compatibility/2006">
              <mc:Choice xmlns:v="urn:schemas-microsoft-com:vml" Requires="v">
                <p:oleObj spid="_x0000_s10259" name="Visio" r:id="rId4" imgW="6246876" imgH="3615334" progId="Visio.Drawing.11">
                  <p:embed/>
                </p:oleObj>
              </mc:Choice>
              <mc:Fallback>
                <p:oleObj name="Visio" r:id="rId4" imgW="6246876" imgH="3615334" progId="Visio.Drawing.11">
                  <p:embed/>
                  <p:pic>
                    <p:nvPicPr>
                      <p:cNvPr id="4" name="Objek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7589" y="1886727"/>
                        <a:ext cx="7310199" cy="421997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55361374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1"/>
          </p:nvPr>
        </p:nvSpPr>
        <p:spPr>
          <a:xfrm>
            <a:off x="457200" y="1773238"/>
            <a:ext cx="8435975" cy="4357687"/>
          </a:xfrm>
        </p:spPr>
        <p:txBody>
          <a:bodyPr/>
          <a:lstStyle/>
          <a:p>
            <a:pPr marL="609600" indent="-609600" eaLnBrk="1" hangingPunct="1">
              <a:buSzPct val="90000"/>
              <a:buFont typeface="Wingdings" panose="05000000000000000000" pitchFamily="2" charset="2"/>
              <a:buAutoNum type="arabicPeriod"/>
            </a:pPr>
            <a:r>
              <a:rPr lang="cs-CZ" altLang="cs-CZ" sz="2000" b="1" dirty="0"/>
              <a:t>Rozpočet potřeby startovacího kapitálu</a:t>
            </a:r>
          </a:p>
          <a:p>
            <a:pPr marL="609600" indent="-609600" eaLnBrk="1" hangingPunct="1">
              <a:buSzPct val="90000"/>
              <a:buFont typeface="Wingdings" panose="05000000000000000000" pitchFamily="2" charset="2"/>
              <a:buNone/>
            </a:pPr>
            <a:r>
              <a:rPr lang="cs-CZ" altLang="cs-CZ" sz="2000" dirty="0"/>
              <a:t> </a:t>
            </a:r>
          </a:p>
          <a:p>
            <a:pPr marL="609600" indent="-609600" eaLnBrk="1" hangingPunct="1">
              <a:buSzPct val="90000"/>
              <a:buFont typeface="Wingdings" panose="05000000000000000000" pitchFamily="2" charset="2"/>
              <a:buAutoNum type="arabicPeriod" startAt="2"/>
            </a:pPr>
            <a:r>
              <a:rPr lang="cs-CZ" altLang="cs-CZ" sz="2000" b="1" dirty="0"/>
              <a:t>Zdroje kapitálu</a:t>
            </a:r>
          </a:p>
          <a:p>
            <a:pPr marL="609600" indent="-609600" eaLnBrk="1" hangingPunct="1">
              <a:buSzPct val="90000"/>
              <a:buFont typeface="Wingdings" panose="05000000000000000000" pitchFamily="2" charset="2"/>
              <a:buAutoNum type="arabicPeriod" startAt="2"/>
            </a:pPr>
            <a:endParaRPr lang="cs-CZ" altLang="cs-CZ" sz="2000" b="1" dirty="0"/>
          </a:p>
          <a:p>
            <a:pPr marL="609600" indent="-609600" eaLnBrk="1" hangingPunct="1">
              <a:buSzPct val="90000"/>
              <a:buFont typeface="Wingdings" panose="05000000000000000000" pitchFamily="2" charset="2"/>
              <a:buAutoNum type="arabicPeriod" startAt="2"/>
            </a:pPr>
            <a:r>
              <a:rPr lang="cs-CZ" altLang="cs-CZ" sz="2000" b="1" dirty="0"/>
              <a:t>Rozpočet výnosů a nákladů</a:t>
            </a:r>
            <a:r>
              <a:rPr lang="cs-CZ" altLang="cs-CZ" sz="2000" dirty="0"/>
              <a:t> </a:t>
            </a:r>
          </a:p>
          <a:p>
            <a:pPr marL="609600" indent="-609600" eaLnBrk="1" hangingPunct="1">
              <a:buSzPct val="90000"/>
              <a:buFont typeface="Wingdings" panose="05000000000000000000" pitchFamily="2" charset="2"/>
              <a:buNone/>
            </a:pPr>
            <a:endParaRPr lang="cs-CZ" altLang="cs-CZ" sz="2000" dirty="0"/>
          </a:p>
          <a:p>
            <a:pPr marL="609600" indent="-609600" eaLnBrk="1" hangingPunct="1">
              <a:buSzPct val="90000"/>
              <a:buFont typeface="Wingdings" panose="05000000000000000000" pitchFamily="2" charset="2"/>
              <a:buAutoNum type="arabicPeriod" startAt="4"/>
            </a:pPr>
            <a:r>
              <a:rPr lang="cs-CZ" altLang="cs-CZ" sz="2000" b="1" dirty="0"/>
              <a:t>Rozdělení příjmů (cash </a:t>
            </a:r>
            <a:r>
              <a:rPr lang="cs-CZ" altLang="cs-CZ" sz="2000" b="1" dirty="0" err="1"/>
              <a:t>flow</a:t>
            </a:r>
            <a:r>
              <a:rPr lang="cs-CZ" altLang="cs-CZ" sz="2000" b="1" dirty="0"/>
              <a:t>)</a:t>
            </a:r>
          </a:p>
          <a:p>
            <a:pPr marL="609600" indent="-609600" eaLnBrk="1" hangingPunct="1">
              <a:buSzPct val="90000"/>
              <a:buFont typeface="Wingdings" panose="05000000000000000000" pitchFamily="2" charset="2"/>
              <a:buNone/>
            </a:pPr>
            <a:r>
              <a:rPr lang="cs-CZ" altLang="cs-CZ" sz="2000" dirty="0"/>
              <a:t> </a:t>
            </a:r>
          </a:p>
          <a:p>
            <a:pPr marL="609600" indent="-609600" eaLnBrk="1" hangingPunct="1">
              <a:buSzPct val="90000"/>
              <a:buFont typeface="Wingdings" panose="05000000000000000000" pitchFamily="2" charset="2"/>
              <a:buAutoNum type="arabicPeriod" startAt="5"/>
            </a:pPr>
            <a:r>
              <a:rPr lang="cs-CZ" altLang="cs-CZ" sz="2000" b="1" dirty="0"/>
              <a:t>Určení prostředků pro  potřeby podnikatele</a:t>
            </a:r>
          </a:p>
        </p:txBody>
      </p:sp>
      <p:sp>
        <p:nvSpPr>
          <p:cNvPr id="6147" name="Rectangle 3"/>
          <p:cNvSpPr>
            <a:spLocks noGrp="1" noChangeArrowheads="1"/>
          </p:cNvSpPr>
          <p:nvPr>
            <p:ph type="title"/>
          </p:nvPr>
        </p:nvSpPr>
        <p:spPr>
          <a:xfrm>
            <a:off x="560387" y="459230"/>
            <a:ext cx="8229600" cy="1139825"/>
          </a:xfrm>
          <a:noFill/>
        </p:spPr>
        <p:txBody>
          <a:bodyPr anchor="ctr" anchorCtr="1">
            <a:normAutofit/>
          </a:bodyPr>
          <a:lstStyle/>
          <a:p>
            <a:pPr eaLnBrk="1" hangingPunct="1"/>
            <a:r>
              <a:rPr lang="cs-CZ" altLang="cs-CZ" sz="2800" b="1" dirty="0">
                <a:solidFill>
                  <a:srgbClr val="FF0000"/>
                </a:solidFill>
              </a:rPr>
              <a:t>ZAKLADATELSKÝ ROZPOČET</a:t>
            </a:r>
          </a:p>
        </p:txBody>
      </p:sp>
    </p:spTree>
    <p:extLst>
      <p:ext uri="{BB962C8B-B14F-4D97-AF65-F5344CB8AC3E}">
        <p14:creationId xmlns:p14="http://schemas.microsoft.com/office/powerpoint/2010/main" val="19354574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493204" y="701824"/>
            <a:ext cx="8229600" cy="854968"/>
          </a:xfrm>
        </p:spPr>
        <p:txBody>
          <a:bodyPr>
            <a:normAutofit/>
          </a:bodyPr>
          <a:lstStyle/>
          <a:p>
            <a:pPr lvl="0"/>
            <a:r>
              <a:rPr lang="cs-CZ" sz="3200" b="1" dirty="0">
                <a:solidFill>
                  <a:srgbClr val="FF0000"/>
                </a:solidFill>
              </a:rPr>
              <a:t>Rozpočet potřeby startovacího kapitálu</a:t>
            </a:r>
            <a:endParaRPr lang="cs-CZ" sz="3200" dirty="0">
              <a:solidFill>
                <a:srgbClr val="FF0000"/>
              </a:solidFill>
            </a:endParaRPr>
          </a:p>
        </p:txBody>
      </p:sp>
      <p:sp>
        <p:nvSpPr>
          <p:cNvPr id="5" name="Zástupný symbol pro obsah 4"/>
          <p:cNvSpPr>
            <a:spLocks noGrp="1"/>
          </p:cNvSpPr>
          <p:nvPr>
            <p:ph idx="1"/>
          </p:nvPr>
        </p:nvSpPr>
        <p:spPr>
          <a:xfrm>
            <a:off x="287524" y="1556792"/>
            <a:ext cx="8640960" cy="4536504"/>
          </a:xfrm>
        </p:spPr>
        <p:txBody>
          <a:bodyPr>
            <a:noAutofit/>
          </a:bodyPr>
          <a:lstStyle/>
          <a:p>
            <a:pPr marL="0" indent="0">
              <a:buNone/>
            </a:pPr>
            <a:r>
              <a:rPr lang="cs-CZ" sz="2800" b="1" dirty="0" err="1"/>
              <a:t>Startup</a:t>
            </a:r>
            <a:r>
              <a:rPr lang="cs-CZ" sz="2800" b="1" dirty="0"/>
              <a:t> výdaje</a:t>
            </a:r>
            <a:endParaRPr lang="cs-CZ" sz="2800" dirty="0"/>
          </a:p>
          <a:p>
            <a:r>
              <a:rPr lang="cs-CZ" sz="2400" dirty="0"/>
              <a:t>Soupis výdajů související se založením, vznikem a rozjezdem firmy</a:t>
            </a:r>
          </a:p>
          <a:p>
            <a:pPr algn="just">
              <a:defRPr/>
            </a:pPr>
            <a:r>
              <a:rPr lang="cs-CZ" sz="2400" dirty="0"/>
              <a:t>Při založení společnosti je nutné mít přehled o základních finančních potřebách firmy, aby bylo možné minimalizovat rizika spojené s případnými ztrátami a zajišťováním finančních prostředků. </a:t>
            </a:r>
          </a:p>
          <a:p>
            <a:pPr algn="just">
              <a:defRPr/>
            </a:pPr>
            <a:r>
              <a:rPr lang="cs-CZ" sz="2400" dirty="0"/>
              <a:t>Není-li myšlenka realizovaná, zamyslet se, jaké všechny výdaje start přinese a jednotlivě je rozepsat. Nikdy se všechny výdaje neodhadnou přesně, proto je doporučené tento součet navýšit o rezervu na nepředvídatelné položky – např. 10 – 20 % počátečních kapitálových výdajů, nebo rezerva 100 tis. Kč apod.</a:t>
            </a:r>
          </a:p>
        </p:txBody>
      </p:sp>
    </p:spTree>
    <p:extLst>
      <p:ext uri="{BB962C8B-B14F-4D97-AF65-F5344CB8AC3E}">
        <p14:creationId xmlns:p14="http://schemas.microsoft.com/office/powerpoint/2010/main" val="21489925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1331640" y="407944"/>
            <a:ext cx="6840760" cy="792088"/>
          </a:xfrm>
        </p:spPr>
        <p:txBody>
          <a:bodyPr>
            <a:normAutofit/>
          </a:bodyPr>
          <a:lstStyle/>
          <a:p>
            <a:pPr lvl="0" algn="ctr"/>
            <a:r>
              <a:rPr lang="cs-CZ" sz="2800" b="1" dirty="0">
                <a:solidFill>
                  <a:srgbClr val="FF0000"/>
                </a:solidFill>
              </a:rPr>
              <a:t>Rozpočet potřeby startovacího kapitálu</a:t>
            </a:r>
            <a:endParaRPr lang="cs-CZ" sz="2800" dirty="0">
              <a:solidFill>
                <a:srgbClr val="FF0000"/>
              </a:solidFill>
            </a:endParaRPr>
          </a:p>
        </p:txBody>
      </p:sp>
      <p:graphicFrame>
        <p:nvGraphicFramePr>
          <p:cNvPr id="6" name="Objekt 5"/>
          <p:cNvGraphicFramePr>
            <a:graphicFrameLocks noChangeAspect="1"/>
          </p:cNvGraphicFramePr>
          <p:nvPr>
            <p:extLst>
              <p:ext uri="{D42A27DB-BD31-4B8C-83A1-F6EECF244321}">
                <p14:modId xmlns:p14="http://schemas.microsoft.com/office/powerpoint/2010/main" val="730103162"/>
              </p:ext>
            </p:extLst>
          </p:nvPr>
        </p:nvGraphicFramePr>
        <p:xfrm>
          <a:off x="1563558" y="1442330"/>
          <a:ext cx="6193013" cy="3941158"/>
        </p:xfrm>
        <a:graphic>
          <a:graphicData uri="http://schemas.openxmlformats.org/presentationml/2006/ole">
            <mc:AlternateContent xmlns:mc="http://schemas.openxmlformats.org/markup-compatibility/2006">
              <mc:Choice xmlns:v="urn:schemas-microsoft-com:vml" Requires="v">
                <p:oleObj spid="_x0000_s11284" name="Visio" r:id="rId4" imgW="6321933" imgH="4021734" progId="Visio.Drawing.11">
                  <p:embed/>
                </p:oleObj>
              </mc:Choice>
              <mc:Fallback>
                <p:oleObj name="Visio" r:id="rId4" imgW="6321933" imgH="4021734" progId="Visio.Drawing.11">
                  <p:embed/>
                  <p:pic>
                    <p:nvPicPr>
                      <p:cNvPr id="6" name="Objek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3558" y="1442330"/>
                        <a:ext cx="6193013" cy="394115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69571643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241540" y="1757171"/>
            <a:ext cx="8794955" cy="4804366"/>
          </a:xfrm>
          <a:prstGeom prst="rect">
            <a:avLst/>
          </a:prstGeom>
          <a:noFill/>
        </p:spPr>
        <p:txBody>
          <a:bodyPr vert="horz" lIns="91440" tIns="45720" rIns="91440" bIns="45720" rtlCol="0">
            <a:noAutofit/>
          </a:bodyPr>
          <a:lstStyle/>
          <a:p>
            <a:pPr marL="457200" indent="-457200">
              <a:lnSpc>
                <a:spcPct val="90000"/>
              </a:lnSpc>
              <a:buFont typeface="+mj-lt"/>
              <a:buAutoNum type="arabicPeriod"/>
            </a:pPr>
            <a:r>
              <a:rPr lang="cs-CZ" b="1" dirty="0"/>
              <a:t>Finanční prostředky nutné k založení firmy:</a:t>
            </a:r>
          </a:p>
          <a:p>
            <a:pPr lvl="1">
              <a:lnSpc>
                <a:spcPct val="90000"/>
              </a:lnSpc>
            </a:pPr>
            <a:r>
              <a:rPr lang="cs-CZ" dirty="0"/>
              <a:t>Složení základního kapitálu</a:t>
            </a:r>
          </a:p>
          <a:p>
            <a:pPr lvl="1">
              <a:lnSpc>
                <a:spcPct val="90000"/>
              </a:lnSpc>
            </a:pPr>
            <a:r>
              <a:rPr lang="cs-CZ" dirty="0"/>
              <a:t>Poplatky</a:t>
            </a:r>
          </a:p>
          <a:p>
            <a:pPr lvl="1">
              <a:lnSpc>
                <a:spcPct val="90000"/>
              </a:lnSpc>
            </a:pPr>
            <a:r>
              <a:rPr lang="cs-CZ" dirty="0"/>
              <a:t>Vyvolávané náklady.</a:t>
            </a:r>
            <a:endParaRPr lang="cs-CZ" b="1" dirty="0"/>
          </a:p>
          <a:p>
            <a:pPr marL="457200" indent="-457200">
              <a:lnSpc>
                <a:spcPct val="90000"/>
              </a:lnSpc>
              <a:buFont typeface="+mj-lt"/>
              <a:buAutoNum type="arabicPeriod"/>
            </a:pPr>
            <a:r>
              <a:rPr lang="cs-CZ" b="1" dirty="0"/>
              <a:t>Finanční prostředky na pořízení dlouhodobého hmotného a nehmotného majetku:</a:t>
            </a:r>
            <a:endParaRPr lang="cs-CZ" dirty="0"/>
          </a:p>
          <a:p>
            <a:pPr lvl="1">
              <a:lnSpc>
                <a:spcPct val="90000"/>
              </a:lnSpc>
            </a:pPr>
            <a:r>
              <a:rPr lang="cs-CZ" dirty="0"/>
              <a:t>Nákup pozemků a budov</a:t>
            </a:r>
          </a:p>
          <a:p>
            <a:pPr lvl="1">
              <a:lnSpc>
                <a:spcPct val="90000"/>
              </a:lnSpc>
            </a:pPr>
            <a:r>
              <a:rPr lang="cs-CZ" dirty="0"/>
              <a:t>Nákup technického vybavení</a:t>
            </a:r>
          </a:p>
          <a:p>
            <a:pPr lvl="1">
              <a:lnSpc>
                <a:spcPct val="90000"/>
              </a:lnSpc>
            </a:pPr>
            <a:r>
              <a:rPr lang="cs-CZ" dirty="0"/>
              <a:t>Administrativní zabezpečení atd.</a:t>
            </a:r>
            <a:endParaRPr lang="cs-CZ" b="1" dirty="0"/>
          </a:p>
          <a:p>
            <a:pPr marL="457200" indent="-457200">
              <a:lnSpc>
                <a:spcPct val="90000"/>
              </a:lnSpc>
              <a:buFont typeface="+mj-lt"/>
              <a:buAutoNum type="arabicPeriod"/>
            </a:pPr>
            <a:r>
              <a:rPr lang="cs-CZ" b="1" dirty="0"/>
              <a:t>Finanční prostředky vložené do nákupu oběžného majetku:</a:t>
            </a:r>
            <a:endParaRPr lang="cs-CZ" dirty="0"/>
          </a:p>
          <a:p>
            <a:pPr lvl="1">
              <a:lnSpc>
                <a:spcPct val="90000"/>
              </a:lnSpc>
            </a:pPr>
            <a:r>
              <a:rPr lang="cs-CZ" dirty="0"/>
              <a:t>Nákup zásob</a:t>
            </a:r>
          </a:p>
          <a:p>
            <a:pPr lvl="1">
              <a:lnSpc>
                <a:spcPct val="90000"/>
              </a:lnSpc>
            </a:pPr>
            <a:r>
              <a:rPr lang="cs-CZ" dirty="0"/>
              <a:t>Případné platby a záloh předem pro dodavatele</a:t>
            </a:r>
          </a:p>
          <a:p>
            <a:pPr lvl="1">
              <a:lnSpc>
                <a:spcPct val="90000"/>
              </a:lnSpc>
            </a:pPr>
            <a:r>
              <a:rPr lang="cs-CZ" dirty="0"/>
              <a:t>Tvorba pojistných zásob apod.</a:t>
            </a:r>
            <a:endParaRPr lang="cs-CZ" b="1" dirty="0"/>
          </a:p>
          <a:p>
            <a:pPr marL="457200" indent="-457200">
              <a:lnSpc>
                <a:spcPct val="90000"/>
              </a:lnSpc>
              <a:buFont typeface="+mj-lt"/>
              <a:buAutoNum type="arabicPeriod"/>
            </a:pPr>
            <a:r>
              <a:rPr lang="cs-CZ" b="1" dirty="0"/>
              <a:t>Finanční prostředky určené na zahájení podnikatelské činnosti:</a:t>
            </a:r>
            <a:endParaRPr lang="cs-CZ" dirty="0"/>
          </a:p>
          <a:p>
            <a:pPr lvl="1">
              <a:lnSpc>
                <a:spcPct val="90000"/>
              </a:lnSpc>
            </a:pPr>
            <a:r>
              <a:rPr lang="cs-CZ" dirty="0"/>
              <a:t>Financování provozní činnosti do doby, než bude financování zabezpečeno z inkas tržeb Profinancování provozní nákladů</a:t>
            </a:r>
          </a:p>
          <a:p>
            <a:pPr lvl="1">
              <a:lnSpc>
                <a:spcPct val="90000"/>
              </a:lnSpc>
            </a:pPr>
            <a:r>
              <a:rPr lang="cs-CZ" dirty="0"/>
              <a:t>Prvotní provozní náklady</a:t>
            </a:r>
          </a:p>
          <a:p>
            <a:pPr marR="0" lvl="0" algn="l" defTabSz="457200" rtl="0" eaLnBrk="1" fontAlgn="auto" latinLnBrk="0" hangingPunct="1">
              <a:lnSpc>
                <a:spcPct val="90000"/>
              </a:lnSpc>
              <a:spcBef>
                <a:spcPct val="20000"/>
              </a:spcBef>
              <a:spcAft>
                <a:spcPts val="0"/>
              </a:spcAft>
              <a:buClrTx/>
              <a:buSzTx/>
              <a:tabLst/>
              <a:defRPr/>
            </a:pPr>
            <a:endParaRPr lang="fr-FR" dirty="0"/>
          </a:p>
        </p:txBody>
      </p:sp>
      <p:sp>
        <p:nvSpPr>
          <p:cNvPr id="7" name="Nadpis 6"/>
          <p:cNvSpPr>
            <a:spLocks noGrp="1"/>
          </p:cNvSpPr>
          <p:nvPr>
            <p:ph type="title"/>
          </p:nvPr>
        </p:nvSpPr>
        <p:spPr>
          <a:xfrm>
            <a:off x="2235872" y="1189071"/>
            <a:ext cx="4536504" cy="720080"/>
          </a:xfrm>
        </p:spPr>
        <p:txBody>
          <a:bodyPr>
            <a:normAutofit/>
          </a:bodyPr>
          <a:lstStyle/>
          <a:p>
            <a:pPr algn="ctr"/>
            <a:r>
              <a:rPr lang="cs-CZ" sz="2400" b="1" dirty="0"/>
              <a:t>Na co potřebuji peníze?</a:t>
            </a:r>
          </a:p>
        </p:txBody>
      </p:sp>
      <p:sp>
        <p:nvSpPr>
          <p:cNvPr id="5" name="Rectangle 2"/>
          <p:cNvSpPr txBox="1">
            <a:spLocks noChangeArrowheads="1"/>
          </p:cNvSpPr>
          <p:nvPr/>
        </p:nvSpPr>
        <p:spPr>
          <a:xfrm>
            <a:off x="277813" y="582810"/>
            <a:ext cx="8435975" cy="792163"/>
          </a:xfrm>
          <a:prstGeom prst="rect">
            <a:avLst/>
          </a:prstGeom>
          <a:noFill/>
        </p:spPr>
        <p:txBody>
          <a:bodyPr vert="horz" lIns="91440" tIns="45720" rIns="91440" bIns="45720" rtlCol="0" anchor="ctr" anchorCtr="1">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cs-CZ" altLang="cs-CZ" sz="2400" b="1" dirty="0">
                <a:solidFill>
                  <a:srgbClr val="FF0000"/>
                </a:solidFill>
              </a:rPr>
              <a:t>ZAKLADATELSKÝ ROZPOČET</a:t>
            </a:r>
            <a:br>
              <a:rPr lang="cs-CZ" altLang="cs-CZ" sz="2400" b="1" dirty="0">
                <a:solidFill>
                  <a:srgbClr val="FF0000"/>
                </a:solidFill>
              </a:rPr>
            </a:br>
            <a:r>
              <a:rPr lang="cs-CZ" altLang="cs-CZ" sz="2400" b="1" dirty="0">
                <a:solidFill>
                  <a:srgbClr val="FF0000"/>
                </a:solidFill>
              </a:rPr>
              <a:t> 1. Rozpočet potřeby startovacího kapitálu</a:t>
            </a:r>
          </a:p>
        </p:txBody>
      </p:sp>
    </p:spTree>
    <p:extLst>
      <p:ext uri="{BB962C8B-B14F-4D97-AF65-F5344CB8AC3E}">
        <p14:creationId xmlns:p14="http://schemas.microsoft.com/office/powerpoint/2010/main" val="100222221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586595" y="1301811"/>
            <a:ext cx="8229600" cy="648072"/>
          </a:xfrm>
        </p:spPr>
        <p:txBody>
          <a:bodyPr>
            <a:noAutofit/>
          </a:bodyPr>
          <a:lstStyle/>
          <a:p>
            <a:pPr lvl="0"/>
            <a:r>
              <a:rPr lang="cs-CZ" sz="3200" b="1" dirty="0"/>
              <a:t>Na co potřebuju peníze?</a:t>
            </a:r>
          </a:p>
        </p:txBody>
      </p:sp>
      <p:graphicFrame>
        <p:nvGraphicFramePr>
          <p:cNvPr id="6" name="Group 1065"/>
          <p:cNvGraphicFramePr>
            <a:graphicFrameLocks/>
          </p:cNvGraphicFramePr>
          <p:nvPr>
            <p:extLst>
              <p:ext uri="{D42A27DB-BD31-4B8C-83A1-F6EECF244321}">
                <p14:modId xmlns:p14="http://schemas.microsoft.com/office/powerpoint/2010/main" val="466375857"/>
              </p:ext>
            </p:extLst>
          </p:nvPr>
        </p:nvGraphicFramePr>
        <p:xfrm>
          <a:off x="179512" y="2204864"/>
          <a:ext cx="8784975" cy="3967195"/>
        </p:xfrm>
        <a:graphic>
          <a:graphicData uri="http://schemas.openxmlformats.org/drawingml/2006/table">
            <a:tbl>
              <a:tblPr/>
              <a:tblGrid>
                <a:gridCol w="2956894">
                  <a:extLst>
                    <a:ext uri="{9D8B030D-6E8A-4147-A177-3AD203B41FA5}">
                      <a16:colId xmlns:a16="http://schemas.microsoft.com/office/drawing/2014/main" val="20000"/>
                    </a:ext>
                  </a:extLst>
                </a:gridCol>
                <a:gridCol w="1412452">
                  <a:extLst>
                    <a:ext uri="{9D8B030D-6E8A-4147-A177-3AD203B41FA5}">
                      <a16:colId xmlns:a16="http://schemas.microsoft.com/office/drawing/2014/main" val="20001"/>
                    </a:ext>
                  </a:extLst>
                </a:gridCol>
                <a:gridCol w="2903756">
                  <a:extLst>
                    <a:ext uri="{9D8B030D-6E8A-4147-A177-3AD203B41FA5}">
                      <a16:colId xmlns:a16="http://schemas.microsoft.com/office/drawing/2014/main" val="20002"/>
                    </a:ext>
                  </a:extLst>
                </a:gridCol>
                <a:gridCol w="1511873">
                  <a:extLst>
                    <a:ext uri="{9D8B030D-6E8A-4147-A177-3AD203B41FA5}">
                      <a16:colId xmlns:a16="http://schemas.microsoft.com/office/drawing/2014/main" val="20003"/>
                    </a:ext>
                  </a:extLst>
                </a:gridCol>
              </a:tblGrid>
              <a:tr h="608312">
                <a:tc gridSpan="2">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hMerge="1">
                  <a:txBody>
                    <a:bodyPr/>
                    <a:lstStyle/>
                    <a:p>
                      <a:endParaRPr lang="fr-FR"/>
                    </a:p>
                  </a:txBody>
                  <a:tcPr/>
                </a:tc>
                <a:tc gridSpan="2">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hMerge="1">
                  <a:txBody>
                    <a:bodyPr/>
                    <a:lstStyle/>
                    <a:p>
                      <a:endParaRPr lang="fr-FR"/>
                    </a:p>
                  </a:txBody>
                  <a:tcPr/>
                </a:tc>
                <a:extLst>
                  <a:ext uri="{0D108BD9-81ED-4DB2-BD59-A6C34878D82A}">
                    <a16:rowId xmlns:a16="http://schemas.microsoft.com/office/drawing/2014/main" val="10000"/>
                  </a:ext>
                </a:extLst>
              </a:tr>
              <a:tr h="816445">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63475">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chemeClr val="tx1"/>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1945">
                <a:tc rowSpan="2">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5752">
                <a:tc vMerge="1">
                  <a:txBody>
                    <a:bodyPr/>
                    <a:lstStyle/>
                    <a:p>
                      <a:endParaRPr lang="fr-FR"/>
                    </a:p>
                  </a:txBody>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5752">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5514">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Verdana" pitchFamily="34" charset="0"/>
                          <a:cs typeface="Arial" charset="0"/>
                        </a:rPr>
                        <a:t>VÝDAJE CELKEM</a:t>
                      </a:r>
                      <a:endParaRPr kumimoji="0" lang="en-US"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tc hMerge="1">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Verdana" pitchFamily="34" charset="0"/>
                          <a:cs typeface="Arial" charset="0"/>
                        </a:rPr>
                        <a:t>PŘÍJMY CELKEM</a:t>
                      </a:r>
                      <a:endParaRPr kumimoji="0" lang="en-US"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tc hMerge="1">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6"/>
                  </a:ext>
                </a:extLst>
              </a:tr>
            </a:tbl>
          </a:graphicData>
        </a:graphic>
      </p:graphicFrame>
      <p:sp>
        <p:nvSpPr>
          <p:cNvPr id="5" name="Nadpis 3"/>
          <p:cNvSpPr txBox="1">
            <a:spLocks/>
          </p:cNvSpPr>
          <p:nvPr/>
        </p:nvSpPr>
        <p:spPr>
          <a:xfrm>
            <a:off x="1210870" y="626668"/>
            <a:ext cx="6840760" cy="792088"/>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cs-CZ" sz="3200" b="1" dirty="0">
                <a:solidFill>
                  <a:srgbClr val="FF0000"/>
                </a:solidFill>
              </a:rPr>
              <a:t>1. Rozpočet potřeby startovacího kapitálu</a:t>
            </a:r>
            <a:endParaRPr lang="cs-CZ" sz="3200" dirty="0">
              <a:solidFill>
                <a:srgbClr val="FF0000"/>
              </a:solidFill>
            </a:endParaRPr>
          </a:p>
        </p:txBody>
      </p:sp>
    </p:spTree>
    <p:extLst>
      <p:ext uri="{BB962C8B-B14F-4D97-AF65-F5344CB8AC3E}">
        <p14:creationId xmlns:p14="http://schemas.microsoft.com/office/powerpoint/2010/main" val="24448204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07390" y="363003"/>
            <a:ext cx="8685090" cy="1381423"/>
          </a:xfrm>
        </p:spPr>
        <p:txBody>
          <a:bodyPr>
            <a:noAutofit/>
          </a:bodyPr>
          <a:lstStyle/>
          <a:p>
            <a:pPr lvl="0"/>
            <a:r>
              <a:rPr lang="cs-CZ" sz="3200" b="1" dirty="0">
                <a:solidFill>
                  <a:srgbClr val="FF0000"/>
                </a:solidFill>
              </a:rPr>
              <a:t>Prvotní provozní kapitál (čistý počáteční kapitál)</a:t>
            </a:r>
          </a:p>
        </p:txBody>
      </p:sp>
      <p:sp>
        <p:nvSpPr>
          <p:cNvPr id="3" name="Obdélník 2"/>
          <p:cNvSpPr/>
          <p:nvPr/>
        </p:nvSpPr>
        <p:spPr>
          <a:xfrm>
            <a:off x="467544" y="1401279"/>
            <a:ext cx="8424936" cy="461665"/>
          </a:xfrm>
          <a:prstGeom prst="rect">
            <a:avLst/>
          </a:prstGeom>
        </p:spPr>
        <p:txBody>
          <a:bodyPr wrap="square">
            <a:spAutoFit/>
          </a:bodyPr>
          <a:lstStyle/>
          <a:p>
            <a:pPr algn="ctr"/>
            <a:r>
              <a:rPr lang="cs-CZ" sz="2400" b="1" dirty="0"/>
              <a:t>Představuje počáteční výdaje nekryté inkasem prodejů (tržeb)</a:t>
            </a:r>
            <a:endParaRPr lang="fr-FR" sz="2400" b="1" dirty="0"/>
          </a:p>
        </p:txBody>
      </p:sp>
    </p:spTree>
    <p:extLst>
      <p:ext uri="{BB962C8B-B14F-4D97-AF65-F5344CB8AC3E}">
        <p14:creationId xmlns:p14="http://schemas.microsoft.com/office/powerpoint/2010/main" val="30467727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241540" y="1757171"/>
            <a:ext cx="8794955" cy="4804366"/>
          </a:xfrm>
          <a:prstGeom prst="rect">
            <a:avLst/>
          </a:prstGeom>
          <a:noFill/>
        </p:spPr>
        <p:txBody>
          <a:bodyPr vert="horz" lIns="91440" tIns="45720" rIns="91440" bIns="45720" rtlCol="0">
            <a:noAutofit/>
          </a:bodyPr>
          <a:lstStyle/>
          <a:p>
            <a:pPr>
              <a:defRPr/>
            </a:pPr>
            <a:r>
              <a:rPr lang="cs-CZ" sz="2000" b="1" dirty="0"/>
              <a:t>Z vlastních zdrojů </a:t>
            </a:r>
          </a:p>
          <a:p>
            <a:pPr marL="342900" indent="-342900">
              <a:buFont typeface="Arial" panose="020B0604020202020204" pitchFamily="34" charset="0"/>
              <a:buChar char="•"/>
              <a:defRPr/>
            </a:pPr>
            <a:r>
              <a:rPr lang="cs-CZ" sz="2000" b="1" dirty="0"/>
              <a:t>počáteční vklady vlastníků</a:t>
            </a:r>
          </a:p>
          <a:p>
            <a:pPr marL="342900" indent="-342900">
              <a:buFont typeface="Arial" panose="020B0604020202020204" pitchFamily="34" charset="0"/>
              <a:buChar char="•"/>
              <a:defRPr/>
            </a:pPr>
            <a:r>
              <a:rPr lang="cs-CZ" sz="2000" dirty="0"/>
              <a:t>Finanční prostředky vygenerované dosažením zisku, </a:t>
            </a:r>
          </a:p>
          <a:p>
            <a:pPr marL="342900" indent="-342900">
              <a:buFont typeface="Arial" panose="020B0604020202020204" pitchFamily="34" charset="0"/>
              <a:buChar char="•"/>
              <a:defRPr/>
            </a:pPr>
            <a:r>
              <a:rPr lang="cs-CZ" sz="2000" dirty="0"/>
              <a:t>Odpisy dlouhodobého majetku</a:t>
            </a:r>
          </a:p>
          <a:p>
            <a:pPr>
              <a:defRPr/>
            </a:pPr>
            <a:r>
              <a:rPr lang="cs-CZ" sz="2000" b="1" dirty="0"/>
              <a:t>Z cizích zdrojů financování záměru </a:t>
            </a:r>
          </a:p>
          <a:p>
            <a:pPr marL="342900" indent="-342900">
              <a:buFont typeface="Arial" panose="020B0604020202020204" pitchFamily="34" charset="0"/>
              <a:buChar char="•"/>
              <a:defRPr/>
            </a:pPr>
            <a:r>
              <a:rPr lang="cs-CZ" sz="2000" dirty="0"/>
              <a:t>bankovní úvěry, </a:t>
            </a:r>
          </a:p>
          <a:p>
            <a:pPr marL="342900" indent="-342900">
              <a:buFont typeface="Arial" panose="020B0604020202020204" pitchFamily="34" charset="0"/>
              <a:buChar char="•"/>
              <a:defRPr/>
            </a:pPr>
            <a:r>
              <a:rPr lang="cs-CZ" sz="2000" dirty="0"/>
              <a:t>obchodní úvěry, </a:t>
            </a:r>
          </a:p>
          <a:p>
            <a:pPr marL="342900" indent="-342900">
              <a:buFont typeface="Arial" panose="020B0604020202020204" pitchFamily="34" charset="0"/>
              <a:buChar char="•"/>
              <a:defRPr/>
            </a:pPr>
            <a:r>
              <a:rPr lang="cs-CZ" sz="2000" dirty="0"/>
              <a:t>vklad investora</a:t>
            </a:r>
          </a:p>
          <a:p>
            <a:pPr marL="342900" indent="-342900">
              <a:buFont typeface="Arial" panose="020B0604020202020204" pitchFamily="34" charset="0"/>
              <a:buChar char="•"/>
              <a:defRPr/>
            </a:pPr>
            <a:r>
              <a:rPr lang="cs-CZ" sz="2000" dirty="0"/>
              <a:t>další zdroje financování již zavedených firem: dluhopisy, faktoring a </a:t>
            </a:r>
            <a:r>
              <a:rPr lang="cs-CZ" sz="2000" dirty="0" err="1"/>
              <a:t>fortfaiting</a:t>
            </a:r>
            <a:r>
              <a:rPr lang="cs-CZ" sz="2000" dirty="0"/>
              <a:t> apod. </a:t>
            </a:r>
          </a:p>
          <a:p>
            <a:pPr marL="342900" indent="-342900">
              <a:buFont typeface="Arial" panose="020B0604020202020204" pitchFamily="34" charset="0"/>
              <a:buChar char="•"/>
              <a:defRPr/>
            </a:pPr>
            <a:r>
              <a:rPr lang="cs-CZ" sz="2000" dirty="0"/>
              <a:t>leasing, </a:t>
            </a:r>
          </a:p>
          <a:p>
            <a:pPr marL="342900" indent="-342900">
              <a:buFont typeface="Arial" panose="020B0604020202020204" pitchFamily="34" charset="0"/>
              <a:buChar char="•"/>
              <a:defRPr/>
            </a:pPr>
            <a:endParaRPr lang="cs-CZ" sz="2000" dirty="0"/>
          </a:p>
          <a:p>
            <a:pPr marR="0" lvl="0" algn="l" defTabSz="457200" rtl="0" eaLnBrk="1" fontAlgn="auto" latinLnBrk="0" hangingPunct="1">
              <a:lnSpc>
                <a:spcPct val="90000"/>
              </a:lnSpc>
              <a:spcBef>
                <a:spcPct val="20000"/>
              </a:spcBef>
              <a:spcAft>
                <a:spcPts val="0"/>
              </a:spcAft>
              <a:buClrTx/>
              <a:buSzTx/>
              <a:tabLst/>
              <a:defRPr/>
            </a:pPr>
            <a:endParaRPr lang="fr-FR" dirty="0"/>
          </a:p>
        </p:txBody>
      </p:sp>
      <p:sp>
        <p:nvSpPr>
          <p:cNvPr id="7" name="Nadpis 6"/>
          <p:cNvSpPr>
            <a:spLocks noGrp="1"/>
          </p:cNvSpPr>
          <p:nvPr>
            <p:ph type="title"/>
          </p:nvPr>
        </p:nvSpPr>
        <p:spPr>
          <a:xfrm>
            <a:off x="2235872" y="1031450"/>
            <a:ext cx="4536504" cy="720080"/>
          </a:xfrm>
        </p:spPr>
        <p:txBody>
          <a:bodyPr>
            <a:normAutofit/>
          </a:bodyPr>
          <a:lstStyle/>
          <a:p>
            <a:pPr algn="ctr"/>
            <a:r>
              <a:rPr lang="cs-CZ" sz="2800" b="1" dirty="0"/>
              <a:t>Kde na to vezmu?</a:t>
            </a:r>
          </a:p>
        </p:txBody>
      </p:sp>
      <p:sp>
        <p:nvSpPr>
          <p:cNvPr id="4" name="Nadpis 3"/>
          <p:cNvSpPr txBox="1">
            <a:spLocks/>
          </p:cNvSpPr>
          <p:nvPr/>
        </p:nvSpPr>
        <p:spPr>
          <a:xfrm>
            <a:off x="1210870" y="503679"/>
            <a:ext cx="6840760" cy="79208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cs-CZ" sz="2800" b="1" dirty="0">
                <a:solidFill>
                  <a:srgbClr val="FF0000"/>
                </a:solidFill>
              </a:rPr>
              <a:t>2. Zdroje kapitálu</a:t>
            </a:r>
            <a:endParaRPr lang="cs-CZ" sz="2800" dirty="0">
              <a:solidFill>
                <a:srgbClr val="FF0000"/>
              </a:solidFill>
            </a:endParaRPr>
          </a:p>
        </p:txBody>
      </p:sp>
    </p:spTree>
    <p:extLst>
      <p:ext uri="{BB962C8B-B14F-4D97-AF65-F5344CB8AC3E}">
        <p14:creationId xmlns:p14="http://schemas.microsoft.com/office/powerpoint/2010/main" val="128119234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586595" y="1301811"/>
            <a:ext cx="8229600" cy="648072"/>
          </a:xfrm>
        </p:spPr>
        <p:txBody>
          <a:bodyPr>
            <a:noAutofit/>
          </a:bodyPr>
          <a:lstStyle/>
          <a:p>
            <a:pPr lvl="0"/>
            <a:r>
              <a:rPr lang="cs-CZ" sz="2800" b="1" dirty="0"/>
              <a:t>Na co potřebuju a kde na to vezmu?</a:t>
            </a:r>
            <a:endParaRPr lang="cs-CZ" sz="2800" dirty="0"/>
          </a:p>
        </p:txBody>
      </p:sp>
      <p:graphicFrame>
        <p:nvGraphicFramePr>
          <p:cNvPr id="6" name="Group 1065"/>
          <p:cNvGraphicFramePr>
            <a:graphicFrameLocks/>
          </p:cNvGraphicFramePr>
          <p:nvPr>
            <p:extLst>
              <p:ext uri="{D42A27DB-BD31-4B8C-83A1-F6EECF244321}">
                <p14:modId xmlns:p14="http://schemas.microsoft.com/office/powerpoint/2010/main" val="1845826175"/>
              </p:ext>
            </p:extLst>
          </p:nvPr>
        </p:nvGraphicFramePr>
        <p:xfrm>
          <a:off x="179512" y="2204864"/>
          <a:ext cx="8784975" cy="3967195"/>
        </p:xfrm>
        <a:graphic>
          <a:graphicData uri="http://schemas.openxmlformats.org/drawingml/2006/table">
            <a:tbl>
              <a:tblPr/>
              <a:tblGrid>
                <a:gridCol w="2956894">
                  <a:extLst>
                    <a:ext uri="{9D8B030D-6E8A-4147-A177-3AD203B41FA5}">
                      <a16:colId xmlns:a16="http://schemas.microsoft.com/office/drawing/2014/main" val="20000"/>
                    </a:ext>
                  </a:extLst>
                </a:gridCol>
                <a:gridCol w="1412452">
                  <a:extLst>
                    <a:ext uri="{9D8B030D-6E8A-4147-A177-3AD203B41FA5}">
                      <a16:colId xmlns:a16="http://schemas.microsoft.com/office/drawing/2014/main" val="20001"/>
                    </a:ext>
                  </a:extLst>
                </a:gridCol>
                <a:gridCol w="2903756">
                  <a:extLst>
                    <a:ext uri="{9D8B030D-6E8A-4147-A177-3AD203B41FA5}">
                      <a16:colId xmlns:a16="http://schemas.microsoft.com/office/drawing/2014/main" val="20002"/>
                    </a:ext>
                  </a:extLst>
                </a:gridCol>
                <a:gridCol w="1511873">
                  <a:extLst>
                    <a:ext uri="{9D8B030D-6E8A-4147-A177-3AD203B41FA5}">
                      <a16:colId xmlns:a16="http://schemas.microsoft.com/office/drawing/2014/main" val="20003"/>
                    </a:ext>
                  </a:extLst>
                </a:gridCol>
              </a:tblGrid>
              <a:tr h="608312">
                <a:tc gridSpan="2">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Verdana" pitchFamily="34" charset="0"/>
                          <a:cs typeface="Arial" charset="0"/>
                        </a:rPr>
                        <a:t>VÝDAJE</a:t>
                      </a: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hMerge="1">
                  <a:txBody>
                    <a:bodyPr/>
                    <a:lstStyle/>
                    <a:p>
                      <a:endParaRPr lang="fr-FR"/>
                    </a:p>
                  </a:txBody>
                  <a:tcPr/>
                </a:tc>
                <a:tc gridSpan="2">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Verdana" pitchFamily="34" charset="0"/>
                          <a:cs typeface="Arial" charset="0"/>
                        </a:rPr>
                        <a:t>PŘÍJMY</a:t>
                      </a: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hMerge="1">
                  <a:txBody>
                    <a:bodyPr/>
                    <a:lstStyle/>
                    <a:p>
                      <a:endParaRPr lang="fr-FR"/>
                    </a:p>
                  </a:txBody>
                  <a:tcPr/>
                </a:tc>
                <a:extLst>
                  <a:ext uri="{0D108BD9-81ED-4DB2-BD59-A6C34878D82A}">
                    <a16:rowId xmlns:a16="http://schemas.microsoft.com/office/drawing/2014/main" val="10000"/>
                  </a:ext>
                </a:extLst>
              </a:tr>
              <a:tr h="816445">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63475">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chemeClr val="tx1"/>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1945">
                <a:tc rowSpan="2">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5752">
                <a:tc vMerge="1">
                  <a:txBody>
                    <a:bodyPr/>
                    <a:lstStyle/>
                    <a:p>
                      <a:endParaRPr lang="fr-FR"/>
                    </a:p>
                  </a:txBody>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a:noFill/>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5752">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34" charset="0"/>
                      </a:endParaRPr>
                    </a:p>
                  </a:txBody>
                  <a:tcPr anchor="ct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5514">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Verdana" pitchFamily="34" charset="0"/>
                          <a:cs typeface="Arial" charset="0"/>
                        </a:rPr>
                        <a:t>VÝDAJE CELKEM</a:t>
                      </a:r>
                      <a:endParaRPr kumimoji="0" lang="en-US"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tc hMerge="1">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Verdana" pitchFamily="34" charset="0"/>
                          <a:cs typeface="Arial" charset="0"/>
                        </a:rPr>
                        <a:t>PŘÍJMY CELKEM</a:t>
                      </a:r>
                      <a:endParaRPr kumimoji="0" lang="en-US" sz="18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tc hMerge="1">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Verdana" pitchFamily="34" charset="0"/>
                      </a:endParaRPr>
                    </a:p>
                  </a:txBody>
                  <a:tcPr anchor="b"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6"/>
                  </a:ext>
                </a:extLst>
              </a:tr>
            </a:tbl>
          </a:graphicData>
        </a:graphic>
      </p:graphicFrame>
      <p:sp>
        <p:nvSpPr>
          <p:cNvPr id="5" name="Nadpis 3"/>
          <p:cNvSpPr txBox="1">
            <a:spLocks/>
          </p:cNvSpPr>
          <p:nvPr/>
        </p:nvSpPr>
        <p:spPr>
          <a:xfrm>
            <a:off x="1210870" y="626668"/>
            <a:ext cx="6840760" cy="79208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cs-CZ" sz="3200" b="1" dirty="0">
                <a:solidFill>
                  <a:srgbClr val="FF0000"/>
                </a:solidFill>
              </a:rPr>
              <a:t>Rozpočet potřeby startovacího kapitálu</a:t>
            </a:r>
            <a:endParaRPr lang="cs-CZ" sz="3200" dirty="0">
              <a:solidFill>
                <a:srgbClr val="FF0000"/>
              </a:solidFill>
            </a:endParaRPr>
          </a:p>
        </p:txBody>
      </p:sp>
    </p:spTree>
    <p:extLst>
      <p:ext uri="{BB962C8B-B14F-4D97-AF65-F5344CB8AC3E}">
        <p14:creationId xmlns:p14="http://schemas.microsoft.com/office/powerpoint/2010/main" val="37010676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60717" y="1354347"/>
            <a:ext cx="8250105" cy="1535502"/>
          </a:xfrm>
        </p:spPr>
        <p:txBody>
          <a:bodyPr>
            <a:noAutofit/>
          </a:bodyPr>
          <a:lstStyle/>
          <a:p>
            <a:r>
              <a:rPr lang="pl-PL" sz="4000" b="1" dirty="0">
                <a:solidFill>
                  <a:srgbClr val="FF0000"/>
                </a:solidFill>
              </a:rPr>
              <a:t>Chci podnikat, ale nevím, kde vzít peníze</a:t>
            </a:r>
            <a:br>
              <a:rPr lang="pl-PL" sz="4000" b="1" dirty="0"/>
            </a:br>
            <a:br>
              <a:rPr lang="pl-PL" sz="3600" b="1" dirty="0"/>
            </a:br>
            <a:r>
              <a:rPr lang="cs-CZ" altLang="cs-CZ" sz="3600" b="1" dirty="0">
                <a:solidFill>
                  <a:srgbClr val="FF0000"/>
                </a:solidFill>
              </a:rPr>
              <a:t>Kdo vám může pomoct s financováním a rozjezdem?</a:t>
            </a:r>
            <a:endParaRPr lang="cs-CZ" sz="3600" dirty="0">
              <a:solidFill>
                <a:srgbClr val="FF0000"/>
              </a:solidFill>
            </a:endParaRPr>
          </a:p>
        </p:txBody>
      </p:sp>
      <p:sp>
        <p:nvSpPr>
          <p:cNvPr id="4" name="Zástupný symbol pro obsah 4"/>
          <p:cNvSpPr txBox="1">
            <a:spLocks/>
          </p:cNvSpPr>
          <p:nvPr/>
        </p:nvSpPr>
        <p:spPr>
          <a:xfrm>
            <a:off x="323528" y="3062377"/>
            <a:ext cx="8487294" cy="2598870"/>
          </a:xfrm>
          <a:prstGeom prst="rect">
            <a:avLst/>
          </a:prstGeom>
        </p:spPr>
        <p:txBody>
          <a:bodyPr>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0" indent="0" algn="ctr">
              <a:buFont typeface="Wingdings 2" pitchFamily="18" charset="2"/>
              <a:buNone/>
            </a:pPr>
            <a:endParaRPr lang="cs-CZ" sz="3200" b="1" dirty="0">
              <a:solidFill>
                <a:schemeClr val="tx1"/>
              </a:solidFill>
              <a:effectLst>
                <a:outerShdw blurRad="38100" dist="38100" dir="2700000" algn="tl">
                  <a:srgbClr val="000000">
                    <a:alpha val="43137"/>
                  </a:srgbClr>
                </a:outerShdw>
              </a:effectLst>
            </a:endParaRPr>
          </a:p>
          <a:p>
            <a:pPr marL="0" indent="0" algn="ctr">
              <a:buFont typeface="Wingdings 2" pitchFamily="18" charset="2"/>
              <a:buNone/>
            </a:pPr>
            <a:endParaRPr lang="cs-CZ" sz="3200" b="1" dirty="0">
              <a:solidFill>
                <a:schemeClr val="tx1"/>
              </a:solidFill>
              <a:effectLst>
                <a:outerShdw blurRad="38100" dist="38100" dir="2700000" algn="tl">
                  <a:srgbClr val="000000">
                    <a:alpha val="43137"/>
                  </a:srgbClr>
                </a:outerShdw>
              </a:effectLst>
            </a:endParaRPr>
          </a:p>
          <a:p>
            <a:pPr marL="0" indent="0" algn="ctr">
              <a:buFont typeface="Wingdings 2" pitchFamily="18" charset="2"/>
              <a:buNone/>
            </a:pPr>
            <a:r>
              <a:rPr lang="cs-CZ" sz="3200" b="1" dirty="0">
                <a:solidFill>
                  <a:schemeClr val="tx1"/>
                </a:solidFill>
                <a:effectLst>
                  <a:outerShdw blurRad="38100" dist="38100" dir="2700000" algn="tl">
                    <a:srgbClr val="000000">
                      <a:alpha val="43137"/>
                    </a:srgbClr>
                  </a:outerShdw>
                </a:effectLst>
              </a:rPr>
              <a:t>Banka??</a:t>
            </a:r>
          </a:p>
          <a:p>
            <a:pPr marL="0" indent="0" algn="ctr">
              <a:buFont typeface="Wingdings 2" pitchFamily="18" charset="2"/>
              <a:buNone/>
            </a:pPr>
            <a:r>
              <a:rPr lang="cs-CZ" sz="3200" b="1" dirty="0">
                <a:solidFill>
                  <a:schemeClr val="tx1"/>
                </a:solidFill>
                <a:effectLst>
                  <a:outerShdw blurRad="38100" dist="38100" dir="2700000" algn="tl">
                    <a:srgbClr val="000000">
                      <a:alpha val="43137"/>
                    </a:srgbClr>
                  </a:outerShdw>
                </a:effectLst>
              </a:rPr>
              <a:t>Business Angel a Venture </a:t>
            </a:r>
            <a:r>
              <a:rPr lang="cs-CZ" sz="3200" b="1" dirty="0" err="1">
                <a:solidFill>
                  <a:schemeClr val="tx1"/>
                </a:solidFill>
                <a:effectLst>
                  <a:outerShdw blurRad="38100" dist="38100" dir="2700000" algn="tl">
                    <a:srgbClr val="000000">
                      <a:alpha val="43137"/>
                    </a:srgbClr>
                  </a:outerShdw>
                </a:effectLst>
              </a:rPr>
              <a:t>capital</a:t>
            </a:r>
            <a:r>
              <a:rPr lang="cs-CZ" sz="3200" b="1" dirty="0">
                <a:solidFill>
                  <a:schemeClr val="tx1"/>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3919502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2463" y="476250"/>
            <a:ext cx="4881562" cy="651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Text Box 5"/>
          <p:cNvSpPr txBox="1">
            <a:spLocks noChangeArrowheads="1"/>
          </p:cNvSpPr>
          <p:nvPr/>
        </p:nvSpPr>
        <p:spPr bwMode="auto">
          <a:xfrm>
            <a:off x="827088" y="0"/>
            <a:ext cx="7037387"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auto" hangingPunct="1">
              <a:spcBef>
                <a:spcPts val="0"/>
              </a:spcBef>
              <a:spcAft>
                <a:spcPts val="0"/>
              </a:spcAft>
              <a:defRPr/>
            </a:pPr>
            <a:r>
              <a:rPr lang="cs-CZ" sz="4200" b="1" dirty="0">
                <a:solidFill>
                  <a:schemeClr val="tx2"/>
                </a:solidFill>
                <a:effectLst>
                  <a:outerShdw blurRad="63500" dist="38100" dir="5400000" algn="t" rotWithShape="0">
                    <a:prstClr val="black">
                      <a:alpha val="25000"/>
                    </a:prstClr>
                  </a:outerShdw>
                </a:effectLst>
                <a:latin typeface="+mn-lt"/>
                <a:ea typeface="+mj-ea"/>
                <a:cs typeface="+mj-cs"/>
              </a:rPr>
              <a:t>Systém vize a jeho realizace</a:t>
            </a:r>
          </a:p>
          <a:p>
            <a:pPr eaLnBrk="1" fontAlgn="auto" hangingPunct="1">
              <a:spcBef>
                <a:spcPts val="0"/>
              </a:spcBef>
              <a:spcAft>
                <a:spcPts val="0"/>
              </a:spcAft>
              <a:defRPr/>
            </a:pPr>
            <a:endParaRPr lang="cs-CZ" sz="16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637577"/>
            <a:ext cx="8136904" cy="1080120"/>
          </a:xfrm>
        </p:spPr>
        <p:txBody>
          <a:bodyPr>
            <a:noAutofit/>
          </a:bodyPr>
          <a:lstStyle/>
          <a:p>
            <a:r>
              <a:rPr lang="cs-CZ" altLang="cs-CZ" sz="3600" b="1" dirty="0">
                <a:solidFill>
                  <a:srgbClr val="FF0000"/>
                </a:solidFill>
              </a:rPr>
              <a:t>Kdo vám může pomoct s financováním a rozjezdem?</a:t>
            </a:r>
            <a:endParaRPr lang="cs-CZ" sz="3600" dirty="0">
              <a:solidFill>
                <a:srgbClr val="FF0000"/>
              </a:solidFill>
            </a:endParaRPr>
          </a:p>
        </p:txBody>
      </p:sp>
      <p:sp>
        <p:nvSpPr>
          <p:cNvPr id="4" name="Zástupný symbol pro obsah 4"/>
          <p:cNvSpPr txBox="1">
            <a:spLocks/>
          </p:cNvSpPr>
          <p:nvPr/>
        </p:nvSpPr>
        <p:spPr>
          <a:xfrm>
            <a:off x="161764" y="1624311"/>
            <a:ext cx="9036496" cy="5373216"/>
          </a:xfrm>
          <a:prstGeom prst="rect">
            <a:avLst/>
          </a:prstGeom>
        </p:spPr>
        <p:txBody>
          <a:bodyPr>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0" indent="0" algn="ctr">
              <a:buFont typeface="Wingdings 2" pitchFamily="18" charset="2"/>
              <a:buNone/>
            </a:pPr>
            <a:r>
              <a:rPr lang="cs-CZ" sz="3600" b="1" dirty="0">
                <a:effectLst>
                  <a:outerShdw blurRad="38100" dist="38100" dir="2700000" algn="tl">
                    <a:srgbClr val="000000">
                      <a:alpha val="43137"/>
                    </a:srgbClr>
                  </a:outerShdw>
                </a:effectLst>
              </a:rPr>
              <a:t>Banka</a:t>
            </a:r>
          </a:p>
          <a:p>
            <a:r>
              <a:rPr lang="cs-CZ" altLang="cs-CZ" sz="2000" dirty="0"/>
              <a:t>Bez podnikatelské historie to jde dnes jen těžce</a:t>
            </a:r>
          </a:p>
          <a:p>
            <a:r>
              <a:rPr lang="cs-CZ" altLang="cs-CZ" sz="2000" dirty="0"/>
              <a:t>Kdo vám půjčí? </a:t>
            </a:r>
          </a:p>
          <a:p>
            <a:pPr lvl="1"/>
            <a:r>
              <a:rPr lang="cs-CZ" sz="2000" dirty="0"/>
              <a:t>Česká spořitelna: Investiční úvěr 5 Plus s garancí Evropského investičního fondu (do 5 miliónů Kč se zvýhodněnými podmínkami; </a:t>
            </a:r>
            <a:r>
              <a:rPr lang="pl-PL" sz="2000" dirty="0"/>
              <a:t>od 5,1 (fixace na 1 rok) do 6,4 % p.a.-fixace na 10 let</a:t>
            </a:r>
            <a:r>
              <a:rPr lang="cs-CZ" sz="2000" dirty="0"/>
              <a:t>)</a:t>
            </a:r>
          </a:p>
          <a:p>
            <a:pPr lvl="1"/>
            <a:r>
              <a:rPr lang="cs-CZ" sz="2000" dirty="0"/>
              <a:t>Česká spořitelna: Investiční nebo provozní úvěr z linky Evropské banky pro obnovu a rozvoj</a:t>
            </a:r>
            <a:r>
              <a:rPr lang="nn-NO" sz="2000" dirty="0"/>
              <a:t> </a:t>
            </a:r>
            <a:r>
              <a:rPr lang="cs-CZ" sz="2000" dirty="0"/>
              <a:t>(do 125 tisíc eur jeden úvěr, jednomu klientovi mohou být poskytnuty nejvíce 2 úvěry do celkové částky 250 tisíc eur – </a:t>
            </a:r>
            <a:r>
              <a:rPr lang="cs-CZ" sz="2000" dirty="0" err="1"/>
              <a:t>p.a</a:t>
            </a:r>
            <a:r>
              <a:rPr lang="cs-CZ" sz="2000" dirty="0"/>
              <a:t>. individuální dle hodnocení klienta a jeho BP)</a:t>
            </a:r>
          </a:p>
          <a:p>
            <a:pPr lvl="1"/>
            <a:r>
              <a:rPr lang="nn-NO" sz="2000" dirty="0"/>
              <a:t>Živnostenská banka: Investiční Business úvěr</a:t>
            </a:r>
            <a:r>
              <a:rPr lang="cs-CZ" sz="2000" dirty="0"/>
              <a:t> (</a:t>
            </a:r>
            <a:r>
              <a:rPr lang="pl-PL" sz="2000" dirty="0"/>
              <a:t>od 100 tisíc do 15 miliónů Kč - </a:t>
            </a:r>
            <a:r>
              <a:rPr lang="cs-CZ" sz="2000" dirty="0"/>
              <a:t>základní úroková sazba 6,5 % </a:t>
            </a:r>
            <a:r>
              <a:rPr lang="cs-CZ" sz="2000" dirty="0" err="1"/>
              <a:t>p.a</a:t>
            </a:r>
            <a:r>
              <a:rPr lang="cs-CZ" sz="2000" dirty="0"/>
              <a:t>. + riziková přirážka, která se stanovuje individuálně</a:t>
            </a:r>
            <a:r>
              <a:rPr lang="pl-PL" sz="2000" dirty="0"/>
              <a:t>)</a:t>
            </a:r>
            <a:endParaRPr lang="cs-CZ" altLang="cs-CZ" sz="2000" dirty="0"/>
          </a:p>
        </p:txBody>
      </p:sp>
    </p:spTree>
    <p:extLst>
      <p:ext uri="{BB962C8B-B14F-4D97-AF65-F5344CB8AC3E}">
        <p14:creationId xmlns:p14="http://schemas.microsoft.com/office/powerpoint/2010/main" val="41080953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620325"/>
            <a:ext cx="8136904" cy="1080120"/>
          </a:xfrm>
        </p:spPr>
        <p:txBody>
          <a:bodyPr>
            <a:noAutofit/>
          </a:bodyPr>
          <a:lstStyle/>
          <a:p>
            <a:r>
              <a:rPr lang="cs-CZ" altLang="cs-CZ" sz="3600" b="1" dirty="0">
                <a:solidFill>
                  <a:srgbClr val="FF0000"/>
                </a:solidFill>
              </a:rPr>
              <a:t>Kdo vám může pomoct s financováním a rozjezdem?</a:t>
            </a:r>
            <a:endParaRPr lang="cs-CZ" sz="3600" dirty="0">
              <a:solidFill>
                <a:srgbClr val="FF0000"/>
              </a:solidFill>
            </a:endParaRPr>
          </a:p>
        </p:txBody>
      </p:sp>
      <p:sp>
        <p:nvSpPr>
          <p:cNvPr id="4" name="Zástupný symbol pro obsah 4"/>
          <p:cNvSpPr txBox="1">
            <a:spLocks/>
          </p:cNvSpPr>
          <p:nvPr/>
        </p:nvSpPr>
        <p:spPr>
          <a:xfrm>
            <a:off x="179512" y="1584176"/>
            <a:ext cx="8640960" cy="5373216"/>
          </a:xfrm>
          <a:prstGeom prst="rect">
            <a:avLst/>
          </a:prstGeom>
        </p:spPr>
        <p:txBody>
          <a:bodyPr>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0" indent="0" algn="ctr">
              <a:buFont typeface="Wingdings 2" pitchFamily="18" charset="2"/>
              <a:buNone/>
            </a:pPr>
            <a:r>
              <a:rPr lang="cs-CZ" sz="3900" b="1" dirty="0">
                <a:effectLst>
                  <a:outerShdw blurRad="38100" dist="38100" dir="2700000" algn="tl">
                    <a:srgbClr val="000000">
                      <a:alpha val="43137"/>
                    </a:srgbClr>
                  </a:outerShdw>
                </a:effectLst>
              </a:rPr>
              <a:t>Banka</a:t>
            </a:r>
          </a:p>
          <a:p>
            <a:r>
              <a:rPr lang="cs-CZ" altLang="cs-CZ" dirty="0"/>
              <a:t>Možné východisko – </a:t>
            </a:r>
            <a:r>
              <a:rPr lang="cs-CZ" altLang="cs-CZ" dirty="0" err="1"/>
              <a:t>franchising</a:t>
            </a:r>
            <a:r>
              <a:rPr lang="cs-CZ" altLang="cs-CZ" dirty="0"/>
              <a:t> – větší důvěra neboť „kupujete“ již zaběhlý byznys</a:t>
            </a:r>
          </a:p>
          <a:p>
            <a:pPr lvl="1"/>
            <a:r>
              <a:rPr lang="cs-CZ" dirty="0"/>
              <a:t>KB </a:t>
            </a:r>
            <a:r>
              <a:rPr lang="cs-CZ" dirty="0" err="1"/>
              <a:t>Franchising</a:t>
            </a:r>
            <a:r>
              <a:rPr lang="cs-CZ" dirty="0"/>
              <a:t> Program</a:t>
            </a:r>
          </a:p>
          <a:p>
            <a:endParaRPr lang="cs-CZ" altLang="cs-CZ" dirty="0"/>
          </a:p>
          <a:p>
            <a:r>
              <a:rPr lang="cs-CZ" altLang="cs-CZ" dirty="0"/>
              <a:t>Další možnosti:</a:t>
            </a:r>
          </a:p>
          <a:p>
            <a:pPr lvl="1"/>
            <a:r>
              <a:rPr lang="cs-CZ" altLang="cs-CZ" dirty="0"/>
              <a:t>ČMZRB - </a:t>
            </a:r>
            <a:r>
              <a:rPr lang="cs-CZ" dirty="0"/>
              <a:t>Bezúročný úvěr Start a Trh - fyzické osoby a obchodní společnosti s jedním společníkem do 0,5 miliónů Kč, obch. spol. s více společníky do 1 miliónu Kč</a:t>
            </a:r>
          </a:p>
          <a:p>
            <a:pPr lvl="1"/>
            <a:r>
              <a:rPr lang="cs-CZ" altLang="cs-CZ" dirty="0" err="1"/>
              <a:t>Raiffeisenbank</a:t>
            </a:r>
            <a:r>
              <a:rPr lang="cs-CZ" altLang="cs-CZ" dirty="0"/>
              <a:t> - </a:t>
            </a:r>
            <a:r>
              <a:rPr lang="cs-CZ" dirty="0"/>
              <a:t>Projektové financování - </a:t>
            </a:r>
            <a:r>
              <a:rPr lang="pl-PL" dirty="0"/>
              <a:t>od 0,5 do 10 miliónů Kč (na nemovitosti)</a:t>
            </a:r>
            <a:endParaRPr lang="cs-CZ" altLang="cs-CZ" dirty="0"/>
          </a:p>
        </p:txBody>
      </p:sp>
    </p:spTree>
    <p:extLst>
      <p:ext uri="{BB962C8B-B14F-4D97-AF65-F5344CB8AC3E}">
        <p14:creationId xmlns:p14="http://schemas.microsoft.com/office/powerpoint/2010/main" val="19303114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594445"/>
            <a:ext cx="8136904" cy="1080120"/>
          </a:xfrm>
        </p:spPr>
        <p:txBody>
          <a:bodyPr>
            <a:noAutofit/>
          </a:bodyPr>
          <a:lstStyle/>
          <a:p>
            <a:r>
              <a:rPr lang="cs-CZ" altLang="cs-CZ" sz="3600" b="1" dirty="0">
                <a:solidFill>
                  <a:srgbClr val="FF0000"/>
                </a:solidFill>
              </a:rPr>
              <a:t>Kdo vám může pomoct s financováním a rozjezdem?</a:t>
            </a:r>
            <a:endParaRPr lang="cs-CZ" sz="3600" dirty="0">
              <a:solidFill>
                <a:srgbClr val="FF0000"/>
              </a:solidFill>
            </a:endParaRPr>
          </a:p>
        </p:txBody>
      </p:sp>
      <p:sp>
        <p:nvSpPr>
          <p:cNvPr id="4" name="Zástupný symbol pro obsah 4"/>
          <p:cNvSpPr txBox="1">
            <a:spLocks/>
          </p:cNvSpPr>
          <p:nvPr/>
        </p:nvSpPr>
        <p:spPr>
          <a:xfrm>
            <a:off x="138023" y="1692857"/>
            <a:ext cx="8867953" cy="5183435"/>
          </a:xfrm>
          <a:prstGeom prst="rect">
            <a:avLst/>
          </a:prstGeom>
        </p:spPr>
        <p:txBody>
          <a:bodyPr>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0" indent="0" algn="ctr">
              <a:buFont typeface="Wingdings 2" pitchFamily="18" charset="2"/>
              <a:buNone/>
            </a:pPr>
            <a:r>
              <a:rPr lang="cs-CZ" sz="3600" b="1" dirty="0">
                <a:effectLst>
                  <a:outerShdw blurRad="38100" dist="38100" dir="2700000" algn="tl">
                    <a:srgbClr val="000000">
                      <a:alpha val="43137"/>
                    </a:srgbClr>
                  </a:outerShdw>
                </a:effectLst>
              </a:rPr>
              <a:t>Banka</a:t>
            </a:r>
          </a:p>
          <a:p>
            <a:r>
              <a:rPr lang="cs-CZ" altLang="cs-CZ" sz="2000" dirty="0"/>
              <a:t>ČMZRB - </a:t>
            </a:r>
            <a:r>
              <a:rPr lang="cs-CZ" sz="2000" dirty="0"/>
              <a:t>program Záruka </a:t>
            </a:r>
          </a:p>
          <a:p>
            <a:pPr lvl="1"/>
            <a:r>
              <a:rPr lang="cs-CZ" sz="2000" dirty="0"/>
              <a:t>Lze tak dosáhnout až na 5 milionů korun u některé ze spolupracujících bank – jsou to Česká spořitelna, </a:t>
            </a:r>
            <a:r>
              <a:rPr lang="cs-CZ" sz="2000" dirty="0" err="1"/>
              <a:t>Equa</a:t>
            </a:r>
            <a:r>
              <a:rPr lang="cs-CZ" sz="2000" dirty="0"/>
              <a:t> bank, GE Money bank, Komerční banka, </a:t>
            </a:r>
            <a:r>
              <a:rPr lang="cs-CZ" sz="2000" dirty="0" err="1"/>
              <a:t>Raiffeisenbank</a:t>
            </a:r>
            <a:r>
              <a:rPr lang="cs-CZ" sz="2000" dirty="0"/>
              <a:t>, </a:t>
            </a:r>
            <a:r>
              <a:rPr lang="cs-CZ" sz="2000" dirty="0" err="1"/>
              <a:t>UniCredit</a:t>
            </a:r>
            <a:r>
              <a:rPr lang="cs-CZ" sz="2000" dirty="0"/>
              <a:t> Bank, </a:t>
            </a:r>
            <a:r>
              <a:rPr lang="cs-CZ" sz="2000" dirty="0" err="1"/>
              <a:t>Sberbank</a:t>
            </a:r>
            <a:r>
              <a:rPr lang="cs-CZ" sz="2000" dirty="0"/>
              <a:t> a </a:t>
            </a:r>
            <a:r>
              <a:rPr lang="cs-CZ" sz="2000" dirty="0" err="1"/>
              <a:t>Waldviertler</a:t>
            </a:r>
            <a:r>
              <a:rPr lang="cs-CZ" sz="2000" dirty="0"/>
              <a:t> </a:t>
            </a:r>
            <a:r>
              <a:rPr lang="cs-CZ" sz="2000" dirty="0" err="1"/>
              <a:t>Sparkasse</a:t>
            </a:r>
            <a:r>
              <a:rPr lang="cs-CZ" sz="2000" dirty="0"/>
              <a:t>, </a:t>
            </a:r>
          </a:p>
          <a:p>
            <a:pPr lvl="1"/>
            <a:r>
              <a:rPr lang="cs-CZ" sz="2000" dirty="0"/>
              <a:t>maximální výše ručení je do 70 % jistiny úvěru</a:t>
            </a:r>
          </a:p>
          <a:p>
            <a:pPr lvl="1"/>
            <a:r>
              <a:rPr lang="cs-CZ" altLang="cs-CZ" sz="2000" dirty="0"/>
              <a:t>Určeno pro malé podnikatele</a:t>
            </a:r>
          </a:p>
          <a:p>
            <a:pPr lvl="1"/>
            <a:r>
              <a:rPr lang="cs-CZ" sz="2000" dirty="0"/>
              <a:t>některé obory, jako např. zemědělská prvovýroba, jsou zcela vyjmuty</a:t>
            </a:r>
          </a:p>
          <a:p>
            <a:pPr lvl="1"/>
            <a:r>
              <a:rPr lang="cs-CZ" altLang="cs-CZ" sz="2000" dirty="0"/>
              <a:t>Použití úvěru pouze na investice (stroje, zařízení, budovy, nehmotný majetek, případně navýšení stavu zásob). Nelze hradit provozní výdaje (nájmy, mzdy, služby apod.)</a:t>
            </a:r>
          </a:p>
          <a:p>
            <a:pPr marL="365760" lvl="1" indent="0">
              <a:buNone/>
            </a:pPr>
            <a:endParaRPr lang="cs-CZ" altLang="cs-CZ" sz="2000" dirty="0"/>
          </a:p>
        </p:txBody>
      </p:sp>
    </p:spTree>
    <p:extLst>
      <p:ext uri="{BB962C8B-B14F-4D97-AF65-F5344CB8AC3E}">
        <p14:creationId xmlns:p14="http://schemas.microsoft.com/office/powerpoint/2010/main" val="274490919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obsah 4"/>
          <p:cNvSpPr txBox="1">
            <a:spLocks/>
          </p:cNvSpPr>
          <p:nvPr/>
        </p:nvSpPr>
        <p:spPr>
          <a:xfrm>
            <a:off x="405880" y="2286000"/>
            <a:ext cx="8487294" cy="4153442"/>
          </a:xfrm>
          <a:prstGeom prst="rect">
            <a:avLst/>
          </a:prstGeom>
        </p:spPr>
        <p:txBody>
          <a:bodyPr>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0" indent="0" algn="ctr">
              <a:buFont typeface="Wingdings 2" pitchFamily="18" charset="2"/>
              <a:buNone/>
            </a:pPr>
            <a:r>
              <a:rPr lang="cs-CZ" sz="3200" b="1" dirty="0">
                <a:solidFill>
                  <a:schemeClr val="tx1"/>
                </a:solidFill>
                <a:effectLst>
                  <a:outerShdw blurRad="38100" dist="38100" dir="2700000" algn="tl">
                    <a:srgbClr val="000000">
                      <a:alpha val="43137"/>
                    </a:srgbClr>
                  </a:outerShdw>
                </a:effectLst>
              </a:rPr>
              <a:t>Business Angel</a:t>
            </a:r>
          </a:p>
          <a:p>
            <a:pPr>
              <a:buClr>
                <a:schemeClr val="tx1"/>
              </a:buClr>
              <a:buFont typeface="Arial" panose="020B0604020202020204" pitchFamily="34" charset="0"/>
              <a:buChar char="•"/>
            </a:pPr>
            <a:r>
              <a:rPr lang="cs-CZ" altLang="cs-CZ" dirty="0">
                <a:solidFill>
                  <a:schemeClr val="tx1"/>
                </a:solidFill>
              </a:rPr>
              <a:t>označení pro fyzickou osobu, investora, který disponuje volným kapitálem, který zhodnocuje investováním do projektů jiných podnikatelů</a:t>
            </a:r>
          </a:p>
          <a:p>
            <a:pPr>
              <a:buClr>
                <a:schemeClr val="tx1"/>
              </a:buClr>
              <a:buFont typeface="Arial" panose="020B0604020202020204" pitchFamily="34" charset="0"/>
              <a:buChar char="•"/>
            </a:pPr>
            <a:r>
              <a:rPr lang="cs-CZ" dirty="0">
                <a:solidFill>
                  <a:schemeClr val="tx1"/>
                </a:solidFill>
              </a:rPr>
              <a:t>Investor, který chce dobře zhodnotit své investice</a:t>
            </a:r>
          </a:p>
          <a:p>
            <a:pPr>
              <a:buClr>
                <a:schemeClr val="tx1"/>
              </a:buClr>
              <a:buFont typeface="Arial" panose="020B0604020202020204" pitchFamily="34" charset="0"/>
              <a:buChar char="•"/>
            </a:pPr>
            <a:r>
              <a:rPr lang="cs-CZ" altLang="cs-CZ" dirty="0">
                <a:solidFill>
                  <a:schemeClr val="tx1"/>
                </a:solidFill>
              </a:rPr>
              <a:t>Poskytuje kapitál, ale také know-how nebo kontakty, dále pak zkušenosti, pomoc při tvorbě strategie, zvyšuje důvěryhodnost firmy, pomáhá vyvarovat se chyb, nabízí externí pohled</a:t>
            </a:r>
          </a:p>
          <a:p>
            <a:endParaRPr lang="cs-CZ" altLang="cs-CZ" sz="1800" dirty="0"/>
          </a:p>
        </p:txBody>
      </p:sp>
      <p:sp>
        <p:nvSpPr>
          <p:cNvPr id="5" name="Nadpis 1"/>
          <p:cNvSpPr>
            <a:spLocks noGrp="1"/>
          </p:cNvSpPr>
          <p:nvPr>
            <p:ph type="title"/>
          </p:nvPr>
        </p:nvSpPr>
        <p:spPr>
          <a:xfrm>
            <a:off x="1149444" y="1089011"/>
            <a:ext cx="6697439" cy="674688"/>
          </a:xfrm>
        </p:spPr>
        <p:txBody>
          <a:bodyPr>
            <a:noAutofit/>
          </a:bodyPr>
          <a:lstStyle/>
          <a:p>
            <a:r>
              <a:rPr lang="cs-CZ" altLang="cs-CZ" sz="4000" b="1" dirty="0">
                <a:solidFill>
                  <a:srgbClr val="FF0000"/>
                </a:solidFill>
              </a:rPr>
              <a:t>Kdo vám může pomoct s financováním a rozjezdem?</a:t>
            </a:r>
            <a:endParaRPr lang="cs-CZ" sz="4000" dirty="0">
              <a:solidFill>
                <a:srgbClr val="FF0000"/>
              </a:solidFill>
            </a:endParaRPr>
          </a:p>
        </p:txBody>
      </p:sp>
    </p:spTree>
    <p:extLst>
      <p:ext uri="{BB962C8B-B14F-4D97-AF65-F5344CB8AC3E}">
        <p14:creationId xmlns:p14="http://schemas.microsoft.com/office/powerpoint/2010/main" val="217936729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p:cNvSpPr>
            <a:spLocks noGrp="1"/>
          </p:cNvSpPr>
          <p:nvPr>
            <p:ph idx="1"/>
          </p:nvPr>
        </p:nvSpPr>
        <p:spPr>
          <a:xfrm>
            <a:off x="327804" y="1863306"/>
            <a:ext cx="8522898" cy="4822166"/>
          </a:xfrm>
        </p:spPr>
        <p:txBody>
          <a:bodyPr>
            <a:normAutofit fontScale="55000" lnSpcReduction="20000"/>
          </a:bodyPr>
          <a:lstStyle/>
          <a:p>
            <a:pPr marL="0" indent="0" algn="just">
              <a:buFont typeface="Wingdings 2" pitchFamily="18" charset="2"/>
              <a:buNone/>
            </a:pPr>
            <a:r>
              <a:rPr lang="cs-CZ" sz="5700" b="1" dirty="0">
                <a:effectLst>
                  <a:outerShdw blurRad="38100" dist="38100" dir="2700000" algn="tl">
                    <a:srgbClr val="000000">
                      <a:alpha val="43137"/>
                    </a:srgbClr>
                  </a:outerShdw>
                </a:effectLst>
              </a:rPr>
              <a:t>Venture </a:t>
            </a:r>
            <a:r>
              <a:rPr lang="cs-CZ" sz="5700" b="1" dirty="0" err="1">
                <a:effectLst>
                  <a:outerShdw blurRad="38100" dist="38100" dir="2700000" algn="tl">
                    <a:srgbClr val="000000">
                      <a:alpha val="43137"/>
                    </a:srgbClr>
                  </a:outerShdw>
                </a:effectLst>
              </a:rPr>
              <a:t>capital</a:t>
            </a:r>
            <a:endParaRPr lang="cs-CZ" sz="5700" b="1" dirty="0">
              <a:effectLst>
                <a:outerShdw blurRad="38100" dist="38100" dir="2700000" algn="tl">
                  <a:srgbClr val="000000">
                    <a:alpha val="43137"/>
                  </a:srgbClr>
                </a:outerShdw>
              </a:effectLst>
            </a:endParaRPr>
          </a:p>
          <a:p>
            <a:pPr algn="just"/>
            <a:r>
              <a:rPr lang="cs-CZ" sz="4400" dirty="0"/>
              <a:t>Podstatou investice do společnosti/projektu je získání podílu na firmě s právem veta v některých zásadních rozhodnutích.</a:t>
            </a:r>
          </a:p>
          <a:p>
            <a:pPr algn="just"/>
            <a:r>
              <a:rPr lang="cs-CZ" sz="4400" dirty="0"/>
              <a:t>Cílem investora je úspěch firmy a s tím spojený několikanásobné zhodnocení investice. </a:t>
            </a:r>
            <a:r>
              <a:rPr lang="cs-CZ" sz="4400" b="1" dirty="0"/>
              <a:t>Venture kapitálový investor však vydělá pouze tehdy, když vydělá i tvůrce podnikatelského záměru (žadatel).</a:t>
            </a:r>
          </a:p>
          <a:p>
            <a:pPr algn="just"/>
            <a:r>
              <a:rPr lang="cs-CZ" sz="4400" dirty="0"/>
              <a:t>financování podniků formou navýšení jejich základního kapitálu. Je to partnerství podnikatele a investora</a:t>
            </a:r>
          </a:p>
          <a:p>
            <a:pPr algn="just"/>
            <a:r>
              <a:rPr lang="cs-CZ" sz="4400" b="1" dirty="0"/>
              <a:t>Venture </a:t>
            </a:r>
            <a:r>
              <a:rPr lang="cs-CZ" sz="4400" b="1" dirty="0" err="1"/>
              <a:t>capital</a:t>
            </a:r>
            <a:r>
              <a:rPr lang="cs-CZ" sz="4400" b="1" dirty="0"/>
              <a:t> či rizikový a rozvojový kapitál je prostředek pro</a:t>
            </a:r>
            <a:endParaRPr lang="cs-CZ" sz="4400" dirty="0"/>
          </a:p>
          <a:p>
            <a:pPr lvl="1" algn="just"/>
            <a:r>
              <a:rPr lang="cs-CZ" sz="3600" dirty="0"/>
              <a:t>financování zahájení činnosti společnosti/projektu,</a:t>
            </a:r>
          </a:p>
          <a:p>
            <a:pPr lvl="1" algn="just"/>
            <a:r>
              <a:rPr lang="cs-CZ" sz="3600" dirty="0"/>
              <a:t>rozvoje,</a:t>
            </a:r>
          </a:p>
          <a:p>
            <a:pPr lvl="1" algn="just"/>
            <a:r>
              <a:rPr lang="cs-CZ" sz="3600" dirty="0"/>
              <a:t>expanze.</a:t>
            </a:r>
          </a:p>
          <a:p>
            <a:pPr algn="just"/>
            <a:endParaRPr lang="cs-CZ" dirty="0"/>
          </a:p>
        </p:txBody>
      </p:sp>
      <p:sp>
        <p:nvSpPr>
          <p:cNvPr id="7" name="Nadpis 1"/>
          <p:cNvSpPr>
            <a:spLocks noGrp="1"/>
          </p:cNvSpPr>
          <p:nvPr>
            <p:ph type="title"/>
          </p:nvPr>
        </p:nvSpPr>
        <p:spPr>
          <a:xfrm>
            <a:off x="1089059" y="812965"/>
            <a:ext cx="6697439" cy="674688"/>
          </a:xfrm>
        </p:spPr>
        <p:txBody>
          <a:bodyPr>
            <a:noAutofit/>
          </a:bodyPr>
          <a:lstStyle/>
          <a:p>
            <a:r>
              <a:rPr lang="cs-CZ" altLang="cs-CZ" sz="4000" b="1" dirty="0">
                <a:solidFill>
                  <a:srgbClr val="FF0000"/>
                </a:solidFill>
              </a:rPr>
              <a:t>Kdo vám může pomoct s financováním a rozjezdem?</a:t>
            </a:r>
            <a:endParaRPr lang="cs-CZ" sz="4000" dirty="0">
              <a:solidFill>
                <a:srgbClr val="FF0000"/>
              </a:solidFill>
            </a:endParaRPr>
          </a:p>
        </p:txBody>
      </p:sp>
    </p:spTree>
    <p:extLst>
      <p:ext uri="{BB962C8B-B14F-4D97-AF65-F5344CB8AC3E}">
        <p14:creationId xmlns:p14="http://schemas.microsoft.com/office/powerpoint/2010/main" val="74844265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1245" y="631626"/>
            <a:ext cx="8003232" cy="930432"/>
          </a:xfrm>
        </p:spPr>
        <p:txBody>
          <a:bodyPr>
            <a:noAutofit/>
          </a:bodyPr>
          <a:lstStyle/>
          <a:p>
            <a:r>
              <a:rPr lang="cs-CZ" altLang="cs-CZ" sz="3600" b="1" dirty="0">
                <a:solidFill>
                  <a:srgbClr val="FF0000"/>
                </a:solidFill>
              </a:rPr>
              <a:t>Kdo vám může dále pomoct s financováním a rozjezdem?</a:t>
            </a:r>
            <a:endParaRPr lang="cs-CZ" sz="3600" dirty="0">
              <a:solidFill>
                <a:srgbClr val="FF0000"/>
              </a:solidFill>
            </a:endParaRPr>
          </a:p>
        </p:txBody>
      </p:sp>
      <p:sp>
        <p:nvSpPr>
          <p:cNvPr id="3" name="Zástupný symbol pro obsah 4"/>
          <p:cNvSpPr txBox="1">
            <a:spLocks/>
          </p:cNvSpPr>
          <p:nvPr/>
        </p:nvSpPr>
        <p:spPr>
          <a:xfrm>
            <a:off x="267419" y="1772816"/>
            <a:ext cx="8695425" cy="4420950"/>
          </a:xfrm>
          <a:prstGeom prst="rect">
            <a:avLst/>
          </a:prstGeom>
          <a:noFill/>
        </p:spPr>
        <p:txBody>
          <a:bodyPr>
            <a:normAutofit fontScale="92500" lnSpcReduction="20000"/>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0" indent="0" algn="ctr">
              <a:buFont typeface="Wingdings 2" pitchFamily="18" charset="2"/>
              <a:buNone/>
            </a:pPr>
            <a:r>
              <a:rPr lang="cs-CZ" sz="3200" b="1" dirty="0">
                <a:solidFill>
                  <a:schemeClr val="tx2">
                    <a:lumMod val="75000"/>
                  </a:schemeClr>
                </a:solidFill>
                <a:effectLst>
                  <a:outerShdw blurRad="38100" dist="38100" dir="2700000" algn="tl">
                    <a:srgbClr val="000000">
                      <a:alpha val="43137"/>
                    </a:srgbClr>
                  </a:outerShdw>
                </a:effectLst>
              </a:rPr>
              <a:t>Co když všechny zdroje selžou?</a:t>
            </a:r>
            <a:endParaRPr lang="cs-CZ" dirty="0">
              <a:solidFill>
                <a:schemeClr val="tx2">
                  <a:lumMod val="75000"/>
                </a:schemeClr>
              </a:solidFill>
            </a:endParaRPr>
          </a:p>
          <a:p>
            <a:r>
              <a:rPr lang="en-US" sz="2600" b="1" dirty="0"/>
              <a:t>3 F</a:t>
            </a:r>
            <a:r>
              <a:rPr lang="en-US" sz="2600" dirty="0"/>
              <a:t> </a:t>
            </a:r>
            <a:endParaRPr lang="cs-CZ" sz="2600" dirty="0"/>
          </a:p>
          <a:p>
            <a:pPr lvl="1"/>
            <a:r>
              <a:rPr lang="en-US" sz="2600" dirty="0"/>
              <a:t>family, friends and fools</a:t>
            </a:r>
            <a:r>
              <a:rPr lang="cs-CZ" sz="2600" dirty="0"/>
              <a:t> </a:t>
            </a:r>
          </a:p>
          <a:p>
            <a:pPr lvl="1"/>
            <a:r>
              <a:rPr lang="cs-CZ" sz="2600" dirty="0"/>
              <a:t>Poměrné velké rizika</a:t>
            </a:r>
          </a:p>
          <a:p>
            <a:pPr lvl="1"/>
            <a:r>
              <a:rPr lang="cs-CZ" sz="2600" dirty="0"/>
              <a:t>Provázanost peněz a osobních vztahů</a:t>
            </a:r>
          </a:p>
          <a:p>
            <a:pPr lvl="1"/>
            <a:endParaRPr lang="cs-CZ" sz="2600" dirty="0"/>
          </a:p>
          <a:p>
            <a:r>
              <a:rPr lang="cs-CZ" altLang="cs-CZ" sz="2600" b="1" dirty="0"/>
              <a:t>Úřad práce </a:t>
            </a:r>
            <a:r>
              <a:rPr lang="cs-CZ" altLang="cs-CZ" sz="2600" dirty="0"/>
              <a:t>- </a:t>
            </a:r>
            <a:r>
              <a:rPr lang="cs-CZ" sz="2600" dirty="0"/>
              <a:t>Příspěvek na zřízení společensky účelného pracovního místa za účelem výkonu samostatné výdělečné činnosti – reálné dotace 50 -60 tis. Kč</a:t>
            </a:r>
          </a:p>
          <a:p>
            <a:pPr lvl="1"/>
            <a:r>
              <a:rPr lang="cs-CZ" altLang="cs-CZ" sz="2600" dirty="0"/>
              <a:t>Pro začínající podnikatele, kteří odcházejí z ÚP podnikat</a:t>
            </a:r>
          </a:p>
          <a:p>
            <a:pPr lvl="1"/>
            <a:r>
              <a:rPr lang="cs-CZ" sz="2600" dirty="0"/>
              <a:t>slouží pouze k nákupu hmotného vybavení nutného k provozování vybrané činnosti</a:t>
            </a:r>
            <a:endParaRPr lang="cs-CZ" altLang="cs-CZ" sz="2600" dirty="0"/>
          </a:p>
        </p:txBody>
      </p:sp>
    </p:spTree>
    <p:extLst>
      <p:ext uri="{BB962C8B-B14F-4D97-AF65-F5344CB8AC3E}">
        <p14:creationId xmlns:p14="http://schemas.microsoft.com/office/powerpoint/2010/main" val="224011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 calcmode="lin" valueType="num">
                                      <p:cBhvr additive="base">
                                        <p:cTn id="2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 calcmode="lin" valueType="num">
                                      <p:cBhvr additive="base">
                                        <p:cTn id="2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 calcmode="lin" valueType="num">
                                      <p:cBhvr additive="base">
                                        <p:cTn id="28"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79748" y="189797"/>
            <a:ext cx="8229600" cy="1143000"/>
          </a:xfrm>
          <a:noFill/>
        </p:spPr>
        <p:txBody>
          <a:bodyPr anchor="ctr" anchorCtr="1">
            <a:normAutofit/>
          </a:bodyPr>
          <a:lstStyle/>
          <a:p>
            <a:pPr eaLnBrk="1" hangingPunct="1"/>
            <a:r>
              <a:rPr lang="cs-CZ" altLang="cs-CZ" sz="3600" b="1" dirty="0">
                <a:solidFill>
                  <a:srgbClr val="FF0000"/>
                </a:solidFill>
              </a:rPr>
              <a:t>ZAKLADATELSKÝ ROZPOČET</a:t>
            </a:r>
          </a:p>
        </p:txBody>
      </p:sp>
      <p:sp>
        <p:nvSpPr>
          <p:cNvPr id="9219" name="Rectangle 3"/>
          <p:cNvSpPr>
            <a:spLocks noGrp="1" noChangeArrowheads="1"/>
          </p:cNvSpPr>
          <p:nvPr>
            <p:ph type="body" idx="1"/>
          </p:nvPr>
        </p:nvSpPr>
        <p:spPr/>
        <p:txBody>
          <a:bodyPr/>
          <a:lstStyle/>
          <a:p>
            <a:pPr eaLnBrk="1" hangingPunct="1">
              <a:buFont typeface="Wingdings" panose="05000000000000000000" pitchFamily="2" charset="2"/>
              <a:buNone/>
            </a:pPr>
            <a:r>
              <a:rPr lang="cs-CZ" altLang="cs-CZ" b="1"/>
              <a:t>	</a:t>
            </a:r>
            <a:endParaRPr lang="cs-CZ" altLang="cs-CZ"/>
          </a:p>
        </p:txBody>
      </p:sp>
      <p:sp>
        <p:nvSpPr>
          <p:cNvPr id="5" name="Zástupný symbol pro obsah 4"/>
          <p:cNvSpPr txBox="1">
            <a:spLocks/>
          </p:cNvSpPr>
          <p:nvPr/>
        </p:nvSpPr>
        <p:spPr>
          <a:xfrm>
            <a:off x="131389" y="1253765"/>
            <a:ext cx="8881221" cy="5354426"/>
          </a:xfrm>
          <a:prstGeom prst="rect">
            <a:avLst/>
          </a:prstGeom>
          <a:noFill/>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buFont typeface="Arial"/>
              <a:buNone/>
              <a:defRPr/>
            </a:pPr>
            <a:r>
              <a:rPr lang="cs-CZ" sz="2800" b="1" dirty="0"/>
              <a:t>3. Rozpočet výnosů a nákladů</a:t>
            </a:r>
          </a:p>
          <a:p>
            <a:pPr>
              <a:defRPr/>
            </a:pPr>
            <a:r>
              <a:rPr lang="cs-CZ" sz="2000" dirty="0"/>
              <a:t>plánované výnosy a náklady na prvních období</a:t>
            </a:r>
          </a:p>
          <a:p>
            <a:pPr>
              <a:defRPr/>
            </a:pPr>
            <a:r>
              <a:rPr lang="cs-CZ" sz="2000" dirty="0"/>
              <a:t>plánované výnosy a náklady na další roky podnikání </a:t>
            </a:r>
          </a:p>
          <a:p>
            <a:pPr>
              <a:defRPr/>
            </a:pPr>
            <a:r>
              <a:rPr lang="cs-CZ" sz="2000" dirty="0"/>
              <a:t>Skládá se tedy především z prodeje (tržeb), nákladů na výrobu a prodej, provozních nákladů a zisku. Vychází z </a:t>
            </a:r>
            <a:r>
              <a:rPr lang="cs-CZ" sz="2000" b="1" dirty="0"/>
              <a:t>prodejních předpovědí</a:t>
            </a:r>
            <a:r>
              <a:rPr lang="cs-CZ" sz="2000" dirty="0"/>
              <a:t>, plánů nákladů na výrobu, na prodané zboží, a zisků za jednotlivá období.</a:t>
            </a:r>
          </a:p>
          <a:p>
            <a:r>
              <a:rPr lang="cs-CZ" sz="2000" dirty="0"/>
              <a:t>Tato čísla by měla být doprovázena vysvětlením předpokladů pro konkrétní náklady a výnosy</a:t>
            </a:r>
          </a:p>
          <a:p>
            <a:r>
              <a:rPr lang="cs-CZ" sz="2000" dirty="0"/>
              <a:t>Důležité je, ke každému předpokladu a podkladu psát vysvětlující poznámku – dává tak uživateli byznys plánu jasný přehled o plánované situaci.</a:t>
            </a:r>
          </a:p>
          <a:p>
            <a:pPr>
              <a:defRPr/>
            </a:pPr>
            <a:r>
              <a:rPr lang="cs-CZ" sz="2000" dirty="0"/>
              <a:t>Často bráno jako středobod podnikatelského plánu, ukazuje se, </a:t>
            </a:r>
            <a:r>
              <a:rPr lang="cs-CZ" sz="2000" b="1" dirty="0"/>
              <a:t>jakým způsobem se generuje zisk</a:t>
            </a:r>
          </a:p>
          <a:p>
            <a:pPr>
              <a:defRPr/>
            </a:pPr>
            <a:endParaRPr lang="cs-CZ" sz="2000" dirty="0"/>
          </a:p>
          <a:p>
            <a:pPr marL="0" indent="0" algn="ctr">
              <a:buFont typeface="Arial"/>
              <a:buNone/>
            </a:pPr>
            <a:endParaRPr lang="cs-CZ" sz="2000" b="1" dirty="0"/>
          </a:p>
          <a:p>
            <a:pPr marL="0" indent="0">
              <a:buFont typeface="Arial"/>
              <a:buNone/>
            </a:pPr>
            <a:endParaRPr lang="cs-CZ" sz="2000" dirty="0"/>
          </a:p>
        </p:txBody>
      </p:sp>
    </p:spTree>
    <p:extLst>
      <p:ext uri="{BB962C8B-B14F-4D97-AF65-F5344CB8AC3E}">
        <p14:creationId xmlns:p14="http://schemas.microsoft.com/office/powerpoint/2010/main" val="21931766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79748" y="189797"/>
            <a:ext cx="8229600" cy="1143000"/>
          </a:xfrm>
          <a:noFill/>
        </p:spPr>
        <p:txBody>
          <a:bodyPr anchor="ctr" anchorCtr="1">
            <a:normAutofit/>
          </a:bodyPr>
          <a:lstStyle/>
          <a:p>
            <a:pPr eaLnBrk="1" hangingPunct="1"/>
            <a:r>
              <a:rPr lang="cs-CZ" altLang="cs-CZ" sz="3600" b="1" dirty="0">
                <a:solidFill>
                  <a:srgbClr val="FF0000"/>
                </a:solidFill>
              </a:rPr>
              <a:t>ZAKLADATELSKÝ ROZPOČET</a:t>
            </a:r>
          </a:p>
        </p:txBody>
      </p:sp>
      <p:sp>
        <p:nvSpPr>
          <p:cNvPr id="9219" name="Rectangle 3"/>
          <p:cNvSpPr>
            <a:spLocks noGrp="1" noChangeArrowheads="1"/>
          </p:cNvSpPr>
          <p:nvPr>
            <p:ph type="body" idx="1"/>
          </p:nvPr>
        </p:nvSpPr>
        <p:spPr/>
        <p:txBody>
          <a:bodyPr/>
          <a:lstStyle/>
          <a:p>
            <a:pPr eaLnBrk="1" hangingPunct="1">
              <a:buFont typeface="Wingdings" panose="05000000000000000000" pitchFamily="2" charset="2"/>
              <a:buNone/>
            </a:pPr>
            <a:r>
              <a:rPr lang="cs-CZ" altLang="cs-CZ" b="1"/>
              <a:t>	</a:t>
            </a:r>
            <a:endParaRPr lang="cs-CZ" altLang="cs-CZ"/>
          </a:p>
        </p:txBody>
      </p:sp>
      <p:sp>
        <p:nvSpPr>
          <p:cNvPr id="5" name="Zástupný symbol pro obsah 4"/>
          <p:cNvSpPr txBox="1">
            <a:spLocks/>
          </p:cNvSpPr>
          <p:nvPr/>
        </p:nvSpPr>
        <p:spPr>
          <a:xfrm>
            <a:off x="131389" y="1332797"/>
            <a:ext cx="8881221" cy="5275394"/>
          </a:xfrm>
          <a:prstGeom prst="rect">
            <a:avLst/>
          </a:prstGeom>
          <a:noFill/>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buFont typeface="Arial"/>
              <a:buNone/>
              <a:defRPr/>
            </a:pPr>
            <a:r>
              <a:rPr lang="cs-CZ" sz="2400" b="1" dirty="0"/>
              <a:t>3. Rozpočet výnosů a nákladů</a:t>
            </a:r>
          </a:p>
          <a:p>
            <a:r>
              <a:rPr lang="cs-CZ" sz="1800" dirty="0"/>
              <a:t>Pro každou položku rozepsat, kdy čekáme obdržení platby (při prodeji) a u výdaje, kdy musíme zaplatit!</a:t>
            </a:r>
          </a:p>
          <a:p>
            <a:r>
              <a:rPr lang="cs-CZ" sz="1800" dirty="0"/>
              <a:t>Dobré kontrolovat provozní data, pomohou nám sledovat položky, které mají silný dopad na cash </a:t>
            </a:r>
            <a:r>
              <a:rPr lang="cs-CZ" sz="1800" dirty="0" err="1"/>
              <a:t>flow</a:t>
            </a:r>
            <a:endParaRPr lang="cs-CZ" sz="1800" dirty="0"/>
          </a:p>
          <a:p>
            <a:r>
              <a:rPr lang="cs-CZ" sz="1800" dirty="0"/>
              <a:t>Cash </a:t>
            </a:r>
            <a:r>
              <a:rPr lang="cs-CZ" sz="1800" dirty="0" err="1"/>
              <a:t>flow</a:t>
            </a:r>
            <a:r>
              <a:rPr lang="cs-CZ" sz="1800" dirty="0"/>
              <a:t> nám ukáže, kolik pracovního kapitálu potřebujeme a zda uvažovat o půjčce</a:t>
            </a:r>
          </a:p>
          <a:p>
            <a:r>
              <a:rPr lang="cs-CZ" sz="1800" dirty="0"/>
              <a:t>Popsat předpoklady, kdy dostáváme zaplaceno za prodané výrobky či zboží, kupujeme-li materiál na fakturu (akontaci) atd.</a:t>
            </a:r>
          </a:p>
          <a:p>
            <a:r>
              <a:rPr lang="cs-CZ" sz="1800" dirty="0"/>
              <a:t>Zahrnout nepravidelné výdaje</a:t>
            </a:r>
          </a:p>
          <a:p>
            <a:r>
              <a:rPr lang="cs-CZ" sz="1800" dirty="0"/>
              <a:t>Dále zahrnout- splátky půjček nebo nákup vybavení</a:t>
            </a:r>
          </a:p>
          <a:p>
            <a:pPr marL="0" indent="0" algn="ctr">
              <a:buFont typeface="Arial"/>
              <a:buNone/>
            </a:pPr>
            <a:endParaRPr lang="cs-CZ" sz="1800" b="1" dirty="0"/>
          </a:p>
          <a:p>
            <a:pPr marL="0" indent="0">
              <a:buFont typeface="Arial"/>
              <a:buNone/>
            </a:pPr>
            <a:endParaRPr lang="cs-CZ" sz="1800" dirty="0"/>
          </a:p>
        </p:txBody>
      </p:sp>
    </p:spTree>
    <p:extLst>
      <p:ext uri="{BB962C8B-B14F-4D97-AF65-F5344CB8AC3E}">
        <p14:creationId xmlns:p14="http://schemas.microsoft.com/office/powerpoint/2010/main" val="24754613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p:spPr>
        <p:txBody>
          <a:bodyPr anchor="ctr" anchorCtr="1">
            <a:normAutofit/>
          </a:bodyPr>
          <a:lstStyle/>
          <a:p>
            <a:pPr eaLnBrk="1" hangingPunct="1"/>
            <a:r>
              <a:rPr lang="cs-CZ" altLang="cs-CZ" sz="3600" b="1" dirty="0">
                <a:solidFill>
                  <a:srgbClr val="FF0000"/>
                </a:solidFill>
              </a:rPr>
              <a:t>ZAKLADATELSKÝ ROZPOČET</a:t>
            </a:r>
          </a:p>
        </p:txBody>
      </p:sp>
      <p:sp>
        <p:nvSpPr>
          <p:cNvPr id="9219" name="Rectangle 3"/>
          <p:cNvSpPr>
            <a:spLocks noGrp="1" noChangeArrowheads="1"/>
          </p:cNvSpPr>
          <p:nvPr>
            <p:ph type="body" idx="1"/>
          </p:nvPr>
        </p:nvSpPr>
        <p:spPr/>
        <p:txBody>
          <a:bodyPr/>
          <a:lstStyle/>
          <a:p>
            <a:pPr eaLnBrk="1" hangingPunct="1">
              <a:buFont typeface="Wingdings" panose="05000000000000000000" pitchFamily="2" charset="2"/>
              <a:buNone/>
            </a:pPr>
            <a:r>
              <a:rPr lang="cs-CZ" altLang="cs-CZ" b="1"/>
              <a:t>	</a:t>
            </a:r>
            <a:endParaRPr lang="cs-CZ" altLang="cs-CZ"/>
          </a:p>
        </p:txBody>
      </p:sp>
      <p:sp>
        <p:nvSpPr>
          <p:cNvPr id="9220" name="Rectangle 4"/>
          <p:cNvSpPr>
            <a:spLocks noChangeArrowheads="1"/>
          </p:cNvSpPr>
          <p:nvPr/>
        </p:nvSpPr>
        <p:spPr bwMode="auto">
          <a:xfrm>
            <a:off x="94269" y="1216058"/>
            <a:ext cx="9049732" cy="5453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marL="0" lvl="0" indent="0" algn="ctr">
              <a:buNone/>
            </a:pPr>
            <a:r>
              <a:rPr lang="cs-CZ" altLang="cs-CZ" sz="2000" dirty="0"/>
              <a:t>4. </a:t>
            </a:r>
            <a:r>
              <a:rPr lang="cs-CZ" sz="2000" dirty="0"/>
              <a:t>Rozpočet příjmů a výdajů (cash-</a:t>
            </a:r>
            <a:r>
              <a:rPr lang="cs-CZ" sz="2000" dirty="0" err="1"/>
              <a:t>flow</a:t>
            </a:r>
            <a:r>
              <a:rPr lang="cs-CZ" sz="2000" dirty="0"/>
              <a:t>)</a:t>
            </a:r>
          </a:p>
          <a:p>
            <a:pPr marL="0" lvl="0" indent="0" algn="ctr">
              <a:buNone/>
            </a:pPr>
            <a:endParaRPr lang="cs-CZ" sz="2000" dirty="0"/>
          </a:p>
          <a:p>
            <a:pPr>
              <a:buFont typeface="Arial" panose="020B0604020202020204" pitchFamily="34" charset="0"/>
              <a:buChar char="•"/>
            </a:pPr>
            <a:r>
              <a:rPr lang="cs-CZ" sz="2000" b="0" dirty="0"/>
              <a:t>jedná se o vytvoření předpokládaného toku </a:t>
            </a:r>
            <a:r>
              <a:rPr lang="cs-CZ" sz="2000" b="0" dirty="0" err="1"/>
              <a:t>pen</a:t>
            </a:r>
            <a:r>
              <a:rPr lang="cs-CZ" sz="2000" b="0" dirty="0"/>
              <a:t>. prostředků </a:t>
            </a:r>
          </a:p>
          <a:p>
            <a:pPr>
              <a:buFont typeface="Arial" panose="020B0604020202020204" pitchFamily="34" charset="0"/>
              <a:buChar char="•"/>
            </a:pPr>
            <a:r>
              <a:rPr lang="cs-CZ" sz="2000" b="0" dirty="0"/>
              <a:t>Pro podnik představuje fundamentální údaje, protože každé podnikání stojí na penězích.</a:t>
            </a:r>
          </a:p>
          <a:p>
            <a:pPr>
              <a:buFont typeface="Arial" panose="020B0604020202020204" pitchFamily="34" charset="0"/>
              <a:buChar char="•"/>
            </a:pPr>
            <a:r>
              <a:rPr lang="cs-CZ" sz="2000" b="0" dirty="0"/>
              <a:t>Jestliže předpověď zisků a ztrát je srdce plánu, pak předpověď cash </a:t>
            </a:r>
            <a:r>
              <a:rPr lang="cs-CZ" sz="2000" b="0" dirty="0" err="1"/>
              <a:t>flow</a:t>
            </a:r>
            <a:r>
              <a:rPr lang="cs-CZ" sz="2000" b="0" dirty="0"/>
              <a:t> je krev podniku.</a:t>
            </a:r>
          </a:p>
          <a:p>
            <a:pPr>
              <a:buFont typeface="Arial" panose="020B0604020202020204" pitchFamily="34" charset="0"/>
              <a:buChar char="•"/>
            </a:pPr>
            <a:r>
              <a:rPr lang="cs-CZ" sz="2000" b="0" dirty="0"/>
              <a:t>Pro podnik představuje fundamentální údaje, protože každé podnikání stojí na penězích.</a:t>
            </a:r>
          </a:p>
          <a:p>
            <a:pPr>
              <a:buFont typeface="Arial" panose="020B0604020202020204" pitchFamily="34" charset="0"/>
              <a:buChar char="•"/>
            </a:pPr>
            <a:r>
              <a:rPr lang="cs-CZ" sz="2000" b="0" dirty="0"/>
              <a:t>Jestliže předpověď zisků a ztrát je srdce plánu, pak předpověď cash </a:t>
            </a:r>
            <a:r>
              <a:rPr lang="cs-CZ" sz="2000" b="0" dirty="0" err="1"/>
              <a:t>flow</a:t>
            </a:r>
            <a:r>
              <a:rPr lang="cs-CZ" sz="2000" b="0" dirty="0"/>
              <a:t> je krev podniku.</a:t>
            </a:r>
          </a:p>
        </p:txBody>
      </p:sp>
    </p:spTree>
    <p:extLst>
      <p:ext uri="{BB962C8B-B14F-4D97-AF65-F5344CB8AC3E}">
        <p14:creationId xmlns:p14="http://schemas.microsoft.com/office/powerpoint/2010/main" val="23535252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p:spPr>
        <p:txBody>
          <a:bodyPr anchor="ctr" anchorCtr="1">
            <a:normAutofit/>
          </a:bodyPr>
          <a:lstStyle/>
          <a:p>
            <a:pPr eaLnBrk="1" hangingPunct="1"/>
            <a:r>
              <a:rPr lang="cs-CZ" altLang="cs-CZ" sz="3600" b="1" dirty="0">
                <a:solidFill>
                  <a:srgbClr val="FF0000"/>
                </a:solidFill>
              </a:rPr>
              <a:t>ZAKLADATELSKÝ ROZPOČET</a:t>
            </a:r>
          </a:p>
        </p:txBody>
      </p:sp>
      <p:sp>
        <p:nvSpPr>
          <p:cNvPr id="9219" name="Rectangle 3"/>
          <p:cNvSpPr>
            <a:spLocks noGrp="1" noChangeArrowheads="1"/>
          </p:cNvSpPr>
          <p:nvPr>
            <p:ph type="body" idx="1"/>
          </p:nvPr>
        </p:nvSpPr>
        <p:spPr/>
        <p:txBody>
          <a:bodyPr/>
          <a:lstStyle/>
          <a:p>
            <a:pPr eaLnBrk="1" hangingPunct="1">
              <a:buFont typeface="Wingdings" panose="05000000000000000000" pitchFamily="2" charset="2"/>
              <a:buNone/>
            </a:pPr>
            <a:r>
              <a:rPr lang="cs-CZ" altLang="cs-CZ" b="1"/>
              <a:t>	</a:t>
            </a:r>
            <a:endParaRPr lang="cs-CZ" altLang="cs-CZ"/>
          </a:p>
        </p:txBody>
      </p:sp>
      <p:sp>
        <p:nvSpPr>
          <p:cNvPr id="9220" name="Rectangle 4"/>
          <p:cNvSpPr>
            <a:spLocks noChangeArrowheads="1"/>
          </p:cNvSpPr>
          <p:nvPr/>
        </p:nvSpPr>
        <p:spPr bwMode="auto">
          <a:xfrm>
            <a:off x="94269" y="1216058"/>
            <a:ext cx="9049732" cy="5453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algn="ctr" eaLnBrk="1" hangingPunct="1">
              <a:spcBef>
                <a:spcPct val="20000"/>
              </a:spcBef>
              <a:buClr>
                <a:schemeClr val="bg2"/>
              </a:buClr>
              <a:buSzPct val="75000"/>
              <a:buFont typeface="Wingdings" panose="05000000000000000000" pitchFamily="2" charset="2"/>
              <a:buNone/>
            </a:pPr>
            <a:endParaRPr lang="cs-CZ" altLang="cs-CZ" sz="1900" dirty="0"/>
          </a:p>
          <a:p>
            <a:pPr>
              <a:buFont typeface="Arial" panose="020B0604020202020204" pitchFamily="34" charset="0"/>
              <a:buChar char="•"/>
            </a:pPr>
            <a:r>
              <a:rPr lang="cs-CZ" sz="2000" b="0" dirty="0"/>
              <a:t>Stačí nám znát pouze výši dosaženého zisku?</a:t>
            </a:r>
          </a:p>
          <a:p>
            <a:pPr>
              <a:buFont typeface="Arial" panose="020B0604020202020204" pitchFamily="34" charset="0"/>
              <a:buChar char="•"/>
            </a:pPr>
            <a:r>
              <a:rPr lang="cs-CZ" sz="2000" b="0" dirty="0"/>
              <a:t>Stačí nám vědět, jaké Cash-</a:t>
            </a:r>
            <a:r>
              <a:rPr lang="cs-CZ" sz="2000" b="0" dirty="0" err="1"/>
              <a:t>flow</a:t>
            </a:r>
            <a:r>
              <a:rPr lang="cs-CZ" sz="2000" b="0" dirty="0"/>
              <a:t> generujeme?</a:t>
            </a:r>
          </a:p>
          <a:p>
            <a:pPr algn="ctr" eaLnBrk="1" hangingPunct="1">
              <a:spcBef>
                <a:spcPct val="20000"/>
              </a:spcBef>
              <a:buClr>
                <a:schemeClr val="bg2"/>
              </a:buClr>
              <a:buSzPct val="75000"/>
              <a:buFont typeface="Wingdings" panose="05000000000000000000" pitchFamily="2" charset="2"/>
              <a:buNone/>
            </a:pPr>
            <a:endParaRPr lang="cs-CZ" altLang="cs-CZ" sz="2000" dirty="0"/>
          </a:p>
          <a:p>
            <a:pPr algn="ctr" eaLnBrk="1" hangingPunct="1">
              <a:spcBef>
                <a:spcPct val="20000"/>
              </a:spcBef>
              <a:buClr>
                <a:schemeClr val="bg2"/>
              </a:buClr>
              <a:buSzPct val="75000"/>
              <a:buFont typeface="Wingdings" panose="05000000000000000000" pitchFamily="2" charset="2"/>
              <a:buNone/>
            </a:pPr>
            <a:r>
              <a:rPr lang="cs-CZ" sz="2000" b="0" dirty="0"/>
              <a:t>NE! Důležité je porovnat, jaké jiné přínosy bych mohl mít, kdybych nepodnikal a čas a peníze investoval jiným způsobem</a:t>
            </a:r>
            <a:endParaRPr lang="cs-CZ" altLang="cs-CZ" sz="2000" b="0" dirty="0"/>
          </a:p>
          <a:p>
            <a:pPr algn="ctr" eaLnBrk="1" hangingPunct="1">
              <a:spcBef>
                <a:spcPct val="20000"/>
              </a:spcBef>
              <a:buClr>
                <a:schemeClr val="bg2"/>
              </a:buClr>
              <a:buSzPct val="75000"/>
              <a:buFont typeface="Wingdings" panose="05000000000000000000" pitchFamily="2" charset="2"/>
              <a:buNone/>
            </a:pPr>
            <a:endParaRPr lang="cs-CZ" altLang="cs-CZ" sz="1900" dirty="0"/>
          </a:p>
          <a:p>
            <a:pPr algn="ctr" eaLnBrk="1" hangingPunct="1">
              <a:spcBef>
                <a:spcPct val="20000"/>
              </a:spcBef>
              <a:buClr>
                <a:schemeClr val="bg2"/>
              </a:buClr>
              <a:buSzPct val="75000"/>
              <a:buFont typeface="Wingdings" panose="05000000000000000000" pitchFamily="2" charset="2"/>
              <a:buNone/>
            </a:pPr>
            <a:endParaRPr lang="cs-CZ" altLang="cs-CZ" sz="1900" dirty="0"/>
          </a:p>
          <a:p>
            <a:pPr algn="ctr" eaLnBrk="1" hangingPunct="1">
              <a:spcBef>
                <a:spcPct val="20000"/>
              </a:spcBef>
              <a:buClr>
                <a:schemeClr val="bg2"/>
              </a:buClr>
              <a:buSzPct val="75000"/>
              <a:buFont typeface="Wingdings" panose="05000000000000000000" pitchFamily="2" charset="2"/>
              <a:buNone/>
            </a:pPr>
            <a:r>
              <a:rPr lang="cs-CZ" altLang="cs-CZ" sz="1900" dirty="0"/>
              <a:t>5. Určení prostředků pro  potřeby podnikatele</a:t>
            </a:r>
            <a:endParaRPr lang="cs-CZ" altLang="cs-CZ" sz="2000" b="0" dirty="0"/>
          </a:p>
          <a:p>
            <a:pPr eaLnBrk="1" hangingPunct="1">
              <a:spcBef>
                <a:spcPct val="20000"/>
              </a:spcBef>
              <a:buClr>
                <a:schemeClr val="tx1"/>
              </a:buClr>
              <a:buSzPct val="75000"/>
              <a:buFont typeface="Arial" panose="020B0604020202020204" pitchFamily="34" charset="0"/>
              <a:buChar char="•"/>
            </a:pPr>
            <a:r>
              <a:rPr lang="cs-CZ" altLang="cs-CZ" sz="1900" b="0" dirty="0"/>
              <a:t>Při výpočtu se uplatňují tzv. </a:t>
            </a:r>
            <a:r>
              <a:rPr lang="cs-CZ" altLang="cs-CZ" sz="1900" dirty="0"/>
              <a:t>oportunitní náklady</a:t>
            </a:r>
            <a:r>
              <a:rPr lang="cs-CZ" altLang="cs-CZ" sz="1900" b="0" dirty="0"/>
              <a:t>, nebo-</a:t>
            </a:r>
            <a:r>
              <a:rPr lang="cs-CZ" altLang="cs-CZ" sz="1900" b="0" dirty="0" err="1"/>
              <a:t>li</a:t>
            </a:r>
            <a:r>
              <a:rPr lang="cs-CZ" altLang="cs-CZ" sz="1900" b="0" dirty="0"/>
              <a:t> výnosy z jiných možných variant, které nemohly být získány, protože zdroje byly vynaloženy na danou investici (např. ušlý zisk, ušlou mzdu, úrok atd.)</a:t>
            </a:r>
          </a:p>
          <a:p>
            <a:pPr marL="457200">
              <a:buFont typeface="Wingdings" panose="05000000000000000000" pitchFamily="2" charset="2"/>
              <a:buChar char="ü"/>
            </a:pPr>
            <a:endParaRPr lang="cs-CZ" sz="2000" b="0" dirty="0"/>
          </a:p>
          <a:p>
            <a:pPr eaLnBrk="1" hangingPunct="1">
              <a:spcBef>
                <a:spcPct val="20000"/>
              </a:spcBef>
              <a:buClr>
                <a:schemeClr val="bg2"/>
              </a:buClr>
              <a:buSzPct val="75000"/>
              <a:buFont typeface="Wingdings" panose="05000000000000000000" pitchFamily="2" charset="2"/>
              <a:buChar char="p"/>
            </a:pPr>
            <a:endParaRPr lang="cs-CZ" altLang="cs-CZ" sz="2000" b="0" dirty="0"/>
          </a:p>
        </p:txBody>
      </p:sp>
    </p:spTree>
    <p:extLst>
      <p:ext uri="{BB962C8B-B14F-4D97-AF65-F5344CB8AC3E}">
        <p14:creationId xmlns:p14="http://schemas.microsoft.com/office/powerpoint/2010/main" val="20833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4294967295"/>
          </p:nvPr>
        </p:nvSpPr>
        <p:spPr>
          <a:xfrm>
            <a:off x="250825" y="1268413"/>
            <a:ext cx="8569325" cy="5400675"/>
          </a:xfrm>
        </p:spPr>
        <p:txBody>
          <a:bodyPr/>
          <a:lstStyle/>
          <a:p>
            <a:pPr algn="ctr">
              <a:buFont typeface="Wingdings" pitchFamily="2" charset="2"/>
              <a:buNone/>
            </a:pPr>
            <a:r>
              <a:rPr lang="cs-CZ" sz="2800" i="1">
                <a:solidFill>
                  <a:schemeClr val="tx1"/>
                </a:solidFill>
              </a:rPr>
              <a:t>VIZE a POSLÁNÍ</a:t>
            </a:r>
          </a:p>
          <a:p>
            <a:pPr algn="just"/>
            <a:r>
              <a:rPr lang="cs-CZ" sz="2800" b="1" i="1">
                <a:solidFill>
                  <a:schemeClr val="tx1"/>
                </a:solidFill>
              </a:rPr>
              <a:t>Vizi</a:t>
            </a:r>
            <a:r>
              <a:rPr lang="cs-CZ" sz="2800">
                <a:solidFill>
                  <a:schemeClr val="tx1"/>
                </a:solidFill>
              </a:rPr>
              <a:t> lze definovat jako „</a:t>
            </a:r>
            <a:r>
              <a:rPr lang="cs-CZ" sz="2800" b="1">
                <a:solidFill>
                  <a:schemeClr val="tx1"/>
                </a:solidFill>
              </a:rPr>
              <a:t>mentální model budoucího stavu procesu, skupiny nebo organizace, ale i jako obraz budoucnosti, který je natolik pozitivní pro členy, aby byl motivující a dostatečně srozumitelný, aby udal dlouhodobý směr pro budoucí plánování, stanovení cílů a pro silné jméno firmy.“</a:t>
            </a:r>
            <a:r>
              <a:rPr lang="cs-CZ" sz="2800">
                <a:solidFill>
                  <a:schemeClr val="tx1"/>
                </a:solidFill>
              </a:rPr>
              <a:t>  </a:t>
            </a:r>
          </a:p>
          <a:p>
            <a:pPr algn="just"/>
            <a:r>
              <a:rPr lang="cs-CZ" sz="2800">
                <a:solidFill>
                  <a:schemeClr val="tx1"/>
                </a:solidFill>
              </a:rPr>
              <a:t>Vize je </a:t>
            </a:r>
            <a:r>
              <a:rPr lang="cs-CZ" sz="2800" b="1">
                <a:solidFill>
                  <a:schemeClr val="tx1"/>
                </a:solidFill>
              </a:rPr>
              <a:t>obraz toho, co firma chce být, respektive čeho firma chce v konečné fázi dosáhnout.</a:t>
            </a:r>
          </a:p>
        </p:txBody>
      </p:sp>
      <p:sp>
        <p:nvSpPr>
          <p:cNvPr id="14339" name="Rectangle 4"/>
          <p:cNvSpPr>
            <a:spLocks noGrp="1" noChangeArrowheads="1"/>
          </p:cNvSpPr>
          <p:nvPr>
            <p:ph type="title" idx="4294967295"/>
          </p:nvPr>
        </p:nvSpPr>
        <p:spPr>
          <a:xfrm>
            <a:off x="457200" y="274638"/>
            <a:ext cx="8362950" cy="850900"/>
          </a:xfrm>
        </p:spPr>
        <p:txBody>
          <a:bodyPr/>
          <a:lstStyle/>
          <a:p>
            <a:pPr fontAlgn="auto">
              <a:spcAft>
                <a:spcPts val="0"/>
              </a:spcAft>
              <a:defRPr/>
            </a:pPr>
            <a:r>
              <a:rPr lang="cs-CZ" sz="3600" b="1" dirty="0"/>
              <a:t>Struktura procesu strategického řízení</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471084"/>
            <a:ext cx="8229600" cy="1143000"/>
          </a:xfrm>
        </p:spPr>
        <p:txBody>
          <a:bodyPr/>
          <a:lstStyle/>
          <a:p>
            <a:r>
              <a:rPr lang="cs-CZ" b="1" dirty="0">
                <a:solidFill>
                  <a:srgbClr val="C00000"/>
                </a:solidFill>
              </a:rPr>
              <a:t>Příklady</a:t>
            </a:r>
          </a:p>
        </p:txBody>
      </p:sp>
    </p:spTree>
    <p:extLst>
      <p:ext uri="{BB962C8B-B14F-4D97-AF65-F5344CB8AC3E}">
        <p14:creationId xmlns:p14="http://schemas.microsoft.com/office/powerpoint/2010/main" val="291535959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468313" y="594544"/>
            <a:ext cx="8424862" cy="307975"/>
          </a:xfrm>
        </p:spPr>
        <p:txBody>
          <a:bodyPr>
            <a:normAutofit fontScale="90000"/>
          </a:bodyPr>
          <a:lstStyle/>
          <a:p>
            <a:pPr eaLnBrk="1" hangingPunct="1">
              <a:defRPr/>
            </a:pPr>
            <a:r>
              <a:rPr lang="cs-CZ" sz="3200" b="1" dirty="0">
                <a:solidFill>
                  <a:srgbClr val="C00000"/>
                </a:solidFill>
                <a:effectLst>
                  <a:outerShdw blurRad="38100" dist="38100" dir="2700000" algn="tl">
                    <a:srgbClr val="C0C0C0"/>
                  </a:outerShdw>
                </a:effectLst>
              </a:rPr>
              <a:t>Zakladatelský rozpočet ukázkový příklad</a:t>
            </a:r>
          </a:p>
        </p:txBody>
      </p:sp>
      <p:sp>
        <p:nvSpPr>
          <p:cNvPr id="11267" name="Rectangle 3"/>
          <p:cNvSpPr>
            <a:spLocks noGrp="1" noChangeArrowheads="1"/>
          </p:cNvSpPr>
          <p:nvPr>
            <p:ph type="body" idx="1"/>
          </p:nvPr>
        </p:nvSpPr>
        <p:spPr>
          <a:xfrm>
            <a:off x="118850" y="1432874"/>
            <a:ext cx="8893175" cy="5226787"/>
          </a:xfrm>
        </p:spPr>
        <p:txBody>
          <a:bodyPr/>
          <a:lstStyle/>
          <a:p>
            <a:pPr eaLnBrk="1" hangingPunct="1">
              <a:lnSpc>
                <a:spcPct val="80000"/>
              </a:lnSpc>
            </a:pPr>
            <a:r>
              <a:rPr lang="cs-CZ" altLang="cs-CZ" sz="2400" dirty="0"/>
              <a:t>Zpracujte ZR nově zakládaného podniku jako právnické osoby spol. s r. o. – výrobní firma s datem vzniku 1. 1. 2011.</a:t>
            </a:r>
          </a:p>
          <a:p>
            <a:pPr eaLnBrk="1" hangingPunct="1">
              <a:lnSpc>
                <a:spcPct val="80000"/>
              </a:lnSpc>
            </a:pPr>
            <a:r>
              <a:rPr lang="cs-CZ" altLang="cs-CZ" sz="2400" dirty="0"/>
              <a:t>Společnost, jejíž základní kapitál je celkem 1,2 mil. Kč zakládají 3 osoby s následující strukturou vkladů:</a:t>
            </a:r>
          </a:p>
          <a:p>
            <a:pPr lvl="1" eaLnBrk="1" hangingPunct="1">
              <a:lnSpc>
                <a:spcPct val="80000"/>
              </a:lnSpc>
            </a:pPr>
            <a:r>
              <a:rPr lang="cs-CZ" altLang="cs-CZ" dirty="0"/>
              <a:t>Společník A … </a:t>
            </a:r>
            <a:r>
              <a:rPr lang="cs-CZ" altLang="cs-CZ" b="1" dirty="0"/>
              <a:t>peněžní vklad 0,4 mil. Kč</a:t>
            </a:r>
          </a:p>
          <a:p>
            <a:pPr lvl="1" eaLnBrk="1" hangingPunct="1">
              <a:lnSpc>
                <a:spcPct val="80000"/>
              </a:lnSpc>
            </a:pPr>
            <a:r>
              <a:rPr lang="cs-CZ" altLang="cs-CZ" dirty="0"/>
              <a:t>Společník B … </a:t>
            </a:r>
            <a:r>
              <a:rPr lang="cs-CZ" altLang="cs-CZ" b="1" dirty="0"/>
              <a:t>nepeněžní vklad</a:t>
            </a:r>
            <a:r>
              <a:rPr lang="cs-CZ" altLang="cs-CZ" dirty="0"/>
              <a:t>-os. auto (dodávka) v hodnotě 0,4 mil. Kč</a:t>
            </a:r>
          </a:p>
          <a:p>
            <a:pPr lvl="1" eaLnBrk="1" hangingPunct="1">
              <a:lnSpc>
                <a:spcPct val="80000"/>
              </a:lnSpc>
            </a:pPr>
            <a:r>
              <a:rPr lang="cs-CZ" altLang="cs-CZ" dirty="0"/>
              <a:t>Společník C … </a:t>
            </a:r>
            <a:r>
              <a:rPr lang="cs-CZ" altLang="cs-CZ" b="1" dirty="0"/>
              <a:t>peněžní vklad 0,4 mil. Kč</a:t>
            </a:r>
          </a:p>
          <a:p>
            <a:pPr eaLnBrk="1" hangingPunct="1">
              <a:lnSpc>
                <a:spcPct val="80000"/>
              </a:lnSpc>
            </a:pPr>
            <a:r>
              <a:rPr lang="cs-CZ" altLang="cs-CZ" sz="2400" dirty="0"/>
              <a:t>Základní kapitál v peněžní formě musí být složen před zápise do OR na bankovní účet. Se vznikem firmy a právními náležitostmi jsou spojeny </a:t>
            </a:r>
            <a:r>
              <a:rPr lang="cs-CZ" altLang="cs-CZ" sz="2400" b="1" dirty="0"/>
              <a:t>zřizovací výdaje ve výši 20 tis. Kč</a:t>
            </a:r>
            <a:r>
              <a:rPr lang="cs-CZ" altLang="cs-CZ" sz="2400" dirty="0"/>
              <a:t>, které budou uznatelným nákladem.</a:t>
            </a:r>
          </a:p>
        </p:txBody>
      </p:sp>
    </p:spTree>
    <p:extLst>
      <p:ext uri="{BB962C8B-B14F-4D97-AF65-F5344CB8AC3E}">
        <p14:creationId xmlns:p14="http://schemas.microsoft.com/office/powerpoint/2010/main" val="147599317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468313" y="641350"/>
            <a:ext cx="8424862" cy="307975"/>
          </a:xfrm>
        </p:spPr>
        <p:txBody>
          <a:bodyPr>
            <a:normAutofit fontScale="90000"/>
          </a:bodyPr>
          <a:lstStyle/>
          <a:p>
            <a:pPr eaLnBrk="1" hangingPunct="1">
              <a:defRPr/>
            </a:pPr>
            <a:r>
              <a:rPr lang="cs-CZ" sz="3200" b="1" dirty="0">
                <a:solidFill>
                  <a:srgbClr val="C00000"/>
                </a:solidFill>
                <a:effectLst>
                  <a:outerShdw blurRad="38100" dist="38100" dir="2700000" algn="tl">
                    <a:srgbClr val="C0C0C0"/>
                  </a:outerShdw>
                </a:effectLst>
              </a:rPr>
              <a:t>Zakladatelský rozpočet ukázkový příklad</a:t>
            </a:r>
          </a:p>
        </p:txBody>
      </p:sp>
      <p:sp>
        <p:nvSpPr>
          <p:cNvPr id="12291" name="Rectangle 3"/>
          <p:cNvSpPr>
            <a:spLocks noGrp="1" noChangeArrowheads="1"/>
          </p:cNvSpPr>
          <p:nvPr>
            <p:ph type="body" idx="1"/>
          </p:nvPr>
        </p:nvSpPr>
        <p:spPr>
          <a:xfrm>
            <a:off x="131975" y="1253765"/>
            <a:ext cx="9012025" cy="5415323"/>
          </a:xfrm>
        </p:spPr>
        <p:txBody>
          <a:bodyPr/>
          <a:lstStyle/>
          <a:p>
            <a:pPr eaLnBrk="1" hangingPunct="1">
              <a:lnSpc>
                <a:spcPct val="80000"/>
              </a:lnSpc>
              <a:buFont typeface="Wingdings" panose="05000000000000000000" pitchFamily="2" charset="2"/>
              <a:buNone/>
            </a:pPr>
            <a:r>
              <a:rPr lang="cs-CZ" altLang="cs-CZ" sz="2000" dirty="0"/>
              <a:t>Další údaje:</a:t>
            </a:r>
          </a:p>
          <a:p>
            <a:pPr eaLnBrk="1" hangingPunct="1">
              <a:lnSpc>
                <a:spcPct val="80000"/>
              </a:lnSpc>
            </a:pPr>
            <a:r>
              <a:rPr lang="cs-CZ" altLang="cs-CZ" sz="2000" dirty="0"/>
              <a:t>Před začátkem výroby je nezbytné pořídit Stroje a zařízení v celkové hodnotě 1,3 mil. Kč a zásoby (oběžný majetek) surovin a materiálu  ve výši  0,7 mil. Kč.</a:t>
            </a:r>
          </a:p>
          <a:p>
            <a:pPr eaLnBrk="1" hangingPunct="1">
              <a:lnSpc>
                <a:spcPct val="80000"/>
              </a:lnSpc>
            </a:pPr>
            <a:r>
              <a:rPr lang="cs-CZ" altLang="cs-CZ" sz="2000" dirty="0"/>
              <a:t>Předpokládaná průměrná měsíční výroba a prodej  3000 ks výrobků v ceně 260 Kč za ks. </a:t>
            </a:r>
            <a:endParaRPr lang="cs-CZ" altLang="cs-CZ" sz="2000" b="1" dirty="0"/>
          </a:p>
          <a:p>
            <a:pPr eaLnBrk="1" hangingPunct="1">
              <a:lnSpc>
                <a:spcPct val="80000"/>
              </a:lnSpc>
            </a:pPr>
            <a:r>
              <a:rPr lang="cs-CZ" altLang="cs-CZ" sz="2000" b="1" dirty="0"/>
              <a:t>Na výrobek se spotřebuje</a:t>
            </a:r>
            <a:r>
              <a:rPr lang="cs-CZ" altLang="cs-CZ" sz="2000" dirty="0"/>
              <a:t>: materiál na 1ks 150 Kč, mzdové náklady na 1 ks 30 Kč, náklady na sociální a zdravotní pojištění 34 %, ostatní náklady na 1 ks 25 Kč.</a:t>
            </a:r>
            <a:endParaRPr lang="cs-CZ" altLang="cs-CZ" sz="2000" b="1" dirty="0"/>
          </a:p>
          <a:p>
            <a:pPr eaLnBrk="1" hangingPunct="1">
              <a:lnSpc>
                <a:spcPct val="80000"/>
              </a:lnSpc>
            </a:pPr>
            <a:r>
              <a:rPr lang="cs-CZ" altLang="cs-CZ" sz="2000" b="1" dirty="0"/>
              <a:t>Další náklady</a:t>
            </a:r>
            <a:r>
              <a:rPr lang="cs-CZ" altLang="cs-CZ" sz="2000" dirty="0"/>
              <a:t>: rovnoměrné odpisování strojů 143 </a:t>
            </a:r>
            <a:r>
              <a:rPr lang="cs-CZ" altLang="cs-CZ" sz="2000" dirty="0" err="1"/>
              <a:t>tis.Kč</a:t>
            </a:r>
            <a:r>
              <a:rPr lang="cs-CZ" altLang="cs-CZ" sz="2000" dirty="0"/>
              <a:t> ročně,  pronájem provozovny měsíčně 30 000 Kč, v případě použití úvěru bude činit úroková sazba 8 % a doba splatnosti úvěru 4 roky s konstantním úmorem, ostatní náklady 70 </a:t>
            </a:r>
            <a:r>
              <a:rPr lang="cs-CZ" altLang="cs-CZ" sz="2000" dirty="0" err="1"/>
              <a:t>tis.Kč</a:t>
            </a:r>
            <a:r>
              <a:rPr lang="cs-CZ" altLang="cs-CZ" sz="2000" dirty="0"/>
              <a:t> měsíčně.</a:t>
            </a:r>
          </a:p>
          <a:p>
            <a:pPr eaLnBrk="1" hangingPunct="1">
              <a:lnSpc>
                <a:spcPct val="80000"/>
              </a:lnSpc>
            </a:pPr>
            <a:r>
              <a:rPr lang="cs-CZ" altLang="cs-CZ" sz="2000" dirty="0"/>
              <a:t>Dále uvažujte daň ze zisku (DZPPO) 19 %, při sestavování ročního plánu výnosů, nákladů a zisku předpokládáme shodnou situaci v tržbách a dalších položkách ve všech měsících roku, zisk před zdaněním považujeme za základ daně ze zisku. Uvažujme dále také možnost alternativního investování vložených peněžních prostředků s výnosem 4 % </a:t>
            </a:r>
            <a:r>
              <a:rPr lang="cs-CZ" altLang="cs-CZ" sz="2000" dirty="0" err="1"/>
              <a:t>p.a</a:t>
            </a:r>
            <a:r>
              <a:rPr lang="cs-CZ" altLang="cs-CZ" sz="2000" dirty="0"/>
              <a:t>.</a:t>
            </a:r>
          </a:p>
        </p:txBody>
      </p:sp>
    </p:spTree>
    <p:extLst>
      <p:ext uri="{BB962C8B-B14F-4D97-AF65-F5344CB8AC3E}">
        <p14:creationId xmlns:p14="http://schemas.microsoft.com/office/powerpoint/2010/main" val="411598939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457200" y="297109"/>
            <a:ext cx="8229600" cy="1143000"/>
          </a:xfrm>
        </p:spPr>
        <p:txBody>
          <a:bodyPr/>
          <a:lstStyle/>
          <a:p>
            <a:pPr eaLnBrk="1" hangingPunct="1"/>
            <a:r>
              <a:rPr lang="cs-CZ" altLang="cs-CZ" sz="3200" dirty="0">
                <a:solidFill>
                  <a:srgbClr val="C00000"/>
                </a:solidFill>
              </a:rPr>
              <a:t>Zakladatelský rozpočet – ukázkový příklad řešení</a:t>
            </a:r>
          </a:p>
        </p:txBody>
      </p:sp>
    </p:spTree>
    <p:extLst>
      <p:ext uri="{BB962C8B-B14F-4D97-AF65-F5344CB8AC3E}">
        <p14:creationId xmlns:p14="http://schemas.microsoft.com/office/powerpoint/2010/main" val="302056538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457200" y="142663"/>
            <a:ext cx="8229600" cy="1143000"/>
          </a:xfrm>
        </p:spPr>
        <p:txBody>
          <a:bodyPr/>
          <a:lstStyle/>
          <a:p>
            <a:pPr eaLnBrk="1" hangingPunct="1"/>
            <a:r>
              <a:rPr lang="cs-CZ" altLang="cs-CZ" sz="3200" dirty="0">
                <a:solidFill>
                  <a:srgbClr val="C00000"/>
                </a:solidFill>
              </a:rPr>
              <a:t>Zakladatelský rozpočet – ukázkový příklad řešení</a:t>
            </a:r>
          </a:p>
        </p:txBody>
      </p:sp>
      <p:sp>
        <p:nvSpPr>
          <p:cNvPr id="14339" name="Rectangle 3"/>
          <p:cNvSpPr>
            <a:spLocks noGrp="1" noChangeArrowheads="1"/>
          </p:cNvSpPr>
          <p:nvPr>
            <p:ph type="body" sz="half" idx="4294967295"/>
          </p:nvPr>
        </p:nvSpPr>
        <p:spPr>
          <a:xfrm>
            <a:off x="250825" y="836613"/>
            <a:ext cx="8893175" cy="647700"/>
          </a:xfrm>
        </p:spPr>
        <p:txBody>
          <a:bodyPr/>
          <a:lstStyle/>
          <a:p>
            <a:pPr eaLnBrk="1" hangingPunct="1"/>
            <a:r>
              <a:rPr lang="cs-CZ" altLang="cs-CZ" sz="1800" dirty="0"/>
              <a:t>Nejprve je třeba sestavit rozpočet potřebného majetku a zdrojů jeho krytí, následně pak rozpočet plánovaných budoucích výnosů a nákladů.</a:t>
            </a:r>
          </a:p>
        </p:txBody>
      </p:sp>
      <p:sp>
        <p:nvSpPr>
          <p:cNvPr id="14340" name="Rectangle 44"/>
          <p:cNvSpPr>
            <a:spLocks noChangeArrowheads="1"/>
          </p:cNvSpPr>
          <p:nvPr/>
        </p:nvSpPr>
        <p:spPr bwMode="auto">
          <a:xfrm>
            <a:off x="250825" y="5949950"/>
            <a:ext cx="8893175" cy="1008063"/>
          </a:xfrm>
          <a:prstGeom prst="rect">
            <a:avLst/>
          </a:prstGeom>
          <a:solidFill>
            <a:schemeClr val="bg1"/>
          </a:solidFill>
          <a:ln>
            <a:noFill/>
          </a:ln>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spcBef>
                <a:spcPct val="20000"/>
              </a:spcBef>
              <a:buClr>
                <a:schemeClr val="bg2"/>
              </a:buClr>
              <a:buSzPct val="75000"/>
              <a:buFont typeface="Wingdings" panose="05000000000000000000" pitchFamily="2" charset="2"/>
              <a:buChar char="p"/>
            </a:pPr>
            <a:r>
              <a:rPr lang="cs-CZ" altLang="cs-CZ" b="0" dirty="0"/>
              <a:t>Při úvahách o zdrojích k dispozici musíme vycházet z toho, kolik máme k dispozici </a:t>
            </a:r>
            <a:r>
              <a:rPr lang="cs-CZ" altLang="cs-CZ" dirty="0"/>
              <a:t>peněžních prostředků</a:t>
            </a:r>
            <a:r>
              <a:rPr lang="cs-CZ" altLang="cs-CZ" b="0" dirty="0"/>
              <a:t>. Za nepeněžní formu základního vkladu (dodávkový automobil) nelze cokoliv pořídit!!</a:t>
            </a:r>
          </a:p>
        </p:txBody>
      </p:sp>
      <p:graphicFrame>
        <p:nvGraphicFramePr>
          <p:cNvPr id="221189" name="Group 5"/>
          <p:cNvGraphicFramePr>
            <a:graphicFrameLocks noGrp="1"/>
          </p:cNvGraphicFramePr>
          <p:nvPr/>
        </p:nvGraphicFramePr>
        <p:xfrm>
          <a:off x="1116013" y="1484313"/>
          <a:ext cx="6840537" cy="4465638"/>
        </p:xfrm>
        <a:graphic>
          <a:graphicData uri="http://schemas.openxmlformats.org/drawingml/2006/table">
            <a:tbl>
              <a:tblPr/>
              <a:tblGrid>
                <a:gridCol w="5340349">
                  <a:extLst>
                    <a:ext uri="{9D8B030D-6E8A-4147-A177-3AD203B41FA5}">
                      <a16:colId xmlns:a16="http://schemas.microsoft.com/office/drawing/2014/main" val="20000"/>
                    </a:ext>
                  </a:extLst>
                </a:gridCol>
                <a:gridCol w="1500188">
                  <a:extLst>
                    <a:ext uri="{9D8B030D-6E8A-4147-A177-3AD203B41FA5}">
                      <a16:colId xmlns:a16="http://schemas.microsoft.com/office/drawing/2014/main" val="20001"/>
                    </a:ext>
                  </a:extLst>
                </a:gridCol>
              </a:tblGrid>
              <a:tr h="351462">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1) Potřeba poč</a:t>
                      </a:r>
                      <a:r>
                        <a:rPr kumimoji="0" lang="cs-CZ" sz="1600" b="1" i="0" u="none" strike="noStrike" cap="none" normalizeH="0" baseline="0" dirty="0">
                          <a:ln>
                            <a:noFill/>
                          </a:ln>
                          <a:solidFill>
                            <a:schemeClr val="tx1"/>
                          </a:solidFill>
                          <a:effectLst/>
                          <a:latin typeface="Verdana"/>
                          <a:cs typeface="Arial" pitchFamily="34" charset="0"/>
                        </a:rPr>
                        <a:t>á</a:t>
                      </a:r>
                      <a:r>
                        <a:rPr kumimoji="0" lang="cs-CZ" sz="1600" b="1" i="0" u="none" strike="noStrike" cap="none" normalizeH="0" baseline="0" dirty="0">
                          <a:ln>
                            <a:noFill/>
                          </a:ln>
                          <a:solidFill>
                            <a:schemeClr val="tx1"/>
                          </a:solidFill>
                          <a:effectLst/>
                          <a:latin typeface="Arial" pitchFamily="34" charset="0"/>
                          <a:cs typeface="Arial" pitchFamily="34" charset="0"/>
                        </a:rPr>
                        <a:t>tečn</a:t>
                      </a:r>
                      <a:r>
                        <a:rPr kumimoji="0" lang="cs-CZ" sz="1600" b="1" i="0" u="none" strike="noStrike" cap="none" normalizeH="0" baseline="0" dirty="0">
                          <a:ln>
                            <a:noFill/>
                          </a:ln>
                          <a:solidFill>
                            <a:schemeClr val="tx1"/>
                          </a:solidFill>
                          <a:effectLst/>
                          <a:latin typeface="Verdana"/>
                          <a:cs typeface="Arial" pitchFamily="34" charset="0"/>
                        </a:rPr>
                        <a:t>í</a:t>
                      </a:r>
                      <a:r>
                        <a:rPr kumimoji="0" lang="cs-CZ" sz="1600" b="1" i="0" u="none" strike="noStrike" cap="none" normalizeH="0" baseline="0" dirty="0">
                          <a:ln>
                            <a:noFill/>
                          </a:ln>
                          <a:solidFill>
                            <a:schemeClr val="tx1"/>
                          </a:solidFill>
                          <a:effectLst/>
                          <a:latin typeface="Arial" pitchFamily="34" charset="0"/>
                          <a:cs typeface="Arial" pitchFamily="34" charset="0"/>
                        </a:rPr>
                        <a:t>ho kapit</a:t>
                      </a:r>
                      <a:r>
                        <a:rPr kumimoji="0" lang="cs-CZ" sz="1600" b="1" i="0" u="none" strike="noStrike" cap="none" normalizeH="0" baseline="0" dirty="0">
                          <a:ln>
                            <a:noFill/>
                          </a:ln>
                          <a:solidFill>
                            <a:schemeClr val="tx1"/>
                          </a:solidFill>
                          <a:effectLst/>
                          <a:latin typeface="Verdana"/>
                          <a:cs typeface="Arial" pitchFamily="34" charset="0"/>
                        </a:rPr>
                        <a:t>á</a:t>
                      </a:r>
                      <a:r>
                        <a:rPr kumimoji="0" lang="cs-CZ" sz="1600" b="1" i="0" u="none" strike="noStrike" cap="none" normalizeH="0" baseline="0" dirty="0">
                          <a:ln>
                            <a:noFill/>
                          </a:ln>
                          <a:solidFill>
                            <a:schemeClr val="tx1"/>
                          </a:solidFill>
                          <a:effectLst/>
                          <a:latin typeface="Arial" pitchFamily="34" charset="0"/>
                          <a:cs typeface="Arial" pitchFamily="34" charset="0"/>
                        </a:rPr>
                        <a:t>lu</a:t>
                      </a:r>
                      <a:endParaRPr kumimoji="0" lang="cs-CZ" sz="16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dirty="0">
                          <a:ln>
                            <a:noFill/>
                          </a:ln>
                          <a:solidFill>
                            <a:schemeClr val="tx1"/>
                          </a:solidFill>
                          <a:effectLst/>
                          <a:latin typeface="Arial" pitchFamily="34" charset="0"/>
                          <a:cs typeface="Arial" pitchFamily="34" charset="0"/>
                        </a:rPr>
                        <a:t>Potřeba z</a:t>
                      </a:r>
                      <a:r>
                        <a:rPr kumimoji="0" lang="cs-CZ" sz="1400" b="1" i="0" u="none" strike="noStrike" cap="none" normalizeH="0" baseline="0" dirty="0">
                          <a:ln>
                            <a:noFill/>
                          </a:ln>
                          <a:solidFill>
                            <a:schemeClr val="tx1"/>
                          </a:solidFill>
                          <a:effectLst/>
                          <a:latin typeface="Verdana"/>
                          <a:cs typeface="Arial" pitchFamily="34" charset="0"/>
                        </a:rPr>
                        <a:t>á</a:t>
                      </a:r>
                      <a:r>
                        <a:rPr kumimoji="0" lang="cs-CZ" sz="1400" b="1" i="0" u="none" strike="noStrike" cap="none" normalizeH="0" baseline="0" dirty="0">
                          <a:ln>
                            <a:noFill/>
                          </a:ln>
                          <a:solidFill>
                            <a:schemeClr val="tx1"/>
                          </a:solidFill>
                          <a:effectLst/>
                          <a:latin typeface="Arial" pitchFamily="34" charset="0"/>
                          <a:cs typeface="Arial" pitchFamily="34" charset="0"/>
                        </a:rPr>
                        <a:t>kladn</a:t>
                      </a:r>
                      <a:r>
                        <a:rPr kumimoji="0" lang="cs-CZ" sz="1400" b="1" i="0" u="none" strike="noStrike" cap="none" normalizeH="0" baseline="0" dirty="0">
                          <a:ln>
                            <a:noFill/>
                          </a:ln>
                          <a:solidFill>
                            <a:schemeClr val="tx1"/>
                          </a:solidFill>
                          <a:effectLst/>
                          <a:latin typeface="Verdana"/>
                          <a:cs typeface="Arial" pitchFamily="34" charset="0"/>
                        </a:rPr>
                        <a:t>í</a:t>
                      </a:r>
                      <a:r>
                        <a:rPr kumimoji="0" lang="cs-CZ" sz="1400" b="1" i="0" u="none" strike="noStrike" cap="none" normalizeH="0" baseline="0" dirty="0">
                          <a:ln>
                            <a:noFill/>
                          </a:ln>
                          <a:solidFill>
                            <a:schemeClr val="tx1"/>
                          </a:solidFill>
                          <a:effectLst/>
                          <a:latin typeface="Arial" pitchFamily="34" charset="0"/>
                          <a:cs typeface="Arial" pitchFamily="34" charset="0"/>
                        </a:rPr>
                        <a:t>ch vkladů</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543168">
                <a:tc>
                  <a:txBody>
                    <a:bodyPr/>
                    <a:lstStyle/>
                    <a:p>
                      <a:pPr marL="0" marR="0" lvl="0" indent="0" algn="l" defTabSz="914400" rtl="0" eaLnBrk="0" fontAlgn="b" latinLnBrk="0" hangingPunct="0">
                        <a:lnSpc>
                          <a:spcPct val="100000"/>
                        </a:lnSpc>
                        <a:spcBef>
                          <a:spcPct val="0"/>
                        </a:spcBef>
                        <a:spcAft>
                          <a:spcPct val="0"/>
                        </a:spcAft>
                        <a:buClrTx/>
                        <a:buSzTx/>
                        <a:buFontTx/>
                        <a:buNone/>
                        <a:tabLst/>
                        <a:defRPr/>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3956">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200" b="1" i="0" u="none" strike="noStrike" cap="none" normalizeH="0" baseline="0" dirty="0">
                          <a:ln>
                            <a:noFill/>
                          </a:ln>
                          <a:solidFill>
                            <a:schemeClr val="tx1"/>
                          </a:solidFill>
                          <a:effectLst/>
                          <a:latin typeface="Verdana" pitchFamily="34" charset="0"/>
                        </a:rPr>
                        <a:t>Potřeba dalšího počátečního kapitálu</a:t>
                      </a:r>
                    </a:p>
                  </a:txBody>
                  <a:tcPr marT="45732" marB="4573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4"/>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Arial" pitchFamily="34" charset="0"/>
                          <a:cs typeface="Arial" pitchFamily="34" charset="0"/>
                        </a:rPr>
                        <a:t>Celkov</a:t>
                      </a:r>
                      <a:r>
                        <a:rPr kumimoji="0" lang="cs-CZ" sz="1400" b="1" i="0" u="none" strike="noStrike" cap="none" normalizeH="0" baseline="0">
                          <a:ln>
                            <a:noFill/>
                          </a:ln>
                          <a:solidFill>
                            <a:schemeClr val="tx1"/>
                          </a:solidFill>
                          <a:effectLst/>
                          <a:latin typeface="Verdana"/>
                          <a:cs typeface="Arial" pitchFamily="34" charset="0"/>
                        </a:rPr>
                        <a:t>á</a:t>
                      </a:r>
                      <a:r>
                        <a:rPr kumimoji="0" lang="cs-CZ" sz="1400" b="1" i="0" u="none" strike="noStrike" cap="none" normalizeH="0" baseline="0">
                          <a:ln>
                            <a:noFill/>
                          </a:ln>
                          <a:solidFill>
                            <a:schemeClr val="tx1"/>
                          </a:solidFill>
                          <a:effectLst/>
                          <a:latin typeface="Arial" pitchFamily="34" charset="0"/>
                          <a:cs typeface="Arial" pitchFamily="34" charset="0"/>
                        </a:rPr>
                        <a:t> poč</a:t>
                      </a:r>
                      <a:r>
                        <a:rPr kumimoji="0" lang="cs-CZ" sz="1400" b="1" i="0" u="none" strike="noStrike" cap="none" normalizeH="0" baseline="0">
                          <a:ln>
                            <a:noFill/>
                          </a:ln>
                          <a:solidFill>
                            <a:schemeClr val="tx1"/>
                          </a:solidFill>
                          <a:effectLst/>
                          <a:latin typeface="Verdana"/>
                          <a:cs typeface="Arial" pitchFamily="34" charset="0"/>
                        </a:rPr>
                        <a:t>á</a:t>
                      </a:r>
                      <a:r>
                        <a:rPr kumimoji="0" lang="cs-CZ" sz="1400" b="1" i="0" u="none" strike="noStrike" cap="none" normalizeH="0" baseline="0">
                          <a:ln>
                            <a:noFill/>
                          </a:ln>
                          <a:solidFill>
                            <a:schemeClr val="tx1"/>
                          </a:solidFill>
                          <a:effectLst/>
                          <a:latin typeface="Arial" pitchFamily="34" charset="0"/>
                          <a:cs typeface="Arial" pitchFamily="34" charset="0"/>
                        </a:rPr>
                        <a:t>tečn</a:t>
                      </a:r>
                      <a:r>
                        <a:rPr kumimoji="0" lang="cs-CZ" sz="1400" b="1" i="0" u="none" strike="noStrike" cap="none" normalizeH="0" baseline="0">
                          <a:ln>
                            <a:noFill/>
                          </a:ln>
                          <a:solidFill>
                            <a:schemeClr val="tx1"/>
                          </a:solidFill>
                          <a:effectLst/>
                          <a:latin typeface="Verdana"/>
                          <a:cs typeface="Arial" pitchFamily="34" charset="0"/>
                        </a:rPr>
                        <a:t>í</a:t>
                      </a:r>
                      <a:r>
                        <a:rPr kumimoji="0" lang="cs-CZ" sz="1400" b="1" i="0" u="none" strike="noStrike" cap="none" normalizeH="0" baseline="0">
                          <a:ln>
                            <a:noFill/>
                          </a:ln>
                          <a:solidFill>
                            <a:schemeClr val="tx1"/>
                          </a:solidFill>
                          <a:effectLst/>
                          <a:latin typeface="Arial" pitchFamily="34" charset="0"/>
                          <a:cs typeface="Arial" pitchFamily="34" charset="0"/>
                        </a:rPr>
                        <a:t> potřeba</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51462">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1" i="0" u="none" strike="noStrike" cap="none" normalizeH="0" baseline="0">
                          <a:ln>
                            <a:noFill/>
                          </a:ln>
                          <a:solidFill>
                            <a:schemeClr val="tx1"/>
                          </a:solidFill>
                          <a:effectLst/>
                          <a:latin typeface="Arial" pitchFamily="34" charset="0"/>
                          <a:cs typeface="Arial" pitchFamily="34" charset="0"/>
                        </a:rPr>
                        <a:t>2) K dispozici:</a:t>
                      </a:r>
                      <a:endParaRPr kumimoji="0" lang="cs-CZ" sz="16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9"/>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dirty="0">
                          <a:ln>
                            <a:noFill/>
                          </a:ln>
                          <a:solidFill>
                            <a:schemeClr val="tx1"/>
                          </a:solidFill>
                          <a:effectLst/>
                          <a:latin typeface="Arial" pitchFamily="34" charset="0"/>
                          <a:cs typeface="Arial" pitchFamily="34" charset="0"/>
                        </a:rPr>
                        <a:t>Zdroje celkem</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60579759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199699"/>
            <a:ext cx="8229600" cy="1143000"/>
          </a:xfrm>
        </p:spPr>
        <p:txBody>
          <a:bodyPr/>
          <a:lstStyle/>
          <a:p>
            <a:pPr eaLnBrk="1" hangingPunct="1"/>
            <a:r>
              <a:rPr lang="cs-CZ" altLang="cs-CZ" sz="3200" dirty="0">
                <a:solidFill>
                  <a:srgbClr val="C00000"/>
                </a:solidFill>
              </a:rPr>
              <a:t>Zakladatelský rozpočet – ukázkový příklad řešení</a:t>
            </a:r>
          </a:p>
        </p:txBody>
      </p:sp>
      <p:sp>
        <p:nvSpPr>
          <p:cNvPr id="16387" name="Rectangle 3"/>
          <p:cNvSpPr>
            <a:spLocks noGrp="1" noChangeArrowheads="1"/>
          </p:cNvSpPr>
          <p:nvPr>
            <p:ph type="body" sz="half" idx="4294967295"/>
          </p:nvPr>
        </p:nvSpPr>
        <p:spPr>
          <a:xfrm>
            <a:off x="457200" y="908050"/>
            <a:ext cx="8435975" cy="503238"/>
          </a:xfrm>
        </p:spPr>
        <p:txBody>
          <a:bodyPr/>
          <a:lstStyle/>
          <a:p>
            <a:pPr algn="ctr" eaLnBrk="1" hangingPunct="1">
              <a:buFont typeface="Wingdings" panose="05000000000000000000" pitchFamily="2" charset="2"/>
              <a:buNone/>
            </a:pPr>
            <a:r>
              <a:rPr lang="cs-CZ" altLang="cs-CZ" sz="2000" b="1"/>
              <a:t>3) Roční rozpočet nákladů a výnosů (r. 2011)</a:t>
            </a:r>
          </a:p>
        </p:txBody>
      </p:sp>
      <p:graphicFrame>
        <p:nvGraphicFramePr>
          <p:cNvPr id="223236" name="Group 4"/>
          <p:cNvGraphicFramePr>
            <a:graphicFrameLocks noGrp="1"/>
          </p:cNvGraphicFramePr>
          <p:nvPr>
            <p:extLst>
              <p:ext uri="{D42A27DB-BD31-4B8C-83A1-F6EECF244321}">
                <p14:modId xmlns:p14="http://schemas.microsoft.com/office/powerpoint/2010/main" val="444437757"/>
              </p:ext>
            </p:extLst>
          </p:nvPr>
        </p:nvGraphicFramePr>
        <p:xfrm>
          <a:off x="1763713" y="1341438"/>
          <a:ext cx="5472112" cy="5516565"/>
        </p:xfrm>
        <a:graphic>
          <a:graphicData uri="http://schemas.openxmlformats.org/drawingml/2006/table">
            <a:tbl>
              <a:tblPr/>
              <a:tblGrid>
                <a:gridCol w="4083050">
                  <a:extLst>
                    <a:ext uri="{9D8B030D-6E8A-4147-A177-3AD203B41FA5}">
                      <a16:colId xmlns:a16="http://schemas.microsoft.com/office/drawing/2014/main" val="20000"/>
                    </a:ext>
                  </a:extLst>
                </a:gridCol>
                <a:gridCol w="1389062">
                  <a:extLst>
                    <a:ext uri="{9D8B030D-6E8A-4147-A177-3AD203B41FA5}">
                      <a16:colId xmlns:a16="http://schemas.microsoft.com/office/drawing/2014/main" val="20001"/>
                    </a:ext>
                  </a:extLst>
                </a:gridCol>
              </a:tblGrid>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dirty="0">
                          <a:ln>
                            <a:noFill/>
                          </a:ln>
                          <a:solidFill>
                            <a:schemeClr val="tx1"/>
                          </a:solidFill>
                          <a:effectLst/>
                          <a:latin typeface="Arial" pitchFamily="34" charset="0"/>
                          <a:cs typeface="Arial" pitchFamily="34" charset="0"/>
                        </a:rPr>
                        <a:t>Roční tržby </a:t>
                      </a: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6671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Roční přímé náklady </a:t>
                      </a: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l"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extLst>
                  <a:ext uri="{0D108BD9-81ED-4DB2-BD59-A6C34878D82A}">
                    <a16:rowId xmlns:a16="http://schemas.microsoft.com/office/drawing/2014/main" val="10001"/>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materiál</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2"/>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mzdy</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3"/>
                  </a:ext>
                </a:extLst>
              </a:tr>
              <a:tr h="366713">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SZP</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4"/>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ostatní př. náklady</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Zřizovací náklady v 1. roce</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36671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Roční odpis</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Roční nájem</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Ostatní náklady</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36671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Roční úrok</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Roční náklady celkem</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Zisk</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36671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Daň</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Čistý zisk</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79158014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lstStyle/>
          <a:p>
            <a:pPr eaLnBrk="1" hangingPunct="1"/>
            <a:r>
              <a:rPr lang="cs-CZ" altLang="cs-CZ" sz="2800" dirty="0">
                <a:solidFill>
                  <a:srgbClr val="C00000"/>
                </a:solidFill>
              </a:rPr>
              <a:t>Zakladatelský rozpočet – ukázkový příklad řešení</a:t>
            </a:r>
          </a:p>
        </p:txBody>
      </p:sp>
      <p:sp>
        <p:nvSpPr>
          <p:cNvPr id="18435" name="Rectangle 3"/>
          <p:cNvSpPr>
            <a:spLocks noGrp="1" noChangeArrowheads="1"/>
          </p:cNvSpPr>
          <p:nvPr>
            <p:ph type="body" sz="half" idx="4294967295"/>
          </p:nvPr>
        </p:nvSpPr>
        <p:spPr>
          <a:xfrm>
            <a:off x="457200" y="981075"/>
            <a:ext cx="4141788" cy="5149850"/>
          </a:xfrm>
        </p:spPr>
        <p:txBody>
          <a:bodyPr/>
          <a:lstStyle/>
          <a:p>
            <a:pPr eaLnBrk="1" hangingPunct="1">
              <a:buFontTx/>
              <a:buNone/>
            </a:pPr>
            <a:r>
              <a:rPr lang="cs-CZ" altLang="cs-CZ" sz="2400" b="1"/>
              <a:t>4) Propočet Cash-flow</a:t>
            </a:r>
            <a:endParaRPr lang="cs-CZ" altLang="cs-CZ" sz="1600" b="1"/>
          </a:p>
          <a:p>
            <a:pPr eaLnBrk="1" hangingPunct="1">
              <a:buFontTx/>
              <a:buNone/>
            </a:pPr>
            <a:endParaRPr lang="cs-CZ" altLang="cs-CZ" sz="1600" b="1"/>
          </a:p>
        </p:txBody>
      </p:sp>
      <p:sp>
        <p:nvSpPr>
          <p:cNvPr id="18436" name="Rectangle 52"/>
          <p:cNvSpPr>
            <a:spLocks noChangeArrowheads="1"/>
          </p:cNvSpPr>
          <p:nvPr/>
        </p:nvSpPr>
        <p:spPr bwMode="auto">
          <a:xfrm>
            <a:off x="468313" y="3357563"/>
            <a:ext cx="829151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spcBef>
                <a:spcPct val="20000"/>
              </a:spcBef>
              <a:buClr>
                <a:schemeClr val="bg2"/>
              </a:buClr>
              <a:buSzPct val="75000"/>
            </a:pPr>
            <a:r>
              <a:rPr lang="pl-PL" altLang="cs-CZ" sz="2400"/>
              <a:t>5) Ekonomický přínos pro podnikatele</a:t>
            </a:r>
            <a:endParaRPr lang="cs-CZ" altLang="cs-CZ" sz="2400"/>
          </a:p>
        </p:txBody>
      </p:sp>
      <p:graphicFrame>
        <p:nvGraphicFramePr>
          <p:cNvPr id="225285" name="Group 5"/>
          <p:cNvGraphicFramePr>
            <a:graphicFrameLocks noGrp="1"/>
          </p:cNvGraphicFramePr>
          <p:nvPr/>
        </p:nvGraphicFramePr>
        <p:xfrm>
          <a:off x="755650" y="1557338"/>
          <a:ext cx="7416800" cy="1463676"/>
        </p:xfrm>
        <a:graphic>
          <a:graphicData uri="http://schemas.openxmlformats.org/drawingml/2006/table">
            <a:tbl>
              <a:tblPr/>
              <a:tblGrid>
                <a:gridCol w="5535613">
                  <a:extLst>
                    <a:ext uri="{9D8B030D-6E8A-4147-A177-3AD203B41FA5}">
                      <a16:colId xmlns:a16="http://schemas.microsoft.com/office/drawing/2014/main" val="20000"/>
                    </a:ext>
                  </a:extLst>
                </a:gridCol>
                <a:gridCol w="1881187">
                  <a:extLst>
                    <a:ext uri="{9D8B030D-6E8A-4147-A177-3AD203B41FA5}">
                      <a16:colId xmlns:a16="http://schemas.microsoft.com/office/drawing/2014/main" val="20001"/>
                    </a:ext>
                  </a:extLst>
                </a:gridCol>
              </a:tblGrid>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Čistý zisk</a:t>
                      </a: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+odpisy</a:t>
                      </a:r>
                      <a:endParaRPr kumimoji="0" lang="cs-CZ" sz="1800" b="1" i="0" u="none" strike="noStrike" cap="none" normalizeH="0" baseline="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919">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 splátka úvěru</a:t>
                      </a:r>
                      <a:endParaRPr kumimoji="0" lang="cs-CZ" sz="1800" b="1" i="0" u="none" strike="noStrike" cap="none" normalizeH="0" baseline="0">
                        <a:ln>
                          <a:noFill/>
                        </a:ln>
                        <a:solidFill>
                          <a:schemeClr val="tx1"/>
                        </a:solidFill>
                        <a:effectLst/>
                        <a:latin typeface="Arial" pitchFamily="34" charset="0"/>
                      </a:endParaRPr>
                    </a:p>
                  </a:txBody>
                  <a:tcPr marT="45740" marB="4574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740" marB="4574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Cash-flow</a:t>
                      </a:r>
                      <a:endParaRPr kumimoji="0" lang="cs-CZ" sz="1800" b="1" i="0" u="none" strike="noStrike" cap="none" normalizeH="0" baseline="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225302" name="Group 22"/>
          <p:cNvGraphicFramePr>
            <a:graphicFrameLocks noGrp="1"/>
          </p:cNvGraphicFramePr>
          <p:nvPr/>
        </p:nvGraphicFramePr>
        <p:xfrm>
          <a:off x="971550" y="4221163"/>
          <a:ext cx="7200900" cy="1097064"/>
        </p:xfrm>
        <a:graphic>
          <a:graphicData uri="http://schemas.openxmlformats.org/drawingml/2006/table">
            <a:tbl>
              <a:tblPr/>
              <a:tblGrid>
                <a:gridCol w="5329238">
                  <a:extLst>
                    <a:ext uri="{9D8B030D-6E8A-4147-A177-3AD203B41FA5}">
                      <a16:colId xmlns:a16="http://schemas.microsoft.com/office/drawing/2014/main" val="20000"/>
                    </a:ext>
                  </a:extLst>
                </a:gridCol>
                <a:gridCol w="1871662">
                  <a:extLst>
                    <a:ext uri="{9D8B030D-6E8A-4147-A177-3AD203B41FA5}">
                      <a16:colId xmlns:a16="http://schemas.microsoft.com/office/drawing/2014/main" val="20001"/>
                    </a:ext>
                  </a:extLst>
                </a:gridCol>
              </a:tblGrid>
              <a:tr h="36565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Cash-</a:t>
                      </a:r>
                      <a:r>
                        <a:rPr kumimoji="0" lang="cs-CZ" sz="1800" b="0" i="0" u="none" strike="noStrike" cap="none" normalizeH="0" baseline="0" dirty="0" err="1">
                          <a:ln>
                            <a:noFill/>
                          </a:ln>
                          <a:solidFill>
                            <a:schemeClr val="tx1"/>
                          </a:solidFill>
                          <a:effectLst/>
                          <a:latin typeface="Arial" pitchFamily="34" charset="0"/>
                          <a:cs typeface="Arial" pitchFamily="34" charset="0"/>
                        </a:rPr>
                        <a:t>flow</a:t>
                      </a: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65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oportunitní náklady</a:t>
                      </a:r>
                      <a:endParaRPr kumimoji="0" lang="cs-CZ" sz="1800" b="1" i="0" u="none" strike="noStrike" cap="none" normalizeH="0" baseline="0">
                        <a:ln>
                          <a:noFill/>
                        </a:ln>
                        <a:solidFill>
                          <a:schemeClr val="tx1"/>
                        </a:solidFill>
                        <a:effectLst/>
                        <a:latin typeface="Arial" pitchFamily="34" charset="0"/>
                      </a:endParaRPr>
                    </a:p>
                  </a:txBody>
                  <a:tcPr marT="45684" marB="4568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65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Čistý ekonomický výnos</a:t>
                      </a:r>
                      <a:endParaRPr kumimoji="0" lang="cs-CZ" sz="1800" b="1" i="0" u="none" strike="noStrike" cap="none" normalizeH="0" baseline="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855194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179388" y="836613"/>
            <a:ext cx="8964612" cy="6021387"/>
          </a:xfrm>
        </p:spPr>
        <p:txBody>
          <a:bodyPr/>
          <a:lstStyle/>
          <a:p>
            <a:pPr algn="just" eaLnBrk="1" hangingPunct="1">
              <a:lnSpc>
                <a:spcPct val="80000"/>
              </a:lnSpc>
              <a:buFont typeface="Wingdings" panose="05000000000000000000" pitchFamily="2" charset="2"/>
              <a:buNone/>
            </a:pPr>
            <a:r>
              <a:rPr lang="cs-CZ" altLang="cs-CZ" sz="1600"/>
              <a:t>	Sestavte zakladatelský rozpočet podnikatelského subjektu s.r.o., jenž bude provozovat obchodní činnost v zakoupené prodejně. K dispozici jsou následující vstupní data: </a:t>
            </a:r>
          </a:p>
          <a:p>
            <a:pPr algn="just" eaLnBrk="1" hangingPunct="1">
              <a:lnSpc>
                <a:spcPct val="80000"/>
              </a:lnSpc>
            </a:pPr>
            <a:r>
              <a:rPr lang="cs-CZ" altLang="cs-CZ" sz="1600"/>
              <a:t>Předpokládané měsíční tržby za zboží </a:t>
            </a:r>
            <a:r>
              <a:rPr lang="cs-CZ" altLang="cs-CZ" sz="1600" b="1"/>
              <a:t>1,8 mil. Kč.</a:t>
            </a:r>
          </a:p>
          <a:p>
            <a:pPr algn="just" eaLnBrk="1" hangingPunct="1">
              <a:lnSpc>
                <a:spcPct val="80000"/>
              </a:lnSpc>
            </a:pPr>
            <a:r>
              <a:rPr lang="cs-CZ" altLang="cs-CZ" sz="1600"/>
              <a:t>Průměrné měsíční náklady na prodané zboží  </a:t>
            </a:r>
            <a:r>
              <a:rPr lang="cs-CZ" altLang="cs-CZ" sz="1600" b="1"/>
              <a:t>1,26 mil. Kč</a:t>
            </a:r>
            <a:r>
              <a:rPr lang="cs-CZ" altLang="cs-CZ" sz="1600"/>
              <a:t>     </a:t>
            </a:r>
          </a:p>
          <a:p>
            <a:pPr algn="just" eaLnBrk="1" hangingPunct="1">
              <a:lnSpc>
                <a:spcPct val="80000"/>
              </a:lnSpc>
            </a:pPr>
            <a:r>
              <a:rPr lang="cs-CZ" altLang="cs-CZ" sz="1600"/>
              <a:t>Firma bude od začátku zaměstnávat </a:t>
            </a:r>
            <a:r>
              <a:rPr lang="cs-CZ" altLang="cs-CZ" sz="1600" b="1"/>
              <a:t>6</a:t>
            </a:r>
            <a:r>
              <a:rPr lang="cs-CZ" altLang="cs-CZ" sz="1600"/>
              <a:t> pracovníků    </a:t>
            </a:r>
          </a:p>
          <a:p>
            <a:pPr algn="just" eaLnBrk="1" hangingPunct="1">
              <a:lnSpc>
                <a:spcPct val="80000"/>
              </a:lnSpc>
            </a:pPr>
            <a:r>
              <a:rPr lang="cs-CZ" altLang="cs-CZ" sz="1600"/>
              <a:t>Průměrná měsíční mzda zaměstnance </a:t>
            </a:r>
            <a:r>
              <a:rPr lang="cs-CZ" altLang="cs-CZ" sz="1600" b="1"/>
              <a:t>16 tis. Kč</a:t>
            </a:r>
            <a:r>
              <a:rPr lang="cs-CZ" altLang="cs-CZ" sz="1600"/>
              <a:t>     </a:t>
            </a:r>
          </a:p>
          <a:p>
            <a:pPr algn="just" eaLnBrk="1" hangingPunct="1">
              <a:lnSpc>
                <a:spcPct val="80000"/>
              </a:lnSpc>
            </a:pPr>
            <a:r>
              <a:rPr lang="cs-CZ" altLang="cs-CZ" sz="1600"/>
              <a:t>Zdravotní a sociální pojištění </a:t>
            </a:r>
            <a:r>
              <a:rPr lang="cs-CZ" altLang="cs-CZ" sz="1600" b="1"/>
              <a:t>34 %</a:t>
            </a:r>
            <a:r>
              <a:rPr lang="cs-CZ" altLang="cs-CZ" sz="1600"/>
              <a:t> z hrubých mezd    </a:t>
            </a:r>
          </a:p>
          <a:p>
            <a:pPr algn="just" eaLnBrk="1" hangingPunct="1">
              <a:lnSpc>
                <a:spcPct val="80000"/>
              </a:lnSpc>
            </a:pPr>
            <a:r>
              <a:rPr lang="cs-CZ" altLang="cs-CZ" sz="1600"/>
              <a:t>Energie a otop </a:t>
            </a:r>
            <a:r>
              <a:rPr lang="cs-CZ" altLang="cs-CZ" sz="1600" b="1"/>
              <a:t>za měsíc 25 tis. Kč</a:t>
            </a:r>
            <a:r>
              <a:rPr lang="cs-CZ" altLang="cs-CZ" sz="1600"/>
              <a:t>     </a:t>
            </a:r>
          </a:p>
          <a:p>
            <a:pPr algn="just" eaLnBrk="1" hangingPunct="1">
              <a:lnSpc>
                <a:spcPct val="80000"/>
              </a:lnSpc>
            </a:pPr>
            <a:r>
              <a:rPr lang="cs-CZ" altLang="cs-CZ" sz="1600"/>
              <a:t>Ostatní náklady </a:t>
            </a:r>
            <a:r>
              <a:rPr lang="cs-CZ" altLang="cs-CZ" sz="1600" b="1"/>
              <a:t>za měsíc 8 tis. Kč</a:t>
            </a:r>
            <a:r>
              <a:rPr lang="cs-CZ" altLang="cs-CZ" sz="1600"/>
              <a:t>     </a:t>
            </a:r>
          </a:p>
          <a:p>
            <a:pPr algn="just" eaLnBrk="1" hangingPunct="1">
              <a:lnSpc>
                <a:spcPct val="80000"/>
              </a:lnSpc>
            </a:pPr>
            <a:r>
              <a:rPr lang="cs-CZ" altLang="cs-CZ" sz="1600" b="1"/>
              <a:t>Roční</a:t>
            </a:r>
            <a:r>
              <a:rPr lang="cs-CZ" altLang="cs-CZ" sz="1600"/>
              <a:t> pojištění majetku (placeno v rovnoměrných měs. platbách) </a:t>
            </a:r>
            <a:r>
              <a:rPr lang="cs-CZ" altLang="cs-CZ" sz="1600" b="1"/>
              <a:t>120 tis. Kč</a:t>
            </a:r>
            <a:r>
              <a:rPr lang="cs-CZ" altLang="cs-CZ" sz="1600"/>
              <a:t>     </a:t>
            </a:r>
          </a:p>
          <a:p>
            <a:pPr algn="just" eaLnBrk="1" hangingPunct="1">
              <a:lnSpc>
                <a:spcPct val="80000"/>
              </a:lnSpc>
            </a:pPr>
            <a:r>
              <a:rPr lang="cs-CZ" altLang="cs-CZ" sz="1600" b="1"/>
              <a:t>Na začátku</a:t>
            </a:r>
            <a:r>
              <a:rPr lang="cs-CZ" altLang="cs-CZ" sz="1600"/>
              <a:t> provozu prodejny bude potřeba nakoupit zboží za </a:t>
            </a:r>
            <a:r>
              <a:rPr lang="cs-CZ" altLang="cs-CZ" sz="1600" b="1"/>
              <a:t>2 mil. Kč</a:t>
            </a:r>
            <a:r>
              <a:rPr lang="cs-CZ" altLang="cs-CZ" sz="1600"/>
              <a:t>.</a:t>
            </a:r>
          </a:p>
          <a:p>
            <a:pPr algn="just" eaLnBrk="1" hangingPunct="1">
              <a:lnSpc>
                <a:spcPct val="80000"/>
              </a:lnSpc>
            </a:pPr>
            <a:r>
              <a:rPr lang="cs-CZ" altLang="cs-CZ" sz="1600"/>
              <a:t>Vlastní kapitál  </a:t>
            </a:r>
            <a:r>
              <a:rPr lang="cs-CZ" altLang="cs-CZ" sz="1600" b="1"/>
              <a:t>3 mil. Kč</a:t>
            </a:r>
            <a:r>
              <a:rPr lang="cs-CZ" altLang="cs-CZ" sz="1600"/>
              <a:t>     </a:t>
            </a:r>
          </a:p>
          <a:p>
            <a:pPr algn="just" eaLnBrk="1" hangingPunct="1">
              <a:lnSpc>
                <a:spcPct val="80000"/>
              </a:lnSpc>
            </a:pPr>
            <a:r>
              <a:rPr lang="cs-CZ" altLang="cs-CZ" sz="1600"/>
              <a:t>V případě nezbytné potřeby úvěru uvažujte s úrokem </a:t>
            </a:r>
            <a:r>
              <a:rPr lang="cs-CZ" altLang="cs-CZ" sz="1600" b="1"/>
              <a:t>8 %</a:t>
            </a:r>
            <a:r>
              <a:rPr lang="cs-CZ" altLang="cs-CZ" sz="1600"/>
              <a:t> p. a. a maximální výši úvěru </a:t>
            </a:r>
            <a:r>
              <a:rPr lang="cs-CZ" altLang="cs-CZ" sz="1600" b="1"/>
              <a:t>6 mil. Kč</a:t>
            </a:r>
            <a:r>
              <a:rPr lang="cs-CZ" altLang="cs-CZ" sz="1600"/>
              <a:t>. Doba splácení bude </a:t>
            </a:r>
            <a:r>
              <a:rPr lang="cs-CZ" altLang="cs-CZ" sz="1600" b="1"/>
              <a:t>5 let</a:t>
            </a:r>
            <a:r>
              <a:rPr lang="cs-CZ" altLang="cs-CZ" sz="1600"/>
              <a:t>, splátky jednou ročně (na konci roku).</a:t>
            </a:r>
          </a:p>
          <a:p>
            <a:pPr algn="just" eaLnBrk="1" hangingPunct="1">
              <a:lnSpc>
                <a:spcPct val="80000"/>
              </a:lnSpc>
            </a:pPr>
            <a:r>
              <a:rPr lang="cs-CZ" altLang="cs-CZ" sz="1600"/>
              <a:t>Maximální </a:t>
            </a:r>
            <a:r>
              <a:rPr lang="cs-CZ" altLang="cs-CZ" sz="1600" b="1"/>
              <a:t>přijatelná kupní cena prodejny 4 mil. Kč</a:t>
            </a:r>
            <a:r>
              <a:rPr lang="cs-CZ" altLang="cs-CZ" sz="1600"/>
              <a:t>. Předpokládejme lineární odpisování po dobu 10 let (</a:t>
            </a:r>
            <a:r>
              <a:rPr lang="cs-CZ" altLang="cs-CZ" sz="1600" b="1"/>
              <a:t>odpis 1/10 ročně</a:t>
            </a:r>
            <a:r>
              <a:rPr lang="cs-CZ" altLang="cs-CZ" sz="1600"/>
              <a:t>). Abstrahujte od rozdílů mezi účetními a daňovými odpisy.  </a:t>
            </a:r>
            <a:endParaRPr lang="cs-CZ" altLang="cs-CZ" sz="1600" b="1"/>
          </a:p>
          <a:p>
            <a:pPr algn="just" eaLnBrk="1" hangingPunct="1">
              <a:lnSpc>
                <a:spcPct val="80000"/>
              </a:lnSpc>
              <a:buFont typeface="Wingdings" panose="05000000000000000000" pitchFamily="2" charset="2"/>
              <a:buNone/>
            </a:pPr>
            <a:r>
              <a:rPr lang="cs-CZ" altLang="cs-CZ" sz="1600" b="1"/>
              <a:t>	Předpoklady podnikatelského záměru:</a:t>
            </a:r>
            <a:r>
              <a:rPr lang="cs-CZ" altLang="cs-CZ" sz="1600"/>
              <a:t>    </a:t>
            </a:r>
          </a:p>
          <a:p>
            <a:pPr algn="just" eaLnBrk="1" hangingPunct="1">
              <a:lnSpc>
                <a:spcPct val="80000"/>
              </a:lnSpc>
            </a:pPr>
            <a:r>
              <a:rPr lang="cs-CZ" altLang="cs-CZ" sz="1600"/>
              <a:t>Kupní cena prodejny bude zaplacena ihned.  Kapitál vložený do podniku by mohl být </a:t>
            </a:r>
            <a:r>
              <a:rPr lang="cs-CZ" altLang="cs-CZ" sz="1600" b="1"/>
              <a:t>alternativně zhodnocen ve výši 5 %.</a:t>
            </a:r>
            <a:r>
              <a:rPr lang="cs-CZ" altLang="cs-CZ" sz="1600"/>
              <a:t> V </a:t>
            </a:r>
            <a:r>
              <a:rPr lang="cs-CZ" altLang="cs-CZ" sz="1600" b="1"/>
              <a:t>prvním měsíci činnosti nebudou žádné příjmy</a:t>
            </a:r>
            <a:r>
              <a:rPr lang="cs-CZ" altLang="cs-CZ" sz="1600"/>
              <a:t>. Roční rozpočet výnosů a nákladů (VZZ) uvažujte v plánu na 12 měsíců (běžný provoz). Majitelé firmy dále operují s </a:t>
            </a:r>
            <a:r>
              <a:rPr lang="cs-CZ" altLang="cs-CZ" sz="1600" b="1"/>
              <a:t>vytvořením rezervy finanční hotovosti ve výši 5 %</a:t>
            </a:r>
            <a:r>
              <a:rPr lang="cs-CZ" altLang="cs-CZ" sz="1600"/>
              <a:t> očekávaných prvotních výdajů jako rezervu na krytí neočekávaných výdajů. DzPPO uvažujte ve výši </a:t>
            </a:r>
            <a:r>
              <a:rPr lang="cs-CZ" altLang="cs-CZ" sz="1600" b="1"/>
              <a:t>19 %. </a:t>
            </a:r>
          </a:p>
        </p:txBody>
      </p:sp>
      <p:sp>
        <p:nvSpPr>
          <p:cNvPr id="20483" name="Rectangle 3"/>
          <p:cNvSpPr>
            <a:spLocks noGrp="1" noChangeArrowheads="1"/>
          </p:cNvSpPr>
          <p:nvPr>
            <p:ph type="title"/>
          </p:nvPr>
        </p:nvSpPr>
        <p:spPr>
          <a:xfrm>
            <a:off x="1844626" y="184935"/>
            <a:ext cx="8424862" cy="558800"/>
          </a:xfrm>
          <a:noFill/>
        </p:spPr>
        <p:txBody>
          <a:bodyPr>
            <a:normAutofit fontScale="90000"/>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a:t>
            </a:r>
            <a:r>
              <a:rPr lang="cs-CZ" altLang="cs-CZ" sz="2800" dirty="0">
                <a:solidFill>
                  <a:srgbClr val="C00000"/>
                </a:solidFill>
              </a:rPr>
              <a:t> 1</a:t>
            </a:r>
          </a:p>
        </p:txBody>
      </p:sp>
    </p:spTree>
    <p:extLst>
      <p:ext uri="{BB962C8B-B14F-4D97-AF65-F5344CB8AC3E}">
        <p14:creationId xmlns:p14="http://schemas.microsoft.com/office/powerpoint/2010/main" val="73779569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099151" y="211138"/>
            <a:ext cx="8424862" cy="558800"/>
          </a:xfrm>
          <a:noFill/>
        </p:spPr>
        <p:txBody>
          <a:bodyPr>
            <a:normAutofit fontScale="90000"/>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a:t>
            </a:r>
            <a:r>
              <a:rPr lang="cs-CZ" altLang="cs-CZ" sz="2800" dirty="0">
                <a:solidFill>
                  <a:srgbClr val="C00000"/>
                </a:solidFill>
              </a:rPr>
              <a:t> </a:t>
            </a:r>
            <a:r>
              <a:rPr lang="cs-CZ" altLang="cs-CZ" sz="2800" b="1" dirty="0">
                <a:solidFill>
                  <a:srgbClr val="C00000"/>
                </a:solidFill>
              </a:rPr>
              <a:t>1 - řešení</a:t>
            </a:r>
          </a:p>
        </p:txBody>
      </p:sp>
      <p:sp>
        <p:nvSpPr>
          <p:cNvPr id="21507" name="Rectangle 3"/>
          <p:cNvSpPr>
            <a:spLocks noChangeArrowheads="1"/>
          </p:cNvSpPr>
          <p:nvPr/>
        </p:nvSpPr>
        <p:spPr bwMode="auto">
          <a:xfrm>
            <a:off x="323850" y="942255"/>
            <a:ext cx="84963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tabLst>
                <a:tab pos="-3060700" algn="l"/>
                <a:tab pos="450850" algn="l"/>
                <a:tab pos="4410075" algn="r"/>
              </a:tabLst>
              <a:defRPr b="1">
                <a:solidFill>
                  <a:schemeClr val="tx1"/>
                </a:solidFill>
                <a:latin typeface="Verdana" panose="020B0604030504040204" pitchFamily="34" charset="0"/>
              </a:defRPr>
            </a:lvl1pPr>
            <a:lvl2pPr marL="742950" indent="-285750" eaLnBrk="0" hangingPunct="0">
              <a:tabLst>
                <a:tab pos="-3060700" algn="l"/>
                <a:tab pos="450850" algn="l"/>
                <a:tab pos="4410075" algn="r"/>
              </a:tabLst>
              <a:defRPr b="1">
                <a:solidFill>
                  <a:schemeClr val="tx1"/>
                </a:solidFill>
                <a:latin typeface="Verdana" panose="020B0604030504040204" pitchFamily="34" charset="0"/>
              </a:defRPr>
            </a:lvl2pPr>
            <a:lvl3pPr marL="1143000" indent="-228600" eaLnBrk="0" hangingPunct="0">
              <a:tabLst>
                <a:tab pos="-3060700" algn="l"/>
                <a:tab pos="450850" algn="l"/>
                <a:tab pos="4410075" algn="r"/>
              </a:tabLst>
              <a:defRPr b="1">
                <a:solidFill>
                  <a:schemeClr val="tx1"/>
                </a:solidFill>
                <a:latin typeface="Verdana" panose="020B0604030504040204" pitchFamily="34" charset="0"/>
              </a:defRPr>
            </a:lvl3pPr>
            <a:lvl4pPr marL="1600200" indent="-228600" eaLnBrk="0" hangingPunct="0">
              <a:tabLst>
                <a:tab pos="-3060700" algn="l"/>
                <a:tab pos="450850" algn="l"/>
                <a:tab pos="4410075" algn="r"/>
              </a:tabLst>
              <a:defRPr b="1">
                <a:solidFill>
                  <a:schemeClr val="tx1"/>
                </a:solidFill>
                <a:latin typeface="Verdana" panose="020B0604030504040204" pitchFamily="34" charset="0"/>
              </a:defRPr>
            </a:lvl4pPr>
            <a:lvl5pPr marL="2057400" indent="-228600" eaLnBrk="0" hangingPunct="0">
              <a:tabLst>
                <a:tab pos="-3060700" algn="l"/>
                <a:tab pos="450850"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3060700" algn="l"/>
                <a:tab pos="450850"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3060700" algn="l"/>
                <a:tab pos="450850"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3060700" algn="l"/>
                <a:tab pos="450850"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3060700" algn="l"/>
                <a:tab pos="450850" algn="l"/>
                <a:tab pos="4410075" algn="r"/>
              </a:tabLst>
              <a:defRPr b="1">
                <a:solidFill>
                  <a:schemeClr val="tx1"/>
                </a:solidFill>
                <a:latin typeface="Verdana" panose="020B0604030504040204" pitchFamily="34" charset="0"/>
              </a:defRPr>
            </a:lvl9pPr>
          </a:lstStyle>
          <a:p>
            <a:pPr eaLnBrk="1" hangingPunct="1"/>
            <a:r>
              <a:rPr lang="cs-CZ" altLang="cs-CZ" sz="2000" u="sng" dirty="0">
                <a:latin typeface="Arial" panose="020B0604020202020204" pitchFamily="34" charset="0"/>
                <a:cs typeface="Times New Roman" panose="02020603050405020304" pitchFamily="18" charset="0"/>
              </a:rPr>
              <a:t>1. ROZPOČET POTŘEBNÉHO KAPITÁLU:</a:t>
            </a:r>
            <a:endParaRPr lang="cs-CZ" altLang="cs-CZ" sz="200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a:p>
            <a:endParaRPr lang="cs-CZ" altLang="cs-CZ" b="0" dirty="0">
              <a:latin typeface="Arial" panose="020B0604020202020204" pitchFamily="34" charset="0"/>
            </a:endParaRPr>
          </a:p>
        </p:txBody>
      </p:sp>
      <p:sp>
        <p:nvSpPr>
          <p:cNvPr id="21508" name="Line 4"/>
          <p:cNvSpPr>
            <a:spLocks noChangeShapeType="1"/>
          </p:cNvSpPr>
          <p:nvPr/>
        </p:nvSpPr>
        <p:spPr bwMode="auto">
          <a:xfrm>
            <a:off x="539750" y="4005263"/>
            <a:ext cx="8135938"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09" name="Rectangle 5"/>
          <p:cNvSpPr>
            <a:spLocks noChangeArrowheads="1"/>
          </p:cNvSpPr>
          <p:nvPr/>
        </p:nvSpPr>
        <p:spPr bwMode="auto">
          <a:xfrm>
            <a:off x="323850" y="4350028"/>
            <a:ext cx="81375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tabLst>
                <a:tab pos="450850" algn="l"/>
                <a:tab pos="4410075" algn="r"/>
              </a:tabLst>
              <a:defRPr b="1">
                <a:solidFill>
                  <a:schemeClr val="tx1"/>
                </a:solidFill>
                <a:latin typeface="Verdana" panose="020B0604030504040204" pitchFamily="34" charset="0"/>
              </a:defRPr>
            </a:lvl1pPr>
            <a:lvl2pPr marL="742950" indent="-285750" eaLnBrk="0" hangingPunct="0">
              <a:tabLst>
                <a:tab pos="450850" algn="l"/>
                <a:tab pos="4410075" algn="r"/>
              </a:tabLst>
              <a:defRPr b="1">
                <a:solidFill>
                  <a:schemeClr val="tx1"/>
                </a:solidFill>
                <a:latin typeface="Verdana" panose="020B0604030504040204" pitchFamily="34" charset="0"/>
              </a:defRPr>
            </a:lvl2pPr>
            <a:lvl3pPr marL="1143000" indent="-228600" eaLnBrk="0" hangingPunct="0">
              <a:tabLst>
                <a:tab pos="450850" algn="l"/>
                <a:tab pos="4410075" algn="r"/>
              </a:tabLst>
              <a:defRPr b="1">
                <a:solidFill>
                  <a:schemeClr val="tx1"/>
                </a:solidFill>
                <a:latin typeface="Verdana" panose="020B0604030504040204" pitchFamily="34" charset="0"/>
              </a:defRPr>
            </a:lvl3pPr>
            <a:lvl4pPr marL="1600200" indent="-228600" eaLnBrk="0" hangingPunct="0">
              <a:tabLst>
                <a:tab pos="450850" algn="l"/>
                <a:tab pos="4410075" algn="r"/>
              </a:tabLst>
              <a:defRPr b="1">
                <a:solidFill>
                  <a:schemeClr val="tx1"/>
                </a:solidFill>
                <a:latin typeface="Verdana" panose="020B0604030504040204" pitchFamily="34" charset="0"/>
              </a:defRPr>
            </a:lvl4pPr>
            <a:lvl5pPr marL="2057400" indent="-228600" eaLnBrk="0" hangingPunct="0">
              <a:tabLst>
                <a:tab pos="450850"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450850"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450850"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450850"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450850" algn="l"/>
                <a:tab pos="4410075" algn="r"/>
              </a:tabLst>
              <a:defRPr b="1">
                <a:solidFill>
                  <a:schemeClr val="tx1"/>
                </a:solidFill>
                <a:latin typeface="Verdana" panose="020B0604030504040204" pitchFamily="34" charset="0"/>
              </a:defRPr>
            </a:lvl9pPr>
          </a:lstStyle>
          <a:p>
            <a:pPr algn="just" eaLnBrk="1" hangingPunct="1"/>
            <a:r>
              <a:rPr lang="cs-CZ" altLang="cs-CZ" b="0" dirty="0">
                <a:latin typeface="Arial" panose="020B0604020202020204" pitchFamily="34" charset="0"/>
              </a:rPr>
              <a:t>	</a:t>
            </a:r>
          </a:p>
        </p:txBody>
      </p:sp>
      <p:sp>
        <p:nvSpPr>
          <p:cNvPr id="21510" name="Rectangle 6"/>
          <p:cNvSpPr>
            <a:spLocks noChangeArrowheads="1"/>
          </p:cNvSpPr>
          <p:nvPr/>
        </p:nvSpPr>
        <p:spPr bwMode="auto">
          <a:xfrm>
            <a:off x="323850" y="5592653"/>
            <a:ext cx="88201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tabLst>
                <a:tab pos="-3060700" algn="l"/>
                <a:tab pos="452438" algn="l"/>
                <a:tab pos="4410075" algn="r"/>
              </a:tabLst>
              <a:defRPr b="1">
                <a:solidFill>
                  <a:schemeClr val="tx1"/>
                </a:solidFill>
                <a:latin typeface="Verdana" panose="020B0604030504040204" pitchFamily="34" charset="0"/>
              </a:defRPr>
            </a:lvl1pPr>
            <a:lvl2pPr marL="742950" indent="-285750" eaLnBrk="0" hangingPunct="0">
              <a:tabLst>
                <a:tab pos="-3060700" algn="l"/>
                <a:tab pos="452438" algn="l"/>
                <a:tab pos="4410075" algn="r"/>
              </a:tabLst>
              <a:defRPr b="1">
                <a:solidFill>
                  <a:schemeClr val="tx1"/>
                </a:solidFill>
                <a:latin typeface="Verdana" panose="020B0604030504040204" pitchFamily="34" charset="0"/>
              </a:defRPr>
            </a:lvl2pPr>
            <a:lvl3pPr marL="1143000" indent="-228600" eaLnBrk="0" hangingPunct="0">
              <a:tabLst>
                <a:tab pos="-3060700" algn="l"/>
                <a:tab pos="452438" algn="l"/>
                <a:tab pos="4410075" algn="r"/>
              </a:tabLst>
              <a:defRPr b="1">
                <a:solidFill>
                  <a:schemeClr val="tx1"/>
                </a:solidFill>
                <a:latin typeface="Verdana" panose="020B0604030504040204" pitchFamily="34" charset="0"/>
              </a:defRPr>
            </a:lvl3pPr>
            <a:lvl4pPr marL="1600200" indent="-228600" eaLnBrk="0" hangingPunct="0">
              <a:tabLst>
                <a:tab pos="-3060700" algn="l"/>
                <a:tab pos="452438" algn="l"/>
                <a:tab pos="4410075" algn="r"/>
              </a:tabLst>
              <a:defRPr b="1">
                <a:solidFill>
                  <a:schemeClr val="tx1"/>
                </a:solidFill>
                <a:latin typeface="Verdana" panose="020B0604030504040204" pitchFamily="34" charset="0"/>
              </a:defRPr>
            </a:lvl4pPr>
            <a:lvl5pPr marL="2057400" indent="-228600" eaLnBrk="0" hangingPunct="0">
              <a:tabLst>
                <a:tab pos="-3060700" algn="l"/>
                <a:tab pos="452438"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3060700" algn="l"/>
                <a:tab pos="452438"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3060700" algn="l"/>
                <a:tab pos="452438"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3060700" algn="l"/>
                <a:tab pos="452438"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3060700" algn="l"/>
                <a:tab pos="452438" algn="l"/>
                <a:tab pos="4410075" algn="r"/>
              </a:tabLst>
              <a:defRPr b="1">
                <a:solidFill>
                  <a:schemeClr val="tx1"/>
                </a:solidFill>
                <a:latin typeface="Verdana" panose="020B0604030504040204" pitchFamily="34" charset="0"/>
              </a:defRPr>
            </a:lvl9pPr>
          </a:lstStyle>
          <a:p>
            <a:pPr eaLnBrk="1" hangingPunct="1"/>
            <a:r>
              <a:rPr lang="cs-CZ" altLang="cs-CZ" u="sng" dirty="0">
                <a:latin typeface="Arial" panose="020B0604020202020204" pitchFamily="34" charset="0"/>
              </a:rPr>
              <a:t>2. ZDROJE KAPITÁLU:</a:t>
            </a:r>
          </a:p>
          <a:p>
            <a:pPr eaLnBrk="1" hangingPunct="1"/>
            <a:r>
              <a:rPr lang="cs-CZ" altLang="cs-CZ" dirty="0">
                <a:latin typeface="Arial" panose="020B0604020202020204" pitchFamily="34" charset="0"/>
              </a:rPr>
              <a:t>	</a:t>
            </a:r>
            <a:endParaRPr lang="cs-CZ" altLang="cs-CZ" dirty="0"/>
          </a:p>
        </p:txBody>
      </p:sp>
    </p:spTree>
    <p:extLst>
      <p:ext uri="{BB962C8B-B14F-4D97-AF65-F5344CB8AC3E}">
        <p14:creationId xmlns:p14="http://schemas.microsoft.com/office/powerpoint/2010/main" val="39205053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381954" y="286340"/>
            <a:ext cx="8424862" cy="558800"/>
          </a:xfrm>
          <a:noFill/>
        </p:spPr>
        <p:txBody>
          <a:bodyPr>
            <a:normAutofit fontScale="90000"/>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 1 - řešení</a:t>
            </a:r>
          </a:p>
        </p:txBody>
      </p:sp>
      <p:sp>
        <p:nvSpPr>
          <p:cNvPr id="22531" name="Rectangle 3"/>
          <p:cNvSpPr>
            <a:spLocks noChangeArrowheads="1"/>
          </p:cNvSpPr>
          <p:nvPr/>
        </p:nvSpPr>
        <p:spPr bwMode="auto">
          <a:xfrm>
            <a:off x="275799" y="1303544"/>
            <a:ext cx="84248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tabLst>
                <a:tab pos="-3060700" algn="l"/>
                <a:tab pos="4410075" algn="r"/>
              </a:tabLst>
              <a:defRPr b="1">
                <a:solidFill>
                  <a:schemeClr val="tx1"/>
                </a:solidFill>
                <a:latin typeface="Verdana" panose="020B0604030504040204" pitchFamily="34" charset="0"/>
              </a:defRPr>
            </a:lvl1pPr>
            <a:lvl2pPr marL="742950" indent="-285750" eaLnBrk="0" hangingPunct="0">
              <a:tabLst>
                <a:tab pos="-3060700" algn="l"/>
                <a:tab pos="4410075" algn="r"/>
              </a:tabLst>
              <a:defRPr b="1">
                <a:solidFill>
                  <a:schemeClr val="tx1"/>
                </a:solidFill>
                <a:latin typeface="Verdana" panose="020B0604030504040204" pitchFamily="34" charset="0"/>
              </a:defRPr>
            </a:lvl2pPr>
            <a:lvl3pPr marL="1143000" indent="-228600" eaLnBrk="0" hangingPunct="0">
              <a:tabLst>
                <a:tab pos="-3060700" algn="l"/>
                <a:tab pos="4410075" algn="r"/>
              </a:tabLst>
              <a:defRPr b="1">
                <a:solidFill>
                  <a:schemeClr val="tx1"/>
                </a:solidFill>
                <a:latin typeface="Verdana" panose="020B0604030504040204" pitchFamily="34" charset="0"/>
              </a:defRPr>
            </a:lvl3pPr>
            <a:lvl4pPr marL="1600200" indent="-228600" eaLnBrk="0" hangingPunct="0">
              <a:tabLst>
                <a:tab pos="-3060700" algn="l"/>
                <a:tab pos="4410075" algn="r"/>
              </a:tabLst>
              <a:defRPr b="1">
                <a:solidFill>
                  <a:schemeClr val="tx1"/>
                </a:solidFill>
                <a:latin typeface="Verdana" panose="020B0604030504040204" pitchFamily="34" charset="0"/>
              </a:defRPr>
            </a:lvl4pPr>
            <a:lvl5pPr marL="2057400" indent="-228600" eaLnBrk="0" hangingPunct="0">
              <a:tabLst>
                <a:tab pos="-3060700"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9pPr>
          </a:lstStyle>
          <a:p>
            <a:pPr eaLnBrk="1" hangingPunct="1"/>
            <a:r>
              <a:rPr lang="cs-CZ" altLang="cs-CZ" sz="2000" u="sng" dirty="0"/>
              <a:t>3. ROČNÍ ROZPOČET VÝNOSŮ A NÁKLADŮ:</a:t>
            </a:r>
            <a:endParaRPr lang="cs-CZ" altLang="cs-CZ" sz="2000" dirty="0"/>
          </a:p>
        </p:txBody>
      </p:sp>
    </p:spTree>
    <p:extLst>
      <p:ext uri="{BB962C8B-B14F-4D97-AF65-F5344CB8AC3E}">
        <p14:creationId xmlns:p14="http://schemas.microsoft.com/office/powerpoint/2010/main" val="317970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4294967295"/>
          </p:nvPr>
        </p:nvSpPr>
        <p:spPr>
          <a:xfrm>
            <a:off x="250825" y="1268413"/>
            <a:ext cx="8569325" cy="5400675"/>
          </a:xfrm>
        </p:spPr>
        <p:txBody>
          <a:bodyPr/>
          <a:lstStyle/>
          <a:p>
            <a:pPr algn="ctr">
              <a:buFont typeface="Wingdings" pitchFamily="2" charset="2"/>
              <a:buNone/>
            </a:pPr>
            <a:r>
              <a:rPr lang="cs-CZ" sz="2800" i="1">
                <a:solidFill>
                  <a:schemeClr val="tx1"/>
                </a:solidFill>
              </a:rPr>
              <a:t>VIZE a POSLÁNÍ</a:t>
            </a:r>
          </a:p>
          <a:p>
            <a:pPr algn="just"/>
            <a:r>
              <a:rPr lang="cs-CZ" sz="2800" b="1">
                <a:solidFill>
                  <a:schemeClr val="tx1"/>
                </a:solidFill>
              </a:rPr>
              <a:t>Poslání</a:t>
            </a:r>
            <a:r>
              <a:rPr lang="cs-CZ" sz="2800">
                <a:solidFill>
                  <a:schemeClr val="tx1"/>
                </a:solidFill>
              </a:rPr>
              <a:t> je něčím, co </a:t>
            </a:r>
            <a:r>
              <a:rPr lang="cs-CZ" sz="2800" b="1">
                <a:solidFill>
                  <a:schemeClr val="tx1"/>
                </a:solidFill>
              </a:rPr>
              <a:t>vyjadřuje dlouhodobou strategii společnosti v několika málo větách</a:t>
            </a:r>
            <a:r>
              <a:rPr lang="cs-CZ" sz="2800">
                <a:solidFill>
                  <a:schemeClr val="tx1"/>
                </a:solidFill>
              </a:rPr>
              <a:t>. Je to de facto ten </a:t>
            </a:r>
            <a:r>
              <a:rPr lang="cs-CZ" sz="2800" b="1">
                <a:solidFill>
                  <a:schemeClr val="tx1"/>
                </a:solidFill>
              </a:rPr>
              <a:t>nejvyšší možný abstrakt celé firemní strategie</a:t>
            </a:r>
            <a:r>
              <a:rPr lang="cs-CZ" sz="2800">
                <a:solidFill>
                  <a:schemeClr val="tx1"/>
                </a:solidFill>
              </a:rPr>
              <a:t>, který často bývá doplněn také firemní vizí a firemními hodnotami, které blíže definují způsoby a limity na cestě při dosažení firemního poslání</a:t>
            </a:r>
            <a:endParaRPr lang="cs-CZ" sz="2800" b="1">
              <a:solidFill>
                <a:schemeClr val="tx1"/>
              </a:solidFill>
            </a:endParaRPr>
          </a:p>
        </p:txBody>
      </p:sp>
      <p:sp>
        <p:nvSpPr>
          <p:cNvPr id="14339" name="Rectangle 4"/>
          <p:cNvSpPr>
            <a:spLocks noGrp="1" noChangeArrowheads="1"/>
          </p:cNvSpPr>
          <p:nvPr>
            <p:ph type="title" idx="4294967295"/>
          </p:nvPr>
        </p:nvSpPr>
        <p:spPr>
          <a:xfrm>
            <a:off x="457200" y="274638"/>
            <a:ext cx="8362950" cy="850900"/>
          </a:xfrm>
        </p:spPr>
        <p:txBody>
          <a:bodyPr/>
          <a:lstStyle/>
          <a:p>
            <a:pPr fontAlgn="auto">
              <a:spcAft>
                <a:spcPts val="0"/>
              </a:spcAft>
              <a:defRPr/>
            </a:pPr>
            <a:r>
              <a:rPr lang="cs-CZ" sz="3600" b="1" dirty="0"/>
              <a:t>Struktura procesu strategického řízení</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31126" y="349250"/>
            <a:ext cx="8424862" cy="558800"/>
          </a:xfrm>
          <a:noFill/>
        </p:spPr>
        <p:txBody>
          <a:bodyPr>
            <a:normAutofit fontScale="90000"/>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 1 - řešení</a:t>
            </a:r>
          </a:p>
        </p:txBody>
      </p:sp>
      <p:sp>
        <p:nvSpPr>
          <p:cNvPr id="23555" name="Rectangle 3"/>
          <p:cNvSpPr>
            <a:spLocks noChangeArrowheads="1"/>
          </p:cNvSpPr>
          <p:nvPr/>
        </p:nvSpPr>
        <p:spPr bwMode="auto">
          <a:xfrm>
            <a:off x="250825" y="851345"/>
            <a:ext cx="8713788"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eaLnBrk="0" hangingPunct="0">
              <a:tabLst>
                <a:tab pos="-3060700" algn="l"/>
                <a:tab pos="4410075" algn="r"/>
              </a:tabLst>
              <a:defRPr b="1">
                <a:solidFill>
                  <a:schemeClr val="tx1"/>
                </a:solidFill>
                <a:latin typeface="Verdana" panose="020B0604030504040204" pitchFamily="34" charset="0"/>
              </a:defRPr>
            </a:lvl1pPr>
            <a:lvl2pPr marL="742950" indent="-285750" eaLnBrk="0" hangingPunct="0">
              <a:tabLst>
                <a:tab pos="-3060700" algn="l"/>
                <a:tab pos="4410075" algn="r"/>
              </a:tabLst>
              <a:defRPr b="1">
                <a:solidFill>
                  <a:schemeClr val="tx1"/>
                </a:solidFill>
                <a:latin typeface="Verdana" panose="020B0604030504040204" pitchFamily="34" charset="0"/>
              </a:defRPr>
            </a:lvl2pPr>
            <a:lvl3pPr marL="1143000" indent="-228600" eaLnBrk="0" hangingPunct="0">
              <a:tabLst>
                <a:tab pos="-3060700" algn="l"/>
                <a:tab pos="4410075" algn="r"/>
              </a:tabLst>
              <a:defRPr b="1">
                <a:solidFill>
                  <a:schemeClr val="tx1"/>
                </a:solidFill>
                <a:latin typeface="Verdana" panose="020B0604030504040204" pitchFamily="34" charset="0"/>
              </a:defRPr>
            </a:lvl3pPr>
            <a:lvl4pPr marL="1600200" indent="-228600" eaLnBrk="0" hangingPunct="0">
              <a:tabLst>
                <a:tab pos="-3060700" algn="l"/>
                <a:tab pos="4410075" algn="r"/>
              </a:tabLst>
              <a:defRPr b="1">
                <a:solidFill>
                  <a:schemeClr val="tx1"/>
                </a:solidFill>
                <a:latin typeface="Verdana" panose="020B0604030504040204" pitchFamily="34" charset="0"/>
              </a:defRPr>
            </a:lvl4pPr>
            <a:lvl5pPr marL="2057400" indent="-228600" eaLnBrk="0" hangingPunct="0">
              <a:tabLst>
                <a:tab pos="-3060700"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9pPr>
          </a:lstStyle>
          <a:p>
            <a:pPr eaLnBrk="1" hangingPunct="1"/>
            <a:r>
              <a:rPr lang="cs-CZ" altLang="cs-CZ" sz="2000" u="sng" dirty="0"/>
              <a:t>4. ROZDĚLENÍ PŘÍJMŮ (CF):</a:t>
            </a:r>
            <a:endParaRPr lang="cs-CZ" altLang="cs-CZ" sz="2000"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r>
              <a:rPr lang="cs-CZ" altLang="cs-CZ" sz="2000" u="sng" dirty="0"/>
              <a:t>5. VÝPOČET ČISTÉHO EK. VÝSLEDKU PODNIKÁNÍ:</a:t>
            </a:r>
            <a:endParaRPr lang="cs-CZ" altLang="cs-CZ" sz="2000" dirty="0"/>
          </a:p>
          <a:p>
            <a:pPr eaLnBrk="1" hangingPunct="1"/>
            <a:endParaRPr lang="cs-CZ" altLang="cs-CZ" sz="2000" dirty="0"/>
          </a:p>
          <a:p>
            <a:pPr eaLnBrk="1" hangingPunct="1"/>
            <a:endParaRPr lang="cs-CZ" altLang="cs-CZ" sz="2000" dirty="0"/>
          </a:p>
          <a:p>
            <a:pPr eaLnBrk="1" hangingPunct="1"/>
            <a:endParaRPr lang="cs-CZ" altLang="cs-CZ" sz="2000" dirty="0"/>
          </a:p>
          <a:p>
            <a:pPr eaLnBrk="1" hangingPunct="1"/>
            <a:endParaRPr lang="cs-CZ" altLang="cs-CZ" sz="2000" dirty="0"/>
          </a:p>
          <a:p>
            <a:pPr eaLnBrk="1" hangingPunct="1"/>
            <a:endParaRPr lang="cs-CZ" altLang="cs-CZ" sz="2000" dirty="0"/>
          </a:p>
          <a:p>
            <a:pPr eaLnBrk="1" hangingPunct="1"/>
            <a:endParaRPr lang="cs-CZ" altLang="cs-CZ" sz="2000" dirty="0"/>
          </a:p>
          <a:p>
            <a:pPr eaLnBrk="1" hangingPunct="1"/>
            <a:r>
              <a:rPr lang="cs-CZ" altLang="cs-CZ" sz="2000" dirty="0"/>
              <a:t>Čistý </a:t>
            </a:r>
            <a:r>
              <a:rPr lang="cs-CZ" altLang="cs-CZ" sz="2000" dirty="0" err="1"/>
              <a:t>ek</a:t>
            </a:r>
            <a:r>
              <a:rPr lang="cs-CZ" altLang="cs-CZ" sz="2000" dirty="0"/>
              <a:t>. výsledek podnikání v 1. roce		</a:t>
            </a:r>
          </a:p>
        </p:txBody>
      </p:sp>
    </p:spTree>
    <p:extLst>
      <p:ext uri="{BB962C8B-B14F-4D97-AF65-F5344CB8AC3E}">
        <p14:creationId xmlns:p14="http://schemas.microsoft.com/office/powerpoint/2010/main" val="39209289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729060" y="1261"/>
            <a:ext cx="8229600" cy="1143000"/>
          </a:xfrm>
          <a:noFill/>
        </p:spPr>
        <p:txBody>
          <a:bodyPr anchor="ctr" anchorCtr="1">
            <a:normAutofit/>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 2</a:t>
            </a:r>
          </a:p>
        </p:txBody>
      </p:sp>
      <p:sp>
        <p:nvSpPr>
          <p:cNvPr id="24579" name="Rectangle 3"/>
          <p:cNvSpPr>
            <a:spLocks noGrp="1" noChangeArrowheads="1"/>
          </p:cNvSpPr>
          <p:nvPr>
            <p:ph type="body" idx="1"/>
          </p:nvPr>
        </p:nvSpPr>
        <p:spPr/>
        <p:txBody>
          <a:bodyPr/>
          <a:lstStyle/>
          <a:p>
            <a:pPr eaLnBrk="1" hangingPunct="1">
              <a:buFont typeface="Wingdings" panose="05000000000000000000" pitchFamily="2" charset="2"/>
              <a:buNone/>
            </a:pPr>
            <a:r>
              <a:rPr lang="cs-CZ" altLang="cs-CZ" b="1"/>
              <a:t>	</a:t>
            </a:r>
            <a:endParaRPr lang="cs-CZ" altLang="cs-CZ"/>
          </a:p>
        </p:txBody>
      </p:sp>
      <p:sp>
        <p:nvSpPr>
          <p:cNvPr id="24580" name="Rectangle 4"/>
          <p:cNvSpPr>
            <a:spLocks noChangeArrowheads="1"/>
          </p:cNvSpPr>
          <p:nvPr/>
        </p:nvSpPr>
        <p:spPr bwMode="auto">
          <a:xfrm>
            <a:off x="250825" y="1196975"/>
            <a:ext cx="8713788" cy="566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spcBef>
                <a:spcPct val="20000"/>
              </a:spcBef>
              <a:buClr>
                <a:schemeClr val="bg2"/>
              </a:buClr>
              <a:buSzPct val="75000"/>
              <a:buFont typeface="Wingdings" panose="05000000000000000000" pitchFamily="2" charset="2"/>
              <a:buChar char="p"/>
            </a:pPr>
            <a:endParaRPr lang="cs-CZ" altLang="cs-CZ" b="0"/>
          </a:p>
        </p:txBody>
      </p:sp>
      <p:sp>
        <p:nvSpPr>
          <p:cNvPr id="24581" name="Rectangle 5"/>
          <p:cNvSpPr>
            <a:spLocks noChangeArrowheads="1"/>
          </p:cNvSpPr>
          <p:nvPr/>
        </p:nvSpPr>
        <p:spPr bwMode="auto">
          <a:xfrm>
            <a:off x="3" y="1144261"/>
            <a:ext cx="9131513" cy="5713739"/>
          </a:xfrm>
          <a:prstGeom prst="rect">
            <a:avLst/>
          </a:prstGeom>
          <a:solidFill>
            <a:schemeClr val="bg1"/>
          </a:solidFill>
          <a:ln>
            <a:noFill/>
          </a:ln>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algn="just" eaLnBrk="1" hangingPunct="1">
              <a:spcBef>
                <a:spcPct val="20000"/>
              </a:spcBef>
              <a:buClr>
                <a:schemeClr val="bg2"/>
              </a:buClr>
              <a:buSzPct val="75000"/>
              <a:buFont typeface="Wingdings" panose="05000000000000000000" pitchFamily="2" charset="2"/>
              <a:buNone/>
            </a:pPr>
            <a:r>
              <a:rPr lang="cs-CZ" altLang="cs-CZ" sz="2000" b="0" dirty="0"/>
              <a:t>	</a:t>
            </a:r>
            <a:r>
              <a:rPr lang="cs-CZ" altLang="cs-CZ" sz="2000" dirty="0"/>
              <a:t>Existující firma (s.r.o. vlastněna jediným majitelem) plánuje na rok </a:t>
            </a:r>
            <a:r>
              <a:rPr lang="cs-CZ" altLang="cs-CZ" sz="2000" u="sng" dirty="0"/>
              <a:t>2018</a:t>
            </a:r>
            <a:r>
              <a:rPr lang="cs-CZ" altLang="cs-CZ" sz="2000" dirty="0"/>
              <a:t> nákup technologického zařízení – výrobní linky pro tváření plechů v hodnotě 3,5 mil. Kč.</a:t>
            </a:r>
            <a:r>
              <a:rPr lang="cs-CZ" altLang="cs-CZ" sz="2000" b="0" dirty="0"/>
              <a:t> Odpis výrobního zařízení uvažujte ve výši 583 300 Kč. Polovina provozu linky by měla sloužit pro vlastní potřebu firmy a druhou polovinu by měly tvořit zakázky pro odběratele. Na její nákup firma hodlá využít jednak vlastních zdrojů (200 tis. Kč) a dále plánuje bankovní úvěr, jehož výši zjistí z rozpočtu potřebného kapitálu. Předpokládaná doba splácení je 5 let a úrok 6 % </a:t>
            </a:r>
            <a:r>
              <a:rPr lang="cs-CZ" altLang="cs-CZ" sz="2000" b="0" dirty="0" err="1"/>
              <a:t>p.a</a:t>
            </a:r>
            <a:r>
              <a:rPr lang="cs-CZ" altLang="cs-CZ" sz="2000" b="0" dirty="0"/>
              <a:t>. </a:t>
            </a:r>
          </a:p>
          <a:p>
            <a:pPr algn="just" eaLnBrk="1" hangingPunct="1">
              <a:spcBef>
                <a:spcPct val="20000"/>
              </a:spcBef>
              <a:buClr>
                <a:schemeClr val="bg2"/>
              </a:buClr>
              <a:buSzPct val="75000"/>
              <a:buFont typeface="Wingdings" panose="05000000000000000000" pitchFamily="2" charset="2"/>
              <a:buChar char="p"/>
            </a:pPr>
            <a:r>
              <a:rPr lang="cs-CZ" altLang="cs-CZ" sz="2000" b="0" dirty="0"/>
              <a:t>Dalším investičním výdaje bude 100 tis. Kč na přístavbu pro umístění linky. Odpis této přístavby bude činit ročně 5 tis. Kč. Dále bude potřeba  zaměstnat 2 nové pracovníky pro obsluhu linky – mzda každého z nich bude 15 tis. Kč. Pro provoz je dále nezbytné nakupovat energie ročně za 660 tis. Kč (platby zálohově každý měsíc). Firma musí dále první měsíc zaplatit pojištění (za rok) 48 tis. Kč. Ostatní náklady, které bude muset firma platit budou 20 tis. Kč každý měsíc.</a:t>
            </a:r>
          </a:p>
        </p:txBody>
      </p:sp>
    </p:spTree>
    <p:extLst>
      <p:ext uri="{BB962C8B-B14F-4D97-AF65-F5344CB8AC3E}">
        <p14:creationId xmlns:p14="http://schemas.microsoft.com/office/powerpoint/2010/main" val="39842085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50825" y="0"/>
            <a:ext cx="8713788" cy="1139825"/>
          </a:xfrm>
          <a:noFill/>
        </p:spPr>
        <p:txBody>
          <a:bodyPr anchor="ctr" anchorCtr="1"/>
          <a:lstStyle/>
          <a:p>
            <a:pPr eaLnBrk="1" hangingPunct="1"/>
            <a:r>
              <a:rPr lang="cs-CZ" altLang="cs-CZ" sz="2100" b="1"/>
              <a:t>ZAKLADATELSKÝ ROZPOČET</a:t>
            </a:r>
            <a:br>
              <a:rPr lang="cs-CZ" altLang="cs-CZ" sz="2100" b="1"/>
            </a:br>
            <a:r>
              <a:rPr lang="cs-CZ" altLang="cs-CZ" sz="2100" b="1"/>
              <a:t> Ukázkový příklad</a:t>
            </a:r>
            <a:r>
              <a:rPr lang="cs-CZ" altLang="cs-CZ" sz="2100"/>
              <a:t> 2</a:t>
            </a:r>
          </a:p>
        </p:txBody>
      </p:sp>
      <p:sp>
        <p:nvSpPr>
          <p:cNvPr id="25603" name="Rectangle 3"/>
          <p:cNvSpPr>
            <a:spLocks noGrp="1" noChangeArrowheads="1"/>
          </p:cNvSpPr>
          <p:nvPr>
            <p:ph type="body" idx="1"/>
          </p:nvPr>
        </p:nvSpPr>
        <p:spPr/>
        <p:txBody>
          <a:bodyPr/>
          <a:lstStyle/>
          <a:p>
            <a:pPr eaLnBrk="1" hangingPunct="1">
              <a:buFont typeface="Wingdings" panose="05000000000000000000" pitchFamily="2" charset="2"/>
              <a:buNone/>
            </a:pPr>
            <a:r>
              <a:rPr lang="cs-CZ" altLang="cs-CZ" b="1"/>
              <a:t>	</a:t>
            </a:r>
            <a:endParaRPr lang="cs-CZ" altLang="cs-CZ"/>
          </a:p>
        </p:txBody>
      </p:sp>
      <p:sp>
        <p:nvSpPr>
          <p:cNvPr id="25604" name="Rectangle 4"/>
          <p:cNvSpPr>
            <a:spLocks noChangeArrowheads="1"/>
          </p:cNvSpPr>
          <p:nvPr/>
        </p:nvSpPr>
        <p:spPr bwMode="auto">
          <a:xfrm>
            <a:off x="250825" y="1052513"/>
            <a:ext cx="8713788" cy="580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spcBef>
                <a:spcPct val="20000"/>
              </a:spcBef>
              <a:buClr>
                <a:schemeClr val="bg2"/>
              </a:buClr>
              <a:buSzPct val="75000"/>
              <a:buFont typeface="Wingdings" panose="05000000000000000000" pitchFamily="2" charset="2"/>
              <a:buChar char="p"/>
            </a:pPr>
            <a:r>
              <a:rPr lang="cs-CZ" altLang="cs-CZ" sz="2000" b="0"/>
              <a:t>V současné době se cena za tváření plechů pohybuje kolem 1900 Kč/nhod. Aby byla firma konkurenceschopná bude odběratelům poskytovat tyto služby za 1800 Kč/nhod. Linka bude pro komerční využití v provozu 8 hodin denně a 240 dnů v roce ( tzn. 1920 hodin za rok).</a:t>
            </a:r>
          </a:p>
          <a:p>
            <a:pPr eaLnBrk="1" hangingPunct="1">
              <a:spcBef>
                <a:spcPct val="20000"/>
              </a:spcBef>
              <a:buClr>
                <a:schemeClr val="bg2"/>
              </a:buClr>
              <a:buSzPct val="75000"/>
              <a:buFont typeface="Wingdings" panose="05000000000000000000" pitchFamily="2" charset="2"/>
              <a:buChar char="p"/>
            </a:pPr>
            <a:r>
              <a:rPr lang="cs-CZ" altLang="cs-CZ" sz="2000" b="0"/>
              <a:t>Vzhledem k povaze podnikání nelze první měsíc uvažovat s dostatečnou mírou inkas tržeb, a proto je potřeba taktéž pokrýt prvotní provozní výdaje. Jelikož firma počítá s různými riziky, tak si dále hodlá vytvoří rezervu ve výši 10 % na </a:t>
            </a:r>
            <a:r>
              <a:rPr lang="cs-CZ" altLang="cs-CZ" sz="2000"/>
              <a:t>počáteční potřebu</a:t>
            </a:r>
            <a:r>
              <a:rPr lang="cs-CZ" altLang="cs-CZ" sz="2000" b="0"/>
              <a:t> kapitálu.</a:t>
            </a:r>
            <a:endParaRPr lang="cs-CZ" altLang="cs-CZ" sz="2000"/>
          </a:p>
          <a:p>
            <a:pPr eaLnBrk="1" hangingPunct="1">
              <a:spcBef>
                <a:spcPct val="20000"/>
              </a:spcBef>
              <a:buClr>
                <a:schemeClr val="bg2"/>
              </a:buClr>
              <a:buSzPct val="75000"/>
              <a:buFont typeface="Wingdings" panose="05000000000000000000" pitchFamily="2" charset="2"/>
              <a:buNone/>
            </a:pPr>
            <a:r>
              <a:rPr lang="cs-CZ" altLang="cs-CZ" sz="2000"/>
              <a:t>	Úkol:</a:t>
            </a:r>
          </a:p>
          <a:p>
            <a:pPr eaLnBrk="1" hangingPunct="1">
              <a:spcBef>
                <a:spcPct val="20000"/>
              </a:spcBef>
              <a:buClr>
                <a:schemeClr val="bg2"/>
              </a:buClr>
              <a:buSzPct val="75000"/>
              <a:buFont typeface="Wingdings" panose="05000000000000000000" pitchFamily="2" charset="2"/>
              <a:buChar char="p"/>
            </a:pPr>
            <a:r>
              <a:rPr lang="cs-CZ" altLang="cs-CZ" sz="2000"/>
              <a:t>Vytvořte</a:t>
            </a:r>
            <a:r>
              <a:rPr lang="cs-CZ" altLang="cs-CZ" sz="2000" b="0"/>
              <a:t> rozpočet potřebného kapitálu, určete zdroje kapitálu, vytvořte  dále roční rozpočet výnosů a nákladů a určete disponibilní příjmy podnikatele. </a:t>
            </a:r>
            <a:r>
              <a:rPr lang="cs-CZ" altLang="cs-CZ" sz="2000"/>
              <a:t>Vypočtěte čistý výsledek podnikání</a:t>
            </a:r>
            <a:r>
              <a:rPr lang="cs-CZ" altLang="cs-CZ" sz="2000" b="0"/>
              <a:t> v případě že kalkulujete s oportunitní mzdou 17 000 Kč/měsíc a oportunitním úrokem 6 % p. a. </a:t>
            </a:r>
          </a:p>
        </p:txBody>
      </p:sp>
    </p:spTree>
    <p:extLst>
      <p:ext uri="{BB962C8B-B14F-4D97-AF65-F5344CB8AC3E}">
        <p14:creationId xmlns:p14="http://schemas.microsoft.com/office/powerpoint/2010/main" val="174613839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832755" y="-74154"/>
            <a:ext cx="8229600" cy="1143000"/>
          </a:xfrm>
          <a:noFill/>
        </p:spPr>
        <p:txBody>
          <a:bodyPr anchor="ctr" anchorCtr="1"/>
          <a:lstStyle/>
          <a:p>
            <a:pPr eaLnBrk="1" hangingPunct="1"/>
            <a:r>
              <a:rPr lang="cs-CZ" altLang="cs-CZ" sz="2100" b="1" dirty="0">
                <a:solidFill>
                  <a:srgbClr val="C00000"/>
                </a:solidFill>
              </a:rPr>
              <a:t>ZAKLADATELSKÝ ROZPOČET</a:t>
            </a:r>
            <a:br>
              <a:rPr lang="cs-CZ" altLang="cs-CZ" sz="2100" b="1" dirty="0">
                <a:solidFill>
                  <a:srgbClr val="C00000"/>
                </a:solidFill>
              </a:rPr>
            </a:br>
            <a:r>
              <a:rPr lang="cs-CZ" altLang="cs-CZ" sz="2100" b="1" dirty="0">
                <a:solidFill>
                  <a:srgbClr val="C00000"/>
                </a:solidFill>
              </a:rPr>
              <a:t> Ukázkový příklad 2 - řešení</a:t>
            </a:r>
          </a:p>
        </p:txBody>
      </p:sp>
      <p:sp>
        <p:nvSpPr>
          <p:cNvPr id="26627" name="Rectangle 3"/>
          <p:cNvSpPr>
            <a:spLocks noGrp="1" noChangeArrowheads="1"/>
          </p:cNvSpPr>
          <p:nvPr>
            <p:ph type="body" sz="half" idx="1"/>
          </p:nvPr>
        </p:nvSpPr>
        <p:spPr/>
        <p:txBody>
          <a:bodyPr/>
          <a:lstStyle/>
          <a:p>
            <a:pPr eaLnBrk="1" hangingPunct="1">
              <a:buFont typeface="Wingdings" panose="05000000000000000000" pitchFamily="2" charset="2"/>
              <a:buNone/>
            </a:pPr>
            <a:r>
              <a:rPr lang="cs-CZ" altLang="cs-CZ" sz="2400" b="1"/>
              <a:t>	</a:t>
            </a:r>
            <a:endParaRPr lang="cs-CZ" altLang="cs-CZ" sz="2400"/>
          </a:p>
        </p:txBody>
      </p:sp>
      <p:graphicFrame>
        <p:nvGraphicFramePr>
          <p:cNvPr id="274436" name="Group 4"/>
          <p:cNvGraphicFramePr>
            <a:graphicFrameLocks noGrp="1"/>
          </p:cNvGraphicFramePr>
          <p:nvPr>
            <p:ph sz="half" idx="2"/>
            <p:extLst>
              <p:ext uri="{D42A27DB-BD31-4B8C-83A1-F6EECF244321}">
                <p14:modId xmlns:p14="http://schemas.microsoft.com/office/powerpoint/2010/main" val="1641208420"/>
              </p:ext>
            </p:extLst>
          </p:nvPr>
        </p:nvGraphicFramePr>
        <p:xfrm>
          <a:off x="203560" y="1014370"/>
          <a:ext cx="8584480" cy="5149499"/>
        </p:xfrm>
        <a:graphic>
          <a:graphicData uri="http://schemas.openxmlformats.org/drawingml/2006/table">
            <a:tbl>
              <a:tblPr/>
              <a:tblGrid>
                <a:gridCol w="6117430">
                  <a:extLst>
                    <a:ext uri="{9D8B030D-6E8A-4147-A177-3AD203B41FA5}">
                      <a16:colId xmlns:a16="http://schemas.microsoft.com/office/drawing/2014/main" val="20000"/>
                    </a:ext>
                  </a:extLst>
                </a:gridCol>
                <a:gridCol w="2467050">
                  <a:extLst>
                    <a:ext uri="{9D8B030D-6E8A-4147-A177-3AD203B41FA5}">
                      <a16:colId xmlns:a16="http://schemas.microsoft.com/office/drawing/2014/main" val="20001"/>
                    </a:ext>
                  </a:extLst>
                </a:gridCol>
              </a:tblGrid>
              <a:tr h="394541">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cs-CZ" sz="1800" b="1" i="0" u="sng" strike="noStrike" cap="none" normalizeH="0" baseline="0" dirty="0">
                          <a:ln>
                            <a:noFill/>
                          </a:ln>
                          <a:solidFill>
                            <a:schemeClr val="tx1"/>
                          </a:solidFill>
                          <a:effectLst/>
                          <a:latin typeface="Arial" charset="0"/>
                          <a:cs typeface="Arial" charset="0"/>
                        </a:rPr>
                        <a:t>1. ROZPOČET POTŘEBNÉHO KAPITÁLU:</a:t>
                      </a: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cap="flat">
                      <a:noFill/>
                    </a:lnR>
                    <a:lnT cap="fla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Char char="•"/>
                        <a:tabLst/>
                      </a:pPr>
                      <a:r>
                        <a:rPr kumimoji="0" lang="cs-CZ" sz="1800" b="1" i="0" u="none" strike="noStrike" cap="none" normalizeH="0" baseline="0">
                          <a:ln>
                            <a:noFill/>
                          </a:ln>
                          <a:solidFill>
                            <a:schemeClr val="tx1"/>
                          </a:solidFill>
                          <a:effectLst/>
                          <a:latin typeface="Arial" charset="0"/>
                          <a:cs typeface="Arial" charset="0"/>
                        </a:rPr>
                        <a:t>Počáteční potřeba kapitálu celkem</a:t>
                      </a:r>
                      <a:endParaRPr kumimoji="0" lang="cs-CZ" sz="1800" b="1" i="0" u="none" strike="noStrike" cap="none" normalizeH="0" baseline="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Char char="•"/>
                        <a:tabLst/>
                      </a:pPr>
                      <a:r>
                        <a:rPr kumimoji="0" lang="cs-CZ" sz="1800" b="1" i="0" u="none" strike="noStrike" cap="none" normalizeH="0" baseline="0" dirty="0">
                          <a:ln>
                            <a:noFill/>
                          </a:ln>
                          <a:solidFill>
                            <a:schemeClr val="tx1"/>
                          </a:solidFill>
                          <a:effectLst/>
                          <a:latin typeface="Arial" charset="0"/>
                          <a:cs typeface="Arial" charset="0"/>
                        </a:rPr>
                        <a:t>Potřeba kapitálu celkem</a:t>
                      </a:r>
                      <a:endParaRPr kumimoji="0" lang="cs-CZ" sz="1800" b="1"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362217">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cs-CZ" sz="1800" b="1" i="0" u="sng" strike="noStrike" cap="none" normalizeH="0" baseline="0">
                          <a:ln>
                            <a:noFill/>
                          </a:ln>
                          <a:solidFill>
                            <a:schemeClr val="tx1"/>
                          </a:solidFill>
                          <a:effectLst/>
                          <a:latin typeface="Arial" charset="0"/>
                          <a:cs typeface="Arial" charset="0"/>
                        </a:rPr>
                        <a:t>2. ZDROJE KAPITÁLU:</a:t>
                      </a:r>
                      <a:r>
                        <a:rPr kumimoji="0" lang="cs-CZ" sz="1800" b="1" i="0" u="none" strike="noStrike" cap="none" normalizeH="0" baseline="0">
                          <a:ln>
                            <a:noFill/>
                          </a:ln>
                          <a:solidFill>
                            <a:schemeClr val="tx1"/>
                          </a:solidFill>
                          <a:effectLst/>
                          <a:latin typeface="Arial" charset="0"/>
                          <a:cs typeface="Arial" charset="0"/>
                        </a:rPr>
                        <a:t> </a:t>
                      </a:r>
                      <a:endParaRPr kumimoji="0" lang="cs-CZ" sz="1800" b="0" i="0" u="none" strike="noStrike" cap="none" normalizeH="0" baseline="0">
                        <a:ln>
                          <a:noFill/>
                        </a:ln>
                        <a:solidFill>
                          <a:schemeClr val="tx1"/>
                        </a:solidFill>
                        <a:effectLst/>
                        <a:latin typeface="Arial" charset="0"/>
                      </a:endParaRPr>
                    </a:p>
                  </a:txBody>
                  <a:tcPr marT="45723" marB="45723" anchor="b" horzOverflow="overflow">
                    <a:lnL cap="flat">
                      <a:noFill/>
                    </a:lnL>
                    <a:lnR cap="flat">
                      <a:noFill/>
                    </a:lnR>
                    <a:ln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11"/>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2"/>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3717650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738487" y="20114"/>
            <a:ext cx="8229600" cy="1143000"/>
          </a:xfrm>
          <a:noFill/>
        </p:spPr>
        <p:txBody>
          <a:bodyPr anchor="ctr" anchorCtr="1">
            <a:normAutofit/>
          </a:bodyPr>
          <a:lstStyle/>
          <a:p>
            <a:pPr eaLnBrk="1" hangingPunct="1"/>
            <a:r>
              <a:rPr lang="cs-CZ" altLang="cs-CZ" sz="2400" b="1" dirty="0">
                <a:solidFill>
                  <a:srgbClr val="C00000"/>
                </a:solidFill>
              </a:rPr>
              <a:t>ZAKLADATELSKÝ ROZPOČET</a:t>
            </a:r>
            <a:br>
              <a:rPr lang="cs-CZ" altLang="cs-CZ" sz="2400" b="1" dirty="0">
                <a:solidFill>
                  <a:srgbClr val="C00000"/>
                </a:solidFill>
              </a:rPr>
            </a:br>
            <a:r>
              <a:rPr lang="cs-CZ" altLang="cs-CZ" sz="2400" b="1" dirty="0">
                <a:solidFill>
                  <a:srgbClr val="C00000"/>
                </a:solidFill>
              </a:rPr>
              <a:t> Ukázkový příklad 2 - řešení</a:t>
            </a:r>
          </a:p>
        </p:txBody>
      </p:sp>
      <p:sp>
        <p:nvSpPr>
          <p:cNvPr id="27651" name="Rectangle 3"/>
          <p:cNvSpPr>
            <a:spLocks noGrp="1" noChangeArrowheads="1"/>
          </p:cNvSpPr>
          <p:nvPr>
            <p:ph type="body" sz="half" idx="1"/>
          </p:nvPr>
        </p:nvSpPr>
        <p:spPr/>
        <p:txBody>
          <a:bodyPr/>
          <a:lstStyle/>
          <a:p>
            <a:pPr eaLnBrk="1" hangingPunct="1">
              <a:buFont typeface="Wingdings" panose="05000000000000000000" pitchFamily="2" charset="2"/>
              <a:buNone/>
            </a:pPr>
            <a:r>
              <a:rPr lang="cs-CZ" altLang="cs-CZ" sz="2400" b="1"/>
              <a:t>	</a:t>
            </a:r>
            <a:endParaRPr lang="cs-CZ" altLang="cs-CZ" sz="2400"/>
          </a:p>
        </p:txBody>
      </p:sp>
      <p:graphicFrame>
        <p:nvGraphicFramePr>
          <p:cNvPr id="275460" name="Group 4"/>
          <p:cNvGraphicFramePr>
            <a:graphicFrameLocks noGrp="1"/>
          </p:cNvGraphicFramePr>
          <p:nvPr>
            <p:ph sz="half" idx="2"/>
            <p:extLst>
              <p:ext uri="{D42A27DB-BD31-4B8C-83A1-F6EECF244321}">
                <p14:modId xmlns:p14="http://schemas.microsoft.com/office/powerpoint/2010/main" val="3783351047"/>
              </p:ext>
            </p:extLst>
          </p:nvPr>
        </p:nvGraphicFramePr>
        <p:xfrm>
          <a:off x="127360" y="427283"/>
          <a:ext cx="8281988" cy="5800729"/>
        </p:xfrm>
        <a:graphic>
          <a:graphicData uri="http://schemas.openxmlformats.org/drawingml/2006/table">
            <a:tbl>
              <a:tblPr/>
              <a:tblGrid>
                <a:gridCol w="6235700">
                  <a:extLst>
                    <a:ext uri="{9D8B030D-6E8A-4147-A177-3AD203B41FA5}">
                      <a16:colId xmlns:a16="http://schemas.microsoft.com/office/drawing/2014/main" val="20000"/>
                    </a:ext>
                  </a:extLst>
                </a:gridCol>
                <a:gridCol w="2046288">
                  <a:extLst>
                    <a:ext uri="{9D8B030D-6E8A-4147-A177-3AD203B41FA5}">
                      <a16:colId xmlns:a16="http://schemas.microsoft.com/office/drawing/2014/main" val="20001"/>
                    </a:ext>
                  </a:extLst>
                </a:gridCol>
              </a:tblGrid>
              <a:tr h="649323">
                <a:tc gridSpan="2">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cs-CZ" sz="1800" b="1" i="0" u="sng" strike="noStrike" cap="none" normalizeH="0" baseline="0" dirty="0">
                          <a:ln>
                            <a:noFill/>
                          </a:ln>
                          <a:solidFill>
                            <a:schemeClr val="tx1"/>
                          </a:solidFill>
                          <a:effectLst/>
                          <a:latin typeface="Arial" charset="0"/>
                          <a:cs typeface="Arial" charset="0"/>
                        </a:rPr>
                        <a:t>3. ROČNÍ ROZPOČET VÝNOSŮ A NÁKLADŮ:</a:t>
                      </a: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cap="flat">
                      <a:noFill/>
                    </a:lnL>
                    <a:lnR cap="flat">
                      <a:noFill/>
                    </a:lnR>
                    <a:lnT cap="fla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Char char="•"/>
                        <a:tabLst/>
                      </a:pPr>
                      <a:endParaRPr kumimoji="0" lang="cs-CZ" sz="1800" b="1"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1"/>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2"/>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a:ln>
                          <a:noFill/>
                        </a:ln>
                        <a:solidFill>
                          <a:schemeClr val="tx1"/>
                        </a:solidFill>
                        <a:effectLst/>
                        <a:latin typeface="Arial" charset="0"/>
                      </a:endParaRPr>
                    </a:p>
                  </a:txBody>
                  <a:tcPr marT="45722" marB="45722" anchor="b" horzOverflow="overflow">
                    <a:lnL cap="flat">
                      <a:noFill/>
                    </a:lnL>
                    <a:lnR>
                      <a:noFill/>
                    </a:lnR>
                    <a:lnT>
                      <a:noFill/>
                    </a:lnT>
                    <a:lnB cap="flat">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938078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880648" y="1261"/>
            <a:ext cx="8229600" cy="1143000"/>
          </a:xfrm>
          <a:noFill/>
        </p:spPr>
        <p:txBody>
          <a:bodyPr anchor="ctr" anchorCtr="1"/>
          <a:lstStyle/>
          <a:p>
            <a:pPr eaLnBrk="1" hangingPunct="1"/>
            <a:r>
              <a:rPr lang="cs-CZ" altLang="cs-CZ" sz="2100" b="1" dirty="0">
                <a:solidFill>
                  <a:srgbClr val="C00000"/>
                </a:solidFill>
              </a:rPr>
              <a:t>ZAKLADATELSKÝ ROZPOČET</a:t>
            </a:r>
            <a:br>
              <a:rPr lang="cs-CZ" altLang="cs-CZ" sz="2100" b="1" dirty="0">
                <a:solidFill>
                  <a:srgbClr val="C00000"/>
                </a:solidFill>
              </a:rPr>
            </a:br>
            <a:r>
              <a:rPr lang="cs-CZ" altLang="cs-CZ" sz="2100" b="1" dirty="0">
                <a:solidFill>
                  <a:srgbClr val="C00000"/>
                </a:solidFill>
              </a:rPr>
              <a:t> Ukázkový příklad 2 - řešení</a:t>
            </a:r>
          </a:p>
        </p:txBody>
      </p:sp>
      <p:sp>
        <p:nvSpPr>
          <p:cNvPr id="28675" name="Rectangle 3"/>
          <p:cNvSpPr>
            <a:spLocks noGrp="1" noChangeArrowheads="1"/>
          </p:cNvSpPr>
          <p:nvPr>
            <p:ph type="body" sz="half" idx="1"/>
          </p:nvPr>
        </p:nvSpPr>
        <p:spPr/>
        <p:txBody>
          <a:bodyPr/>
          <a:lstStyle/>
          <a:p>
            <a:pPr eaLnBrk="1" hangingPunct="1">
              <a:buFont typeface="Wingdings" panose="05000000000000000000" pitchFamily="2" charset="2"/>
              <a:buNone/>
            </a:pPr>
            <a:r>
              <a:rPr lang="cs-CZ" altLang="cs-CZ" sz="2400" b="1"/>
              <a:t>	</a:t>
            </a:r>
            <a:endParaRPr lang="cs-CZ" altLang="cs-CZ" sz="2400"/>
          </a:p>
        </p:txBody>
      </p:sp>
      <p:graphicFrame>
        <p:nvGraphicFramePr>
          <p:cNvPr id="276484" name="Group 4"/>
          <p:cNvGraphicFramePr>
            <a:graphicFrameLocks noGrp="1"/>
          </p:cNvGraphicFramePr>
          <p:nvPr>
            <p:ph sz="half" idx="2"/>
            <p:extLst>
              <p:ext uri="{D42A27DB-BD31-4B8C-83A1-F6EECF244321}">
                <p14:modId xmlns:p14="http://schemas.microsoft.com/office/powerpoint/2010/main" val="627597056"/>
              </p:ext>
            </p:extLst>
          </p:nvPr>
        </p:nvGraphicFramePr>
        <p:xfrm>
          <a:off x="468313" y="981075"/>
          <a:ext cx="8567737" cy="4729236"/>
        </p:xfrm>
        <a:graphic>
          <a:graphicData uri="http://schemas.openxmlformats.org/drawingml/2006/table">
            <a:tbl>
              <a:tblPr/>
              <a:tblGrid>
                <a:gridCol w="6088062">
                  <a:extLst>
                    <a:ext uri="{9D8B030D-6E8A-4147-A177-3AD203B41FA5}">
                      <a16:colId xmlns:a16="http://schemas.microsoft.com/office/drawing/2014/main" val="20000"/>
                    </a:ext>
                  </a:extLst>
                </a:gridCol>
                <a:gridCol w="2479675">
                  <a:extLst>
                    <a:ext uri="{9D8B030D-6E8A-4147-A177-3AD203B41FA5}">
                      <a16:colId xmlns:a16="http://schemas.microsoft.com/office/drawing/2014/main" val="20001"/>
                    </a:ext>
                  </a:extLst>
                </a:gridCol>
              </a:tblGrid>
              <a:tr h="396206">
                <a:tc gridSpan="2">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cs-CZ" sz="2000" b="1" i="0" u="sng" strike="noStrike" cap="none" normalizeH="0" baseline="0" dirty="0">
                          <a:ln>
                            <a:noFill/>
                          </a:ln>
                          <a:solidFill>
                            <a:schemeClr val="tx1"/>
                          </a:solidFill>
                          <a:effectLst/>
                          <a:latin typeface="Arial" charset="0"/>
                          <a:cs typeface="Arial" charset="0"/>
                        </a:rPr>
                        <a:t>4. ROZDĚLENÍ PŘÍJMŮ (CF):</a:t>
                      </a: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cap="flat">
                      <a:noFill/>
                    </a:lnR>
                    <a:lnT cap="fla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1" i="0" u="none" strike="noStrike" cap="none" normalizeH="0" baseline="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617364">
                <a:tc gridSpan="2">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cs-CZ" sz="2000" b="1" i="0" u="sng" strike="noStrike" cap="none" normalizeH="0" baseline="0">
                          <a:ln>
                            <a:noFill/>
                          </a:ln>
                          <a:solidFill>
                            <a:schemeClr val="tx1"/>
                          </a:solidFill>
                          <a:effectLst/>
                          <a:latin typeface="Arial" charset="0"/>
                          <a:cs typeface="Arial" charset="0"/>
                        </a:rPr>
                        <a:t>5. VÝPOČET ČISTÉHO EKONOMICKÉHO VÝSLEDKU PODNIKÁNÍ:</a:t>
                      </a:r>
                      <a:endParaRPr kumimoji="0" lang="cs-CZ" sz="2000" b="0" i="0" u="none" strike="noStrike" cap="none" normalizeH="0" baseline="0">
                        <a:ln>
                          <a:noFill/>
                        </a:ln>
                        <a:solidFill>
                          <a:schemeClr val="tx1"/>
                        </a:solidFill>
                        <a:effectLst/>
                        <a:latin typeface="Arial" charset="0"/>
                      </a:endParaRPr>
                    </a:p>
                  </a:txBody>
                  <a:tcPr marT="45707" marB="45707" anchor="b" horzOverflow="overflow">
                    <a:lnL cap="flat">
                      <a:noFill/>
                    </a:lnL>
                    <a:lnR cap="flat">
                      <a:noFill/>
                    </a:lnR>
                    <a:ln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5"/>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545946">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cs-CZ" sz="2000" b="0" i="0" u="none" strike="noStrike" cap="none" normalizeH="0" baseline="0">
                        <a:ln>
                          <a:noFill/>
                        </a:ln>
                        <a:solidFill>
                          <a:schemeClr val="tx1"/>
                        </a:solidFill>
                        <a:effectLst/>
                        <a:latin typeface="Verdana" pitchFamily="34" charset="0"/>
                      </a:endParaRPr>
                    </a:p>
                  </a:txBody>
                  <a:tcPr marT="45707" marB="45707"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cs-CZ" sz="2000" b="0" i="0" u="none" strike="noStrike" cap="none" normalizeH="0" baseline="0" dirty="0">
                        <a:ln>
                          <a:noFill/>
                        </a:ln>
                        <a:solidFill>
                          <a:schemeClr val="tx1"/>
                        </a:solidFill>
                        <a:effectLst/>
                        <a:latin typeface="Verdana" pitchFamily="34" charset="0"/>
                      </a:endParaRPr>
                    </a:p>
                  </a:txBody>
                  <a:tcPr marT="45707" marB="45707"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4000688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615938" y="0"/>
            <a:ext cx="8229600" cy="1143000"/>
          </a:xfrm>
        </p:spPr>
        <p:txBody>
          <a:bodyPr/>
          <a:lstStyle/>
          <a:p>
            <a:pPr eaLnBrk="1" hangingPunct="1"/>
            <a:r>
              <a:rPr lang="cs-CZ" altLang="cs-CZ" sz="3200" b="1" dirty="0">
                <a:solidFill>
                  <a:srgbClr val="C00000"/>
                </a:solidFill>
              </a:rPr>
              <a:t>Příklad k procvičování 1</a:t>
            </a:r>
          </a:p>
        </p:txBody>
      </p:sp>
      <p:sp>
        <p:nvSpPr>
          <p:cNvPr id="29699" name="Rectangle 3"/>
          <p:cNvSpPr>
            <a:spLocks noGrp="1" noChangeArrowheads="1"/>
          </p:cNvSpPr>
          <p:nvPr>
            <p:ph type="body" idx="1"/>
          </p:nvPr>
        </p:nvSpPr>
        <p:spPr>
          <a:xfrm>
            <a:off x="131976" y="1143000"/>
            <a:ext cx="8832638" cy="5454650"/>
          </a:xfrm>
        </p:spPr>
        <p:txBody>
          <a:bodyPr/>
          <a:lstStyle/>
          <a:p>
            <a:pPr eaLnBrk="1" hangingPunct="1">
              <a:lnSpc>
                <a:spcPct val="80000"/>
              </a:lnSpc>
              <a:buFont typeface="Wingdings" panose="05000000000000000000" pitchFamily="2" charset="2"/>
              <a:buNone/>
            </a:pPr>
            <a:r>
              <a:rPr lang="cs-CZ" altLang="cs-CZ" sz="1800" dirty="0"/>
              <a:t>	</a:t>
            </a:r>
            <a:r>
              <a:rPr lang="cs-CZ" altLang="cs-CZ" sz="1800" b="1" dirty="0"/>
              <a:t>Zpracujte zakladatelský rozpočet podniku jako právnické osoby (s.r.o.) na základě následujících údajů (předpoklady):</a:t>
            </a:r>
            <a:r>
              <a:rPr lang="cs-CZ" altLang="cs-CZ" sz="1800" dirty="0"/>
              <a:t> </a:t>
            </a:r>
          </a:p>
          <a:p>
            <a:pPr eaLnBrk="1" hangingPunct="1">
              <a:lnSpc>
                <a:spcPct val="80000"/>
              </a:lnSpc>
            </a:pPr>
            <a:r>
              <a:rPr lang="cs-CZ" altLang="cs-CZ" sz="1800" dirty="0"/>
              <a:t>Předpokládaný měsíční prodej 2500 ks výrobků v ceně 260 Kč/ks   </a:t>
            </a:r>
          </a:p>
          <a:p>
            <a:pPr eaLnBrk="1" hangingPunct="1">
              <a:lnSpc>
                <a:spcPct val="80000"/>
              </a:lnSpc>
            </a:pPr>
            <a:r>
              <a:rPr lang="cs-CZ" altLang="cs-CZ" sz="1800" dirty="0"/>
              <a:t>Spotřeba materiálu 120 Kč/ks     </a:t>
            </a:r>
          </a:p>
          <a:p>
            <a:pPr eaLnBrk="1" hangingPunct="1">
              <a:lnSpc>
                <a:spcPct val="80000"/>
              </a:lnSpc>
            </a:pPr>
            <a:r>
              <a:rPr lang="cs-CZ" altLang="cs-CZ" sz="1800" dirty="0"/>
              <a:t>Mzdové náklady 30 Kč/ks     </a:t>
            </a:r>
          </a:p>
          <a:p>
            <a:pPr eaLnBrk="1" hangingPunct="1">
              <a:lnSpc>
                <a:spcPct val="80000"/>
              </a:lnSpc>
            </a:pPr>
            <a:r>
              <a:rPr lang="cs-CZ" altLang="cs-CZ" sz="1800" dirty="0"/>
              <a:t>Ostatní náklady 25 Kč/ks  </a:t>
            </a:r>
          </a:p>
          <a:p>
            <a:pPr eaLnBrk="1" hangingPunct="1">
              <a:lnSpc>
                <a:spcPct val="80000"/>
              </a:lnSpc>
            </a:pPr>
            <a:r>
              <a:rPr lang="cs-CZ" altLang="cs-CZ" sz="1800" dirty="0"/>
              <a:t>Zdravotní a sociální pojištění činí 34 % objemu mezd.</a:t>
            </a:r>
          </a:p>
          <a:p>
            <a:pPr eaLnBrk="1" hangingPunct="1">
              <a:lnSpc>
                <a:spcPct val="80000"/>
              </a:lnSpc>
            </a:pPr>
            <a:r>
              <a:rPr lang="cs-CZ" altLang="cs-CZ" sz="1800" dirty="0"/>
              <a:t>Stroje a zařízení nezbytné k podnikání je nutné pořídit v celkové hodnotě 1 mil. Kč. Roční odpisy uvažujte ve výši 200 tis. Kč. Dále je potřeba pořídit oběžný majetek (zásoby materiálu) ve výši 600 tis. Kč.</a:t>
            </a:r>
          </a:p>
          <a:p>
            <a:pPr eaLnBrk="1" hangingPunct="1">
              <a:lnSpc>
                <a:spcPct val="80000"/>
              </a:lnSpc>
            </a:pPr>
            <a:r>
              <a:rPr lang="cs-CZ" altLang="cs-CZ" sz="1800" dirty="0"/>
              <a:t>Měsíční pronájem provozovny  činí 50 tis Kč</a:t>
            </a:r>
          </a:p>
          <a:p>
            <a:pPr eaLnBrk="1" hangingPunct="1">
              <a:lnSpc>
                <a:spcPct val="80000"/>
              </a:lnSpc>
            </a:pPr>
            <a:r>
              <a:rPr lang="cs-CZ" altLang="cs-CZ" sz="1800" dirty="0"/>
              <a:t>Poplatky bezpečnostní agentuře 72 tis. Kč (ročně)</a:t>
            </a:r>
          </a:p>
          <a:p>
            <a:pPr eaLnBrk="1" hangingPunct="1">
              <a:lnSpc>
                <a:spcPct val="80000"/>
              </a:lnSpc>
            </a:pPr>
            <a:r>
              <a:rPr lang="cs-CZ" altLang="cs-CZ" sz="1800" dirty="0"/>
              <a:t>Vložený vlastní kapitál  činí 800 tis. Kč. </a:t>
            </a:r>
          </a:p>
          <a:p>
            <a:pPr eaLnBrk="1" hangingPunct="1">
              <a:lnSpc>
                <a:spcPct val="80000"/>
              </a:lnSpc>
            </a:pPr>
            <a:r>
              <a:rPr lang="cs-CZ" altLang="cs-CZ" sz="1800" dirty="0"/>
              <a:t>V případě, že k financování použijete úvěr, bude úroková sazba 10 % p. a. s dobou splatnosti 4 roky a konstantním úmorem. Zdravotní a sociální pojištění činí 34 % objemu mezd, </a:t>
            </a:r>
            <a:r>
              <a:rPr lang="cs-CZ" altLang="cs-CZ" sz="1800" dirty="0" err="1"/>
              <a:t>DzPPO</a:t>
            </a:r>
            <a:r>
              <a:rPr lang="cs-CZ" altLang="cs-CZ" sz="1800" dirty="0"/>
              <a:t> uvažujte 19%. </a:t>
            </a:r>
            <a:endParaRPr lang="cs-CZ" altLang="cs-CZ" sz="1800" b="1" dirty="0"/>
          </a:p>
          <a:p>
            <a:pPr eaLnBrk="1" hangingPunct="1">
              <a:lnSpc>
                <a:spcPct val="80000"/>
              </a:lnSpc>
              <a:buFont typeface="Wingdings" panose="05000000000000000000" pitchFamily="2" charset="2"/>
              <a:buNone/>
            </a:pPr>
            <a:r>
              <a:rPr lang="cs-CZ" altLang="cs-CZ" sz="1800" b="1" dirty="0"/>
              <a:t>	Úkol:</a:t>
            </a:r>
          </a:p>
          <a:p>
            <a:pPr eaLnBrk="1" hangingPunct="1">
              <a:lnSpc>
                <a:spcPct val="80000"/>
              </a:lnSpc>
            </a:pPr>
            <a:r>
              <a:rPr lang="cs-CZ" altLang="cs-CZ" sz="1800" b="1" dirty="0"/>
              <a:t>Vytvořte</a:t>
            </a:r>
            <a:r>
              <a:rPr lang="cs-CZ" altLang="cs-CZ" sz="1800" dirty="0"/>
              <a:t> rozpočet potřebného kapitálu, určete zdroje kapitálu, vytvořte  dále roční rozpočet výnosů a nákladů a určete disponibilní příjmy podnikatele.</a:t>
            </a:r>
          </a:p>
        </p:txBody>
      </p:sp>
    </p:spTree>
    <p:extLst>
      <p:ext uri="{BB962C8B-B14F-4D97-AF65-F5344CB8AC3E}">
        <p14:creationId xmlns:p14="http://schemas.microsoft.com/office/powerpoint/2010/main" val="117546969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7327" y="1216058"/>
            <a:ext cx="8474697" cy="4977352"/>
          </a:xfrm>
        </p:spPr>
        <p:txBody>
          <a:bodyPr>
            <a:normAutofit/>
          </a:bodyPr>
          <a:lstStyle/>
          <a:p>
            <a:pPr algn="just"/>
            <a:r>
              <a:rPr lang="cs-CZ" sz="1600" dirty="0"/>
              <a:t>Podnikatel si chce otevřít prodejnu s výpočetní technikou (s.r.o.). 	</a:t>
            </a:r>
          </a:p>
          <a:p>
            <a:pPr algn="just"/>
            <a:r>
              <a:rPr lang="cs-CZ" sz="1600" dirty="0"/>
              <a:t>Aukční cena prodejny  činí 5 mil. Kč, prodejnu zařadí podnikatel do základních prostředků a bude ji odepisovat po dobu 30 let lineárně (abstrahujme od rozdílu mezi úč. a daň. Odpisy). Prodejnu je schopen po zakoupení začít provozovat za 3 měsíce. Po tuto dobu již bude zaměstnávat 3 pracovníky, platit energie, pojištění, ostatní náklady.  </a:t>
            </a:r>
          </a:p>
          <a:p>
            <a:pPr algn="just"/>
            <a:r>
              <a:rPr lang="cs-CZ" sz="1600" dirty="0"/>
              <a:t>Průměrné denní tržby jsou 60 tis. Kč, plánuje prodej 25 dní v měsíci. Obchodní marže je 20%.	</a:t>
            </a:r>
          </a:p>
          <a:p>
            <a:pPr algn="just"/>
            <a:r>
              <a:rPr lang="cs-CZ" sz="1600" dirty="0"/>
              <a:t>Před otevřením prodejny je nezbytné nakoupit zásoby ve výši průměrného měsíčního prodeje.</a:t>
            </a:r>
          </a:p>
          <a:p>
            <a:pPr algn="just"/>
            <a:r>
              <a:rPr lang="cs-CZ" sz="1600" dirty="0"/>
              <a:t>V prodejně budou pracovat 3 zaměstnanci s </a:t>
            </a:r>
            <a:r>
              <a:rPr lang="cs-CZ" sz="1600" dirty="0" err="1"/>
              <a:t>prům</a:t>
            </a:r>
            <a:r>
              <a:rPr lang="cs-CZ" sz="1600" dirty="0"/>
              <a:t>. hrubou </a:t>
            </a:r>
            <a:r>
              <a:rPr lang="cs-CZ" sz="1600" dirty="0" err="1"/>
              <a:t>měs</a:t>
            </a:r>
            <a:r>
              <a:rPr lang="cs-CZ" sz="1600" dirty="0"/>
              <a:t>. mzdou 14 tis. Kč,</a:t>
            </a:r>
          </a:p>
          <a:p>
            <a:pPr algn="just"/>
            <a:r>
              <a:rPr lang="cs-CZ" sz="1600" dirty="0"/>
              <a:t>spotřeba energie a topení 17 tis. za měsíc, </a:t>
            </a:r>
          </a:p>
          <a:p>
            <a:pPr algn="just"/>
            <a:r>
              <a:rPr lang="cs-CZ" sz="1600" dirty="0"/>
              <a:t>ostatní nákl. činí 10 tis. Kč </a:t>
            </a:r>
            <a:r>
              <a:rPr lang="cs-CZ" sz="1600" dirty="0" err="1"/>
              <a:t>měs</a:t>
            </a:r>
            <a:r>
              <a:rPr lang="cs-CZ" sz="1600" dirty="0"/>
              <a:t>.				</a:t>
            </a:r>
          </a:p>
          <a:p>
            <a:pPr algn="just"/>
            <a:r>
              <a:rPr lang="cs-CZ" sz="1600" dirty="0"/>
              <a:t>pojištění činí 60 tis. Kč za rok a platí se pololetně (dopředu), </a:t>
            </a:r>
          </a:p>
          <a:p>
            <a:pPr algn="just"/>
            <a:r>
              <a:rPr lang="cs-CZ" sz="1600" dirty="0"/>
              <a:t>podnikatel v současné době disponuje částkou 300 tis. Kč, má tichého společníka  s kapitálem 150 tis. Kč (smlouva na 20% úrok) a úvěr od banky na 5 let s úrokovou mírou 10%. </a:t>
            </a:r>
          </a:p>
          <a:p>
            <a:pPr algn="just"/>
            <a:r>
              <a:rPr lang="cs-CZ" sz="1600" dirty="0"/>
              <a:t>uvažujte dále s rezervou ve výši 10 % startovacích výdajů (bez PC prodejny)</a:t>
            </a:r>
          </a:p>
          <a:p>
            <a:pPr algn="just"/>
            <a:r>
              <a:rPr lang="cs-CZ" sz="1600" dirty="0"/>
              <a:t>plátce daně z příjmu práv. osob ve výši 19%. </a:t>
            </a:r>
          </a:p>
          <a:p>
            <a:pPr algn="just"/>
            <a:r>
              <a:rPr lang="cs-CZ" sz="1600" dirty="0"/>
              <a:t>Podnikatel si nevyplácí mzdu ve výši 20 tis. </a:t>
            </a:r>
            <a:r>
              <a:rPr lang="cs-CZ" sz="1600" dirty="0" err="1"/>
              <a:t>měs</a:t>
            </a:r>
            <a:r>
              <a:rPr lang="cs-CZ" sz="1600" dirty="0"/>
              <a:t>. a pokud by kapitál alternativně investoval, přinesl by mu úrok ve výši 5% ročně.</a:t>
            </a:r>
          </a:p>
          <a:p>
            <a:pPr algn="just"/>
            <a:endParaRPr lang="cs-CZ" sz="1600" dirty="0"/>
          </a:p>
        </p:txBody>
      </p:sp>
      <p:sp>
        <p:nvSpPr>
          <p:cNvPr id="6" name="Rectangle 2"/>
          <p:cNvSpPr>
            <a:spLocks noGrp="1" noChangeArrowheads="1"/>
          </p:cNvSpPr>
          <p:nvPr>
            <p:ph type="title"/>
          </p:nvPr>
        </p:nvSpPr>
        <p:spPr/>
        <p:txBody>
          <a:bodyPr/>
          <a:lstStyle/>
          <a:p>
            <a:pPr eaLnBrk="1" hangingPunct="1"/>
            <a:r>
              <a:rPr lang="cs-CZ" altLang="cs-CZ" sz="3200" b="1" dirty="0">
                <a:solidFill>
                  <a:srgbClr val="C00000"/>
                </a:solidFill>
              </a:rPr>
              <a:t>Příklad k procvičování 2 - řešení</a:t>
            </a:r>
          </a:p>
        </p:txBody>
      </p:sp>
    </p:spTree>
    <p:extLst>
      <p:ext uri="{BB962C8B-B14F-4D97-AF65-F5344CB8AC3E}">
        <p14:creationId xmlns:p14="http://schemas.microsoft.com/office/powerpoint/2010/main" val="151851983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7328" y="1216058"/>
            <a:ext cx="8149472" cy="4910105"/>
          </a:xfrm>
        </p:spPr>
        <p:txBody>
          <a:bodyPr>
            <a:normAutofit/>
          </a:bodyPr>
          <a:lstStyle/>
          <a:p>
            <a:pPr marL="514350" indent="-514350" algn="just">
              <a:buFont typeface="+mj-lt"/>
              <a:buAutoNum type="arabicPeriod"/>
            </a:pPr>
            <a:r>
              <a:rPr lang="cs-CZ" b="1" u="sng" dirty="0"/>
              <a:t>Výdaje při zahájení podnikání</a:t>
            </a:r>
            <a:endParaRPr lang="cs-CZ" dirty="0"/>
          </a:p>
        </p:txBody>
      </p:sp>
      <p:sp>
        <p:nvSpPr>
          <p:cNvPr id="6" name="Rectangle 2"/>
          <p:cNvSpPr>
            <a:spLocks noGrp="1" noChangeArrowheads="1"/>
          </p:cNvSpPr>
          <p:nvPr>
            <p:ph type="title"/>
          </p:nvPr>
        </p:nvSpPr>
        <p:spPr/>
        <p:txBody>
          <a:bodyPr/>
          <a:lstStyle/>
          <a:p>
            <a:pPr eaLnBrk="1" hangingPunct="1"/>
            <a:r>
              <a:rPr lang="cs-CZ" altLang="cs-CZ" sz="3200" b="1" dirty="0">
                <a:solidFill>
                  <a:srgbClr val="C00000"/>
                </a:solidFill>
              </a:rPr>
              <a:t>Příklad k procvičování 2</a:t>
            </a:r>
          </a:p>
        </p:txBody>
      </p:sp>
      <p:graphicFrame>
        <p:nvGraphicFramePr>
          <p:cNvPr id="2" name="Tabulka 1"/>
          <p:cNvGraphicFramePr>
            <a:graphicFrameLocks noGrp="1"/>
          </p:cNvGraphicFramePr>
          <p:nvPr>
            <p:extLst>
              <p:ext uri="{D42A27DB-BD31-4B8C-83A1-F6EECF244321}">
                <p14:modId xmlns:p14="http://schemas.microsoft.com/office/powerpoint/2010/main" val="220457000"/>
              </p:ext>
            </p:extLst>
          </p:nvPr>
        </p:nvGraphicFramePr>
        <p:xfrm>
          <a:off x="445416" y="1819376"/>
          <a:ext cx="8333295" cy="4224059"/>
        </p:xfrm>
        <a:graphic>
          <a:graphicData uri="http://schemas.openxmlformats.org/drawingml/2006/table">
            <a:tbl>
              <a:tblPr>
                <a:tableStyleId>{5C22544A-7EE6-4342-B048-85BDC9FD1C3A}</a:tableStyleId>
              </a:tblPr>
              <a:tblGrid>
                <a:gridCol w="1991664">
                  <a:extLst>
                    <a:ext uri="{9D8B030D-6E8A-4147-A177-3AD203B41FA5}">
                      <a16:colId xmlns:a16="http://schemas.microsoft.com/office/drawing/2014/main" val="1772293283"/>
                    </a:ext>
                  </a:extLst>
                </a:gridCol>
                <a:gridCol w="132426">
                  <a:extLst>
                    <a:ext uri="{9D8B030D-6E8A-4147-A177-3AD203B41FA5}">
                      <a16:colId xmlns:a16="http://schemas.microsoft.com/office/drawing/2014/main" val="2538213974"/>
                    </a:ext>
                  </a:extLst>
                </a:gridCol>
                <a:gridCol w="1062046">
                  <a:extLst>
                    <a:ext uri="{9D8B030D-6E8A-4147-A177-3AD203B41FA5}">
                      <a16:colId xmlns:a16="http://schemas.microsoft.com/office/drawing/2014/main" val="1972169620"/>
                    </a:ext>
                  </a:extLst>
                </a:gridCol>
                <a:gridCol w="1062046">
                  <a:extLst>
                    <a:ext uri="{9D8B030D-6E8A-4147-A177-3AD203B41FA5}">
                      <a16:colId xmlns:a16="http://schemas.microsoft.com/office/drawing/2014/main" val="586312882"/>
                    </a:ext>
                  </a:extLst>
                </a:gridCol>
                <a:gridCol w="1062046">
                  <a:extLst>
                    <a:ext uri="{9D8B030D-6E8A-4147-A177-3AD203B41FA5}">
                      <a16:colId xmlns:a16="http://schemas.microsoft.com/office/drawing/2014/main" val="462459761"/>
                    </a:ext>
                  </a:extLst>
                </a:gridCol>
                <a:gridCol w="1016051">
                  <a:extLst>
                    <a:ext uri="{9D8B030D-6E8A-4147-A177-3AD203B41FA5}">
                      <a16:colId xmlns:a16="http://schemas.microsoft.com/office/drawing/2014/main" val="791534271"/>
                    </a:ext>
                  </a:extLst>
                </a:gridCol>
                <a:gridCol w="2007016">
                  <a:extLst>
                    <a:ext uri="{9D8B030D-6E8A-4147-A177-3AD203B41FA5}">
                      <a16:colId xmlns:a16="http://schemas.microsoft.com/office/drawing/2014/main" val="4025381006"/>
                    </a:ext>
                  </a:extLst>
                </a:gridCol>
              </a:tblGrid>
              <a:tr h="366788">
                <a:tc gridSpan="6">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62191237"/>
                  </a:ext>
                </a:extLst>
              </a:tr>
              <a:tr h="189391">
                <a:tc>
                  <a:txBody>
                    <a:bodyPr/>
                    <a:lstStyle/>
                    <a:p>
                      <a:pPr>
                        <a:spcAft>
                          <a:spcPts val="0"/>
                        </a:spcAft>
                      </a:pPr>
                      <a:endParaRPr lang="cs-CZ" sz="3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2713111789"/>
                  </a:ext>
                </a:extLst>
              </a:tr>
              <a:tr h="366788">
                <a:tc gridSpan="6">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2901658730"/>
                  </a:ext>
                </a:extLst>
              </a:tr>
              <a:tr h="366788">
                <a:tc gridSpan="6">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337793965"/>
                  </a:ext>
                </a:extLst>
              </a:tr>
              <a:tr h="366788">
                <a:tc gridSpan="6">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077840973"/>
                  </a:ext>
                </a:extLst>
              </a:tr>
              <a:tr h="366788">
                <a:tc gridSpan="5">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lgn="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856099686"/>
                  </a:ext>
                </a:extLst>
              </a:tr>
              <a:tr h="366788">
                <a:tc gridSpan="6">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649003994"/>
                  </a:ext>
                </a:extLst>
              </a:tr>
              <a:tr h="366788">
                <a:tc gridSpan="6">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296507685"/>
                  </a:ext>
                </a:extLst>
              </a:tr>
              <a:tr h="366788">
                <a:tc gridSpan="5">
                  <a:txBody>
                    <a:bodyPr/>
                    <a:lstStyle/>
                    <a:p>
                      <a:pPr>
                        <a:spcAft>
                          <a:spcPts val="0"/>
                        </a:spcAft>
                      </a:pPr>
                      <a:endParaRPr lang="cs-CZ" sz="14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spcAft>
                          <a:spcPts val="0"/>
                        </a:spcAft>
                      </a:pPr>
                      <a:endParaRPr lang="cs-CZ" sz="14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lgn="r">
                        <a:spcAft>
                          <a:spcPts val="0"/>
                        </a:spcAft>
                      </a:pPr>
                      <a:endParaRPr lang="cs-CZ" sz="14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14061623"/>
                  </a:ext>
                </a:extLst>
              </a:tr>
              <a:tr h="366788">
                <a:tc gridSpan="6">
                  <a:txBody>
                    <a:bodyPr/>
                    <a:lstStyle/>
                    <a:p>
                      <a:pP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2548893546"/>
                  </a:ext>
                </a:extLst>
              </a:tr>
              <a:tr h="366788">
                <a:tc gridSpan="6">
                  <a:txBody>
                    <a:bodyPr/>
                    <a:lstStyle/>
                    <a:p>
                      <a:pPr>
                        <a:spcAft>
                          <a:spcPts val="0"/>
                        </a:spcAft>
                      </a:pPr>
                      <a:r>
                        <a:rPr lang="cs-CZ" sz="1400" b="1" kern="1200">
                          <a:solidFill>
                            <a:schemeClr val="dk1"/>
                          </a:solidFill>
                          <a:effectLst/>
                          <a:latin typeface="+mn-lt"/>
                          <a:ea typeface="+mn-ea"/>
                          <a:cs typeface="+mn-cs"/>
                        </a:rPr>
                        <a:t>Celkem počáteční</a:t>
                      </a:r>
                      <a:r>
                        <a:rPr lang="cs-CZ" sz="1400" b="1" kern="1200" baseline="0">
                          <a:solidFill>
                            <a:schemeClr val="dk1"/>
                          </a:solidFill>
                          <a:effectLst/>
                          <a:latin typeface="+mn-lt"/>
                          <a:ea typeface="+mn-ea"/>
                          <a:cs typeface="+mn-cs"/>
                        </a:rPr>
                        <a:t> </a:t>
                      </a:r>
                      <a:r>
                        <a:rPr lang="cs-CZ" sz="1400" b="1" kern="1200">
                          <a:solidFill>
                            <a:schemeClr val="dk1"/>
                          </a:solidFill>
                          <a:effectLst/>
                          <a:latin typeface="+mn-lt"/>
                          <a:ea typeface="+mn-ea"/>
                          <a:cs typeface="+mn-cs"/>
                        </a:rPr>
                        <a:t>provozní kapitál (zaokrouhleno)</a:t>
                      </a: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b="1" kern="1200" dirty="0">
                        <a:solidFill>
                          <a:schemeClr val="dk1"/>
                        </a:solidFill>
                        <a:effectLst/>
                        <a:latin typeface="+mn-lt"/>
                        <a:ea typeface="+mn-ea"/>
                        <a:cs typeface="+mn-cs"/>
                      </a:endParaRPr>
                    </a:p>
                  </a:txBody>
                  <a:tcPr marL="44450" marR="44450" marT="0" marB="0" anchor="b">
                    <a:solidFill>
                      <a:schemeClr val="bg1"/>
                    </a:solidFill>
                  </a:tcPr>
                </a:tc>
                <a:extLst>
                  <a:ext uri="{0D108BD9-81ED-4DB2-BD59-A6C34878D82A}">
                    <a16:rowId xmlns:a16="http://schemas.microsoft.com/office/drawing/2014/main" val="2987086330"/>
                  </a:ext>
                </a:extLst>
              </a:tr>
              <a:tr h="366788">
                <a:tc gridSpan="6">
                  <a:txBody>
                    <a:bodyPr/>
                    <a:lstStyle/>
                    <a:p>
                      <a:pPr>
                        <a:spcAft>
                          <a:spcPts val="0"/>
                        </a:spcAft>
                      </a:pPr>
                      <a:r>
                        <a:rPr lang="cs-CZ" sz="1400" b="1" kern="1200" dirty="0">
                          <a:solidFill>
                            <a:schemeClr val="dk1"/>
                          </a:solidFill>
                          <a:effectLst/>
                          <a:latin typeface="+mn-lt"/>
                          <a:ea typeface="+mn-ea"/>
                          <a:cs typeface="+mn-cs"/>
                        </a:rPr>
                        <a:t>Celkem počáteční kapitál (včetně PC prodejny) - zaokrouhleno</a:t>
                      </a: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b="1" kern="1200" dirty="0">
                        <a:solidFill>
                          <a:schemeClr val="dk1"/>
                        </a:solidFill>
                        <a:effectLst/>
                        <a:latin typeface="+mn-lt"/>
                        <a:ea typeface="+mn-ea"/>
                        <a:cs typeface="+mn-cs"/>
                      </a:endParaRPr>
                    </a:p>
                  </a:txBody>
                  <a:tcPr marL="44450" marR="44450" marT="0" marB="0" anchor="b">
                    <a:solidFill>
                      <a:schemeClr val="bg1"/>
                    </a:solidFill>
                  </a:tcPr>
                </a:tc>
                <a:extLst>
                  <a:ext uri="{0D108BD9-81ED-4DB2-BD59-A6C34878D82A}">
                    <a16:rowId xmlns:a16="http://schemas.microsoft.com/office/drawing/2014/main" val="3041432650"/>
                  </a:ext>
                </a:extLst>
              </a:tr>
            </a:tbl>
          </a:graphicData>
        </a:graphic>
      </p:graphicFrame>
    </p:spTree>
    <p:extLst>
      <p:ext uri="{BB962C8B-B14F-4D97-AF65-F5344CB8AC3E}">
        <p14:creationId xmlns:p14="http://schemas.microsoft.com/office/powerpoint/2010/main" val="217587131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7328" y="1216058"/>
            <a:ext cx="8149472" cy="4910105"/>
          </a:xfrm>
        </p:spPr>
        <p:txBody>
          <a:bodyPr>
            <a:normAutofit/>
          </a:bodyPr>
          <a:lstStyle/>
          <a:p>
            <a:pPr marL="514350" indent="-514350" algn="just">
              <a:buFont typeface="+mj-lt"/>
              <a:buAutoNum type="arabicPeriod" startAt="2"/>
            </a:pPr>
            <a:r>
              <a:rPr lang="cs-CZ" b="1" u="sng" dirty="0"/>
              <a:t>Zdroje kapitálu</a:t>
            </a:r>
            <a:endParaRPr lang="cs-CZ" dirty="0"/>
          </a:p>
        </p:txBody>
      </p:sp>
      <p:sp>
        <p:nvSpPr>
          <p:cNvPr id="6" name="Rectangle 2"/>
          <p:cNvSpPr>
            <a:spLocks noGrp="1" noChangeArrowheads="1"/>
          </p:cNvSpPr>
          <p:nvPr>
            <p:ph type="title"/>
          </p:nvPr>
        </p:nvSpPr>
        <p:spPr/>
        <p:txBody>
          <a:bodyPr/>
          <a:lstStyle/>
          <a:p>
            <a:pPr eaLnBrk="1" hangingPunct="1"/>
            <a:r>
              <a:rPr lang="cs-CZ" altLang="cs-CZ" sz="3200" b="1" dirty="0">
                <a:solidFill>
                  <a:srgbClr val="C00000"/>
                </a:solidFill>
              </a:rPr>
              <a:t>Příklad k procvičování 2</a:t>
            </a:r>
          </a:p>
        </p:txBody>
      </p:sp>
      <p:graphicFrame>
        <p:nvGraphicFramePr>
          <p:cNvPr id="4" name="Tabulka 3"/>
          <p:cNvGraphicFramePr>
            <a:graphicFrameLocks noGrp="1"/>
          </p:cNvGraphicFramePr>
          <p:nvPr>
            <p:extLst>
              <p:ext uri="{D42A27DB-BD31-4B8C-83A1-F6EECF244321}">
                <p14:modId xmlns:p14="http://schemas.microsoft.com/office/powerpoint/2010/main" val="4228964221"/>
              </p:ext>
            </p:extLst>
          </p:nvPr>
        </p:nvGraphicFramePr>
        <p:xfrm>
          <a:off x="666953" y="1988819"/>
          <a:ext cx="6214613" cy="1524000"/>
        </p:xfrm>
        <a:graphic>
          <a:graphicData uri="http://schemas.openxmlformats.org/drawingml/2006/table">
            <a:tbl>
              <a:tblPr>
                <a:tableStyleId>{5C22544A-7EE6-4342-B048-85BDC9FD1C3A}</a:tableStyleId>
              </a:tblPr>
              <a:tblGrid>
                <a:gridCol w="2376084">
                  <a:extLst>
                    <a:ext uri="{9D8B030D-6E8A-4147-A177-3AD203B41FA5}">
                      <a16:colId xmlns:a16="http://schemas.microsoft.com/office/drawing/2014/main" val="1268664269"/>
                    </a:ext>
                  </a:extLst>
                </a:gridCol>
                <a:gridCol w="792028">
                  <a:extLst>
                    <a:ext uri="{9D8B030D-6E8A-4147-A177-3AD203B41FA5}">
                      <a16:colId xmlns:a16="http://schemas.microsoft.com/office/drawing/2014/main" val="2421894218"/>
                    </a:ext>
                  </a:extLst>
                </a:gridCol>
                <a:gridCol w="792028">
                  <a:extLst>
                    <a:ext uri="{9D8B030D-6E8A-4147-A177-3AD203B41FA5}">
                      <a16:colId xmlns:a16="http://schemas.microsoft.com/office/drawing/2014/main" val="306632439"/>
                    </a:ext>
                  </a:extLst>
                </a:gridCol>
                <a:gridCol w="757727">
                  <a:extLst>
                    <a:ext uri="{9D8B030D-6E8A-4147-A177-3AD203B41FA5}">
                      <a16:colId xmlns:a16="http://schemas.microsoft.com/office/drawing/2014/main" val="1952710898"/>
                    </a:ext>
                  </a:extLst>
                </a:gridCol>
                <a:gridCol w="1496746">
                  <a:extLst>
                    <a:ext uri="{9D8B030D-6E8A-4147-A177-3AD203B41FA5}">
                      <a16:colId xmlns:a16="http://schemas.microsoft.com/office/drawing/2014/main" val="4175902160"/>
                    </a:ext>
                  </a:extLst>
                </a:gridCol>
              </a:tblGrid>
              <a:tr h="228600">
                <a:tc>
                  <a:txBody>
                    <a:bodyPr/>
                    <a:lstStyle/>
                    <a:p>
                      <a:pPr marL="0" algn="l"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tc>
                  <a:txBody>
                    <a:bodyPr/>
                    <a:lstStyle/>
                    <a:p>
                      <a:pPr marL="0" algn="r"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tc>
                  <a:txBody>
                    <a:bodyPr/>
                    <a:lstStyle/>
                    <a:p>
                      <a:pPr marL="0" algn="r"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tc>
                  <a:txBody>
                    <a:bodyPr/>
                    <a:lstStyle/>
                    <a:p>
                      <a:pPr marL="0" algn="r"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tc>
                  <a:txBody>
                    <a:bodyPr/>
                    <a:lstStyle/>
                    <a:p>
                      <a:pPr marL="0" algn="r"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extLst>
                  <a:ext uri="{0D108BD9-81ED-4DB2-BD59-A6C34878D82A}">
                    <a16:rowId xmlns:a16="http://schemas.microsoft.com/office/drawing/2014/main" val="1868603434"/>
                  </a:ext>
                </a:extLst>
              </a:tr>
              <a:tr h="228600">
                <a:tc>
                  <a:txBody>
                    <a:bodyPr/>
                    <a:lstStyle/>
                    <a:p>
                      <a:pPr>
                        <a:spcAft>
                          <a:spcPts val="0"/>
                        </a:spcAft>
                      </a:pPr>
                      <a:endParaRPr lang="cs-CZ" sz="20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052215666"/>
                  </a:ext>
                </a:extLst>
              </a:tr>
              <a:tr h="228600">
                <a:tc gridSpan="4">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2637533380"/>
                  </a:ext>
                </a:extLst>
              </a:tr>
              <a:tr h="228600">
                <a:tc gridSpan="4">
                  <a:txBody>
                    <a:bodyPr/>
                    <a:lstStyle/>
                    <a:p>
                      <a:pPr>
                        <a:spcAft>
                          <a:spcPts val="0"/>
                        </a:spcAft>
                      </a:pPr>
                      <a:endParaRPr lang="cs-CZ" sz="20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498175491"/>
                  </a:ext>
                </a:extLst>
              </a:tr>
              <a:tr h="228600">
                <a:tc gridSpan="4">
                  <a:txBody>
                    <a:bodyPr/>
                    <a:lstStyle/>
                    <a:p>
                      <a:pPr>
                        <a:spcAft>
                          <a:spcPts val="0"/>
                        </a:spcAft>
                      </a:pPr>
                      <a:endParaRPr lang="cs-CZ" sz="20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20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4068838704"/>
                  </a:ext>
                </a:extLst>
              </a:tr>
            </a:tbl>
          </a:graphicData>
        </a:graphic>
      </p:graphicFrame>
    </p:spTree>
    <p:extLst>
      <p:ext uri="{BB962C8B-B14F-4D97-AF65-F5344CB8AC3E}">
        <p14:creationId xmlns:p14="http://schemas.microsoft.com/office/powerpoint/2010/main" val="3155703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1304</TotalTime>
  <Words>5533</Words>
  <Application>Microsoft Office PowerPoint</Application>
  <PresentationFormat>Předvádění na obrazovce (4:3)</PresentationFormat>
  <Paragraphs>864</Paragraphs>
  <Slides>102</Slides>
  <Notes>35</Notes>
  <HiddenSlides>0</HiddenSlides>
  <MMClips>0</MMClips>
  <ScaleCrop>false</ScaleCrop>
  <HeadingPairs>
    <vt:vector size="8" baseType="variant">
      <vt:variant>
        <vt:lpstr>Použitá písma</vt:lpstr>
      </vt:variant>
      <vt:variant>
        <vt:i4>7</vt:i4>
      </vt:variant>
      <vt:variant>
        <vt:lpstr>Motiv</vt:lpstr>
      </vt:variant>
      <vt:variant>
        <vt:i4>1</vt:i4>
      </vt:variant>
      <vt:variant>
        <vt:lpstr>Vložené servery OLE</vt:lpstr>
      </vt:variant>
      <vt:variant>
        <vt:i4>1</vt:i4>
      </vt:variant>
      <vt:variant>
        <vt:lpstr>Nadpisy snímků</vt:lpstr>
      </vt:variant>
      <vt:variant>
        <vt:i4>102</vt:i4>
      </vt:variant>
    </vt:vector>
  </HeadingPairs>
  <TitlesOfParts>
    <vt:vector size="111" baseType="lpstr">
      <vt:lpstr>Arial</vt:lpstr>
      <vt:lpstr>Calibri</vt:lpstr>
      <vt:lpstr>Courier New</vt:lpstr>
      <vt:lpstr>Times New Roman</vt:lpstr>
      <vt:lpstr>Verdana</vt:lpstr>
      <vt:lpstr>Wingdings</vt:lpstr>
      <vt:lpstr>Wingdings 2</vt:lpstr>
      <vt:lpstr>Office Theme</vt:lpstr>
      <vt:lpstr>Visio</vt:lpstr>
      <vt:lpstr>Plánování Podnikatelský plán </vt:lpstr>
      <vt:lpstr>Začátek podnikání</vt:lpstr>
      <vt:lpstr>Řízení podniku</vt:lpstr>
      <vt:lpstr>Strategické řízení</vt:lpstr>
      <vt:lpstr>Strategické řízení</vt:lpstr>
      <vt:lpstr>Struktura procesu strategického řízení</vt:lpstr>
      <vt:lpstr>Prezentace aplikace PowerPoint</vt:lpstr>
      <vt:lpstr>Struktura procesu strategického řízení</vt:lpstr>
      <vt:lpstr>Struktura procesu strategického řízení</vt:lpstr>
      <vt:lpstr>Struktura procesu strategického řízení</vt:lpstr>
      <vt:lpstr>Struktura procesu strategického řízení</vt:lpstr>
      <vt:lpstr>Prezentace aplikace PowerPoint</vt:lpstr>
      <vt:lpstr>Prezentace aplikace PowerPoint</vt:lpstr>
      <vt:lpstr>Struktura procesu strategického řízení</vt:lpstr>
      <vt:lpstr>Ukázka definování poslání</vt:lpstr>
      <vt:lpstr>Strategické řízení - koncept MBO</vt:lpstr>
      <vt:lpstr>Postavení strategického řízení </vt:lpstr>
      <vt:lpstr>Strategie a plánování</vt:lpstr>
      <vt:lpstr>Prezentace aplikace PowerPoint</vt:lpstr>
      <vt:lpstr>Strategie a plánování</vt:lpstr>
      <vt:lpstr>Prezentace aplikace PowerPoint</vt:lpstr>
      <vt:lpstr>Plánování</vt:lpstr>
      <vt:lpstr>Hlavní přínos plánování v podniku</vt:lpstr>
      <vt:lpstr>Význam podnikového plánování</vt:lpstr>
      <vt:lpstr>Systém podnikového plánování</vt:lpstr>
      <vt:lpstr>Plánování, tvorba rozpočtů a prognóz</vt:lpstr>
      <vt:lpstr>FORMY PLÁNŮ A ROZPOČTŮ </vt:lpstr>
      <vt:lpstr>FORMY PLÁNŮ A ROZPOČTŮ </vt:lpstr>
      <vt:lpstr>FORMY PLÁNŮ A ROZPOČTŮ </vt:lpstr>
      <vt:lpstr>Způsob sestavování plánu</vt:lpstr>
      <vt:lpstr>Plánování. Business plán</vt:lpstr>
      <vt:lpstr>Prezentace aplikace PowerPoint</vt:lpstr>
      <vt:lpstr>Prezentace aplikace PowerPoint</vt:lpstr>
      <vt:lpstr>Byznys plán – jaký by měl být</vt:lpstr>
      <vt:lpstr>Jak využívat BP?</vt:lpstr>
      <vt:lpstr>Kritéria hodnocení BP</vt:lpstr>
      <vt:lpstr>Byznys plán: Přehled (1/2)</vt:lpstr>
      <vt:lpstr>Prezentace aplikace PowerPoint</vt:lpstr>
      <vt:lpstr>Byznys plán: Nabídka (1/2)</vt:lpstr>
      <vt:lpstr>Byznys plán: Nabídka (2/2)</vt:lpstr>
      <vt:lpstr>Jak na cenu produktu?</vt:lpstr>
      <vt:lpstr>Jak na cenu produktu?</vt:lpstr>
      <vt:lpstr>Jak na cenu produktu?</vt:lpstr>
      <vt:lpstr>Jak na cenu produktu?</vt:lpstr>
      <vt:lpstr>Cena respektující náklady Co ovlivňuje nastavení ceny?</vt:lpstr>
      <vt:lpstr>Byznys plán: Poptávka (1/2)</vt:lpstr>
      <vt:lpstr>Byznys plán: Poptávka (2/2)</vt:lpstr>
      <vt:lpstr>Byznys plán: Cíle</vt:lpstr>
      <vt:lpstr>Byznys plán: vize &amp; strategie (1/3)</vt:lpstr>
      <vt:lpstr>Byznys plán: vize &amp; strategie (2/3)</vt:lpstr>
      <vt:lpstr>Byznys plán: vize &amp; strategie (3/3)</vt:lpstr>
      <vt:lpstr>Byznys plán: právní uzpůsobení</vt:lpstr>
      <vt:lpstr>Byznys plán: finance (potřeby)</vt:lpstr>
      <vt:lpstr>Byznys plán: finance (prognózy)</vt:lpstr>
      <vt:lpstr>OSNOVA PP</vt:lpstr>
      <vt:lpstr>OSNOVA PP</vt:lpstr>
      <vt:lpstr>Nejčastější chyby BP</vt:lpstr>
      <vt:lpstr>Nejčastější chyby BP</vt:lpstr>
      <vt:lpstr>Finanční plán (rozpočet), zakladatelský rozpočet Ekonomické aspekty rozjezdu podnikání Chci podnikat a nevím kolik peněz a na co budu potřebovat</vt:lpstr>
      <vt:lpstr>Stádia zahájení podnikatelské činnosti, režimy financování a finanční rozpočty </vt:lpstr>
      <vt:lpstr>ZAKLADATELSKÝ ROZPOČET</vt:lpstr>
      <vt:lpstr>Rozpočet potřeby startovacího kapitálu</vt:lpstr>
      <vt:lpstr>Rozpočet potřeby startovacího kapitálu</vt:lpstr>
      <vt:lpstr>Na co potřebuji peníze?</vt:lpstr>
      <vt:lpstr>Na co potřebuju peníze?</vt:lpstr>
      <vt:lpstr>Prvotní provozní kapitál (čistý počáteční kapitál)</vt:lpstr>
      <vt:lpstr>Kde na to vezmu?</vt:lpstr>
      <vt:lpstr>Na co potřebuju a kde na to vezmu?</vt:lpstr>
      <vt:lpstr>Chci podnikat, ale nevím, kde vzít peníze  Kdo vám může pomoct s financováním a rozjezdem?</vt:lpstr>
      <vt:lpstr>Kdo vám může pomoct s financováním a rozjezdem?</vt:lpstr>
      <vt:lpstr>Kdo vám může pomoct s financováním a rozjezdem?</vt:lpstr>
      <vt:lpstr>Kdo vám může pomoct s financováním a rozjezdem?</vt:lpstr>
      <vt:lpstr>Kdo vám může pomoct s financováním a rozjezdem?</vt:lpstr>
      <vt:lpstr>Kdo vám může pomoct s financováním a rozjezdem?</vt:lpstr>
      <vt:lpstr>Kdo vám může dále pomoct s financováním a rozjezdem?</vt:lpstr>
      <vt:lpstr>ZAKLADATELSKÝ ROZPOČET</vt:lpstr>
      <vt:lpstr>ZAKLADATELSKÝ ROZPOČET</vt:lpstr>
      <vt:lpstr>ZAKLADATELSKÝ ROZPOČET</vt:lpstr>
      <vt:lpstr>ZAKLADATELSKÝ ROZPOČET</vt:lpstr>
      <vt:lpstr>Příklady</vt:lpstr>
      <vt:lpstr>Zakladatelský rozpočet ukázkový příklad</vt:lpstr>
      <vt:lpstr>Zakladatelský rozpočet ukázkový příklad</vt:lpstr>
      <vt:lpstr>Zakladatelský rozpočet – ukázkový příklad řešení</vt:lpstr>
      <vt:lpstr>Zakladatelský rozpočet – ukázkový příklad řešení</vt:lpstr>
      <vt:lpstr>Zakladatelský rozpočet – ukázkový příklad řešení</vt:lpstr>
      <vt:lpstr>Zakladatelský rozpočet – ukázkový příklad řešení</vt:lpstr>
      <vt:lpstr>ZAKLADATELSKÝ ROZPOČET  Ukázkový příklad 1</vt:lpstr>
      <vt:lpstr>ZAKLADATELSKÝ ROZPOČET  Ukázkový příklad 1 - řešení</vt:lpstr>
      <vt:lpstr>ZAKLADATELSKÝ ROZPOČET  Ukázkový příklad 1 - řešení</vt:lpstr>
      <vt:lpstr>ZAKLADATELSKÝ ROZPOČET  Ukázkový příklad 1 - řešení</vt:lpstr>
      <vt:lpstr>ZAKLADATELSKÝ ROZPOČET  Ukázkový příklad 2</vt:lpstr>
      <vt:lpstr>ZAKLADATELSKÝ ROZPOČET  Ukázkový příklad 2</vt:lpstr>
      <vt:lpstr>ZAKLADATELSKÝ ROZPOČET  Ukázkový příklad 2 - řešení</vt:lpstr>
      <vt:lpstr>ZAKLADATELSKÝ ROZPOČET  Ukázkový příklad 2 - řešení</vt:lpstr>
      <vt:lpstr>ZAKLADATELSKÝ ROZPOČET  Ukázkový příklad 2 - řešení</vt:lpstr>
      <vt:lpstr>Příklad k procvičování 1</vt:lpstr>
      <vt:lpstr>Příklad k procvičování 2 - řešení</vt:lpstr>
      <vt:lpstr>Příklad k procvičování 2</vt:lpstr>
      <vt:lpstr>Příklad k procvičování 2</vt:lpstr>
      <vt:lpstr>Příklad k procvičování 2</vt:lpstr>
      <vt:lpstr>Příklad k procvičování 2</vt:lpstr>
      <vt:lpstr>DĚKUJI ZA VAŠI POZORNOST</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L9087</dc:creator>
  <cp:lastModifiedBy>Petr Novák</cp:lastModifiedBy>
  <cp:revision>296</cp:revision>
  <dcterms:created xsi:type="dcterms:W3CDTF">2012-07-19T22:32:54Z</dcterms:created>
  <dcterms:modified xsi:type="dcterms:W3CDTF">2021-02-09T15:17:43Z</dcterms:modified>
</cp:coreProperties>
</file>