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346" r:id="rId3"/>
    <p:sldId id="347" r:id="rId4"/>
    <p:sldId id="382" r:id="rId5"/>
    <p:sldId id="348" r:id="rId6"/>
    <p:sldId id="349" r:id="rId7"/>
    <p:sldId id="350" r:id="rId8"/>
    <p:sldId id="384" r:id="rId9"/>
    <p:sldId id="385" r:id="rId10"/>
    <p:sldId id="351" r:id="rId11"/>
    <p:sldId id="352" r:id="rId12"/>
    <p:sldId id="353" r:id="rId13"/>
    <p:sldId id="354" r:id="rId14"/>
    <p:sldId id="386" r:id="rId15"/>
    <p:sldId id="355" r:id="rId16"/>
    <p:sldId id="356" r:id="rId17"/>
    <p:sldId id="358" r:id="rId18"/>
    <p:sldId id="383" r:id="rId19"/>
    <p:sldId id="359" r:id="rId20"/>
    <p:sldId id="360" r:id="rId21"/>
    <p:sldId id="361" r:id="rId22"/>
    <p:sldId id="362" r:id="rId23"/>
    <p:sldId id="429" r:id="rId24"/>
    <p:sldId id="363" r:id="rId25"/>
    <p:sldId id="364" r:id="rId26"/>
    <p:sldId id="428"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699" r:id="rId40"/>
    <p:sldId id="377" r:id="rId41"/>
    <p:sldId id="430" r:id="rId42"/>
    <p:sldId id="431" r:id="rId43"/>
    <p:sldId id="379" r:id="rId44"/>
    <p:sldId id="380" r:id="rId45"/>
    <p:sldId id="381"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11" r:id="rId65"/>
    <p:sldId id="412" r:id="rId66"/>
    <p:sldId id="413" r:id="rId67"/>
    <p:sldId id="414" r:id="rId68"/>
    <p:sldId id="415" r:id="rId69"/>
    <p:sldId id="416" r:id="rId70"/>
    <p:sldId id="417" r:id="rId71"/>
    <p:sldId id="418" r:id="rId72"/>
    <p:sldId id="419" r:id="rId73"/>
    <p:sldId id="420" r:id="rId74"/>
    <p:sldId id="421" r:id="rId75"/>
    <p:sldId id="424" r:id="rId76"/>
    <p:sldId id="425" r:id="rId77"/>
    <p:sldId id="426" r:id="rId78"/>
    <p:sldId id="427"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80524" autoAdjust="0"/>
  </p:normalViewPr>
  <p:slideViewPr>
    <p:cSldViewPr snapToGrid="0" snapToObjects="1">
      <p:cViewPr varScale="1">
        <p:scale>
          <a:sx n="73" d="100"/>
          <a:sy n="73" d="100"/>
        </p:scale>
        <p:origin x="1349"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10.05.2022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9D229-BDB5-417A-A55B-7E8B21EA2EA8}" type="slidenum">
              <a:rPr lang="cs-CZ"/>
              <a:pPr/>
              <a:t>4</a:t>
            </a:fld>
            <a:endParaRPr lang="cs-CZ"/>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normAutofit/>
          </a:bodyPr>
          <a:lstStyle/>
          <a:p>
            <a:endParaRPr lang="cs-CZ" dirty="0"/>
          </a:p>
        </p:txBody>
      </p:sp>
    </p:spTree>
    <p:extLst>
      <p:ext uri="{BB962C8B-B14F-4D97-AF65-F5344CB8AC3E}">
        <p14:creationId xmlns:p14="http://schemas.microsoft.com/office/powerpoint/2010/main" val="365781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1F0E7-BBD9-46A7-B9C1-AE05259B81BF}" type="slidenum">
              <a:rPr lang="cs-CZ"/>
              <a:pPr/>
              <a:t>49</a:t>
            </a:fld>
            <a:endParaRPr lang="cs-CZ"/>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marL="238770" indent="-238770">
              <a:lnSpc>
                <a:spcPct val="90000"/>
              </a:lnSpc>
              <a:buFontTx/>
              <a:buChar char="•"/>
            </a:pPr>
            <a:endParaRPr lang="cs-CZ" dirty="0"/>
          </a:p>
        </p:txBody>
      </p:sp>
    </p:spTree>
    <p:extLst>
      <p:ext uri="{BB962C8B-B14F-4D97-AF65-F5344CB8AC3E}">
        <p14:creationId xmlns:p14="http://schemas.microsoft.com/office/powerpoint/2010/main" val="342460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BB6-DEF8-4673-BA1E-9B27534E885C}" type="slidenum">
              <a:rPr lang="cs-CZ"/>
              <a:pPr/>
              <a:t>51</a:t>
            </a:fld>
            <a:endParaRPr lang="cs-CZ"/>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428246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1ADD4-E271-45F6-AD26-14CB3DFADBD8}" type="slidenum">
              <a:rPr lang="cs-CZ"/>
              <a:pPr/>
              <a:t>53</a:t>
            </a:fld>
            <a:endParaRPr lang="cs-CZ"/>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143065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48E3-7265-471D-BD30-CD9C2230BE78}" type="slidenum">
              <a:rPr lang="cs-CZ"/>
              <a:pPr/>
              <a:t>55</a:t>
            </a:fld>
            <a:endParaRPr lang="cs-CZ"/>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423356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56</a:t>
            </a:fld>
            <a:endParaRPr lang="cs-CZ"/>
          </a:p>
        </p:txBody>
      </p:sp>
    </p:spTree>
    <p:extLst>
      <p:ext uri="{BB962C8B-B14F-4D97-AF65-F5344CB8AC3E}">
        <p14:creationId xmlns:p14="http://schemas.microsoft.com/office/powerpoint/2010/main" val="164324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058BB-3653-4548-9D05-DA8812149FC2}" type="slidenum">
              <a:rPr lang="cs-CZ"/>
              <a:pPr/>
              <a:t>63</a:t>
            </a:fld>
            <a:endParaRPr lang="cs-CZ"/>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cs-CZ"/>
              <a:t>Celková produktivita = výstup / vstup (práce+ kapitál + energie + materiál)</a:t>
            </a:r>
          </a:p>
        </p:txBody>
      </p:sp>
    </p:spTree>
    <p:extLst>
      <p:ext uri="{BB962C8B-B14F-4D97-AF65-F5344CB8AC3E}">
        <p14:creationId xmlns:p14="http://schemas.microsoft.com/office/powerpoint/2010/main" val="130248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F7F6D-3920-4257-B1CB-E8FFCF753662}" type="slidenum">
              <a:rPr lang="cs-CZ"/>
              <a:pPr/>
              <a:t>64</a:t>
            </a:fld>
            <a:endParaRPr lang="cs-CZ"/>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a:spcBef>
                <a:spcPct val="50000"/>
              </a:spcBef>
            </a:pPr>
            <a:endParaRPr lang="cs-CZ" sz="1000" dirty="0"/>
          </a:p>
        </p:txBody>
      </p:sp>
    </p:spTree>
    <p:extLst>
      <p:ext uri="{BB962C8B-B14F-4D97-AF65-F5344CB8AC3E}">
        <p14:creationId xmlns:p14="http://schemas.microsoft.com/office/powerpoint/2010/main" val="68889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5A67A-35F4-41A2-A6E6-65640879D0CA}" type="slidenum">
              <a:rPr lang="cs-CZ"/>
              <a:pPr/>
              <a:t>65</a:t>
            </a:fld>
            <a:endParaRPr lang="cs-CZ"/>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normAutofit/>
          </a:bodyPr>
          <a:lstStyle/>
          <a:p>
            <a:endParaRPr lang="cs-CZ" dirty="0"/>
          </a:p>
        </p:txBody>
      </p:sp>
    </p:spTree>
    <p:extLst>
      <p:ext uri="{BB962C8B-B14F-4D97-AF65-F5344CB8AC3E}">
        <p14:creationId xmlns:p14="http://schemas.microsoft.com/office/powerpoint/2010/main" val="352721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D8666-8439-4880-84BF-30BEAEE6F4B9}" type="slidenum">
              <a:rPr lang="cs-CZ"/>
              <a:pPr/>
              <a:t>68</a:t>
            </a:fld>
            <a:endParaRPr lang="cs-CZ"/>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238770" indent="-238770">
              <a:buFontTx/>
              <a:buAutoNum type="alphaLcParenR"/>
            </a:pPr>
            <a:endParaRPr lang="cs-CZ" dirty="0"/>
          </a:p>
        </p:txBody>
      </p:sp>
    </p:spTree>
    <p:extLst>
      <p:ext uri="{BB962C8B-B14F-4D97-AF65-F5344CB8AC3E}">
        <p14:creationId xmlns:p14="http://schemas.microsoft.com/office/powerpoint/2010/main" val="149230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600" b="1" dirty="0"/>
          </a:p>
        </p:txBody>
      </p:sp>
      <p:sp>
        <p:nvSpPr>
          <p:cNvPr id="4" name="Zástupný symbol pro číslo snímku 3"/>
          <p:cNvSpPr>
            <a:spLocks noGrp="1"/>
          </p:cNvSpPr>
          <p:nvPr>
            <p:ph type="sldNum" sz="quarter" idx="5"/>
          </p:nvPr>
        </p:nvSpPr>
        <p:spPr/>
        <p:txBody>
          <a:bodyPr/>
          <a:lstStyle/>
          <a:p>
            <a:fld id="{0DFD5F38-733D-4687-9032-821AED1C8C0C}" type="slidenum">
              <a:rPr lang="cs-CZ" smtClean="0"/>
              <a:pPr/>
              <a:t>74</a:t>
            </a:fld>
            <a:endParaRPr lang="cs-CZ"/>
          </a:p>
        </p:txBody>
      </p:sp>
    </p:spTree>
    <p:extLst>
      <p:ext uri="{BB962C8B-B14F-4D97-AF65-F5344CB8AC3E}">
        <p14:creationId xmlns:p14="http://schemas.microsoft.com/office/powerpoint/2010/main" val="368244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80F7-2F33-4C2D-8A4A-7FFEC39A3AA0}" type="slidenum">
              <a:rPr lang="cs-CZ"/>
              <a:pPr/>
              <a:t>8</a:t>
            </a:fld>
            <a:endParaRPr lang="cs-CZ"/>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46984" y="4861261"/>
            <a:ext cx="5210097" cy="4604371"/>
          </a:xfrm>
        </p:spPr>
        <p:txBody>
          <a:bodyPr>
            <a:normAutofit fontScale="92500" lnSpcReduction="10000"/>
          </a:bodyPr>
          <a:lstStyle/>
          <a:p>
            <a:r>
              <a:rPr lang="cs-CZ" sz="1000" dirty="0"/>
              <a:t>Ekonomická teorie tvrdí, že každá činnost, která tvoří hodnotu či přináší užitek, je výrobou.Výraz výroba v užším slova smyslu zahrnuje všechny činnosti spojené se zajištěním výrobků a služeb pro konečného spotřebitele. Tři výrobní faktory dle ekonomie: práce, půda, kapitál (fyzický – stroje, budovy)..</a:t>
            </a:r>
          </a:p>
          <a:p>
            <a:endParaRPr lang="cs-CZ" sz="1000" dirty="0"/>
          </a:p>
          <a:p>
            <a:r>
              <a:rPr lang="cs-CZ" sz="1000" dirty="0"/>
              <a:t>Z hlediska podnikové ekonomiky je členění výrobních faktorů více konkretizováno:</a:t>
            </a:r>
          </a:p>
          <a:p>
            <a:r>
              <a:rPr lang="cs-CZ" sz="1000" dirty="0"/>
              <a:t>Rozhodující význam má dispozitivní faktor = </a:t>
            </a:r>
            <a:r>
              <a:rPr lang="cs-CZ" sz="1000" b="1" dirty="0"/>
              <a:t>řídící práce</a:t>
            </a:r>
            <a:r>
              <a:rPr lang="cs-CZ" sz="1000" dirty="0"/>
              <a:t> (management, organizace, manažerský talent). Bez tohoto faktoru nemohou být ostatní výrobní faktory účelně a hospodárně využívány. Úkolem řídící práce je zajistit optimální kombinaci všech výrobních faktorů. Účelně spojit a kombinovat výrobní faktory do efektivně fungující jednotky je úkolem dispozitivního faktoru.</a:t>
            </a:r>
          </a:p>
          <a:p>
            <a:r>
              <a:rPr lang="cs-CZ" sz="1000" b="1" dirty="0"/>
              <a:t>Výkonná práce</a:t>
            </a:r>
            <a:r>
              <a:rPr lang="cs-CZ" sz="1000" dirty="0"/>
              <a:t> – lidská energie a duševní schopnosti. Cenou práce je mzda. Účinnost lidské práce, tj. ¨množství výrobků připadajícího na jednoho pracovníka, označujeme jako produktivitu práce.</a:t>
            </a:r>
          </a:p>
          <a:p>
            <a:r>
              <a:rPr lang="cs-CZ" sz="1000" b="1" dirty="0"/>
              <a:t>HDM</a:t>
            </a:r>
            <a:r>
              <a:rPr lang="cs-CZ" sz="1000" dirty="0"/>
              <a:t> je soubor věcných prostředků, které nejsou spotřebovány v jednom výrobním cyklu, ale slouží podniku delší dobu. Rozlišujeme u nich technickou a ekonomickou životnost.</a:t>
            </a:r>
          </a:p>
          <a:p>
            <a:r>
              <a:rPr lang="cs-CZ" sz="1000" dirty="0"/>
              <a:t>Technická životnost je dána schopností produkovat nezávadné výrobky a služby. Ekonomická životnost je dána jejich schopností zajistit potřebnou hospodárnost – vyrábět statky s takovými náklady, které jsou schopné konkurence.</a:t>
            </a:r>
          </a:p>
          <a:p>
            <a:r>
              <a:rPr lang="cs-CZ" sz="1000" dirty="0"/>
              <a:t>THIM se postupně opotřebovává. Vyjádřením postupného snížení jejich hodnoty jsou odpisy.</a:t>
            </a:r>
          </a:p>
          <a:p>
            <a:r>
              <a:rPr lang="cs-CZ" sz="1000" dirty="0"/>
              <a:t>Důležitou charakteristikou je výrobní kapacita – potenciální schopnost výrobní jednotky produkovat statky.</a:t>
            </a:r>
          </a:p>
          <a:p>
            <a:r>
              <a:rPr lang="cs-CZ" sz="1000" b="1" dirty="0"/>
              <a:t>Materiál</a:t>
            </a:r>
            <a:r>
              <a:rPr lang="cs-CZ" sz="1000" dirty="0"/>
              <a:t> = pracovní předměty, ze kterých vznikají finální výrobky.Pracovními předměty jsou suroviny (přírodní látky v původním stavu), základní materiál (částečně zpracován, stává se základní </a:t>
            </a:r>
            <a:r>
              <a:rPr lang="cs-CZ" sz="1000" dirty="0" err="1"/>
              <a:t>substatncí</a:t>
            </a:r>
            <a:r>
              <a:rPr lang="cs-CZ" sz="1000" dirty="0"/>
              <a:t> výrobku), pomocné materiály (lepidla, provozní látky), provozní látky (mazadla,palivo).</a:t>
            </a:r>
          </a:p>
          <a:p>
            <a:r>
              <a:rPr lang="cs-CZ" sz="1000" dirty="0"/>
              <a:t>V praxi se materiál dělí na jednicový a režijní.</a:t>
            </a:r>
          </a:p>
          <a:p>
            <a:endParaRPr lang="cs-CZ" sz="1000" dirty="0"/>
          </a:p>
          <a:p>
            <a:r>
              <a:rPr lang="cs-CZ" sz="1000" dirty="0"/>
              <a:t>Pro uskutečnění výroby je nutné, aby se výrobní faktory účelně a hospodárně spojily. U většiny výrob jde o spojení všech výrobních faktorů, u některých však mohou některé VF chybět (služby bez DM,..). Nikdy nemůže chybět lidská práce!!!</a:t>
            </a:r>
          </a:p>
          <a:p>
            <a:endParaRPr lang="cs-CZ" sz="1000" dirty="0"/>
          </a:p>
          <a:p>
            <a:r>
              <a:rPr lang="cs-CZ" sz="1000" b="1" dirty="0"/>
              <a:t>Dle převažujícího výrobního faktoru můžeme rozlišit výroby:</a:t>
            </a:r>
          </a:p>
          <a:p>
            <a:pPr>
              <a:buFontTx/>
              <a:buChar char="-"/>
            </a:pPr>
            <a:r>
              <a:rPr lang="cs-CZ" sz="1000" b="1" dirty="0"/>
              <a:t>Investičně (kapitálově) náročné</a:t>
            </a:r>
            <a:r>
              <a:rPr lang="cs-CZ" sz="1000" dirty="0"/>
              <a:t> – velké investice do strojů a zařízení (výroba el. Energie, těžební průmysl)</a:t>
            </a:r>
          </a:p>
          <a:p>
            <a:pPr>
              <a:buFontTx/>
              <a:buChar char="-"/>
            </a:pPr>
            <a:r>
              <a:rPr lang="cs-CZ" sz="1000" b="1" dirty="0"/>
              <a:t>Pracovně náročné</a:t>
            </a:r>
            <a:r>
              <a:rPr lang="cs-CZ" sz="1000" dirty="0"/>
              <a:t> – vysoký podíl mzdových N (průmysl skla, porcelánu)</a:t>
            </a:r>
          </a:p>
          <a:p>
            <a:pPr>
              <a:buFontTx/>
              <a:buChar char="-"/>
            </a:pPr>
            <a:r>
              <a:rPr lang="cs-CZ" sz="1000" b="1" dirty="0"/>
              <a:t>Materiálově náročné</a:t>
            </a:r>
            <a:r>
              <a:rPr lang="cs-CZ" sz="1000" dirty="0"/>
              <a:t> – v N dominují N na spotřebu materiálu (potravinářský, chemický průmysl)</a:t>
            </a:r>
          </a:p>
          <a:p>
            <a:endParaRPr lang="cs-CZ" sz="1000" dirty="0"/>
          </a:p>
          <a:p>
            <a:r>
              <a:rPr lang="cs-CZ" sz="1000" dirty="0"/>
              <a:t>Princip hospodárnosti – snaha po dosahování nejvyšších výsledků s co nejnižšími náklady.</a:t>
            </a:r>
          </a:p>
        </p:txBody>
      </p:sp>
    </p:spTree>
    <p:extLst>
      <p:ext uri="{BB962C8B-B14F-4D97-AF65-F5344CB8AC3E}">
        <p14:creationId xmlns:p14="http://schemas.microsoft.com/office/powerpoint/2010/main" val="310215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5B067-F3EA-4AF3-B34A-4DEBC76B88F9}" type="slidenum">
              <a:rPr lang="cs-CZ"/>
              <a:pPr/>
              <a:t>75</a:t>
            </a:fld>
            <a:endParaRPr lang="cs-CZ"/>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marL="238770" indent="-238770"/>
            <a:endParaRPr lang="cs-CZ" dirty="0"/>
          </a:p>
        </p:txBody>
      </p:sp>
    </p:spTree>
    <p:extLst>
      <p:ext uri="{BB962C8B-B14F-4D97-AF65-F5344CB8AC3E}">
        <p14:creationId xmlns:p14="http://schemas.microsoft.com/office/powerpoint/2010/main" val="19978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3BC03-C39B-4AF5-B59E-53149249FF57}" type="slidenum">
              <a:rPr lang="cs-CZ"/>
              <a:pPr/>
              <a:t>9</a:t>
            </a:fld>
            <a:endParaRPr 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40000"/>
              </a:spcBef>
              <a:buFontTx/>
              <a:buChar char="•"/>
            </a:pPr>
            <a:r>
              <a:rPr lang="cs-CZ" b="1" dirty="0">
                <a:latin typeface="Times New Roman" pitchFamily="18" charset="0"/>
              </a:rPr>
              <a:t>Operace</a:t>
            </a:r>
            <a:r>
              <a:rPr lang="cs-CZ" dirty="0">
                <a:latin typeface="Times New Roman" pitchFamily="18" charset="0"/>
              </a:rPr>
              <a:t> – souvislá nepřerušovaná práce, kterou vykonává jeden pracovník (skupina pracovníků) na určitém předmětu (skupině předmětů) na jednom pracovišti ve stanoveném rozsahu. Je to kalkulační jednotka. Lze ji členit na úseky, úkony, pohyby. Rozsah operace je dán předpisem. Příklady operace – sváření 2 kusů materiálu k sobě, ohoblování prkna síly3cm na sílu 2,5 cm, přišití knoflíku pánského saka.</a:t>
            </a:r>
          </a:p>
          <a:p>
            <a:pPr>
              <a:spcBef>
                <a:spcPct val="40000"/>
              </a:spcBef>
              <a:buFontTx/>
              <a:buChar char="•"/>
            </a:pPr>
            <a:r>
              <a:rPr lang="cs-CZ" b="1" dirty="0">
                <a:latin typeface="Times New Roman" pitchFamily="18" charset="0"/>
              </a:rPr>
              <a:t>Výrobní dávka</a:t>
            </a:r>
            <a:r>
              <a:rPr lang="cs-CZ" dirty="0">
                <a:latin typeface="Times New Roman" pitchFamily="18" charset="0"/>
              </a:rPr>
              <a:t> – konkrétní počet součástí (polotovarů) zadávaných společně do výroby, zpracovávaných postupně nebo současně na jednotlivých pracovištích. Je charakterizována jednorázovou spotřebou času dávkového </a:t>
            </a:r>
            <a:r>
              <a:rPr lang="cs-CZ" dirty="0" err="1">
                <a:latin typeface="Times New Roman" pitchFamily="18" charset="0"/>
              </a:rPr>
              <a:t>tB</a:t>
            </a:r>
            <a:r>
              <a:rPr lang="cs-CZ" dirty="0">
                <a:latin typeface="Times New Roman" pitchFamily="18" charset="0"/>
              </a:rPr>
              <a:t> nebo </a:t>
            </a:r>
            <a:r>
              <a:rPr lang="cs-CZ" dirty="0" err="1">
                <a:latin typeface="Times New Roman" pitchFamily="18" charset="0"/>
              </a:rPr>
              <a:t>tBC</a:t>
            </a:r>
            <a:r>
              <a:rPr lang="cs-CZ" dirty="0">
                <a:latin typeface="Times New Roman" pitchFamily="18" charset="0"/>
              </a:rPr>
              <a:t>.</a:t>
            </a:r>
          </a:p>
          <a:p>
            <a:pPr>
              <a:spcBef>
                <a:spcPct val="40000"/>
              </a:spcBef>
              <a:buFontTx/>
              <a:buChar char="•"/>
            </a:pPr>
            <a:r>
              <a:rPr lang="cs-CZ" b="1" dirty="0">
                <a:latin typeface="Times New Roman" pitchFamily="18" charset="0"/>
              </a:rPr>
              <a:t>Výrobní program</a:t>
            </a:r>
            <a:r>
              <a:rPr lang="cs-CZ" dirty="0">
                <a:latin typeface="Times New Roman" pitchFamily="18" charset="0"/>
              </a:rPr>
              <a:t> – výrobní program výrobní jednotky tvoří druhy a typy výrobků vyráběné v příslušném časovém období. Výrobní program se s časem mění.</a:t>
            </a:r>
          </a:p>
          <a:p>
            <a:pPr>
              <a:spcBef>
                <a:spcPct val="40000"/>
              </a:spcBef>
              <a:buFontTx/>
              <a:buChar char="•"/>
            </a:pPr>
            <a:r>
              <a:rPr lang="cs-CZ" b="1" dirty="0">
                <a:latin typeface="Times New Roman" pitchFamily="18" charset="0"/>
              </a:rPr>
              <a:t>Výrobní profil</a:t>
            </a:r>
            <a:r>
              <a:rPr lang="cs-CZ" dirty="0">
                <a:latin typeface="Times New Roman" pitchFamily="18" charset="0"/>
              </a:rPr>
              <a:t> – je dán počtem a strukturou pracovníků, strojů, zařízení a jejich uspořádání. Tvoří věcnou strukturu výrobního procesu.</a:t>
            </a:r>
          </a:p>
          <a:p>
            <a:pPr>
              <a:spcBef>
                <a:spcPct val="40000"/>
              </a:spcBef>
            </a:pPr>
            <a:r>
              <a:rPr lang="cs-CZ" dirty="0">
                <a:latin typeface="Times New Roman" pitchFamily="18" charset="0"/>
              </a:rPr>
              <a:t>Nutný soulad mezi výrobním programem a výrobním profilem!!!</a:t>
            </a:r>
          </a:p>
          <a:p>
            <a:pPr>
              <a:spcBef>
                <a:spcPct val="40000"/>
              </a:spcBef>
              <a:buFontTx/>
              <a:buChar char="•"/>
            </a:pPr>
            <a:r>
              <a:rPr lang="cs-CZ" b="1" dirty="0">
                <a:latin typeface="Times New Roman" pitchFamily="18" charset="0"/>
              </a:rPr>
              <a:t>Výrobní série</a:t>
            </a:r>
            <a:r>
              <a:rPr lang="cs-CZ" dirty="0">
                <a:latin typeface="Times New Roman" pitchFamily="18" charset="0"/>
              </a:rPr>
              <a:t> – konkrétní počet výrobků shodného konstrukčního provedení. Význam pro objednávání ND.</a:t>
            </a:r>
          </a:p>
          <a:p>
            <a:pPr>
              <a:spcBef>
                <a:spcPct val="40000"/>
              </a:spcBef>
              <a:buFontTx/>
              <a:buChar char="•"/>
            </a:pPr>
            <a:r>
              <a:rPr lang="cs-CZ" dirty="0">
                <a:latin typeface="Times New Roman" pitchFamily="18" charset="0"/>
              </a:rPr>
              <a:t>Směna, směnnost, střídání směn – délka pracovní doby, rozvržení pracovní doby, pružná PD a konto PD dle zákoníku práce.</a:t>
            </a:r>
          </a:p>
          <a:p>
            <a:endParaRPr lang="cs-CZ" dirty="0">
              <a:latin typeface="Times New Roman" pitchFamily="18" charset="0"/>
            </a:endParaRPr>
          </a:p>
          <a:p>
            <a:endParaRPr lang="cs-CZ" dirty="0"/>
          </a:p>
        </p:txBody>
      </p:sp>
    </p:spTree>
    <p:extLst>
      <p:ext uri="{BB962C8B-B14F-4D97-AF65-F5344CB8AC3E}">
        <p14:creationId xmlns:p14="http://schemas.microsoft.com/office/powerpoint/2010/main" val="69114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C07FE-3705-4DC3-87D6-3727F060E2E2}" type="slidenum">
              <a:rPr lang="cs-CZ"/>
              <a:pPr/>
              <a:t>14</a:t>
            </a:fld>
            <a:endParaRPr lang="cs-CZ"/>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a:spcBef>
                <a:spcPct val="40000"/>
              </a:spcBef>
              <a:buFontTx/>
              <a:buChar char="•"/>
            </a:pPr>
            <a:r>
              <a:rPr lang="cs-CZ" dirty="0">
                <a:latin typeface="Times New Roman" pitchFamily="18" charset="0"/>
              </a:rPr>
              <a:t>Prvovýroby ( těžební průmysl, zemědělství, lesnictví) a druhovýroba (hutnictví, strojírenství, potravinářství) – získávání surovin přímo z výroby či jejich zpracování</a:t>
            </a:r>
          </a:p>
          <a:p>
            <a:pPr>
              <a:spcBef>
                <a:spcPct val="40000"/>
              </a:spcBef>
              <a:buFontTx/>
              <a:buChar char="•"/>
            </a:pPr>
            <a:r>
              <a:rPr lang="cs-CZ" dirty="0">
                <a:latin typeface="Times New Roman" pitchFamily="18" charset="0"/>
              </a:rPr>
              <a:t>Dle předmětu výroby </a:t>
            </a:r>
            <a:r>
              <a:rPr lang="cs-CZ" sz="800" dirty="0">
                <a:latin typeface="Times New Roman" pitchFamily="18" charset="0"/>
              </a:rPr>
              <a:t>(průmyslová, zemědělská, stavební).</a:t>
            </a:r>
          </a:p>
          <a:p>
            <a:pPr>
              <a:spcBef>
                <a:spcPct val="40000"/>
              </a:spcBef>
              <a:buFontTx/>
              <a:buChar char="•"/>
            </a:pPr>
            <a:r>
              <a:rPr lang="cs-CZ" dirty="0">
                <a:latin typeface="Times New Roman" pitchFamily="18" charset="0"/>
              </a:rPr>
              <a:t>Druh výroby v podniku </a:t>
            </a:r>
            <a:r>
              <a:rPr lang="cs-CZ" sz="800" dirty="0">
                <a:latin typeface="Times New Roman" pitchFamily="18" charset="0"/>
              </a:rPr>
              <a:t>(hlavní – </a:t>
            </a:r>
            <a:r>
              <a:rPr lang="cs-CZ" sz="800" dirty="0" err="1">
                <a:latin typeface="Times New Roman" pitchFamily="18" charset="0"/>
              </a:rPr>
              <a:t>hlavní</a:t>
            </a:r>
            <a:r>
              <a:rPr lang="cs-CZ" sz="800" dirty="0">
                <a:latin typeface="Times New Roman" pitchFamily="18" charset="0"/>
              </a:rPr>
              <a:t> náplň výroby, vedlejší – polotovary, náhradní díly , doplňková – využití a zpracování odpadů z hlavní a vedlejší výroby, využití kapacity, přidružené – liší se od předcházející charakterem výroby). Kromě základních výrobních procesů probíhá řada pomocných procesů (údržba strojů a budov) a obslužných procesů (skladování, doprava, balení, kontrola). Procesem se obecně rozumí řada věcně a časově návazných činností, které se uskutečňují v daném pořadí a vedou k uskutečnění určitého výkonu. Z procesů vychází proces řízení = management.</a:t>
            </a:r>
          </a:p>
          <a:p>
            <a:pPr>
              <a:spcBef>
                <a:spcPct val="40000"/>
              </a:spcBef>
              <a:buFontTx/>
              <a:buChar char="•"/>
            </a:pPr>
            <a:r>
              <a:rPr lang="cs-CZ" dirty="0">
                <a:latin typeface="Times New Roman" pitchFamily="18" charset="0"/>
              </a:rPr>
              <a:t> Dle velikosti produkce a opakovatelnosti výroby </a:t>
            </a:r>
            <a:r>
              <a:rPr lang="cs-CZ" sz="800" dirty="0">
                <a:latin typeface="Times New Roman" pitchFamily="18" charset="0"/>
              </a:rPr>
              <a:t>(kusová – malé množství, v jednom vyhotovení, sériová – výroba stejného výrobku se opakuje, hromadná – výroba velkého množství jednoho nebo malého počtu druhů výrobků).</a:t>
            </a:r>
          </a:p>
          <a:p>
            <a:pPr>
              <a:spcBef>
                <a:spcPct val="40000"/>
              </a:spcBef>
              <a:buFontTx/>
              <a:buChar char="•"/>
            </a:pPr>
            <a:r>
              <a:rPr lang="cs-CZ" dirty="0">
                <a:latin typeface="Times New Roman" pitchFamily="18" charset="0"/>
              </a:rPr>
              <a:t>Dle povahy technologického procesu </a:t>
            </a:r>
            <a:r>
              <a:rPr lang="cs-CZ" sz="800" dirty="0">
                <a:latin typeface="Times New Roman" pitchFamily="18" charset="0"/>
              </a:rPr>
              <a:t>(mechanicko-fyzikální – látková podstata bývá stejná – zdění, šití, chemická – mění se látková podstat – zpracování ropy, biologická – surovina mění své vlastnosti – pivo, víno, sýr)</a:t>
            </a:r>
          </a:p>
          <a:p>
            <a:pPr>
              <a:spcBef>
                <a:spcPct val="40000"/>
              </a:spcBef>
              <a:buFontTx/>
              <a:buChar char="•"/>
            </a:pPr>
            <a:r>
              <a:rPr lang="cs-CZ" dirty="0">
                <a:latin typeface="Times New Roman" pitchFamily="18" charset="0"/>
              </a:rPr>
              <a:t>Dle doby trvání výrobního procesu </a:t>
            </a:r>
            <a:r>
              <a:rPr lang="cs-CZ" sz="800" dirty="0">
                <a:latin typeface="Times New Roman" pitchFamily="18" charset="0"/>
              </a:rPr>
              <a:t>(diskontinuální – operace navazují, ale můžeme je kdykoliv přerušit, kontinuální – nepřetržitý sled – hutnictví, chemické výroby)</a:t>
            </a:r>
          </a:p>
          <a:p>
            <a:pPr>
              <a:buFontTx/>
              <a:buChar char="•"/>
            </a:pPr>
            <a:endParaRPr lang="cs-CZ" dirty="0"/>
          </a:p>
        </p:txBody>
      </p:sp>
    </p:spTree>
    <p:extLst>
      <p:ext uri="{BB962C8B-B14F-4D97-AF65-F5344CB8AC3E}">
        <p14:creationId xmlns:p14="http://schemas.microsoft.com/office/powerpoint/2010/main" val="2838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26</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cs-CZ"/>
              <a:t>Problematika plánování výrobního procesu vychází z charakteru dané výroby, technologie a úrovně výrobního zařízení. Musí být stanoveny na mítu konkrétního podniku.</a:t>
            </a:r>
          </a:p>
        </p:txBody>
      </p:sp>
    </p:spTree>
    <p:extLst>
      <p:ext uri="{BB962C8B-B14F-4D97-AF65-F5344CB8AC3E}">
        <p14:creationId xmlns:p14="http://schemas.microsoft.com/office/powerpoint/2010/main" val="178632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57C30-9DA5-4218-8DAC-B9D5D2AB8490}" type="slidenum">
              <a:rPr lang="cs-CZ"/>
              <a:pPr/>
              <a:t>41</a:t>
            </a:fld>
            <a:endParaRPr lang="cs-CZ"/>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104324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19B7D-4B33-4650-8D98-6354B67A0567}" type="slidenum">
              <a:rPr lang="cs-CZ"/>
              <a:pPr/>
              <a:t>46</a:t>
            </a:fld>
            <a:endParaRPr lang="cs-CZ"/>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380897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DB997-1E34-42C4-8D36-18E6B3CBC6A9}" type="slidenum">
              <a:rPr lang="cs-CZ"/>
              <a:pPr/>
              <a:t>47</a:t>
            </a:fld>
            <a:endParaRPr lang="cs-CZ"/>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a:bodyPr>
          <a:lstStyle/>
          <a:p>
            <a:endParaRPr lang="cs-CZ" dirty="0"/>
          </a:p>
        </p:txBody>
      </p:sp>
    </p:spTree>
    <p:extLst>
      <p:ext uri="{BB962C8B-B14F-4D97-AF65-F5344CB8AC3E}">
        <p14:creationId xmlns:p14="http://schemas.microsoft.com/office/powerpoint/2010/main" val="36444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C7BCB-E5F2-4AD5-AA2B-7AC2FCE897D7}" type="slidenum">
              <a:rPr lang="cs-CZ"/>
              <a:pPr/>
              <a:t>48</a:t>
            </a:fld>
            <a:endParaRPr lang="cs-CZ"/>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61861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719263"/>
            <a:ext cx="8229600" cy="212883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00500"/>
            <a:ext cx="8229600" cy="21304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F093680B-C523-4AD9-B7FE-89DB73D06B80}" type="slidenum">
              <a:rPr lang="cs-CZ" altLang="en-US"/>
              <a:pPr/>
              <a:t>‹#›</a:t>
            </a:fld>
            <a:endParaRPr lang="cs-CZ" altLang="en-US"/>
          </a:p>
        </p:txBody>
      </p:sp>
    </p:spTree>
    <p:extLst>
      <p:ext uri="{BB962C8B-B14F-4D97-AF65-F5344CB8AC3E}">
        <p14:creationId xmlns:p14="http://schemas.microsoft.com/office/powerpoint/2010/main" val="320806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64750416-AAAD-44A2-A821-638EB68FC255}" type="slidenum">
              <a:rPr lang="cs-CZ"/>
              <a:pPr/>
              <a:t>‹#›</a:t>
            </a:fld>
            <a:endParaRPr lang="cs-CZ"/>
          </a:p>
        </p:txBody>
      </p:sp>
    </p:spTree>
    <p:extLst>
      <p:ext uri="{BB962C8B-B14F-4D97-AF65-F5344CB8AC3E}">
        <p14:creationId xmlns:p14="http://schemas.microsoft.com/office/powerpoint/2010/main" val="40767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novak@mvso.c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2926" y="2231620"/>
            <a:ext cx="7858124" cy="1576532"/>
          </a:xfrm>
        </p:spPr>
        <p:txBody>
          <a:bodyPr lIns="0" tIns="0" rIns="0" bIns="0" anchor="t" anchorCtr="0">
            <a:noAutofit/>
          </a:bodyPr>
          <a:lstStyle/>
          <a:p>
            <a:r>
              <a:rPr lang="cs-CZ" b="1" dirty="0"/>
              <a:t>Online výuka</a:t>
            </a:r>
            <a:br>
              <a:rPr lang="cs-CZ" b="1" dirty="0">
                <a:solidFill>
                  <a:srgbClr val="FF0000"/>
                </a:solidFill>
              </a:rPr>
            </a:br>
            <a:r>
              <a:rPr lang="cs-CZ" sz="4000" b="1" dirty="0"/>
              <a:t>Výrobní činnost a plánování výrobního programu</a:t>
            </a:r>
            <a:br>
              <a:rPr lang="cs-CZ" b="1" dirty="0"/>
            </a:br>
            <a:endParaRPr lang="cs-CZ" b="1" dirty="0">
              <a:solidFill>
                <a:srgbClr val="FF0000"/>
              </a:solidFill>
            </a:endParaRPr>
          </a:p>
        </p:txBody>
      </p:sp>
      <p:sp>
        <p:nvSpPr>
          <p:cNvPr id="4" name="Title 1"/>
          <p:cNvSpPr txBox="1">
            <a:spLocks/>
          </p:cNvSpPr>
          <p:nvPr/>
        </p:nvSpPr>
        <p:spPr>
          <a:xfrm>
            <a:off x="542926" y="4724400"/>
            <a:ext cx="7572374" cy="1832610"/>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Petr Novák, Ph.D. </a:t>
            </a:r>
            <a:endParaRPr lang="cs-CZ" sz="1900" dirty="0">
              <a:latin typeface="Arial" pitchFamily="34" charset="0"/>
              <a:cs typeface="Arial" pitchFamily="34" charset="0"/>
            </a:endParaRPr>
          </a:p>
          <a:p>
            <a:r>
              <a:rPr lang="en-GB" sz="2000" b="1" cap="all" dirty="0">
                <a:latin typeface="Arial" pitchFamily="34" charset="0"/>
                <a:cs typeface="Arial" pitchFamily="34" charset="0"/>
              </a:rPr>
              <a:t> </a:t>
            </a:r>
            <a:r>
              <a:rPr lang="cs-CZ" sz="2000" dirty="0">
                <a:latin typeface="Arial" pitchFamily="34" charset="0"/>
                <a:cs typeface="Arial" pitchFamily="34" charset="0"/>
              </a:rPr>
              <a:t>Email: </a:t>
            </a:r>
            <a:r>
              <a:rPr lang="cs-CZ" sz="2000" dirty="0">
                <a:latin typeface="Arial" pitchFamily="34" charset="0"/>
                <a:cs typeface="Arial" pitchFamily="34" charset="0"/>
                <a:hlinkClick r:id="rId3"/>
              </a:rPr>
              <a:t>petr.novak@mvso.cz</a:t>
            </a:r>
            <a:r>
              <a:rPr lang="cs-CZ" sz="2000" dirty="0">
                <a:latin typeface="Arial" pitchFamily="34" charset="0"/>
                <a:cs typeface="Arial" pitchFamily="34" charset="0"/>
              </a:rPr>
              <a:t>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971600" y="980728"/>
            <a:ext cx="7128793" cy="4752528"/>
          </a:xfrm>
          <a:prstGeom prst="rect">
            <a:avLst/>
          </a:prstGeom>
          <a:ln>
            <a:noFill/>
          </a:ln>
          <a:effectLst>
            <a:softEdge rad="112500"/>
          </a:effectLst>
        </p:spPr>
      </p:pic>
      <p:sp>
        <p:nvSpPr>
          <p:cNvPr id="20" name="TextovéPole 19"/>
          <p:cNvSpPr txBox="1"/>
          <p:nvPr/>
        </p:nvSpPr>
        <p:spPr>
          <a:xfrm>
            <a:off x="3563888" y="2636912"/>
            <a:ext cx="237626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b="1" dirty="0">
                <a:effectLst>
                  <a:outerShdw blurRad="38100" dist="38100" dir="2700000" algn="tl">
                    <a:srgbClr val="000000">
                      <a:alpha val="43137"/>
                    </a:srgbClr>
                  </a:outerShdw>
                </a:effectLst>
              </a:rPr>
              <a:t>Výrobní proces</a:t>
            </a:r>
            <a:endParaRPr lang="en-US" sz="3200" b="1" dirty="0">
              <a:effectLst>
                <a:outerShdw blurRad="38100" dist="38100" dir="2700000" algn="tl">
                  <a:srgbClr val="000000">
                    <a:alpha val="43137"/>
                  </a:srgbClr>
                </a:outerShdw>
              </a:effectLst>
            </a:endParaRPr>
          </a:p>
        </p:txBody>
      </p:sp>
      <p:sp>
        <p:nvSpPr>
          <p:cNvPr id="21" name="TextovéPole 20"/>
          <p:cNvSpPr txBox="1"/>
          <p:nvPr/>
        </p:nvSpPr>
        <p:spPr>
          <a:xfrm>
            <a:off x="251520" y="1772816"/>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Lidé</a:t>
            </a:r>
            <a:endParaRPr lang="en-US" sz="3200" i="1" dirty="0">
              <a:solidFill>
                <a:srgbClr val="FF0000"/>
              </a:solidFill>
            </a:endParaRPr>
          </a:p>
        </p:txBody>
      </p:sp>
      <p:cxnSp>
        <p:nvCxnSpPr>
          <p:cNvPr id="22" name="Přímá spojnice se šipkou 21"/>
          <p:cNvCxnSpPr>
            <a:endCxn id="20" idx="1"/>
          </p:cNvCxnSpPr>
          <p:nvPr/>
        </p:nvCxnSpPr>
        <p:spPr>
          <a:xfrm>
            <a:off x="1835696" y="2132856"/>
            <a:ext cx="1728192" cy="10426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508" y="2860050"/>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Stroje</a:t>
            </a:r>
            <a:endParaRPr lang="en-US" sz="3200" i="1" dirty="0">
              <a:solidFill>
                <a:srgbClr val="FF0000"/>
              </a:solidFill>
            </a:endParaRPr>
          </a:p>
        </p:txBody>
      </p:sp>
      <p:cxnSp>
        <p:nvCxnSpPr>
          <p:cNvPr id="24" name="Přímá spojnice se šipkou 23"/>
          <p:cNvCxnSpPr>
            <a:endCxn id="20" idx="1"/>
          </p:cNvCxnSpPr>
          <p:nvPr/>
        </p:nvCxnSpPr>
        <p:spPr>
          <a:xfrm flipV="1">
            <a:off x="1763688" y="3175521"/>
            <a:ext cx="1800200" cy="1727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5" name="TextovéPole 24"/>
          <p:cNvSpPr txBox="1"/>
          <p:nvPr/>
        </p:nvSpPr>
        <p:spPr>
          <a:xfrm>
            <a:off x="107504" y="3943074"/>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Materiál</a:t>
            </a:r>
            <a:endParaRPr lang="en-US" sz="3200" i="1" dirty="0">
              <a:solidFill>
                <a:srgbClr val="FF0000"/>
              </a:solidFill>
            </a:endParaRPr>
          </a:p>
        </p:txBody>
      </p:sp>
      <p:cxnSp>
        <p:nvCxnSpPr>
          <p:cNvPr id="26" name="Přímá spojnice se šipkou 25"/>
          <p:cNvCxnSpPr>
            <a:endCxn id="20" idx="1"/>
          </p:cNvCxnSpPr>
          <p:nvPr/>
        </p:nvCxnSpPr>
        <p:spPr>
          <a:xfrm flipV="1">
            <a:off x="2051720" y="3175521"/>
            <a:ext cx="1512168" cy="104549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7" name="TextovéPole 26"/>
          <p:cNvSpPr txBox="1"/>
          <p:nvPr/>
        </p:nvSpPr>
        <p:spPr>
          <a:xfrm>
            <a:off x="3563888" y="3978335"/>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Mzdy</a:t>
            </a:r>
            <a:endParaRPr lang="en-US" sz="3200" i="1" dirty="0">
              <a:solidFill>
                <a:srgbClr val="FF0000"/>
              </a:solidFill>
            </a:endParaRPr>
          </a:p>
        </p:txBody>
      </p:sp>
      <p:sp>
        <p:nvSpPr>
          <p:cNvPr id="28" name="TextovéPole 27"/>
          <p:cNvSpPr txBox="1"/>
          <p:nvPr/>
        </p:nvSpPr>
        <p:spPr>
          <a:xfrm>
            <a:off x="3598354" y="4653136"/>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Odpisy</a:t>
            </a:r>
            <a:endParaRPr lang="en-US" sz="3200" i="1" dirty="0">
              <a:solidFill>
                <a:srgbClr val="FF0000"/>
              </a:solidFill>
            </a:endParaRPr>
          </a:p>
        </p:txBody>
      </p:sp>
      <p:sp>
        <p:nvSpPr>
          <p:cNvPr id="29" name="TextovéPole 28"/>
          <p:cNvSpPr txBox="1"/>
          <p:nvPr/>
        </p:nvSpPr>
        <p:spPr>
          <a:xfrm>
            <a:off x="3563888" y="5445224"/>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Spotřeba</a:t>
            </a:r>
            <a:endParaRPr lang="en-US" sz="3200" i="1" dirty="0">
              <a:solidFill>
                <a:srgbClr val="FF0000"/>
              </a:solidFill>
            </a:endParaRPr>
          </a:p>
        </p:txBody>
      </p:sp>
      <p:sp>
        <p:nvSpPr>
          <p:cNvPr id="30" name="TextovéPole 29"/>
          <p:cNvSpPr txBox="1"/>
          <p:nvPr/>
        </p:nvSpPr>
        <p:spPr>
          <a:xfrm>
            <a:off x="6588224" y="1840468"/>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Výrobky</a:t>
            </a:r>
            <a:endParaRPr lang="en-US" sz="3200" i="1" dirty="0">
              <a:solidFill>
                <a:srgbClr val="FF0000"/>
              </a:solidFill>
            </a:endParaRPr>
          </a:p>
        </p:txBody>
      </p:sp>
      <p:sp>
        <p:nvSpPr>
          <p:cNvPr id="31" name="TextovéPole 30"/>
          <p:cNvSpPr txBox="1"/>
          <p:nvPr/>
        </p:nvSpPr>
        <p:spPr>
          <a:xfrm>
            <a:off x="6799684" y="3714130"/>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Služby</a:t>
            </a:r>
            <a:endParaRPr lang="en-US" sz="3200" i="1" dirty="0">
              <a:solidFill>
                <a:srgbClr val="FF0000"/>
              </a:solidFill>
            </a:endParaRPr>
          </a:p>
        </p:txBody>
      </p:sp>
      <p:cxnSp>
        <p:nvCxnSpPr>
          <p:cNvPr id="32" name="Přímá spojnice se šipkou 31"/>
          <p:cNvCxnSpPr>
            <a:stCxn id="20" idx="3"/>
          </p:cNvCxnSpPr>
          <p:nvPr/>
        </p:nvCxnSpPr>
        <p:spPr>
          <a:xfrm flipV="1">
            <a:off x="5940152" y="2204864"/>
            <a:ext cx="1152128" cy="97065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3" name="Přímá spojnice se šipkou 32"/>
          <p:cNvCxnSpPr>
            <a:stCxn id="20" idx="3"/>
          </p:cNvCxnSpPr>
          <p:nvPr/>
        </p:nvCxnSpPr>
        <p:spPr>
          <a:xfrm>
            <a:off x="5940152" y="3175521"/>
            <a:ext cx="1512168" cy="8028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48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5"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proces a jeho členění</a:t>
            </a:r>
          </a:p>
        </p:txBody>
      </p:sp>
      <p:sp>
        <p:nvSpPr>
          <p:cNvPr id="3" name="Zástupný symbol pro obsah 2"/>
          <p:cNvSpPr>
            <a:spLocks noGrp="1"/>
          </p:cNvSpPr>
          <p:nvPr>
            <p:ph idx="1"/>
          </p:nvPr>
        </p:nvSpPr>
        <p:spPr>
          <a:xfrm>
            <a:off x="457200" y="1628800"/>
            <a:ext cx="8229600" cy="4525963"/>
          </a:xfrm>
          <a:solidFill>
            <a:schemeClr val="bg1"/>
          </a:solidFill>
        </p:spPr>
        <p:txBody>
          <a:bodyPr>
            <a:normAutofit fontScale="92500"/>
          </a:bodyPr>
          <a:lstStyle/>
          <a:p>
            <a:pPr marL="0" indent="0">
              <a:buNone/>
            </a:pPr>
            <a:r>
              <a:rPr lang="cs-CZ" b="1" u="sng" dirty="0"/>
              <a:t>Ústřední teze: </a:t>
            </a:r>
            <a:r>
              <a:rPr lang="cs-CZ" dirty="0"/>
              <a:t>Výroba rozhodující měrou ovlivňuje efektivnost podniku a jeho konkurenceschopnost.</a:t>
            </a:r>
          </a:p>
          <a:p>
            <a:pPr lvl="1">
              <a:buFont typeface="Wingdings" panose="05000000000000000000" pitchFamily="2" charset="2"/>
              <a:buChar char="Ø"/>
            </a:pPr>
            <a:r>
              <a:rPr lang="cs-CZ" i="1" dirty="0">
                <a:solidFill>
                  <a:srgbClr val="00B050"/>
                </a:solidFill>
              </a:rPr>
              <a:t>Souhlasíte s touto tezí???  </a:t>
            </a:r>
          </a:p>
          <a:p>
            <a:pPr marL="0" lvl="1" indent="0">
              <a:buNone/>
            </a:pPr>
            <a:endParaRPr lang="cs-CZ" dirty="0"/>
          </a:p>
          <a:p>
            <a:pPr marL="0" lvl="1" indent="0">
              <a:buNone/>
            </a:pPr>
            <a:r>
              <a:rPr lang="cs-CZ" dirty="0"/>
              <a:t>Tři druhy procesů u transformace (přeměny):</a:t>
            </a:r>
          </a:p>
          <a:p>
            <a:pPr lvl="1"/>
            <a:r>
              <a:rPr lang="cs-CZ" b="1" dirty="0"/>
              <a:t>Pracovní </a:t>
            </a:r>
            <a:r>
              <a:rPr lang="cs-CZ" dirty="0"/>
              <a:t>(přeměna vstupů s přispěním člověka)</a:t>
            </a:r>
          </a:p>
          <a:p>
            <a:pPr lvl="1"/>
            <a:r>
              <a:rPr lang="cs-CZ" b="1" dirty="0"/>
              <a:t>Automatické</a:t>
            </a:r>
            <a:r>
              <a:rPr lang="cs-CZ" dirty="0"/>
              <a:t> (přeměna vstupů bez zásahu člověka)</a:t>
            </a:r>
          </a:p>
          <a:p>
            <a:pPr lvl="1"/>
            <a:r>
              <a:rPr lang="cs-CZ" b="1" dirty="0"/>
              <a:t>Přírodní </a:t>
            </a:r>
            <a:r>
              <a:rPr lang="cs-CZ" dirty="0"/>
              <a:t>(člověk vytváří vhodné podmínky pro přeměnu pomocí přírodních procesů)</a:t>
            </a:r>
          </a:p>
        </p:txBody>
      </p:sp>
    </p:spTree>
    <p:extLst>
      <p:ext uri="{BB962C8B-B14F-4D97-AF65-F5344CB8AC3E}">
        <p14:creationId xmlns:p14="http://schemas.microsoft.com/office/powerpoint/2010/main" val="4269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344"/>
            <a:ext cx="8229600" cy="1143000"/>
          </a:xfrm>
        </p:spPr>
        <p:txBody>
          <a:bodyPr/>
          <a:lstStyle/>
          <a:p>
            <a:r>
              <a:rPr lang="cs-CZ" b="1" dirty="0"/>
              <a:t>Výrobní proces a jeho členění</a:t>
            </a:r>
            <a:endParaRPr lang="en-US" dirty="0"/>
          </a:p>
        </p:txBody>
      </p:sp>
      <p:sp>
        <p:nvSpPr>
          <p:cNvPr id="3" name="Zástupný symbol pro obsah 2"/>
          <p:cNvSpPr>
            <a:spLocks noGrp="1"/>
          </p:cNvSpPr>
          <p:nvPr>
            <p:ph idx="1"/>
          </p:nvPr>
        </p:nvSpPr>
        <p:spPr>
          <a:solidFill>
            <a:schemeClr val="bg1"/>
          </a:solidFill>
        </p:spPr>
        <p:txBody>
          <a:bodyPr/>
          <a:lstStyle/>
          <a:p>
            <a:r>
              <a:rPr lang="cs-CZ" dirty="0"/>
              <a:t>Ve vztahu k předmětu činnosti členíme výrobu:</a:t>
            </a:r>
          </a:p>
          <a:p>
            <a:pPr lvl="1">
              <a:buFont typeface="Wingdings" panose="05000000000000000000" pitchFamily="2" charset="2"/>
              <a:buChar char="Ø"/>
            </a:pPr>
            <a:r>
              <a:rPr lang="cs-CZ" b="1" dirty="0"/>
              <a:t>Hlavní </a:t>
            </a:r>
            <a:r>
              <a:rPr lang="cs-CZ" dirty="0"/>
              <a:t>(=tvoří převážnou část výkonu podniku)</a:t>
            </a:r>
          </a:p>
          <a:p>
            <a:pPr lvl="1">
              <a:buFont typeface="Wingdings" panose="05000000000000000000" pitchFamily="2" charset="2"/>
              <a:buChar char="Ø"/>
            </a:pPr>
            <a:r>
              <a:rPr lang="cs-CZ" b="1" dirty="0"/>
              <a:t>Vedlejší</a:t>
            </a:r>
            <a:r>
              <a:rPr lang="cs-CZ" dirty="0"/>
              <a:t> (=tvoří menšinovou část výkonu podniku)</a:t>
            </a:r>
          </a:p>
          <a:p>
            <a:pPr lvl="1">
              <a:buFont typeface="Wingdings" panose="05000000000000000000" pitchFamily="2" charset="2"/>
              <a:buChar char="Ø"/>
            </a:pPr>
            <a:r>
              <a:rPr lang="cs-CZ" b="1" dirty="0"/>
              <a:t>Doplňkovou</a:t>
            </a:r>
            <a:r>
              <a:rPr lang="cs-CZ" dirty="0"/>
              <a:t> (=výkony vznikají využitím nevýrobkových výstupů, např. odpadů)</a:t>
            </a:r>
          </a:p>
          <a:p>
            <a:pPr lvl="1">
              <a:buFont typeface="Wingdings" panose="05000000000000000000" pitchFamily="2" charset="2"/>
              <a:buChar char="Ø"/>
            </a:pPr>
            <a:r>
              <a:rPr lang="cs-CZ" b="1" dirty="0"/>
              <a:t>Přidruženou výrobu </a:t>
            </a:r>
            <a:r>
              <a:rPr lang="cs-CZ" dirty="0"/>
              <a:t>(=výkony z rozličných charakterů výroby, např. děláme počítače (V1), auta (V2), TV (V3).</a:t>
            </a:r>
            <a:endParaRPr lang="en-US" dirty="0"/>
          </a:p>
        </p:txBody>
      </p:sp>
    </p:spTree>
    <p:extLst>
      <p:ext uri="{BB962C8B-B14F-4D97-AF65-F5344CB8AC3E}">
        <p14:creationId xmlns:p14="http://schemas.microsoft.com/office/powerpoint/2010/main" val="383944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915816" y="2191917"/>
            <a:ext cx="3456384" cy="2269803"/>
          </a:xfrm>
          <a:prstGeom prst="rect">
            <a:avLst/>
          </a:prstGeom>
          <a:ln>
            <a:noFill/>
          </a:ln>
          <a:effectLst>
            <a:softEdge rad="112500"/>
          </a:effectLst>
        </p:spPr>
      </p:pic>
      <p:pic>
        <p:nvPicPr>
          <p:cNvPr id="5" name="Obrázek 4"/>
          <p:cNvPicPr>
            <a:picLocks noChangeAspect="1"/>
          </p:cNvPicPr>
          <p:nvPr/>
        </p:nvPicPr>
        <p:blipFill>
          <a:blip r:embed="rId3"/>
          <a:stretch>
            <a:fillRect/>
          </a:stretch>
        </p:blipFill>
        <p:spPr>
          <a:xfrm>
            <a:off x="179512" y="116633"/>
            <a:ext cx="3162907" cy="2088232"/>
          </a:xfrm>
          <a:prstGeom prst="rect">
            <a:avLst/>
          </a:prstGeom>
          <a:ln>
            <a:noFill/>
          </a:ln>
          <a:effectLst>
            <a:softEdge rad="112500"/>
          </a:effectLst>
        </p:spPr>
      </p:pic>
      <p:pic>
        <p:nvPicPr>
          <p:cNvPr id="6" name="Obrázek 5"/>
          <p:cNvPicPr>
            <a:picLocks noChangeAspect="1"/>
          </p:cNvPicPr>
          <p:nvPr/>
        </p:nvPicPr>
        <p:blipFill>
          <a:blip r:embed="rId4"/>
          <a:stretch>
            <a:fillRect/>
          </a:stretch>
        </p:blipFill>
        <p:spPr>
          <a:xfrm>
            <a:off x="5652120" y="4436171"/>
            <a:ext cx="3419730" cy="2382019"/>
          </a:xfrm>
          <a:prstGeom prst="rect">
            <a:avLst/>
          </a:prstGeom>
          <a:ln>
            <a:noFill/>
          </a:ln>
          <a:effectLst>
            <a:softEdge rad="112500"/>
          </a:effectLst>
        </p:spPr>
      </p:pic>
    </p:spTree>
    <p:extLst>
      <p:ext uri="{BB962C8B-B14F-4D97-AF65-F5344CB8AC3E}">
        <p14:creationId xmlns:p14="http://schemas.microsoft.com/office/powerpoint/2010/main" val="3491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cs-CZ" sz="3600" b="1" dirty="0"/>
              <a:t>Výrobní proces a jeho členě</a:t>
            </a:r>
            <a:endParaRPr lang="cs-CZ" sz="3600" dirty="0">
              <a:latin typeface="Times New Roman" pitchFamily="18" charset="0"/>
            </a:endParaRPr>
          </a:p>
        </p:txBody>
      </p:sp>
      <p:sp>
        <p:nvSpPr>
          <p:cNvPr id="187395" name="Rectangle 3"/>
          <p:cNvSpPr>
            <a:spLocks noGrp="1" noChangeArrowheads="1"/>
          </p:cNvSpPr>
          <p:nvPr>
            <p:ph type="body" idx="1"/>
          </p:nvPr>
        </p:nvSpPr>
        <p:spPr/>
        <p:txBody>
          <a:bodyPr/>
          <a:lstStyle/>
          <a:p>
            <a:pPr>
              <a:spcBef>
                <a:spcPct val="40000"/>
              </a:spcBef>
            </a:pPr>
            <a:r>
              <a:rPr lang="cs-CZ" sz="2600">
                <a:latin typeface="Times New Roman" pitchFamily="18" charset="0"/>
              </a:rPr>
              <a:t>Prvovýroby a druhovýroba</a:t>
            </a:r>
          </a:p>
          <a:p>
            <a:pPr>
              <a:spcBef>
                <a:spcPct val="40000"/>
              </a:spcBef>
            </a:pPr>
            <a:r>
              <a:rPr lang="cs-CZ" sz="2600">
                <a:latin typeface="Times New Roman" pitchFamily="18" charset="0"/>
              </a:rPr>
              <a:t>Dle předmětu výroby </a:t>
            </a:r>
            <a:r>
              <a:rPr lang="cs-CZ" sz="1800">
                <a:latin typeface="Times New Roman" pitchFamily="18" charset="0"/>
              </a:rPr>
              <a:t>(průmyslová, zemědělská, stavební).</a:t>
            </a:r>
          </a:p>
          <a:p>
            <a:pPr>
              <a:spcBef>
                <a:spcPct val="40000"/>
              </a:spcBef>
            </a:pPr>
            <a:r>
              <a:rPr lang="cs-CZ" sz="2600">
                <a:latin typeface="Times New Roman" pitchFamily="18" charset="0"/>
              </a:rPr>
              <a:t>Druh výroby v podniku </a:t>
            </a:r>
            <a:r>
              <a:rPr lang="cs-CZ" sz="1800">
                <a:latin typeface="Times New Roman" pitchFamily="18" charset="0"/>
              </a:rPr>
              <a:t>(hlavní, vedlejší, doplňková, přidružené)</a:t>
            </a:r>
          </a:p>
          <a:p>
            <a:pPr>
              <a:spcBef>
                <a:spcPct val="40000"/>
              </a:spcBef>
            </a:pPr>
            <a:r>
              <a:rPr lang="cs-CZ" sz="2600">
                <a:latin typeface="Times New Roman" pitchFamily="18" charset="0"/>
              </a:rPr>
              <a:t>Dle velikosti produkce a opakovatelnosti výroby </a:t>
            </a:r>
            <a:r>
              <a:rPr lang="cs-CZ" sz="1800">
                <a:latin typeface="Times New Roman" pitchFamily="18" charset="0"/>
              </a:rPr>
              <a:t>(kusová, sériová, hromadná)</a:t>
            </a:r>
          </a:p>
          <a:p>
            <a:pPr>
              <a:spcBef>
                <a:spcPct val="40000"/>
              </a:spcBef>
            </a:pPr>
            <a:r>
              <a:rPr lang="cs-CZ" sz="2600">
                <a:latin typeface="Times New Roman" pitchFamily="18" charset="0"/>
              </a:rPr>
              <a:t>Dle povahy technologického procesu </a:t>
            </a:r>
            <a:r>
              <a:rPr lang="cs-CZ" sz="1800">
                <a:latin typeface="Times New Roman" pitchFamily="18" charset="0"/>
              </a:rPr>
              <a:t>(mechanicko-fyzikální, chemická, biologická)</a:t>
            </a:r>
          </a:p>
          <a:p>
            <a:pPr>
              <a:spcBef>
                <a:spcPct val="40000"/>
              </a:spcBef>
            </a:pPr>
            <a:r>
              <a:rPr lang="cs-CZ" sz="2600">
                <a:latin typeface="Times New Roman" pitchFamily="18" charset="0"/>
              </a:rPr>
              <a:t>Dle doby trvání výrobního procesu </a:t>
            </a:r>
            <a:r>
              <a:rPr lang="cs-CZ" sz="1800">
                <a:latin typeface="Times New Roman" pitchFamily="18" charset="0"/>
              </a:rPr>
              <a:t>(diskontinuální, kontinuální)</a:t>
            </a:r>
          </a:p>
        </p:txBody>
      </p:sp>
    </p:spTree>
    <p:extLst>
      <p:ext uri="{BB962C8B-B14F-4D97-AF65-F5344CB8AC3E}">
        <p14:creationId xmlns:p14="http://schemas.microsoft.com/office/powerpoint/2010/main" val="403564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proces a jeho členění</a:t>
            </a:r>
            <a:endParaRPr lang="en-US" dirty="0"/>
          </a:p>
        </p:txBody>
      </p:sp>
      <p:sp>
        <p:nvSpPr>
          <p:cNvPr id="3" name="Zástupný symbol pro obsah 2"/>
          <p:cNvSpPr>
            <a:spLocks noGrp="1"/>
          </p:cNvSpPr>
          <p:nvPr>
            <p:ph idx="1"/>
          </p:nvPr>
        </p:nvSpPr>
        <p:spPr>
          <a:xfrm>
            <a:off x="457200" y="1295400"/>
            <a:ext cx="8229600" cy="4830763"/>
          </a:xfrm>
          <a:solidFill>
            <a:schemeClr val="bg1"/>
          </a:solidFill>
        </p:spPr>
        <p:txBody>
          <a:bodyPr>
            <a:normAutofit fontScale="85000" lnSpcReduction="10000"/>
          </a:bodyPr>
          <a:lstStyle/>
          <a:p>
            <a:r>
              <a:rPr lang="cs-CZ" dirty="0"/>
              <a:t>Podle velikosti výroby:</a:t>
            </a:r>
          </a:p>
          <a:p>
            <a:pPr lvl="1">
              <a:buFont typeface="Wingdings" panose="05000000000000000000" pitchFamily="2" charset="2"/>
              <a:buChar char="Ø"/>
            </a:pPr>
            <a:r>
              <a:rPr lang="cs-CZ" b="1" dirty="0"/>
              <a:t>Kusová výroba </a:t>
            </a:r>
            <a:r>
              <a:rPr lang="cs-CZ" dirty="0">
                <a:latin typeface="Times New Roman" pitchFamily="18" charset="0"/>
              </a:rPr>
              <a:t>(malé množství, v jednom vyhotovení) </a:t>
            </a:r>
          </a:p>
          <a:p>
            <a:pPr lvl="1">
              <a:buFont typeface="Wingdings" panose="05000000000000000000" pitchFamily="2" charset="2"/>
              <a:buChar char="Ø"/>
            </a:pPr>
            <a:r>
              <a:rPr lang="cs-CZ" b="1" dirty="0"/>
              <a:t>Sériová výroba </a:t>
            </a:r>
            <a:r>
              <a:rPr lang="cs-CZ" dirty="0"/>
              <a:t>(</a:t>
            </a:r>
            <a:r>
              <a:rPr lang="cs-CZ" dirty="0">
                <a:latin typeface="Times New Roman" pitchFamily="18" charset="0"/>
              </a:rPr>
              <a:t>výroba stejného výrobku se opakuje)</a:t>
            </a:r>
            <a:endParaRPr lang="cs-CZ" b="1" dirty="0"/>
          </a:p>
          <a:p>
            <a:pPr lvl="1">
              <a:buFont typeface="Wingdings" panose="05000000000000000000" pitchFamily="2" charset="2"/>
              <a:buChar char="Ø"/>
            </a:pPr>
            <a:r>
              <a:rPr lang="cs-CZ" b="1" dirty="0"/>
              <a:t>Hromadná výroba </a:t>
            </a:r>
            <a:r>
              <a:rPr lang="cs-CZ" dirty="0"/>
              <a:t>(</a:t>
            </a:r>
            <a:r>
              <a:rPr lang="cs-CZ" dirty="0">
                <a:latin typeface="Times New Roman" pitchFamily="18" charset="0"/>
              </a:rPr>
              <a:t>výroba velkého množství jednoho nebo malého počtu druhů výrobků).</a:t>
            </a:r>
            <a:endParaRPr lang="cs-CZ" b="1" dirty="0"/>
          </a:p>
          <a:p>
            <a:pPr lvl="1">
              <a:buFont typeface="Wingdings" panose="05000000000000000000" pitchFamily="2" charset="2"/>
              <a:buChar char="Ø"/>
            </a:pPr>
            <a:endParaRPr lang="cs-CZ" b="1" dirty="0"/>
          </a:p>
          <a:p>
            <a:pPr marL="457200" lvl="1" indent="0">
              <a:buNone/>
            </a:pPr>
            <a:r>
              <a:rPr lang="cs-CZ" dirty="0"/>
              <a:t>Podle </a:t>
            </a:r>
            <a:r>
              <a:rPr lang="cs-CZ" dirty="0" err="1"/>
              <a:t>Druckera</a:t>
            </a:r>
            <a:r>
              <a:rPr lang="cs-CZ" dirty="0"/>
              <a:t> lze výrobu dělit následovně:</a:t>
            </a:r>
          </a:p>
          <a:p>
            <a:pPr lvl="1">
              <a:buFont typeface="Wingdings" panose="05000000000000000000" pitchFamily="2" charset="2"/>
              <a:buChar char="Ø"/>
            </a:pPr>
            <a:r>
              <a:rPr lang="cs-CZ" b="1" dirty="0"/>
              <a:t>Zakázková výroba </a:t>
            </a:r>
            <a:r>
              <a:rPr lang="cs-CZ" dirty="0"/>
              <a:t>(dle přání zákazníka, kusově)</a:t>
            </a:r>
          </a:p>
          <a:p>
            <a:pPr lvl="1">
              <a:buFont typeface="Wingdings" panose="05000000000000000000" pitchFamily="2" charset="2"/>
              <a:buChar char="Ø"/>
            </a:pPr>
            <a:r>
              <a:rPr lang="cs-CZ" b="1" dirty="0"/>
              <a:t>Hromadná výroba </a:t>
            </a:r>
            <a:r>
              <a:rPr lang="cs-CZ" dirty="0"/>
              <a:t>(unifikovaný produkt)</a:t>
            </a:r>
          </a:p>
          <a:p>
            <a:pPr lvl="1">
              <a:buFont typeface="Wingdings" panose="05000000000000000000" pitchFamily="2" charset="2"/>
              <a:buChar char="Ø"/>
            </a:pPr>
            <a:r>
              <a:rPr lang="cs-CZ" b="1" dirty="0"/>
              <a:t>Pružná výroba </a:t>
            </a:r>
            <a:r>
              <a:rPr lang="cs-CZ" dirty="0"/>
              <a:t>(kombinace zakázkové a hromadné výroby)</a:t>
            </a:r>
          </a:p>
          <a:p>
            <a:pPr lvl="1">
              <a:buFont typeface="Wingdings" panose="05000000000000000000" pitchFamily="2" charset="2"/>
              <a:buChar char="Ø"/>
            </a:pPr>
            <a:r>
              <a:rPr lang="cs-CZ" b="1" dirty="0"/>
              <a:t>Plynulá výroba </a:t>
            </a:r>
            <a:r>
              <a:rPr lang="cs-CZ" dirty="0"/>
              <a:t>(vysoce autonomní výrobní proces, hromadná výroba)</a:t>
            </a:r>
            <a:endParaRPr lang="cs-CZ" b="1" dirty="0"/>
          </a:p>
          <a:p>
            <a:pPr lvl="1"/>
            <a:endParaRPr lang="en-US" dirty="0"/>
          </a:p>
        </p:txBody>
      </p:sp>
      <p:pic>
        <p:nvPicPr>
          <p:cNvPr id="4" name="Obrázek 3"/>
          <p:cNvPicPr>
            <a:picLocks noChangeAspect="1"/>
          </p:cNvPicPr>
          <p:nvPr/>
        </p:nvPicPr>
        <p:blipFill>
          <a:blip r:embed="rId2"/>
          <a:stretch>
            <a:fillRect/>
          </a:stretch>
        </p:blipFill>
        <p:spPr>
          <a:xfrm>
            <a:off x="0" y="1596070"/>
            <a:ext cx="864096" cy="549879"/>
          </a:xfrm>
          <a:prstGeom prst="rect">
            <a:avLst/>
          </a:prstGeom>
        </p:spPr>
      </p:pic>
      <p:pic>
        <p:nvPicPr>
          <p:cNvPr id="5" name="Obrázek 4"/>
          <p:cNvPicPr>
            <a:picLocks noChangeAspect="1"/>
          </p:cNvPicPr>
          <p:nvPr/>
        </p:nvPicPr>
        <p:blipFill>
          <a:blip r:embed="rId3"/>
          <a:stretch>
            <a:fillRect/>
          </a:stretch>
        </p:blipFill>
        <p:spPr>
          <a:xfrm>
            <a:off x="206558" y="2145949"/>
            <a:ext cx="600547" cy="432048"/>
          </a:xfrm>
          <a:prstGeom prst="rect">
            <a:avLst/>
          </a:prstGeom>
        </p:spPr>
      </p:pic>
      <p:pic>
        <p:nvPicPr>
          <p:cNvPr id="6" name="Obrázek 5"/>
          <p:cNvPicPr>
            <a:picLocks noChangeAspect="1"/>
          </p:cNvPicPr>
          <p:nvPr/>
        </p:nvPicPr>
        <p:blipFill>
          <a:blip r:embed="rId4"/>
          <a:stretch>
            <a:fillRect/>
          </a:stretch>
        </p:blipFill>
        <p:spPr>
          <a:xfrm>
            <a:off x="107294" y="2695828"/>
            <a:ext cx="699811" cy="576064"/>
          </a:xfrm>
          <a:prstGeom prst="rect">
            <a:avLst/>
          </a:prstGeom>
        </p:spPr>
      </p:pic>
    </p:spTree>
    <p:extLst>
      <p:ext uri="{BB962C8B-B14F-4D97-AF65-F5344CB8AC3E}">
        <p14:creationId xmlns:p14="http://schemas.microsoft.com/office/powerpoint/2010/main" val="116534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83" dur="500"/>
                                        <p:tgtEl>
                                          <p:spTgt spid="3">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Effect transition="in" filter="fade">
                                      <p:cBhvr>
                                        <p:cTn id="88" dur="2000"/>
                                        <p:tgtEl>
                                          <p:spTgt spid="3">
                                            <p:txEl>
                                              <p:pRg st="6" end="6"/>
                                            </p:txEl>
                                          </p:spTgt>
                                        </p:tgtEl>
                                      </p:cBhvr>
                                    </p:animEffect>
                                    <p:anim calcmode="lin" valueType="num">
                                      <p:cBhvr>
                                        <p:cTn id="89"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90" dur="2000" fill="hold"/>
                                        <p:tgtEl>
                                          <p:spTgt spid="3">
                                            <p:txEl>
                                              <p:pRg st="6" end="6"/>
                                            </p:txEl>
                                          </p:spTgt>
                                        </p:tgtEl>
                                        <p:attrNameLst>
                                          <p:attrName>ppt_h</p:attrName>
                                        </p:attrNameLst>
                                      </p:cBhvr>
                                      <p:tavLst>
                                        <p:tav tm="0">
                                          <p:val>
                                            <p:strVal val="#ppt_h"/>
                                          </p:val>
                                        </p:tav>
                                        <p:tav tm="100000">
                                          <p:val>
                                            <p:strVal val="#ppt_h"/>
                                          </p:val>
                                        </p:tav>
                                      </p:tavLst>
                                    </p:anim>
                                  </p:childTnLst>
                                </p:cTn>
                              </p:par>
                              <p:par>
                                <p:cTn id="91" presetID="45" presetClass="entr" presetSubtype="0" fill="hold" nodeType="with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Effect transition="in" filter="fade">
                                      <p:cBhvr>
                                        <p:cTn id="93" dur="2000"/>
                                        <p:tgtEl>
                                          <p:spTgt spid="3">
                                            <p:txEl>
                                              <p:pRg st="7" end="7"/>
                                            </p:txEl>
                                          </p:spTgt>
                                        </p:tgtEl>
                                      </p:cBhvr>
                                    </p:animEffect>
                                    <p:anim calcmode="lin" valueType="num">
                                      <p:cBhvr>
                                        <p:cTn id="94"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95" dur="2000" fill="hold"/>
                                        <p:tgtEl>
                                          <p:spTgt spid="3">
                                            <p:txEl>
                                              <p:pRg st="7" end="7"/>
                                            </p:txEl>
                                          </p:spTgt>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Effect transition="in" filter="fade">
                                      <p:cBhvr>
                                        <p:cTn id="98" dur="2000"/>
                                        <p:tgtEl>
                                          <p:spTgt spid="3">
                                            <p:txEl>
                                              <p:pRg st="8" end="8"/>
                                            </p:txEl>
                                          </p:spTgt>
                                        </p:tgtEl>
                                      </p:cBhvr>
                                    </p:animEffect>
                                    <p:anim calcmode="lin" valueType="num">
                                      <p:cBhvr>
                                        <p:cTn id="9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100" dur="2000" fill="hold"/>
                                        <p:tgtEl>
                                          <p:spTgt spid="3">
                                            <p:txEl>
                                              <p:pRg st="8" end="8"/>
                                            </p:txEl>
                                          </p:spTgt>
                                        </p:tgtEl>
                                        <p:attrNameLst>
                                          <p:attrName>ppt_h</p:attrName>
                                        </p:attrNameLst>
                                      </p:cBhvr>
                                      <p:tavLst>
                                        <p:tav tm="0">
                                          <p:val>
                                            <p:strVal val="#ppt_h"/>
                                          </p:val>
                                        </p:tav>
                                        <p:tav tm="100000">
                                          <p:val>
                                            <p:strVal val="#ppt_h"/>
                                          </p:val>
                                        </p:tav>
                                      </p:tavLst>
                                    </p:anim>
                                  </p:childTnLst>
                                </p:cTn>
                              </p:par>
                              <p:par>
                                <p:cTn id="101" presetID="45" presetClass="entr" presetSubtype="0" fill="hold" nodeType="with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animEffect transition="in" filter="fade">
                                      <p:cBhvr>
                                        <p:cTn id="103" dur="2000"/>
                                        <p:tgtEl>
                                          <p:spTgt spid="3">
                                            <p:txEl>
                                              <p:pRg st="9" end="9"/>
                                            </p:txEl>
                                          </p:spTgt>
                                        </p:tgtEl>
                                      </p:cBhvr>
                                    </p:animEffect>
                                    <p:anim calcmode="lin" valueType="num">
                                      <p:cBhvr>
                                        <p:cTn id="104"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105"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Cíl výrobního procesu</a:t>
            </a:r>
            <a:endParaRPr lang="en-US" dirty="0"/>
          </a:p>
        </p:txBody>
      </p:sp>
      <p:sp>
        <p:nvSpPr>
          <p:cNvPr id="3" name="Zástupný symbol pro obsah 2"/>
          <p:cNvSpPr>
            <a:spLocks noGrp="1"/>
          </p:cNvSpPr>
          <p:nvPr>
            <p:ph idx="1"/>
          </p:nvPr>
        </p:nvSpPr>
        <p:spPr>
          <a:solidFill>
            <a:schemeClr val="bg1"/>
          </a:solidFill>
        </p:spPr>
        <p:txBody>
          <a:bodyPr/>
          <a:lstStyle/>
          <a:p>
            <a:pPr marL="0" indent="0">
              <a:buNone/>
            </a:pPr>
            <a:r>
              <a:rPr lang="cs-CZ" b="1" u="sng" dirty="0"/>
              <a:t>Ústřední teze: </a:t>
            </a:r>
            <a:r>
              <a:rPr lang="cs-CZ" dirty="0"/>
              <a:t>Cílem výroby je vytvořit takové výrobky, které bude možné prodat a dosáhnout zisk.</a:t>
            </a:r>
          </a:p>
          <a:p>
            <a:pPr lvl="1">
              <a:buFont typeface="Wingdings" panose="05000000000000000000" pitchFamily="2" charset="2"/>
              <a:buChar char="Ø"/>
            </a:pPr>
            <a:r>
              <a:rPr lang="cs-CZ" i="1" dirty="0">
                <a:solidFill>
                  <a:srgbClr val="00B050"/>
                </a:solidFill>
              </a:rPr>
              <a:t>Souhlasíte s tím???</a:t>
            </a:r>
            <a:endParaRPr lang="cs-CZ" i="1" dirty="0"/>
          </a:p>
          <a:p>
            <a:pPr marL="0" lvl="1" indent="0">
              <a:buNone/>
            </a:pPr>
            <a:r>
              <a:rPr lang="cs-CZ" b="1" u="sng" dirty="0"/>
              <a:t>Nový pohled: </a:t>
            </a:r>
            <a:r>
              <a:rPr lang="cs-CZ" dirty="0"/>
              <a:t>Cílem výroby je vyrobit něco, co přinese hodnotu zákazníkovi a povede k jeho uspokojení!</a:t>
            </a:r>
          </a:p>
          <a:p>
            <a:pPr marL="0" lvl="1" indent="0">
              <a:buNone/>
            </a:pPr>
            <a:r>
              <a:rPr lang="cs-CZ" dirty="0"/>
              <a:t>Optimálně zvládnutý výrobní proces:</a:t>
            </a:r>
          </a:p>
          <a:p>
            <a:pPr marL="857250" lvl="2" indent="-457200">
              <a:buFont typeface="Wingdings" panose="05000000000000000000" pitchFamily="2" charset="2"/>
              <a:buChar char="Ø"/>
            </a:pPr>
            <a:r>
              <a:rPr lang="cs-CZ" dirty="0"/>
              <a:t>Efektivní přeměna vstupů na požadované výstupy s cílem minimalizace nákladů při zachování požadované jakosti</a:t>
            </a:r>
          </a:p>
          <a:p>
            <a:pPr marL="0" lvl="1" indent="0">
              <a:buNone/>
            </a:pPr>
            <a:endParaRPr lang="cs-CZ" dirty="0"/>
          </a:p>
          <a:p>
            <a:pPr marL="0" lvl="1" indent="0">
              <a:buNone/>
            </a:pPr>
            <a:endParaRPr lang="cs-CZ" dirty="0"/>
          </a:p>
        </p:txBody>
      </p:sp>
    </p:spTree>
    <p:extLst>
      <p:ext uri="{BB962C8B-B14F-4D97-AF65-F5344CB8AC3E}">
        <p14:creationId xmlns:p14="http://schemas.microsoft.com/office/powerpoint/2010/main" val="8420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Klíčové otázky výroby</a:t>
            </a:r>
            <a:endParaRPr lang="en-US" b="1" dirty="0"/>
          </a:p>
        </p:txBody>
      </p:sp>
      <p:sp>
        <p:nvSpPr>
          <p:cNvPr id="3" name="Zástupný symbol pro obsah 2"/>
          <p:cNvSpPr>
            <a:spLocks noGrp="1"/>
          </p:cNvSpPr>
          <p:nvPr>
            <p:ph idx="1"/>
          </p:nvPr>
        </p:nvSpPr>
        <p:spPr>
          <a:solidFill>
            <a:schemeClr val="bg1"/>
          </a:solidFill>
        </p:spPr>
        <p:txBody>
          <a:bodyPr>
            <a:normAutofit fontScale="85000" lnSpcReduction="20000"/>
          </a:bodyPr>
          <a:lstStyle/>
          <a:p>
            <a:pPr marL="0" indent="0">
              <a:buNone/>
            </a:pPr>
            <a:r>
              <a:rPr lang="cs-CZ" b="1" dirty="0"/>
              <a:t>Podle teorie se máme ptát:</a:t>
            </a:r>
          </a:p>
          <a:p>
            <a:pPr marL="514350" indent="-514350">
              <a:buFont typeface="+mj-lt"/>
              <a:buAutoNum type="arabicPeriod"/>
            </a:pPr>
            <a:r>
              <a:rPr lang="cs-CZ" i="1" dirty="0"/>
              <a:t>Co vyrobit?</a:t>
            </a:r>
          </a:p>
          <a:p>
            <a:pPr marL="514350" indent="-514350">
              <a:buFont typeface="+mj-lt"/>
              <a:buAutoNum type="arabicPeriod"/>
            </a:pPr>
            <a:r>
              <a:rPr lang="cs-CZ" i="1" dirty="0"/>
              <a:t>Jak vyrobit?</a:t>
            </a:r>
          </a:p>
          <a:p>
            <a:pPr marL="514350" indent="-514350">
              <a:buFont typeface="+mj-lt"/>
              <a:buAutoNum type="arabicPeriod"/>
            </a:pPr>
            <a:r>
              <a:rPr lang="cs-CZ" i="1" dirty="0"/>
              <a:t>Komu prodat?</a:t>
            </a:r>
          </a:p>
          <a:p>
            <a:pPr marL="0" indent="0">
              <a:buNone/>
            </a:pPr>
            <a:endParaRPr lang="cs-CZ" b="1" dirty="0"/>
          </a:p>
          <a:p>
            <a:pPr marL="0" indent="0">
              <a:buNone/>
            </a:pPr>
            <a:r>
              <a:rPr lang="cs-CZ" b="1" i="1" dirty="0">
                <a:solidFill>
                  <a:schemeClr val="tx2"/>
                </a:solidFill>
              </a:rPr>
              <a:t>Uděláme ovšem lépe, když se budeme ptát:</a:t>
            </a:r>
          </a:p>
          <a:p>
            <a:pPr marL="514350" indent="-514350">
              <a:buAutoNum type="arabicPeriod"/>
            </a:pPr>
            <a:r>
              <a:rPr lang="cs-CZ" i="1" dirty="0"/>
              <a:t>Co vyrobit a </a:t>
            </a:r>
            <a:r>
              <a:rPr lang="cs-CZ" i="1" u="sng" dirty="0">
                <a:effectLst>
                  <a:outerShdw blurRad="38100" dist="38100" dir="2700000" algn="tl">
                    <a:srgbClr val="000000">
                      <a:alpha val="43137"/>
                    </a:srgbClr>
                  </a:outerShdw>
                </a:effectLst>
              </a:rPr>
              <a:t>pro koho</a:t>
            </a:r>
            <a:r>
              <a:rPr lang="cs-CZ" i="1" dirty="0"/>
              <a:t>?</a:t>
            </a:r>
          </a:p>
          <a:p>
            <a:pPr marL="514350" indent="-514350">
              <a:buAutoNum type="arabicPeriod"/>
            </a:pPr>
            <a:r>
              <a:rPr lang="cs-CZ" i="1" dirty="0"/>
              <a:t>Jak vyrobit?</a:t>
            </a:r>
          </a:p>
          <a:p>
            <a:pPr marL="514350" indent="-514350">
              <a:buFont typeface="Arial" pitchFamily="34" charset="0"/>
              <a:buAutoNum type="arabicPeriod"/>
            </a:pPr>
            <a:r>
              <a:rPr lang="cs-CZ" i="1" dirty="0"/>
              <a:t>Kdy vyrobit?</a:t>
            </a:r>
          </a:p>
          <a:p>
            <a:pPr marL="514350" indent="-514350">
              <a:buFont typeface="Arial" pitchFamily="34" charset="0"/>
              <a:buAutoNum type="arabicPeriod"/>
            </a:pPr>
            <a:r>
              <a:rPr lang="cs-CZ" i="1" dirty="0"/>
              <a:t>Za kolik vyrobit?</a:t>
            </a:r>
          </a:p>
          <a:p>
            <a:pPr marL="0" indent="0">
              <a:buNone/>
            </a:pPr>
            <a:endParaRPr lang="cs-CZ" i="1" dirty="0"/>
          </a:p>
        </p:txBody>
      </p:sp>
      <p:cxnSp>
        <p:nvCxnSpPr>
          <p:cNvPr id="5" name="Přímá spojnice 4"/>
          <p:cNvCxnSpPr/>
          <p:nvPr/>
        </p:nvCxnSpPr>
        <p:spPr>
          <a:xfrm>
            <a:off x="539552" y="1916832"/>
            <a:ext cx="2928292" cy="1224136"/>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8" name="Přímá spojnice 7"/>
          <p:cNvCxnSpPr/>
          <p:nvPr/>
        </p:nvCxnSpPr>
        <p:spPr>
          <a:xfrm flipV="1">
            <a:off x="309836" y="2023815"/>
            <a:ext cx="3158008" cy="1039254"/>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0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
                                            <p:txEl>
                                              <p:pRg st="6" end="6"/>
                                            </p:txEl>
                                          </p:spTgt>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000"/>
                                        <p:tgtEl>
                                          <p:spTgt spid="3">
                                            <p:txEl>
                                              <p:pRg st="7" end="7"/>
                                            </p:txEl>
                                          </p:spTgt>
                                        </p:tgtEl>
                                      </p:cBhvr>
                                    </p:animEffect>
                                    <p:anim calcmode="lin" valueType="num">
                                      <p:cBhvr>
                                        <p:cTn id="5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7" end="7"/>
                                            </p:txEl>
                                          </p:spTgt>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000"/>
                                        <p:tgtEl>
                                          <p:spTgt spid="3">
                                            <p:txEl>
                                              <p:pRg st="8" end="8"/>
                                            </p:txEl>
                                          </p:spTgt>
                                        </p:tgtEl>
                                      </p:cBhvr>
                                    </p:animEffect>
                                    <p:anim calcmode="lin" valueType="num">
                                      <p:cBhvr>
                                        <p:cTn id="61"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8" end="8"/>
                                            </p:txEl>
                                          </p:spTgt>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2000"/>
                                        <p:tgtEl>
                                          <p:spTgt spid="3">
                                            <p:txEl>
                                              <p:pRg st="9" end="9"/>
                                            </p:txEl>
                                          </p:spTgt>
                                        </p:tgtEl>
                                      </p:cBhvr>
                                    </p:animEffect>
                                    <p:anim calcmode="lin" valueType="num">
                                      <p:cBhvr>
                                        <p:cTn id="66"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67"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Klíčové otázky výroby</a:t>
            </a:r>
            <a:endParaRPr lang="en-US" b="1" dirty="0"/>
          </a:p>
        </p:txBody>
      </p:sp>
      <p:sp>
        <p:nvSpPr>
          <p:cNvPr id="3" name="Zástupný symbol pro obsah 2"/>
          <p:cNvSpPr>
            <a:spLocks noGrp="1"/>
          </p:cNvSpPr>
          <p:nvPr>
            <p:ph idx="1"/>
          </p:nvPr>
        </p:nvSpPr>
        <p:spPr>
          <a:xfrm>
            <a:off x="161365" y="1272988"/>
            <a:ext cx="8525435" cy="4853175"/>
          </a:xfrm>
          <a:solidFill>
            <a:schemeClr val="bg1"/>
          </a:solidFill>
        </p:spPr>
        <p:txBody>
          <a:bodyPr>
            <a:normAutofit fontScale="85000" lnSpcReduction="10000"/>
          </a:bodyPr>
          <a:lstStyle/>
          <a:p>
            <a:r>
              <a:rPr lang="cs-CZ" dirty="0"/>
              <a:t>Smysl má jen taková výroba nebo služba, jejíž výsledek nalezne svého spotřebitele. V činnosti podniku platí důležité vztahy mezi výrobou, odbytem, investováním a financováním. V případě vysoké poptávky, pokud poptávka převyšuje nabídku, jediným omezením podniku jsou výrobní kapacity a finanční prostředky (rozšíření výrobních kapacit, investice, zajištění dodatečného financování). Podnikové plánování vychází v takovém případě z plánování výroby, popřípadě z finančního a investičního plánu.</a:t>
            </a:r>
          </a:p>
          <a:p>
            <a:r>
              <a:rPr lang="cs-CZ" dirty="0"/>
              <a:t>Jsou-li omezením podniku požadavky trhu, měl by podnik vycházet z plánování odbytu (z plánovaného prodeje).</a:t>
            </a:r>
          </a:p>
          <a:p>
            <a:pPr marL="0" indent="0">
              <a:buNone/>
            </a:pPr>
            <a:endParaRPr lang="cs-CZ" i="1" dirty="0"/>
          </a:p>
        </p:txBody>
      </p:sp>
    </p:spTree>
    <p:extLst>
      <p:ext uri="{BB962C8B-B14F-4D97-AF65-F5344CB8AC3E}">
        <p14:creationId xmlns:p14="http://schemas.microsoft.com/office/powerpoint/2010/main" val="29413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92896"/>
            <a:ext cx="8229600" cy="1143000"/>
          </a:xfrm>
          <a:solidFill>
            <a:schemeClr val="bg1"/>
          </a:solidFill>
        </p:spPr>
        <p:txBody>
          <a:bodyPr/>
          <a:lstStyle/>
          <a:p>
            <a:r>
              <a:rPr lang="cs-CZ" b="1" dirty="0"/>
              <a:t>II. Řízení výroby </a:t>
            </a:r>
            <a:endParaRPr lang="en-US" b="1" dirty="0"/>
          </a:p>
        </p:txBody>
      </p:sp>
    </p:spTree>
    <p:extLst>
      <p:ext uri="{BB962C8B-B14F-4D97-AF65-F5344CB8AC3E}">
        <p14:creationId xmlns:p14="http://schemas.microsoft.com/office/powerpoint/2010/main" val="41020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564904"/>
            <a:ext cx="8229600" cy="1143000"/>
          </a:xfrm>
          <a:solidFill>
            <a:schemeClr val="bg1"/>
          </a:solidFill>
        </p:spPr>
        <p:txBody>
          <a:bodyPr/>
          <a:lstStyle/>
          <a:p>
            <a:r>
              <a:rPr lang="cs-CZ" b="1" dirty="0"/>
              <a:t>I. Výrobní proces a jeho členění</a:t>
            </a:r>
            <a:endParaRPr lang="en-US" b="1" dirty="0"/>
          </a:p>
        </p:txBody>
      </p:sp>
    </p:spTree>
    <p:extLst>
      <p:ext uri="{BB962C8B-B14F-4D97-AF65-F5344CB8AC3E}">
        <p14:creationId xmlns:p14="http://schemas.microsoft.com/office/powerpoint/2010/main" val="37705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výroby</a:t>
            </a:r>
            <a:endParaRPr lang="en-US" b="1" dirty="0"/>
          </a:p>
        </p:txBody>
      </p:sp>
      <p:sp>
        <p:nvSpPr>
          <p:cNvPr id="3" name="Zástupný symbol pro obsah 2"/>
          <p:cNvSpPr>
            <a:spLocks noGrp="1"/>
          </p:cNvSpPr>
          <p:nvPr>
            <p:ph idx="1"/>
          </p:nvPr>
        </p:nvSpPr>
        <p:spPr>
          <a:solidFill>
            <a:schemeClr val="bg1"/>
          </a:solidFill>
        </p:spPr>
        <p:txBody>
          <a:bodyPr/>
          <a:lstStyle/>
          <a:p>
            <a:pPr marL="0" indent="0">
              <a:buNone/>
            </a:pPr>
            <a:r>
              <a:rPr lang="cs-CZ" dirty="0"/>
              <a:t>Řízení a plánování výroby představuje:</a:t>
            </a:r>
          </a:p>
          <a:p>
            <a:pPr marL="514350" indent="-514350">
              <a:buAutoNum type="arabicPeriod"/>
            </a:pPr>
            <a:r>
              <a:rPr lang="cs-CZ" b="1" dirty="0"/>
              <a:t>Plánování výrobního programu</a:t>
            </a:r>
          </a:p>
          <a:p>
            <a:pPr marL="914400" lvl="1" indent="-514350">
              <a:buFont typeface="Wingdings" panose="05000000000000000000" pitchFamily="2" charset="2"/>
              <a:buChar char="Ø"/>
            </a:pPr>
            <a:r>
              <a:rPr lang="cs-CZ" dirty="0"/>
              <a:t>Co budu vyrábět a pro koho?</a:t>
            </a:r>
          </a:p>
          <a:p>
            <a:pPr marL="514350" indent="-514350">
              <a:buAutoNum type="arabicPeriod"/>
            </a:pPr>
            <a:r>
              <a:rPr lang="cs-CZ" b="1" dirty="0"/>
              <a:t>Plánování výrobního procesu</a:t>
            </a:r>
          </a:p>
          <a:p>
            <a:pPr marL="914400" lvl="1" indent="-514350">
              <a:buFont typeface="Wingdings" panose="05000000000000000000" pitchFamily="2" charset="2"/>
              <a:buChar char="Ø"/>
            </a:pPr>
            <a:r>
              <a:rPr lang="cs-CZ" dirty="0"/>
              <a:t>Jak budu vyrábět?</a:t>
            </a:r>
          </a:p>
          <a:p>
            <a:pPr marL="914400" lvl="1" indent="-514350">
              <a:buFont typeface="Wingdings" panose="05000000000000000000" pitchFamily="2" charset="2"/>
              <a:buChar char="Ø"/>
            </a:pPr>
            <a:r>
              <a:rPr lang="cs-CZ" dirty="0"/>
              <a:t>Kdy to budu vyrábět?</a:t>
            </a:r>
          </a:p>
          <a:p>
            <a:pPr marL="514350" indent="-514350">
              <a:buFont typeface="+mj-lt"/>
              <a:buAutoNum type="arabicPeriod"/>
            </a:pPr>
            <a:r>
              <a:rPr lang="cs-CZ" b="1" dirty="0"/>
              <a:t>Plánování zdrojů</a:t>
            </a:r>
          </a:p>
          <a:p>
            <a:pPr lvl="1">
              <a:buFont typeface="Wingdings" panose="05000000000000000000" pitchFamily="2" charset="2"/>
              <a:buChar char="Ø"/>
            </a:pPr>
            <a:r>
              <a:rPr lang="cs-CZ" dirty="0"/>
              <a:t>Za kolik budu vyrábět?</a:t>
            </a:r>
          </a:p>
          <a:p>
            <a:pPr marL="514350" indent="-514350">
              <a:buAutoNum type="arabicPeriod"/>
            </a:pPr>
            <a:endParaRPr lang="en-US" dirty="0"/>
          </a:p>
        </p:txBody>
      </p:sp>
    </p:spTree>
    <p:extLst>
      <p:ext uri="{BB962C8B-B14F-4D97-AF65-F5344CB8AC3E}">
        <p14:creationId xmlns:p14="http://schemas.microsoft.com/office/powerpoint/2010/main" val="283356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339752" y="1340768"/>
            <a:ext cx="4564335" cy="4235966"/>
          </a:xfrm>
          <a:prstGeom prst="rect">
            <a:avLst/>
          </a:prstGeom>
          <a:ln>
            <a:noFill/>
          </a:ln>
          <a:effectLst>
            <a:softEdge rad="112500"/>
          </a:effectLst>
        </p:spPr>
      </p:pic>
    </p:spTree>
    <p:extLst>
      <p:ext uri="{BB962C8B-B14F-4D97-AF65-F5344CB8AC3E}">
        <p14:creationId xmlns:p14="http://schemas.microsoft.com/office/powerpoint/2010/main" val="40654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Plánování výrobního programu</a:t>
            </a:r>
            <a:endParaRPr lang="en-US" b="1" dirty="0"/>
          </a:p>
        </p:txBody>
      </p:sp>
      <p:sp>
        <p:nvSpPr>
          <p:cNvPr id="3" name="Zástupný symbol pro obsah 2"/>
          <p:cNvSpPr>
            <a:spLocks noGrp="1"/>
          </p:cNvSpPr>
          <p:nvPr>
            <p:ph idx="1"/>
          </p:nvPr>
        </p:nvSpPr>
        <p:spPr>
          <a:solidFill>
            <a:schemeClr val="bg1"/>
          </a:solidFill>
        </p:spPr>
        <p:txBody>
          <a:bodyPr>
            <a:normAutofit lnSpcReduction="10000"/>
          </a:bodyPr>
          <a:lstStyle/>
          <a:p>
            <a:r>
              <a:rPr lang="cs-CZ" dirty="0"/>
              <a:t>Stanovení sortimentní struktury =) tedy skladba výrobků včetně objemu, který se má vyrábět v určitém období</a:t>
            </a:r>
          </a:p>
          <a:p>
            <a:pPr lvl="1">
              <a:buFont typeface="Wingdings" panose="05000000000000000000" pitchFamily="2" charset="2"/>
              <a:buChar char="Ø"/>
            </a:pPr>
            <a:r>
              <a:rPr lang="cs-CZ" dirty="0"/>
              <a:t>ÚZKÉ MÍSTO: </a:t>
            </a:r>
            <a:r>
              <a:rPr lang="cs-CZ" b="1" u="sng" dirty="0">
                <a:solidFill>
                  <a:srgbClr val="00B050"/>
                </a:solidFill>
              </a:rPr>
              <a:t>Marketing </a:t>
            </a:r>
            <a:r>
              <a:rPr lang="cs-CZ" dirty="0"/>
              <a:t>= definování zákazníka, jeho potřeb a hodnot</a:t>
            </a:r>
          </a:p>
          <a:p>
            <a:r>
              <a:rPr lang="cs-CZ" dirty="0"/>
              <a:t>Na základě marketingu je predikován prodej =) stanovení </a:t>
            </a:r>
            <a:r>
              <a:rPr lang="cs-CZ" b="1" dirty="0">
                <a:solidFill>
                  <a:schemeClr val="accent6"/>
                </a:solidFill>
              </a:rPr>
              <a:t>plánu odbytu</a:t>
            </a:r>
          </a:p>
          <a:p>
            <a:r>
              <a:rPr lang="cs-CZ" b="1" u="sng" dirty="0"/>
              <a:t>Cíl:</a:t>
            </a:r>
            <a:r>
              <a:rPr lang="cs-CZ" b="1" dirty="0"/>
              <a:t> </a:t>
            </a:r>
            <a:r>
              <a:rPr lang="cs-CZ" dirty="0"/>
              <a:t>najít průnik mezi požadavkem trhu (plán odbytu) a kapacitou firmy (plán výroby)</a:t>
            </a:r>
            <a:endParaRPr lang="en-US" dirty="0"/>
          </a:p>
        </p:txBody>
      </p:sp>
    </p:spTree>
    <p:extLst>
      <p:ext uri="{BB962C8B-B14F-4D97-AF65-F5344CB8AC3E}">
        <p14:creationId xmlns:p14="http://schemas.microsoft.com/office/powerpoint/2010/main" val="259711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Plánování výrobního programu</a:t>
            </a:r>
            <a:endParaRPr lang="en-US" b="1" dirty="0"/>
          </a:p>
        </p:txBody>
      </p:sp>
      <p:sp>
        <p:nvSpPr>
          <p:cNvPr id="3" name="Zástupný symbol pro obsah 2"/>
          <p:cNvSpPr>
            <a:spLocks noGrp="1"/>
          </p:cNvSpPr>
          <p:nvPr>
            <p:ph idx="1"/>
          </p:nvPr>
        </p:nvSpPr>
        <p:spPr>
          <a:solidFill>
            <a:schemeClr val="bg1"/>
          </a:solidFill>
        </p:spPr>
        <p:txBody>
          <a:bodyPr>
            <a:normAutofit fontScale="77500" lnSpcReduction="20000"/>
          </a:bodyPr>
          <a:lstStyle/>
          <a:p>
            <a:pPr marL="0" indent="0">
              <a:buNone/>
            </a:pPr>
            <a:r>
              <a:rPr lang="cs-CZ" b="1" u="sng" dirty="0"/>
              <a:t>Pro zařazení či vyřazení výrobku z výrobního programu se používá řada kritérií:</a:t>
            </a:r>
          </a:p>
          <a:p>
            <a:r>
              <a:rPr lang="cs-CZ" b="1" dirty="0"/>
              <a:t>Zisk na kus</a:t>
            </a:r>
            <a:r>
              <a:rPr lang="cs-CZ" dirty="0"/>
              <a:t> – vychází z kalkulace úplných nákladů</a:t>
            </a:r>
          </a:p>
          <a:p>
            <a:r>
              <a:rPr lang="cs-CZ" b="1" dirty="0"/>
              <a:t>Příspěvek na úhradu (případně hrubé rozpětí)</a:t>
            </a:r>
            <a:r>
              <a:rPr lang="cs-CZ" dirty="0"/>
              <a:t> – vychází z kalkulace neúplných nákladů</a:t>
            </a:r>
          </a:p>
          <a:p>
            <a:r>
              <a:rPr lang="cs-CZ" b="1" dirty="0"/>
              <a:t>Příspěvek na úhradu (případně hrubé rozpětí) připadající  na jednotku omezení</a:t>
            </a:r>
            <a:r>
              <a:rPr lang="cs-CZ" dirty="0"/>
              <a:t> – příspěvek na úhradu je nutné v případě kapacitních či jiných omezení přenést na hodnotu relativní pro lepší vystižení přínosu jednotlivých výrobků. Výrobky se do výrobního programu zařazují podle velikosti poměrového kritéria až do vyčerpání daného omezení (např. časového fondu, kapacity výroby, kapacity trhu)</a:t>
            </a:r>
          </a:p>
        </p:txBody>
      </p:sp>
    </p:spTree>
    <p:extLst>
      <p:ext uri="{BB962C8B-B14F-4D97-AF65-F5344CB8AC3E}">
        <p14:creationId xmlns:p14="http://schemas.microsoft.com/office/powerpoint/2010/main" val="233487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2366962" y="1728787"/>
            <a:ext cx="4410075" cy="3400425"/>
          </a:xfrm>
          <a:prstGeom prst="rect">
            <a:avLst/>
          </a:prstGeom>
          <a:ln>
            <a:noFill/>
          </a:ln>
          <a:effectLst>
            <a:softEdge rad="112500"/>
          </a:effectLst>
        </p:spPr>
      </p:pic>
    </p:spTree>
    <p:extLst>
      <p:ext uri="{BB962C8B-B14F-4D97-AF65-F5344CB8AC3E}">
        <p14:creationId xmlns:p14="http://schemas.microsoft.com/office/powerpoint/2010/main" val="4473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Plánování výrobního procesu</a:t>
            </a:r>
            <a:endParaRPr lang="en-US" b="1" dirty="0"/>
          </a:p>
        </p:txBody>
      </p:sp>
      <p:sp>
        <p:nvSpPr>
          <p:cNvPr id="3" name="Zástupný symbol pro obsah 2"/>
          <p:cNvSpPr>
            <a:spLocks noGrp="1"/>
          </p:cNvSpPr>
          <p:nvPr>
            <p:ph idx="1"/>
          </p:nvPr>
        </p:nvSpPr>
        <p:spPr>
          <a:xfrm>
            <a:off x="457200" y="1600200"/>
            <a:ext cx="8229600" cy="4853136"/>
          </a:xfrm>
          <a:solidFill>
            <a:schemeClr val="bg1"/>
          </a:solidFill>
        </p:spPr>
        <p:txBody>
          <a:bodyPr>
            <a:normAutofit fontScale="85000" lnSpcReduction="20000"/>
          </a:bodyPr>
          <a:lstStyle/>
          <a:p>
            <a:pPr marL="0" indent="0">
              <a:buNone/>
            </a:pPr>
            <a:r>
              <a:rPr lang="cs-CZ" b="1" u="sng" dirty="0">
                <a:solidFill>
                  <a:schemeClr val="tx2"/>
                </a:solidFill>
              </a:rPr>
              <a:t>Cíl: </a:t>
            </a:r>
            <a:r>
              <a:rPr lang="cs-CZ" dirty="0"/>
              <a:t>najít optimální kombinaci výrobních faktorů, která povede k minimalizaci nákladů při uchování požadovaných vlastností výrobku či služby.</a:t>
            </a:r>
          </a:p>
          <a:p>
            <a:pPr lvl="1">
              <a:buFont typeface="Wingdings" panose="05000000000000000000" pitchFamily="2" charset="2"/>
              <a:buChar char="Ø"/>
            </a:pPr>
            <a:r>
              <a:rPr lang="cs-CZ" b="1" dirty="0">
                <a:solidFill>
                  <a:schemeClr val="accent6"/>
                </a:solidFill>
              </a:rPr>
              <a:t>Úzké místo </a:t>
            </a:r>
            <a:r>
              <a:rPr lang="cs-CZ" dirty="0"/>
              <a:t>= vyřešit protikladnost nízkých nákladů a vysoké kvality</a:t>
            </a:r>
          </a:p>
          <a:p>
            <a:pPr marL="0" indent="0">
              <a:buNone/>
            </a:pPr>
            <a:r>
              <a:rPr lang="cs-CZ" dirty="0"/>
              <a:t>Operativní řízení výroby tvoří:</a:t>
            </a:r>
          </a:p>
          <a:p>
            <a:pPr marL="514350" indent="-514350">
              <a:buAutoNum type="arabicPeriod"/>
            </a:pPr>
            <a:r>
              <a:rPr lang="cs-CZ" dirty="0"/>
              <a:t>Operativní plánování výroby (stanovení </a:t>
            </a:r>
            <a:r>
              <a:rPr lang="cs-CZ" dirty="0">
                <a:solidFill>
                  <a:srgbClr val="00B050"/>
                </a:solidFill>
              </a:rPr>
              <a:t>výrobní dávky</a:t>
            </a:r>
            <a:r>
              <a:rPr lang="cs-CZ" dirty="0"/>
              <a:t>)</a:t>
            </a:r>
          </a:p>
          <a:p>
            <a:pPr marL="514350" indent="-514350">
              <a:buAutoNum type="arabicPeriod"/>
            </a:pPr>
            <a:r>
              <a:rPr lang="cs-CZ" dirty="0"/>
              <a:t>Řízení výrobního procesu (tok informací + plynulost výroby)</a:t>
            </a:r>
          </a:p>
          <a:p>
            <a:pPr marL="514350" indent="-514350">
              <a:buAutoNum type="arabicPeriod"/>
            </a:pPr>
            <a:r>
              <a:rPr lang="cs-CZ" dirty="0"/>
              <a:t>Kontrola výrobního procesu (vyhodnocení plán vs. skutečnost)</a:t>
            </a:r>
          </a:p>
          <a:p>
            <a:pPr marL="514350" indent="-514350">
              <a:buAutoNum type="arabicPeriod"/>
            </a:pPr>
            <a:r>
              <a:rPr lang="cs-CZ" dirty="0"/>
              <a:t>Změnové řízení (aktualizace plánů a cílů výroby)</a:t>
            </a:r>
          </a:p>
          <a:p>
            <a:pPr marL="0" indent="0">
              <a:buNone/>
            </a:pPr>
            <a:endParaRPr lang="en-US" dirty="0"/>
          </a:p>
        </p:txBody>
      </p:sp>
    </p:spTree>
    <p:extLst>
      <p:ext uri="{BB962C8B-B14F-4D97-AF65-F5344CB8AC3E}">
        <p14:creationId xmlns:p14="http://schemas.microsoft.com/office/powerpoint/2010/main" val="318735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484188"/>
            <a:ext cx="8229600" cy="1143000"/>
          </a:xfrm>
        </p:spPr>
        <p:txBody>
          <a:bodyPr/>
          <a:lstStyle/>
          <a:p>
            <a:r>
              <a:rPr lang="cs-CZ" b="1" dirty="0">
                <a:latin typeface="Times New Roman" pitchFamily="18" charset="0"/>
              </a:rPr>
              <a:t>Plánování výrobního procesu</a:t>
            </a:r>
          </a:p>
        </p:txBody>
      </p:sp>
      <p:sp>
        <p:nvSpPr>
          <p:cNvPr id="202755" name="Rectangle 3"/>
          <p:cNvSpPr>
            <a:spLocks noGrp="1" noChangeArrowheads="1"/>
          </p:cNvSpPr>
          <p:nvPr>
            <p:ph type="body" idx="1"/>
          </p:nvPr>
        </p:nvSpPr>
        <p:spPr/>
        <p:txBody>
          <a:bodyPr>
            <a:normAutofit lnSpcReduction="10000"/>
          </a:bodyPr>
          <a:lstStyle/>
          <a:p>
            <a:r>
              <a:rPr lang="cs-CZ" b="1" dirty="0">
                <a:latin typeface="Times New Roman" pitchFamily="18" charset="0"/>
              </a:rPr>
              <a:t>Rozhodovací problémy</a:t>
            </a:r>
          </a:p>
          <a:p>
            <a:pPr lvl="1"/>
            <a:r>
              <a:rPr lang="cs-CZ" dirty="0">
                <a:latin typeface="Times New Roman" pitchFamily="18" charset="0"/>
              </a:rPr>
              <a:t>určení velikosti výrobních dávek == výrobní takt (optimalizace velikosti výrobní dávky)</a:t>
            </a:r>
          </a:p>
          <a:p>
            <a:pPr lvl="1"/>
            <a:r>
              <a:rPr lang="cs-CZ" dirty="0">
                <a:latin typeface="Times New Roman" pitchFamily="18" charset="0"/>
              </a:rPr>
              <a:t>plánování využití výrobního zařízení</a:t>
            </a:r>
          </a:p>
          <a:p>
            <a:endParaRPr lang="cs-CZ" dirty="0">
              <a:latin typeface="Times New Roman" pitchFamily="18" charset="0"/>
            </a:endParaRPr>
          </a:p>
          <a:p>
            <a:r>
              <a:rPr lang="cs-CZ" b="1" dirty="0">
                <a:latin typeface="Times New Roman" pitchFamily="18" charset="0"/>
              </a:rPr>
              <a:t>Teorie front</a:t>
            </a:r>
            <a:r>
              <a:rPr lang="cs-CZ" dirty="0">
                <a:latin typeface="Times New Roman" pitchFamily="18" charset="0"/>
              </a:rPr>
              <a:t> (počítačová modelace) – systém dvou základních prvků:</a:t>
            </a:r>
          </a:p>
          <a:p>
            <a:pPr lvl="1"/>
            <a:r>
              <a:rPr lang="cs-CZ" dirty="0">
                <a:latin typeface="Times New Roman" pitchFamily="18" charset="0"/>
              </a:rPr>
              <a:t>požadavků jednotlivých výrobků</a:t>
            </a:r>
          </a:p>
          <a:p>
            <a:pPr lvl="1"/>
            <a:r>
              <a:rPr lang="cs-CZ" dirty="0">
                <a:latin typeface="Times New Roman" pitchFamily="18" charset="0"/>
              </a:rPr>
              <a:t>obsluhy (stroje, lidé)</a:t>
            </a:r>
          </a:p>
        </p:txBody>
      </p:sp>
    </p:spTree>
    <p:extLst>
      <p:ext uri="{BB962C8B-B14F-4D97-AF65-F5344CB8AC3E}">
        <p14:creationId xmlns:p14="http://schemas.microsoft.com/office/powerpoint/2010/main" val="67112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dávka</a:t>
            </a:r>
            <a:endParaRPr lang="en-US" b="1" dirty="0"/>
          </a:p>
        </p:txBody>
      </p:sp>
      <p:sp>
        <p:nvSpPr>
          <p:cNvPr id="3" name="Zástupný symbol pro obsah 2"/>
          <p:cNvSpPr>
            <a:spLocks noGrp="1"/>
          </p:cNvSpPr>
          <p:nvPr>
            <p:ph idx="1"/>
          </p:nvPr>
        </p:nvSpPr>
        <p:spPr>
          <a:solidFill>
            <a:schemeClr val="bg1"/>
          </a:solidFill>
        </p:spPr>
        <p:txBody>
          <a:bodyPr>
            <a:normAutofit lnSpcReduction="10000"/>
          </a:bodyPr>
          <a:lstStyle/>
          <a:p>
            <a:pPr marL="0" indent="0">
              <a:buNone/>
            </a:pPr>
            <a:r>
              <a:rPr lang="cs-CZ" dirty="0"/>
              <a:t>Vymezení pojmu:</a:t>
            </a:r>
          </a:p>
          <a:p>
            <a:pPr lvl="1">
              <a:buFont typeface="Wingdings" panose="05000000000000000000" pitchFamily="2" charset="2"/>
              <a:buChar char="Ø"/>
            </a:pPr>
            <a:r>
              <a:rPr lang="cs-CZ" dirty="0"/>
              <a:t>Soubor výrobků vyráběných těsně za sebou (v sérii či dávce) s jednorázovým vkladem výrobních faktorů na přípravu a zakončení daného procesu.</a:t>
            </a:r>
          </a:p>
          <a:p>
            <a:pPr marL="0" indent="0">
              <a:buNone/>
            </a:pPr>
            <a:r>
              <a:rPr lang="cs-CZ" dirty="0"/>
              <a:t>U plánování výrobního procesu se rovněž stanovuje </a:t>
            </a:r>
            <a:r>
              <a:rPr lang="cs-CZ" b="1" u="sng" dirty="0">
                <a:solidFill>
                  <a:schemeClr val="tx2"/>
                </a:solidFill>
              </a:rPr>
              <a:t>optimální velikost výrobní dávka </a:t>
            </a:r>
            <a:r>
              <a:rPr lang="cs-CZ" dirty="0"/>
              <a:t>(OVD):</a:t>
            </a:r>
          </a:p>
          <a:p>
            <a:pPr lvl="1">
              <a:buFont typeface="Wingdings" panose="05000000000000000000" pitchFamily="2" charset="2"/>
              <a:buChar char="Ø"/>
            </a:pPr>
            <a:r>
              <a:rPr lang="cs-CZ" dirty="0"/>
              <a:t> Je to takový objem výroby, při kterém se minimalizují náklady na přípravu a zakončení výrobní dávky a její skladování.</a:t>
            </a:r>
            <a:endParaRPr lang="en-US" dirty="0"/>
          </a:p>
        </p:txBody>
      </p:sp>
    </p:spTree>
    <p:extLst>
      <p:ext uri="{BB962C8B-B14F-4D97-AF65-F5344CB8AC3E}">
        <p14:creationId xmlns:p14="http://schemas.microsoft.com/office/powerpoint/2010/main" val="4020037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Optimální velikost výrobní dávky</a:t>
            </a:r>
            <a:endParaRPr lang="en-US" b="1" dirty="0"/>
          </a:p>
        </p:txBody>
      </p:sp>
      <p:pic>
        <p:nvPicPr>
          <p:cNvPr id="5" name="Obrázek 4"/>
          <p:cNvPicPr>
            <a:picLocks noChangeAspect="1"/>
          </p:cNvPicPr>
          <p:nvPr/>
        </p:nvPicPr>
        <p:blipFill>
          <a:blip r:embed="rId2"/>
          <a:stretch>
            <a:fillRect/>
          </a:stretch>
        </p:blipFill>
        <p:spPr>
          <a:xfrm>
            <a:off x="1323975" y="2119312"/>
            <a:ext cx="6496050" cy="3829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77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Výpočet výrobní dávky</a:t>
            </a:r>
            <a:endParaRPr lang="en-US" b="1" dirty="0"/>
          </a:p>
        </p:txBody>
      </p:sp>
      <p:pic>
        <p:nvPicPr>
          <p:cNvPr id="4" name="Obrázek 3"/>
          <p:cNvPicPr>
            <a:picLocks noChangeAspect="1"/>
          </p:cNvPicPr>
          <p:nvPr/>
        </p:nvPicPr>
        <p:blipFill>
          <a:blip r:embed="rId2"/>
          <a:stretch>
            <a:fillRect/>
          </a:stretch>
        </p:blipFill>
        <p:spPr>
          <a:xfrm>
            <a:off x="1866900" y="1314450"/>
            <a:ext cx="5410200" cy="2228850"/>
          </a:xfrm>
          <a:prstGeom prst="rect">
            <a:avLst/>
          </a:prstGeom>
          <a:ln>
            <a:noFill/>
          </a:ln>
          <a:effectLst>
            <a:outerShdw blurRad="292100" dist="139700" dir="2700000" algn="tl" rotWithShape="0">
              <a:srgbClr val="333333">
                <a:alpha val="65000"/>
              </a:srgbClr>
            </a:outerShdw>
          </a:effectLst>
        </p:spPr>
      </p:pic>
      <p:sp>
        <p:nvSpPr>
          <p:cNvPr id="3" name="Obdélník 2"/>
          <p:cNvSpPr/>
          <p:nvPr/>
        </p:nvSpPr>
        <p:spPr>
          <a:xfrm>
            <a:off x="647700" y="3958087"/>
            <a:ext cx="7677150" cy="1588127"/>
          </a:xfrm>
          <a:prstGeom prst="rect">
            <a:avLst/>
          </a:prstGeom>
        </p:spPr>
        <p:txBody>
          <a:bodyPr wrap="square">
            <a:spAutoFit/>
          </a:bodyPr>
          <a:lstStyle/>
          <a:p>
            <a:pPr marL="285750" indent="-285750">
              <a:lnSpc>
                <a:spcPct val="90000"/>
              </a:lnSpc>
              <a:buFont typeface="Arial" panose="020B0604020202020204" pitchFamily="34" charset="0"/>
              <a:buChar char="•"/>
            </a:pPr>
            <a:r>
              <a:rPr lang="cs-CZ" dirty="0"/>
              <a:t>q…plánovaný objem výroby v kusech</a:t>
            </a:r>
          </a:p>
          <a:p>
            <a:pPr marL="285750" indent="-285750">
              <a:lnSpc>
                <a:spcPct val="90000"/>
              </a:lnSpc>
              <a:buFont typeface="Arial" panose="020B0604020202020204" pitchFamily="34" charset="0"/>
              <a:buChar char="•"/>
            </a:pPr>
            <a:r>
              <a:rPr lang="cs-CZ" dirty="0" err="1"/>
              <a:t>Npz</a:t>
            </a:r>
            <a:r>
              <a:rPr lang="cs-CZ" dirty="0"/>
              <a:t>…náklady na přípravu a zakončení výrobní dávky</a:t>
            </a:r>
          </a:p>
          <a:p>
            <a:pPr marL="285750" indent="-285750">
              <a:lnSpc>
                <a:spcPct val="90000"/>
              </a:lnSpc>
              <a:buFont typeface="Arial" panose="020B0604020202020204" pitchFamily="34" charset="0"/>
              <a:buChar char="•"/>
            </a:pPr>
            <a:r>
              <a:rPr lang="cs-CZ" dirty="0" err="1"/>
              <a:t>Nj</a:t>
            </a:r>
            <a:r>
              <a:rPr lang="cs-CZ" dirty="0"/>
              <a:t>…jednicové náklady na kus</a:t>
            </a:r>
          </a:p>
          <a:p>
            <a:pPr marL="285750" indent="-285750">
              <a:lnSpc>
                <a:spcPct val="90000"/>
              </a:lnSpc>
              <a:buFont typeface="Arial" panose="020B0604020202020204" pitchFamily="34" charset="0"/>
              <a:buChar char="•"/>
            </a:pPr>
            <a:r>
              <a:rPr lang="cs-CZ" dirty="0" err="1"/>
              <a:t>Nz</a:t>
            </a:r>
            <a:r>
              <a:rPr lang="cs-CZ" dirty="0"/>
              <a:t>… roční náklady na skladování a udržování v haléřích na 1Kč průměrné zásoby</a:t>
            </a:r>
          </a:p>
          <a:p>
            <a:pPr marL="285750" indent="-285750">
              <a:lnSpc>
                <a:spcPct val="90000"/>
              </a:lnSpc>
              <a:buFont typeface="Arial" panose="020B0604020202020204" pitchFamily="34" charset="0"/>
              <a:buChar char="•"/>
            </a:pPr>
            <a:r>
              <a:rPr lang="cs-CZ" dirty="0"/>
              <a:t>t…časové období vyjádřené zlomkem roku</a:t>
            </a:r>
          </a:p>
        </p:txBody>
      </p:sp>
    </p:spTree>
    <p:extLst>
      <p:ext uri="{BB962C8B-B14F-4D97-AF65-F5344CB8AC3E}">
        <p14:creationId xmlns:p14="http://schemas.microsoft.com/office/powerpoint/2010/main" val="17944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03238"/>
            <a:ext cx="8229600" cy="1143000"/>
          </a:xfrm>
        </p:spPr>
        <p:txBody>
          <a:bodyPr/>
          <a:lstStyle/>
          <a:p>
            <a:r>
              <a:rPr lang="cs-CZ" b="1" dirty="0"/>
              <a:t>1. Výrobní proces</a:t>
            </a:r>
          </a:p>
        </p:txBody>
      </p:sp>
      <p:sp>
        <p:nvSpPr>
          <p:cNvPr id="3" name="Zástupný symbol pro obsah 2"/>
          <p:cNvSpPr>
            <a:spLocks noGrp="1"/>
          </p:cNvSpPr>
          <p:nvPr>
            <p:ph idx="1"/>
          </p:nvPr>
        </p:nvSpPr>
        <p:spPr>
          <a:solidFill>
            <a:schemeClr val="bg1"/>
          </a:solidFill>
        </p:spPr>
        <p:txBody>
          <a:bodyPr>
            <a:normAutofit lnSpcReduction="10000"/>
          </a:bodyPr>
          <a:lstStyle/>
          <a:p>
            <a:pPr>
              <a:buNone/>
            </a:pPr>
            <a:r>
              <a:rPr lang="cs-CZ" b="1" dirty="0"/>
              <a:t>Výrobní proces </a:t>
            </a:r>
            <a:r>
              <a:rPr lang="cs-CZ" dirty="0"/>
              <a:t>= transformace vstupů (materiál, práce a jiné) na požadované výstupy (výrobky, služby).</a:t>
            </a:r>
          </a:p>
          <a:p>
            <a:pPr>
              <a:buNone/>
            </a:pPr>
            <a:r>
              <a:rPr lang="cs-CZ" dirty="0"/>
              <a:t>Výrobní proces lze pojímat ve dvou základních rovinách:</a:t>
            </a:r>
          </a:p>
          <a:p>
            <a:pPr marL="514350" indent="-514350"/>
            <a:r>
              <a:rPr lang="cs-CZ" b="1" dirty="0"/>
              <a:t>Užší pojetí </a:t>
            </a:r>
            <a:r>
              <a:rPr lang="cs-CZ" dirty="0"/>
              <a:t>= přeměna VF v konkrétní produkt</a:t>
            </a:r>
          </a:p>
          <a:p>
            <a:pPr marL="514350" indent="-514350"/>
            <a:r>
              <a:rPr lang="cs-CZ" b="1" dirty="0"/>
              <a:t>Širší pojetí </a:t>
            </a:r>
            <a:r>
              <a:rPr lang="cs-CZ" dirty="0"/>
              <a:t>= všechny procesy, které se podílí na tvorbě výsledné hodnoty (nejen transformace)</a:t>
            </a:r>
          </a:p>
        </p:txBody>
      </p:sp>
    </p:spTree>
    <p:extLst>
      <p:ext uri="{BB962C8B-B14F-4D97-AF65-F5344CB8AC3E}">
        <p14:creationId xmlns:p14="http://schemas.microsoft.com/office/powerpoint/2010/main" val="875774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92896"/>
            <a:ext cx="8229600" cy="1143000"/>
          </a:xfrm>
          <a:solidFill>
            <a:schemeClr val="bg1"/>
          </a:solidFill>
        </p:spPr>
        <p:txBody>
          <a:bodyPr/>
          <a:lstStyle/>
          <a:p>
            <a:r>
              <a:rPr lang="cs-CZ" b="1" dirty="0"/>
              <a:t>III. Produkční funkce</a:t>
            </a:r>
            <a:endParaRPr lang="en-US" b="1" dirty="0"/>
          </a:p>
        </p:txBody>
      </p:sp>
    </p:spTree>
    <p:extLst>
      <p:ext uri="{BB962C8B-B14F-4D97-AF65-F5344CB8AC3E}">
        <p14:creationId xmlns:p14="http://schemas.microsoft.com/office/powerpoint/2010/main" val="2229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Produkční funkce</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10000"/>
          </a:bodyPr>
          <a:lstStyle/>
          <a:p>
            <a:pPr marL="0" indent="0">
              <a:buNone/>
            </a:pPr>
            <a:r>
              <a:rPr lang="cs-CZ" b="1" u="sng" dirty="0">
                <a:solidFill>
                  <a:srgbClr val="FF0000"/>
                </a:solidFill>
              </a:rPr>
              <a:t>Výchozí teze: </a:t>
            </a:r>
            <a:r>
              <a:rPr lang="cs-CZ" dirty="0"/>
              <a:t>Vyjadřuje maximální objem produkce, který lze vyrobit při daném množství výrobních faktorů.</a:t>
            </a:r>
          </a:p>
          <a:p>
            <a:pPr marL="0" indent="0">
              <a:buNone/>
            </a:pPr>
            <a:r>
              <a:rPr lang="cs-CZ" dirty="0"/>
              <a:t>Dle faktoru času rozlišujeme:</a:t>
            </a:r>
          </a:p>
          <a:p>
            <a:pPr lvl="1">
              <a:buFont typeface="Wingdings" panose="05000000000000000000" pitchFamily="2" charset="2"/>
              <a:buChar char="Ø"/>
            </a:pPr>
            <a:r>
              <a:rPr lang="cs-CZ" dirty="0"/>
              <a:t>Produkční funkci v krátkém období (pouze jeden výrobní faktor je variabilní)</a:t>
            </a:r>
          </a:p>
          <a:p>
            <a:pPr lvl="1">
              <a:buFont typeface="Wingdings" panose="05000000000000000000" pitchFamily="2" charset="2"/>
              <a:buChar char="Ø"/>
            </a:pPr>
            <a:r>
              <a:rPr lang="cs-CZ" dirty="0"/>
              <a:t>Produkční funkci v dlouhém období (dva výrobní faktory, oba variabilní)</a:t>
            </a:r>
          </a:p>
          <a:p>
            <a:pPr marL="0" lvl="1" indent="0">
              <a:buNone/>
            </a:pPr>
            <a:r>
              <a:rPr lang="cs-CZ" dirty="0"/>
              <a:t>Produkční funkce v krátkém období:</a:t>
            </a:r>
          </a:p>
          <a:p>
            <a:pPr marL="857250" lvl="2" indent="-457200">
              <a:buFont typeface="Wingdings" panose="05000000000000000000" pitchFamily="2" charset="2"/>
              <a:buChar char="Ø"/>
            </a:pPr>
            <a:r>
              <a:rPr lang="cs-CZ" b="1" dirty="0">
                <a:solidFill>
                  <a:schemeClr val="tx2"/>
                </a:solidFill>
              </a:rPr>
              <a:t>Maximální produkt = mezní produkt z práce je roven nule</a:t>
            </a:r>
            <a:r>
              <a:rPr lang="cs-CZ" dirty="0"/>
              <a:t>! </a:t>
            </a:r>
          </a:p>
        </p:txBody>
      </p:sp>
    </p:spTree>
    <p:extLst>
      <p:ext uri="{BB962C8B-B14F-4D97-AF65-F5344CB8AC3E}">
        <p14:creationId xmlns:p14="http://schemas.microsoft.com/office/powerpoint/2010/main" val="377875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Produkční funkce v krátkém období</a:t>
            </a:r>
            <a:endParaRPr lang="en-US" b="1" dirty="0"/>
          </a:p>
        </p:txBody>
      </p:sp>
      <p:pic>
        <p:nvPicPr>
          <p:cNvPr id="4" name="Obrázek 3"/>
          <p:cNvPicPr>
            <a:picLocks noChangeAspect="1"/>
          </p:cNvPicPr>
          <p:nvPr/>
        </p:nvPicPr>
        <p:blipFill>
          <a:blip r:embed="rId2"/>
          <a:stretch>
            <a:fillRect/>
          </a:stretch>
        </p:blipFill>
        <p:spPr>
          <a:xfrm>
            <a:off x="2051720" y="1417638"/>
            <a:ext cx="5192985" cy="4791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5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Produkční funkce</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20000"/>
          </a:bodyPr>
          <a:lstStyle/>
          <a:p>
            <a:r>
              <a:rPr lang="cs-CZ" dirty="0"/>
              <a:t>Produkční funkce v dlouhém období:</a:t>
            </a:r>
          </a:p>
          <a:p>
            <a:pPr lvl="1"/>
            <a:r>
              <a:rPr lang="cs-CZ" dirty="0"/>
              <a:t>Dva výrobní faktory: práce a kapitál</a:t>
            </a:r>
          </a:p>
          <a:p>
            <a:pPr lvl="1"/>
            <a:r>
              <a:rPr lang="cs-CZ" dirty="0"/>
              <a:t>Oba faktory jsou variabilní</a:t>
            </a:r>
          </a:p>
          <a:p>
            <a:r>
              <a:rPr lang="cs-CZ" dirty="0"/>
              <a:t>Maximální objem produkce se hledá pomocí dvou-faktorové analýzy:</a:t>
            </a:r>
          </a:p>
          <a:p>
            <a:pPr lvl="1">
              <a:buFont typeface="Wingdings" panose="05000000000000000000" pitchFamily="2" charset="2"/>
              <a:buChar char="Ø"/>
            </a:pPr>
            <a:r>
              <a:rPr lang="cs-CZ" dirty="0" err="1"/>
              <a:t>Izokosta</a:t>
            </a:r>
            <a:r>
              <a:rPr lang="cs-CZ" dirty="0"/>
              <a:t> = kombinace VF při stejných nákladech (</a:t>
            </a:r>
            <a:r>
              <a:rPr lang="cs-CZ" b="1" dirty="0"/>
              <a:t>linie nákladů</a:t>
            </a:r>
            <a:r>
              <a:rPr lang="cs-CZ" dirty="0"/>
              <a:t>)</a:t>
            </a:r>
          </a:p>
          <a:p>
            <a:pPr lvl="1">
              <a:buFont typeface="Wingdings" panose="05000000000000000000" pitchFamily="2" charset="2"/>
              <a:buChar char="Ø"/>
            </a:pPr>
            <a:r>
              <a:rPr lang="cs-CZ" dirty="0" err="1"/>
              <a:t>Izokvanta</a:t>
            </a:r>
            <a:r>
              <a:rPr lang="cs-CZ" dirty="0"/>
              <a:t> = kombinace VF při stejné produkci (</a:t>
            </a:r>
            <a:r>
              <a:rPr lang="cs-CZ" b="1" dirty="0"/>
              <a:t>křivka výkonů</a:t>
            </a:r>
            <a:r>
              <a:rPr lang="cs-CZ" dirty="0"/>
              <a:t>)</a:t>
            </a:r>
          </a:p>
          <a:p>
            <a:r>
              <a:rPr lang="cs-CZ" dirty="0"/>
              <a:t>Nákladové optimum firmy</a:t>
            </a:r>
          </a:p>
          <a:p>
            <a:pPr lvl="1"/>
            <a:r>
              <a:rPr lang="cs-CZ" b="1" dirty="0">
                <a:solidFill>
                  <a:schemeClr val="tx2"/>
                </a:solidFill>
              </a:rPr>
              <a:t>bod, kdy se křivka výkonů rovná křivce nákladů</a:t>
            </a:r>
            <a:r>
              <a:rPr lang="cs-CZ" dirty="0"/>
              <a:t>.</a:t>
            </a:r>
            <a:endParaRPr lang="en-US" dirty="0"/>
          </a:p>
        </p:txBody>
      </p:sp>
    </p:spTree>
    <p:extLst>
      <p:ext uri="{BB962C8B-B14F-4D97-AF65-F5344CB8AC3E}">
        <p14:creationId xmlns:p14="http://schemas.microsoft.com/office/powerpoint/2010/main" val="250228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Produkční funkce v dlouhém období</a:t>
            </a:r>
            <a:endParaRPr lang="en-US" b="1" dirty="0"/>
          </a:p>
        </p:txBody>
      </p:sp>
      <p:pic>
        <p:nvPicPr>
          <p:cNvPr id="4" name="Obrázek 3"/>
          <p:cNvPicPr>
            <a:picLocks noChangeAspect="1"/>
          </p:cNvPicPr>
          <p:nvPr/>
        </p:nvPicPr>
        <p:blipFill>
          <a:blip r:embed="rId2"/>
          <a:stretch>
            <a:fillRect/>
          </a:stretch>
        </p:blipFill>
        <p:spPr>
          <a:xfrm>
            <a:off x="661987" y="1844824"/>
            <a:ext cx="7820025"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4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564904"/>
            <a:ext cx="8229600" cy="1143000"/>
          </a:xfrm>
          <a:solidFill>
            <a:schemeClr val="bg1"/>
          </a:solidFill>
        </p:spPr>
        <p:txBody>
          <a:bodyPr/>
          <a:lstStyle/>
          <a:p>
            <a:r>
              <a:rPr lang="cs-CZ" b="1" dirty="0"/>
              <a:t>IV. Výrobní kapacita</a:t>
            </a:r>
            <a:endParaRPr lang="en-US" b="1" dirty="0"/>
          </a:p>
        </p:txBody>
      </p:sp>
    </p:spTree>
    <p:extLst>
      <p:ext uri="{BB962C8B-B14F-4D97-AF65-F5344CB8AC3E}">
        <p14:creationId xmlns:p14="http://schemas.microsoft.com/office/powerpoint/2010/main" val="7796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kapacita</a:t>
            </a:r>
            <a:endParaRPr lang="en-US" b="1" dirty="0"/>
          </a:p>
        </p:txBody>
      </p:sp>
      <p:sp>
        <p:nvSpPr>
          <p:cNvPr id="3" name="Zástupný symbol pro obsah 2"/>
          <p:cNvSpPr>
            <a:spLocks noGrp="1"/>
          </p:cNvSpPr>
          <p:nvPr>
            <p:ph idx="1"/>
          </p:nvPr>
        </p:nvSpPr>
        <p:spPr>
          <a:xfrm>
            <a:off x="371475" y="1133475"/>
            <a:ext cx="8229600" cy="4525963"/>
          </a:xfrm>
          <a:solidFill>
            <a:schemeClr val="bg1"/>
          </a:solidFill>
        </p:spPr>
        <p:txBody>
          <a:bodyPr>
            <a:normAutofit fontScale="85000" lnSpcReduction="20000"/>
          </a:bodyPr>
          <a:lstStyle/>
          <a:p>
            <a:pPr marL="0" indent="0">
              <a:buNone/>
            </a:pPr>
            <a:r>
              <a:rPr lang="cs-CZ" dirty="0"/>
              <a:t>Maximální objem produkce, který lze vyrobit za určité období.</a:t>
            </a:r>
          </a:p>
          <a:p>
            <a:pPr lvl="1">
              <a:buFont typeface="Wingdings" panose="05000000000000000000" pitchFamily="2" charset="2"/>
              <a:buChar char="Ø"/>
            </a:pPr>
            <a:r>
              <a:rPr lang="cs-CZ" dirty="0"/>
              <a:t>Označujeme ji jako </a:t>
            </a:r>
            <a:r>
              <a:rPr lang="cs-CZ" b="1" dirty="0" err="1"/>
              <a:t>Qp</a:t>
            </a:r>
            <a:r>
              <a:rPr lang="cs-CZ" b="1" dirty="0"/>
              <a:t>.</a:t>
            </a:r>
          </a:p>
          <a:p>
            <a:pPr lvl="1">
              <a:buFont typeface="Wingdings" panose="05000000000000000000" pitchFamily="2" charset="2"/>
              <a:buChar char="Ø"/>
            </a:pPr>
            <a:r>
              <a:rPr lang="cs-CZ" dirty="0"/>
              <a:t>Můžeme ji chápat jako </a:t>
            </a:r>
            <a:r>
              <a:rPr lang="cs-CZ" b="1" dirty="0"/>
              <a:t>potenciální výkon </a:t>
            </a:r>
            <a:r>
              <a:rPr lang="cs-CZ" dirty="0"/>
              <a:t>výrobní jednotky (podniku)</a:t>
            </a:r>
          </a:p>
          <a:p>
            <a:pPr marL="0" lvl="1" indent="0">
              <a:buNone/>
            </a:pPr>
            <a:r>
              <a:rPr lang="cs-CZ" dirty="0"/>
              <a:t>Výrobní kapacita je zpravidla součinem normy výkonu výrobní jednotky (výkon za určitý čas) a doby, po kterou je v činnosti (využitelný časový fond).</a:t>
            </a:r>
          </a:p>
          <a:p>
            <a:pPr>
              <a:lnSpc>
                <a:spcPct val="90000"/>
              </a:lnSpc>
              <a:spcBef>
                <a:spcPct val="50000"/>
              </a:spcBef>
            </a:pPr>
            <a:r>
              <a:rPr lang="cs-CZ" dirty="0"/>
              <a:t>Výkon výrobního  zařízení je maximální výrobnost za jednotku času. </a:t>
            </a:r>
          </a:p>
          <a:p>
            <a:pPr>
              <a:lnSpc>
                <a:spcPct val="90000"/>
              </a:lnSpc>
              <a:spcBef>
                <a:spcPct val="50000"/>
              </a:spcBef>
            </a:pPr>
            <a:r>
              <a:rPr lang="cs-CZ" dirty="0"/>
              <a:t>Časový fond výrobního zařízení je plánovaný počet dnů nebo hodin činnosti výrobního zařízení za rok.</a:t>
            </a:r>
          </a:p>
          <a:p>
            <a:pPr marL="0" lvl="1" indent="0">
              <a:buNone/>
            </a:pPr>
            <a:endParaRPr lang="en-US" dirty="0"/>
          </a:p>
        </p:txBody>
      </p:sp>
    </p:spTree>
    <p:extLst>
      <p:ext uri="{BB962C8B-B14F-4D97-AF65-F5344CB8AC3E}">
        <p14:creationId xmlns:p14="http://schemas.microsoft.com/office/powerpoint/2010/main" val="280608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61937" y="738187"/>
            <a:ext cx="8620125" cy="5381625"/>
          </a:xfrm>
          <a:prstGeom prst="rect">
            <a:avLst/>
          </a:prstGeom>
          <a:ln>
            <a:noFill/>
          </a:ln>
          <a:effectLst>
            <a:softEdge rad="112500"/>
          </a:effectLst>
        </p:spPr>
      </p:pic>
    </p:spTree>
    <p:extLst>
      <p:ext uri="{BB962C8B-B14F-4D97-AF65-F5344CB8AC3E}">
        <p14:creationId xmlns:p14="http://schemas.microsoft.com/office/powerpoint/2010/main" val="6356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kapacita</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10000"/>
          </a:bodyPr>
          <a:lstStyle/>
          <a:p>
            <a:pPr marL="0" indent="0">
              <a:buNone/>
            </a:pPr>
            <a:r>
              <a:rPr lang="cs-CZ" dirty="0"/>
              <a:t>Pro určení výrobní kapacity zpravidla zjišťujeme:</a:t>
            </a:r>
          </a:p>
          <a:p>
            <a:pPr marL="914400" lvl="1" indent="-514350">
              <a:buFont typeface="+mj-lt"/>
              <a:buAutoNum type="arabicPeriod"/>
            </a:pPr>
            <a:r>
              <a:rPr lang="cs-CZ" dirty="0"/>
              <a:t>Normu výkonu za určitý časový úsek (</a:t>
            </a:r>
            <a:r>
              <a:rPr lang="cs-CZ" dirty="0" err="1"/>
              <a:t>Vp</a:t>
            </a:r>
            <a:r>
              <a:rPr lang="cs-CZ" dirty="0"/>
              <a:t>) </a:t>
            </a:r>
          </a:p>
          <a:p>
            <a:pPr marL="914400" lvl="1" indent="-514350">
              <a:buFont typeface="+mj-lt"/>
              <a:buAutoNum type="arabicPeriod"/>
            </a:pPr>
            <a:r>
              <a:rPr lang="cs-CZ" dirty="0"/>
              <a:t>Maximální časový fond (</a:t>
            </a:r>
            <a:r>
              <a:rPr lang="cs-CZ" dirty="0" err="1"/>
              <a:t>Tp</a:t>
            </a:r>
            <a:r>
              <a:rPr lang="cs-CZ" dirty="0"/>
              <a:t>)</a:t>
            </a:r>
          </a:p>
          <a:p>
            <a:pPr marL="0" lvl="1" indent="0">
              <a:buNone/>
            </a:pPr>
            <a:r>
              <a:rPr lang="cs-CZ" b="1" dirty="0"/>
              <a:t>Kapacitní norma výkonu:</a:t>
            </a:r>
          </a:p>
          <a:p>
            <a:pPr marL="857250" lvl="2" indent="-457200"/>
            <a:r>
              <a:rPr lang="cs-CZ" dirty="0"/>
              <a:t>Množství výrobků vyrobených na daném zařízení za určitý časový úsek (zpravidla 1 hodina) = </a:t>
            </a:r>
            <a:r>
              <a:rPr lang="cs-CZ" dirty="0" err="1"/>
              <a:t>Vp</a:t>
            </a:r>
            <a:r>
              <a:rPr lang="cs-CZ" dirty="0"/>
              <a:t> (Ks/h)</a:t>
            </a:r>
          </a:p>
          <a:p>
            <a:pPr marL="0" lvl="2" indent="0">
              <a:buNone/>
            </a:pPr>
            <a:r>
              <a:rPr lang="cs-CZ" b="1" dirty="0"/>
              <a:t>Využitelný časový fond výrobního zařízení:</a:t>
            </a:r>
          </a:p>
          <a:p>
            <a:pPr marL="800100" lvl="3" indent="-342900">
              <a:buFont typeface="Arial" panose="020B0604020202020204" pitchFamily="34" charset="0"/>
              <a:buChar char="•"/>
            </a:pPr>
            <a:r>
              <a:rPr lang="cs-CZ" dirty="0"/>
              <a:t>Nominální časový fond očištěný o prodlevy (v hodinách)</a:t>
            </a:r>
          </a:p>
          <a:p>
            <a:pPr marL="800100" lvl="3" indent="-342900">
              <a:buFont typeface="Arial" panose="020B0604020202020204" pitchFamily="34" charset="0"/>
              <a:buChar char="•"/>
            </a:pPr>
            <a:r>
              <a:rPr lang="cs-CZ" dirty="0"/>
              <a:t>Existují tyto formy časových fondů</a:t>
            </a:r>
          </a:p>
          <a:p>
            <a:pPr marL="1257300" lvl="4" indent="-342900">
              <a:buFont typeface="Wingdings" panose="05000000000000000000" pitchFamily="2" charset="2"/>
              <a:buChar char="Ø"/>
            </a:pPr>
            <a:r>
              <a:rPr lang="cs-CZ" dirty="0"/>
              <a:t>Kalendářní časový fond </a:t>
            </a:r>
          </a:p>
          <a:p>
            <a:pPr marL="1257300" lvl="4" indent="-342900">
              <a:buFont typeface="Wingdings" panose="05000000000000000000" pitchFamily="2" charset="2"/>
              <a:buChar char="Ø"/>
            </a:pPr>
            <a:r>
              <a:rPr lang="cs-CZ" dirty="0"/>
              <a:t>Nominální časový fond </a:t>
            </a:r>
          </a:p>
          <a:p>
            <a:pPr marL="1257300" lvl="4" indent="-342900">
              <a:buFont typeface="Wingdings" panose="05000000000000000000" pitchFamily="2" charset="2"/>
              <a:buChar char="Ø"/>
            </a:pPr>
            <a:r>
              <a:rPr lang="cs-CZ" dirty="0"/>
              <a:t>Využitelný časový fond</a:t>
            </a:r>
            <a:endParaRPr lang="cs-CZ" b="1" dirty="0"/>
          </a:p>
        </p:txBody>
      </p:sp>
    </p:spTree>
    <p:extLst>
      <p:ext uri="{BB962C8B-B14F-4D97-AF65-F5344CB8AC3E}">
        <p14:creationId xmlns:p14="http://schemas.microsoft.com/office/powerpoint/2010/main" val="321670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ástupný symbol pro číslo snímku 5"/>
          <p:cNvSpPr>
            <a:spLocks noGrp="1"/>
          </p:cNvSpPr>
          <p:nvPr>
            <p:ph type="sldNum" sz="quarter" idx="12"/>
          </p:nvPr>
        </p:nvSpPr>
        <p:spPr/>
        <p:txBody>
          <a:bodyPr/>
          <a:lstStyle/>
          <a:p>
            <a:fld id="{B8B8E0E6-8CA1-4A12-8403-A5CD0AC0D177}" type="slidenum">
              <a:rPr lang="cs-CZ"/>
              <a:pPr/>
              <a:t>39</a:t>
            </a:fld>
            <a:endParaRPr lang="cs-CZ"/>
          </a:p>
        </p:txBody>
      </p:sp>
      <p:sp>
        <p:nvSpPr>
          <p:cNvPr id="130050" name="Rectangle 2"/>
          <p:cNvSpPr>
            <a:spLocks noGrp="1" noChangeArrowheads="1"/>
          </p:cNvSpPr>
          <p:nvPr>
            <p:ph type="title"/>
          </p:nvPr>
        </p:nvSpPr>
        <p:spPr>
          <a:xfrm>
            <a:off x="297557" y="135601"/>
            <a:ext cx="8497193" cy="674295"/>
          </a:xfrm>
          <a:solidFill>
            <a:schemeClr val="bg1"/>
          </a:solidFill>
        </p:spPr>
        <p:txBody>
          <a:bodyPr>
            <a:normAutofit fontScale="90000"/>
          </a:bodyPr>
          <a:lstStyle/>
          <a:p>
            <a:r>
              <a:rPr lang="cs-CZ" b="1" dirty="0"/>
              <a:t>Výrobní kapacita – časové fondy</a:t>
            </a:r>
          </a:p>
        </p:txBody>
      </p:sp>
      <p:graphicFrame>
        <p:nvGraphicFramePr>
          <p:cNvPr id="130051" name="Group 3"/>
          <p:cNvGraphicFramePr>
            <a:graphicFrameLocks noGrp="1"/>
          </p:cNvGraphicFramePr>
          <p:nvPr/>
        </p:nvGraphicFramePr>
        <p:xfrm>
          <a:off x="323403" y="1002703"/>
          <a:ext cx="8497193" cy="2210273"/>
        </p:xfrm>
        <a:graphic>
          <a:graphicData uri="http://schemas.openxmlformats.org/drawingml/2006/table">
            <a:tbl>
              <a:tblPr/>
              <a:tblGrid>
                <a:gridCol w="3851032">
                  <a:extLst>
                    <a:ext uri="{9D8B030D-6E8A-4147-A177-3AD203B41FA5}">
                      <a16:colId xmlns:a16="http://schemas.microsoft.com/office/drawing/2014/main" val="20000"/>
                    </a:ext>
                  </a:extLst>
                </a:gridCol>
                <a:gridCol w="1526435">
                  <a:extLst>
                    <a:ext uri="{9D8B030D-6E8A-4147-A177-3AD203B41FA5}">
                      <a16:colId xmlns:a16="http://schemas.microsoft.com/office/drawing/2014/main" val="20001"/>
                    </a:ext>
                  </a:extLst>
                </a:gridCol>
                <a:gridCol w="3119726">
                  <a:extLst>
                    <a:ext uri="{9D8B030D-6E8A-4147-A177-3AD203B41FA5}">
                      <a16:colId xmlns:a16="http://schemas.microsoft.com/office/drawing/2014/main" val="20002"/>
                    </a:ext>
                  </a:extLst>
                </a:gridCol>
              </a:tblGrid>
              <a:tr h="454829">
                <a:tc grid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Kalendářní časový fond (rok 2021) – 365 dní, 8760 h</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0302">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Nominální časový fond – 252 pracovních dní, tj. podle počtu směn 2016 až 6048 h</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Nepracovní dny – neděle, soboty, svátky - 113 dní</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14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Využitelný časový fond</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Plánované prostoje</a:t>
                      </a:r>
                      <a:endParaRPr kumimoji="0" lang="cs-CZ" sz="2000" b="1" i="0" u="none" strike="noStrike" cap="none" normalizeH="0" baseline="0" dirty="0">
                        <a:ln>
                          <a:noFill/>
                        </a:ln>
                        <a:solidFill>
                          <a:srgbClr val="FF0000"/>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0070" name="Rectangle 22"/>
          <p:cNvSpPr>
            <a:spLocks noChangeArrowheads="1"/>
          </p:cNvSpPr>
          <p:nvPr/>
        </p:nvSpPr>
        <p:spPr bwMode="auto">
          <a:xfrm>
            <a:off x="395536" y="3212976"/>
            <a:ext cx="5251450" cy="701675"/>
          </a:xfrm>
          <a:prstGeom prst="rect">
            <a:avLst/>
          </a:prstGeom>
          <a:noFill/>
          <a:ln w="9525">
            <a:noFill/>
            <a:miter lim="800000"/>
            <a:headEnd/>
            <a:tailEnd/>
          </a:ln>
          <a:effectLst/>
        </p:spPr>
        <p:txBody>
          <a:bodyPr anchor="ctr">
            <a:spAutoFit/>
          </a:bodyPr>
          <a:lstStyle/>
          <a:p>
            <a:r>
              <a:rPr lang="cs-CZ" sz="2000" b="1" u="sng" dirty="0">
                <a:effectLst>
                  <a:outerShdw blurRad="38100" dist="38100" dir="2700000" algn="tl">
                    <a:srgbClr val="000000">
                      <a:alpha val="43137"/>
                    </a:srgbClr>
                  </a:outerShdw>
                </a:effectLst>
                <a:latin typeface="Arial" charset="0"/>
                <a:cs typeface="Times New Roman" pitchFamily="18" charset="0"/>
              </a:rPr>
              <a:t>Obr. 1 – časový fond výrobního zařízení</a:t>
            </a:r>
            <a:endParaRPr lang="cs-CZ" sz="2000" b="1" u="sng" dirty="0">
              <a:effectLst>
                <a:outerShdw blurRad="38100" dist="38100" dir="2700000" algn="tl">
                  <a:srgbClr val="000000">
                    <a:alpha val="43137"/>
                  </a:srgbClr>
                </a:outerShdw>
              </a:effectLst>
              <a:latin typeface="Arial" charset="0"/>
            </a:endParaRPr>
          </a:p>
          <a:p>
            <a:pPr eaLnBrk="0" hangingPunct="0"/>
            <a:endParaRPr lang="cs-CZ" sz="2000" b="1" u="sng" dirty="0">
              <a:effectLst>
                <a:outerShdw blurRad="38100" dist="38100" dir="2700000" algn="tl">
                  <a:srgbClr val="000000">
                    <a:alpha val="43137"/>
                  </a:srgbClr>
                </a:outerShdw>
              </a:effectLst>
              <a:latin typeface="Arial" charset="0"/>
            </a:endParaRPr>
          </a:p>
        </p:txBody>
      </p:sp>
      <p:graphicFrame>
        <p:nvGraphicFramePr>
          <p:cNvPr id="130071" name="Group 23"/>
          <p:cNvGraphicFramePr>
            <a:graphicFrameLocks noGrp="1"/>
          </p:cNvGraphicFramePr>
          <p:nvPr/>
        </p:nvGraphicFramePr>
        <p:xfrm>
          <a:off x="323403" y="3667051"/>
          <a:ext cx="8497193" cy="2188246"/>
        </p:xfrm>
        <a:graphic>
          <a:graphicData uri="http://schemas.openxmlformats.org/drawingml/2006/table">
            <a:tbl>
              <a:tblPr/>
              <a:tblGrid>
                <a:gridCol w="2830148">
                  <a:extLst>
                    <a:ext uri="{9D8B030D-6E8A-4147-A177-3AD203B41FA5}">
                      <a16:colId xmlns:a16="http://schemas.microsoft.com/office/drawing/2014/main" val="20000"/>
                    </a:ext>
                  </a:extLst>
                </a:gridCol>
                <a:gridCol w="2544939">
                  <a:extLst>
                    <a:ext uri="{9D8B030D-6E8A-4147-A177-3AD203B41FA5}">
                      <a16:colId xmlns:a16="http://schemas.microsoft.com/office/drawing/2014/main" val="20001"/>
                    </a:ext>
                  </a:extLst>
                </a:gridCol>
                <a:gridCol w="3122106">
                  <a:extLst>
                    <a:ext uri="{9D8B030D-6E8A-4147-A177-3AD203B41FA5}">
                      <a16:colId xmlns:a16="http://schemas.microsoft.com/office/drawing/2014/main" val="20002"/>
                    </a:ext>
                  </a:extLst>
                </a:gridCol>
              </a:tblGrid>
              <a:tr h="429966">
                <a:tc grid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Kalendářní časový fond – 365 dní, 8760 h</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52440">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Nominální časový fond – 252 (261) pracovních dní, tj. 2016 (2088 s </a:t>
                      </a:r>
                      <a:r>
                        <a:rPr kumimoji="0" lang="cs-CZ" sz="2000" b="1" i="0" u="none" strike="noStrike" cap="none" normalizeH="0" baseline="0" dirty="0" err="1">
                          <a:ln>
                            <a:noFill/>
                          </a:ln>
                          <a:solidFill>
                            <a:schemeClr val="tx1"/>
                          </a:solidFill>
                          <a:effectLst/>
                          <a:latin typeface="Times New Roman" pitchFamily="18" charset="0"/>
                          <a:cs typeface="Times New Roman" pitchFamily="18" charset="0"/>
                        </a:rPr>
                        <a:t>plac.svátky</a:t>
                      </a:r>
                      <a:r>
                        <a:rPr kumimoji="0" lang="cs-CZ" sz="2000" b="1" i="0" u="none" strike="noStrike" cap="none" normalizeH="0" baseline="0" dirty="0">
                          <a:ln>
                            <a:noFill/>
                          </a:ln>
                          <a:solidFill>
                            <a:schemeClr val="tx1"/>
                          </a:solidFill>
                          <a:effectLst/>
                          <a:latin typeface="Times New Roman" pitchFamily="18" charset="0"/>
                          <a:cs typeface="Times New Roman" pitchFamily="18" charset="0"/>
                        </a:rPr>
                        <a:t>) při 8 h směně (1890 h – 7,5 h směna) </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Nepracovní dny – neděle, soboty, svátky - 113 dní</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244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Použitelný časový fond</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(cca 232 dní)</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Dovolená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(cca 20 dní)</a:t>
                      </a:r>
                      <a:endParaRPr kumimoji="0" lang="cs-CZ" sz="2000" b="1" i="0" u="none" strike="noStrike" cap="none" normalizeH="0" baseline="0" dirty="0">
                        <a:ln>
                          <a:noFill/>
                        </a:ln>
                        <a:solidFill>
                          <a:srgbClr val="FF0000"/>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0090" name="Rectangle 42"/>
          <p:cNvSpPr>
            <a:spLocks noChangeArrowheads="1"/>
          </p:cNvSpPr>
          <p:nvPr/>
        </p:nvSpPr>
        <p:spPr bwMode="auto">
          <a:xfrm>
            <a:off x="0" y="5819775"/>
            <a:ext cx="9144000" cy="0"/>
          </a:xfrm>
          <a:prstGeom prst="rect">
            <a:avLst/>
          </a:prstGeom>
          <a:noFill/>
          <a:ln w="9525">
            <a:noFill/>
            <a:miter lim="800000"/>
            <a:headEnd/>
            <a:tailEnd/>
          </a:ln>
          <a:effectLst/>
        </p:spPr>
        <p:txBody>
          <a:bodyPr wrap="none" anchor="ctr">
            <a:spAutoFit/>
          </a:bodyPr>
          <a:lstStyle/>
          <a:p>
            <a:endParaRPr lang="cs-CZ" b="0">
              <a:latin typeface="Arial" charset="0"/>
            </a:endParaRPr>
          </a:p>
        </p:txBody>
      </p:sp>
      <p:sp>
        <p:nvSpPr>
          <p:cNvPr id="130091" name="Rectangle 43"/>
          <p:cNvSpPr>
            <a:spLocks noChangeArrowheads="1"/>
          </p:cNvSpPr>
          <p:nvPr/>
        </p:nvSpPr>
        <p:spPr bwMode="auto">
          <a:xfrm>
            <a:off x="395536" y="5827917"/>
            <a:ext cx="5251450" cy="701675"/>
          </a:xfrm>
          <a:prstGeom prst="rect">
            <a:avLst/>
          </a:prstGeom>
          <a:noFill/>
          <a:ln w="9525">
            <a:noFill/>
            <a:miter lim="800000"/>
            <a:headEnd/>
            <a:tailEnd/>
          </a:ln>
          <a:effectLst/>
        </p:spPr>
        <p:txBody>
          <a:bodyPr anchor="ctr">
            <a:spAutoFit/>
          </a:bodyPr>
          <a:lstStyle/>
          <a:p>
            <a:r>
              <a:rPr lang="cs-CZ" sz="2000" b="1" u="sng" dirty="0">
                <a:effectLst>
                  <a:outerShdw blurRad="38100" dist="38100" dir="2700000" algn="tl">
                    <a:srgbClr val="000000">
                      <a:alpha val="43137"/>
                    </a:srgbClr>
                  </a:outerShdw>
                </a:effectLst>
                <a:latin typeface="Arial" charset="0"/>
                <a:cs typeface="Times New Roman" pitchFamily="18" charset="0"/>
              </a:rPr>
              <a:t>Obr. </a:t>
            </a:r>
            <a:r>
              <a:rPr lang="cs-CZ" sz="2000" b="1" u="sng" dirty="0">
                <a:effectLst>
                  <a:outerShdw blurRad="38100" dist="38100" dir="2700000" algn="tl">
                    <a:srgbClr val="000000">
                      <a:alpha val="43137"/>
                    </a:srgbClr>
                  </a:outerShdw>
                </a:effectLst>
                <a:latin typeface="Arial" charset="0"/>
              </a:rPr>
              <a:t>2</a:t>
            </a:r>
            <a:r>
              <a:rPr lang="cs-CZ" sz="2000" b="1" u="sng" dirty="0">
                <a:effectLst>
                  <a:outerShdw blurRad="38100" dist="38100" dir="2700000" algn="tl">
                    <a:srgbClr val="000000">
                      <a:alpha val="43137"/>
                    </a:srgbClr>
                  </a:outerShdw>
                </a:effectLst>
                <a:latin typeface="Arial" charset="0"/>
                <a:cs typeface="Times New Roman" pitchFamily="18" charset="0"/>
              </a:rPr>
              <a:t> – časov</a:t>
            </a:r>
            <a:r>
              <a:rPr lang="cs-CZ" sz="2000" b="1" u="sng" dirty="0">
                <a:effectLst>
                  <a:outerShdw blurRad="38100" dist="38100" dir="2700000" algn="tl">
                    <a:srgbClr val="000000">
                      <a:alpha val="43137"/>
                    </a:srgbClr>
                  </a:outerShdw>
                </a:effectLst>
                <a:latin typeface="Arial" charset="0"/>
              </a:rPr>
              <a:t>é</a:t>
            </a:r>
            <a:r>
              <a:rPr lang="cs-CZ" sz="2000" b="1" u="sng" dirty="0">
                <a:effectLst>
                  <a:outerShdw blurRad="38100" dist="38100" dir="2700000" algn="tl">
                    <a:srgbClr val="000000">
                      <a:alpha val="43137"/>
                    </a:srgbClr>
                  </a:outerShdw>
                </a:effectLst>
                <a:latin typeface="Arial" charset="0"/>
                <a:cs typeface="Times New Roman" pitchFamily="18" charset="0"/>
              </a:rPr>
              <a:t> fond</a:t>
            </a:r>
            <a:r>
              <a:rPr lang="cs-CZ" sz="2000" b="1" u="sng" dirty="0">
                <a:effectLst>
                  <a:outerShdw blurRad="38100" dist="38100" dir="2700000" algn="tl">
                    <a:srgbClr val="000000">
                      <a:alpha val="43137"/>
                    </a:srgbClr>
                  </a:outerShdw>
                </a:effectLst>
                <a:latin typeface="Arial" charset="0"/>
              </a:rPr>
              <a:t>y</a:t>
            </a:r>
            <a:r>
              <a:rPr lang="cs-CZ" sz="2000" b="1" u="sng" dirty="0">
                <a:effectLst>
                  <a:outerShdw blurRad="38100" dist="38100" dir="2700000" algn="tl">
                    <a:srgbClr val="000000">
                      <a:alpha val="43137"/>
                    </a:srgbClr>
                  </a:outerShdw>
                </a:effectLst>
                <a:latin typeface="Arial" charset="0"/>
                <a:cs typeface="Times New Roman" pitchFamily="18" charset="0"/>
              </a:rPr>
              <a:t> </a:t>
            </a:r>
            <a:r>
              <a:rPr lang="cs-CZ" sz="2000" b="1" u="sng" dirty="0">
                <a:effectLst>
                  <a:outerShdw blurRad="38100" dist="38100" dir="2700000" algn="tl">
                    <a:srgbClr val="000000">
                      <a:alpha val="43137"/>
                    </a:srgbClr>
                  </a:outerShdw>
                </a:effectLst>
                <a:latin typeface="Arial" charset="0"/>
              </a:rPr>
              <a:t>pracovníka</a:t>
            </a:r>
          </a:p>
          <a:p>
            <a:pPr eaLnBrk="0" hangingPunct="0"/>
            <a:endParaRPr lang="cs-CZ" sz="2000" b="1" u="sng" dirty="0">
              <a:effectLst>
                <a:outerShdw blurRad="38100" dist="38100" dir="2700000" algn="tl">
                  <a:srgbClr val="000000">
                    <a:alpha val="43137"/>
                  </a:srgbClr>
                </a:outerShdw>
              </a:effectLst>
              <a:latin typeface="Arial" charset="0"/>
            </a:endParaRPr>
          </a:p>
        </p:txBody>
      </p:sp>
      <p:sp>
        <p:nvSpPr>
          <p:cNvPr id="2" name="Obdélník 1">
            <a:extLst>
              <a:ext uri="{FF2B5EF4-FFF2-40B4-BE49-F238E27FC236}">
                <a16:creationId xmlns:a16="http://schemas.microsoft.com/office/drawing/2014/main" id="{B3D568C2-9920-4219-81D3-64926469ABD3}"/>
              </a:ext>
            </a:extLst>
          </p:cNvPr>
          <p:cNvSpPr/>
          <p:nvPr/>
        </p:nvSpPr>
        <p:spPr>
          <a:xfrm>
            <a:off x="323403" y="6353067"/>
            <a:ext cx="8582058" cy="369332"/>
          </a:xfrm>
          <a:prstGeom prst="rect">
            <a:avLst/>
          </a:prstGeom>
          <a:solidFill>
            <a:schemeClr val="bg1"/>
          </a:solidFill>
        </p:spPr>
        <p:txBody>
          <a:bodyPr wrap="square">
            <a:spAutoFit/>
          </a:bodyPr>
          <a:lstStyle/>
          <a:p>
            <a:r>
              <a:rPr lang="cs-CZ" dirty="0"/>
              <a:t>https://kalendar.beda.cz/rocni-planovaci?type=s3</a:t>
            </a:r>
          </a:p>
        </p:txBody>
      </p:sp>
    </p:spTree>
    <p:extLst>
      <p:ext uri="{BB962C8B-B14F-4D97-AF65-F5344CB8AC3E}">
        <p14:creationId xmlns:p14="http://schemas.microsoft.com/office/powerpoint/2010/main" val="159696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cs-CZ" sz="3000">
                <a:latin typeface="Times New Roman" pitchFamily="18" charset="0"/>
              </a:rPr>
              <a:t>Výroba</a:t>
            </a:r>
          </a:p>
        </p:txBody>
      </p:sp>
      <p:sp>
        <p:nvSpPr>
          <p:cNvPr id="120835" name="Rectangle 3"/>
          <p:cNvSpPr>
            <a:spLocks noGrp="1" noChangeArrowheads="1"/>
          </p:cNvSpPr>
          <p:nvPr>
            <p:ph type="body" idx="1"/>
          </p:nvPr>
        </p:nvSpPr>
        <p:spPr/>
        <p:txBody>
          <a:bodyPr/>
          <a:lstStyle/>
          <a:p>
            <a:pPr>
              <a:lnSpc>
                <a:spcPct val="80000"/>
              </a:lnSpc>
              <a:spcBef>
                <a:spcPct val="50000"/>
              </a:spcBef>
            </a:pPr>
            <a:r>
              <a:rPr lang="cs-CZ" sz="2600" b="1" dirty="0">
                <a:latin typeface="Times New Roman" pitchFamily="18" charset="0"/>
              </a:rPr>
              <a:t>Výroba</a:t>
            </a:r>
            <a:r>
              <a:rPr lang="cs-CZ" sz="2600" dirty="0">
                <a:latin typeface="Times New Roman" pitchFamily="18" charset="0"/>
              </a:rPr>
              <a:t> je transformace vstupů na výstupy.</a:t>
            </a:r>
          </a:p>
          <a:p>
            <a:pPr>
              <a:lnSpc>
                <a:spcPct val="80000"/>
              </a:lnSpc>
              <a:spcBef>
                <a:spcPct val="50000"/>
              </a:spcBef>
            </a:pPr>
            <a:r>
              <a:rPr lang="cs-CZ" sz="2600" b="1" dirty="0">
                <a:latin typeface="Times New Roman" pitchFamily="18" charset="0"/>
              </a:rPr>
              <a:t>Výroba je spojení výrobních faktorů</a:t>
            </a:r>
            <a:r>
              <a:rPr lang="cs-CZ" sz="2600" dirty="0">
                <a:latin typeface="Times New Roman" pitchFamily="18" charset="0"/>
              </a:rPr>
              <a:t> za účelem získání určitých výkonů. Výroba = systém sestávající ze zdrojů, výrobního procesu a výrobků.</a:t>
            </a:r>
          </a:p>
          <a:p>
            <a:pPr>
              <a:lnSpc>
                <a:spcPct val="80000"/>
              </a:lnSpc>
              <a:spcBef>
                <a:spcPct val="50000"/>
              </a:spcBef>
            </a:pPr>
            <a:r>
              <a:rPr lang="cs-CZ" sz="2600" b="1" dirty="0">
                <a:latin typeface="Times New Roman" pitchFamily="18" charset="0"/>
              </a:rPr>
              <a:t>Výrobní proces</a:t>
            </a:r>
            <a:r>
              <a:rPr lang="cs-CZ" sz="2600" dirty="0">
                <a:latin typeface="Times New Roman" pitchFamily="18" charset="0"/>
              </a:rPr>
              <a:t> je činnost, při které se suroviny a materiál postupně mění ve výrobek.</a:t>
            </a:r>
          </a:p>
          <a:p>
            <a:pPr>
              <a:lnSpc>
                <a:spcPct val="80000"/>
              </a:lnSpc>
              <a:spcBef>
                <a:spcPct val="50000"/>
              </a:spcBef>
            </a:pPr>
            <a:endParaRPr lang="cs-CZ" sz="2600" dirty="0">
              <a:latin typeface="Times New Roman" pitchFamily="18" charset="0"/>
            </a:endParaRPr>
          </a:p>
          <a:p>
            <a:pPr>
              <a:lnSpc>
                <a:spcPct val="80000"/>
              </a:lnSpc>
              <a:spcBef>
                <a:spcPct val="50000"/>
              </a:spcBef>
            </a:pPr>
            <a:r>
              <a:rPr lang="cs-CZ" sz="2600" i="1" dirty="0">
                <a:latin typeface="Times New Roman" pitchFamily="18" charset="0"/>
              </a:rPr>
              <a:t>Jaké jsou základní výrobní faktory dle ekonomické teorie? Jaká je cena těchto vstupů?</a:t>
            </a:r>
          </a:p>
          <a:p>
            <a:pPr>
              <a:lnSpc>
                <a:spcPct val="80000"/>
              </a:lnSpc>
              <a:spcBef>
                <a:spcPct val="50000"/>
              </a:spcBef>
            </a:pPr>
            <a:r>
              <a:rPr lang="cs-CZ" sz="2600" i="1" dirty="0">
                <a:latin typeface="Times New Roman" pitchFamily="18" charset="0"/>
              </a:rPr>
              <a:t>Jaké jsou tři základní ekonomické otázky?</a:t>
            </a:r>
          </a:p>
          <a:p>
            <a:pPr>
              <a:lnSpc>
                <a:spcPct val="80000"/>
              </a:lnSpc>
              <a:spcBef>
                <a:spcPct val="50000"/>
              </a:spcBef>
              <a:buFont typeface="Wingdings" pitchFamily="2" charset="2"/>
              <a:buNone/>
            </a:pPr>
            <a:endParaRPr lang="cs-CZ" sz="2600" i="1" dirty="0">
              <a:latin typeface="Times New Roman" pitchFamily="18" charset="0"/>
            </a:endParaRPr>
          </a:p>
        </p:txBody>
      </p:sp>
    </p:spTree>
    <p:extLst>
      <p:ext uri="{BB962C8B-B14F-4D97-AF65-F5344CB8AC3E}">
        <p14:creationId xmlns:p14="http://schemas.microsoft.com/office/powerpoint/2010/main" val="3481023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kapacita</a:t>
            </a:r>
            <a:endParaRPr lang="en-US" b="1" dirty="0"/>
          </a:p>
        </p:txBody>
      </p:sp>
      <p:sp>
        <p:nvSpPr>
          <p:cNvPr id="3" name="Zástupný symbol pro obsah 2"/>
          <p:cNvSpPr>
            <a:spLocks noGrp="1"/>
          </p:cNvSpPr>
          <p:nvPr>
            <p:ph idx="1"/>
          </p:nvPr>
        </p:nvSpPr>
        <p:spPr>
          <a:solidFill>
            <a:schemeClr val="bg1"/>
          </a:solidFill>
        </p:spPr>
        <p:txBody>
          <a:bodyPr/>
          <a:lstStyle/>
          <a:p>
            <a:pPr marL="0" indent="0">
              <a:buNone/>
            </a:pPr>
            <a:r>
              <a:rPr lang="cs-CZ" dirty="0"/>
              <a:t>Při výpočtu výrobní kapacity můžeme využít </a:t>
            </a:r>
            <a:r>
              <a:rPr lang="cs-CZ" b="1" dirty="0">
                <a:solidFill>
                  <a:schemeClr val="tx2"/>
                </a:solidFill>
              </a:rPr>
              <a:t>tři základní druhy výpočtů </a:t>
            </a:r>
            <a:r>
              <a:rPr lang="cs-CZ" dirty="0"/>
              <a:t>v závislosti na tom, které údaje máme k dispozici:</a:t>
            </a:r>
          </a:p>
          <a:p>
            <a:pPr marL="914400" lvl="1" indent="-514350">
              <a:buFont typeface="+mj-lt"/>
              <a:buAutoNum type="arabicPeriod"/>
            </a:pPr>
            <a:r>
              <a:rPr lang="cs-CZ" dirty="0"/>
              <a:t>Norma hodinového výkonu: </a:t>
            </a:r>
            <a:r>
              <a:rPr lang="cs-CZ" dirty="0" err="1"/>
              <a:t>Qp</a:t>
            </a:r>
            <a:r>
              <a:rPr lang="cs-CZ" dirty="0"/>
              <a:t> = </a:t>
            </a:r>
            <a:r>
              <a:rPr lang="cs-CZ" dirty="0" err="1"/>
              <a:t>Vp</a:t>
            </a:r>
            <a:r>
              <a:rPr lang="cs-CZ" dirty="0"/>
              <a:t>*</a:t>
            </a:r>
            <a:r>
              <a:rPr lang="cs-CZ" dirty="0" err="1"/>
              <a:t>Tp</a:t>
            </a:r>
            <a:endParaRPr lang="cs-CZ" dirty="0"/>
          </a:p>
          <a:p>
            <a:pPr marL="914400" lvl="1" indent="-514350">
              <a:buFont typeface="+mj-lt"/>
              <a:buAutoNum type="arabicPeriod"/>
            </a:pPr>
            <a:r>
              <a:rPr lang="cs-CZ" dirty="0"/>
              <a:t>Kapacitní norma pracnosti: </a:t>
            </a:r>
            <a:r>
              <a:rPr lang="cs-CZ" dirty="0" err="1"/>
              <a:t>Qp</a:t>
            </a:r>
            <a:r>
              <a:rPr lang="cs-CZ" dirty="0"/>
              <a:t> = </a:t>
            </a:r>
            <a:r>
              <a:rPr lang="cs-CZ" dirty="0" err="1"/>
              <a:t>Tp</a:t>
            </a:r>
            <a:r>
              <a:rPr lang="cs-CZ" dirty="0"/>
              <a:t>/</a:t>
            </a:r>
            <a:r>
              <a:rPr lang="cs-CZ" dirty="0" err="1"/>
              <a:t>tk</a:t>
            </a:r>
            <a:endParaRPr lang="cs-CZ" dirty="0"/>
          </a:p>
          <a:p>
            <a:pPr marL="914400" lvl="1" indent="-514350">
              <a:buFont typeface="+mj-lt"/>
              <a:buAutoNum type="arabicPeriod"/>
            </a:pPr>
            <a:r>
              <a:rPr lang="cs-CZ" dirty="0"/>
              <a:t>Plocha výrobního zařízení: </a:t>
            </a:r>
            <a:r>
              <a:rPr lang="cs-CZ" dirty="0" err="1"/>
              <a:t>Qp</a:t>
            </a:r>
            <a:r>
              <a:rPr lang="cs-CZ" dirty="0"/>
              <a:t>= M/m*</a:t>
            </a:r>
            <a:r>
              <a:rPr lang="cs-CZ" dirty="0" err="1"/>
              <a:t>Tp</a:t>
            </a:r>
            <a:r>
              <a:rPr lang="cs-CZ" dirty="0"/>
              <a:t>/</a:t>
            </a:r>
            <a:r>
              <a:rPr lang="cs-CZ" dirty="0" err="1"/>
              <a:t>dv</a:t>
            </a:r>
            <a:endParaRPr lang="cs-CZ" dirty="0"/>
          </a:p>
          <a:p>
            <a:pPr marL="0" lvl="1" indent="0">
              <a:buNone/>
            </a:pPr>
            <a:endParaRPr lang="cs-CZ" dirty="0"/>
          </a:p>
          <a:p>
            <a:pPr marL="914400" lvl="1" indent="-514350">
              <a:buFont typeface="+mj-lt"/>
              <a:buAutoNum type="arabicPeriod"/>
            </a:pPr>
            <a:endParaRPr lang="cs-CZ" dirty="0"/>
          </a:p>
        </p:txBody>
      </p:sp>
    </p:spTree>
    <p:extLst>
      <p:ext uri="{BB962C8B-B14F-4D97-AF65-F5344CB8AC3E}">
        <p14:creationId xmlns:p14="http://schemas.microsoft.com/office/powerpoint/2010/main" val="3588219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354263" y="0"/>
            <a:ext cx="8229600" cy="1143000"/>
          </a:xfrm>
        </p:spPr>
        <p:txBody>
          <a:bodyPr/>
          <a:lstStyle/>
          <a:p>
            <a:r>
              <a:rPr lang="cs-CZ" sz="3000" b="1" dirty="0">
                <a:solidFill>
                  <a:srgbClr val="FF0000"/>
                </a:solidFill>
                <a:latin typeface="Times New Roman" pitchFamily="18" charset="0"/>
              </a:rPr>
              <a:t>Stanovení výrobní kapacity</a:t>
            </a:r>
          </a:p>
        </p:txBody>
      </p:sp>
      <p:sp>
        <p:nvSpPr>
          <p:cNvPr id="125955" name="Rectangle 3"/>
          <p:cNvSpPr>
            <a:spLocks noGrp="1" noChangeArrowheads="1"/>
          </p:cNvSpPr>
          <p:nvPr>
            <p:ph type="body" idx="1"/>
          </p:nvPr>
        </p:nvSpPr>
        <p:spPr>
          <a:xfrm>
            <a:off x="107504" y="980728"/>
            <a:ext cx="8579296" cy="5145435"/>
          </a:xfrm>
        </p:spPr>
        <p:txBody>
          <a:bodyPr>
            <a:normAutofit fontScale="92500" lnSpcReduction="10000"/>
          </a:bodyPr>
          <a:lstStyle/>
          <a:p>
            <a:pPr>
              <a:spcBef>
                <a:spcPct val="40000"/>
              </a:spcBef>
            </a:pPr>
            <a:r>
              <a:rPr lang="cs-CZ" sz="2600" dirty="0">
                <a:latin typeface="Times New Roman" pitchFamily="18" charset="0"/>
              </a:rPr>
              <a:t>Výrobní kapacita v naturálních jednotkách</a:t>
            </a:r>
          </a:p>
          <a:p>
            <a:pPr marL="0" indent="0">
              <a:spcBef>
                <a:spcPct val="40000"/>
              </a:spcBef>
              <a:buNone/>
            </a:pPr>
            <a:r>
              <a:rPr lang="cs-CZ" sz="2600" dirty="0">
                <a:latin typeface="Times New Roman" pitchFamily="18" charset="0"/>
              </a:rPr>
              <a:t>	</a:t>
            </a:r>
            <a:r>
              <a:rPr lang="cs-CZ" sz="2600" dirty="0" err="1">
                <a:latin typeface="Times New Roman" pitchFamily="18" charset="0"/>
              </a:rPr>
              <a:t>Qp</a:t>
            </a:r>
            <a:r>
              <a:rPr lang="cs-CZ" sz="2600" dirty="0">
                <a:latin typeface="Times New Roman" pitchFamily="18" charset="0"/>
              </a:rPr>
              <a:t> = </a:t>
            </a:r>
            <a:r>
              <a:rPr lang="cs-CZ" sz="2600" dirty="0" err="1">
                <a:latin typeface="Times New Roman" pitchFamily="18" charset="0"/>
              </a:rPr>
              <a:t>Tp</a:t>
            </a:r>
            <a:r>
              <a:rPr lang="cs-CZ" sz="2600" dirty="0">
                <a:latin typeface="Times New Roman" pitchFamily="18" charset="0"/>
              </a:rPr>
              <a:t> x </a:t>
            </a:r>
            <a:r>
              <a:rPr lang="cs-CZ" sz="2600" dirty="0" err="1">
                <a:latin typeface="Times New Roman" pitchFamily="18" charset="0"/>
              </a:rPr>
              <a:t>Vp</a:t>
            </a:r>
            <a:endParaRPr lang="cs-CZ" sz="2600" dirty="0">
              <a:latin typeface="Times New Roman" pitchFamily="18" charset="0"/>
            </a:endParaRPr>
          </a:p>
          <a:p>
            <a:pPr lvl="1">
              <a:buNone/>
            </a:pPr>
            <a:r>
              <a:rPr lang="cs-CZ" sz="1400" dirty="0" err="1"/>
              <a:t>Qp</a:t>
            </a:r>
            <a:r>
              <a:rPr lang="cs-CZ" sz="1400" dirty="0"/>
              <a:t>…výrobní kapacita v naturálních jednotkách</a:t>
            </a:r>
          </a:p>
          <a:p>
            <a:pPr lvl="1">
              <a:buNone/>
            </a:pPr>
            <a:r>
              <a:rPr lang="cs-CZ" sz="1400" dirty="0" err="1"/>
              <a:t>Tp</a:t>
            </a:r>
            <a:r>
              <a:rPr lang="cs-CZ" sz="1400" dirty="0"/>
              <a:t>…využitelný časový fond (hodiny / období)</a:t>
            </a:r>
          </a:p>
          <a:p>
            <a:pPr lvl="1">
              <a:buNone/>
            </a:pPr>
            <a:r>
              <a:rPr lang="cs-CZ" sz="1400" dirty="0" err="1"/>
              <a:t>Vp</a:t>
            </a:r>
            <a:r>
              <a:rPr lang="cs-CZ" sz="1400" dirty="0"/>
              <a:t>…Výkon v naturálních jednotkách za jednu hodinu (kapacitní norma výkonnosti)</a:t>
            </a:r>
          </a:p>
          <a:p>
            <a:pPr>
              <a:spcBef>
                <a:spcPct val="40000"/>
              </a:spcBef>
            </a:pPr>
            <a:r>
              <a:rPr lang="cs-CZ" sz="2600" dirty="0">
                <a:latin typeface="Times New Roman" pitchFamily="18" charset="0"/>
              </a:rPr>
              <a:t>Kapacitní norma pracnosti</a:t>
            </a:r>
          </a:p>
          <a:p>
            <a:pPr marL="0" indent="0">
              <a:spcBef>
                <a:spcPct val="40000"/>
              </a:spcBef>
              <a:buNone/>
            </a:pPr>
            <a:r>
              <a:rPr lang="cs-CZ" sz="2600" dirty="0">
                <a:latin typeface="Times New Roman" pitchFamily="18" charset="0"/>
              </a:rPr>
              <a:t>	</a:t>
            </a:r>
            <a:r>
              <a:rPr lang="cs-CZ" sz="2600" dirty="0" err="1">
                <a:latin typeface="Times New Roman" pitchFamily="18" charset="0"/>
              </a:rPr>
              <a:t>Qp</a:t>
            </a:r>
            <a:r>
              <a:rPr lang="cs-CZ" sz="2600" dirty="0">
                <a:latin typeface="Times New Roman" pitchFamily="18" charset="0"/>
              </a:rPr>
              <a:t> = </a:t>
            </a:r>
            <a:r>
              <a:rPr lang="cs-CZ" sz="2600" dirty="0" err="1">
                <a:latin typeface="Times New Roman" pitchFamily="18" charset="0"/>
              </a:rPr>
              <a:t>Tp</a:t>
            </a:r>
            <a:r>
              <a:rPr lang="cs-CZ" sz="2600" dirty="0">
                <a:latin typeface="Times New Roman" pitchFamily="18" charset="0"/>
              </a:rPr>
              <a:t> / </a:t>
            </a:r>
            <a:r>
              <a:rPr lang="cs-CZ" sz="2600" dirty="0" err="1">
                <a:latin typeface="Times New Roman" pitchFamily="18" charset="0"/>
              </a:rPr>
              <a:t>Tk</a:t>
            </a:r>
            <a:r>
              <a:rPr lang="cs-CZ" sz="2600" dirty="0">
                <a:latin typeface="Times New Roman" pitchFamily="18" charset="0"/>
              </a:rPr>
              <a:t>,		</a:t>
            </a:r>
          </a:p>
          <a:p>
            <a:pPr lvl="1">
              <a:buNone/>
            </a:pPr>
            <a:r>
              <a:rPr lang="cs-CZ" sz="1400" dirty="0" err="1"/>
              <a:t>Tk</a:t>
            </a:r>
            <a:r>
              <a:rPr lang="cs-CZ" sz="1400" dirty="0"/>
              <a:t>…kapacitní norma pracnosti</a:t>
            </a:r>
          </a:p>
          <a:p>
            <a:pPr lvl="1">
              <a:buNone/>
            </a:pPr>
            <a:r>
              <a:rPr lang="cs-CZ" sz="1400" dirty="0"/>
              <a:t>t…norma pracnosti výrobku v normohodinách</a:t>
            </a:r>
          </a:p>
          <a:p>
            <a:pPr lvl="1">
              <a:buNone/>
            </a:pPr>
            <a:r>
              <a:rPr lang="cs-CZ" sz="1400" dirty="0"/>
              <a:t>K1 … koeficient plnění norem</a:t>
            </a:r>
          </a:p>
          <a:p>
            <a:pPr lvl="1">
              <a:buNone/>
            </a:pPr>
            <a:r>
              <a:rPr lang="cs-CZ" sz="1400" dirty="0"/>
              <a:t>K2… koeficient progrese  (vyjadřující případný nárůst produktivity)</a:t>
            </a:r>
          </a:p>
          <a:p>
            <a:pPr lvl="1">
              <a:buNone/>
            </a:pPr>
            <a:r>
              <a:rPr lang="cs-CZ" sz="1400" b="1" dirty="0" err="1"/>
              <a:t>Tk</a:t>
            </a:r>
            <a:r>
              <a:rPr lang="cs-CZ" sz="1400" b="1" dirty="0"/>
              <a:t>= t/(k1*k2)</a:t>
            </a:r>
          </a:p>
          <a:p>
            <a:pPr>
              <a:spcBef>
                <a:spcPct val="40000"/>
              </a:spcBef>
            </a:pPr>
            <a:r>
              <a:rPr lang="cs-CZ" sz="2600" dirty="0">
                <a:latin typeface="Times New Roman" pitchFamily="18" charset="0"/>
              </a:rPr>
              <a:t>Výrobní kapacita výrobních ploch</a:t>
            </a:r>
          </a:p>
          <a:p>
            <a:pPr lvl="1">
              <a:buNone/>
            </a:pPr>
            <a:r>
              <a:rPr lang="cs-CZ" sz="1400" dirty="0"/>
              <a:t>M…celková výrobní plocha v m2</a:t>
            </a:r>
          </a:p>
          <a:p>
            <a:pPr lvl="1">
              <a:buNone/>
            </a:pPr>
            <a:r>
              <a:rPr lang="cs-CZ" sz="1400" dirty="0"/>
              <a:t>m…kapacitní norma plochy na výrobu 1 výrobku v m2</a:t>
            </a:r>
          </a:p>
          <a:p>
            <a:pPr lvl="1">
              <a:buNone/>
            </a:pPr>
            <a:r>
              <a:rPr lang="cs-CZ" sz="1400" dirty="0" err="1"/>
              <a:t>Tp</a:t>
            </a:r>
            <a:r>
              <a:rPr lang="cs-CZ" sz="1400" dirty="0"/>
              <a:t>…využitelný časový fond v hodinách</a:t>
            </a:r>
          </a:p>
          <a:p>
            <a:pPr lvl="1">
              <a:buNone/>
            </a:pPr>
            <a:r>
              <a:rPr lang="cs-CZ" sz="1400" dirty="0" err="1"/>
              <a:t>dv</a:t>
            </a:r>
            <a:r>
              <a:rPr lang="cs-CZ" sz="1400" dirty="0"/>
              <a:t>…normovaná průběžná doba výroby (kapacitní norma pracnosti jednoho výrobku v hodinách)</a:t>
            </a:r>
          </a:p>
          <a:p>
            <a:pPr>
              <a:spcBef>
                <a:spcPct val="40000"/>
              </a:spcBef>
            </a:pPr>
            <a:endParaRPr lang="cs-CZ" sz="2600" dirty="0">
              <a:latin typeface="Times New Roman" pitchFamily="18" charset="0"/>
            </a:endParaRPr>
          </a:p>
        </p:txBody>
      </p:sp>
      <p:graphicFrame>
        <p:nvGraphicFramePr>
          <p:cNvPr id="140290" name="Object 2"/>
          <p:cNvGraphicFramePr>
            <a:graphicFrameLocks noChangeAspect="1"/>
          </p:cNvGraphicFramePr>
          <p:nvPr>
            <p:extLst>
              <p:ext uri="{D42A27DB-BD31-4B8C-83A1-F6EECF244321}">
                <p14:modId xmlns:p14="http://schemas.microsoft.com/office/powerpoint/2010/main" val="3834464207"/>
              </p:ext>
            </p:extLst>
          </p:nvPr>
        </p:nvGraphicFramePr>
        <p:xfrm>
          <a:off x="5838428" y="4683993"/>
          <a:ext cx="2172829" cy="1152128"/>
        </p:xfrm>
        <a:graphic>
          <a:graphicData uri="http://schemas.openxmlformats.org/presentationml/2006/ole">
            <mc:AlternateContent xmlns:mc="http://schemas.openxmlformats.org/markup-compatibility/2006">
              <mc:Choice xmlns:v="urn:schemas-microsoft-com:vml" Requires="v">
                <p:oleObj spid="_x0000_s10255" name="Rovnice" r:id="rId4" imgW="863225" imgH="457002" progId="Equation.3">
                  <p:embed/>
                </p:oleObj>
              </mc:Choice>
              <mc:Fallback>
                <p:oleObj name="Rovnice" r:id="rId4" imgW="863225" imgH="457002" progId="Equation.3">
                  <p:embed/>
                  <p:pic>
                    <p:nvPicPr>
                      <p:cNvPr id="140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428" y="4683993"/>
                        <a:ext cx="2172829"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924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127250" y="427038"/>
            <a:ext cx="8255000" cy="387350"/>
          </a:xfrm>
        </p:spPr>
        <p:txBody>
          <a:bodyPr>
            <a:normAutofit fontScale="90000"/>
          </a:bodyPr>
          <a:lstStyle/>
          <a:p>
            <a:r>
              <a:rPr lang="cs-CZ" b="1" dirty="0"/>
              <a:t>Výrobní kapacita (VK) </a:t>
            </a:r>
          </a:p>
        </p:txBody>
      </p:sp>
      <p:sp>
        <p:nvSpPr>
          <p:cNvPr id="134147" name="Rectangle 3"/>
          <p:cNvSpPr>
            <a:spLocks noGrp="1" noChangeArrowheads="1"/>
          </p:cNvSpPr>
          <p:nvPr>
            <p:ph type="body" idx="1"/>
          </p:nvPr>
        </p:nvSpPr>
        <p:spPr>
          <a:xfrm>
            <a:off x="468313" y="1125538"/>
            <a:ext cx="8435975" cy="5327650"/>
          </a:xfrm>
        </p:spPr>
        <p:txBody>
          <a:bodyPr>
            <a:normAutofit lnSpcReduction="10000"/>
          </a:bodyPr>
          <a:lstStyle/>
          <a:p>
            <a:pPr marL="609600" indent="-609600">
              <a:lnSpc>
                <a:spcPct val="90000"/>
              </a:lnSpc>
            </a:pPr>
            <a:r>
              <a:rPr lang="cs-CZ" dirty="0"/>
              <a:t>Využití výrobní kapacity počítáme rovněž pomocí příslušných koeficientů, kterými jsou:</a:t>
            </a:r>
          </a:p>
          <a:p>
            <a:pPr marL="609600" indent="-609600">
              <a:lnSpc>
                <a:spcPct val="90000"/>
              </a:lnSpc>
            </a:pPr>
            <a:endParaRPr lang="cs-CZ" b="1" dirty="0"/>
          </a:p>
          <a:p>
            <a:pPr marL="609600" indent="-609600">
              <a:lnSpc>
                <a:spcPct val="90000"/>
              </a:lnSpc>
            </a:pPr>
            <a:r>
              <a:rPr lang="cs-CZ" b="1" dirty="0"/>
              <a:t>Využití výrobní kapacity</a:t>
            </a:r>
          </a:p>
          <a:p>
            <a:pPr marL="609600" indent="-609600">
              <a:lnSpc>
                <a:spcPct val="90000"/>
              </a:lnSpc>
            </a:pPr>
            <a:endParaRPr lang="cs-CZ" b="1" dirty="0"/>
          </a:p>
          <a:p>
            <a:pPr marL="609600" indent="-609600">
              <a:lnSpc>
                <a:spcPct val="90000"/>
              </a:lnSpc>
            </a:pPr>
            <a:endParaRPr lang="cs-CZ" b="1" dirty="0"/>
          </a:p>
          <a:p>
            <a:pPr marL="609600" indent="-609600">
              <a:lnSpc>
                <a:spcPct val="90000"/>
              </a:lnSpc>
            </a:pPr>
            <a:r>
              <a:rPr lang="cs-CZ" b="1" dirty="0"/>
              <a:t>Extenzivní využití VK (k</a:t>
            </a:r>
            <a:r>
              <a:rPr lang="cs-CZ" b="1" baseline="-25000" dirty="0"/>
              <a:t>e</a:t>
            </a:r>
            <a:r>
              <a:rPr lang="cs-CZ" b="1" dirty="0"/>
              <a:t>)</a:t>
            </a:r>
            <a:r>
              <a:rPr lang="cs-CZ" dirty="0"/>
              <a:t> = </a:t>
            </a:r>
            <a:r>
              <a:rPr lang="cs-CZ" dirty="0" err="1"/>
              <a:t>T</a:t>
            </a:r>
            <a:r>
              <a:rPr lang="cs-CZ" baseline="-25000" dirty="0" err="1"/>
              <a:t>s</a:t>
            </a:r>
            <a:r>
              <a:rPr lang="cs-CZ" dirty="0"/>
              <a:t>/</a:t>
            </a:r>
            <a:r>
              <a:rPr lang="cs-CZ" dirty="0" err="1"/>
              <a:t>T</a:t>
            </a:r>
            <a:r>
              <a:rPr lang="cs-CZ" baseline="-25000" dirty="0" err="1"/>
              <a:t>p</a:t>
            </a:r>
            <a:r>
              <a:rPr lang="cs-CZ" dirty="0"/>
              <a:t> (stupeň využití časového fondu)</a:t>
            </a:r>
            <a:endParaRPr lang="cs-CZ" b="1" dirty="0"/>
          </a:p>
          <a:p>
            <a:pPr marL="609600" indent="-609600">
              <a:lnSpc>
                <a:spcPct val="90000"/>
              </a:lnSpc>
            </a:pPr>
            <a:r>
              <a:rPr lang="cs-CZ" b="1" dirty="0"/>
              <a:t>Intenzivní využití VK (</a:t>
            </a:r>
            <a:r>
              <a:rPr lang="cs-CZ" b="1" dirty="0" err="1"/>
              <a:t>k</a:t>
            </a:r>
            <a:r>
              <a:rPr lang="cs-CZ" b="1" baseline="-25000" dirty="0" err="1"/>
              <a:t>i</a:t>
            </a:r>
            <a:r>
              <a:rPr lang="cs-CZ" b="1" dirty="0"/>
              <a:t>)</a:t>
            </a:r>
            <a:r>
              <a:rPr lang="cs-CZ" dirty="0"/>
              <a:t> = </a:t>
            </a:r>
            <a:r>
              <a:rPr lang="cs-CZ" dirty="0" err="1"/>
              <a:t>V</a:t>
            </a:r>
            <a:r>
              <a:rPr lang="cs-CZ" baseline="-25000" dirty="0" err="1"/>
              <a:t>s</a:t>
            </a:r>
            <a:r>
              <a:rPr lang="cs-CZ" dirty="0"/>
              <a:t>/</a:t>
            </a:r>
            <a:r>
              <a:rPr lang="cs-CZ" dirty="0" err="1"/>
              <a:t>V</a:t>
            </a:r>
            <a:r>
              <a:rPr lang="cs-CZ" baseline="-25000" dirty="0" err="1"/>
              <a:t>p</a:t>
            </a:r>
            <a:r>
              <a:rPr lang="cs-CZ" dirty="0"/>
              <a:t> (stupeň využití výkonnostních parametrů stroje nebo zařízení)</a:t>
            </a:r>
          </a:p>
        </p:txBody>
      </p:sp>
      <p:graphicFrame>
        <p:nvGraphicFramePr>
          <p:cNvPr id="134149" name="Object 5"/>
          <p:cNvGraphicFramePr>
            <a:graphicFrameLocks noChangeAspect="1"/>
          </p:cNvGraphicFramePr>
          <p:nvPr>
            <p:extLst>
              <p:ext uri="{D42A27DB-BD31-4B8C-83A1-F6EECF244321}">
                <p14:modId xmlns:p14="http://schemas.microsoft.com/office/powerpoint/2010/main" val="2947167821"/>
              </p:ext>
            </p:extLst>
          </p:nvPr>
        </p:nvGraphicFramePr>
        <p:xfrm>
          <a:off x="3249613" y="2974976"/>
          <a:ext cx="2305050" cy="774700"/>
        </p:xfrm>
        <a:graphic>
          <a:graphicData uri="http://schemas.openxmlformats.org/presentationml/2006/ole">
            <mc:AlternateContent xmlns:mc="http://schemas.openxmlformats.org/markup-compatibility/2006">
              <mc:Choice xmlns:v="urn:schemas-microsoft-com:vml" Requires="v">
                <p:oleObj spid="_x0000_s11279" name="Rovnice" r:id="rId3" imgW="672840" imgH="228600" progId="Equation.3">
                  <p:embed/>
                </p:oleObj>
              </mc:Choice>
              <mc:Fallback>
                <p:oleObj name="Rovnice" r:id="rId3" imgW="672840" imgH="228600" progId="Equation.3">
                  <p:embed/>
                  <p:pic>
                    <p:nvPicPr>
                      <p:cNvPr id="134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13" y="2974976"/>
                        <a:ext cx="23050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9552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Koeficient celkového využití VK</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20000"/>
          </a:bodyPr>
          <a:lstStyle/>
          <a:p>
            <a:pPr marL="0" indent="0">
              <a:buNone/>
            </a:pPr>
            <a:r>
              <a:rPr lang="cs-CZ" dirty="0"/>
              <a:t>Vyjadřuje využití výrobní kapacity v procentuálním vyjádření.</a:t>
            </a:r>
          </a:p>
          <a:p>
            <a:pPr marL="0" indent="0">
              <a:buNone/>
            </a:pPr>
            <a:endParaRPr lang="cs-CZ" dirty="0"/>
          </a:p>
          <a:p>
            <a:pPr marL="0" indent="0">
              <a:buNone/>
            </a:pPr>
            <a:r>
              <a:rPr lang="cs-CZ" b="1" u="sng" dirty="0"/>
              <a:t>Výpočet:</a:t>
            </a:r>
          </a:p>
          <a:p>
            <a:pPr marL="0" indent="0">
              <a:buNone/>
            </a:pPr>
            <a:r>
              <a:rPr lang="cs-CZ" dirty="0"/>
              <a:t>			</a:t>
            </a:r>
            <a:r>
              <a:rPr lang="cs-CZ" b="1" dirty="0" err="1">
                <a:solidFill>
                  <a:schemeClr val="tx2"/>
                </a:solidFill>
              </a:rPr>
              <a:t>Kc</a:t>
            </a:r>
            <a:r>
              <a:rPr lang="cs-CZ" b="1" dirty="0">
                <a:solidFill>
                  <a:schemeClr val="tx2"/>
                </a:solidFill>
              </a:rPr>
              <a:t> = </a:t>
            </a:r>
            <a:r>
              <a:rPr lang="cs-CZ" b="1" dirty="0" err="1">
                <a:solidFill>
                  <a:schemeClr val="tx2"/>
                </a:solidFill>
              </a:rPr>
              <a:t>Qs</a:t>
            </a:r>
            <a:r>
              <a:rPr lang="cs-CZ" b="1" dirty="0">
                <a:solidFill>
                  <a:schemeClr val="tx2"/>
                </a:solidFill>
              </a:rPr>
              <a:t>/</a:t>
            </a:r>
            <a:r>
              <a:rPr lang="cs-CZ" b="1" dirty="0" err="1">
                <a:solidFill>
                  <a:schemeClr val="tx2"/>
                </a:solidFill>
              </a:rPr>
              <a:t>Qp</a:t>
            </a:r>
            <a:endParaRPr lang="cs-CZ" b="1" dirty="0">
              <a:solidFill>
                <a:schemeClr val="tx2"/>
              </a:solidFill>
            </a:endParaRPr>
          </a:p>
          <a:p>
            <a:pPr marL="0" indent="0">
              <a:buNone/>
            </a:pPr>
            <a:endParaRPr lang="cs-CZ" dirty="0"/>
          </a:p>
          <a:p>
            <a:pPr marL="0" indent="0">
              <a:buNone/>
            </a:pPr>
            <a:r>
              <a:rPr lang="cs-CZ" dirty="0" err="1"/>
              <a:t>Qs</a:t>
            </a:r>
            <a:r>
              <a:rPr lang="cs-CZ" dirty="0"/>
              <a:t> = skutečná výroba v ks</a:t>
            </a:r>
          </a:p>
          <a:p>
            <a:pPr marL="0" indent="0">
              <a:buNone/>
            </a:pPr>
            <a:r>
              <a:rPr lang="cs-CZ" dirty="0" err="1"/>
              <a:t>Qp</a:t>
            </a:r>
            <a:r>
              <a:rPr lang="cs-CZ" dirty="0"/>
              <a:t> = potenciální výroba v ks</a:t>
            </a:r>
          </a:p>
          <a:p>
            <a:pPr marL="0" indent="0">
              <a:buNone/>
            </a:pPr>
            <a:endParaRPr lang="cs-CZ" dirty="0"/>
          </a:p>
          <a:p>
            <a:pPr marL="0" indent="0">
              <a:buNone/>
            </a:pPr>
            <a:r>
              <a:rPr lang="cs-CZ" b="1" dirty="0"/>
              <a:t>Kapacitní rezerva – </a:t>
            </a:r>
            <a:r>
              <a:rPr lang="cs-CZ" dirty="0"/>
              <a:t>rozdíl </a:t>
            </a:r>
            <a:r>
              <a:rPr lang="cs-CZ" dirty="0" err="1"/>
              <a:t>Q</a:t>
            </a:r>
            <a:r>
              <a:rPr lang="cs-CZ" baseline="-25000" dirty="0" err="1"/>
              <a:t>p</a:t>
            </a:r>
            <a:r>
              <a:rPr lang="cs-CZ" dirty="0"/>
              <a:t> - </a:t>
            </a:r>
            <a:r>
              <a:rPr lang="cs-CZ" dirty="0" err="1"/>
              <a:t>Q</a:t>
            </a:r>
            <a:r>
              <a:rPr lang="cs-CZ" baseline="-25000" dirty="0" err="1"/>
              <a:t>s</a:t>
            </a:r>
            <a:endParaRPr lang="cs-CZ" b="1" baseline="-25000" dirty="0"/>
          </a:p>
          <a:p>
            <a:pPr marL="0" indent="0">
              <a:buNone/>
            </a:pPr>
            <a:endParaRPr lang="en-US" b="1" dirty="0">
              <a:solidFill>
                <a:schemeClr val="tx2"/>
              </a:solidFill>
            </a:endParaRPr>
          </a:p>
        </p:txBody>
      </p:sp>
    </p:spTree>
    <p:extLst>
      <p:ext uri="{BB962C8B-B14F-4D97-AF65-F5344CB8AC3E}">
        <p14:creationId xmlns:p14="http://schemas.microsoft.com/office/powerpoint/2010/main" val="800968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0075" y="541338"/>
            <a:ext cx="8229600" cy="1143000"/>
          </a:xfrm>
        </p:spPr>
        <p:txBody>
          <a:bodyPr/>
          <a:lstStyle/>
          <a:p>
            <a:r>
              <a:rPr lang="cs-CZ" b="1" dirty="0"/>
              <a:t>Výkonový koeficient</a:t>
            </a:r>
            <a:endParaRPr lang="en-US" b="1" dirty="0"/>
          </a:p>
        </p:txBody>
      </p:sp>
      <p:sp>
        <p:nvSpPr>
          <p:cNvPr id="3" name="Zástupný symbol pro obsah 2"/>
          <p:cNvSpPr>
            <a:spLocks noGrp="1"/>
          </p:cNvSpPr>
          <p:nvPr>
            <p:ph idx="1"/>
          </p:nvPr>
        </p:nvSpPr>
        <p:spPr>
          <a:solidFill>
            <a:schemeClr val="bg1"/>
          </a:solidFill>
        </p:spPr>
        <p:txBody>
          <a:bodyPr>
            <a:normAutofit fontScale="70000" lnSpcReduction="20000"/>
          </a:bodyPr>
          <a:lstStyle/>
          <a:p>
            <a:pPr marL="0" indent="0">
              <a:buNone/>
            </a:pPr>
            <a:r>
              <a:rPr lang="cs-CZ" dirty="0"/>
              <a:t>Vyjadřuje míru skutečného využití výrobního zařízení vzhledem k normě výkonu za hodinu.</a:t>
            </a:r>
          </a:p>
          <a:p>
            <a:pPr marL="0" indent="0">
              <a:buNone/>
            </a:pPr>
            <a:r>
              <a:rPr lang="cs-CZ" b="1" u="sng" dirty="0"/>
              <a:t>Výpočet:</a:t>
            </a:r>
          </a:p>
          <a:p>
            <a:pPr marL="0" indent="0" algn="ctr">
              <a:buNone/>
            </a:pPr>
            <a:r>
              <a:rPr lang="cs-CZ" b="1" dirty="0" err="1">
                <a:solidFill>
                  <a:schemeClr val="tx2"/>
                </a:solidFill>
              </a:rPr>
              <a:t>Ki</a:t>
            </a:r>
            <a:r>
              <a:rPr lang="cs-CZ" b="1" dirty="0">
                <a:solidFill>
                  <a:schemeClr val="tx2"/>
                </a:solidFill>
              </a:rPr>
              <a:t> = </a:t>
            </a:r>
            <a:r>
              <a:rPr lang="cs-CZ" b="1" dirty="0" err="1">
                <a:solidFill>
                  <a:schemeClr val="tx2"/>
                </a:solidFill>
              </a:rPr>
              <a:t>Vs</a:t>
            </a:r>
            <a:r>
              <a:rPr lang="cs-CZ" b="1" dirty="0">
                <a:solidFill>
                  <a:schemeClr val="tx2"/>
                </a:solidFill>
              </a:rPr>
              <a:t>/</a:t>
            </a:r>
            <a:r>
              <a:rPr lang="cs-CZ" b="1" dirty="0" err="1">
                <a:solidFill>
                  <a:schemeClr val="tx2"/>
                </a:solidFill>
              </a:rPr>
              <a:t>Vp</a:t>
            </a:r>
            <a:endParaRPr lang="cs-CZ" b="1" dirty="0">
              <a:solidFill>
                <a:schemeClr val="tx2"/>
              </a:solidFill>
            </a:endParaRPr>
          </a:p>
          <a:p>
            <a:pPr marL="0" indent="0" algn="ctr">
              <a:buNone/>
            </a:pPr>
            <a:r>
              <a:rPr lang="cs-CZ" b="1" dirty="0">
                <a:solidFill>
                  <a:schemeClr val="tx2"/>
                </a:solidFill>
              </a:rPr>
              <a:t>Ke=</a:t>
            </a:r>
            <a:r>
              <a:rPr lang="cs-CZ" b="1" dirty="0" err="1">
                <a:solidFill>
                  <a:schemeClr val="tx2"/>
                </a:solidFill>
              </a:rPr>
              <a:t>Ts</a:t>
            </a:r>
            <a:r>
              <a:rPr lang="cs-CZ" b="1" dirty="0">
                <a:solidFill>
                  <a:schemeClr val="tx2"/>
                </a:solidFill>
              </a:rPr>
              <a:t>/</a:t>
            </a:r>
            <a:r>
              <a:rPr lang="cs-CZ" b="1" dirty="0" err="1">
                <a:solidFill>
                  <a:schemeClr val="tx2"/>
                </a:solidFill>
              </a:rPr>
              <a:t>Tp</a:t>
            </a:r>
            <a:endParaRPr lang="cs-CZ" b="1" dirty="0">
              <a:solidFill>
                <a:schemeClr val="tx2"/>
              </a:solidFill>
            </a:endParaRPr>
          </a:p>
          <a:p>
            <a:pPr marL="0" indent="0">
              <a:buNone/>
            </a:pPr>
            <a:endParaRPr lang="cs-CZ" dirty="0"/>
          </a:p>
          <a:p>
            <a:pPr marL="0" indent="0">
              <a:buNone/>
            </a:pPr>
            <a:r>
              <a:rPr lang="cs-CZ" dirty="0" err="1"/>
              <a:t>Vs</a:t>
            </a:r>
            <a:r>
              <a:rPr lang="cs-CZ" dirty="0"/>
              <a:t> = skutečný výkon výrobního zařízení za 1 h.</a:t>
            </a:r>
          </a:p>
          <a:p>
            <a:pPr marL="0" indent="0">
              <a:buNone/>
            </a:pPr>
            <a:r>
              <a:rPr lang="cs-CZ" dirty="0" err="1"/>
              <a:t>Vp</a:t>
            </a:r>
            <a:r>
              <a:rPr lang="cs-CZ" dirty="0"/>
              <a:t> = maximální výkon výrobního zařízení za 1 h.</a:t>
            </a:r>
          </a:p>
          <a:p>
            <a:pPr marL="0" indent="0">
              <a:buNone/>
            </a:pPr>
            <a:endParaRPr lang="cs-CZ" dirty="0"/>
          </a:p>
          <a:p>
            <a:pPr marL="0" indent="0">
              <a:buNone/>
            </a:pPr>
            <a:r>
              <a:rPr lang="cs-CZ" dirty="0"/>
              <a:t>Pomocí koeficientů pak lze výkonový koeficient vypočítat následovně:</a:t>
            </a:r>
          </a:p>
          <a:p>
            <a:pPr marL="0" indent="0" algn="ctr">
              <a:buNone/>
            </a:pPr>
            <a:r>
              <a:rPr lang="cs-CZ" b="1" dirty="0" err="1">
                <a:solidFill>
                  <a:schemeClr val="tx2"/>
                </a:solidFill>
              </a:rPr>
              <a:t>Kc</a:t>
            </a:r>
            <a:r>
              <a:rPr lang="cs-CZ" b="1" dirty="0">
                <a:solidFill>
                  <a:schemeClr val="tx2"/>
                </a:solidFill>
              </a:rPr>
              <a:t>=ke*</a:t>
            </a:r>
            <a:r>
              <a:rPr lang="cs-CZ" b="1" dirty="0" err="1">
                <a:solidFill>
                  <a:schemeClr val="tx2"/>
                </a:solidFill>
              </a:rPr>
              <a:t>ki</a:t>
            </a:r>
            <a:endParaRPr lang="cs-CZ" b="1" dirty="0">
              <a:solidFill>
                <a:schemeClr val="tx2"/>
              </a:solidFill>
            </a:endParaRPr>
          </a:p>
          <a:p>
            <a:pPr marL="0" indent="0" algn="ctr">
              <a:buNone/>
            </a:pPr>
            <a:r>
              <a:rPr lang="cs-CZ" b="1" dirty="0" err="1">
                <a:solidFill>
                  <a:schemeClr val="tx2"/>
                </a:solidFill>
              </a:rPr>
              <a:t>Ki</a:t>
            </a:r>
            <a:r>
              <a:rPr lang="cs-CZ" b="1" dirty="0">
                <a:solidFill>
                  <a:schemeClr val="tx2"/>
                </a:solidFill>
              </a:rPr>
              <a:t> = </a:t>
            </a:r>
            <a:r>
              <a:rPr lang="cs-CZ" b="1" dirty="0" err="1">
                <a:solidFill>
                  <a:schemeClr val="tx2"/>
                </a:solidFill>
              </a:rPr>
              <a:t>Kc</a:t>
            </a:r>
            <a:r>
              <a:rPr lang="cs-CZ" b="1" dirty="0">
                <a:solidFill>
                  <a:schemeClr val="tx2"/>
                </a:solidFill>
              </a:rPr>
              <a:t>/Ke</a:t>
            </a:r>
          </a:p>
          <a:p>
            <a:pPr marL="0" indent="0" algn="ctr">
              <a:buNone/>
            </a:pPr>
            <a:r>
              <a:rPr lang="cs-CZ" b="1" dirty="0">
                <a:solidFill>
                  <a:schemeClr val="tx2"/>
                </a:solidFill>
              </a:rPr>
              <a:t>Ke=</a:t>
            </a:r>
            <a:r>
              <a:rPr lang="cs-CZ" b="1" dirty="0" err="1">
                <a:solidFill>
                  <a:schemeClr val="tx2"/>
                </a:solidFill>
              </a:rPr>
              <a:t>kc</a:t>
            </a:r>
            <a:r>
              <a:rPr lang="cs-CZ" b="1" dirty="0">
                <a:solidFill>
                  <a:schemeClr val="tx2"/>
                </a:solidFill>
              </a:rPr>
              <a:t>/</a:t>
            </a:r>
            <a:r>
              <a:rPr lang="cs-CZ" b="1" dirty="0" err="1">
                <a:solidFill>
                  <a:schemeClr val="tx2"/>
                </a:solidFill>
              </a:rPr>
              <a:t>ki</a:t>
            </a:r>
            <a:endParaRPr lang="cs-CZ" b="1" dirty="0">
              <a:solidFill>
                <a:schemeClr val="tx2"/>
              </a:solidFill>
            </a:endParaRPr>
          </a:p>
        </p:txBody>
      </p:sp>
    </p:spTree>
    <p:extLst>
      <p:ext uri="{BB962C8B-B14F-4D97-AF65-F5344CB8AC3E}">
        <p14:creationId xmlns:p14="http://schemas.microsoft.com/office/powerpoint/2010/main" val="4254785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Časový koeficient</a:t>
            </a:r>
            <a:endParaRPr lang="en-US" b="1" dirty="0"/>
          </a:p>
        </p:txBody>
      </p:sp>
      <p:sp>
        <p:nvSpPr>
          <p:cNvPr id="3" name="Zástupný symbol pro obsah 2"/>
          <p:cNvSpPr>
            <a:spLocks noGrp="1"/>
          </p:cNvSpPr>
          <p:nvPr>
            <p:ph idx="1"/>
          </p:nvPr>
        </p:nvSpPr>
        <p:spPr>
          <a:solidFill>
            <a:schemeClr val="bg1"/>
          </a:solidFill>
        </p:spPr>
        <p:txBody>
          <a:bodyPr/>
          <a:lstStyle/>
          <a:p>
            <a:pPr marL="0" indent="0">
              <a:buNone/>
            </a:pPr>
            <a:r>
              <a:rPr lang="cs-CZ" dirty="0"/>
              <a:t>Vyjadřuje míru skutečného využití času k potenciálnímu času, který měla výrobní jednotka k dispozici. </a:t>
            </a:r>
          </a:p>
          <a:p>
            <a:pPr marL="0" indent="0">
              <a:buNone/>
            </a:pPr>
            <a:r>
              <a:rPr lang="cs-CZ" b="1" u="sng" dirty="0"/>
              <a:t>Výpočet:</a:t>
            </a:r>
          </a:p>
          <a:p>
            <a:pPr marL="0" indent="0" algn="ctr">
              <a:buNone/>
            </a:pPr>
            <a:r>
              <a:rPr lang="cs-CZ" b="1" dirty="0">
                <a:solidFill>
                  <a:schemeClr val="tx2"/>
                </a:solidFill>
              </a:rPr>
              <a:t>Ke = </a:t>
            </a:r>
            <a:r>
              <a:rPr lang="cs-CZ" b="1" dirty="0" err="1">
                <a:solidFill>
                  <a:schemeClr val="tx2"/>
                </a:solidFill>
              </a:rPr>
              <a:t>Ts</a:t>
            </a:r>
            <a:r>
              <a:rPr lang="cs-CZ" b="1" dirty="0">
                <a:solidFill>
                  <a:schemeClr val="tx2"/>
                </a:solidFill>
              </a:rPr>
              <a:t>/</a:t>
            </a:r>
            <a:r>
              <a:rPr lang="cs-CZ" b="1" dirty="0" err="1">
                <a:solidFill>
                  <a:schemeClr val="tx2"/>
                </a:solidFill>
              </a:rPr>
              <a:t>Tp</a:t>
            </a:r>
            <a:endParaRPr lang="cs-CZ" b="1" dirty="0">
              <a:solidFill>
                <a:schemeClr val="tx2"/>
              </a:solidFill>
            </a:endParaRPr>
          </a:p>
          <a:p>
            <a:pPr marL="0" indent="0">
              <a:buNone/>
            </a:pPr>
            <a:r>
              <a:rPr lang="cs-CZ" dirty="0"/>
              <a:t>Pomocí koeficientů je možné časový koeficient vypočítat následovně:</a:t>
            </a:r>
          </a:p>
          <a:p>
            <a:pPr marL="0" indent="0" algn="ctr">
              <a:buNone/>
            </a:pPr>
            <a:r>
              <a:rPr lang="cs-CZ" b="1" dirty="0">
                <a:solidFill>
                  <a:schemeClr val="tx2"/>
                </a:solidFill>
              </a:rPr>
              <a:t>Ke= </a:t>
            </a:r>
            <a:r>
              <a:rPr lang="cs-CZ" b="1" dirty="0" err="1">
                <a:solidFill>
                  <a:schemeClr val="tx2"/>
                </a:solidFill>
              </a:rPr>
              <a:t>Kc</a:t>
            </a:r>
            <a:r>
              <a:rPr lang="cs-CZ" b="1" dirty="0">
                <a:solidFill>
                  <a:schemeClr val="tx2"/>
                </a:solidFill>
              </a:rPr>
              <a:t>/</a:t>
            </a:r>
            <a:r>
              <a:rPr lang="cs-CZ" b="1" dirty="0" err="1">
                <a:solidFill>
                  <a:schemeClr val="tx2"/>
                </a:solidFill>
              </a:rPr>
              <a:t>Ki</a:t>
            </a:r>
            <a:r>
              <a:rPr lang="cs-CZ" b="1" dirty="0">
                <a:solidFill>
                  <a:schemeClr val="tx2"/>
                </a:solidFill>
              </a:rPr>
              <a:t> </a:t>
            </a:r>
            <a:endParaRPr lang="en-US" b="1" dirty="0">
              <a:solidFill>
                <a:schemeClr val="tx2"/>
              </a:solidFill>
            </a:endParaRPr>
          </a:p>
        </p:txBody>
      </p:sp>
    </p:spTree>
    <p:extLst>
      <p:ext uri="{BB962C8B-B14F-4D97-AF65-F5344CB8AC3E}">
        <p14:creationId xmlns:p14="http://schemas.microsoft.com/office/powerpoint/2010/main" val="369176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484188"/>
            <a:ext cx="8229600" cy="1143000"/>
          </a:xfrm>
        </p:spPr>
        <p:txBody>
          <a:bodyPr/>
          <a:lstStyle/>
          <a:p>
            <a:r>
              <a:rPr lang="cs-CZ" sz="3000" b="1" dirty="0">
                <a:latin typeface="Times New Roman" pitchFamily="18" charset="0"/>
              </a:rPr>
              <a:t>Př. 1: Jaký je využitelný časový fond? </a:t>
            </a:r>
            <a:br>
              <a:rPr lang="cs-CZ" sz="3000" b="1" dirty="0">
                <a:latin typeface="Times New Roman" pitchFamily="18" charset="0"/>
              </a:rPr>
            </a:br>
            <a:r>
              <a:rPr lang="cs-CZ" sz="3000" b="1" dirty="0">
                <a:latin typeface="Times New Roman" pitchFamily="18" charset="0"/>
              </a:rPr>
              <a:t>Jaká je výrobní kapacita dílny?</a:t>
            </a:r>
          </a:p>
        </p:txBody>
      </p:sp>
      <p:sp>
        <p:nvSpPr>
          <p:cNvPr id="150531" name="Rectangle 3"/>
          <p:cNvSpPr>
            <a:spLocks noGrp="1" noChangeArrowheads="1"/>
          </p:cNvSpPr>
          <p:nvPr>
            <p:ph type="body" idx="1"/>
          </p:nvPr>
        </p:nvSpPr>
        <p:spPr>
          <a:xfrm>
            <a:off x="251520" y="1622326"/>
            <a:ext cx="8219256" cy="2764904"/>
          </a:xfrm>
        </p:spPr>
        <p:txBody>
          <a:bodyPr/>
          <a:lstStyle/>
          <a:p>
            <a:r>
              <a:rPr lang="cs-CZ" sz="2400" dirty="0">
                <a:latin typeface="Times New Roman" pitchFamily="18" charset="0"/>
              </a:rPr>
              <a:t>V daném období je k dispozici 21 pracovních dní. </a:t>
            </a:r>
          </a:p>
          <a:p>
            <a:r>
              <a:rPr lang="cs-CZ" sz="2400" dirty="0">
                <a:latin typeface="Times New Roman" pitchFamily="18" charset="0"/>
              </a:rPr>
              <a:t>Pracuje se na jednu směnu (=8h).</a:t>
            </a:r>
          </a:p>
          <a:p>
            <a:r>
              <a:rPr lang="cs-CZ" sz="2400" dirty="0">
                <a:latin typeface="Times New Roman" pitchFamily="18" charset="0"/>
              </a:rPr>
              <a:t>V dílně současně pracuje 15 dělníků na 15 strojích.</a:t>
            </a:r>
          </a:p>
          <a:p>
            <a:r>
              <a:rPr lang="cs-CZ" sz="2400" dirty="0">
                <a:latin typeface="Times New Roman" pitchFamily="18" charset="0"/>
              </a:rPr>
              <a:t>Plánované prostoje jsou 5%.</a:t>
            </a:r>
          </a:p>
          <a:p>
            <a:r>
              <a:rPr lang="cs-CZ" sz="2400" dirty="0">
                <a:latin typeface="Times New Roman" pitchFamily="18" charset="0"/>
              </a:rPr>
              <a:t>Pracnost jednoho výrobku je 3,4nh</a:t>
            </a:r>
          </a:p>
        </p:txBody>
      </p:sp>
      <p:sp>
        <p:nvSpPr>
          <p:cNvPr id="4" name="Rectangle 3"/>
          <p:cNvSpPr txBox="1">
            <a:spLocks noChangeArrowheads="1"/>
          </p:cNvSpPr>
          <p:nvPr/>
        </p:nvSpPr>
        <p:spPr bwMode="auto">
          <a:xfrm>
            <a:off x="251520" y="3998590"/>
            <a:ext cx="8568952" cy="27649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cs-CZ" sz="2400" b="1" dirty="0"/>
              <a:t>Řešení:</a:t>
            </a:r>
          </a:p>
        </p:txBody>
      </p:sp>
    </p:spTree>
    <p:extLst>
      <p:ext uri="{BB962C8B-B14F-4D97-AF65-F5344CB8AC3E}">
        <p14:creationId xmlns:p14="http://schemas.microsoft.com/office/powerpoint/2010/main" val="384470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90525" y="455613"/>
            <a:ext cx="8229600" cy="1143000"/>
          </a:xfrm>
        </p:spPr>
        <p:txBody>
          <a:bodyPr/>
          <a:lstStyle/>
          <a:p>
            <a:r>
              <a:rPr lang="cs-CZ" sz="3000" dirty="0">
                <a:latin typeface="Times New Roman" pitchFamily="18" charset="0"/>
              </a:rPr>
              <a:t>Využití výrobní kapacity</a:t>
            </a:r>
          </a:p>
        </p:txBody>
      </p:sp>
      <p:sp>
        <p:nvSpPr>
          <p:cNvPr id="126979" name="Rectangle 3"/>
          <p:cNvSpPr>
            <a:spLocks noGrp="1" noChangeArrowheads="1"/>
          </p:cNvSpPr>
          <p:nvPr>
            <p:ph type="body" idx="1"/>
          </p:nvPr>
        </p:nvSpPr>
        <p:spPr/>
        <p:txBody>
          <a:bodyPr>
            <a:normAutofit lnSpcReduction="10000"/>
          </a:bodyPr>
          <a:lstStyle/>
          <a:p>
            <a:pPr>
              <a:lnSpc>
                <a:spcPct val="90000"/>
              </a:lnSpc>
              <a:spcBef>
                <a:spcPct val="40000"/>
              </a:spcBef>
            </a:pPr>
            <a:r>
              <a:rPr lang="cs-CZ" sz="2600" b="1" dirty="0">
                <a:latin typeface="Times New Roman" pitchFamily="18" charset="0"/>
              </a:rPr>
              <a:t>Koeficient plánovaného využití výrobní kapacity</a:t>
            </a:r>
            <a:r>
              <a:rPr lang="cs-CZ" sz="2600" dirty="0">
                <a:latin typeface="Times New Roman" pitchFamily="18" charset="0"/>
              </a:rPr>
              <a:t> = plánovaný objem výroby / výrobní kapacita </a:t>
            </a:r>
            <a:r>
              <a:rPr lang="cs-CZ" sz="2600" dirty="0" err="1">
                <a:latin typeface="Times New Roman" pitchFamily="18" charset="0"/>
              </a:rPr>
              <a:t>Qp</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Kapacitní rezerva</a:t>
            </a:r>
            <a:r>
              <a:rPr lang="cs-CZ" sz="2600" dirty="0">
                <a:latin typeface="Times New Roman" pitchFamily="18" charset="0"/>
              </a:rPr>
              <a:t> = výrobní kapacita - skutečný objem výroby = </a:t>
            </a:r>
            <a:r>
              <a:rPr lang="cs-CZ" sz="2600" dirty="0" err="1">
                <a:latin typeface="Times New Roman" pitchFamily="18" charset="0"/>
              </a:rPr>
              <a:t>Qp</a:t>
            </a:r>
            <a:r>
              <a:rPr lang="cs-CZ" sz="2600" dirty="0">
                <a:latin typeface="Times New Roman" pitchFamily="18" charset="0"/>
              </a:rPr>
              <a:t> – </a:t>
            </a:r>
            <a:r>
              <a:rPr lang="cs-CZ" sz="2600" dirty="0" err="1">
                <a:latin typeface="Times New Roman" pitchFamily="18" charset="0"/>
              </a:rPr>
              <a:t>Qs</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a:t>
            </a:r>
            <a:r>
              <a:rPr lang="cs-CZ" sz="2600" dirty="0" err="1">
                <a:latin typeface="Times New Roman" pitchFamily="18" charset="0"/>
              </a:rPr>
              <a:t>Qs</a:t>
            </a:r>
            <a:r>
              <a:rPr lang="cs-CZ" sz="2600" dirty="0">
                <a:latin typeface="Times New Roman" pitchFamily="18" charset="0"/>
              </a:rPr>
              <a:t> = </a:t>
            </a:r>
            <a:r>
              <a:rPr lang="cs-CZ" sz="2600" dirty="0" err="1">
                <a:latin typeface="Times New Roman" pitchFamily="18" charset="0"/>
              </a:rPr>
              <a:t>Ts</a:t>
            </a:r>
            <a:r>
              <a:rPr lang="cs-CZ" sz="2600" dirty="0">
                <a:latin typeface="Times New Roman" pitchFamily="18" charset="0"/>
              </a:rPr>
              <a:t> x </a:t>
            </a:r>
            <a:r>
              <a:rPr lang="cs-CZ" sz="2600" dirty="0" err="1">
                <a:latin typeface="Times New Roman" pitchFamily="18" charset="0"/>
              </a:rPr>
              <a:t>Vs</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Koeficient celkového využití výrobní kapacity</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a:t>
            </a:r>
            <a:r>
              <a:rPr lang="cs-CZ" sz="2600" dirty="0" err="1">
                <a:latin typeface="Times New Roman" pitchFamily="18" charset="0"/>
              </a:rPr>
              <a:t>kc</a:t>
            </a:r>
            <a:r>
              <a:rPr lang="cs-CZ" sz="2600" dirty="0">
                <a:latin typeface="Times New Roman" pitchFamily="18" charset="0"/>
              </a:rPr>
              <a:t> = </a:t>
            </a:r>
            <a:r>
              <a:rPr lang="cs-CZ" sz="2600" dirty="0" err="1">
                <a:latin typeface="Times New Roman" pitchFamily="18" charset="0"/>
              </a:rPr>
              <a:t>Qs</a:t>
            </a:r>
            <a:r>
              <a:rPr lang="cs-CZ" sz="2600" dirty="0">
                <a:latin typeface="Times New Roman" pitchFamily="18" charset="0"/>
              </a:rPr>
              <a:t> /</a:t>
            </a:r>
            <a:r>
              <a:rPr lang="cs-CZ" sz="2600" dirty="0" err="1">
                <a:latin typeface="Times New Roman" pitchFamily="18" charset="0"/>
              </a:rPr>
              <a:t>Qp</a:t>
            </a:r>
            <a:r>
              <a:rPr lang="cs-CZ" sz="2600" dirty="0">
                <a:latin typeface="Times New Roman" pitchFamily="18" charset="0"/>
              </a:rPr>
              <a:t> = ke x </a:t>
            </a:r>
            <a:r>
              <a:rPr lang="cs-CZ" sz="2600" dirty="0" err="1">
                <a:latin typeface="Times New Roman" pitchFamily="18" charset="0"/>
              </a:rPr>
              <a:t>ki</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ke = </a:t>
            </a:r>
            <a:r>
              <a:rPr lang="cs-CZ" sz="2600" dirty="0" err="1">
                <a:latin typeface="Times New Roman" pitchFamily="18" charset="0"/>
              </a:rPr>
              <a:t>Ts</a:t>
            </a:r>
            <a:r>
              <a:rPr lang="cs-CZ" sz="2600" dirty="0">
                <a:latin typeface="Times New Roman" pitchFamily="18" charset="0"/>
              </a:rPr>
              <a:t> / </a:t>
            </a:r>
            <a:r>
              <a:rPr lang="cs-CZ" sz="2600" dirty="0" err="1">
                <a:latin typeface="Times New Roman" pitchFamily="18" charset="0"/>
              </a:rPr>
              <a:t>Tp</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Kritické využití výrobní kapacity</a:t>
            </a:r>
            <a:r>
              <a:rPr lang="cs-CZ" sz="2600" dirty="0">
                <a:latin typeface="Times New Roman" pitchFamily="18" charset="0"/>
              </a:rPr>
              <a:t> 			</a:t>
            </a:r>
          </a:p>
          <a:p>
            <a:pPr marL="0" indent="0">
              <a:lnSpc>
                <a:spcPct val="90000"/>
              </a:lnSpc>
              <a:spcBef>
                <a:spcPct val="40000"/>
              </a:spcBef>
              <a:buNone/>
            </a:pPr>
            <a:r>
              <a:rPr lang="cs-CZ" sz="2600" dirty="0">
                <a:latin typeface="Times New Roman" pitchFamily="18" charset="0"/>
              </a:rPr>
              <a:t>	</a:t>
            </a:r>
            <a:r>
              <a:rPr lang="cs-CZ" sz="2600" dirty="0" err="1">
                <a:latin typeface="Times New Roman" pitchFamily="18" charset="0"/>
              </a:rPr>
              <a:t>VKkrit</a:t>
            </a:r>
            <a:r>
              <a:rPr lang="cs-CZ" sz="2600" dirty="0">
                <a:latin typeface="Times New Roman" pitchFamily="18" charset="0"/>
              </a:rPr>
              <a:t> = (BZ x 100) / </a:t>
            </a:r>
            <a:r>
              <a:rPr lang="cs-CZ" sz="2600" dirty="0" err="1">
                <a:latin typeface="Times New Roman" pitchFamily="18" charset="0"/>
              </a:rPr>
              <a:t>Qp</a:t>
            </a:r>
            <a:endParaRPr lang="cs-CZ" sz="2600" dirty="0">
              <a:latin typeface="Times New Roman" pitchFamily="18" charset="0"/>
            </a:endParaRPr>
          </a:p>
        </p:txBody>
      </p:sp>
    </p:spTree>
    <p:extLst>
      <p:ext uri="{BB962C8B-B14F-4D97-AF65-F5344CB8AC3E}">
        <p14:creationId xmlns:p14="http://schemas.microsoft.com/office/powerpoint/2010/main" val="2247942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457201"/>
            <a:ext cx="8229600" cy="1143000"/>
          </a:xfrm>
        </p:spPr>
        <p:txBody>
          <a:bodyPr/>
          <a:lstStyle/>
          <a:p>
            <a:r>
              <a:rPr lang="cs-CZ" sz="3000" b="1" dirty="0">
                <a:latin typeface="Times New Roman" pitchFamily="18" charset="0"/>
              </a:rPr>
              <a:t>Příklad 2: Výpočet výrobní kapacity</a:t>
            </a:r>
          </a:p>
        </p:txBody>
      </p:sp>
      <p:sp>
        <p:nvSpPr>
          <p:cNvPr id="136195" name="Rectangle 3"/>
          <p:cNvSpPr>
            <a:spLocks noGrp="1" noChangeArrowheads="1"/>
          </p:cNvSpPr>
          <p:nvPr>
            <p:ph type="body" idx="1"/>
          </p:nvPr>
        </p:nvSpPr>
        <p:spPr>
          <a:xfrm>
            <a:off x="457200" y="1600201"/>
            <a:ext cx="8229600" cy="3412976"/>
          </a:xfrm>
        </p:spPr>
        <p:txBody>
          <a:bodyPr/>
          <a:lstStyle/>
          <a:p>
            <a:r>
              <a:rPr lang="cs-CZ" sz="2400" dirty="0">
                <a:latin typeface="Times New Roman" pitchFamily="18" charset="0"/>
              </a:rPr>
              <a:t>Plnící linka pivovaru naplní za hodinu 100 000 ks lahví. </a:t>
            </a:r>
          </a:p>
          <a:p>
            <a:r>
              <a:rPr lang="cs-CZ" sz="2400" dirty="0">
                <a:latin typeface="Times New Roman" pitchFamily="18" charset="0"/>
              </a:rPr>
              <a:t>Je v provozu celoročně (360dní) na tři směny, 1% z nominálního časového fondu se plánuje na prostoje. </a:t>
            </a:r>
          </a:p>
          <a:p>
            <a:r>
              <a:rPr lang="cs-CZ" sz="2400" dirty="0">
                <a:latin typeface="Times New Roman" pitchFamily="18" charset="0"/>
              </a:rPr>
              <a:t>Vypočtěte výrobní kapacitu a zhodnoťte ji z hlediska vztahu k trhu. </a:t>
            </a:r>
          </a:p>
          <a:p>
            <a:r>
              <a:rPr lang="cs-CZ" sz="2400" dirty="0">
                <a:latin typeface="Times New Roman" pitchFamily="18" charset="0"/>
              </a:rPr>
              <a:t>V roce 1 podnik prodal 800 000 </a:t>
            </a:r>
            <a:r>
              <a:rPr lang="cs-CZ" sz="2400" dirty="0" err="1">
                <a:latin typeface="Times New Roman" pitchFamily="18" charset="0"/>
              </a:rPr>
              <a:t>000</a:t>
            </a:r>
            <a:r>
              <a:rPr lang="cs-CZ" sz="2400" dirty="0">
                <a:latin typeface="Times New Roman" pitchFamily="18" charset="0"/>
              </a:rPr>
              <a:t> lahví piva.</a:t>
            </a:r>
          </a:p>
        </p:txBody>
      </p:sp>
      <p:sp>
        <p:nvSpPr>
          <p:cNvPr id="4" name="Obdélník 3"/>
          <p:cNvSpPr/>
          <p:nvPr/>
        </p:nvSpPr>
        <p:spPr>
          <a:xfrm>
            <a:off x="251520" y="4509120"/>
            <a:ext cx="8712968" cy="830997"/>
          </a:xfrm>
          <a:prstGeom prst="rect">
            <a:avLst/>
          </a:prstGeom>
        </p:spPr>
        <p:txBody>
          <a:bodyPr wrap="square">
            <a:spAutoFit/>
          </a:bodyPr>
          <a:lstStyle/>
          <a:p>
            <a:r>
              <a:rPr lang="cs-CZ" sz="2400" dirty="0"/>
              <a:t>Řešení</a:t>
            </a:r>
          </a:p>
          <a:p>
            <a:endParaRPr lang="cs-CZ" sz="2400" dirty="0"/>
          </a:p>
        </p:txBody>
      </p:sp>
    </p:spTree>
    <p:extLst>
      <p:ext uri="{BB962C8B-B14F-4D97-AF65-F5344CB8AC3E}">
        <p14:creationId xmlns:p14="http://schemas.microsoft.com/office/powerpoint/2010/main" val="839318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19099" y="670384"/>
            <a:ext cx="8505825" cy="1340768"/>
          </a:xfrm>
        </p:spPr>
        <p:txBody>
          <a:bodyPr>
            <a:noAutofit/>
          </a:bodyPr>
          <a:lstStyle/>
          <a:p>
            <a:pPr algn="l"/>
            <a:r>
              <a:rPr lang="cs-CZ" sz="2800" b="1" dirty="0"/>
              <a:t>Př. 3: Vypočítejte výrobní kapacitu zařízení, výkonové využití, skutečný počet odpracovaných hodin, skutečný výkon zařízení a skutečný počet vyrobených kusů</a:t>
            </a:r>
          </a:p>
        </p:txBody>
      </p:sp>
      <p:sp>
        <p:nvSpPr>
          <p:cNvPr id="152579" name="Rectangle 3"/>
          <p:cNvSpPr>
            <a:spLocks noGrp="1" noChangeArrowheads="1"/>
          </p:cNvSpPr>
          <p:nvPr>
            <p:ph idx="1"/>
          </p:nvPr>
        </p:nvSpPr>
        <p:spPr>
          <a:xfrm>
            <a:off x="333053" y="2305050"/>
            <a:ext cx="8363272" cy="3864546"/>
          </a:xfrm>
        </p:spPr>
        <p:txBody>
          <a:bodyPr>
            <a:normAutofit/>
          </a:bodyPr>
          <a:lstStyle/>
          <a:p>
            <a:pPr>
              <a:lnSpc>
                <a:spcPct val="90000"/>
              </a:lnSpc>
            </a:pPr>
            <a:r>
              <a:rPr lang="cs-CZ" sz="2400" dirty="0">
                <a:latin typeface="Times New Roman" pitchFamily="18" charset="0"/>
              </a:rPr>
              <a:t>Výrobní zařízení, vyžadující obsluhu 1pracovníka, je schopno vyrobit 25kusů výrobku za hodinu. </a:t>
            </a:r>
          </a:p>
          <a:p>
            <a:pPr>
              <a:lnSpc>
                <a:spcPct val="90000"/>
              </a:lnSpc>
            </a:pPr>
            <a:r>
              <a:rPr lang="cs-CZ" sz="2400" dirty="0">
                <a:latin typeface="Times New Roman" pitchFamily="18" charset="0"/>
              </a:rPr>
              <a:t>Během roku je 112 sobot, nedělí a svátků. </a:t>
            </a:r>
          </a:p>
          <a:p>
            <a:pPr>
              <a:lnSpc>
                <a:spcPct val="90000"/>
              </a:lnSpc>
            </a:pPr>
            <a:r>
              <a:rPr lang="cs-CZ" sz="2400" dirty="0">
                <a:latin typeface="Times New Roman" pitchFamily="18" charset="0"/>
              </a:rPr>
              <a:t>Průměrná dovolená na jednoho pracovníka je 20dnů.</a:t>
            </a:r>
          </a:p>
          <a:p>
            <a:pPr>
              <a:lnSpc>
                <a:spcPct val="90000"/>
              </a:lnSpc>
            </a:pPr>
            <a:r>
              <a:rPr lang="cs-CZ" sz="2400" dirty="0">
                <a:latin typeface="Times New Roman" pitchFamily="18" charset="0"/>
              </a:rPr>
              <a:t>Prostoje jsou plánovány ve výši 4% nominálního časového fondu.</a:t>
            </a:r>
          </a:p>
          <a:p>
            <a:pPr>
              <a:lnSpc>
                <a:spcPct val="90000"/>
              </a:lnSpc>
            </a:pPr>
            <a:r>
              <a:rPr lang="cs-CZ" sz="2400" dirty="0">
                <a:latin typeface="Times New Roman" pitchFamily="18" charset="0"/>
              </a:rPr>
              <a:t>Pracuje se na 2 směny.</a:t>
            </a:r>
          </a:p>
          <a:p>
            <a:pPr>
              <a:lnSpc>
                <a:spcPct val="90000"/>
              </a:lnSpc>
            </a:pPr>
            <a:r>
              <a:rPr lang="cs-CZ" sz="2400" dirty="0">
                <a:latin typeface="Times New Roman" pitchFamily="18" charset="0"/>
              </a:rPr>
              <a:t>Využití časového fondu je na 90% a celkové využití kapacity je 89%.</a:t>
            </a:r>
          </a:p>
        </p:txBody>
      </p:sp>
    </p:spTree>
    <p:extLst>
      <p:ext uri="{BB962C8B-B14F-4D97-AF65-F5344CB8AC3E}">
        <p14:creationId xmlns:p14="http://schemas.microsoft.com/office/powerpoint/2010/main" val="240519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64"/>
            <a:ext cx="8229600" cy="1143000"/>
          </a:xfrm>
        </p:spPr>
        <p:txBody>
          <a:bodyPr>
            <a:normAutofit fontScale="90000"/>
          </a:bodyPr>
          <a:lstStyle/>
          <a:p>
            <a:r>
              <a:rPr lang="cs-CZ" b="1" dirty="0"/>
              <a:t>Výroba v kontextu hodnotového řetězce</a:t>
            </a:r>
          </a:p>
        </p:txBody>
      </p:sp>
      <p:pic>
        <p:nvPicPr>
          <p:cNvPr id="1026" name="Picture 2"/>
          <p:cNvPicPr>
            <a:picLocks noChangeAspect="1" noChangeArrowheads="1"/>
          </p:cNvPicPr>
          <p:nvPr/>
        </p:nvPicPr>
        <p:blipFill>
          <a:blip r:embed="rId2"/>
          <a:srcRect/>
          <a:stretch>
            <a:fillRect/>
          </a:stretch>
        </p:blipFill>
        <p:spPr bwMode="auto">
          <a:xfrm>
            <a:off x="1071538" y="2000240"/>
            <a:ext cx="7000875" cy="3829050"/>
          </a:xfrm>
          <a:prstGeom prst="rect">
            <a:avLst/>
          </a:prstGeom>
          <a:ln>
            <a:noFill/>
          </a:ln>
          <a:effectLst>
            <a:softEdge rad="112500"/>
          </a:effectLst>
        </p:spPr>
      </p:pic>
      <p:sp>
        <p:nvSpPr>
          <p:cNvPr id="5" name="Elipsa 4"/>
          <p:cNvSpPr/>
          <p:nvPr/>
        </p:nvSpPr>
        <p:spPr>
          <a:xfrm>
            <a:off x="2428860" y="3786190"/>
            <a:ext cx="1357322" cy="1571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1000100" y="3786190"/>
            <a:ext cx="6858048" cy="171451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660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669360"/>
          </a:xfrm>
          <a:solidFill>
            <a:schemeClr val="bg1"/>
          </a:solidFill>
        </p:spPr>
        <p:txBody>
          <a:bodyPr>
            <a:normAutofit/>
          </a:bodyPr>
          <a:lstStyle/>
          <a:p>
            <a:pPr marL="230406" indent="-230406">
              <a:lnSpc>
                <a:spcPct val="90000"/>
              </a:lnSpc>
              <a:buFontTx/>
              <a:buAutoNum type="alphaLcParenR"/>
            </a:pPr>
            <a:endParaRPr lang="cs-CZ" sz="2000" dirty="0"/>
          </a:p>
        </p:txBody>
      </p:sp>
    </p:spTree>
    <p:extLst>
      <p:ext uri="{BB962C8B-B14F-4D97-AF65-F5344CB8AC3E}">
        <p14:creationId xmlns:p14="http://schemas.microsoft.com/office/powerpoint/2010/main" val="255146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179512" y="1412776"/>
            <a:ext cx="8712968" cy="4713387"/>
          </a:xfrm>
        </p:spPr>
        <p:txBody>
          <a:bodyPr/>
          <a:lstStyle/>
          <a:p>
            <a:pPr>
              <a:lnSpc>
                <a:spcPct val="90000"/>
              </a:lnSpc>
              <a:spcBef>
                <a:spcPct val="50000"/>
              </a:spcBef>
            </a:pPr>
            <a:r>
              <a:rPr lang="cs-CZ" sz="2400" dirty="0">
                <a:latin typeface="Times New Roman" pitchFamily="18" charset="0"/>
              </a:rPr>
              <a:t>Celková plocha dílny je 45m2, na montáž jednoho výrobku je potřeba 5m2, montáž jednoho výrobku trvá 5minut.</a:t>
            </a:r>
          </a:p>
          <a:p>
            <a:pPr>
              <a:lnSpc>
                <a:spcPct val="90000"/>
              </a:lnSpc>
              <a:spcBef>
                <a:spcPct val="50000"/>
              </a:spcBef>
            </a:pPr>
            <a:r>
              <a:rPr lang="cs-CZ" sz="2400" b="1" dirty="0">
                <a:latin typeface="Times New Roman" pitchFamily="18" charset="0"/>
              </a:rPr>
              <a:t>Jaká je kapacita dílny</a:t>
            </a:r>
            <a:r>
              <a:rPr lang="cs-CZ" sz="2400" dirty="0">
                <a:latin typeface="Times New Roman" pitchFamily="18" charset="0"/>
              </a:rPr>
              <a:t>, je-li využitelný časový fond pracoviště 2000 hodin na rok?</a:t>
            </a:r>
          </a:p>
          <a:p>
            <a:pPr>
              <a:lnSpc>
                <a:spcPct val="90000"/>
              </a:lnSpc>
              <a:spcBef>
                <a:spcPct val="50000"/>
              </a:spcBef>
            </a:pPr>
            <a:r>
              <a:rPr lang="cs-CZ" sz="2400" b="1" dirty="0">
                <a:latin typeface="Times New Roman" pitchFamily="18" charset="0"/>
              </a:rPr>
              <a:t>Jaké je celkové využití výrobní kapacity</a:t>
            </a:r>
            <a:r>
              <a:rPr lang="cs-CZ" sz="2400" dirty="0">
                <a:latin typeface="Times New Roman" pitchFamily="18" charset="0"/>
              </a:rPr>
              <a:t>, když se ve skutečnosti vyrobí 100 000ks výrobků s celkovými náklady 200 000Kč.</a:t>
            </a:r>
          </a:p>
          <a:p>
            <a:pPr>
              <a:lnSpc>
                <a:spcPct val="90000"/>
              </a:lnSpc>
              <a:spcBef>
                <a:spcPct val="50000"/>
              </a:spcBef>
            </a:pPr>
            <a:r>
              <a:rPr lang="cs-CZ" sz="2400" dirty="0">
                <a:latin typeface="Times New Roman" pitchFamily="18" charset="0"/>
              </a:rPr>
              <a:t>Při výrobě 50 000ks výrobků byly celkové náklady 150 000 Kč. Jaké lze očekávat celkové náklady při výrobě 80 000ks výrobků?</a:t>
            </a:r>
          </a:p>
          <a:p>
            <a:pPr>
              <a:lnSpc>
                <a:spcPct val="90000"/>
              </a:lnSpc>
              <a:spcBef>
                <a:spcPct val="50000"/>
              </a:spcBef>
            </a:pPr>
            <a:r>
              <a:rPr lang="cs-CZ" sz="2400" b="1" dirty="0">
                <a:latin typeface="Times New Roman" pitchFamily="18" charset="0"/>
              </a:rPr>
              <a:t>Za jakou minimální cenu</a:t>
            </a:r>
            <a:r>
              <a:rPr lang="cs-CZ" sz="2400" dirty="0">
                <a:latin typeface="Times New Roman" pitchFamily="18" charset="0"/>
              </a:rPr>
              <a:t> mohou být prodávány výrobky, chceme – li vyrábět při plném využití výrobní kapacity a požadujeme zisk </a:t>
            </a:r>
            <a:br>
              <a:rPr lang="cs-CZ" sz="2400" dirty="0">
                <a:latin typeface="Times New Roman" pitchFamily="18" charset="0"/>
              </a:rPr>
            </a:br>
            <a:r>
              <a:rPr lang="cs-CZ" sz="2400" dirty="0">
                <a:latin typeface="Times New Roman" pitchFamily="18" charset="0"/>
              </a:rPr>
              <a:t>200 000 Kč.</a:t>
            </a:r>
          </a:p>
        </p:txBody>
      </p:sp>
      <p:sp>
        <p:nvSpPr>
          <p:cNvPr id="3" name="Nadpis 2"/>
          <p:cNvSpPr>
            <a:spLocks noGrp="1"/>
          </p:cNvSpPr>
          <p:nvPr>
            <p:ph type="title"/>
          </p:nvPr>
        </p:nvSpPr>
        <p:spPr>
          <a:xfrm>
            <a:off x="395536" y="252248"/>
            <a:ext cx="7200800" cy="1340768"/>
          </a:xfrm>
        </p:spPr>
        <p:txBody>
          <a:bodyPr/>
          <a:lstStyle/>
          <a:p>
            <a:pPr algn="l"/>
            <a:r>
              <a:rPr lang="cs-CZ" sz="2200" dirty="0"/>
              <a:t>Příklad 4:</a:t>
            </a:r>
          </a:p>
        </p:txBody>
      </p:sp>
    </p:spTree>
    <p:extLst>
      <p:ext uri="{BB962C8B-B14F-4D97-AF65-F5344CB8AC3E}">
        <p14:creationId xmlns:p14="http://schemas.microsoft.com/office/powerpoint/2010/main" val="1542532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196" y="579438"/>
            <a:ext cx="8229600" cy="1143000"/>
          </a:xfrm>
        </p:spPr>
        <p:txBody>
          <a:bodyPr/>
          <a:lstStyle/>
          <a:p>
            <a:r>
              <a:rPr lang="cs-CZ" dirty="0"/>
              <a:t>Řešení </a:t>
            </a:r>
          </a:p>
        </p:txBody>
      </p:sp>
      <p:sp>
        <p:nvSpPr>
          <p:cNvPr id="3" name="Zástupný symbol pro obsah 2"/>
          <p:cNvSpPr>
            <a:spLocks noGrp="1"/>
          </p:cNvSpPr>
          <p:nvPr>
            <p:ph idx="1"/>
          </p:nvPr>
        </p:nvSpPr>
        <p:spPr>
          <a:xfrm>
            <a:off x="179512" y="1600200"/>
            <a:ext cx="8712968" cy="4525963"/>
          </a:xfrm>
        </p:spPr>
        <p:txBody>
          <a:bodyPr/>
          <a:lstStyle/>
          <a:p>
            <a:endParaRPr lang="cs-CZ" sz="2800" dirty="0"/>
          </a:p>
        </p:txBody>
      </p:sp>
    </p:spTree>
    <p:extLst>
      <p:ext uri="{BB962C8B-B14F-4D97-AF65-F5344CB8AC3E}">
        <p14:creationId xmlns:p14="http://schemas.microsoft.com/office/powerpoint/2010/main" val="40385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457200" y="1117500"/>
            <a:ext cx="8686800" cy="5256585"/>
          </a:xfrm>
        </p:spPr>
        <p:txBody>
          <a:bodyPr/>
          <a:lstStyle/>
          <a:p>
            <a:pPr>
              <a:lnSpc>
                <a:spcPct val="90000"/>
              </a:lnSpc>
              <a:spcBef>
                <a:spcPct val="40000"/>
              </a:spcBef>
            </a:pPr>
            <a:r>
              <a:rPr lang="cs-CZ" sz="2800" dirty="0">
                <a:latin typeface="Times New Roman" pitchFamily="18" charset="0"/>
              </a:rPr>
              <a:t>Roční využitelný časový fond 4000 hodin.</a:t>
            </a:r>
          </a:p>
          <a:p>
            <a:pPr>
              <a:lnSpc>
                <a:spcPct val="90000"/>
              </a:lnSpc>
              <a:spcBef>
                <a:spcPct val="40000"/>
              </a:spcBef>
            </a:pPr>
            <a:r>
              <a:rPr lang="cs-CZ" sz="2800" dirty="0">
                <a:latin typeface="Times New Roman" pitchFamily="18" charset="0"/>
              </a:rPr>
              <a:t>Norma pracnosti jednoho výrobku 0,4nh.</a:t>
            </a:r>
          </a:p>
          <a:p>
            <a:pPr>
              <a:lnSpc>
                <a:spcPct val="90000"/>
              </a:lnSpc>
              <a:spcBef>
                <a:spcPct val="40000"/>
              </a:spcBef>
            </a:pPr>
            <a:r>
              <a:rPr lang="cs-CZ" sz="2800" b="1" dirty="0">
                <a:latin typeface="Times New Roman" pitchFamily="18" charset="0"/>
              </a:rPr>
              <a:t>Jaký zisk bude podnik vykazovat</a:t>
            </a:r>
            <a:r>
              <a:rPr lang="cs-CZ" sz="2800" dirty="0">
                <a:latin typeface="Times New Roman" pitchFamily="18" charset="0"/>
              </a:rPr>
              <a:t> při využití výrobní kapacity 95%, při extenzivním využití 85% a při ceně jednoho výrobku 1500 Kč? </a:t>
            </a:r>
          </a:p>
          <a:p>
            <a:pPr>
              <a:lnSpc>
                <a:spcPct val="90000"/>
              </a:lnSpc>
              <a:spcBef>
                <a:spcPct val="40000"/>
              </a:spcBef>
            </a:pPr>
            <a:r>
              <a:rPr lang="cs-CZ" sz="2800" dirty="0">
                <a:latin typeface="Times New Roman" pitchFamily="18" charset="0"/>
              </a:rPr>
              <a:t>Při výrobě 2000 ks výrobků byly celkové náklady </a:t>
            </a:r>
            <a:br>
              <a:rPr lang="cs-CZ" sz="2800" dirty="0">
                <a:latin typeface="Times New Roman" pitchFamily="18" charset="0"/>
              </a:rPr>
            </a:br>
            <a:r>
              <a:rPr lang="cs-CZ" sz="2800" dirty="0">
                <a:latin typeface="Times New Roman" pitchFamily="18" charset="0"/>
              </a:rPr>
              <a:t>2 800 000 Kč.</a:t>
            </a:r>
          </a:p>
          <a:p>
            <a:pPr>
              <a:lnSpc>
                <a:spcPct val="90000"/>
              </a:lnSpc>
              <a:spcBef>
                <a:spcPct val="40000"/>
              </a:spcBef>
            </a:pPr>
            <a:r>
              <a:rPr lang="cs-CZ" sz="2800" dirty="0">
                <a:latin typeface="Times New Roman" pitchFamily="18" charset="0"/>
              </a:rPr>
              <a:t>Při výrobě 8000 kusů byly celkové náklady </a:t>
            </a:r>
            <a:br>
              <a:rPr lang="cs-CZ" sz="2800" dirty="0">
                <a:latin typeface="Times New Roman" pitchFamily="18" charset="0"/>
              </a:rPr>
            </a:br>
            <a:r>
              <a:rPr lang="cs-CZ" sz="2800" dirty="0">
                <a:latin typeface="Times New Roman" pitchFamily="18" charset="0"/>
              </a:rPr>
              <a:t>8 800 000 Kč.</a:t>
            </a:r>
          </a:p>
          <a:p>
            <a:pPr>
              <a:lnSpc>
                <a:spcPct val="90000"/>
              </a:lnSpc>
              <a:spcBef>
                <a:spcPct val="40000"/>
              </a:spcBef>
            </a:pPr>
            <a:r>
              <a:rPr lang="cs-CZ" sz="2800" b="1" dirty="0">
                <a:latin typeface="Times New Roman" pitchFamily="18" charset="0"/>
              </a:rPr>
              <a:t>Jaké je kritické využití výrobní kapacity?</a:t>
            </a:r>
            <a:endParaRPr lang="cs-CZ" sz="2800" dirty="0">
              <a:latin typeface="Times New Roman" pitchFamily="18" charset="0"/>
            </a:endParaRPr>
          </a:p>
        </p:txBody>
      </p:sp>
      <p:sp>
        <p:nvSpPr>
          <p:cNvPr id="3" name="Nadpis 2"/>
          <p:cNvSpPr>
            <a:spLocks noGrp="1"/>
          </p:cNvSpPr>
          <p:nvPr>
            <p:ph type="title"/>
          </p:nvPr>
        </p:nvSpPr>
        <p:spPr>
          <a:xfrm>
            <a:off x="457200" y="247650"/>
            <a:ext cx="7200800" cy="1340768"/>
          </a:xfrm>
        </p:spPr>
        <p:txBody>
          <a:bodyPr>
            <a:normAutofit/>
          </a:bodyPr>
          <a:lstStyle/>
          <a:p>
            <a:pPr algn="l"/>
            <a:r>
              <a:rPr lang="cs-CZ" sz="2800" b="1" dirty="0"/>
              <a:t>Příklad 5:</a:t>
            </a:r>
          </a:p>
        </p:txBody>
      </p:sp>
    </p:spTree>
    <p:extLst>
      <p:ext uri="{BB962C8B-B14F-4D97-AF65-F5344CB8AC3E}">
        <p14:creationId xmlns:p14="http://schemas.microsoft.com/office/powerpoint/2010/main" val="2233063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a:t>
            </a:r>
          </a:p>
        </p:txBody>
      </p:sp>
      <p:sp>
        <p:nvSpPr>
          <p:cNvPr id="3" name="Zástupný symbol pro obsah 2"/>
          <p:cNvSpPr>
            <a:spLocks noGrp="1"/>
          </p:cNvSpPr>
          <p:nvPr>
            <p:ph idx="1"/>
          </p:nvPr>
        </p:nvSpPr>
        <p:spPr>
          <a:xfrm>
            <a:off x="161764" y="1067790"/>
            <a:ext cx="8820472" cy="5328592"/>
          </a:xfrm>
        </p:spPr>
        <p:txBody>
          <a:bodyPr/>
          <a:lstStyle/>
          <a:p>
            <a:r>
              <a:rPr lang="cs-CZ" sz="1800" dirty="0"/>
              <a:t>VK = 4000 / 0,4 = 10 000kusů</a:t>
            </a:r>
          </a:p>
          <a:p>
            <a:r>
              <a:rPr lang="cs-CZ" sz="1800" dirty="0" err="1"/>
              <a:t>Qs</a:t>
            </a:r>
            <a:r>
              <a:rPr lang="cs-CZ" sz="1800" dirty="0"/>
              <a:t> = 0,95 x 10 000 = 9 500 ks</a:t>
            </a:r>
          </a:p>
          <a:p>
            <a:endParaRPr lang="cs-CZ" sz="1800" dirty="0"/>
          </a:p>
          <a:p>
            <a:pPr>
              <a:buNone/>
            </a:pPr>
            <a:r>
              <a:rPr lang="cs-CZ" sz="1800" dirty="0"/>
              <a:t>	2 800 000 = FN + VN x 2000</a:t>
            </a:r>
          </a:p>
          <a:p>
            <a:pPr>
              <a:buNone/>
            </a:pPr>
            <a:r>
              <a:rPr lang="cs-CZ" sz="1800" dirty="0"/>
              <a:t>	8 800 000 = FN + VN x 8000</a:t>
            </a:r>
          </a:p>
          <a:p>
            <a:r>
              <a:rPr lang="cs-CZ" sz="1800" dirty="0"/>
              <a:t>Nákladová funkce: N = 800 000 + 1000 x q</a:t>
            </a:r>
          </a:p>
          <a:p>
            <a:r>
              <a:rPr lang="cs-CZ" sz="1800" dirty="0"/>
              <a:t>Zisk:</a:t>
            </a:r>
          </a:p>
          <a:p>
            <a:pPr>
              <a:buNone/>
            </a:pPr>
            <a:r>
              <a:rPr lang="cs-CZ" sz="1800" dirty="0"/>
              <a:t>	1 500 x 9 500 = Z + 800 000 + 1000 x 9 500</a:t>
            </a:r>
          </a:p>
          <a:p>
            <a:pPr>
              <a:buNone/>
            </a:pPr>
            <a:r>
              <a:rPr lang="cs-CZ" sz="1800" dirty="0"/>
              <a:t>	Z = 3 950 000</a:t>
            </a:r>
          </a:p>
          <a:p>
            <a:endParaRPr lang="cs-CZ" sz="1800" dirty="0"/>
          </a:p>
          <a:p>
            <a:r>
              <a:rPr lang="cs-CZ" sz="1800" dirty="0"/>
              <a:t>Kritické využití výrobní kapacity: musíme dopočítat bod zvratu a zjistit koeficient celkového využití pro tento objem produkce.</a:t>
            </a:r>
          </a:p>
          <a:p>
            <a:r>
              <a:rPr lang="cs-CZ" sz="1800" dirty="0"/>
              <a:t>BZ = 800 000/ 500 = 1 600 kusů</a:t>
            </a:r>
          </a:p>
          <a:p>
            <a:r>
              <a:rPr lang="cs-CZ" sz="1800" dirty="0" err="1"/>
              <a:t>Kc</a:t>
            </a:r>
            <a:r>
              <a:rPr lang="cs-CZ" sz="1800" dirty="0"/>
              <a:t> = 1 600 / 10 000 = 16%</a:t>
            </a:r>
          </a:p>
          <a:p>
            <a:r>
              <a:rPr lang="cs-CZ" sz="1800" dirty="0"/>
              <a:t>Pokud by koeficient celkového využití výrobní kapacity klesl pod 16%, byl by podnik ve ztrátě.</a:t>
            </a:r>
          </a:p>
          <a:p>
            <a:endParaRPr lang="cs-CZ" sz="1800" dirty="0"/>
          </a:p>
        </p:txBody>
      </p:sp>
    </p:spTree>
    <p:extLst>
      <p:ext uri="{BB962C8B-B14F-4D97-AF65-F5344CB8AC3E}">
        <p14:creationId xmlns:p14="http://schemas.microsoft.com/office/powerpoint/2010/main" val="5352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457200"/>
            <a:ext cx="8229600" cy="1143000"/>
          </a:xfrm>
        </p:spPr>
        <p:txBody>
          <a:bodyPr/>
          <a:lstStyle/>
          <a:p>
            <a:r>
              <a:rPr lang="cs-CZ" sz="3000" b="1" dirty="0">
                <a:latin typeface="Times New Roman" pitchFamily="18" charset="0"/>
              </a:rPr>
              <a:t>Příklad 6: Znáte tyto údaje:</a:t>
            </a:r>
          </a:p>
        </p:txBody>
      </p:sp>
      <p:sp>
        <p:nvSpPr>
          <p:cNvPr id="138243" name="Rectangle 3"/>
          <p:cNvSpPr>
            <a:spLocks noGrp="1" noChangeArrowheads="1"/>
          </p:cNvSpPr>
          <p:nvPr>
            <p:ph type="body" idx="1"/>
          </p:nvPr>
        </p:nvSpPr>
        <p:spPr/>
        <p:txBody>
          <a:bodyPr/>
          <a:lstStyle/>
          <a:p>
            <a:pPr>
              <a:lnSpc>
                <a:spcPct val="90000"/>
              </a:lnSpc>
              <a:spcBef>
                <a:spcPct val="40000"/>
              </a:spcBef>
            </a:pPr>
            <a:r>
              <a:rPr lang="cs-CZ" sz="2600" dirty="0">
                <a:latin typeface="Times New Roman" pitchFamily="18" charset="0"/>
              </a:rPr>
              <a:t>Roční využitelný časový fond 1000 hodin, 10% času je plánováno na nutnou údržbu.</a:t>
            </a:r>
          </a:p>
          <a:p>
            <a:pPr>
              <a:lnSpc>
                <a:spcPct val="90000"/>
              </a:lnSpc>
              <a:spcBef>
                <a:spcPct val="40000"/>
              </a:spcBef>
            </a:pPr>
            <a:r>
              <a:rPr lang="cs-CZ" sz="2600" dirty="0">
                <a:latin typeface="Times New Roman" pitchFamily="18" charset="0"/>
              </a:rPr>
              <a:t>Norma pracnosti jednoho výrobku 0,4nh.</a:t>
            </a:r>
          </a:p>
          <a:p>
            <a:pPr>
              <a:lnSpc>
                <a:spcPct val="90000"/>
              </a:lnSpc>
              <a:spcBef>
                <a:spcPct val="40000"/>
              </a:spcBef>
            </a:pPr>
            <a:r>
              <a:rPr lang="cs-CZ" sz="2600" dirty="0">
                <a:latin typeface="Times New Roman" pitchFamily="18" charset="0"/>
              </a:rPr>
              <a:t>Využití výrobní kapacity činilo 90%, při němž vznikly náklady ve výši 315 100Kč.</a:t>
            </a:r>
          </a:p>
          <a:p>
            <a:pPr>
              <a:lnSpc>
                <a:spcPct val="90000"/>
              </a:lnSpc>
              <a:spcBef>
                <a:spcPct val="40000"/>
              </a:spcBef>
            </a:pPr>
            <a:r>
              <a:rPr lang="cs-CZ" sz="2600" dirty="0">
                <a:latin typeface="Times New Roman" pitchFamily="18" charset="0"/>
              </a:rPr>
              <a:t>Po zlepšení využití výrobní kapacity na 98% byly celkové náklady 320 500Kč.</a:t>
            </a:r>
          </a:p>
          <a:p>
            <a:pPr>
              <a:lnSpc>
                <a:spcPct val="90000"/>
              </a:lnSpc>
              <a:spcBef>
                <a:spcPct val="40000"/>
              </a:spcBef>
            </a:pPr>
            <a:r>
              <a:rPr lang="cs-CZ" sz="2600" dirty="0">
                <a:latin typeface="Times New Roman" pitchFamily="18" charset="0"/>
              </a:rPr>
              <a:t>Jaké množství výrobků by měl podnik vyrábět, je-li maximální možná cena 130 Kč/ks?</a:t>
            </a:r>
          </a:p>
        </p:txBody>
      </p:sp>
    </p:spTree>
    <p:extLst>
      <p:ext uri="{BB962C8B-B14F-4D97-AF65-F5344CB8AC3E}">
        <p14:creationId xmlns:p14="http://schemas.microsoft.com/office/powerpoint/2010/main" val="4232515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a:t>
            </a:r>
          </a:p>
        </p:txBody>
      </p:sp>
      <p:sp>
        <p:nvSpPr>
          <p:cNvPr id="3" name="Zástupný symbol pro obsah 2"/>
          <p:cNvSpPr>
            <a:spLocks noGrp="1"/>
          </p:cNvSpPr>
          <p:nvPr>
            <p:ph idx="1"/>
          </p:nvPr>
        </p:nvSpPr>
        <p:spPr>
          <a:xfrm>
            <a:off x="457200" y="1600200"/>
            <a:ext cx="8435280" cy="5069160"/>
          </a:xfrm>
        </p:spPr>
        <p:txBody>
          <a:bodyPr/>
          <a:lstStyle/>
          <a:p>
            <a:endParaRPr lang="cs-CZ" sz="2800" dirty="0"/>
          </a:p>
        </p:txBody>
      </p:sp>
    </p:spTree>
    <p:extLst>
      <p:ext uri="{BB962C8B-B14F-4D97-AF65-F5344CB8AC3E}">
        <p14:creationId xmlns:p14="http://schemas.microsoft.com/office/powerpoint/2010/main" val="12551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541338"/>
            <a:ext cx="8229600" cy="1143000"/>
          </a:xfrm>
        </p:spPr>
        <p:txBody>
          <a:bodyPr/>
          <a:lstStyle/>
          <a:p>
            <a:r>
              <a:rPr lang="cs-CZ">
                <a:latin typeface="Times New Roman" pitchFamily="18" charset="0"/>
              </a:rPr>
              <a:t>Kalendářní časový fond je:</a:t>
            </a:r>
          </a:p>
        </p:txBody>
      </p:sp>
      <p:sp>
        <p:nvSpPr>
          <p:cNvPr id="190467"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Počet dnů v roce</a:t>
            </a:r>
          </a:p>
          <a:p>
            <a:pPr marL="609600" indent="-609600">
              <a:buClr>
                <a:schemeClr val="tx1"/>
              </a:buClr>
              <a:buFontTx/>
              <a:buAutoNum type="alphaLcParenR"/>
            </a:pPr>
            <a:r>
              <a:rPr lang="cs-CZ">
                <a:latin typeface="Times New Roman" pitchFamily="18" charset="0"/>
              </a:rPr>
              <a:t>Počet kalendářních dní bez sobot a nedělí</a:t>
            </a:r>
          </a:p>
          <a:p>
            <a:pPr marL="609600" indent="-609600">
              <a:buClr>
                <a:schemeClr val="tx1"/>
              </a:buClr>
              <a:buFontTx/>
              <a:buAutoNum type="alphaLcParenR"/>
            </a:pPr>
            <a:r>
              <a:rPr lang="cs-CZ">
                <a:latin typeface="Times New Roman" pitchFamily="18" charset="0"/>
              </a:rPr>
              <a:t>Počet pracovních dní v roce</a:t>
            </a:r>
          </a:p>
          <a:p>
            <a:pPr marL="609600" indent="-609600"/>
            <a:endParaRPr lang="cs-CZ">
              <a:latin typeface="Times New Roman" pitchFamily="18" charset="0"/>
            </a:endParaRPr>
          </a:p>
        </p:txBody>
      </p:sp>
    </p:spTree>
    <p:extLst>
      <p:ext uri="{BB962C8B-B14F-4D97-AF65-F5344CB8AC3E}">
        <p14:creationId xmlns:p14="http://schemas.microsoft.com/office/powerpoint/2010/main" val="2435480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598488"/>
            <a:ext cx="8229600" cy="1143000"/>
          </a:xfrm>
        </p:spPr>
        <p:txBody>
          <a:bodyPr/>
          <a:lstStyle/>
          <a:p>
            <a:r>
              <a:rPr lang="cs-CZ" sz="3000" dirty="0">
                <a:latin typeface="Times New Roman" pitchFamily="18" charset="0"/>
              </a:rPr>
              <a:t>Koeficient integrálního využití měří:</a:t>
            </a:r>
          </a:p>
        </p:txBody>
      </p:sp>
      <p:sp>
        <p:nvSpPr>
          <p:cNvPr id="191491"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Využití výkonu</a:t>
            </a:r>
          </a:p>
          <a:p>
            <a:pPr marL="609600" indent="-609600">
              <a:buClr>
                <a:schemeClr val="tx1"/>
              </a:buClr>
              <a:buFontTx/>
              <a:buAutoNum type="alphaLcParenR"/>
            </a:pPr>
            <a:r>
              <a:rPr lang="cs-CZ">
                <a:latin typeface="Times New Roman" pitchFamily="18" charset="0"/>
              </a:rPr>
              <a:t>Využití kapacity</a:t>
            </a:r>
          </a:p>
          <a:p>
            <a:pPr marL="609600" indent="-609600">
              <a:buClr>
                <a:schemeClr val="tx1"/>
              </a:buClr>
              <a:buFontTx/>
              <a:buAutoNum type="alphaLcParenR"/>
            </a:pPr>
            <a:r>
              <a:rPr lang="cs-CZ">
                <a:latin typeface="Times New Roman" pitchFamily="18" charset="0"/>
              </a:rPr>
              <a:t>Využití času</a:t>
            </a:r>
          </a:p>
        </p:txBody>
      </p:sp>
    </p:spTree>
    <p:extLst>
      <p:ext uri="{BB962C8B-B14F-4D97-AF65-F5344CB8AC3E}">
        <p14:creationId xmlns:p14="http://schemas.microsoft.com/office/powerpoint/2010/main" val="2378456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61950" y="665163"/>
            <a:ext cx="8229600" cy="1143000"/>
          </a:xfrm>
        </p:spPr>
        <p:txBody>
          <a:bodyPr/>
          <a:lstStyle/>
          <a:p>
            <a:r>
              <a:rPr lang="cs-CZ" sz="3000" b="1" dirty="0">
                <a:latin typeface="Times New Roman" pitchFamily="18" charset="0"/>
              </a:rPr>
              <a:t>Výkon výrobního zařízení udává:</a:t>
            </a:r>
          </a:p>
        </p:txBody>
      </p:sp>
      <p:sp>
        <p:nvSpPr>
          <p:cNvPr id="192515"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Maximální počet výrobků vyrobených za jednotku času</a:t>
            </a:r>
          </a:p>
          <a:p>
            <a:pPr marL="609600" indent="-609600">
              <a:buClr>
                <a:schemeClr val="tx1"/>
              </a:buClr>
              <a:buFontTx/>
              <a:buAutoNum type="alphaLcParenR"/>
            </a:pPr>
            <a:r>
              <a:rPr lang="cs-CZ">
                <a:latin typeface="Times New Roman" pitchFamily="18" charset="0"/>
              </a:rPr>
              <a:t>Průměrný počet výrobků vyrobených za jednotku času</a:t>
            </a:r>
          </a:p>
          <a:p>
            <a:pPr marL="609600" indent="-609600">
              <a:buClr>
                <a:schemeClr val="tx1"/>
              </a:buClr>
              <a:buFontTx/>
              <a:buAutoNum type="alphaLcParenR"/>
            </a:pPr>
            <a:r>
              <a:rPr lang="cs-CZ">
                <a:latin typeface="Times New Roman" pitchFamily="18" charset="0"/>
              </a:rPr>
              <a:t>Dobu, za kterou se průměrně vyrobí jeden výrobek</a:t>
            </a:r>
          </a:p>
        </p:txBody>
      </p:sp>
    </p:spTree>
    <p:extLst>
      <p:ext uri="{BB962C8B-B14F-4D97-AF65-F5344CB8AC3E}">
        <p14:creationId xmlns:p14="http://schemas.microsoft.com/office/powerpoint/2010/main" val="300361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Výroba v kontextu účetních informací</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1214422"/>
            <a:ext cx="5029201" cy="5643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Elipsa 5"/>
          <p:cNvSpPr/>
          <p:nvPr/>
        </p:nvSpPr>
        <p:spPr>
          <a:xfrm>
            <a:off x="1928794" y="2571744"/>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1714480" y="3143248"/>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1785918" y="4500570"/>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350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sz="3000">
                <a:latin typeface="Times New Roman" pitchFamily="18" charset="0"/>
              </a:rPr>
              <a:t>Benchmarking je</a:t>
            </a:r>
          </a:p>
        </p:txBody>
      </p:sp>
      <p:sp>
        <p:nvSpPr>
          <p:cNvPr id="193539" name="Rectangle 3"/>
          <p:cNvSpPr>
            <a:spLocks noGrp="1" noChangeArrowheads="1"/>
          </p:cNvSpPr>
          <p:nvPr>
            <p:ph type="body" idx="1"/>
          </p:nvPr>
        </p:nvSpPr>
        <p:spPr/>
        <p:txBody>
          <a:bodyPr/>
          <a:lstStyle/>
          <a:p>
            <a:pPr marL="609600" indent="-609600">
              <a:lnSpc>
                <a:spcPct val="90000"/>
              </a:lnSpc>
              <a:spcBef>
                <a:spcPct val="50000"/>
              </a:spcBef>
              <a:buClr>
                <a:schemeClr val="tx1"/>
              </a:buClr>
              <a:buFontTx/>
              <a:buAutoNum type="alphaLcParenR"/>
            </a:pPr>
            <a:r>
              <a:rPr lang="cs-CZ">
                <a:latin typeface="Times New Roman" pitchFamily="18" charset="0"/>
              </a:rPr>
              <a:t>Soustavné hodnocení výrobků, služeb a postupů ve srovnání s konkurencí za účelem zlepšení práce a výrobků své firmy,</a:t>
            </a:r>
          </a:p>
          <a:p>
            <a:pPr marL="609600" indent="-609600">
              <a:lnSpc>
                <a:spcPct val="90000"/>
              </a:lnSpc>
              <a:spcBef>
                <a:spcPct val="50000"/>
              </a:spcBef>
              <a:buClr>
                <a:schemeClr val="tx1"/>
              </a:buClr>
              <a:buFontTx/>
              <a:buAutoNum type="alphaLcParenR"/>
            </a:pPr>
            <a:r>
              <a:rPr lang="cs-CZ">
                <a:latin typeface="Times New Roman" pitchFamily="18" charset="0"/>
              </a:rPr>
              <a:t>Soustavná kontrola se zjišťováním odpovědnosti za chyby,</a:t>
            </a:r>
          </a:p>
          <a:p>
            <a:pPr marL="609600" indent="-609600">
              <a:lnSpc>
                <a:spcPct val="90000"/>
              </a:lnSpc>
              <a:spcBef>
                <a:spcPct val="50000"/>
              </a:spcBef>
              <a:buClr>
                <a:schemeClr val="tx1"/>
              </a:buClr>
              <a:buFontTx/>
              <a:buAutoNum type="alphaLcParenR"/>
            </a:pPr>
            <a:r>
              <a:rPr lang="cs-CZ">
                <a:latin typeface="Times New Roman" pitchFamily="18" charset="0"/>
              </a:rPr>
              <a:t>Direktivní způsob strategického řízení,</a:t>
            </a:r>
          </a:p>
          <a:p>
            <a:pPr marL="609600" indent="-609600">
              <a:lnSpc>
                <a:spcPct val="90000"/>
              </a:lnSpc>
              <a:spcBef>
                <a:spcPct val="50000"/>
              </a:spcBef>
              <a:buClr>
                <a:schemeClr val="tx1"/>
              </a:buClr>
              <a:buFontTx/>
              <a:buAutoNum type="alphaLcParenR"/>
            </a:pPr>
            <a:r>
              <a:rPr lang="cs-CZ">
                <a:latin typeface="Times New Roman" pitchFamily="18" charset="0"/>
              </a:rPr>
              <a:t>Souvztažnost mezi náklady a kapacitním využití.</a:t>
            </a:r>
          </a:p>
          <a:p>
            <a:pPr marL="609600" indent="-609600">
              <a:lnSpc>
                <a:spcPct val="90000"/>
              </a:lnSpc>
            </a:pPr>
            <a:endParaRPr lang="cs-CZ">
              <a:latin typeface="Times New Roman" pitchFamily="18" charset="0"/>
            </a:endParaRPr>
          </a:p>
        </p:txBody>
      </p:sp>
    </p:spTree>
    <p:extLst>
      <p:ext uri="{BB962C8B-B14F-4D97-AF65-F5344CB8AC3E}">
        <p14:creationId xmlns:p14="http://schemas.microsoft.com/office/powerpoint/2010/main" val="186294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sz="3000">
                <a:latin typeface="Times New Roman" pitchFamily="18" charset="0"/>
              </a:rPr>
              <a:t>Využití časového fondu nazýváme:</a:t>
            </a:r>
          </a:p>
        </p:txBody>
      </p:sp>
      <p:sp>
        <p:nvSpPr>
          <p:cNvPr id="194563"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latin typeface="Times New Roman" pitchFamily="18" charset="0"/>
              </a:rPr>
              <a:t>Extenzivním využitím,</a:t>
            </a:r>
          </a:p>
          <a:p>
            <a:pPr marL="609600" indent="-609600">
              <a:spcBef>
                <a:spcPct val="50000"/>
              </a:spcBef>
              <a:buClr>
                <a:schemeClr val="tx1"/>
              </a:buClr>
              <a:buFontTx/>
              <a:buAutoNum type="alphaLcParenR"/>
            </a:pPr>
            <a:r>
              <a:rPr lang="cs-CZ">
                <a:latin typeface="Times New Roman" pitchFamily="18" charset="0"/>
              </a:rPr>
              <a:t>Intenzivním využitím,</a:t>
            </a:r>
          </a:p>
          <a:p>
            <a:pPr marL="609600" indent="-609600">
              <a:spcBef>
                <a:spcPct val="50000"/>
              </a:spcBef>
              <a:buClr>
                <a:schemeClr val="tx1"/>
              </a:buClr>
              <a:buFontTx/>
              <a:buAutoNum type="alphaLcParenR"/>
            </a:pPr>
            <a:r>
              <a:rPr lang="cs-CZ">
                <a:latin typeface="Times New Roman" pitchFamily="18" charset="0"/>
              </a:rPr>
              <a:t>Integrálním využití,</a:t>
            </a:r>
          </a:p>
          <a:p>
            <a:pPr marL="609600" indent="-609600">
              <a:spcBef>
                <a:spcPct val="50000"/>
              </a:spcBef>
              <a:buClr>
                <a:schemeClr val="tx1"/>
              </a:buClr>
              <a:buFontTx/>
              <a:buAutoNum type="alphaLcParenR"/>
            </a:pPr>
            <a:r>
              <a:rPr lang="cs-CZ">
                <a:latin typeface="Times New Roman" pitchFamily="18" charset="0"/>
              </a:rPr>
              <a:t>Celkovým využitím.</a:t>
            </a:r>
          </a:p>
        </p:txBody>
      </p:sp>
    </p:spTree>
    <p:extLst>
      <p:ext uri="{BB962C8B-B14F-4D97-AF65-F5344CB8AC3E}">
        <p14:creationId xmlns:p14="http://schemas.microsoft.com/office/powerpoint/2010/main" val="3662129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cs-CZ" sz="3000">
                <a:latin typeface="Times New Roman" pitchFamily="18" charset="0"/>
              </a:rPr>
              <a:t>TQM je:</a:t>
            </a:r>
          </a:p>
        </p:txBody>
      </p:sp>
      <p:sp>
        <p:nvSpPr>
          <p:cNvPr id="195587"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latin typeface="Times New Roman" pitchFamily="18" charset="0"/>
              </a:rPr>
              <a:t>Systém řízení kvality,</a:t>
            </a:r>
          </a:p>
          <a:p>
            <a:pPr marL="609600" indent="-609600">
              <a:spcBef>
                <a:spcPct val="50000"/>
              </a:spcBef>
              <a:buClr>
                <a:schemeClr val="tx1"/>
              </a:buClr>
              <a:buFontTx/>
              <a:buAutoNum type="alphaLcParenR"/>
            </a:pPr>
            <a:r>
              <a:rPr lang="cs-CZ">
                <a:latin typeface="Times New Roman" pitchFamily="18" charset="0"/>
              </a:rPr>
              <a:t>Hodnotová analýza,</a:t>
            </a:r>
          </a:p>
          <a:p>
            <a:pPr marL="609600" indent="-609600">
              <a:spcBef>
                <a:spcPct val="50000"/>
              </a:spcBef>
              <a:buClr>
                <a:schemeClr val="tx1"/>
              </a:buClr>
              <a:buFontTx/>
              <a:buAutoNum type="alphaLcParenR"/>
            </a:pPr>
            <a:r>
              <a:rPr lang="cs-CZ">
                <a:latin typeface="Times New Roman" pitchFamily="18" charset="0"/>
              </a:rPr>
              <a:t>Management změny,</a:t>
            </a:r>
          </a:p>
          <a:p>
            <a:pPr marL="609600" indent="-609600">
              <a:spcBef>
                <a:spcPct val="50000"/>
              </a:spcBef>
              <a:buClr>
                <a:schemeClr val="tx1"/>
              </a:buClr>
              <a:buFontTx/>
              <a:buAutoNum type="alphaLcParenR"/>
            </a:pPr>
            <a:r>
              <a:rPr lang="cs-CZ">
                <a:latin typeface="Times New Roman" pitchFamily="18" charset="0"/>
              </a:rPr>
              <a:t>Benchmarking pro vybrané výrobky.</a:t>
            </a:r>
          </a:p>
        </p:txBody>
      </p:sp>
    </p:spTree>
    <p:extLst>
      <p:ext uri="{BB962C8B-B14F-4D97-AF65-F5344CB8AC3E}">
        <p14:creationId xmlns:p14="http://schemas.microsoft.com/office/powerpoint/2010/main" val="2663976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457200"/>
            <a:ext cx="8229600" cy="1143000"/>
          </a:xfrm>
        </p:spPr>
        <p:txBody>
          <a:bodyPr/>
          <a:lstStyle/>
          <a:p>
            <a:r>
              <a:rPr lang="cs-CZ" sz="3000" dirty="0">
                <a:latin typeface="Times New Roman" pitchFamily="18" charset="0"/>
              </a:rPr>
              <a:t>Posuďte pravdivost následujícího tvrzení:</a:t>
            </a:r>
          </a:p>
        </p:txBody>
      </p:sp>
      <p:sp>
        <p:nvSpPr>
          <p:cNvPr id="160771" name="Rectangle 3"/>
          <p:cNvSpPr>
            <a:spLocks noGrp="1" noChangeArrowheads="1"/>
          </p:cNvSpPr>
          <p:nvPr>
            <p:ph type="body" idx="1"/>
          </p:nvPr>
        </p:nvSpPr>
        <p:spPr/>
        <p:txBody>
          <a:bodyPr>
            <a:normAutofit lnSpcReduction="10000"/>
          </a:bodyPr>
          <a:lstStyle/>
          <a:p>
            <a:pPr>
              <a:lnSpc>
                <a:spcPct val="90000"/>
              </a:lnSpc>
              <a:spcBef>
                <a:spcPct val="50000"/>
              </a:spcBef>
            </a:pPr>
            <a:r>
              <a:rPr lang="cs-CZ" dirty="0">
                <a:latin typeface="Times New Roman" pitchFamily="18" charset="0"/>
              </a:rPr>
              <a:t>Pokud koeficient směnnosti je 1, pak využitelný časový fond dělníka a výrobního zařízení je shodný.</a:t>
            </a:r>
          </a:p>
          <a:p>
            <a:pPr>
              <a:lnSpc>
                <a:spcPct val="90000"/>
              </a:lnSpc>
              <a:spcBef>
                <a:spcPct val="50000"/>
              </a:spcBef>
            </a:pPr>
            <a:r>
              <a:rPr lang="cs-CZ" dirty="0">
                <a:latin typeface="Times New Roman" pitchFamily="18" charset="0"/>
              </a:rPr>
              <a:t>Pokud jsou v podniku dlouhodobě překračovány normy, pak může být skutečný objem produkce vyšší, než výrobní kapacita.</a:t>
            </a:r>
          </a:p>
          <a:p>
            <a:pPr>
              <a:lnSpc>
                <a:spcPct val="90000"/>
              </a:lnSpc>
              <a:spcBef>
                <a:spcPct val="50000"/>
              </a:spcBef>
            </a:pPr>
            <a:r>
              <a:rPr lang="cs-CZ" dirty="0">
                <a:latin typeface="Times New Roman" pitchFamily="18" charset="0"/>
              </a:rPr>
              <a:t>Je-li index růstu produktivity práce vyšší než index růstu mzdových nákladů, pak výsledným efektem je růst produktivity celkové.</a:t>
            </a:r>
          </a:p>
        </p:txBody>
      </p:sp>
    </p:spTree>
    <p:extLst>
      <p:ext uri="{BB962C8B-B14F-4D97-AF65-F5344CB8AC3E}">
        <p14:creationId xmlns:p14="http://schemas.microsoft.com/office/powerpoint/2010/main" val="1044728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cs-CZ" sz="3600">
                <a:latin typeface="Times New Roman" pitchFamily="18" charset="0"/>
              </a:rPr>
              <a:t>Optimalizace výrobního programu</a:t>
            </a:r>
          </a:p>
        </p:txBody>
      </p:sp>
      <p:sp>
        <p:nvSpPr>
          <p:cNvPr id="196611" name="Rectangle 3"/>
          <p:cNvSpPr>
            <a:spLocks noGrp="1" noChangeArrowheads="1"/>
          </p:cNvSpPr>
          <p:nvPr>
            <p:ph type="body" idx="1"/>
          </p:nvPr>
        </p:nvSpPr>
        <p:spPr/>
        <p:txBody>
          <a:bodyPr/>
          <a:lstStyle/>
          <a:p>
            <a:pPr>
              <a:spcBef>
                <a:spcPct val="50000"/>
              </a:spcBef>
            </a:pPr>
            <a:r>
              <a:rPr lang="cs-CZ">
                <a:latin typeface="Times New Roman" pitchFamily="18" charset="0"/>
              </a:rPr>
              <a:t>Volba takového výrobního programu, který podniku přinese největší zisk. </a:t>
            </a:r>
          </a:p>
          <a:p>
            <a:pPr>
              <a:spcBef>
                <a:spcPct val="50000"/>
              </a:spcBef>
            </a:pPr>
            <a:r>
              <a:rPr lang="cs-CZ">
                <a:latin typeface="Times New Roman" pitchFamily="18" charset="0"/>
              </a:rPr>
              <a:t>Výrobní program musí respektovat: </a:t>
            </a:r>
          </a:p>
          <a:p>
            <a:pPr lvl="1">
              <a:spcBef>
                <a:spcPct val="50000"/>
              </a:spcBef>
            </a:pPr>
            <a:r>
              <a:rPr lang="cs-CZ">
                <a:latin typeface="Times New Roman" pitchFamily="18" charset="0"/>
              </a:rPr>
              <a:t>velikost výrobní kapacity podniku a </a:t>
            </a:r>
          </a:p>
          <a:p>
            <a:pPr lvl="1">
              <a:spcBef>
                <a:spcPct val="50000"/>
              </a:spcBef>
            </a:pPr>
            <a:r>
              <a:rPr lang="cs-CZ">
                <a:latin typeface="Times New Roman" pitchFamily="18" charset="0"/>
              </a:rPr>
              <a:t>poptávku po jednotlivých produktech.</a:t>
            </a:r>
          </a:p>
          <a:p>
            <a:pPr>
              <a:spcBef>
                <a:spcPct val="50000"/>
              </a:spcBef>
            </a:pPr>
            <a:endParaRPr lang="cs-CZ">
              <a:latin typeface="Times New Roman" pitchFamily="18" charset="0"/>
            </a:endParaRPr>
          </a:p>
          <a:p>
            <a:endParaRPr lang="cs-CZ"/>
          </a:p>
        </p:txBody>
      </p:sp>
    </p:spTree>
    <p:extLst>
      <p:ext uri="{BB962C8B-B14F-4D97-AF65-F5344CB8AC3E}">
        <p14:creationId xmlns:p14="http://schemas.microsoft.com/office/powerpoint/2010/main" val="2628478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323850" y="603548"/>
            <a:ext cx="8229352" cy="2546623"/>
          </a:xfrm>
        </p:spPr>
        <p:txBody>
          <a:bodyPr>
            <a:noAutofit/>
          </a:bodyPr>
          <a:lstStyle/>
          <a:p>
            <a:pPr marL="419100" indent="-419100">
              <a:lnSpc>
                <a:spcPct val="80000"/>
              </a:lnSpc>
              <a:buNone/>
            </a:pPr>
            <a:r>
              <a:rPr lang="cs-CZ" sz="2400" b="1" dirty="0">
                <a:latin typeface="Times New Roman" pitchFamily="18" charset="0"/>
              </a:rPr>
              <a:t>Příklad 7</a:t>
            </a:r>
          </a:p>
          <a:p>
            <a:pPr marL="419100" indent="-419100">
              <a:lnSpc>
                <a:spcPct val="80000"/>
              </a:lnSpc>
            </a:pPr>
            <a:r>
              <a:rPr lang="cs-CZ" sz="2400" dirty="0">
                <a:latin typeface="Times New Roman" pitchFamily="18" charset="0"/>
              </a:rPr>
              <a:t>Podnik může vyrábět 3 druhy výrobků, které se liší pracností. Využitelný časový fond je 2000 hodin. </a:t>
            </a:r>
          </a:p>
          <a:p>
            <a:pPr marL="419100" indent="-419100">
              <a:lnSpc>
                <a:spcPct val="80000"/>
              </a:lnSpc>
              <a:buFont typeface="Wingdings" pitchFamily="2" charset="2"/>
              <a:buAutoNum type="alphaLcParenR"/>
            </a:pPr>
            <a:r>
              <a:rPr lang="cs-CZ" sz="2400" dirty="0">
                <a:latin typeface="Times New Roman" pitchFamily="18" charset="0"/>
              </a:rPr>
              <a:t>Stanovte výrobní program podniku tak, aby byl maximalizován zisk.</a:t>
            </a:r>
          </a:p>
          <a:p>
            <a:pPr marL="419100" indent="-419100">
              <a:lnSpc>
                <a:spcPct val="80000"/>
              </a:lnSpc>
              <a:buFont typeface="Wingdings" pitchFamily="2" charset="2"/>
              <a:buAutoNum type="alphaLcParenR"/>
            </a:pPr>
            <a:r>
              <a:rPr lang="cs-CZ" sz="2400" dirty="0">
                <a:latin typeface="Times New Roman" pitchFamily="18" charset="0"/>
              </a:rPr>
              <a:t>Jak se změní struktura výrobního programu a celkový zisk , pokud podnik má již uzavřeny smlouvy s odběrateli a musí vyrobit a prodat 3000 kusů výrobků A?</a:t>
            </a:r>
          </a:p>
        </p:txBody>
      </p:sp>
      <p:graphicFrame>
        <p:nvGraphicFramePr>
          <p:cNvPr id="142401" name="Group 65"/>
          <p:cNvGraphicFramePr>
            <a:graphicFrameLocks noGrp="1"/>
          </p:cNvGraphicFramePr>
          <p:nvPr>
            <p:ph sz="half" idx="2"/>
            <p:extLst>
              <p:ext uri="{D42A27DB-BD31-4B8C-83A1-F6EECF244321}">
                <p14:modId xmlns:p14="http://schemas.microsoft.com/office/powerpoint/2010/main" val="2761236073"/>
              </p:ext>
            </p:extLst>
          </p:nvPr>
        </p:nvGraphicFramePr>
        <p:xfrm>
          <a:off x="457200" y="3444875"/>
          <a:ext cx="8382001" cy="2713315"/>
        </p:xfrm>
        <a:graphic>
          <a:graphicData uri="http://schemas.openxmlformats.org/drawingml/2006/table">
            <a:tbl>
              <a:tblPr/>
              <a:tblGrid>
                <a:gridCol w="1330708">
                  <a:extLst>
                    <a:ext uri="{9D8B030D-6E8A-4147-A177-3AD203B41FA5}">
                      <a16:colId xmlns:a16="http://schemas.microsoft.com/office/drawing/2014/main" val="20000"/>
                    </a:ext>
                  </a:extLst>
                </a:gridCol>
                <a:gridCol w="1393766">
                  <a:extLst>
                    <a:ext uri="{9D8B030D-6E8A-4147-A177-3AD203B41FA5}">
                      <a16:colId xmlns:a16="http://schemas.microsoft.com/office/drawing/2014/main" val="20001"/>
                    </a:ext>
                  </a:extLst>
                </a:gridCol>
                <a:gridCol w="1026730">
                  <a:extLst>
                    <a:ext uri="{9D8B030D-6E8A-4147-A177-3AD203B41FA5}">
                      <a16:colId xmlns:a16="http://schemas.microsoft.com/office/drawing/2014/main" val="20002"/>
                    </a:ext>
                  </a:extLst>
                </a:gridCol>
                <a:gridCol w="1539287">
                  <a:extLst>
                    <a:ext uri="{9D8B030D-6E8A-4147-A177-3AD203B41FA5}">
                      <a16:colId xmlns:a16="http://schemas.microsoft.com/office/drawing/2014/main" val="20003"/>
                    </a:ext>
                  </a:extLst>
                </a:gridCol>
                <a:gridCol w="1833563">
                  <a:extLst>
                    <a:ext uri="{9D8B030D-6E8A-4147-A177-3AD203B41FA5}">
                      <a16:colId xmlns:a16="http://schemas.microsoft.com/office/drawing/2014/main" val="20004"/>
                    </a:ext>
                  </a:extLst>
                </a:gridCol>
                <a:gridCol w="1257947">
                  <a:extLst>
                    <a:ext uri="{9D8B030D-6E8A-4147-A177-3AD203B41FA5}">
                      <a16:colId xmlns:a16="http://schemas.microsoft.com/office/drawing/2014/main" val="20005"/>
                    </a:ext>
                  </a:extLst>
                </a:gridCol>
              </a:tblGrid>
              <a:tr h="62399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výrobek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Cena/ks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VN/ks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Pracnost v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Max prodej.</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množství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07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9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07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7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9180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a:t>
            </a:r>
          </a:p>
        </p:txBody>
      </p:sp>
      <p:sp>
        <p:nvSpPr>
          <p:cNvPr id="3" name="Zástupný symbol pro text 2"/>
          <p:cNvSpPr>
            <a:spLocks noGrp="1"/>
          </p:cNvSpPr>
          <p:nvPr>
            <p:ph type="body" sz="half" idx="1"/>
          </p:nvPr>
        </p:nvSpPr>
        <p:spPr>
          <a:xfrm>
            <a:off x="0" y="5445224"/>
            <a:ext cx="8892480" cy="2128837"/>
          </a:xfrm>
        </p:spPr>
        <p:txBody>
          <a:bodyPr/>
          <a:lstStyle/>
          <a:p>
            <a:r>
              <a:rPr lang="cs-CZ" dirty="0"/>
              <a:t>Zisk = Ú – FN =</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1499830772"/>
              </p:ext>
            </p:extLst>
          </p:nvPr>
        </p:nvGraphicFramePr>
        <p:xfrm>
          <a:off x="3" y="1556792"/>
          <a:ext cx="8964485" cy="1601770"/>
        </p:xfrm>
        <a:graphic>
          <a:graphicData uri="http://schemas.openxmlformats.org/drawingml/2006/table">
            <a:tbl>
              <a:tblPr/>
              <a:tblGrid>
                <a:gridCol w="921403">
                  <a:extLst>
                    <a:ext uri="{9D8B030D-6E8A-4147-A177-3AD203B41FA5}">
                      <a16:colId xmlns:a16="http://schemas.microsoft.com/office/drawing/2014/main" val="20000"/>
                    </a:ext>
                  </a:extLst>
                </a:gridCol>
                <a:gridCol w="921403">
                  <a:extLst>
                    <a:ext uri="{9D8B030D-6E8A-4147-A177-3AD203B41FA5}">
                      <a16:colId xmlns:a16="http://schemas.microsoft.com/office/drawing/2014/main" val="20001"/>
                    </a:ext>
                  </a:extLst>
                </a:gridCol>
                <a:gridCol w="921403">
                  <a:extLst>
                    <a:ext uri="{9D8B030D-6E8A-4147-A177-3AD203B41FA5}">
                      <a16:colId xmlns:a16="http://schemas.microsoft.com/office/drawing/2014/main" val="20002"/>
                    </a:ext>
                  </a:extLst>
                </a:gridCol>
                <a:gridCol w="108770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605466">
                  <a:extLst>
                    <a:ext uri="{9D8B030D-6E8A-4147-A177-3AD203B41FA5}">
                      <a16:colId xmlns:a16="http://schemas.microsoft.com/office/drawing/2014/main" val="20006"/>
                    </a:ext>
                  </a:extLst>
                </a:gridCol>
                <a:gridCol w="921403">
                  <a:extLst>
                    <a:ext uri="{9D8B030D-6E8A-4147-A177-3AD203B41FA5}">
                      <a16:colId xmlns:a16="http://schemas.microsoft.com/office/drawing/2014/main" val="20007"/>
                    </a:ext>
                  </a:extLst>
                </a:gridCol>
                <a:gridCol w="921403">
                  <a:extLst>
                    <a:ext uri="{9D8B030D-6E8A-4147-A177-3AD203B41FA5}">
                      <a16:colId xmlns:a16="http://schemas.microsoft.com/office/drawing/2014/main" val="20008"/>
                    </a:ext>
                  </a:extLst>
                </a:gridCol>
              </a:tblGrid>
              <a:tr h="335595">
                <a:tc>
                  <a:txBody>
                    <a:bodyPr/>
                    <a:lstStyle/>
                    <a:p>
                      <a:pPr algn="l" rtl="0" fontAlgn="t"/>
                      <a:r>
                        <a:rPr lang="cs-CZ" sz="16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Cena/ks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VN/ks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Max prodej. 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FN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r>
                        <a:rPr lang="cs-CZ" sz="1600" b="1" i="0" u="none" strike="noStrike" dirty="0" err="1">
                          <a:solidFill>
                            <a:srgbClr val="000000"/>
                          </a:solidFill>
                          <a:latin typeface="Calibri"/>
                        </a:rPr>
                        <a:t>nmin</a:t>
                      </a:r>
                      <a:endParaRPr lang="cs-CZ"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52">
                <a:tc>
                  <a:txBody>
                    <a:bodyPr/>
                    <a:lstStyle/>
                    <a:p>
                      <a:pPr algn="ctr" rtl="0" fontAlgn="t"/>
                      <a:r>
                        <a:rPr lang="cs-CZ" sz="16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6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cs-CZ" sz="16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227">
                <a:tc>
                  <a:txBody>
                    <a:bodyPr/>
                    <a:lstStyle/>
                    <a:p>
                      <a:pPr algn="ctr" rtl="0" fontAlgn="t"/>
                      <a:r>
                        <a:rPr lang="cs-CZ" sz="16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6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cs-CZ" sz="16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227">
                <a:tc>
                  <a:txBody>
                    <a:bodyPr/>
                    <a:lstStyle/>
                    <a:p>
                      <a:pPr algn="ctr" rtl="0" fontAlgn="t"/>
                      <a:r>
                        <a:rPr lang="cs-CZ" sz="16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6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cs-CZ" sz="16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359">
                <a:tc>
                  <a:txBody>
                    <a:bodyPr/>
                    <a:lstStyle/>
                    <a:p>
                      <a:pPr algn="ctr" fontAlgn="t"/>
                      <a:r>
                        <a:rPr lang="cs-CZ" sz="1600" b="0" i="0" u="none" strike="noStrike" dirty="0">
                          <a:solidFill>
                            <a:srgbClr val="000000"/>
                          </a:solidFill>
                          <a:latin typeface="Arial"/>
                        </a:rPr>
                        <a:t>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dirty="0">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dirty="0">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dirty="0">
                          <a:solidFill>
                            <a:srgbClr val="000000"/>
                          </a:solidFill>
                          <a:latin typeface="Arial"/>
                        </a:rPr>
                        <a:t>40 000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16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6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6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666089581"/>
              </p:ext>
            </p:extLst>
          </p:nvPr>
        </p:nvGraphicFramePr>
        <p:xfrm>
          <a:off x="0" y="3501008"/>
          <a:ext cx="8964488" cy="1805813"/>
        </p:xfrm>
        <a:graphic>
          <a:graphicData uri="http://schemas.openxmlformats.org/drawingml/2006/table">
            <a:tbl>
              <a:tblPr/>
              <a:tblGrid>
                <a:gridCol w="1026958">
                  <a:extLst>
                    <a:ext uri="{9D8B030D-6E8A-4147-A177-3AD203B41FA5}">
                      <a16:colId xmlns:a16="http://schemas.microsoft.com/office/drawing/2014/main" val="20000"/>
                    </a:ext>
                  </a:extLst>
                </a:gridCol>
                <a:gridCol w="1549237">
                  <a:extLst>
                    <a:ext uri="{9D8B030D-6E8A-4147-A177-3AD203B41FA5}">
                      <a16:colId xmlns:a16="http://schemas.microsoft.com/office/drawing/2014/main" val="20001"/>
                    </a:ext>
                  </a:extLst>
                </a:gridCol>
                <a:gridCol w="917727">
                  <a:extLst>
                    <a:ext uri="{9D8B030D-6E8A-4147-A177-3AD203B41FA5}">
                      <a16:colId xmlns:a16="http://schemas.microsoft.com/office/drawing/2014/main" val="20002"/>
                    </a:ext>
                  </a:extLst>
                </a:gridCol>
                <a:gridCol w="1200104">
                  <a:extLst>
                    <a:ext uri="{9D8B030D-6E8A-4147-A177-3AD203B41FA5}">
                      <a16:colId xmlns:a16="http://schemas.microsoft.com/office/drawing/2014/main" val="20003"/>
                    </a:ext>
                  </a:extLst>
                </a:gridCol>
                <a:gridCol w="1189587">
                  <a:extLst>
                    <a:ext uri="{9D8B030D-6E8A-4147-A177-3AD203B41FA5}">
                      <a16:colId xmlns:a16="http://schemas.microsoft.com/office/drawing/2014/main" val="20004"/>
                    </a:ext>
                  </a:extLst>
                </a:gridCol>
                <a:gridCol w="1026958">
                  <a:extLst>
                    <a:ext uri="{9D8B030D-6E8A-4147-A177-3AD203B41FA5}">
                      <a16:colId xmlns:a16="http://schemas.microsoft.com/office/drawing/2014/main" val="20005"/>
                    </a:ext>
                  </a:extLst>
                </a:gridCol>
                <a:gridCol w="889606">
                  <a:extLst>
                    <a:ext uri="{9D8B030D-6E8A-4147-A177-3AD203B41FA5}">
                      <a16:colId xmlns:a16="http://schemas.microsoft.com/office/drawing/2014/main" val="20006"/>
                    </a:ext>
                  </a:extLst>
                </a:gridCol>
                <a:gridCol w="1164311">
                  <a:extLst>
                    <a:ext uri="{9D8B030D-6E8A-4147-A177-3AD203B41FA5}">
                      <a16:colId xmlns:a16="http://schemas.microsoft.com/office/drawing/2014/main" val="20007"/>
                    </a:ext>
                  </a:extLst>
                </a:gridCol>
              </a:tblGrid>
              <a:tr h="360040">
                <a:tc>
                  <a:txBody>
                    <a:bodyPr/>
                    <a:lstStyle/>
                    <a:p>
                      <a:pPr algn="ctr" rtl="0" fontAlgn="t"/>
                      <a:r>
                        <a:rPr lang="cs-CZ" sz="16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Max prodej.q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err="1">
                          <a:solidFill>
                            <a:srgbClr val="000000"/>
                          </a:solidFill>
                          <a:latin typeface="Calibri"/>
                        </a:rPr>
                        <a:t>Vyr.q</a:t>
                      </a:r>
                      <a:endParaRPr lang="cs-CZ"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Výr.čas (h)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 (Kč)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805">
                <a:tc>
                  <a:txBody>
                    <a:bodyPr/>
                    <a:lstStyle/>
                    <a:p>
                      <a:pPr algn="ctr" rtl="0" fontAlgn="t"/>
                      <a:r>
                        <a:rPr lang="cs-CZ" sz="16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805">
                <a:tc>
                  <a:txBody>
                    <a:bodyPr/>
                    <a:lstStyle/>
                    <a:p>
                      <a:pPr algn="ctr" rtl="0" fontAlgn="t"/>
                      <a:r>
                        <a:rPr lang="cs-CZ" sz="16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499">
                <a:tc>
                  <a:txBody>
                    <a:bodyPr/>
                    <a:lstStyle/>
                    <a:p>
                      <a:pPr algn="ctr" rtl="0" fontAlgn="t"/>
                      <a:r>
                        <a:rPr lang="cs-CZ" sz="16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6499">
                <a:tc>
                  <a:txBody>
                    <a:bodyPr/>
                    <a:lstStyle/>
                    <a:p>
                      <a:pPr algn="ctr" fontAlgn="t"/>
                      <a:endParaRPr lang="cs-CZ" sz="16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600" b="0" i="0" u="none" strike="noStrike" dirty="0">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6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endParaRPr lang="cs-CZ" sz="16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54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b)</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1622090328"/>
              </p:ext>
            </p:extLst>
          </p:nvPr>
        </p:nvGraphicFramePr>
        <p:xfrm>
          <a:off x="0" y="1916832"/>
          <a:ext cx="8964489" cy="2623243"/>
        </p:xfrm>
        <a:graphic>
          <a:graphicData uri="http://schemas.openxmlformats.org/drawingml/2006/table">
            <a:tbl>
              <a:tblPr/>
              <a:tblGrid>
                <a:gridCol w="1026958">
                  <a:extLst>
                    <a:ext uri="{9D8B030D-6E8A-4147-A177-3AD203B41FA5}">
                      <a16:colId xmlns:a16="http://schemas.microsoft.com/office/drawing/2014/main" val="20000"/>
                    </a:ext>
                  </a:extLst>
                </a:gridCol>
                <a:gridCol w="131279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383625">
                  <a:extLst>
                    <a:ext uri="{9D8B030D-6E8A-4147-A177-3AD203B41FA5}">
                      <a16:colId xmlns:a16="http://schemas.microsoft.com/office/drawing/2014/main" val="20004"/>
                    </a:ext>
                  </a:extLst>
                </a:gridCol>
                <a:gridCol w="1026958">
                  <a:extLst>
                    <a:ext uri="{9D8B030D-6E8A-4147-A177-3AD203B41FA5}">
                      <a16:colId xmlns:a16="http://schemas.microsoft.com/office/drawing/2014/main" val="20005"/>
                    </a:ext>
                  </a:extLst>
                </a:gridCol>
                <a:gridCol w="1026958">
                  <a:extLst>
                    <a:ext uri="{9D8B030D-6E8A-4147-A177-3AD203B41FA5}">
                      <a16:colId xmlns:a16="http://schemas.microsoft.com/office/drawing/2014/main" val="20006"/>
                    </a:ext>
                  </a:extLst>
                </a:gridCol>
                <a:gridCol w="1026958">
                  <a:extLst>
                    <a:ext uri="{9D8B030D-6E8A-4147-A177-3AD203B41FA5}">
                      <a16:colId xmlns:a16="http://schemas.microsoft.com/office/drawing/2014/main" val="20007"/>
                    </a:ext>
                  </a:extLst>
                </a:gridCol>
              </a:tblGrid>
              <a:tr h="216024">
                <a:tc>
                  <a:txBody>
                    <a:bodyPr/>
                    <a:lstStyle/>
                    <a:p>
                      <a:pPr algn="ctr" rtl="0" fontAlgn="t"/>
                      <a:r>
                        <a:rPr lang="cs-CZ" sz="18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Max prodej.q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err="1">
                          <a:solidFill>
                            <a:srgbClr val="000000"/>
                          </a:solidFill>
                          <a:latin typeface="Calibri"/>
                        </a:rPr>
                        <a:t>Vyr.q</a:t>
                      </a:r>
                      <a:endParaRPr lang="cs-CZ" sz="1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Výr.čas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Ú (Kč)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519">
                <a:tc>
                  <a:txBody>
                    <a:bodyPr/>
                    <a:lstStyle/>
                    <a:p>
                      <a:pPr algn="ctr" rtl="0" fontAlgn="t"/>
                      <a:r>
                        <a:rPr lang="cs-CZ" sz="18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6000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1519">
                <a:tc>
                  <a:txBody>
                    <a:bodyPr/>
                    <a:lstStyle/>
                    <a:p>
                      <a:pPr algn="ctr" rtl="0" fontAlgn="t"/>
                      <a:r>
                        <a:rPr lang="cs-CZ" sz="18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1020">
                <a:tc>
                  <a:txBody>
                    <a:bodyPr/>
                    <a:lstStyle/>
                    <a:p>
                      <a:pPr algn="ctr" rtl="0" fontAlgn="t"/>
                      <a:r>
                        <a:rPr lang="cs-CZ" sz="18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1020">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8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8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cs-CZ" sz="1800" b="0" i="0" u="none" strike="noStrike" dirty="0">
                          <a:solidFill>
                            <a:srgbClr val="000000"/>
                          </a:solidFill>
                          <a:latin typeface="Calibri"/>
                        </a:rPr>
                        <a:t>2000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8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endParaRPr lang="cs-CZ" sz="1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Zástupný symbol pro text 2"/>
          <p:cNvSpPr>
            <a:spLocks noGrp="1"/>
          </p:cNvSpPr>
          <p:nvPr>
            <p:ph type="body" sz="half" idx="1"/>
          </p:nvPr>
        </p:nvSpPr>
        <p:spPr>
          <a:xfrm>
            <a:off x="251520" y="4729163"/>
            <a:ext cx="8892480" cy="2128837"/>
          </a:xfrm>
        </p:spPr>
        <p:txBody>
          <a:bodyPr/>
          <a:lstStyle/>
          <a:p>
            <a:r>
              <a:rPr lang="cs-CZ" dirty="0"/>
              <a:t>Zisk = Ú – FN =</a:t>
            </a:r>
          </a:p>
        </p:txBody>
      </p:sp>
    </p:spTree>
    <p:extLst>
      <p:ext uri="{BB962C8B-B14F-4D97-AF65-F5344CB8AC3E}">
        <p14:creationId xmlns:p14="http://schemas.microsoft.com/office/powerpoint/2010/main" val="6861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1"/>
          </p:nvPr>
        </p:nvSpPr>
        <p:spPr>
          <a:xfrm>
            <a:off x="-1" y="0"/>
            <a:ext cx="8943975" cy="3212976"/>
          </a:xfrm>
          <a:solidFill>
            <a:schemeClr val="bg1"/>
          </a:solidFill>
        </p:spPr>
        <p:txBody>
          <a:bodyPr>
            <a:noAutofit/>
          </a:bodyPr>
          <a:lstStyle/>
          <a:p>
            <a:pPr>
              <a:buNone/>
            </a:pPr>
            <a:r>
              <a:rPr lang="cs-CZ" sz="2000" b="1" dirty="0">
                <a:latin typeface="Times New Roman" pitchFamily="18" charset="0"/>
              </a:rPr>
              <a:t>Příklad 8:</a:t>
            </a:r>
          </a:p>
          <a:p>
            <a:r>
              <a:rPr lang="cs-CZ" sz="2000" dirty="0">
                <a:latin typeface="Times New Roman" pitchFamily="18" charset="0"/>
              </a:rPr>
              <a:t>Podnik má v tomto období strukturu výrobního programu viz tabulka. Fixní náklady činí 40 000Kč. Podnik používá pro sestavení kalkulace výrobku jejich klíčování podle dosažených tržeb. Je dosaženo optimálního využití výrobní kapacity. Výrobky mají stejnou pracnost a jsou kapacitně zaměnitelné.</a:t>
            </a:r>
          </a:p>
          <a:p>
            <a:r>
              <a:rPr lang="cs-CZ" sz="2000" dirty="0">
                <a:latin typeface="Times New Roman" pitchFamily="18" charset="0"/>
              </a:rPr>
              <a:t>Je možné získat zakázku na výrobu výrobku E v předpokládaném množství 250ks, variabilní náklady na kus činily 25Kč a cena 120 Kč. Pokud by byla zakázka přijata, je nutno ze stávajícího programu vyřadit odpovídající množství stávajících výrobků.</a:t>
            </a:r>
          </a:p>
          <a:p>
            <a:endParaRPr lang="cs-CZ" sz="2000" dirty="0">
              <a:latin typeface="Times New Roman" pitchFamily="18" charset="0"/>
            </a:endParaRPr>
          </a:p>
          <a:p>
            <a:endParaRPr lang="cs-CZ" sz="2000" dirty="0">
              <a:latin typeface="Times New Roman" pitchFamily="18" charset="0"/>
            </a:endParaRPr>
          </a:p>
        </p:txBody>
      </p:sp>
      <p:graphicFrame>
        <p:nvGraphicFramePr>
          <p:cNvPr id="158784" name="Group 64"/>
          <p:cNvGraphicFramePr>
            <a:graphicFrameLocks noGrp="1"/>
          </p:cNvGraphicFramePr>
          <p:nvPr>
            <p:ph sz="half" idx="2"/>
            <p:extLst>
              <p:ext uri="{D42A27DB-BD31-4B8C-83A1-F6EECF244321}">
                <p14:modId xmlns:p14="http://schemas.microsoft.com/office/powerpoint/2010/main" val="3682085351"/>
              </p:ext>
            </p:extLst>
          </p:nvPr>
        </p:nvGraphicFramePr>
        <p:xfrm>
          <a:off x="274762" y="3212976"/>
          <a:ext cx="8136905" cy="1341120"/>
        </p:xfrm>
        <a:graphic>
          <a:graphicData uri="http://schemas.openxmlformats.org/drawingml/2006/table">
            <a:tbl>
              <a:tblPr/>
              <a:tblGrid>
                <a:gridCol w="3347855">
                  <a:extLst>
                    <a:ext uri="{9D8B030D-6E8A-4147-A177-3AD203B41FA5}">
                      <a16:colId xmlns:a16="http://schemas.microsoft.com/office/drawing/2014/main" val="20000"/>
                    </a:ext>
                  </a:extLst>
                </a:gridCol>
                <a:gridCol w="1087693">
                  <a:extLst>
                    <a:ext uri="{9D8B030D-6E8A-4147-A177-3AD203B41FA5}">
                      <a16:colId xmlns:a16="http://schemas.microsoft.com/office/drawing/2014/main" val="20001"/>
                    </a:ext>
                  </a:extLst>
                </a:gridCol>
                <a:gridCol w="1161273">
                  <a:extLst>
                    <a:ext uri="{9D8B030D-6E8A-4147-A177-3AD203B41FA5}">
                      <a16:colId xmlns:a16="http://schemas.microsoft.com/office/drawing/2014/main" val="20002"/>
                    </a:ext>
                  </a:extLst>
                </a:gridCol>
                <a:gridCol w="1233253">
                  <a:extLst>
                    <a:ext uri="{9D8B030D-6E8A-4147-A177-3AD203B41FA5}">
                      <a16:colId xmlns:a16="http://schemas.microsoft.com/office/drawing/2014/main" val="20003"/>
                    </a:ext>
                  </a:extLst>
                </a:gridCol>
                <a:gridCol w="1306831">
                  <a:extLst>
                    <a:ext uri="{9D8B030D-6E8A-4147-A177-3AD203B41FA5}">
                      <a16:colId xmlns:a16="http://schemas.microsoft.com/office/drawing/2014/main" val="20004"/>
                    </a:ext>
                  </a:extLst>
                </a:gridCol>
              </a:tblGrid>
              <a:tr h="23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výrobek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92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Objem produkce v 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74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VN na kus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92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Cena v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Obdélník 3"/>
          <p:cNvSpPr/>
          <p:nvPr/>
        </p:nvSpPr>
        <p:spPr>
          <a:xfrm>
            <a:off x="0" y="4725144"/>
            <a:ext cx="9144000" cy="2134111"/>
          </a:xfrm>
          <a:prstGeom prst="rect">
            <a:avLst/>
          </a:prstGeom>
          <a:solidFill>
            <a:schemeClr val="bg1"/>
          </a:solidFill>
        </p:spPr>
        <p:txBody>
          <a:bodyPr wrap="square">
            <a:spAutoFit/>
          </a:bodyPr>
          <a:lstStyle/>
          <a:p>
            <a:pPr marL="230406" indent="-230406">
              <a:buFontTx/>
              <a:buAutoNum type="alphaLcParenR"/>
            </a:pPr>
            <a:r>
              <a:rPr lang="cs-CZ" sz="1600" dirty="0"/>
              <a:t>Jak je vysoký zisk na výrobek A, B, C, D? Které výrobky jsou podle kritéria zisk na kus nejlepší a které nejhorší?</a:t>
            </a:r>
          </a:p>
          <a:p>
            <a:pPr marL="230406" indent="-230406">
              <a:buFontTx/>
              <a:buAutoNum type="alphaLcParenR"/>
            </a:pPr>
            <a:r>
              <a:rPr lang="cs-CZ" sz="1600" dirty="0"/>
              <a:t>Jak je vysoký současný celkový zisk?</a:t>
            </a:r>
          </a:p>
          <a:p>
            <a:pPr marL="230406" indent="-230406">
              <a:buFontTx/>
              <a:buAutoNum type="alphaLcParenR"/>
            </a:pPr>
            <a:r>
              <a:rPr lang="cs-CZ" sz="1600" dirty="0"/>
              <a:t>Které výrobky jsou nejhorší a nejlepší podle kriteria příspěvek na úhradu fixních nákladů a zisku?</a:t>
            </a:r>
          </a:p>
          <a:p>
            <a:pPr marL="230406" indent="-230406">
              <a:buFontTx/>
              <a:buAutoNum type="alphaLcParenR"/>
            </a:pPr>
            <a:r>
              <a:rPr lang="cs-CZ" sz="1600" dirty="0"/>
              <a:t>Jak by vypadal výrobní program a celkový zisk, pokud by byly výrobky zahrnuty do výrobního programu podle kriteria zisk na kus?</a:t>
            </a:r>
          </a:p>
          <a:p>
            <a:pPr marL="230406" indent="-230406">
              <a:buFontTx/>
              <a:buAutoNum type="alphaLcParenR"/>
            </a:pPr>
            <a:r>
              <a:rPr lang="cs-CZ" sz="1600" dirty="0"/>
              <a:t>Jak by vypadal výrobní program a celkový zisk, pokud by byly výrobky zahrnuty do výrobního programu podle kritéria příspěvek na úhradu fixních nákladů a zisku?</a:t>
            </a:r>
          </a:p>
        </p:txBody>
      </p:sp>
    </p:spTree>
    <p:extLst>
      <p:ext uri="{BB962C8B-B14F-4D97-AF65-F5344CB8AC3E}">
        <p14:creationId xmlns:p14="http://schemas.microsoft.com/office/powerpoint/2010/main" val="266161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a)</a:t>
            </a:r>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3260007522"/>
              </p:ext>
            </p:extLst>
          </p:nvPr>
        </p:nvGraphicFramePr>
        <p:xfrm>
          <a:off x="395536" y="1556792"/>
          <a:ext cx="8136903" cy="3260251"/>
        </p:xfrm>
        <a:graphic>
          <a:graphicData uri="http://schemas.openxmlformats.org/drawingml/2006/table">
            <a:tbl>
              <a:tblPr/>
              <a:tblGrid>
                <a:gridCol w="1686025">
                  <a:extLst>
                    <a:ext uri="{9D8B030D-6E8A-4147-A177-3AD203B41FA5}">
                      <a16:colId xmlns:a16="http://schemas.microsoft.com/office/drawing/2014/main" val="20000"/>
                    </a:ext>
                  </a:extLst>
                </a:gridCol>
                <a:gridCol w="1612720">
                  <a:extLst>
                    <a:ext uri="{9D8B030D-6E8A-4147-A177-3AD203B41FA5}">
                      <a16:colId xmlns:a16="http://schemas.microsoft.com/office/drawing/2014/main" val="20001"/>
                    </a:ext>
                  </a:extLst>
                </a:gridCol>
                <a:gridCol w="1319498">
                  <a:extLst>
                    <a:ext uri="{9D8B030D-6E8A-4147-A177-3AD203B41FA5}">
                      <a16:colId xmlns:a16="http://schemas.microsoft.com/office/drawing/2014/main" val="20002"/>
                    </a:ext>
                  </a:extLst>
                </a:gridCol>
                <a:gridCol w="1539414">
                  <a:extLst>
                    <a:ext uri="{9D8B030D-6E8A-4147-A177-3AD203B41FA5}">
                      <a16:colId xmlns:a16="http://schemas.microsoft.com/office/drawing/2014/main" val="20003"/>
                    </a:ext>
                  </a:extLst>
                </a:gridCol>
                <a:gridCol w="1979246">
                  <a:extLst>
                    <a:ext uri="{9D8B030D-6E8A-4147-A177-3AD203B41FA5}">
                      <a16:colId xmlns:a16="http://schemas.microsoft.com/office/drawing/2014/main" val="20004"/>
                    </a:ext>
                  </a:extLst>
                </a:gridCol>
              </a:tblGrid>
              <a:tr h="307923">
                <a:tc>
                  <a:txBody>
                    <a:bodyPr/>
                    <a:lstStyle/>
                    <a:p>
                      <a:pPr algn="ctr" rtl="0" fontAlgn="t"/>
                      <a:r>
                        <a:rPr lang="cs-CZ" sz="1800" b="1" i="0" u="none" strike="noStrike" dirty="0">
                          <a:solidFill>
                            <a:srgbClr val="000000"/>
                          </a:solidFill>
                          <a:latin typeface="Arial"/>
                        </a:rPr>
                        <a:t>výrobek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a:solidFill>
                            <a:srgbClr val="000000"/>
                          </a:solidFill>
                          <a:latin typeface="Arial"/>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5513">
                <a:tc>
                  <a:txBody>
                    <a:bodyPr/>
                    <a:lstStyle/>
                    <a:p>
                      <a:pPr algn="l" rtl="0" fontAlgn="t"/>
                      <a:r>
                        <a:rPr lang="cs-CZ" sz="1800" b="0" i="0" u="none" strike="noStrike">
                          <a:solidFill>
                            <a:srgbClr val="000000"/>
                          </a:solidFill>
                          <a:latin typeface="Arial"/>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3600">
                <a:tc>
                  <a:txBody>
                    <a:bodyPr/>
                    <a:lstStyle/>
                    <a:p>
                      <a:pPr algn="l" rtl="0" fontAlgn="t"/>
                      <a:r>
                        <a:rPr lang="cs-CZ" sz="1800" b="0" i="0" u="none" strike="noStrike">
                          <a:solidFill>
                            <a:srgbClr val="000000"/>
                          </a:solidFill>
                          <a:latin typeface="Arial"/>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600">
                <a:tc>
                  <a:txBody>
                    <a:bodyPr/>
                    <a:lstStyle/>
                    <a:p>
                      <a:pPr algn="l" rtl="0" fontAlgn="t"/>
                      <a:r>
                        <a:rPr lang="cs-CZ" sz="1800" b="0" i="0" u="none" strike="noStrike">
                          <a:solidFill>
                            <a:srgbClr val="000000"/>
                          </a:solidFill>
                          <a:latin typeface="Arial"/>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7923">
                <a:tc>
                  <a:txBody>
                    <a:bodyPr/>
                    <a:lstStyle/>
                    <a:p>
                      <a:pPr algn="l" fontAlgn="b"/>
                      <a:r>
                        <a:rPr lang="cs-CZ" sz="1800" b="0" i="0" u="none" strike="noStrike">
                          <a:solidFill>
                            <a:srgbClr val="000000"/>
                          </a:solidFill>
                          <a:latin typeface="Arial"/>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7923">
                <a:tc>
                  <a:txBody>
                    <a:bodyPr/>
                    <a:lstStyle/>
                    <a:p>
                      <a:pPr algn="l" fontAlgn="b"/>
                      <a:r>
                        <a:rPr lang="cs-CZ" sz="1800" b="0" i="0" u="none" strike="noStrike" dirty="0" err="1">
                          <a:solidFill>
                            <a:srgbClr val="000000"/>
                          </a:solidFill>
                          <a:latin typeface="Arial"/>
                        </a:rPr>
                        <a:t>fn</a:t>
                      </a:r>
                      <a:r>
                        <a:rPr lang="cs-CZ" sz="1800" b="0" i="0" u="none" strike="noStrike" dirty="0">
                          <a:solidFill>
                            <a:srgbClr val="000000"/>
                          </a:solidFill>
                          <a:latin typeface="Arial"/>
                        </a:rPr>
                        <a:t>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7923">
                <a:tc>
                  <a:txBody>
                    <a:bodyPr/>
                    <a:lstStyle/>
                    <a:p>
                      <a:pPr algn="l" fontAlgn="b"/>
                      <a:r>
                        <a:rPr lang="cs-CZ" sz="1800" b="0" i="0" u="none" strike="noStrike">
                          <a:solidFill>
                            <a:srgbClr val="000000"/>
                          </a:solidFill>
                          <a:latin typeface="Arial"/>
                        </a:rPr>
                        <a:t>n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7923">
                <a:tc>
                  <a:txBody>
                    <a:bodyPr/>
                    <a:lstStyle/>
                    <a:p>
                      <a:pPr algn="l" fontAlgn="b"/>
                      <a:r>
                        <a:rPr lang="cs-CZ" sz="1800" b="1" i="0" u="none" strike="noStrike" dirty="0">
                          <a:solidFill>
                            <a:srgbClr val="000000"/>
                          </a:solidFill>
                          <a:latin typeface="Arial"/>
                        </a:rPr>
                        <a:t>z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7923">
                <a:tc>
                  <a:txBody>
                    <a:bodyPr/>
                    <a:lstStyle/>
                    <a:p>
                      <a:pPr algn="l" fontAlgn="b"/>
                      <a:r>
                        <a:rPr lang="cs-CZ" sz="1800" b="1" i="0" u="none" strike="noStrike" dirty="0">
                          <a:solidFill>
                            <a:srgbClr val="000000"/>
                          </a:solidFill>
                          <a:latin typeface="Arial"/>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849960"/>
                  </a:ext>
                </a:extLst>
              </a:tr>
            </a:tbl>
          </a:graphicData>
        </a:graphic>
      </p:graphicFrame>
      <p:sp>
        <p:nvSpPr>
          <p:cNvPr id="6" name="Obdélník 5"/>
          <p:cNvSpPr/>
          <p:nvPr/>
        </p:nvSpPr>
        <p:spPr>
          <a:xfrm>
            <a:off x="395536" y="4725144"/>
            <a:ext cx="8748464" cy="461665"/>
          </a:xfrm>
          <a:prstGeom prst="rect">
            <a:avLst/>
          </a:prstGeom>
        </p:spPr>
        <p:txBody>
          <a:bodyPr wrap="square">
            <a:spAutoFit/>
          </a:bodyPr>
          <a:lstStyle/>
          <a:p>
            <a:pPr marL="230406" indent="-230406"/>
            <a:r>
              <a:rPr lang="cs-CZ" sz="2400" b="1" dirty="0"/>
              <a:t>b)</a:t>
            </a:r>
          </a:p>
        </p:txBody>
      </p:sp>
    </p:spTree>
    <p:extLst>
      <p:ext uri="{BB962C8B-B14F-4D97-AF65-F5344CB8AC3E}">
        <p14:creationId xmlns:p14="http://schemas.microsoft.com/office/powerpoint/2010/main" val="5373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výrobní firmy</a:t>
            </a:r>
          </a:p>
        </p:txBody>
      </p:sp>
      <p:graphicFrame>
        <p:nvGraphicFramePr>
          <p:cNvPr id="4" name="Tabulka 3"/>
          <p:cNvGraphicFramePr>
            <a:graphicFrameLocks noGrp="1"/>
          </p:cNvGraphicFramePr>
          <p:nvPr/>
        </p:nvGraphicFramePr>
        <p:xfrm>
          <a:off x="214282" y="1714488"/>
          <a:ext cx="8820150" cy="4721227"/>
        </p:xfrm>
        <a:graphic>
          <a:graphicData uri="http://schemas.openxmlformats.org/drawingml/2006/table">
            <a:tbl>
              <a:tblPr/>
              <a:tblGrid>
                <a:gridCol w="251936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205037">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položka (v tis. Kč)</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TIGER</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LION</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FOX</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zboží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652 129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14 298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377 888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prodej zboží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836 134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8 142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282 801</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Obchodní marže</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-184 005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6 156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95 087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Výkony</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7 521 108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423 807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Výkonová spotřeba</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5 673 402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286 648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69 437</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Osobní náklady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906 924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98 739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13 408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3 707 345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19 385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1 619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Provozní výsledek hospodaření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-1 507 580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17 016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5 812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výnosy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304 240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271</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8 247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náklady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1 117 116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2 238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10 286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82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výsledek hospodaření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-812 876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-1 967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-2 039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VH</a:t>
                      </a: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za běžnou činnost</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-2 320 456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15 049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3 773</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VH</a:t>
                      </a: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za účetní období</a:t>
                      </a:r>
                      <a:endParaRPr kumimoji="0" lang="cs-CZ"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-2 294 124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15 049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2 717</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5" name="Elipsa 4"/>
          <p:cNvSpPr/>
          <p:nvPr/>
        </p:nvSpPr>
        <p:spPr>
          <a:xfrm>
            <a:off x="-684584" y="2928934"/>
            <a:ext cx="10369152" cy="1364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4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543800" cy="1295400"/>
          </a:xfrm>
        </p:spPr>
        <p:txBody>
          <a:bodyPr/>
          <a:lstStyle/>
          <a:p>
            <a:pPr algn="l"/>
            <a:r>
              <a:rPr lang="cs-CZ" sz="3000" dirty="0"/>
              <a:t>Řešení c)</a:t>
            </a:r>
          </a:p>
        </p:txBody>
      </p:sp>
      <p:sp>
        <p:nvSpPr>
          <p:cNvPr id="3" name="Zástupný symbol pro text 2"/>
          <p:cNvSpPr>
            <a:spLocks noGrp="1"/>
          </p:cNvSpPr>
          <p:nvPr>
            <p:ph type="body" sz="half" idx="1"/>
          </p:nvPr>
        </p:nvSpPr>
        <p:spPr>
          <a:xfrm>
            <a:off x="0" y="3212976"/>
            <a:ext cx="8229600" cy="904701"/>
          </a:xfrm>
        </p:spPr>
        <p:txBody>
          <a:bodyPr/>
          <a:lstStyle/>
          <a:p>
            <a:pPr>
              <a:buNone/>
            </a:pPr>
            <a:r>
              <a:rPr lang="cs-CZ" b="1" dirty="0"/>
              <a:t>Řešení d)</a:t>
            </a:r>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4263289327"/>
              </p:ext>
            </p:extLst>
          </p:nvPr>
        </p:nvGraphicFramePr>
        <p:xfrm>
          <a:off x="0" y="1268760"/>
          <a:ext cx="8892479" cy="1703070"/>
        </p:xfrm>
        <a:graphic>
          <a:graphicData uri="http://schemas.openxmlformats.org/drawingml/2006/table">
            <a:tbl>
              <a:tblPr/>
              <a:tblGrid>
                <a:gridCol w="2463816">
                  <a:extLst>
                    <a:ext uri="{9D8B030D-6E8A-4147-A177-3AD203B41FA5}">
                      <a16:colId xmlns:a16="http://schemas.microsoft.com/office/drawing/2014/main" val="20000"/>
                    </a:ext>
                  </a:extLst>
                </a:gridCol>
                <a:gridCol w="1428591">
                  <a:extLst>
                    <a:ext uri="{9D8B030D-6E8A-4147-A177-3AD203B41FA5}">
                      <a16:colId xmlns:a16="http://schemas.microsoft.com/office/drawing/2014/main" val="20001"/>
                    </a:ext>
                  </a:extLst>
                </a:gridCol>
                <a:gridCol w="1571451">
                  <a:extLst>
                    <a:ext uri="{9D8B030D-6E8A-4147-A177-3AD203B41FA5}">
                      <a16:colId xmlns:a16="http://schemas.microsoft.com/office/drawing/2014/main" val="20002"/>
                    </a:ext>
                  </a:extLst>
                </a:gridCol>
                <a:gridCol w="1285732">
                  <a:extLst>
                    <a:ext uri="{9D8B030D-6E8A-4147-A177-3AD203B41FA5}">
                      <a16:colId xmlns:a16="http://schemas.microsoft.com/office/drawing/2014/main" val="20003"/>
                    </a:ext>
                  </a:extLst>
                </a:gridCol>
                <a:gridCol w="2142889">
                  <a:extLst>
                    <a:ext uri="{9D8B030D-6E8A-4147-A177-3AD203B41FA5}">
                      <a16:colId xmlns:a16="http://schemas.microsoft.com/office/drawing/2014/main" val="20004"/>
                    </a:ext>
                  </a:extLst>
                </a:gridCol>
              </a:tblGrid>
              <a:tr h="117420">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219">
                <a:tc>
                  <a:txBody>
                    <a:bodyPr/>
                    <a:lstStyle/>
                    <a:p>
                      <a:pPr algn="l" rtl="0" fontAlgn="t"/>
                      <a:r>
                        <a:rPr lang="cs-CZ" sz="1800" b="1" i="0" u="none" strike="noStrike" dirty="0">
                          <a:solidFill>
                            <a:srgbClr val="000000"/>
                          </a:solidFill>
                          <a:latin typeface="Arial"/>
                        </a:rPr>
                        <a:t>Objem produkce v 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813">
                <a:tc>
                  <a:txBody>
                    <a:bodyPr/>
                    <a:lstStyle/>
                    <a:p>
                      <a:pPr algn="l" rtl="0" fontAlgn="t"/>
                      <a:r>
                        <a:rPr lang="cs-CZ" sz="1800" b="1" i="0" u="none" strike="noStrike" dirty="0">
                          <a:solidFill>
                            <a:srgbClr val="000000"/>
                          </a:solidFill>
                          <a:latin typeface="Arial"/>
                        </a:rPr>
                        <a:t>VN na kus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813">
                <a:tc>
                  <a:txBody>
                    <a:bodyPr/>
                    <a:lstStyle/>
                    <a:p>
                      <a:pPr algn="l" rtl="0" fontAlgn="t"/>
                      <a:r>
                        <a:rPr lang="cs-CZ" sz="1800" b="1" i="0" u="none" strike="noStrike" dirty="0">
                          <a:solidFill>
                            <a:srgbClr val="000000"/>
                          </a:solidFill>
                          <a:latin typeface="Arial"/>
                        </a:rPr>
                        <a:t>Cena v Kč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420">
                <a:tc>
                  <a:txBody>
                    <a:bodyPr/>
                    <a:lstStyle/>
                    <a:p>
                      <a:pPr algn="l" fontAlgn="b"/>
                      <a:r>
                        <a:rPr lang="cs-CZ" sz="1800" b="1" i="0" u="none" strike="noStrike" dirty="0">
                          <a:solidFill>
                            <a:srgbClr val="000000"/>
                          </a:solidFill>
                          <a:latin typeface="Arial"/>
                        </a:rPr>
                        <a:t>ú v Kč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420">
                <a:tc>
                  <a:txBody>
                    <a:bodyPr/>
                    <a:lstStyle/>
                    <a:p>
                      <a:pPr algn="l" fontAlgn="b"/>
                      <a:r>
                        <a:rPr lang="cs-CZ" sz="1800" b="1" i="0" u="none" strike="noStrike" dirty="0">
                          <a:solidFill>
                            <a:srgbClr val="000000"/>
                          </a:solidFill>
                          <a:latin typeface="Arial"/>
                        </a:rPr>
                        <a:t>Pořadí</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3003146580"/>
              </p:ext>
            </p:extLst>
          </p:nvPr>
        </p:nvGraphicFramePr>
        <p:xfrm>
          <a:off x="0" y="3933056"/>
          <a:ext cx="8892480" cy="2749955"/>
        </p:xfrm>
        <a:graphic>
          <a:graphicData uri="http://schemas.openxmlformats.org/drawingml/2006/table">
            <a:tbl>
              <a:tblPr/>
              <a:tblGrid>
                <a:gridCol w="255577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tblGrid>
              <a:tr h="149555">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8665">
                <a:tc>
                  <a:txBody>
                    <a:bodyPr/>
                    <a:lstStyle/>
                    <a:p>
                      <a:pPr algn="l" rtl="0" fontAlgn="t"/>
                      <a:r>
                        <a:rPr lang="cs-CZ" sz="1800" b="1" i="0" u="none" strike="noStrike" dirty="0">
                          <a:solidFill>
                            <a:srgbClr val="000000"/>
                          </a:solidFill>
                          <a:latin typeface="Arial"/>
                        </a:rPr>
                        <a:t>Objem produkce v 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110">
                <a:tc>
                  <a:txBody>
                    <a:bodyPr/>
                    <a:lstStyle/>
                    <a:p>
                      <a:pPr algn="l" rtl="0" fontAlgn="t"/>
                      <a:r>
                        <a:rPr lang="cs-CZ" sz="1800" b="1" i="0" u="none" strike="noStrike" dirty="0">
                          <a:solidFill>
                            <a:srgbClr val="000000"/>
                          </a:solidFill>
                          <a:latin typeface="Arial"/>
                        </a:rPr>
                        <a:t>VN na kus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110">
                <a:tc>
                  <a:txBody>
                    <a:bodyPr/>
                    <a:lstStyle/>
                    <a:p>
                      <a:pPr algn="l" rtl="0" fontAlgn="t"/>
                      <a:r>
                        <a:rPr lang="cs-CZ" sz="1800" b="1" i="0" u="none" strike="noStrike" dirty="0">
                          <a:solidFill>
                            <a:srgbClr val="000000"/>
                          </a:solidFill>
                          <a:latin typeface="Arial"/>
                        </a:rPr>
                        <a:t>Cena v Kč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cs-CZ" sz="18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555">
                <a:tc>
                  <a:txBody>
                    <a:bodyPr/>
                    <a:lstStyle/>
                    <a:p>
                      <a:pPr algn="l" fontAlgn="b"/>
                      <a:r>
                        <a:rPr lang="cs-CZ" sz="1800" b="1" i="0" u="none" strike="noStrike" dirty="0">
                          <a:solidFill>
                            <a:srgbClr val="000000"/>
                          </a:solidFill>
                          <a:latin typeface="Arial"/>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555">
                <a:tc>
                  <a:txBody>
                    <a:bodyPr/>
                    <a:lstStyle/>
                    <a:p>
                      <a:pPr algn="l" fontAlgn="b"/>
                      <a:r>
                        <a:rPr lang="cs-CZ" sz="1800" b="1" i="0" u="none" strike="noStrike" dirty="0" err="1">
                          <a:solidFill>
                            <a:srgbClr val="000000"/>
                          </a:solidFill>
                          <a:latin typeface="Arial"/>
                        </a:rPr>
                        <a:t>fn</a:t>
                      </a:r>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9555">
                <a:tc>
                  <a:txBody>
                    <a:bodyPr/>
                    <a:lstStyle/>
                    <a:p>
                      <a:pPr algn="l" fontAlgn="b"/>
                      <a:r>
                        <a:rPr lang="cs-CZ" sz="1800" b="1" i="0" u="none" strike="noStrike" dirty="0">
                          <a:solidFill>
                            <a:srgbClr val="000000"/>
                          </a:solidFill>
                          <a:latin typeface="Arial"/>
                        </a:rPr>
                        <a:t>n (Kč/ks)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555">
                <a:tc>
                  <a:txBody>
                    <a:bodyPr/>
                    <a:lstStyle/>
                    <a:p>
                      <a:pPr algn="l" fontAlgn="b"/>
                      <a:r>
                        <a:rPr lang="cs-CZ" sz="1800" b="1" i="0" u="none" strike="noStrike" dirty="0">
                          <a:solidFill>
                            <a:srgbClr val="000000"/>
                          </a:solidFill>
                          <a:latin typeface="Arial"/>
                        </a:rPr>
                        <a:t>z (Kč/ks)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9555">
                <a:tc>
                  <a:txBody>
                    <a:bodyPr/>
                    <a:lstStyle/>
                    <a:p>
                      <a:pPr algn="l" fontAlgn="b"/>
                      <a:r>
                        <a:rPr lang="cs-CZ" sz="1800" b="1" i="0" u="none" strike="noStrike" dirty="0">
                          <a:solidFill>
                            <a:srgbClr val="000000"/>
                          </a:solidFill>
                          <a:latin typeface="Arial"/>
                        </a:rPr>
                        <a:t>Pořadí</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6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543800" cy="764704"/>
          </a:xfrm>
        </p:spPr>
        <p:txBody>
          <a:bodyPr/>
          <a:lstStyle/>
          <a:p>
            <a:pPr algn="l"/>
            <a:r>
              <a:rPr lang="cs-CZ" sz="2800" dirty="0"/>
              <a:t>Řešení e)</a:t>
            </a:r>
          </a:p>
        </p:txBody>
      </p:sp>
      <p:sp>
        <p:nvSpPr>
          <p:cNvPr id="3" name="Zástupný symbol pro text 2"/>
          <p:cNvSpPr>
            <a:spLocks noGrp="1"/>
          </p:cNvSpPr>
          <p:nvPr>
            <p:ph type="body" sz="half" idx="1"/>
          </p:nvPr>
        </p:nvSpPr>
        <p:spPr>
          <a:xfrm>
            <a:off x="0" y="5877272"/>
            <a:ext cx="8886383" cy="1378706"/>
          </a:xfrm>
        </p:spPr>
        <p:txBody>
          <a:bodyPr/>
          <a:lstStyle/>
          <a:p>
            <a:endParaRPr lang="cs-CZ" dirty="0"/>
          </a:p>
        </p:txBody>
      </p:sp>
      <p:graphicFrame>
        <p:nvGraphicFramePr>
          <p:cNvPr id="5" name="Zástupný symbol pro obsah 4"/>
          <p:cNvGraphicFramePr>
            <a:graphicFrameLocks noGrp="1"/>
          </p:cNvGraphicFramePr>
          <p:nvPr>
            <p:ph sz="half" idx="2"/>
            <p:extLst>
              <p:ext uri="{D42A27DB-BD31-4B8C-83A1-F6EECF244321}">
                <p14:modId xmlns:p14="http://schemas.microsoft.com/office/powerpoint/2010/main" val="1472297719"/>
              </p:ext>
            </p:extLst>
          </p:nvPr>
        </p:nvGraphicFramePr>
        <p:xfrm>
          <a:off x="0" y="764704"/>
          <a:ext cx="8208910" cy="1919104"/>
        </p:xfrm>
        <a:graphic>
          <a:graphicData uri="http://schemas.openxmlformats.org/drawingml/2006/table">
            <a:tbl>
              <a:tblPr/>
              <a:tblGrid>
                <a:gridCol w="2448272">
                  <a:extLst>
                    <a:ext uri="{9D8B030D-6E8A-4147-A177-3AD203B41FA5}">
                      <a16:colId xmlns:a16="http://schemas.microsoft.com/office/drawing/2014/main" val="20000"/>
                    </a:ext>
                  </a:extLst>
                </a:gridCol>
                <a:gridCol w="919486">
                  <a:extLst>
                    <a:ext uri="{9D8B030D-6E8A-4147-A177-3AD203B41FA5}">
                      <a16:colId xmlns:a16="http://schemas.microsoft.com/office/drawing/2014/main" val="20001"/>
                    </a:ext>
                  </a:extLst>
                </a:gridCol>
                <a:gridCol w="1210288">
                  <a:extLst>
                    <a:ext uri="{9D8B030D-6E8A-4147-A177-3AD203B41FA5}">
                      <a16:colId xmlns:a16="http://schemas.microsoft.com/office/drawing/2014/main" val="20002"/>
                    </a:ext>
                  </a:extLst>
                </a:gridCol>
                <a:gridCol w="1210288">
                  <a:extLst>
                    <a:ext uri="{9D8B030D-6E8A-4147-A177-3AD203B41FA5}">
                      <a16:colId xmlns:a16="http://schemas.microsoft.com/office/drawing/2014/main" val="20003"/>
                    </a:ext>
                  </a:extLst>
                </a:gridCol>
                <a:gridCol w="1210288">
                  <a:extLst>
                    <a:ext uri="{9D8B030D-6E8A-4147-A177-3AD203B41FA5}">
                      <a16:colId xmlns:a16="http://schemas.microsoft.com/office/drawing/2014/main" val="20004"/>
                    </a:ext>
                  </a:extLst>
                </a:gridCol>
                <a:gridCol w="1210288">
                  <a:extLst>
                    <a:ext uri="{9D8B030D-6E8A-4147-A177-3AD203B41FA5}">
                      <a16:colId xmlns:a16="http://schemas.microsoft.com/office/drawing/2014/main" val="20005"/>
                    </a:ext>
                  </a:extLst>
                </a:gridCol>
              </a:tblGrid>
              <a:tr h="299756">
                <a:tc>
                  <a:txBody>
                    <a:bodyPr/>
                    <a:lstStyle/>
                    <a:p>
                      <a:pPr algn="ctr" rtl="0" fontAlgn="t"/>
                      <a:r>
                        <a:rPr lang="cs-CZ" sz="1800" b="1" i="0" u="none" strike="noStrike" dirty="0">
                          <a:solidFill>
                            <a:srgbClr val="000000"/>
                          </a:solidFill>
                          <a:latin typeface="Arial"/>
                        </a:rPr>
                        <a:t>výrobek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324">
                <a:tc>
                  <a:txBody>
                    <a:bodyPr/>
                    <a:lstStyle/>
                    <a:p>
                      <a:pPr algn="l" rtl="0" fontAlgn="ctr"/>
                      <a:r>
                        <a:rPr lang="cs-CZ" sz="1800" b="1" i="0" u="none" strike="noStrike" dirty="0">
                          <a:solidFill>
                            <a:srgbClr val="000000"/>
                          </a:solidFill>
                          <a:latin typeface="+mj-lt"/>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756">
                <a:tc>
                  <a:txBody>
                    <a:bodyPr/>
                    <a:lstStyle/>
                    <a:p>
                      <a:pPr algn="l" rtl="0" fontAlgn="ctr"/>
                      <a:r>
                        <a:rPr lang="cs-CZ" sz="1800" b="1" i="0" u="none" strike="noStrike" dirty="0">
                          <a:solidFill>
                            <a:srgbClr val="000000"/>
                          </a:solidFill>
                          <a:latin typeface="+mj-lt"/>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756">
                <a:tc>
                  <a:txBody>
                    <a:bodyPr/>
                    <a:lstStyle/>
                    <a:p>
                      <a:pPr algn="l" rtl="0" fontAlgn="ctr"/>
                      <a:r>
                        <a:rPr lang="cs-CZ" sz="1800" b="1" i="0" u="none" strike="noStrike" dirty="0">
                          <a:solidFill>
                            <a:srgbClr val="000000"/>
                          </a:solidFill>
                          <a:latin typeface="+mj-lt"/>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756">
                <a:tc>
                  <a:txBody>
                    <a:bodyPr/>
                    <a:lstStyle/>
                    <a:p>
                      <a:pPr algn="l" fontAlgn="ctr"/>
                      <a:r>
                        <a:rPr lang="cs-CZ" sz="1800" b="1" i="0" u="none" strike="noStrike" dirty="0">
                          <a:solidFill>
                            <a:srgbClr val="000000"/>
                          </a:solidFill>
                          <a:latin typeface="+mj-lt"/>
                        </a:rPr>
                        <a:t>ú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756">
                <a:tc>
                  <a:txBody>
                    <a:bodyPr/>
                    <a:lstStyle/>
                    <a:p>
                      <a:pPr algn="l" fontAlgn="ctr"/>
                      <a:r>
                        <a:rPr lang="cs-CZ" sz="1800" b="1" i="0" u="none" strike="noStrike" dirty="0">
                          <a:solidFill>
                            <a:srgbClr val="000000"/>
                          </a:solidFill>
                          <a:latin typeface="+mj-lt"/>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Nadpis 1"/>
          <p:cNvSpPr txBox="1">
            <a:spLocks/>
          </p:cNvSpPr>
          <p:nvPr/>
        </p:nvSpPr>
        <p:spPr bwMode="auto">
          <a:xfrm>
            <a:off x="0" y="2780928"/>
            <a:ext cx="8820472"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0" cap="none" spc="0" normalizeH="0" baseline="0" noProof="0" dirty="0">
                <a:ln>
                  <a:noFill/>
                </a:ln>
                <a:solidFill>
                  <a:schemeClr val="tx1"/>
                </a:solidFill>
                <a:effectLst/>
                <a:uLnTx/>
                <a:uFillTx/>
                <a:latin typeface="+mj-lt"/>
                <a:ea typeface="+mj-ea"/>
                <a:cs typeface="+mj-cs"/>
              </a:rPr>
              <a:t>Zařazení E do výrobního programu a zrušení stávajících výrobků</a:t>
            </a:r>
          </a:p>
        </p:txBody>
      </p:sp>
      <p:graphicFrame>
        <p:nvGraphicFramePr>
          <p:cNvPr id="8" name="Tabulka 7"/>
          <p:cNvGraphicFramePr>
            <a:graphicFrameLocks noGrp="1"/>
          </p:cNvGraphicFramePr>
          <p:nvPr>
            <p:extLst>
              <p:ext uri="{D42A27DB-BD31-4B8C-83A1-F6EECF244321}">
                <p14:modId xmlns:p14="http://schemas.microsoft.com/office/powerpoint/2010/main" val="658295835"/>
              </p:ext>
            </p:extLst>
          </p:nvPr>
        </p:nvGraphicFramePr>
        <p:xfrm>
          <a:off x="251520" y="3645024"/>
          <a:ext cx="8316416" cy="2207126"/>
        </p:xfrm>
        <a:graphic>
          <a:graphicData uri="http://schemas.openxmlformats.org/drawingml/2006/table">
            <a:tbl>
              <a:tblPr/>
              <a:tblGrid>
                <a:gridCol w="3099755">
                  <a:extLst>
                    <a:ext uri="{9D8B030D-6E8A-4147-A177-3AD203B41FA5}">
                      <a16:colId xmlns:a16="http://schemas.microsoft.com/office/drawing/2014/main" val="20000"/>
                    </a:ext>
                  </a:extLst>
                </a:gridCol>
                <a:gridCol w="1738887">
                  <a:extLst>
                    <a:ext uri="{9D8B030D-6E8A-4147-A177-3AD203B41FA5}">
                      <a16:colId xmlns:a16="http://schemas.microsoft.com/office/drawing/2014/main" val="20001"/>
                    </a:ext>
                  </a:extLst>
                </a:gridCol>
                <a:gridCol w="1738887">
                  <a:extLst>
                    <a:ext uri="{9D8B030D-6E8A-4147-A177-3AD203B41FA5}">
                      <a16:colId xmlns:a16="http://schemas.microsoft.com/office/drawing/2014/main" val="20002"/>
                    </a:ext>
                  </a:extLst>
                </a:gridCol>
                <a:gridCol w="1738887">
                  <a:extLst>
                    <a:ext uri="{9D8B030D-6E8A-4147-A177-3AD203B41FA5}">
                      <a16:colId xmlns:a16="http://schemas.microsoft.com/office/drawing/2014/main" val="20003"/>
                    </a:ext>
                  </a:extLst>
                </a:gridCol>
              </a:tblGrid>
              <a:tr h="252028">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056">
                <a:tc>
                  <a:txBody>
                    <a:bodyPr/>
                    <a:lstStyle/>
                    <a:p>
                      <a:pPr algn="l" rtl="0" fontAlgn="ctr"/>
                      <a:r>
                        <a:rPr lang="cs-CZ" sz="1800" b="0" i="0" u="none" strike="noStrike">
                          <a:solidFill>
                            <a:srgbClr val="000000"/>
                          </a:solidFill>
                          <a:latin typeface="Arial"/>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028">
                <a:tc>
                  <a:txBody>
                    <a:bodyPr/>
                    <a:lstStyle/>
                    <a:p>
                      <a:pPr algn="l" rtl="0" fontAlgn="ctr"/>
                      <a:r>
                        <a:rPr lang="cs-CZ" sz="1800" b="0" i="0" u="none" strike="noStrike">
                          <a:solidFill>
                            <a:srgbClr val="000000"/>
                          </a:solidFill>
                          <a:latin typeface="Arial"/>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028">
                <a:tc>
                  <a:txBody>
                    <a:bodyPr/>
                    <a:lstStyle/>
                    <a:p>
                      <a:pPr algn="l" rtl="0" fontAlgn="ctr"/>
                      <a:r>
                        <a:rPr lang="cs-CZ" sz="1800" b="0" i="0" u="none" strike="noStrike" dirty="0">
                          <a:solidFill>
                            <a:srgbClr val="000000"/>
                          </a:solidFill>
                          <a:latin typeface="Arial"/>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028">
                <a:tc>
                  <a:txBody>
                    <a:bodyPr/>
                    <a:lstStyle/>
                    <a:p>
                      <a:pPr algn="l" fontAlgn="ctr"/>
                      <a:r>
                        <a:rPr lang="cs-CZ" sz="1800" b="0" i="0" u="none" strike="noStrike">
                          <a:solidFill>
                            <a:srgbClr val="000000"/>
                          </a:solidFill>
                          <a:latin typeface="Arial"/>
                        </a:rPr>
                        <a:t>ú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2028">
                <a:tc>
                  <a:txBody>
                    <a:bodyPr/>
                    <a:lstStyle/>
                    <a:p>
                      <a:pPr algn="l" fontAlgn="ctr"/>
                      <a:r>
                        <a:rPr lang="cs-CZ" sz="1800" b="0" i="0" u="none" strike="noStrike" dirty="0">
                          <a:solidFill>
                            <a:srgbClr val="000000"/>
                          </a:solidFill>
                          <a:latin typeface="Arial"/>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2028">
                <a:tc>
                  <a:txBody>
                    <a:bodyPr/>
                    <a:lstStyle/>
                    <a:p>
                      <a:pPr algn="l" fontAlgn="b"/>
                      <a:r>
                        <a:rPr lang="cs-CZ" sz="1800" b="1" i="0" u="none" strike="noStrike" dirty="0">
                          <a:solidFill>
                            <a:srgbClr val="000000"/>
                          </a:solidFill>
                          <a:latin typeface="Arial"/>
                        </a:rPr>
                        <a:t>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777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a:latin typeface="Times New Roman" pitchFamily="18" charset="0"/>
              </a:rPr>
              <a:t>Volba technologické varianty</a:t>
            </a:r>
          </a:p>
        </p:txBody>
      </p:sp>
      <p:sp>
        <p:nvSpPr>
          <p:cNvPr id="198659" name="Rectangle 3"/>
          <p:cNvSpPr>
            <a:spLocks noGrp="1" noChangeArrowheads="1"/>
          </p:cNvSpPr>
          <p:nvPr>
            <p:ph type="body" idx="1"/>
          </p:nvPr>
        </p:nvSpPr>
        <p:spPr/>
        <p:txBody>
          <a:bodyPr/>
          <a:lstStyle/>
          <a:p>
            <a:pPr>
              <a:buFont typeface="Wingdings" pitchFamily="2" charset="2"/>
              <a:buNone/>
            </a:pPr>
            <a:r>
              <a:rPr lang="cs-CZ" sz="2600">
                <a:latin typeface="Times New Roman" pitchFamily="18" charset="0"/>
              </a:rPr>
              <a:t>	= určení nejefektivnějšího (nejlevnějšího) způsobu produkce výrobků.</a:t>
            </a:r>
          </a:p>
          <a:p>
            <a:r>
              <a:rPr lang="cs-CZ" sz="2600">
                <a:latin typeface="Times New Roman" pitchFamily="18" charset="0"/>
              </a:rPr>
              <a:t>Předpoklad existence více variant, jak produkty vyrobit. </a:t>
            </a:r>
          </a:p>
          <a:p>
            <a:r>
              <a:rPr lang="cs-CZ" sz="2600">
                <a:latin typeface="Times New Roman" pitchFamily="18" charset="0"/>
              </a:rPr>
              <a:t>Jednotlivé varianty se obvykle liší svými nákladovými funkcemi – vývoj N v závislosti na velikosti realizované produkce. (FN, VN)</a:t>
            </a:r>
          </a:p>
          <a:p>
            <a:pPr lvl="1"/>
            <a:r>
              <a:rPr lang="cs-CZ" sz="2200">
                <a:latin typeface="Times New Roman" pitchFamily="18" charset="0"/>
              </a:rPr>
              <a:t>Odhad velikosti produkce.</a:t>
            </a:r>
          </a:p>
          <a:p>
            <a:pPr lvl="1"/>
            <a:r>
              <a:rPr lang="cs-CZ" sz="2200">
                <a:latin typeface="Times New Roman" pitchFamily="18" charset="0"/>
              </a:rPr>
              <a:t>Určení velikosti N pro daný objem produkce a technologickou variantu.</a:t>
            </a:r>
          </a:p>
          <a:p>
            <a:pPr lvl="1"/>
            <a:r>
              <a:rPr lang="cs-CZ" sz="2200">
                <a:latin typeface="Times New Roman" pitchFamily="18" charset="0"/>
              </a:rPr>
              <a:t>Stanovení hranice výhodnosti technologických variant.</a:t>
            </a:r>
          </a:p>
          <a:p>
            <a:endParaRPr lang="cs-CZ" sz="2600">
              <a:latin typeface="Times New Roman" pitchFamily="18" charset="0"/>
            </a:endParaRPr>
          </a:p>
        </p:txBody>
      </p:sp>
    </p:spTree>
    <p:extLst>
      <p:ext uri="{BB962C8B-B14F-4D97-AF65-F5344CB8AC3E}">
        <p14:creationId xmlns:p14="http://schemas.microsoft.com/office/powerpoint/2010/main" val="87650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951037" y="333375"/>
            <a:ext cx="7543800" cy="1295400"/>
          </a:xfrm>
        </p:spPr>
        <p:txBody>
          <a:bodyPr/>
          <a:lstStyle/>
          <a:p>
            <a:pPr algn="l"/>
            <a:r>
              <a:rPr lang="cs-CZ" sz="3600" dirty="0">
                <a:latin typeface="Times New Roman" pitchFamily="18" charset="0"/>
              </a:rPr>
              <a:t>Příklad 9: Volba technologické varianty</a:t>
            </a:r>
          </a:p>
        </p:txBody>
      </p:sp>
      <p:sp>
        <p:nvSpPr>
          <p:cNvPr id="199685" name="Rectangle 5"/>
          <p:cNvSpPr>
            <a:spLocks noGrp="1" noChangeArrowheads="1"/>
          </p:cNvSpPr>
          <p:nvPr>
            <p:ph type="body" sz="half" idx="1"/>
          </p:nvPr>
        </p:nvSpPr>
        <p:spPr>
          <a:xfrm>
            <a:off x="457200" y="1412875"/>
            <a:ext cx="8229600" cy="2435225"/>
          </a:xfrm>
        </p:spPr>
        <p:txBody>
          <a:bodyPr/>
          <a:lstStyle/>
          <a:p>
            <a:pPr marL="419100" indent="-419100">
              <a:lnSpc>
                <a:spcPct val="80000"/>
              </a:lnSpc>
            </a:pPr>
            <a:r>
              <a:rPr lang="cs-CZ" sz="2200" dirty="0">
                <a:latin typeface="Times New Roman" pitchFamily="18" charset="0"/>
              </a:rPr>
              <a:t>Prognóza prodeje výrobku X je okolo 500 kusů ročně.</a:t>
            </a:r>
          </a:p>
          <a:p>
            <a:pPr marL="419100" indent="-419100">
              <a:lnSpc>
                <a:spcPct val="80000"/>
              </a:lnSpc>
            </a:pPr>
            <a:r>
              <a:rPr lang="cs-CZ" sz="2200" dirty="0">
                <a:latin typeface="Times New Roman" pitchFamily="18" charset="0"/>
              </a:rPr>
              <a:t>Volba mezi 3 technologickými variantami A, B, C.</a:t>
            </a:r>
          </a:p>
          <a:p>
            <a:pPr marL="419100" indent="-419100">
              <a:lnSpc>
                <a:spcPct val="80000"/>
              </a:lnSpc>
            </a:pPr>
            <a:r>
              <a:rPr lang="cs-CZ" sz="2200" dirty="0">
                <a:latin typeface="Times New Roman" pitchFamily="18" charset="0"/>
              </a:rPr>
              <a:t>Nákladové charakteristiky v tabulce.</a:t>
            </a:r>
          </a:p>
          <a:p>
            <a:pPr marL="419100" indent="-419100">
              <a:lnSpc>
                <a:spcPct val="80000"/>
              </a:lnSpc>
              <a:buFont typeface="Wingdings" pitchFamily="2" charset="2"/>
              <a:buAutoNum type="alphaLcParenR"/>
            </a:pPr>
            <a:r>
              <a:rPr lang="cs-CZ" sz="2200" dirty="0">
                <a:latin typeface="Times New Roman" pitchFamily="18" charset="0"/>
              </a:rPr>
              <a:t>Zvolte nejvýhodnější technologickou variantu pro daný objem produkce.</a:t>
            </a:r>
          </a:p>
          <a:p>
            <a:pPr marL="419100" indent="-419100">
              <a:lnSpc>
                <a:spcPct val="80000"/>
              </a:lnSpc>
              <a:buFont typeface="Wingdings" pitchFamily="2" charset="2"/>
              <a:buAutoNum type="alphaLcParenR"/>
            </a:pPr>
            <a:r>
              <a:rPr lang="cs-CZ" sz="2200" dirty="0">
                <a:latin typeface="Times New Roman" pitchFamily="18" charset="0"/>
              </a:rPr>
              <a:t>Stanovte hranice výhodnosti variant, určení intervalů produkce, pro něž jsou jednotlivé technologické varianty nejvýhodnější.</a:t>
            </a:r>
          </a:p>
        </p:txBody>
      </p:sp>
      <p:graphicFrame>
        <p:nvGraphicFramePr>
          <p:cNvPr id="199724" name="Group 44"/>
          <p:cNvGraphicFramePr>
            <a:graphicFrameLocks noGrp="1"/>
          </p:cNvGraphicFramePr>
          <p:nvPr>
            <p:ph sz="half" idx="2"/>
          </p:nvPr>
        </p:nvGraphicFramePr>
        <p:xfrm>
          <a:off x="457200" y="4000500"/>
          <a:ext cx="8229600" cy="2130426"/>
        </p:xfrm>
        <a:graphic>
          <a:graphicData uri="http://schemas.openxmlformats.org/drawingml/2006/table">
            <a:tbl>
              <a:tblPr/>
              <a:tblGrid>
                <a:gridCol w="2674938">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33400">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Položka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Varianta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31813">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Fixní N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10 000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8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Variabilní N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333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1820781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47650" y="285750"/>
            <a:ext cx="7283450" cy="1143000"/>
          </a:xfrm>
        </p:spPr>
        <p:txBody>
          <a:bodyPr/>
          <a:lstStyle/>
          <a:p>
            <a:pPr algn="l"/>
            <a:r>
              <a:rPr lang="cs-CZ" sz="3000" b="1" dirty="0">
                <a:latin typeface="Times New Roman" pitchFamily="18" charset="0"/>
              </a:rPr>
              <a:t>Příklad 10: Znáte tyto údaje:</a:t>
            </a:r>
          </a:p>
        </p:txBody>
      </p:sp>
      <p:sp>
        <p:nvSpPr>
          <p:cNvPr id="129027" name="Rectangle 3"/>
          <p:cNvSpPr>
            <a:spLocks noGrp="1" noChangeArrowheads="1"/>
          </p:cNvSpPr>
          <p:nvPr>
            <p:ph type="body" idx="1"/>
          </p:nvPr>
        </p:nvSpPr>
        <p:spPr>
          <a:xfrm>
            <a:off x="0" y="1124744"/>
            <a:ext cx="8712968" cy="3456384"/>
          </a:xfrm>
        </p:spPr>
        <p:txBody>
          <a:bodyPr/>
          <a:lstStyle/>
          <a:p>
            <a:pPr marL="609600" indent="-609600">
              <a:lnSpc>
                <a:spcPct val="90000"/>
              </a:lnSpc>
            </a:pPr>
            <a:r>
              <a:rPr lang="cs-CZ" sz="2400" dirty="0">
                <a:latin typeface="Times New Roman" pitchFamily="18" charset="0"/>
              </a:rPr>
              <a:t>Roční využitelný fond stroje 8000 hodin, kapacitní výkon </a:t>
            </a:r>
            <a:br>
              <a:rPr lang="cs-CZ" sz="2400" dirty="0">
                <a:latin typeface="Times New Roman" pitchFamily="18" charset="0"/>
              </a:rPr>
            </a:br>
            <a:r>
              <a:rPr lang="cs-CZ" sz="2400" dirty="0">
                <a:latin typeface="Times New Roman" pitchFamily="18" charset="0"/>
              </a:rPr>
              <a:t>20 kusů/hod, celkové využití výrobní kapacity 85% při extenzivním využití 95%. </a:t>
            </a:r>
          </a:p>
          <a:p>
            <a:pPr marL="609600" indent="-609600">
              <a:lnSpc>
                <a:spcPct val="90000"/>
              </a:lnSpc>
            </a:pPr>
            <a:r>
              <a:rPr lang="cs-CZ" sz="2400" dirty="0">
                <a:latin typeface="Times New Roman" pitchFamily="18" charset="0"/>
              </a:rPr>
              <a:t>Zjistěte:</a:t>
            </a:r>
          </a:p>
          <a:p>
            <a:pPr marL="609600" indent="-609600">
              <a:lnSpc>
                <a:spcPct val="90000"/>
              </a:lnSpc>
              <a:buClr>
                <a:schemeClr val="tx1"/>
              </a:buClr>
              <a:buFontTx/>
              <a:buAutoNum type="alphaLcParenR"/>
            </a:pPr>
            <a:r>
              <a:rPr lang="cs-CZ" sz="2400" dirty="0">
                <a:latin typeface="Times New Roman" pitchFamily="18" charset="0"/>
              </a:rPr>
              <a:t>Skutečný počet odpracovaných hodin stroje,</a:t>
            </a:r>
          </a:p>
          <a:p>
            <a:pPr marL="609600" indent="-609600">
              <a:lnSpc>
                <a:spcPct val="90000"/>
              </a:lnSpc>
              <a:buClr>
                <a:schemeClr val="tx1"/>
              </a:buClr>
              <a:buFontTx/>
              <a:buAutoNum type="alphaLcParenR"/>
            </a:pPr>
            <a:r>
              <a:rPr lang="cs-CZ" sz="2400" dirty="0">
                <a:latin typeface="Times New Roman" pitchFamily="18" charset="0"/>
              </a:rPr>
              <a:t>Výkonové využití stroje,</a:t>
            </a:r>
          </a:p>
          <a:p>
            <a:pPr marL="609600" indent="-609600">
              <a:lnSpc>
                <a:spcPct val="90000"/>
              </a:lnSpc>
              <a:buClr>
                <a:schemeClr val="tx1"/>
              </a:buClr>
              <a:buFontTx/>
              <a:buAutoNum type="alphaLcParenR"/>
            </a:pPr>
            <a:r>
              <a:rPr lang="cs-CZ" sz="2400" dirty="0">
                <a:latin typeface="Times New Roman" pitchFamily="18" charset="0"/>
              </a:rPr>
              <a:t>Skutečný hodinový výkon,</a:t>
            </a:r>
          </a:p>
          <a:p>
            <a:pPr marL="609600" indent="-609600">
              <a:lnSpc>
                <a:spcPct val="90000"/>
              </a:lnSpc>
              <a:buClr>
                <a:schemeClr val="tx1"/>
              </a:buClr>
              <a:buFontTx/>
              <a:buAutoNum type="alphaLcParenR"/>
            </a:pPr>
            <a:r>
              <a:rPr lang="cs-CZ" sz="2400" dirty="0">
                <a:latin typeface="Times New Roman" pitchFamily="18" charset="0"/>
              </a:rPr>
              <a:t>Skutečný počet vyrobených výrobků.</a:t>
            </a:r>
          </a:p>
        </p:txBody>
      </p:sp>
      <p:sp>
        <p:nvSpPr>
          <p:cNvPr id="4" name="Rectangle 3"/>
          <p:cNvSpPr txBox="1">
            <a:spLocks noChangeArrowheads="1"/>
          </p:cNvSpPr>
          <p:nvPr/>
        </p:nvSpPr>
        <p:spPr bwMode="auto">
          <a:xfrm>
            <a:off x="0" y="4509120"/>
            <a:ext cx="8712968" cy="2348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r>
              <a:rPr lang="cs-CZ" sz="2200" b="1" dirty="0">
                <a:latin typeface="Times New Roman" pitchFamily="18" charset="0"/>
              </a:rPr>
              <a:t>Řešení</a:t>
            </a:r>
          </a:p>
        </p:txBody>
      </p:sp>
    </p:spTree>
    <p:extLst>
      <p:ext uri="{BB962C8B-B14F-4D97-AF65-F5344CB8AC3E}">
        <p14:creationId xmlns:p14="http://schemas.microsoft.com/office/powerpoint/2010/main" val="2201000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85726" y="689273"/>
            <a:ext cx="8460432" cy="6048672"/>
          </a:xfrm>
        </p:spPr>
        <p:txBody>
          <a:bodyPr>
            <a:normAutofit/>
          </a:bodyPr>
          <a:lstStyle/>
          <a:p>
            <a:pPr>
              <a:lnSpc>
                <a:spcPct val="80000"/>
              </a:lnSpc>
              <a:buFont typeface="Wingdings" pitchFamily="2" charset="2"/>
              <a:buNone/>
            </a:pPr>
            <a:r>
              <a:rPr lang="cs-CZ" sz="2400" b="1" dirty="0"/>
              <a:t>	Příklad 11:</a:t>
            </a:r>
            <a:r>
              <a:rPr lang="cs-CZ" sz="2400" dirty="0"/>
              <a:t> Časový fond využitelný k práci je 1000 h, norma pracnosti 0,05 </a:t>
            </a:r>
            <a:r>
              <a:rPr lang="cs-CZ" sz="2400" dirty="0" err="1"/>
              <a:t>nh</a:t>
            </a:r>
            <a:r>
              <a:rPr lang="cs-CZ" sz="2400" dirty="0"/>
              <a:t>, celkové využití kapacity 0,81 při intenzivním využití 0,9.</a:t>
            </a:r>
            <a:br>
              <a:rPr lang="cs-CZ" sz="2400" dirty="0"/>
            </a:br>
            <a:r>
              <a:rPr lang="cs-CZ" sz="2400" b="1" dirty="0"/>
              <a:t>Zjistěte:</a:t>
            </a:r>
            <a:r>
              <a:rPr lang="cs-CZ" sz="2400" dirty="0"/>
              <a:t> </a:t>
            </a:r>
            <a:br>
              <a:rPr lang="cs-CZ" sz="2400" dirty="0"/>
            </a:br>
            <a:r>
              <a:rPr lang="cs-CZ" sz="2400" dirty="0"/>
              <a:t>a) Skutečný počet vyrobených výrobků</a:t>
            </a:r>
            <a:br>
              <a:rPr lang="cs-CZ" sz="2400" dirty="0"/>
            </a:br>
            <a:r>
              <a:rPr lang="cs-CZ" sz="2400" dirty="0"/>
              <a:t>b) Skutečně odpracovaný čas</a:t>
            </a:r>
            <a:br>
              <a:rPr lang="cs-CZ" sz="2400" dirty="0"/>
            </a:br>
            <a:r>
              <a:rPr lang="cs-CZ" sz="2400" dirty="0"/>
              <a:t>c) Kolik výrobků bude skutečně vyrobeno za 1 h</a:t>
            </a:r>
          </a:p>
          <a:p>
            <a:pPr>
              <a:lnSpc>
                <a:spcPct val="80000"/>
              </a:lnSpc>
              <a:buFont typeface="Wingdings" pitchFamily="2" charset="2"/>
              <a:buNone/>
            </a:pPr>
            <a:endParaRPr lang="cs-CZ" sz="2400" dirty="0"/>
          </a:p>
          <a:p>
            <a:pPr>
              <a:lnSpc>
                <a:spcPct val="80000"/>
              </a:lnSpc>
              <a:buFont typeface="Wingdings" pitchFamily="2" charset="2"/>
              <a:buNone/>
            </a:pPr>
            <a:r>
              <a:rPr lang="cs-CZ" sz="2400" b="1" dirty="0"/>
              <a:t>Řešení</a:t>
            </a:r>
          </a:p>
        </p:txBody>
      </p:sp>
    </p:spTree>
    <p:extLst>
      <p:ext uri="{BB962C8B-B14F-4D97-AF65-F5344CB8AC3E}">
        <p14:creationId xmlns:p14="http://schemas.microsoft.com/office/powerpoint/2010/main" val="128622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sz="half" idx="1"/>
          </p:nvPr>
        </p:nvSpPr>
        <p:spPr>
          <a:xfrm>
            <a:off x="179389" y="722313"/>
            <a:ext cx="7488956" cy="935037"/>
          </a:xfrm>
        </p:spPr>
        <p:txBody>
          <a:bodyPr/>
          <a:lstStyle/>
          <a:p>
            <a:pPr>
              <a:buNone/>
            </a:pPr>
            <a:r>
              <a:rPr lang="cs-CZ" sz="2000" b="1" dirty="0"/>
              <a:t>Příklad 12:</a:t>
            </a:r>
            <a:r>
              <a:rPr lang="cs-CZ" sz="2000" dirty="0"/>
              <a:t> Podnik navrhuje následující strukturu výrobního programu při plánovaném využití výrobní kapacity na 80 %</a:t>
            </a:r>
          </a:p>
        </p:txBody>
      </p:sp>
      <p:graphicFrame>
        <p:nvGraphicFramePr>
          <p:cNvPr id="147459" name="Group 3"/>
          <p:cNvGraphicFramePr>
            <a:graphicFrameLocks noGrp="1"/>
          </p:cNvGraphicFramePr>
          <p:nvPr>
            <p:ph sz="half" idx="2"/>
            <p:extLst>
              <p:ext uri="{D42A27DB-BD31-4B8C-83A1-F6EECF244321}">
                <p14:modId xmlns:p14="http://schemas.microsoft.com/office/powerpoint/2010/main" val="1472674217"/>
              </p:ext>
            </p:extLst>
          </p:nvPr>
        </p:nvGraphicFramePr>
        <p:xfrm>
          <a:off x="395288" y="1730375"/>
          <a:ext cx="7777162" cy="1439864"/>
        </p:xfrm>
        <a:graphic>
          <a:graphicData uri="http://schemas.openxmlformats.org/drawingml/2006/table">
            <a:tbl>
              <a:tblPr/>
              <a:tblGrid>
                <a:gridCol w="2463800">
                  <a:extLst>
                    <a:ext uri="{9D8B030D-6E8A-4147-A177-3AD203B41FA5}">
                      <a16:colId xmlns:a16="http://schemas.microsoft.com/office/drawing/2014/main" val="20000"/>
                    </a:ext>
                  </a:extLst>
                </a:gridCol>
                <a:gridCol w="1327150">
                  <a:extLst>
                    <a:ext uri="{9D8B030D-6E8A-4147-A177-3AD203B41FA5}">
                      <a16:colId xmlns:a16="http://schemas.microsoft.com/office/drawing/2014/main" val="20001"/>
                    </a:ext>
                  </a:extLst>
                </a:gridCol>
                <a:gridCol w="1328737">
                  <a:extLst>
                    <a:ext uri="{9D8B030D-6E8A-4147-A177-3AD203B41FA5}">
                      <a16:colId xmlns:a16="http://schemas.microsoft.com/office/drawing/2014/main" val="20002"/>
                    </a:ext>
                  </a:extLst>
                </a:gridCol>
                <a:gridCol w="1328738">
                  <a:extLst>
                    <a:ext uri="{9D8B030D-6E8A-4147-A177-3AD203B41FA5}">
                      <a16:colId xmlns:a16="http://schemas.microsoft.com/office/drawing/2014/main" val="20003"/>
                    </a:ext>
                  </a:extLst>
                </a:gridCol>
                <a:gridCol w="1328737">
                  <a:extLst>
                    <a:ext uri="{9D8B030D-6E8A-4147-A177-3AD203B41FA5}">
                      <a16:colId xmlns:a16="http://schemas.microsoft.com/office/drawing/2014/main" val="20004"/>
                    </a:ext>
                  </a:extLst>
                </a:gridCol>
              </a:tblGrid>
              <a:tr h="3984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Výrobek</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A</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4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q (ks)</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2500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9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pracnost výrobku v </a:t>
                      </a:r>
                    </a:p>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Nh</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0,4</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cs typeface="Arial" charset="0"/>
                        </a:rPr>
                        <a:t>0,6</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7485" name="Rectangle 29"/>
          <p:cNvSpPr>
            <a:spLocks noChangeArrowheads="1"/>
          </p:cNvSpPr>
          <p:nvPr/>
        </p:nvSpPr>
        <p:spPr bwMode="auto">
          <a:xfrm>
            <a:off x="179388" y="3530600"/>
            <a:ext cx="8785225" cy="2087563"/>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r>
              <a:rPr lang="cs-CZ" sz="2000" b="0"/>
              <a:t>Jaký se plánuje koeficient extenzivního a intenzivního využití výrobní kapacity, pokud v daném období je k dispozici 300 pracovních dní, koeficient směnnosti 1,5 (směna 8 h) a plánované prostoje činí 5 % z nominálního časového fondu?</a:t>
            </a:r>
          </a:p>
        </p:txBody>
      </p:sp>
    </p:spTree>
    <p:extLst>
      <p:ext uri="{BB962C8B-B14F-4D97-AF65-F5344CB8AC3E}">
        <p14:creationId xmlns:p14="http://schemas.microsoft.com/office/powerpoint/2010/main" val="1414060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sz="half" idx="1"/>
          </p:nvPr>
        </p:nvSpPr>
        <p:spPr>
          <a:xfrm>
            <a:off x="179388" y="618456"/>
            <a:ext cx="8291513" cy="820737"/>
          </a:xfrm>
        </p:spPr>
        <p:txBody>
          <a:bodyPr/>
          <a:lstStyle/>
          <a:p>
            <a:r>
              <a:rPr lang="cs-CZ" sz="2400" dirty="0"/>
              <a:t>Řešení:</a:t>
            </a:r>
          </a:p>
          <a:p>
            <a:endParaRPr lang="cs-CZ" sz="2400" dirty="0"/>
          </a:p>
        </p:txBody>
      </p:sp>
      <p:graphicFrame>
        <p:nvGraphicFramePr>
          <p:cNvPr id="148483" name="Group 3"/>
          <p:cNvGraphicFramePr>
            <a:graphicFrameLocks noGrp="1"/>
          </p:cNvGraphicFramePr>
          <p:nvPr>
            <p:ph sz="half" idx="2"/>
            <p:extLst>
              <p:ext uri="{D42A27DB-BD31-4B8C-83A1-F6EECF244321}">
                <p14:modId xmlns:p14="http://schemas.microsoft.com/office/powerpoint/2010/main" val="2313811047"/>
              </p:ext>
            </p:extLst>
          </p:nvPr>
        </p:nvGraphicFramePr>
        <p:xfrm>
          <a:off x="0" y="1340768"/>
          <a:ext cx="8496300" cy="1735138"/>
        </p:xfrm>
        <a:graphic>
          <a:graphicData uri="http://schemas.openxmlformats.org/drawingml/2006/table">
            <a:tbl>
              <a:tblPr/>
              <a:tblGrid>
                <a:gridCol w="2298700">
                  <a:extLst>
                    <a:ext uri="{9D8B030D-6E8A-4147-A177-3AD203B41FA5}">
                      <a16:colId xmlns:a16="http://schemas.microsoft.com/office/drawing/2014/main" val="20000"/>
                    </a:ext>
                  </a:extLst>
                </a:gridCol>
                <a:gridCol w="1239837">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gridCol w="1239838">
                  <a:extLst>
                    <a:ext uri="{9D8B030D-6E8A-4147-A177-3AD203B41FA5}">
                      <a16:colId xmlns:a16="http://schemas.microsoft.com/office/drawing/2014/main" val="20003"/>
                    </a:ext>
                  </a:extLst>
                </a:gridCol>
                <a:gridCol w="1239837">
                  <a:extLst>
                    <a:ext uri="{9D8B030D-6E8A-4147-A177-3AD203B41FA5}">
                      <a16:colId xmlns:a16="http://schemas.microsoft.com/office/drawing/2014/main" val="20004"/>
                    </a:ext>
                  </a:extLst>
                </a:gridCol>
                <a:gridCol w="1239838">
                  <a:extLst>
                    <a:ext uri="{9D8B030D-6E8A-4147-A177-3AD203B41FA5}">
                      <a16:colId xmlns:a16="http://schemas.microsoft.com/office/drawing/2014/main" val="20005"/>
                    </a:ext>
                  </a:extLst>
                </a:gridCol>
              </a:tblGrid>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Výrobek</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A</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Celkem</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q (ks)</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7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pracnost výrobku </a:t>
                      </a:r>
                    </a:p>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v Nh</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spotřeba času v h</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8520" name="Rectangle 40"/>
          <p:cNvSpPr>
            <a:spLocks noChangeArrowheads="1"/>
          </p:cNvSpPr>
          <p:nvPr/>
        </p:nvSpPr>
        <p:spPr bwMode="auto">
          <a:xfrm>
            <a:off x="179388" y="3284538"/>
            <a:ext cx="8785225" cy="273685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r>
              <a:rPr lang="cs-CZ" sz="2400" b="0" dirty="0"/>
              <a:t>Využitelný časový fond</a:t>
            </a:r>
          </a:p>
          <a:p>
            <a:pPr marL="342900" indent="-342900">
              <a:spcBef>
                <a:spcPct val="20000"/>
              </a:spcBef>
              <a:buClr>
                <a:schemeClr val="bg2"/>
              </a:buClr>
              <a:buSzPct val="75000"/>
              <a:buFont typeface="Wingdings" pitchFamily="2" charset="2"/>
              <a:buChar char="p"/>
            </a:pPr>
            <a:endParaRPr lang="cs-CZ" sz="2400" b="0" dirty="0"/>
          </a:p>
        </p:txBody>
      </p:sp>
    </p:spTree>
    <p:extLst>
      <p:ext uri="{BB962C8B-B14F-4D97-AF65-F5344CB8AC3E}">
        <p14:creationId xmlns:p14="http://schemas.microsoft.com/office/powerpoint/2010/main" val="16612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333375"/>
            <a:ext cx="7772400" cy="1143000"/>
          </a:xfrm>
        </p:spPr>
        <p:txBody>
          <a:bodyPr/>
          <a:lstStyle/>
          <a:p>
            <a:r>
              <a:rPr lang="cs-CZ">
                <a:latin typeface="Times New Roman" pitchFamily="18" charset="0"/>
              </a:rPr>
              <a:t>Výrobní faktory</a:t>
            </a:r>
          </a:p>
        </p:txBody>
      </p:sp>
      <p:graphicFrame>
        <p:nvGraphicFramePr>
          <p:cNvPr id="183334" name="Group 38"/>
          <p:cNvGraphicFramePr>
            <a:graphicFrameLocks noGrp="1"/>
          </p:cNvGraphicFramePr>
          <p:nvPr/>
        </p:nvGraphicFramePr>
        <p:xfrm>
          <a:off x="1116013" y="1989138"/>
          <a:ext cx="6840537" cy="4141472"/>
        </p:xfrm>
        <a:graphic>
          <a:graphicData uri="http://schemas.openxmlformats.org/drawingml/2006/table">
            <a:tbl>
              <a:tblPr/>
              <a:tblGrid>
                <a:gridCol w="2547937">
                  <a:extLst>
                    <a:ext uri="{9D8B030D-6E8A-4147-A177-3AD203B41FA5}">
                      <a16:colId xmlns:a16="http://schemas.microsoft.com/office/drawing/2014/main" val="20000"/>
                    </a:ext>
                  </a:extLst>
                </a:gridCol>
                <a:gridCol w="2119313">
                  <a:extLst>
                    <a:ext uri="{9D8B030D-6E8A-4147-A177-3AD203B41FA5}">
                      <a16:colId xmlns:a16="http://schemas.microsoft.com/office/drawing/2014/main" val="20001"/>
                    </a:ext>
                  </a:extLst>
                </a:gridCol>
                <a:gridCol w="2173287">
                  <a:extLst>
                    <a:ext uri="{9D8B030D-6E8A-4147-A177-3AD203B41FA5}">
                      <a16:colId xmlns:a16="http://schemas.microsoft.com/office/drawing/2014/main" val="20002"/>
                    </a:ext>
                  </a:extLst>
                </a:gridCol>
              </a:tblGrid>
              <a:tr h="719138">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Times New Roman" pitchFamily="18" charset="0"/>
                        </a:rPr>
                        <a:t>Národohospodářský pohled</a:t>
                      </a:r>
                      <a:endParaRPr kumimoji="0" lang="cs-CZ" sz="17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Times New Roman" pitchFamily="18" charset="0"/>
                        </a:rPr>
                        <a:t>Podnikohospodářský pohled</a:t>
                      </a:r>
                      <a:endParaRPr kumimoji="0" lang="cs-CZ" sz="17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27025">
                <a:tc row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1. práce</a:t>
                      </a:r>
                    </a:p>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1. řídící práce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1"/>
                  </a:ext>
                </a:extLst>
              </a:tr>
              <a:tr h="352425">
                <a:tc vMerge="1">
                  <a:txBody>
                    <a:bodyPr/>
                    <a:lstStyle/>
                    <a:p>
                      <a:endParaRPr lang="cs-CZ"/>
                    </a:p>
                  </a:txBody>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2. výkonná práce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2"/>
                  </a:ext>
                </a:extLst>
              </a:tr>
              <a:tr h="35083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2. půda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půda (pozemky)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3. hmotný dlouhodobý majetek</a:t>
                      </a:r>
                      <a:r>
                        <a:rPr kumimoji="0" lang="cs-CZ" sz="1700" b="0" i="0" u="none" strike="noStrike" cap="none" normalizeH="0" baseline="0">
                          <a:ln>
                            <a:noFill/>
                          </a:ln>
                          <a:solidFill>
                            <a:schemeClr val="tx1"/>
                          </a:solidFill>
                          <a:effectLst/>
                          <a:latin typeface="Times New Roman" pitchFamily="18" charset="0"/>
                        </a:rPr>
                        <a:t> (provozní prostředky)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838">
                <a:tc rowSpan="6">
                  <a:txBody>
                    <a:bodyPr/>
                    <a:lstStyle/>
                    <a:p>
                      <a:pPr marL="0" marR="0" lvl="0" indent="0" algn="l" defTabSz="914400" rtl="0" eaLnBrk="1" fontAlgn="t"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3. Kapitál</a:t>
                      </a:r>
                      <a:r>
                        <a:rPr kumimoji="0" lang="cs-CZ" sz="1700" b="0" i="0" u="none" strike="noStrike" cap="none" normalizeH="0" baseline="0">
                          <a:ln>
                            <a:noFill/>
                          </a:ln>
                          <a:solidFill>
                            <a:schemeClr val="tx1"/>
                          </a:solidFill>
                          <a:effectLst/>
                          <a:latin typeface="Times New Roman" pitchFamily="18" charset="0"/>
                        </a:rPr>
                        <a:t> </a:t>
                      </a:r>
                    </a:p>
                    <a:p>
                      <a:pPr marL="0" marR="0" lvl="0" indent="0" algn="l" defTabSz="914400" rtl="0" eaLnBrk="1" fontAlgn="t"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(kapitálové statky)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Budovy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50838">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stroje a výrobní zařízení</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5"/>
                  </a:ext>
                </a:extLst>
              </a:tr>
              <a:tr h="352425">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nástroje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6"/>
                  </a:ext>
                </a:extLst>
              </a:tr>
              <a:tr h="352425">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dopravní prostředky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7"/>
                  </a:ext>
                </a:extLst>
              </a:tr>
              <a:tr h="350838">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výpočetní technika aj.</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8"/>
                  </a:ext>
                </a:extLst>
              </a:tr>
              <a:tr h="352425">
                <a:tc vMerge="1">
                  <a:txBody>
                    <a:bodyPr/>
                    <a:lstStyle/>
                    <a:p>
                      <a:endParaRPr lang="cs-CZ"/>
                    </a:p>
                  </a:txBody>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4. materiál</a:t>
                      </a:r>
                      <a:r>
                        <a:rPr kumimoji="0" lang="cs-CZ" sz="1700" b="0" i="0" u="none" strike="noStrike" cap="none" normalizeH="0" baseline="0">
                          <a:ln>
                            <a:noFill/>
                          </a:ln>
                          <a:solidFill>
                            <a:schemeClr val="tx1"/>
                          </a:solidFill>
                          <a:effectLst/>
                          <a:latin typeface="Times New Roman" pitchFamily="18" charset="0"/>
                        </a:rPr>
                        <a:t> (pracovní předměty)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8022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533650" y="-87312"/>
            <a:ext cx="8229600" cy="1143000"/>
          </a:xfrm>
        </p:spPr>
        <p:txBody>
          <a:bodyPr/>
          <a:lstStyle/>
          <a:p>
            <a:r>
              <a:rPr lang="cs-CZ" dirty="0">
                <a:latin typeface="Times New Roman" pitchFamily="18" charset="0"/>
              </a:rPr>
              <a:t>Základní pojmy</a:t>
            </a:r>
          </a:p>
        </p:txBody>
      </p:sp>
      <p:sp>
        <p:nvSpPr>
          <p:cNvPr id="178179" name="Rectangle 3"/>
          <p:cNvSpPr>
            <a:spLocks noGrp="1" noChangeArrowheads="1"/>
          </p:cNvSpPr>
          <p:nvPr>
            <p:ph type="body" idx="1"/>
          </p:nvPr>
        </p:nvSpPr>
        <p:spPr>
          <a:xfrm>
            <a:off x="142875" y="876861"/>
            <a:ext cx="8686800" cy="5068328"/>
          </a:xfrm>
        </p:spPr>
        <p:txBody>
          <a:bodyPr>
            <a:noAutofit/>
          </a:bodyPr>
          <a:lstStyle/>
          <a:p>
            <a:pPr>
              <a:lnSpc>
                <a:spcPts val="2000"/>
              </a:lnSpc>
              <a:spcBef>
                <a:spcPts val="0"/>
              </a:spcBef>
              <a:buFontTx/>
              <a:buChar char="•"/>
            </a:pPr>
            <a:r>
              <a:rPr lang="cs-CZ" sz="2000" b="1" dirty="0">
                <a:latin typeface="Times New Roman" pitchFamily="18" charset="0"/>
              </a:rPr>
              <a:t>Operace</a:t>
            </a:r>
            <a:r>
              <a:rPr lang="cs-CZ" sz="2000" dirty="0">
                <a:latin typeface="Times New Roman" pitchFamily="18" charset="0"/>
              </a:rPr>
              <a:t> – souvislá nepřerušovaná práce, kterou vykonává jeden pracovník (skupina pracovníků) na určitém předmětu (skupině předmětů) na jednom pracovišti ve stanoveném rozsahu. Je to kalkulační jednotka. Lze ji členit na úseky, úkony, pohyby. Rozsah operace je dán předpisem. Příklady operace – sváření 2 kusů materiálu k sobě, ohoblování prkna síly3cm na sílu 2,5 cm, přišití knoflíku pánského saka.</a:t>
            </a:r>
          </a:p>
          <a:p>
            <a:pPr>
              <a:lnSpc>
                <a:spcPts val="2000"/>
              </a:lnSpc>
              <a:spcBef>
                <a:spcPts val="0"/>
              </a:spcBef>
              <a:buFontTx/>
              <a:buChar char="•"/>
            </a:pPr>
            <a:r>
              <a:rPr lang="cs-CZ" sz="2000" b="1" dirty="0">
                <a:latin typeface="Times New Roman" pitchFamily="18" charset="0"/>
              </a:rPr>
              <a:t>Výrobní dávka</a:t>
            </a:r>
            <a:r>
              <a:rPr lang="cs-CZ" sz="2000" dirty="0">
                <a:latin typeface="Times New Roman" pitchFamily="18" charset="0"/>
              </a:rPr>
              <a:t> – konkrétní počet součástí (polotovarů) zadávaných společně do výroby, zpracovávaných postupně nebo současně na jednotlivých pracovištích. Je charakterizována jednorázovou spotřebou času dávkového </a:t>
            </a:r>
            <a:r>
              <a:rPr lang="cs-CZ" sz="2000" dirty="0" err="1">
                <a:latin typeface="Times New Roman" pitchFamily="18" charset="0"/>
              </a:rPr>
              <a:t>tB</a:t>
            </a:r>
            <a:r>
              <a:rPr lang="cs-CZ" sz="2000" dirty="0">
                <a:latin typeface="Times New Roman" pitchFamily="18" charset="0"/>
              </a:rPr>
              <a:t> nebo </a:t>
            </a:r>
            <a:r>
              <a:rPr lang="cs-CZ" sz="2000" dirty="0" err="1">
                <a:latin typeface="Times New Roman" pitchFamily="18" charset="0"/>
              </a:rPr>
              <a:t>tBC</a:t>
            </a:r>
            <a:r>
              <a:rPr lang="cs-CZ" sz="2000" dirty="0">
                <a:latin typeface="Times New Roman" pitchFamily="18" charset="0"/>
              </a:rPr>
              <a:t>.</a:t>
            </a:r>
          </a:p>
          <a:p>
            <a:pPr>
              <a:lnSpc>
                <a:spcPts val="2000"/>
              </a:lnSpc>
              <a:spcBef>
                <a:spcPts val="0"/>
              </a:spcBef>
              <a:buFontTx/>
              <a:buChar char="•"/>
            </a:pPr>
            <a:r>
              <a:rPr lang="cs-CZ" sz="2000" b="1" dirty="0">
                <a:latin typeface="Times New Roman" pitchFamily="18" charset="0"/>
              </a:rPr>
              <a:t>Výrobní program</a:t>
            </a:r>
            <a:r>
              <a:rPr lang="cs-CZ" sz="2000" dirty="0">
                <a:latin typeface="Times New Roman" pitchFamily="18" charset="0"/>
              </a:rPr>
              <a:t> – výrobní program výrobní jednotky tvoří druhy a typy výrobků vyráběné v příslušném časovém období. Výrobní program se s časem mění.</a:t>
            </a:r>
          </a:p>
          <a:p>
            <a:pPr>
              <a:lnSpc>
                <a:spcPts val="2000"/>
              </a:lnSpc>
              <a:spcBef>
                <a:spcPts val="0"/>
              </a:spcBef>
              <a:buFontTx/>
              <a:buChar char="•"/>
            </a:pPr>
            <a:r>
              <a:rPr lang="cs-CZ" sz="2000" b="1" dirty="0">
                <a:latin typeface="Times New Roman" pitchFamily="18" charset="0"/>
              </a:rPr>
              <a:t>Výrobní profil</a:t>
            </a:r>
            <a:r>
              <a:rPr lang="cs-CZ" sz="2000" dirty="0">
                <a:latin typeface="Times New Roman" pitchFamily="18" charset="0"/>
              </a:rPr>
              <a:t> – je dán počtem a strukturou pracovníků, strojů, zařízení a jejich uspořádání. Tvoří věcnou strukturu výrobního procesu.</a:t>
            </a:r>
          </a:p>
          <a:p>
            <a:pPr>
              <a:lnSpc>
                <a:spcPts val="2000"/>
              </a:lnSpc>
              <a:spcBef>
                <a:spcPts val="0"/>
              </a:spcBef>
            </a:pPr>
            <a:r>
              <a:rPr lang="cs-CZ" sz="2000" dirty="0">
                <a:latin typeface="Times New Roman" pitchFamily="18" charset="0"/>
              </a:rPr>
              <a:t>Nutný soulad mezi výrobním programem a výrobním profilem!!!</a:t>
            </a:r>
          </a:p>
          <a:p>
            <a:pPr>
              <a:lnSpc>
                <a:spcPts val="2000"/>
              </a:lnSpc>
              <a:spcBef>
                <a:spcPts val="0"/>
              </a:spcBef>
              <a:buFontTx/>
              <a:buChar char="•"/>
            </a:pPr>
            <a:r>
              <a:rPr lang="cs-CZ" sz="2000" b="1" dirty="0">
                <a:latin typeface="Times New Roman" pitchFamily="18" charset="0"/>
              </a:rPr>
              <a:t>Výrobní série</a:t>
            </a:r>
            <a:r>
              <a:rPr lang="cs-CZ" sz="2000" dirty="0">
                <a:latin typeface="Times New Roman" pitchFamily="18" charset="0"/>
              </a:rPr>
              <a:t> – konkrétní počet výrobků shodného konstrukčního provedení. Význam pro objednávání ND.</a:t>
            </a:r>
          </a:p>
          <a:p>
            <a:pPr>
              <a:lnSpc>
                <a:spcPts val="2000"/>
              </a:lnSpc>
              <a:spcBef>
                <a:spcPts val="0"/>
              </a:spcBef>
              <a:buFontTx/>
              <a:buChar char="•"/>
            </a:pPr>
            <a:r>
              <a:rPr lang="cs-CZ" sz="2000" b="1" dirty="0">
                <a:latin typeface="Times New Roman" pitchFamily="18" charset="0"/>
              </a:rPr>
              <a:t>Směna, směnnost, střídání směn</a:t>
            </a:r>
            <a:r>
              <a:rPr lang="cs-CZ" sz="2000" dirty="0">
                <a:latin typeface="Times New Roman" pitchFamily="18" charset="0"/>
              </a:rPr>
              <a:t> – délka pracovní doby, rozvržení pracovní doby, pružná PD a konto PD dle zákoníku práce.</a:t>
            </a:r>
          </a:p>
          <a:p>
            <a:pPr>
              <a:lnSpc>
                <a:spcPts val="2000"/>
              </a:lnSpc>
              <a:spcBef>
                <a:spcPts val="0"/>
              </a:spcBef>
              <a:buFont typeface="Wingdings" pitchFamily="2" charset="2"/>
              <a:buNone/>
            </a:pPr>
            <a:endParaRPr lang="cs-CZ" sz="2000" dirty="0">
              <a:latin typeface="Times New Roman" pitchFamily="18" charset="0"/>
            </a:endParaRPr>
          </a:p>
          <a:p>
            <a:pPr>
              <a:lnSpc>
                <a:spcPts val="2000"/>
              </a:lnSpc>
              <a:spcBef>
                <a:spcPts val="0"/>
              </a:spcBef>
            </a:pPr>
            <a:endParaRPr lang="cs-CZ" sz="2000" dirty="0">
              <a:latin typeface="Times New Roman" pitchFamily="18" charset="0"/>
            </a:endParaRPr>
          </a:p>
        </p:txBody>
      </p:sp>
    </p:spTree>
    <p:extLst>
      <p:ext uri="{BB962C8B-B14F-4D97-AF65-F5344CB8AC3E}">
        <p14:creationId xmlns:p14="http://schemas.microsoft.com/office/powerpoint/2010/main" val="169973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12314</TotalTime>
  <Words>4553</Words>
  <Application>Microsoft Office PowerPoint</Application>
  <PresentationFormat>Předvádění na obrazovce (4:3)</PresentationFormat>
  <Paragraphs>736</Paragraphs>
  <Slides>78</Slides>
  <Notes>20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78</vt:i4>
      </vt:variant>
    </vt:vector>
  </HeadingPairs>
  <TitlesOfParts>
    <vt:vector size="85" baseType="lpstr">
      <vt:lpstr>Arial</vt:lpstr>
      <vt:lpstr>Calibri</vt:lpstr>
      <vt:lpstr>Times New Roman</vt:lpstr>
      <vt:lpstr>Verdana</vt:lpstr>
      <vt:lpstr>Wingdings</vt:lpstr>
      <vt:lpstr>Office Theme</vt:lpstr>
      <vt:lpstr>Rovnice</vt:lpstr>
      <vt:lpstr>Online výuka Výrobní činnost a plánování výrobního programu </vt:lpstr>
      <vt:lpstr>I. Výrobní proces a jeho členění</vt:lpstr>
      <vt:lpstr>1. Výrobní proces</vt:lpstr>
      <vt:lpstr>Výroba</vt:lpstr>
      <vt:lpstr>Výroba v kontextu hodnotového řetězce</vt:lpstr>
      <vt:lpstr>Výroba v kontextu účetních informací</vt:lpstr>
      <vt:lpstr>Příklad výrobní firmy</vt:lpstr>
      <vt:lpstr>Výrobní faktory</vt:lpstr>
      <vt:lpstr>Základní pojmy</vt:lpstr>
      <vt:lpstr>Prezentace aplikace PowerPoint</vt:lpstr>
      <vt:lpstr>Výrobní proces a jeho členění</vt:lpstr>
      <vt:lpstr>Výrobní proces a jeho členění</vt:lpstr>
      <vt:lpstr>Prezentace aplikace PowerPoint</vt:lpstr>
      <vt:lpstr>Výrobní proces a jeho členě</vt:lpstr>
      <vt:lpstr>Výrobní proces a jeho členění</vt:lpstr>
      <vt:lpstr>Cíl výrobního procesu</vt:lpstr>
      <vt:lpstr>Klíčové otázky výroby</vt:lpstr>
      <vt:lpstr>Klíčové otázky výroby</vt:lpstr>
      <vt:lpstr>II. Řízení výroby </vt:lpstr>
      <vt:lpstr>Řízení výroby</vt:lpstr>
      <vt:lpstr>Prezentace aplikace PowerPoint</vt:lpstr>
      <vt:lpstr>Plánování výrobního programu</vt:lpstr>
      <vt:lpstr>Plánování výrobního programu</vt:lpstr>
      <vt:lpstr>Prezentace aplikace PowerPoint</vt:lpstr>
      <vt:lpstr>Plánování výrobního procesu</vt:lpstr>
      <vt:lpstr>Plánování výrobního procesu</vt:lpstr>
      <vt:lpstr>Výrobní dávka</vt:lpstr>
      <vt:lpstr>Optimální velikost výrobní dávky</vt:lpstr>
      <vt:lpstr>Výpočet výrobní dávky</vt:lpstr>
      <vt:lpstr>III. Produkční funkce</vt:lpstr>
      <vt:lpstr>Produkční funkce</vt:lpstr>
      <vt:lpstr>Produkční funkce v krátkém období</vt:lpstr>
      <vt:lpstr>Produkční funkce</vt:lpstr>
      <vt:lpstr>Produkční funkce v dlouhém období</vt:lpstr>
      <vt:lpstr>IV. Výrobní kapacita</vt:lpstr>
      <vt:lpstr>Výrobní kapacita</vt:lpstr>
      <vt:lpstr>Prezentace aplikace PowerPoint</vt:lpstr>
      <vt:lpstr>Výrobní kapacita</vt:lpstr>
      <vt:lpstr>Výrobní kapacita – časové fondy</vt:lpstr>
      <vt:lpstr>Výrobní kapacita</vt:lpstr>
      <vt:lpstr>Stanovení výrobní kapacity</vt:lpstr>
      <vt:lpstr>Výrobní kapacita (VK) </vt:lpstr>
      <vt:lpstr>Koeficient celkového využití VK</vt:lpstr>
      <vt:lpstr>Výkonový koeficient</vt:lpstr>
      <vt:lpstr>Časový koeficient</vt:lpstr>
      <vt:lpstr>Př. 1: Jaký je využitelný časový fond?  Jaká je výrobní kapacita dílny?</vt:lpstr>
      <vt:lpstr>Využití výrobní kapacity</vt:lpstr>
      <vt:lpstr>Příklad 2: Výpočet výrobní kapacity</vt:lpstr>
      <vt:lpstr>Př. 3: Vypočítejte výrobní kapacitu zařízení, výkonové využití, skutečný počet odpracovaných hodin, skutečný výkon zařízení a skutečný počet vyrobených kusů</vt:lpstr>
      <vt:lpstr>Prezentace aplikace PowerPoint</vt:lpstr>
      <vt:lpstr>Příklad 4:</vt:lpstr>
      <vt:lpstr>Řešení </vt:lpstr>
      <vt:lpstr>Příklad 5:</vt:lpstr>
      <vt:lpstr>Řešení </vt:lpstr>
      <vt:lpstr>Příklad 6: Znáte tyto údaje:</vt:lpstr>
      <vt:lpstr>Řešení</vt:lpstr>
      <vt:lpstr>Kalendářní časový fond je:</vt:lpstr>
      <vt:lpstr>Koeficient integrálního využití měří:</vt:lpstr>
      <vt:lpstr>Výkon výrobního zařízení udává:</vt:lpstr>
      <vt:lpstr>Benchmarking je</vt:lpstr>
      <vt:lpstr>Využití časového fondu nazýváme:</vt:lpstr>
      <vt:lpstr>TQM je:</vt:lpstr>
      <vt:lpstr>Posuďte pravdivost následujícího tvrzení:</vt:lpstr>
      <vt:lpstr>Optimalizace výrobního programu</vt:lpstr>
      <vt:lpstr>Prezentace aplikace PowerPoint</vt:lpstr>
      <vt:lpstr>Řešení</vt:lpstr>
      <vt:lpstr>Řešení b)</vt:lpstr>
      <vt:lpstr>Prezentace aplikace PowerPoint</vt:lpstr>
      <vt:lpstr>Řešení a)</vt:lpstr>
      <vt:lpstr>Řešení c)</vt:lpstr>
      <vt:lpstr>Řešení e)</vt:lpstr>
      <vt:lpstr>Volba technologické varianty</vt:lpstr>
      <vt:lpstr>Příklad 9: Volba technologické varianty</vt:lpstr>
      <vt:lpstr>Prezentace aplikace PowerPoint</vt:lpstr>
      <vt:lpstr>Příklad 10: Znáte tyto údaje:</vt:lpstr>
      <vt:lpstr>Prezentace aplikace PowerPoint</vt:lpstr>
      <vt:lpstr>Prezentace aplikace PowerPoint</vt:lpstr>
      <vt:lpstr>Prezentace aplikace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319</cp:revision>
  <dcterms:created xsi:type="dcterms:W3CDTF">2012-07-19T22:32:54Z</dcterms:created>
  <dcterms:modified xsi:type="dcterms:W3CDTF">2022-05-10T19:02:29Z</dcterms:modified>
</cp:coreProperties>
</file>