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4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2"/>
  </p:notesMasterIdLst>
  <p:sldIdLst>
    <p:sldId id="256" r:id="rId2"/>
    <p:sldId id="279" r:id="rId3"/>
    <p:sldId id="1011" r:id="rId4"/>
    <p:sldId id="320" r:id="rId5"/>
    <p:sldId id="321" r:id="rId6"/>
    <p:sldId id="312" r:id="rId7"/>
    <p:sldId id="288" r:id="rId8"/>
    <p:sldId id="313" r:id="rId9"/>
    <p:sldId id="257" r:id="rId10"/>
    <p:sldId id="258" r:id="rId11"/>
    <p:sldId id="322" r:id="rId12"/>
    <p:sldId id="310" r:id="rId13"/>
    <p:sldId id="316" r:id="rId14"/>
    <p:sldId id="317" r:id="rId15"/>
    <p:sldId id="268" r:id="rId16"/>
    <p:sldId id="315" r:id="rId17"/>
    <p:sldId id="271" r:id="rId18"/>
    <p:sldId id="311" r:id="rId19"/>
    <p:sldId id="1013" r:id="rId20"/>
    <p:sldId id="274" r:id="rId21"/>
    <p:sldId id="283" r:id="rId22"/>
    <p:sldId id="1001" r:id="rId23"/>
    <p:sldId id="281" r:id="rId24"/>
    <p:sldId id="318" r:id="rId25"/>
    <p:sldId id="319" r:id="rId26"/>
    <p:sldId id="308" r:id="rId27"/>
    <p:sldId id="309" r:id="rId28"/>
    <p:sldId id="323" r:id="rId29"/>
    <p:sldId id="1012" r:id="rId30"/>
    <p:sldId id="1014" r:id="rId31"/>
    <p:sldId id="364" r:id="rId32"/>
    <p:sldId id="365" r:id="rId33"/>
    <p:sldId id="366" r:id="rId34"/>
    <p:sldId id="367" r:id="rId35"/>
    <p:sldId id="368" r:id="rId36"/>
    <p:sldId id="369" r:id="rId37"/>
    <p:sldId id="370" r:id="rId38"/>
    <p:sldId id="371" r:id="rId39"/>
    <p:sldId id="933" r:id="rId40"/>
    <p:sldId id="373" r:id="rId41"/>
    <p:sldId id="374" r:id="rId42"/>
    <p:sldId id="1015" r:id="rId43"/>
    <p:sldId id="376" r:id="rId44"/>
    <p:sldId id="1016" r:id="rId45"/>
    <p:sldId id="1017" r:id="rId46"/>
    <p:sldId id="622" r:id="rId47"/>
    <p:sldId id="623" r:id="rId48"/>
    <p:sldId id="652" r:id="rId49"/>
    <p:sldId id="672" r:id="rId50"/>
    <p:sldId id="669" r:id="rId51"/>
    <p:sldId id="655" r:id="rId52"/>
    <p:sldId id="996" r:id="rId53"/>
    <p:sldId id="658" r:id="rId54"/>
    <p:sldId id="659" r:id="rId55"/>
    <p:sldId id="382" r:id="rId56"/>
    <p:sldId id="383" r:id="rId57"/>
    <p:sldId id="384" r:id="rId58"/>
    <p:sldId id="385" r:id="rId59"/>
    <p:sldId id="386" r:id="rId60"/>
    <p:sldId id="375" r:id="rId61"/>
    <p:sldId id="948" r:id="rId62"/>
    <p:sldId id="949" r:id="rId63"/>
    <p:sldId id="950" r:id="rId64"/>
    <p:sldId id="951" r:id="rId65"/>
    <p:sldId id="275" r:id="rId66"/>
    <p:sldId id="280" r:id="rId67"/>
    <p:sldId id="999" r:id="rId68"/>
    <p:sldId id="378" r:id="rId69"/>
    <p:sldId id="379" r:id="rId70"/>
    <p:sldId id="380" r:id="rId71"/>
    <p:sldId id="377" r:id="rId72"/>
    <p:sldId id="381" r:id="rId73"/>
    <p:sldId id="289" r:id="rId74"/>
    <p:sldId id="291" r:id="rId75"/>
    <p:sldId id="292" r:id="rId76"/>
    <p:sldId id="299" r:id="rId77"/>
    <p:sldId id="300" r:id="rId78"/>
    <p:sldId id="301" r:id="rId79"/>
    <p:sldId id="305" r:id="rId80"/>
    <p:sldId id="277" r:id="rId8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10202"/>
    <a:srgbClr val="D5020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řední styl 2 – zvýraznění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35758FB7-9AC5-4552-8A53-C91805E547FA}" styleName="Styl s motivem 1 – zvýraznění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69CF1AB2-1976-4502-BF36-3FF5EA218861}" styleName="Střední styl 4 – zvýraznění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3C2FFA5D-87B4-456A-9821-1D502468CF0F}" styleName="Styl s motivem 1 – zvýraznění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17" autoAdjust="0"/>
    <p:restoredTop sz="85072" autoAdjust="0"/>
  </p:normalViewPr>
  <p:slideViewPr>
    <p:cSldViewPr snapToGrid="0" snapToObjects="1">
      <p:cViewPr varScale="1">
        <p:scale>
          <a:sx n="77" d="100"/>
          <a:sy n="77" d="100"/>
        </p:scale>
        <p:origin x="1411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50" d="100"/>
        <a:sy n="150" d="100"/>
      </p:scale>
      <p:origin x="0" y="-308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84" Type="http://schemas.openxmlformats.org/officeDocument/2006/relationships/viewProps" Target="viewProps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slide" Target="slides/slide79.xml"/><Relationship Id="rId85" Type="http://schemas.openxmlformats.org/officeDocument/2006/relationships/theme" Target="theme/theme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slide" Target="slides/slide80.xml"/><Relationship Id="rId86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61" Type="http://schemas.openxmlformats.org/officeDocument/2006/relationships/slide" Target="slides/slide60.xml"/><Relationship Id="rId8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886F3F0-7A13-4C4C-979E-BFE2397BEC54}" type="datetimeFigureOut">
              <a:rPr lang="cs-CZ" smtClean="0"/>
              <a:pPr/>
              <a:t>12.02.2022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DFD5F38-733D-4687-9032-821AED1C8C0C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6544827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4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4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7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8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283144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95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95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82B9FA7-B2C8-4A8A-88F4-82F63BD7310B}" type="slidenum">
              <a:rPr lang="cs-CZ" altLang="cs-CZ" b="0">
                <a:latin typeface="Arial" panose="020B0604020202020204" pitchFamily="34" charset="0"/>
              </a:rPr>
              <a:pPr eaLnBrk="1" hangingPunct="1"/>
              <a:t>27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3794164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28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49048734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9717908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4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1" y="4343400"/>
            <a:ext cx="5029200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00037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6914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669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9118402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01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10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8224676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9202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79203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3153336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25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125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68215215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5346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534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85008459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298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329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11110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8418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88419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940913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6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0467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61368406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514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2515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532121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6610" name="Text Box 2"/>
          <p:cNvSpPr txBox="1">
            <a:spLocks noChangeArrowheads="1"/>
          </p:cNvSpPr>
          <p:nvPr/>
        </p:nvSpPr>
        <p:spPr bwMode="auto">
          <a:xfrm>
            <a:off x="1143001" y="685800"/>
            <a:ext cx="4572000" cy="342900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  <p:sp>
        <p:nvSpPr>
          <p:cNvPr id="196611" name="Rectangle 3"/>
          <p:cNvSpPr txBox="1">
            <a:spLocks noGrp="1" noChangeArrowheads="1"/>
          </p:cNvSpPr>
          <p:nvPr>
            <p:ph type="body"/>
          </p:nvPr>
        </p:nvSpPr>
        <p:spPr>
          <a:xfrm>
            <a:off x="685800" y="4343400"/>
            <a:ext cx="5484813" cy="4114800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8082584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5837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5837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C4C0B08-1653-47DA-BBF0-5767193BC86C}" type="slidenum">
              <a:rPr lang="cs-CZ" b="0">
                <a:latin typeface="Arial" pitchFamily="34" charset="0"/>
              </a:rPr>
              <a:pPr eaLnBrk="1" hangingPunct="1"/>
              <a:t>44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22153036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94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194564" name="Zástupný symbol pro číslo snímku 3"/>
          <p:cNvSpPr txBox="1">
            <a:spLocks noGrp="1"/>
          </p:cNvSpPr>
          <p:nvPr/>
        </p:nvSpPr>
        <p:spPr bwMode="auto">
          <a:xfrm>
            <a:off x="3884614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947B06AC-A806-4A93-8518-D812CAC2BF95}" type="slidenum">
              <a:rPr lang="cs-CZ" sz="1200" b="0">
                <a:latin typeface="Arial" pitchFamily="34" charset="0"/>
              </a:rPr>
              <a:pPr algn="r" eaLnBrk="1" hangingPunct="1"/>
              <a:t>45</a:t>
            </a:fld>
            <a:endParaRPr lang="cs-CZ" sz="1200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06146645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cs-CZ" altLang="cs-CZ" dirty="0"/>
          </a:p>
        </p:txBody>
      </p:sp>
      <p:sp>
        <p:nvSpPr>
          <p:cNvPr id="1536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580B1896-8339-4312-8108-ED07FAB18366}" type="slidenum">
              <a:rPr lang="cs-CZ" altLang="cs-CZ"/>
              <a:pPr/>
              <a:t>51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046634423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3426946675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3424790954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záhlaví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cs-CZ"/>
              <a:t>Ing. Lucie Meixnerová, Ph.D.</a:t>
            </a:r>
          </a:p>
        </p:txBody>
      </p:sp>
    </p:spTree>
    <p:extLst>
      <p:ext uri="{BB962C8B-B14F-4D97-AF65-F5344CB8AC3E}">
        <p14:creationId xmlns:p14="http://schemas.microsoft.com/office/powerpoint/2010/main" val="41367079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072761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246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246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9691401F-F264-4287-9E68-8136EB7DEAC3}" type="slidenum">
              <a:rPr lang="cs-CZ" b="0">
                <a:latin typeface="Arial" pitchFamily="34" charset="0"/>
              </a:rPr>
              <a:pPr eaLnBrk="1" hangingPunct="1"/>
              <a:t>55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3464388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553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554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AC355EFC-E890-45F8-80FE-61CB85C08869}" type="slidenum">
              <a:rPr lang="cs-CZ" b="0">
                <a:latin typeface="Arial" pitchFamily="34" charset="0"/>
              </a:rPr>
              <a:pPr eaLnBrk="1" hangingPunct="1"/>
              <a:t>56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0813221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656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656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B1ACC74E-A977-4FE6-8565-C25B3341D77C}" type="slidenum">
              <a:rPr lang="cs-CZ" b="0">
                <a:latin typeface="Arial" pitchFamily="34" charset="0"/>
              </a:rPr>
              <a:pPr eaLnBrk="1" hangingPunct="1"/>
              <a:t>57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05518332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758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758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5F595B22-D9C1-4441-9214-FD86694A24A9}" type="slidenum">
              <a:rPr lang="cs-CZ" b="0">
                <a:latin typeface="Arial" pitchFamily="34" charset="0"/>
              </a:rPr>
              <a:pPr eaLnBrk="1" hangingPunct="1"/>
              <a:t>58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78826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86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86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CCFDF87F-A9E4-403B-B700-67DF6565A8B4}" type="slidenum">
              <a:rPr lang="cs-CZ" b="0">
                <a:latin typeface="Arial" pitchFamily="34" charset="0"/>
              </a:rPr>
              <a:pPr eaLnBrk="1" hangingPunct="1"/>
              <a:t>59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6122083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696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696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65F4995-C4E7-476E-BDC6-40A8F6B0830F}" type="slidenum">
              <a:rPr lang="cs-CZ" b="0">
                <a:latin typeface="Arial" pitchFamily="34" charset="0"/>
              </a:rPr>
              <a:pPr eaLnBrk="1" hangingPunct="1"/>
              <a:t>61</a:t>
            </a:fld>
            <a:endParaRPr lang="cs-CZ" b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06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706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FEF3F286-E4BC-4195-8194-87802C041A17}" type="slidenum">
              <a:rPr lang="cs-CZ" b="0">
                <a:latin typeface="Arial" pitchFamily="34" charset="0"/>
              </a:rPr>
              <a:pPr eaLnBrk="1" hangingPunct="1"/>
              <a:t>63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648943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168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/>
          </a:p>
        </p:txBody>
      </p:sp>
      <p:sp>
        <p:nvSpPr>
          <p:cNvPr id="7168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eaLnBrk="1" hangingPunct="1"/>
            <a:fld id="{8AF8934C-5148-4AF9-97F7-4A7C2E37EEB5}" type="slidenum">
              <a:rPr lang="cs-CZ" b="0">
                <a:latin typeface="Arial" pitchFamily="34" charset="0"/>
              </a:rPr>
              <a:pPr eaLnBrk="1" hangingPunct="1"/>
              <a:t>64</a:t>
            </a:fld>
            <a:endParaRPr lang="cs-CZ" b="0">
              <a:latin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5832438"/>
      </p:ext>
    </p:extLst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601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602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7EBE316A-DE26-415C-AD08-3E65CA0BDB67}" type="slidenum">
              <a:rPr lang="cs-CZ" altLang="cs-CZ" b="0">
                <a:latin typeface="Arial" panose="020B0604020202020204" pitchFamily="34" charset="0"/>
              </a:rPr>
              <a:pPr eaLnBrk="1" hangingPunct="1"/>
              <a:t>74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742377"/>
      </p:ext>
    </p:extLst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87043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87044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E9D9590-5D05-4639-9447-6A0969E6C0DA}" type="slidenum">
              <a:rPr lang="cs-CZ" altLang="cs-CZ" b="0">
                <a:latin typeface="Arial" panose="020B0604020202020204" pitchFamily="34" charset="0"/>
              </a:rPr>
              <a:pPr eaLnBrk="1" hangingPunct="1"/>
              <a:t>75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8867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17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8205106"/>
      </p:ext>
    </p:extLst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4211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4212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0F3DD6CA-6FE6-485F-AE19-EDCA3C22C32B}" type="slidenum">
              <a:rPr lang="cs-CZ" altLang="cs-CZ" b="0">
                <a:latin typeface="Arial" panose="020B0604020202020204" pitchFamily="34" charset="0"/>
              </a:rPr>
              <a:pPr eaLnBrk="1" hangingPunct="1"/>
              <a:t>76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123953"/>
      </p:ext>
    </p:extLst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523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523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69DAAE72-71E4-4FA6-A90F-2370A20FCE8D}" type="slidenum">
              <a:rPr lang="cs-CZ" altLang="cs-CZ" b="0">
                <a:latin typeface="Arial" panose="020B0604020202020204" pitchFamily="34" charset="0"/>
              </a:rPr>
              <a:pPr eaLnBrk="1" hangingPunct="1"/>
              <a:t>77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3724008"/>
      </p:ext>
    </p:extLst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96259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96260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08B3738-DD05-4E7A-9159-1C0203BA5607}" type="slidenum">
              <a:rPr lang="cs-CZ" altLang="cs-CZ" b="0">
                <a:latin typeface="Arial" panose="020B0604020202020204" pitchFamily="34" charset="0"/>
              </a:rPr>
              <a:pPr eaLnBrk="1" hangingPunct="1"/>
              <a:t>78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0164103"/>
      </p:ext>
    </p:extLst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0355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0356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BA3505B3-67C5-44DF-B655-FEC462990E32}" type="slidenum">
              <a:rPr lang="cs-CZ" altLang="cs-CZ" b="0">
                <a:latin typeface="Arial" panose="020B0604020202020204" pitchFamily="34" charset="0"/>
              </a:rPr>
              <a:pPr eaLnBrk="1" hangingPunct="1"/>
              <a:t>79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840163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C5D9474-AA99-416A-964F-FE0C2C84915A}" type="slidenum">
              <a:rPr lang="cs-CZ" smtClean="0"/>
              <a:pPr/>
              <a:t>18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632301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19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06727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BZ</a:t>
            </a:r>
            <a:r>
              <a:rPr lang="de-DE" dirty="0"/>
              <a:t> </a:t>
            </a:r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130 000</a:t>
            </a:r>
            <a:r>
              <a:rPr lang="de-DE" dirty="0"/>
              <a:t> </a:t>
            </a:r>
            <a:r>
              <a:rPr lang="cs-CZ" dirty="0"/>
              <a:t>; </a:t>
            </a:r>
            <a:r>
              <a:rPr lang="de-DE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156 000</a:t>
            </a:r>
            <a:r>
              <a:rPr lang="de-DE" dirty="0"/>
              <a:t> 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8010531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E4AF91A-3C8B-41ED-8063-B7699D2ACA0D}" type="slidenum">
              <a:rPr lang="cs-CZ" smtClean="0"/>
              <a:pPr/>
              <a:t>21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0982687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08547" name="Zástupný symbol pro poznámky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cs-CZ" altLang="cs-CZ"/>
          </a:p>
        </p:txBody>
      </p:sp>
      <p:sp>
        <p:nvSpPr>
          <p:cNvPr id="108548" name="Zástupný symbol pro číslo snímku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CA603045-6FC9-4C62-A8B7-AC36582B2379}" type="slidenum">
              <a:rPr lang="cs-CZ" altLang="cs-CZ" b="0">
                <a:latin typeface="Arial" panose="020B0604020202020204" pitchFamily="34" charset="0"/>
              </a:rPr>
              <a:pPr eaLnBrk="1" hangingPunct="1"/>
              <a:t>26</a:t>
            </a:fld>
            <a:endParaRPr lang="cs-CZ" altLang="cs-CZ" b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910126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Nadpis, text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79388" y="6632575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124200" y="6524625"/>
            <a:ext cx="2895600" cy="180975"/>
          </a:xfrm>
        </p:spPr>
        <p:txBody>
          <a:bodyPr/>
          <a:lstStyle>
            <a:lvl1pPr>
              <a:defRPr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6948488" y="6597650"/>
            <a:ext cx="2133600" cy="180975"/>
          </a:xfrm>
        </p:spPr>
        <p:txBody>
          <a:bodyPr/>
          <a:lstStyle>
            <a:lvl1pPr>
              <a:defRPr/>
            </a:lvl1pPr>
          </a:lstStyle>
          <a:p>
            <a:fld id="{36D1A520-8094-4957-9999-73257F774E95}" type="slidenum">
              <a:rPr lang="cs-CZ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2171144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lipArt">
  <p:cSld name="Nadpis, text a klip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115888"/>
            <a:ext cx="8424862" cy="558800"/>
          </a:xfrm>
        </p:spPr>
        <p:txBody>
          <a:bodyPr/>
          <a:lstStyle/>
          <a:p>
            <a:r>
              <a:rPr lang="cs-CZ"/>
              <a:t>Klepnutím lze upravit styl předlohy nadpisů.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half" idx="1"/>
          </p:nvPr>
        </p:nvSpPr>
        <p:spPr>
          <a:xfrm>
            <a:off x="457200" y="981075"/>
            <a:ext cx="4141788" cy="5149850"/>
          </a:xfrm>
        </p:spPr>
        <p:txBody>
          <a:bodyPr/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klipart 3"/>
          <p:cNvSpPr>
            <a:spLocks noGrp="1"/>
          </p:cNvSpPr>
          <p:nvPr>
            <p:ph type="clipArt" sz="half" idx="2"/>
          </p:nvPr>
        </p:nvSpPr>
        <p:spPr>
          <a:xfrm>
            <a:off x="4751388" y="981075"/>
            <a:ext cx="4141787" cy="5149850"/>
          </a:xfrm>
        </p:spPr>
        <p:txBody>
          <a:bodyPr/>
          <a:lstStyle/>
          <a:p>
            <a:pPr lvl="0"/>
            <a:endParaRPr lang="cs-CZ" noProof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©</a:t>
            </a:r>
            <a:r>
              <a:rPr lang="cs-CZ"/>
              <a:t> Petr NOVÁK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AD84AE3-B1E0-495A-949D-39B3F143BB2C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9280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pPr/>
              <a:t>2/12/2022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petr.novak@mvso.cz" TargetMode="Externa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7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1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1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12.xml"/></Relationships>
</file>

<file path=ppt/slides/_rels/slide6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1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1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13.xm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2926" y="2696066"/>
            <a:ext cx="7858124" cy="1112086"/>
          </a:xfrm>
        </p:spPr>
        <p:txBody>
          <a:bodyPr lIns="0" tIns="0" rIns="0" bIns="0" anchor="t" anchorCtr="0">
            <a:noAutofit/>
          </a:bodyPr>
          <a:lstStyle/>
          <a:p>
            <a:r>
              <a:rPr lang="cs-CZ" sz="2800" b="1" dirty="0">
                <a:solidFill>
                  <a:srgbClr val="FF0000"/>
                </a:solidFill>
              </a:rPr>
              <a:t>Opakování</a:t>
            </a:r>
            <a:br>
              <a:rPr lang="cs-CZ" sz="2800" b="1" dirty="0"/>
            </a:br>
            <a:endParaRPr lang="cs-CZ" sz="2800" dirty="0"/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685801" y="3959994"/>
            <a:ext cx="7572374" cy="2078856"/>
          </a:xfrm>
          <a:prstGeom prst="rect">
            <a:avLst/>
          </a:prstGeom>
        </p:spPr>
        <p:txBody>
          <a:bodyPr vert="horz" lIns="0" tIns="0" rIns="0" bIns="0" rtlCol="0" anchor="t" anchorCtr="0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1900" b="1" cap="all" dirty="0">
              <a:latin typeface="Arial" pitchFamily="34" charset="0"/>
              <a:cs typeface="Arial" pitchFamily="34" charset="0"/>
            </a:endParaRPr>
          </a:p>
          <a:p>
            <a:r>
              <a:rPr lang="cs-CZ" sz="2400" dirty="0">
                <a:latin typeface="Arial" pitchFamily="34" charset="0"/>
                <a:cs typeface="Arial" pitchFamily="34" charset="0"/>
              </a:rPr>
              <a:t>doc. Ing. Petr Novák, Ph.D. </a:t>
            </a:r>
            <a:endParaRPr lang="cs-CZ" sz="2400" i="1" dirty="0">
              <a:latin typeface="Arial" pitchFamily="34" charset="0"/>
              <a:cs typeface="Arial" pitchFamily="34" charset="0"/>
            </a:endParaRPr>
          </a:p>
          <a:p>
            <a:r>
              <a:rPr lang="cs-CZ" sz="1900" dirty="0">
                <a:latin typeface="Arial" pitchFamily="34" charset="0"/>
                <a:cs typeface="Arial" pitchFamily="34" charset="0"/>
              </a:rPr>
              <a:t> </a:t>
            </a:r>
          </a:p>
          <a:p>
            <a:r>
              <a:rPr lang="en-GB" sz="2000" b="1" cap="all" dirty="0">
                <a:latin typeface="Arial" pitchFamily="34" charset="0"/>
                <a:cs typeface="Arial" pitchFamily="34" charset="0"/>
              </a:rPr>
              <a:t> </a:t>
            </a:r>
            <a:r>
              <a:rPr lang="cs-CZ" sz="2000" cap="all" dirty="0">
                <a:latin typeface="Arial" pitchFamily="34" charset="0"/>
                <a:cs typeface="Arial" pitchFamily="34" charset="0"/>
              </a:rPr>
              <a:t>K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ancelář</a:t>
            </a:r>
            <a:r>
              <a:rPr lang="cs-CZ" sz="2000" cap="all" dirty="0">
                <a:latin typeface="Arial" pitchFamily="34" charset="0"/>
                <a:cs typeface="Arial" pitchFamily="34" charset="0"/>
              </a:rPr>
              <a:t>: UEK, 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č</a:t>
            </a:r>
            <a:r>
              <a:rPr lang="cs-CZ" sz="2000" cap="all" dirty="0">
                <a:latin typeface="Arial" pitchFamily="34" charset="0"/>
                <a:cs typeface="Arial" pitchFamily="34" charset="0"/>
              </a:rPr>
              <a:t>. 434</a:t>
            </a:r>
          </a:p>
          <a:p>
            <a:r>
              <a:rPr lang="cs-CZ" sz="2000" dirty="0">
                <a:latin typeface="Arial" pitchFamily="34" charset="0"/>
                <a:cs typeface="Arial" pitchFamily="34" charset="0"/>
              </a:rPr>
              <a:t>Email: </a:t>
            </a:r>
            <a:r>
              <a:rPr lang="cs-CZ" sz="2000" dirty="0">
                <a:latin typeface="Arial" pitchFamily="34" charset="0"/>
                <a:cs typeface="Arial" pitchFamily="34" charset="0"/>
                <a:hlinkClick r:id="rId3"/>
              </a:rPr>
              <a:t>petr.novak@mvso.cz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 </a:t>
            </a:r>
          </a:p>
          <a:p>
            <a:pPr algn="l"/>
            <a:endParaRPr lang="cs-CZ" sz="1800" b="1" cap="all" dirty="0">
              <a:latin typeface="Arial" pitchFamily="34" charset="0"/>
              <a:cs typeface="Arial" pitchFamily="34" charset="0"/>
            </a:endParaRPr>
          </a:p>
          <a:p>
            <a:pPr algn="l"/>
            <a:endParaRPr lang="en-US" sz="1800" b="1" dirty="0"/>
          </a:p>
        </p:txBody>
      </p:sp>
    </p:spTree>
    <p:extLst>
      <p:ext uri="{BB962C8B-B14F-4D97-AF65-F5344CB8AC3E}">
        <p14:creationId xmlns:p14="http://schemas.microsoft.com/office/powerpoint/2010/main" val="17350848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12968" cy="5184576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Definujte Výdaje</a:t>
            </a:r>
          </a:p>
          <a:p>
            <a:r>
              <a:rPr lang="cs-CZ" dirty="0">
                <a:solidFill>
                  <a:schemeClr val="tx1"/>
                </a:solidFill>
              </a:rPr>
              <a:t>Definujte Výnosy a příjmy</a:t>
            </a:r>
          </a:p>
          <a:p>
            <a:r>
              <a:rPr lang="cs-CZ" dirty="0">
                <a:solidFill>
                  <a:schemeClr val="tx1"/>
                </a:solidFill>
              </a:rPr>
              <a:t>Kdy hovoříme o vzniku výnosu a kdy o vzniku příjmu?</a:t>
            </a:r>
          </a:p>
          <a:p>
            <a:r>
              <a:rPr lang="cs-CZ" dirty="0">
                <a:solidFill>
                  <a:schemeClr val="tx1"/>
                </a:solidFill>
              </a:rPr>
              <a:t>Jak klasifikujeme (členíme) náklady?</a:t>
            </a:r>
          </a:p>
        </p:txBody>
      </p:sp>
    </p:spTree>
    <p:extLst>
      <p:ext uri="{BB962C8B-B14F-4D97-AF65-F5344CB8AC3E}">
        <p14:creationId xmlns:p14="http://schemas.microsoft.com/office/powerpoint/2010/main" val="6491887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title"/>
          </p:nvPr>
        </p:nvSpPr>
        <p:spPr>
          <a:xfrm>
            <a:off x="2122341" y="107457"/>
            <a:ext cx="7285332" cy="845340"/>
          </a:xfrm>
        </p:spPr>
        <p:txBody>
          <a:bodyPr/>
          <a:lstStyle/>
          <a:p>
            <a:pPr eaLnBrk="1" hangingPunct="1"/>
            <a:r>
              <a:rPr lang="cs-CZ" sz="3200" b="1" dirty="0">
                <a:solidFill>
                  <a:srgbClr val="FF0000"/>
                </a:solidFill>
              </a:rPr>
              <a:t>Náklady vs. výdaje</a:t>
            </a:r>
          </a:p>
        </p:txBody>
      </p:sp>
      <p:sp>
        <p:nvSpPr>
          <p:cNvPr id="1946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07504" y="836613"/>
            <a:ext cx="8857109" cy="6021387"/>
          </a:xfrm>
        </p:spPr>
        <p:txBody>
          <a:bodyPr/>
          <a:lstStyle/>
          <a:p>
            <a:pPr eaLnBrk="1" hangingPunct="1">
              <a:spcBef>
                <a:spcPct val="0"/>
              </a:spcBef>
              <a:buFont typeface="Wingdings" pitchFamily="2" charset="2"/>
              <a:buNone/>
            </a:pPr>
            <a:r>
              <a:rPr lang="cs-CZ" sz="1600" b="1" dirty="0">
                <a:solidFill>
                  <a:schemeClr val="tx1"/>
                </a:solidFill>
              </a:rPr>
              <a:t>Podnik vykonal při své činnosti tyto hodnotové operace: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úhrada faktury za dodaný materiál,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nákup PHM (zaplaceno hotově),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výdej materiálu do spotřeby,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tržby za prodej výrobků (vydaná faktura),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předplatné časopisu Ekonomika a finance na běžný rok (placeno hotově),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výplata mezd v den, který je určený jako výplatní termín,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splátky leasingové smlouvy,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zaúčtování faktury za telefonní hovory,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DPH zaplaceno finančnímu úřadu (placeno z BÚ),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koupena dálniční známka do zahraničí (zaplaceno hotově)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škody vyčíslené a zanesené do protokolu, vzniklé v důsledku živelné pohromy,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výrobky prodané v podnikové prodejně za hotové,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 err="1">
                <a:solidFill>
                  <a:schemeClr val="tx1"/>
                </a:solidFill>
              </a:rPr>
              <a:t>dodavatelsky</a:t>
            </a:r>
            <a:r>
              <a:rPr lang="cs-CZ" sz="1600" dirty="0">
                <a:solidFill>
                  <a:schemeClr val="tx1"/>
                </a:solidFill>
              </a:rPr>
              <a:t> provedena oprava výrobní haly (přijatá faktura),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nájemné za kancelářské prostory (placené z BÚ),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materiál přijatý na sklad (došlá </a:t>
            </a:r>
            <a:r>
              <a:rPr lang="cs-CZ" sz="1600" dirty="0" err="1">
                <a:solidFill>
                  <a:schemeClr val="tx1"/>
                </a:solidFill>
              </a:rPr>
              <a:t>faktura+dodací</a:t>
            </a:r>
            <a:r>
              <a:rPr lang="cs-CZ" sz="1600" dirty="0">
                <a:solidFill>
                  <a:schemeClr val="tx1"/>
                </a:solidFill>
              </a:rPr>
              <a:t> list),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inkaso peněz od odběratelů,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kurzová ztráta z důvodu změny kurzu při prodeji výrobků,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zaplacena splátka bankovního úvěru (placeno z BÚ)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nákup osobního auta (dodavatelská faktura, splatnost 60 dní),</a:t>
            </a:r>
          </a:p>
          <a:p>
            <a:pPr eaLnBrk="1" hangingPunct="1">
              <a:spcBef>
                <a:spcPct val="0"/>
              </a:spcBef>
              <a:buFont typeface="Garamond" pitchFamily="18" charset="0"/>
              <a:buAutoNum type="arabicPeriod"/>
            </a:pPr>
            <a:r>
              <a:rPr lang="cs-CZ" sz="1600" dirty="0">
                <a:solidFill>
                  <a:schemeClr val="tx1"/>
                </a:solidFill>
              </a:rPr>
              <a:t>odpisy osobního auta.</a:t>
            </a:r>
          </a:p>
          <a:p>
            <a:pPr eaLnBrk="1" hangingPunct="1">
              <a:spcBef>
                <a:spcPct val="0"/>
              </a:spcBef>
            </a:pPr>
            <a:r>
              <a:rPr lang="cs-CZ" sz="1600" b="1" dirty="0">
                <a:solidFill>
                  <a:schemeClr val="tx1"/>
                </a:solidFill>
              </a:rPr>
              <a:t>Rozlište, které z uvedených položek v podniku jsou náklady a které jsou výdaje (případně oboje)</a:t>
            </a:r>
          </a:p>
        </p:txBody>
      </p:sp>
    </p:spTree>
    <p:extLst>
      <p:ext uri="{BB962C8B-B14F-4D97-AF65-F5344CB8AC3E}">
        <p14:creationId xmlns:p14="http://schemas.microsoft.com/office/powerpoint/2010/main" val="40424940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6954"/>
            <a:ext cx="8229600" cy="1143000"/>
          </a:xfrm>
        </p:spPr>
        <p:txBody>
          <a:bodyPr/>
          <a:lstStyle/>
          <a:p>
            <a:r>
              <a:rPr lang="cs-CZ" dirty="0"/>
              <a:t>Výsledek hospodaření</a:t>
            </a:r>
          </a:p>
        </p:txBody>
      </p:sp>
      <p:sp>
        <p:nvSpPr>
          <p:cNvPr id="9" name="Obdélník 8"/>
          <p:cNvSpPr/>
          <p:nvPr/>
        </p:nvSpPr>
        <p:spPr>
          <a:xfrm>
            <a:off x="980388" y="4053526"/>
            <a:ext cx="1630837" cy="414779"/>
          </a:xfrm>
          <a:prstGeom prst="rect">
            <a:avLst/>
          </a:prstGeom>
          <a:solidFill>
            <a:schemeClr val="bg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4914" y="2208577"/>
            <a:ext cx="8518896" cy="26368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4503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59464"/>
            <a:ext cx="8229600" cy="863498"/>
          </a:xfrm>
        </p:spPr>
        <p:txBody>
          <a:bodyPr/>
          <a:lstStyle/>
          <a:p>
            <a:r>
              <a:rPr lang="cs-CZ" dirty="0"/>
              <a:t>Nákladové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dirty="0"/>
              <a:t>Nakreslete graf průběhu fixních, variabilních a celkových nákladů na:</a:t>
            </a:r>
            <a:endParaRPr lang="cs-CZ" sz="2800" dirty="0"/>
          </a:p>
          <a:p>
            <a:pPr lvl="1"/>
            <a:r>
              <a:rPr lang="cs-CZ" dirty="0"/>
              <a:t>celkový objem produkce</a:t>
            </a:r>
            <a:endParaRPr lang="cs-CZ" sz="2400" dirty="0"/>
          </a:p>
          <a:p>
            <a:pPr lvl="1"/>
            <a:r>
              <a:rPr lang="cs-CZ" dirty="0"/>
              <a:t>jednotku produkce   </a:t>
            </a:r>
          </a:p>
          <a:p>
            <a:r>
              <a:rPr lang="cs-CZ" dirty="0"/>
              <a:t>Nakreslete </a:t>
            </a:r>
            <a:r>
              <a:rPr lang="cs-CZ" dirty="0" err="1"/>
              <a:t>podproporcionální</a:t>
            </a:r>
            <a:r>
              <a:rPr lang="cs-CZ" dirty="0"/>
              <a:t> a </a:t>
            </a:r>
            <a:r>
              <a:rPr lang="cs-CZ" dirty="0" err="1"/>
              <a:t>nadproporcionální</a:t>
            </a:r>
            <a:r>
              <a:rPr lang="cs-CZ" dirty="0"/>
              <a:t> nákladovou funkci a vysvětlete důvody vzniku (v obou případech) nelineárního chování nákladů.</a:t>
            </a:r>
          </a:p>
          <a:p>
            <a:pPr lvl="1"/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03206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42034"/>
            <a:ext cx="8229600" cy="814860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Výběr optimální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0738" y="1456894"/>
            <a:ext cx="8608979" cy="2611876"/>
          </a:xfrm>
        </p:spPr>
        <p:txBody>
          <a:bodyPr>
            <a:normAutofit fontScale="70000" lnSpcReduction="20000"/>
          </a:bodyPr>
          <a:lstStyle/>
          <a:p>
            <a:r>
              <a:rPr lang="cs-CZ" dirty="0"/>
              <a:t>V příštím roce bude vyráběna inovovaná součást, která by měla být využita v téměř celém výrobním programu podniku. Její výrobu je možno zabezpečit </a:t>
            </a:r>
            <a:r>
              <a:rPr lang="cs-CZ" b="1" dirty="0"/>
              <a:t>třemi odlišnými způsoby výroby</a:t>
            </a:r>
            <a:r>
              <a:rPr lang="cs-CZ" dirty="0"/>
              <a:t>, které se liší ve vynaložení fixních a variabilních nákladů:</a:t>
            </a:r>
          </a:p>
          <a:p>
            <a:pPr lvl="0"/>
            <a:r>
              <a:rPr lang="cs-CZ" b="1" dirty="0"/>
              <a:t>Vypočtěte, pro jaký objem výroby jsou jednotlivé varianty výhodné </a:t>
            </a:r>
            <a:endParaRPr lang="cs-CZ" dirty="0"/>
          </a:p>
          <a:p>
            <a:pPr lvl="0"/>
            <a:r>
              <a:rPr lang="cs-CZ" b="1" dirty="0"/>
              <a:t>Zakreslete řešení do komparativního grafu a napište intervaly výhodnosti výroby.</a:t>
            </a:r>
            <a:endParaRPr lang="cs-CZ" dirty="0"/>
          </a:p>
          <a:p>
            <a:pPr lvl="0"/>
            <a:r>
              <a:rPr lang="cs-CZ" b="1" dirty="0"/>
              <a:t>Jaká varianta bude výhodná pro plánovanou výrobu 2600 kusů?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8609100"/>
              </p:ext>
            </p:extLst>
          </p:nvPr>
        </p:nvGraphicFramePr>
        <p:xfrm>
          <a:off x="865760" y="4208608"/>
          <a:ext cx="7538936" cy="17941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84734">
                  <a:extLst>
                    <a:ext uri="{9D8B030D-6E8A-4147-A177-3AD203B41FA5}">
                      <a16:colId xmlns:a16="http://schemas.microsoft.com/office/drawing/2014/main" val="1011171646"/>
                    </a:ext>
                  </a:extLst>
                </a:gridCol>
                <a:gridCol w="1884734">
                  <a:extLst>
                    <a:ext uri="{9D8B030D-6E8A-4147-A177-3AD203B41FA5}">
                      <a16:colId xmlns:a16="http://schemas.microsoft.com/office/drawing/2014/main" val="2289018087"/>
                    </a:ext>
                  </a:extLst>
                </a:gridCol>
                <a:gridCol w="1884734">
                  <a:extLst>
                    <a:ext uri="{9D8B030D-6E8A-4147-A177-3AD203B41FA5}">
                      <a16:colId xmlns:a16="http://schemas.microsoft.com/office/drawing/2014/main" val="409609315"/>
                    </a:ext>
                  </a:extLst>
                </a:gridCol>
                <a:gridCol w="1884734">
                  <a:extLst>
                    <a:ext uri="{9D8B030D-6E8A-4147-A177-3AD203B41FA5}">
                      <a16:colId xmlns:a16="http://schemas.microsoft.com/office/drawing/2014/main" val="2329062598"/>
                    </a:ext>
                  </a:extLst>
                </a:gridCol>
              </a:tblGrid>
              <a:tr h="157480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Varianta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B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extLst>
                  <a:ext uri="{0D108BD9-81ED-4DB2-BD59-A6C34878D82A}">
                    <a16:rowId xmlns:a16="http://schemas.microsoft.com/office/drawing/2014/main" val="1697856981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Fixní náklady (Kč/rok)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100 000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300 000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400 000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3521230336"/>
                  </a:ext>
                </a:extLst>
              </a:tr>
              <a:tr h="165735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Variabilní náklady (Kč/ks)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350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150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110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3971533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5366543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06371" y="538589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– 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52695"/>
            <a:ext cx="8842342" cy="5257800"/>
          </a:xfrm>
        </p:spPr>
        <p:txBody>
          <a:bodyPr/>
          <a:lstStyle/>
          <a:p>
            <a:r>
              <a:rPr lang="cs-CZ" sz="2400" dirty="0">
                <a:solidFill>
                  <a:schemeClr val="tx1"/>
                </a:solidFill>
              </a:rPr>
              <a:t>Roční fixní náklady podniku jsou odhadovány ve výši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61 000 tis. Kč, celkové roční variabilní náklady 32 468 tis. Kč. Objem výroby 108 191 tis. Kč.</a:t>
            </a:r>
          </a:p>
          <a:p>
            <a:r>
              <a:rPr lang="cs-CZ" sz="2400" dirty="0">
                <a:solidFill>
                  <a:schemeClr val="tx1"/>
                </a:solidFill>
              </a:rPr>
              <a:t>Vytvořte nákladovou funkci a určete náklady při plánovaném objemu produkce v dalším období ve výši 100 mil. Kč.</a:t>
            </a:r>
          </a:p>
          <a:p>
            <a:pPr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834393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– nákladová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1452695"/>
            <a:ext cx="8842342" cy="5257800"/>
          </a:xfrm>
        </p:spPr>
        <p:txBody>
          <a:bodyPr/>
          <a:lstStyle/>
          <a:p>
            <a:r>
              <a:rPr lang="cs-CZ" dirty="0"/>
              <a:t>V základním období bylo dosaženo objemu výroby za 2 200 tis. Kč, náklady činily 1 400 tis Kč. </a:t>
            </a:r>
          </a:p>
          <a:p>
            <a:r>
              <a:rPr lang="cs-CZ" dirty="0"/>
              <a:t>V běžném roce objem výroby vzrostl o 450 tis. Kč a náklady vzrostly o 170 tis Kč. </a:t>
            </a:r>
            <a:r>
              <a:rPr lang="cs-CZ" i="1" dirty="0"/>
              <a:t>Stanovte výši fixních a variabilních nákladů, údaje dosaďte do nákladové funkce.</a:t>
            </a:r>
          </a:p>
          <a:p>
            <a:r>
              <a:rPr lang="cs-CZ" dirty="0"/>
              <a:t>Jaký bude plánovaný objem nákladů pro následující období, pokud uvažujeme další růst objemu produkce o 350 </a:t>
            </a:r>
            <a:r>
              <a:rPr lang="cs-CZ" dirty="0" err="1"/>
              <a:t>tis.Kč</a:t>
            </a:r>
            <a:r>
              <a:rPr lang="cs-CZ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39376123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lnSpc>
                <a:spcPct val="80000"/>
              </a:lnSpc>
              <a:buNone/>
            </a:pPr>
            <a:endParaRPr lang="cs-CZ" dirty="0">
              <a:solidFill>
                <a:schemeClr val="tx1"/>
              </a:solidFill>
            </a:endParaRPr>
          </a:p>
          <a:p>
            <a:r>
              <a:rPr lang="cs-CZ" dirty="0"/>
              <a:t>Odvoďte vzorec pro bod zvratu, nakreslete graf a vysvětlete</a:t>
            </a:r>
          </a:p>
        </p:txBody>
      </p:sp>
    </p:spTree>
    <p:extLst>
      <p:ext uri="{BB962C8B-B14F-4D97-AF65-F5344CB8AC3E}">
        <p14:creationId xmlns:p14="http://schemas.microsoft.com/office/powerpoint/2010/main" val="99248192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53985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>
                <a:solidFill>
                  <a:schemeClr val="tx1"/>
                </a:solidFill>
              </a:rPr>
              <a:t>Bod zvratu – vyznačte v grafu krycí příspěvek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360695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688157"/>
            <a:ext cx="8229600" cy="531518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chemeClr val="tx1"/>
                </a:solidFill>
              </a:rPr>
              <a:t>Příklad – nákladová funkce a 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0829" y="1248923"/>
            <a:ext cx="8842342" cy="5257800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Průběh nákladové funkce byl odvozen pomoci metody dvou období a to na základě následujících údajů:</a:t>
            </a:r>
            <a:endParaRPr lang="cs-CZ" sz="2800" dirty="0"/>
          </a:p>
          <a:p>
            <a:pPr lvl="0"/>
            <a:r>
              <a:rPr lang="cs-CZ" dirty="0"/>
              <a:t>V měsíci s nejvyšší produkcí v daném roce, která činila 86 120 ks tvárnic byly zjištěny náklady ve výši 1 005 080 Kč</a:t>
            </a:r>
          </a:p>
          <a:p>
            <a:pPr lvl="0"/>
            <a:r>
              <a:rPr lang="cs-CZ" dirty="0"/>
              <a:t>V měsíci s nejvyššími náklady v daném roce, které činily 1 120 000 Kč, bylo vyrobeno 84 560 ks tvárnic</a:t>
            </a:r>
          </a:p>
          <a:p>
            <a:pPr lvl="0"/>
            <a:r>
              <a:rPr lang="cs-CZ" dirty="0"/>
              <a:t>V měsíci s nejnižšími náklady v daném roce, které měly hodnotu 776 250 Kč, bylo vyrobeno 63 010 ks tvárnic</a:t>
            </a:r>
          </a:p>
          <a:p>
            <a:pPr lvl="0"/>
            <a:r>
              <a:rPr lang="cs-CZ" dirty="0"/>
              <a:t>V měsíci s poklesem produkce v daném roce, bylo vyrobeno </a:t>
            </a:r>
            <a:br>
              <a:rPr lang="cs-CZ" dirty="0"/>
            </a:br>
            <a:r>
              <a:rPr lang="cs-CZ" dirty="0"/>
              <a:t>o 24 % ks tvárnic méně oproti měsíci s nejvyšší produkcí, a bylo zjištěno, že náklady poklesly o 200 508 Kč.</a:t>
            </a:r>
          </a:p>
          <a:p>
            <a:pPr lvl="0"/>
            <a:r>
              <a:rPr lang="cs-CZ" dirty="0"/>
              <a:t>Cena, za kterou firma svoje výrobky realizuje, byla obchodním oddělením firmy stanovena na 14,50 Kč/ks.</a:t>
            </a:r>
          </a:p>
          <a:p>
            <a:pPr lvl="2"/>
            <a:r>
              <a:rPr lang="cs-CZ" sz="2900" b="1" i="1" dirty="0"/>
              <a:t>Určete matematickou podobu nákladové funkce, na základě dostupných údajů.</a:t>
            </a:r>
            <a:endParaRPr lang="cs-CZ" sz="2900" b="1" dirty="0"/>
          </a:p>
          <a:p>
            <a:pPr lvl="2"/>
            <a:r>
              <a:rPr lang="cs-CZ" sz="2900" b="1" i="1" dirty="0"/>
              <a:t>Stanovte bod zvratu</a:t>
            </a:r>
            <a:endParaRPr lang="cs-CZ" sz="2900" b="1" dirty="0"/>
          </a:p>
        </p:txBody>
      </p:sp>
    </p:spTree>
    <p:extLst>
      <p:ext uri="{BB962C8B-B14F-4D97-AF65-F5344CB8AC3E}">
        <p14:creationId xmlns:p14="http://schemas.microsoft.com/office/powerpoint/2010/main" val="3452161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81786" y="451391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Podnikání	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000" dirty="0"/>
              <a:t>Kdo je podnikatel?</a:t>
            </a:r>
          </a:p>
          <a:p>
            <a:r>
              <a:rPr lang="cs-CZ" sz="2000" dirty="0"/>
              <a:t>Rozdělte živnosti</a:t>
            </a:r>
          </a:p>
          <a:p>
            <a:r>
              <a:rPr lang="cs-CZ" sz="2000" dirty="0"/>
              <a:t>Jaké jsou podmínky provozování živnosti?</a:t>
            </a:r>
          </a:p>
          <a:p>
            <a:r>
              <a:rPr lang="cs-CZ" sz="2000" dirty="0"/>
              <a:t>Vysvětlete pojem Odpovědný zástupce (u živností)</a:t>
            </a:r>
          </a:p>
          <a:p>
            <a:r>
              <a:rPr lang="cs-CZ" sz="2000" dirty="0"/>
              <a:t>Popište (formální) založení s.r.o. </a:t>
            </a:r>
          </a:p>
          <a:p>
            <a:r>
              <a:rPr lang="cs-CZ" sz="2000" dirty="0"/>
              <a:t>Vysvětlete, co jsou to odpisy, jak je členíme a jaké mají funkce.</a:t>
            </a:r>
          </a:p>
          <a:p>
            <a:r>
              <a:rPr lang="cs-CZ" sz="2000" dirty="0"/>
              <a:t>Vysvětlete pojem Čistý pracovní kapitál</a:t>
            </a:r>
          </a:p>
          <a:p>
            <a:endParaRPr lang="cs-CZ" sz="2000" dirty="0"/>
          </a:p>
          <a:p>
            <a:pPr marL="0" indent="0">
              <a:buNone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24504862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120" y="39718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1 – 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686800" cy="2357946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Roční fixní náklady podniku jsou odhadovány ve výši 61 mil. Kč, celkové roční variabilní náklady 85 mil. Kč. Objem výroby 170 mil. Kč.</a:t>
            </a:r>
          </a:p>
          <a:p>
            <a:pPr algn="just"/>
            <a:endParaRPr lang="cs-CZ" sz="2400" dirty="0">
              <a:solidFill>
                <a:schemeClr val="tx1"/>
              </a:solidFill>
            </a:endParaRPr>
          </a:p>
          <a:p>
            <a:pPr algn="just"/>
            <a:r>
              <a:rPr lang="cs-CZ" sz="2400" dirty="0">
                <a:solidFill>
                  <a:schemeClr val="tx1"/>
                </a:solidFill>
              </a:rPr>
              <a:t>Určete, při jaké produkci bude mít firma pokryty všechny náklady a bude tak dosahovat nulového zisku.</a:t>
            </a:r>
          </a:p>
          <a:p>
            <a:pPr algn="just"/>
            <a:r>
              <a:rPr lang="cs-CZ" sz="2400" dirty="0"/>
              <a:t>Dále určete, jaký objem produkce firma musí vyrábět, aby dosáhla požadovaného zisku ve výši 13 mil. Kč.</a:t>
            </a:r>
            <a:endParaRPr lang="cs-CZ" sz="2400" dirty="0">
              <a:solidFill>
                <a:schemeClr val="tx1"/>
              </a:solidFill>
            </a:endParaRPr>
          </a:p>
          <a:p>
            <a:pPr algn="just">
              <a:buNone/>
            </a:pPr>
            <a:endParaRPr lang="cs-CZ" sz="2400" dirty="0"/>
          </a:p>
        </p:txBody>
      </p:sp>
      <p:sp>
        <p:nvSpPr>
          <p:cNvPr id="4" name="Zástupný symbol pro obsah 2"/>
          <p:cNvSpPr txBox="1">
            <a:spLocks/>
          </p:cNvSpPr>
          <p:nvPr/>
        </p:nvSpPr>
        <p:spPr bwMode="auto">
          <a:xfrm>
            <a:off x="22920" y="3891149"/>
            <a:ext cx="8686800" cy="20882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cs-CZ" sz="2400" b="0" i="0" u="none" strike="noStrike" kern="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Řešení:</a:t>
            </a: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42900" marR="0" lvl="0" indent="-342900" algn="just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rgbClr val="A6A6A6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94875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80120" y="39718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Příklad 2 – Bod zvratu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51520" y="1412776"/>
            <a:ext cx="8751078" cy="2478373"/>
          </a:xfrm>
        </p:spPr>
        <p:txBody>
          <a:bodyPr>
            <a:normAutofit fontScale="55000" lnSpcReduction="20000"/>
          </a:bodyPr>
          <a:lstStyle/>
          <a:p>
            <a:pPr marL="0" indent="0" algn="just">
              <a:buNone/>
            </a:pPr>
            <a:r>
              <a:rPr lang="cs-CZ" dirty="0"/>
              <a:t>Společnost vykázala za poslední účetní období následující výkony viz. tabulka</a:t>
            </a:r>
          </a:p>
          <a:p>
            <a:pPr marL="0" indent="0">
              <a:buNone/>
            </a:pPr>
            <a:r>
              <a:rPr lang="cs-CZ" dirty="0"/>
              <a:t>Management podniku hledá odpověď na následující otázky: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Kolik výrobků musí společnost prodat, aby pokryla své náklady a produkovala minimálně na hranici rentabilnosti? Jakých tržeb musí společnost dosáhnout, aby nebyla ztrátová? 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Jakého výsledku hospodaření momentálně firma dosahuje při daném objemu prodeje?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/>
              <a:t>Může management společnosti akceptovat </a:t>
            </a:r>
            <a:r>
              <a:rPr lang="cs-CZ" b="1" dirty="0"/>
              <a:t>dodatečnou nabídku</a:t>
            </a:r>
            <a:r>
              <a:rPr lang="cs-CZ" dirty="0"/>
              <a:t> zákazníka na odběr 600 ks výrobků za cenu 75 Kč/ks při jinak nezměněných podmínkách?</a:t>
            </a:r>
          </a:p>
          <a:p>
            <a:pPr algn="just"/>
            <a:endParaRPr lang="cs-CZ" sz="2400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8338090"/>
              </p:ext>
            </p:extLst>
          </p:nvPr>
        </p:nvGraphicFramePr>
        <p:xfrm>
          <a:off x="1659457" y="3755415"/>
          <a:ext cx="5523767" cy="171390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3787672">
                  <a:extLst>
                    <a:ext uri="{9D8B030D-6E8A-4147-A177-3AD203B41FA5}">
                      <a16:colId xmlns:a16="http://schemas.microsoft.com/office/drawing/2014/main" val="3957670944"/>
                    </a:ext>
                  </a:extLst>
                </a:gridCol>
                <a:gridCol w="1736095">
                  <a:extLst>
                    <a:ext uri="{9D8B030D-6E8A-4147-A177-3AD203B41FA5}">
                      <a16:colId xmlns:a16="http://schemas.microsoft.com/office/drawing/2014/main" val="3612010781"/>
                    </a:ext>
                  </a:extLst>
                </a:gridCol>
              </a:tblGrid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Objem prodeje 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2 500 ks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12522074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Cena výrobku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120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98432221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Celkové variabilní náklady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100 000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85110813"/>
                  </a:ext>
                </a:extLst>
              </a:tr>
              <a:tr h="4284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Celkové fixní náklady</a:t>
                      </a:r>
                      <a:endParaRPr lang="cs-CZ" sz="16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180 000 Kč</a:t>
                      </a:r>
                      <a:endParaRPr lang="cs-CZ" sz="16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299808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691241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69761-3C5F-4D5B-9DB9-D40CC8ACB7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 3 – bod zvratu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8D1A301A-3D50-4673-8E3C-75BFAB6F44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600201"/>
            <a:ext cx="8524754" cy="1828800"/>
          </a:xfrm>
        </p:spPr>
        <p:txBody>
          <a:bodyPr>
            <a:normAutofit fontScale="85000" lnSpcReduction="10000"/>
          </a:bodyPr>
          <a:lstStyle/>
          <a:p>
            <a:r>
              <a:rPr lang="cs-CZ" dirty="0"/>
              <a:t>Současná výroba třech výrobků vykazuje tyto parametry (viz tabulka). </a:t>
            </a:r>
            <a:r>
              <a:rPr lang="cs-CZ" b="1" dirty="0"/>
              <a:t>Určete bod zvratu pro výrobu každého z těchto tří výrobku</a:t>
            </a:r>
            <a:r>
              <a:rPr lang="cs-CZ" dirty="0"/>
              <a:t> za předpokladu dodržení stávajícího poměru výroby každého výrobku</a:t>
            </a:r>
          </a:p>
        </p:txBody>
      </p:sp>
      <p:graphicFrame>
        <p:nvGraphicFramePr>
          <p:cNvPr id="5" name="Tabulka 4">
            <a:extLst>
              <a:ext uri="{FF2B5EF4-FFF2-40B4-BE49-F238E27FC236}">
                <a16:creationId xmlns:a16="http://schemas.microsoft.com/office/drawing/2014/main" id="{2A915DB4-EB45-4027-8A23-6D503204BBE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42998665"/>
              </p:ext>
            </p:extLst>
          </p:nvPr>
        </p:nvGraphicFramePr>
        <p:xfrm>
          <a:off x="2141315" y="3611564"/>
          <a:ext cx="4861370" cy="1828800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972274">
                  <a:extLst>
                    <a:ext uri="{9D8B030D-6E8A-4147-A177-3AD203B41FA5}">
                      <a16:colId xmlns:a16="http://schemas.microsoft.com/office/drawing/2014/main" val="4918420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1102895385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2638804131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2006495565"/>
                    </a:ext>
                  </a:extLst>
                </a:gridCol>
                <a:gridCol w="972274">
                  <a:extLst>
                    <a:ext uri="{9D8B030D-6E8A-4147-A177-3AD203B41FA5}">
                      <a16:colId xmlns:a16="http://schemas.microsoft.com/office/drawing/2014/main" val="465670831"/>
                    </a:ext>
                  </a:extLst>
                </a:gridCol>
              </a:tblGrid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 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q (ks)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P (Kč)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b (Kč/ks)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FN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74222239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>
                          <a:effectLst/>
                        </a:rPr>
                        <a:t>A</a:t>
                      </a:r>
                      <a:endParaRPr lang="cs-CZ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5 000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200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100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 dirty="0">
                          <a:effectLst/>
                        </a:rPr>
                        <a:t> </a:t>
                      </a:r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3541092122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B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1 500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1 300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2941879454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b="1" u="none" strike="noStrike" dirty="0">
                          <a:effectLst/>
                        </a:rPr>
                        <a:t>C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4 000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400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350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001652597"/>
                  </a:ext>
                </a:extLst>
              </a:tr>
              <a:tr h="365760">
                <a:tc>
                  <a:txBody>
                    <a:bodyPr/>
                    <a:lstStyle/>
                    <a:p>
                      <a:pPr algn="l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cs-CZ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u="none" strike="noStrike">
                          <a:effectLst/>
                        </a:rPr>
                        <a:t> </a:t>
                      </a:r>
                      <a:endParaRPr lang="cs-CZ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cs-CZ" sz="1800" b="1" u="none" strike="noStrike" dirty="0">
                          <a:effectLst/>
                        </a:rPr>
                        <a:t>630 000</a:t>
                      </a:r>
                      <a:endParaRPr lang="cs-CZ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41573280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97884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479671"/>
            <a:ext cx="8229600" cy="1143000"/>
          </a:xfrm>
        </p:spPr>
        <p:txBody>
          <a:bodyPr>
            <a:noAutofit/>
          </a:bodyPr>
          <a:lstStyle/>
          <a:p>
            <a:r>
              <a:rPr lang="cs-CZ" sz="3600" dirty="0">
                <a:solidFill>
                  <a:srgbClr val="FF0000"/>
                </a:solidFill>
              </a:rPr>
              <a:t>Využití nákladů pro rozhodnutí o výběru vhodné technologické varianty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573678" cy="2629572"/>
          </a:xfrm>
        </p:spPr>
        <p:txBody>
          <a:bodyPr>
            <a:normAutofit fontScale="70000" lnSpcReduction="20000"/>
          </a:bodyPr>
          <a:lstStyle/>
          <a:p>
            <a:pPr marL="0" lvl="0" indent="0">
              <a:buNone/>
            </a:pPr>
            <a:r>
              <a:rPr lang="cs-CZ" dirty="0"/>
              <a:t>V příštím roce bude vyráběna inovovaná součást, která by měla být využita v téměř celém výrobním programu podniku. Její výrobu je možno zabezpečit třemi odlišnými způsoby výroby, které se liší ve fixních a variabilních nákladech:</a:t>
            </a:r>
          </a:p>
          <a:p>
            <a:pPr lvl="0"/>
            <a:r>
              <a:rPr lang="cs-CZ" b="1" dirty="0"/>
              <a:t>Vypočtěte, pro jaký objem výroby jsou jednotlivé varianty výhodné </a:t>
            </a:r>
            <a:endParaRPr lang="cs-CZ" dirty="0"/>
          </a:p>
          <a:p>
            <a:pPr lvl="0"/>
            <a:r>
              <a:rPr lang="cs-CZ" b="1" dirty="0"/>
              <a:t>Zakreslete řešení do komparativního grafu a napište intervaly výhodnosti výroby.</a:t>
            </a:r>
            <a:endParaRPr lang="cs-CZ" dirty="0"/>
          </a:p>
          <a:p>
            <a:pPr lvl="0"/>
            <a:r>
              <a:rPr lang="cs-CZ" b="1" dirty="0"/>
              <a:t>Jaká varianta bude nejvýhodnější pro plánovanou výrobu 2600 kusů?</a:t>
            </a:r>
            <a:endParaRPr lang="cs-CZ" dirty="0"/>
          </a:p>
          <a:p>
            <a:pPr lvl="0"/>
            <a:endParaRPr lang="cs-CZ" dirty="0"/>
          </a:p>
          <a:p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7945944"/>
              </p:ext>
            </p:extLst>
          </p:nvPr>
        </p:nvGraphicFramePr>
        <p:xfrm>
          <a:off x="1231634" y="4236338"/>
          <a:ext cx="6680732" cy="1416417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2551793">
                  <a:extLst>
                    <a:ext uri="{9D8B030D-6E8A-4147-A177-3AD203B41FA5}">
                      <a16:colId xmlns:a16="http://schemas.microsoft.com/office/drawing/2014/main" val="2772834389"/>
                    </a:ext>
                  </a:extLst>
                </a:gridCol>
                <a:gridCol w="1470581">
                  <a:extLst>
                    <a:ext uri="{9D8B030D-6E8A-4147-A177-3AD203B41FA5}">
                      <a16:colId xmlns:a16="http://schemas.microsoft.com/office/drawing/2014/main" val="3734110394"/>
                    </a:ext>
                  </a:extLst>
                </a:gridCol>
                <a:gridCol w="1366887">
                  <a:extLst>
                    <a:ext uri="{9D8B030D-6E8A-4147-A177-3AD203B41FA5}">
                      <a16:colId xmlns:a16="http://schemas.microsoft.com/office/drawing/2014/main" val="1673284782"/>
                    </a:ext>
                  </a:extLst>
                </a:gridCol>
                <a:gridCol w="1291471">
                  <a:extLst>
                    <a:ext uri="{9D8B030D-6E8A-4147-A177-3AD203B41FA5}">
                      <a16:colId xmlns:a16="http://schemas.microsoft.com/office/drawing/2014/main" val="285484224"/>
                    </a:ext>
                  </a:extLst>
                </a:gridCol>
              </a:tblGrid>
              <a:tr h="26608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Varianta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A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B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C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53340" marR="53340" marT="53340" marB="53340"/>
                </a:tc>
                <a:extLst>
                  <a:ext uri="{0D108BD9-81ED-4DB2-BD59-A6C34878D82A}">
                    <a16:rowId xmlns:a16="http://schemas.microsoft.com/office/drawing/2014/main" val="3497079191"/>
                  </a:ext>
                </a:extLst>
              </a:tr>
              <a:tr h="431424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Fixní náklady (Kč/rok)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100 000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300 000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400 000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499358201"/>
                  </a:ext>
                </a:extLst>
              </a:tr>
              <a:tr h="615677"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Variabilní náklady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150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110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2545" marR="42545" marT="42545" marB="42545"/>
                </a:tc>
                <a:extLst>
                  <a:ext uri="{0D108BD9-81ED-4DB2-BD59-A6C34878D82A}">
                    <a16:rowId xmlns:a16="http://schemas.microsoft.com/office/drawing/2014/main" val="30385566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72494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Nákladové funkce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Malý podnik (s.r.o.), který vyrábí plechové nádoby, vykázal za měsíc tyto položky výsledovky a výkazu příjmů a výdajů viz tabulka</a:t>
            </a:r>
          </a:p>
          <a:p>
            <a:pPr lvl="0"/>
            <a:r>
              <a:rPr lang="cs-CZ" dirty="0"/>
              <a:t>proveďte </a:t>
            </a:r>
            <a:r>
              <a:rPr lang="cs-CZ" b="1" dirty="0"/>
              <a:t>klasifikační analýzu nákladů</a:t>
            </a:r>
            <a:r>
              <a:rPr lang="cs-CZ" dirty="0"/>
              <a:t>, přehledně uveďte jednotlivé položky fixních a variabilních nákladů a správně klasifikujte také položky, které nejsou nákladem. Vypočítejte sumy CN, VN a FN.</a:t>
            </a:r>
          </a:p>
          <a:p>
            <a:pPr lvl="0"/>
            <a:r>
              <a:rPr lang="cs-CZ" b="1" dirty="0"/>
              <a:t>sestavte globální nákladovou funkci</a:t>
            </a:r>
            <a:r>
              <a:rPr lang="cs-CZ" dirty="0"/>
              <a:t>, zjistěte hospodářský výsledek, celkový krycí příspěvek za běžný měsíc (U)  </a:t>
            </a:r>
          </a:p>
          <a:p>
            <a:pPr lvl="0"/>
            <a:r>
              <a:rPr lang="cs-CZ" b="1" dirty="0"/>
              <a:t>určete bod zvratu</a:t>
            </a:r>
            <a:r>
              <a:rPr lang="cs-CZ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886094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Nákladové funkce</a:t>
            </a: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00636959"/>
              </p:ext>
            </p:extLst>
          </p:nvPr>
        </p:nvGraphicFramePr>
        <p:xfrm>
          <a:off x="316297" y="1417638"/>
          <a:ext cx="8370503" cy="44648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4690">
                  <a:extLst>
                    <a:ext uri="{9D8B030D-6E8A-4147-A177-3AD203B41FA5}">
                      <a16:colId xmlns:a16="http://schemas.microsoft.com/office/drawing/2014/main" val="265148535"/>
                    </a:ext>
                  </a:extLst>
                </a:gridCol>
                <a:gridCol w="5034192">
                  <a:extLst>
                    <a:ext uri="{9D8B030D-6E8A-4147-A177-3AD203B41FA5}">
                      <a16:colId xmlns:a16="http://schemas.microsoft.com/office/drawing/2014/main" val="974339605"/>
                    </a:ext>
                  </a:extLst>
                </a:gridCol>
                <a:gridCol w="1276471">
                  <a:extLst>
                    <a:ext uri="{9D8B030D-6E8A-4147-A177-3AD203B41FA5}">
                      <a16:colId xmlns:a16="http://schemas.microsoft.com/office/drawing/2014/main" val="2970101890"/>
                    </a:ext>
                  </a:extLst>
                </a:gridCol>
                <a:gridCol w="1675150">
                  <a:extLst>
                    <a:ext uri="{9D8B030D-6E8A-4147-A177-3AD203B41FA5}">
                      <a16:colId xmlns:a16="http://schemas.microsoft.com/office/drawing/2014/main" val="1775441261"/>
                    </a:ext>
                  </a:extLst>
                </a:gridCol>
              </a:tblGrid>
              <a:tr h="1676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Položka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Kč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VN, FN, není N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71029949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svářecích elektrod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06372015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Úhrada za služby soukromé strážní organizaci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74622442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el. energie v dílně (pohon strojů)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913421616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Odpisy zařízení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386548530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Přijaté zálohy od odběratelů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64306859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Odpisy budov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891182283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Splátka dlouhodobého úvěru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407471436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Nákup plechu a ostatního materiálu na sklad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82 000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984410650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9.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Přímé mzdy výrobních dělníků (včetně SZP)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170 000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012312759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10.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plechu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8764312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11.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Mzdy administrativy včetně SZP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295336755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12.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Vyplacená záloha na podíly ze zisku společníků s.r.o.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3981721102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13.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vody (pro celý podnik)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52105462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14.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Služby právníka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20 000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90656878"/>
                  </a:ext>
                </a:extLst>
              </a:tr>
              <a:tr h="15875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15.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Tržby (Q) z prodeje hotových výrobků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1 400 000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831768739"/>
                  </a:ext>
                </a:extLst>
              </a:tr>
              <a:tr h="167640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16.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Spotřeba pohonných hmot pro auta managementu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/>
                </a:tc>
                <a:extLst>
                  <a:ext uri="{0D108BD9-81ED-4DB2-BD59-A6C34878D82A}">
                    <a16:rowId xmlns:a16="http://schemas.microsoft.com/office/drawing/2014/main" val="12015439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1981975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5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3EA3609F-DEF2-405F-A2D0-A05A3ACD6575}" type="slidenum">
              <a:rPr lang="cs-CZ" altLang="cs-CZ"/>
              <a:pPr eaLnBrk="1" hangingPunct="1"/>
              <a:t>26</a:t>
            </a:fld>
            <a:endParaRPr lang="cs-CZ" altLang="cs-CZ"/>
          </a:p>
        </p:txBody>
      </p:sp>
      <p:sp>
        <p:nvSpPr>
          <p:cNvPr id="5427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1131" y="729457"/>
            <a:ext cx="8893175" cy="792162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	</a:t>
            </a:r>
            <a:r>
              <a:rPr lang="cs-CZ" altLang="cs-CZ" sz="2000" b="1" dirty="0"/>
              <a:t>Př. </a:t>
            </a:r>
            <a:r>
              <a:rPr lang="cs-CZ" altLang="cs-CZ" sz="2000" dirty="0"/>
              <a:t>Stávající výrobní program podniku má strukturu uvedenou v tabulce: </a:t>
            </a:r>
          </a:p>
        </p:txBody>
      </p:sp>
      <p:graphicFrame>
        <p:nvGraphicFramePr>
          <p:cNvPr id="115715" name="Group 3"/>
          <p:cNvGraphicFramePr>
            <a:graphicFrameLocks noGrp="1"/>
          </p:cNvGraphicFramePr>
          <p:nvPr>
            <p:ph sz="half" idx="2"/>
          </p:nvPr>
        </p:nvGraphicFramePr>
        <p:xfrm>
          <a:off x="395288" y="1125538"/>
          <a:ext cx="8280400" cy="1352549"/>
        </p:xfrm>
        <a:graphic>
          <a:graphicData uri="http://schemas.openxmlformats.org/drawingml/2006/table">
            <a:tbl>
              <a:tblPr/>
              <a:tblGrid>
                <a:gridCol w="259238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12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239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398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Výrobek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A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D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2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Objem produkce (ks)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150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250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100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b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40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35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543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Cena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120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6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130</a:t>
                      </a:r>
                    </a:p>
                  </a:txBody>
                  <a:tcPr marT="45741" marB="45741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309" name="Rectangle 35"/>
          <p:cNvSpPr>
            <a:spLocks noChangeArrowheads="1"/>
          </p:cNvSpPr>
          <p:nvPr/>
        </p:nvSpPr>
        <p:spPr bwMode="auto">
          <a:xfrm>
            <a:off x="250825" y="2852738"/>
            <a:ext cx="8713788" cy="3671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000" b="0" dirty="0"/>
              <a:t>Je možné získat zakázku na výrobu výrobku E, přičemž objem produkce by činil 200 ks, kusové variabilní náklady by byly 25 Kč a výrobek by byl prodáván za cenu 120 Kč. Vzhledem k tomu, že není možné zvýšit výrobní kapacitu podniku, je nutné přijetí zakázky podmínit vyřazením některého z dosavadních výrobků z výrobního programu. Předpokládejme přitom, že výrobky jsou z hlediska pracnosti zaměnitelné.</a:t>
            </a:r>
          </a:p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r>
              <a:rPr lang="cs-CZ" altLang="cs-CZ" sz="2000" b="0" dirty="0"/>
              <a:t>Rozhodněte o případné změně výrobního programu, navrhněte jeho strukturu a určete, o jakou část by se změnil podnikový zisk</a:t>
            </a:r>
          </a:p>
        </p:txBody>
      </p:sp>
    </p:spTree>
    <p:extLst>
      <p:ext uri="{BB962C8B-B14F-4D97-AF65-F5344CB8AC3E}">
        <p14:creationId xmlns:p14="http://schemas.microsoft.com/office/powerpoint/2010/main" val="250004740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9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40C9F017-0FF5-4291-99FE-161855807C71}" type="slidenum">
              <a:rPr lang="cs-CZ" altLang="cs-CZ"/>
              <a:pPr eaLnBrk="1" hangingPunct="1"/>
              <a:t>27</a:t>
            </a:fld>
            <a:endParaRPr lang="cs-CZ" altLang="cs-CZ"/>
          </a:p>
        </p:txBody>
      </p:sp>
      <p:sp>
        <p:nvSpPr>
          <p:cNvPr id="5530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59569" y="457994"/>
            <a:ext cx="8424862" cy="64928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anose="05000000000000000000" pitchFamily="2" charset="2"/>
              <a:buNone/>
            </a:pPr>
            <a:r>
              <a:rPr lang="cs-CZ" altLang="cs-CZ" sz="2000" dirty="0"/>
              <a:t>Řešení: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/>
              <a:t>Hodnocení na základě výše příspěvku na úhradu</a:t>
            </a:r>
          </a:p>
        </p:txBody>
      </p:sp>
      <p:graphicFrame>
        <p:nvGraphicFramePr>
          <p:cNvPr id="116739" name="Group 3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14263538"/>
              </p:ext>
            </p:extLst>
          </p:nvPr>
        </p:nvGraphicFramePr>
        <p:xfrm>
          <a:off x="395288" y="1196975"/>
          <a:ext cx="8497887" cy="1828800"/>
        </p:xfrm>
        <a:graphic>
          <a:graphicData uri="http://schemas.openxmlformats.org/drawingml/2006/table">
            <a:tbl>
              <a:tblPr/>
              <a:tblGrid>
                <a:gridCol w="1854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3287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287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3287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Výrobek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A</a:t>
                      </a: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B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C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D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E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8925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r>
                        <a:rPr kumimoji="0" lang="cs-CZ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Arial" pitchFamily="34" charset="0"/>
                        </a:rPr>
                        <a:t>pořadí výr.</a:t>
                      </a:r>
                      <a:endParaRPr kumimoji="0" lang="cs-CZ" sz="14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4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54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16790" name="Text Box 54"/>
          <p:cNvSpPr txBox="1">
            <a:spLocks noChangeArrowheads="1"/>
          </p:cNvSpPr>
          <p:nvPr/>
        </p:nvSpPr>
        <p:spPr bwMode="auto">
          <a:xfrm>
            <a:off x="4408488" y="3370263"/>
            <a:ext cx="3683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r>
              <a:rPr lang="cs-CZ" altLang="cs-CZ" sz="2400">
                <a:latin typeface="Arial" panose="020B0604020202020204" pitchFamily="34" charset="0"/>
                <a:sym typeface="Symbol" panose="05050102010706020507" pitchFamily="18" charset="2"/>
              </a:rPr>
              <a:t></a:t>
            </a:r>
          </a:p>
        </p:txBody>
      </p:sp>
      <p:sp>
        <p:nvSpPr>
          <p:cNvPr id="116791" name="Rectangle 55"/>
          <p:cNvSpPr>
            <a:spLocks noChangeArrowheads="1"/>
          </p:cNvSpPr>
          <p:nvPr/>
        </p:nvSpPr>
        <p:spPr bwMode="auto">
          <a:xfrm>
            <a:off x="179388" y="4005263"/>
            <a:ext cx="8785225" cy="2447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Char char="p"/>
            </a:pPr>
            <a:endParaRPr lang="cs-CZ" altLang="cs-CZ" sz="2400" b="0" dirty="0"/>
          </a:p>
        </p:txBody>
      </p:sp>
    </p:spTree>
    <p:extLst>
      <p:ext uri="{BB962C8B-B14F-4D97-AF65-F5344CB8AC3E}">
        <p14:creationId xmlns:p14="http://schemas.microsoft.com/office/powerpoint/2010/main" val="1291287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6790" grpId="0"/>
      <p:bldP spid="116791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860367" y="7771"/>
            <a:ext cx="7283450" cy="836712"/>
          </a:xfrm>
        </p:spPr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Náklady, SPP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0" y="836712"/>
            <a:ext cx="9108773" cy="6031596"/>
          </a:xfrm>
        </p:spPr>
        <p:txBody>
          <a:bodyPr/>
          <a:lstStyle/>
          <a:p>
            <a:r>
              <a:rPr lang="cs-CZ" sz="1800" dirty="0">
                <a:solidFill>
                  <a:schemeClr val="tx1"/>
                </a:solidFill>
              </a:rPr>
              <a:t>Podnik pomocí metody dvou období stanovil nákladovou funkci jako </a:t>
            </a:r>
            <a:br>
              <a:rPr lang="cs-CZ" sz="1800" dirty="0">
                <a:solidFill>
                  <a:schemeClr val="tx1"/>
                </a:solidFill>
              </a:rPr>
            </a:br>
            <a:r>
              <a:rPr lang="cs-CZ" sz="1800" b="1" dirty="0">
                <a:solidFill>
                  <a:schemeClr val="tx1"/>
                </a:solidFill>
              </a:rPr>
              <a:t>N = 250 000 + 5q</a:t>
            </a:r>
            <a:r>
              <a:rPr lang="cs-CZ" sz="1800" dirty="0">
                <a:solidFill>
                  <a:schemeClr val="tx1"/>
                </a:solidFill>
              </a:rPr>
              <a:t>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Určete bod zvratu, pokud podnik vyrábí jeden výrobek, jehož cena je 10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Spočítejte, kolik výrobků musí podnik měsíčně vyrobit, aby byl dosažen zisk požadovaný majitelem, tj. 50 000 Kč.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Majitel podniku očekává růst cen energie. Nechce však zvýšit růst cen výrobků. Jaké hodnoty mohou dosáhnout FN, aniž by se při stávající ceně, úrovni VN a objemu produkce stal podnik ztrátový?</a:t>
            </a:r>
          </a:p>
          <a:p>
            <a:pPr marL="457200" indent="-457200">
              <a:buFont typeface="+mj-lt"/>
              <a:buAutoNum type="alphaLcParenR"/>
            </a:pPr>
            <a:r>
              <a:rPr lang="cs-CZ" sz="1800" dirty="0">
                <a:solidFill>
                  <a:schemeClr val="tx1"/>
                </a:solidFill>
              </a:rPr>
              <a:t>Konkurence snížila ceny svých výrobků . Jaká je nejnižší úroveň ceny výrobku, aniž by se podnik stal ztrátový? Při řešení vyjdeme z údajů o objemu produkce ve výši 60 000 ks.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má možnost přemístit výrobu do jiné lokality. Nájemné tam bude asi o 80 000 Kč měsíčně nižší, vzrostou však náklady na přepravu o asi 1,2 Kč na výrobek. Kolik výrobků bude muset podnikatel měsíčně vyrobit a prodat, aby se mu změna lokality vyplatila?</a:t>
            </a:r>
          </a:p>
          <a:p>
            <a:pPr marL="457200" indent="-457200">
              <a:buFont typeface="+mj-lt"/>
              <a:buAutoNum type="alphaLcParenR" startAt="5"/>
            </a:pPr>
            <a:r>
              <a:rPr lang="cs-CZ" sz="1800" dirty="0">
                <a:solidFill>
                  <a:schemeClr val="tx1"/>
                </a:solidFill>
              </a:rPr>
              <a:t>Podnikatel se doslechl, že rozhodující konkurent dosáhl stupně provozní páky 5 %. Má zájem o srovnání a stupeň provozní páky chce vypočítat. Jako základ použijeme objem produkce ve výši 60 000 Kč.</a:t>
            </a:r>
          </a:p>
          <a:p>
            <a:pPr marL="457200" indent="-457200">
              <a:buFont typeface="+mj-lt"/>
              <a:buAutoNum type="alphaLcParenR"/>
            </a:pPr>
            <a:endParaRPr lang="cs-CZ" sz="1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8908345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65B82E4F-79DD-448C-AC17-CEBF3FE5F54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>
                <a:solidFill>
                  <a:srgbClr val="FF0000"/>
                </a:solidFill>
              </a:rPr>
              <a:t>Kalkulace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40C89E82-95D1-4A0F-BA5C-584A684A4F7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91504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249887" y="-11596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8896" y="902825"/>
            <a:ext cx="9005104" cy="6204031"/>
          </a:xfrm>
          <a:solidFill>
            <a:schemeClr val="bg1"/>
          </a:solidFill>
        </p:spPr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cs-CZ" sz="2400" dirty="0"/>
              <a:t>Rozhodněte o vlivu následujících účetních operací na aktiva (SA, OA) +/-, pasiva (VK, CK) +/-</a:t>
            </a:r>
          </a:p>
          <a:p>
            <a:r>
              <a:rPr lang="cs-CZ" sz="2400" dirty="0"/>
              <a:t>Příjem peněz na běžný účet od odběratelů za prodané zboží 	……       ……</a:t>
            </a:r>
          </a:p>
          <a:p>
            <a:r>
              <a:rPr lang="cs-CZ" sz="2400" dirty="0"/>
              <a:t>Splátka dlouhodobého úvěru z </a:t>
            </a:r>
            <a:r>
              <a:rPr lang="cs-CZ" sz="2400" dirty="0" err="1"/>
              <a:t>bank.účtu</a:t>
            </a:r>
            <a:r>
              <a:rPr lang="cs-CZ" sz="2400" dirty="0"/>
              <a:t>			 			……       ……</a:t>
            </a:r>
          </a:p>
          <a:p>
            <a:r>
              <a:rPr lang="cs-CZ" sz="2400" dirty="0"/>
              <a:t>Tvorba zákonného rezervního fondu ze zisku		 			……       ……</a:t>
            </a:r>
          </a:p>
          <a:p>
            <a:r>
              <a:rPr lang="cs-CZ" sz="2400" dirty="0"/>
              <a:t>Vyplacení podílu na zisku vlastníkům podniku			 		……       ……</a:t>
            </a:r>
          </a:p>
          <a:p>
            <a:r>
              <a:rPr lang="cs-CZ" sz="2400" dirty="0"/>
              <a:t>Platba zálohové faktury z běžného účtu za materiál 	 		……       ……</a:t>
            </a:r>
          </a:p>
          <a:p>
            <a:r>
              <a:rPr lang="cs-CZ" sz="2400" dirty="0"/>
              <a:t>Nákup výrobního stroje na fakturu				 	 		……       ……</a:t>
            </a:r>
          </a:p>
          <a:p>
            <a:r>
              <a:rPr lang="cs-CZ" sz="2400" dirty="0"/>
              <a:t>Do firmy vložen základní kapitál ve formě peněz 				……       ……</a:t>
            </a:r>
          </a:p>
          <a:p>
            <a:r>
              <a:rPr lang="cs-CZ" sz="2400" dirty="0"/>
              <a:t>Přiznaný mzdový nárok </a:t>
            </a:r>
            <a:r>
              <a:rPr lang="cs-CZ" sz="2400" dirty="0" err="1"/>
              <a:t>zaměst</a:t>
            </a:r>
            <a:r>
              <a:rPr lang="cs-CZ" sz="2400" dirty="0"/>
              <a:t>. za uplynulý měsíc				……       ……</a:t>
            </a:r>
          </a:p>
          <a:p>
            <a:r>
              <a:rPr lang="cs-CZ" sz="2400" dirty="0"/>
              <a:t>Přijatá záloha na běžný účet od odběr. při objednávce zboží   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400" dirty="0"/>
              <a:t>Tržby za prodané výrobky (vyd. Fa-splatnost 1 měsíc) 	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400" dirty="0"/>
              <a:t>Výdej materiálu ze skladu do výroby						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pl-PL" sz="2400" dirty="0"/>
              <a:t>Příjem peněz do pokladny za prodej zboží v podnik.prodejně 	……       ……</a:t>
            </a:r>
          </a:p>
          <a:p>
            <a:pPr marL="342900" lvl="1" indent="-342900">
              <a:buFont typeface="Arial"/>
              <a:buChar char="•"/>
            </a:pPr>
            <a:r>
              <a:rPr lang="cs-CZ" sz="2400" dirty="0"/>
              <a:t>Odpis výrobního stroje										……       ……</a:t>
            </a:r>
          </a:p>
          <a:p>
            <a:pPr marL="342900" lvl="1" indent="-342900">
              <a:buFont typeface="Arial"/>
              <a:buChar char="•"/>
            </a:pPr>
            <a:endParaRPr lang="cs-CZ" sz="2000" dirty="0"/>
          </a:p>
          <a:p>
            <a:pPr marL="342900" lvl="1" indent="-342900">
              <a:buFont typeface="Arial"/>
              <a:buChar char="•"/>
            </a:pPr>
            <a:endParaRPr lang="cs-CZ" sz="2000" dirty="0"/>
          </a:p>
          <a:p>
            <a:pPr marL="0" indent="0">
              <a:buNone/>
            </a:pPr>
            <a:r>
              <a:rPr lang="cs-CZ" sz="2400" dirty="0"/>
              <a:t>Vysvětlete </a:t>
            </a:r>
            <a:r>
              <a:rPr lang="cs-CZ" sz="2400" b="1" dirty="0"/>
              <a:t>působení finanční páky</a:t>
            </a:r>
            <a:r>
              <a:rPr lang="cs-CZ" sz="2400" dirty="0"/>
              <a:t> v podniku a uveďte na příkladu.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74644468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kalkulace</a:t>
            </a:r>
          </a:p>
          <a:p>
            <a:r>
              <a:rPr lang="cs-CZ" dirty="0"/>
              <a:t>Co je to režijní přirážka a režijní sazba? </a:t>
            </a:r>
          </a:p>
          <a:p>
            <a:r>
              <a:rPr lang="cs-CZ" dirty="0"/>
              <a:t>Co je to rozvrhová základna?</a:t>
            </a:r>
          </a:p>
          <a:p>
            <a:r>
              <a:rPr lang="cs-CZ" dirty="0"/>
              <a:t>Jaké máme alokační principy</a:t>
            </a:r>
          </a:p>
          <a:p>
            <a:r>
              <a:rPr lang="cs-CZ" dirty="0"/>
              <a:t>Jaký je rozdíl mezi kalkulací plných nákladů (full-</a:t>
            </a:r>
            <a:r>
              <a:rPr lang="cs-CZ" dirty="0" err="1"/>
              <a:t>costing</a:t>
            </a:r>
            <a:r>
              <a:rPr lang="cs-CZ" dirty="0"/>
              <a:t>) a kalkulací neúplných nákladů?</a:t>
            </a:r>
          </a:p>
          <a:p>
            <a:r>
              <a:rPr lang="cs-CZ" dirty="0"/>
              <a:t>V čem spočívá princip kalkulace variabilních nákladů?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1362690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834" name="Rectangle 2"/>
          <p:cNvSpPr>
            <a:spLocks noGrp="1" noChangeArrowheads="1"/>
          </p:cNvSpPr>
          <p:nvPr>
            <p:ph type="title"/>
          </p:nvPr>
        </p:nvSpPr>
        <p:spPr>
          <a:xfrm>
            <a:off x="228600" y="692150"/>
            <a:ext cx="8458200" cy="692150"/>
          </a:xfrm>
        </p:spPr>
        <p:txBody>
          <a:bodyPr/>
          <a:lstStyle/>
          <a:p>
            <a:r>
              <a:rPr lang="cs-CZ" sz="2800" b="1" dirty="0"/>
              <a:t>ŘÍZENÍ NÁKLADŮ</a:t>
            </a:r>
          </a:p>
        </p:txBody>
      </p:sp>
      <p:sp>
        <p:nvSpPr>
          <p:cNvPr id="120836" name="Rectangle 4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r>
              <a:rPr lang="cs-CZ" dirty="0"/>
              <a:t>	Mezi nejdůležitější nástroje řízení nákladů patří:</a:t>
            </a:r>
          </a:p>
          <a:p>
            <a:endParaRPr lang="cs-CZ" dirty="0"/>
          </a:p>
          <a:p>
            <a:r>
              <a:rPr lang="cs-CZ" b="1" u="sng" dirty="0"/>
              <a:t>kalkulace nákladů</a:t>
            </a:r>
            <a:r>
              <a:rPr lang="cs-CZ" dirty="0"/>
              <a:t>,</a:t>
            </a:r>
          </a:p>
          <a:p>
            <a:r>
              <a:rPr lang="cs-CZ" dirty="0"/>
              <a:t>rozpočetnictví,</a:t>
            </a:r>
          </a:p>
          <a:p>
            <a:r>
              <a:rPr lang="cs-CZ" dirty="0"/>
              <a:t>plánování nákladů, normativy a limity nákladů,</a:t>
            </a:r>
          </a:p>
          <a:p>
            <a:r>
              <a:rPr lang="cs-CZ" dirty="0" err="1"/>
              <a:t>technicko-hospodářské</a:t>
            </a:r>
            <a:r>
              <a:rPr lang="cs-CZ" dirty="0"/>
              <a:t> normy (THN)</a:t>
            </a:r>
          </a:p>
        </p:txBody>
      </p:sp>
    </p:spTree>
    <p:extLst>
      <p:ext uri="{BB962C8B-B14F-4D97-AF65-F5344CB8AC3E}">
        <p14:creationId xmlns:p14="http://schemas.microsoft.com/office/powerpoint/2010/main" val="201169072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8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2800" b="1" dirty="0"/>
              <a:t>KALKULACE NÁKLADŮ</a:t>
            </a:r>
          </a:p>
        </p:txBody>
      </p:sp>
      <p:sp>
        <p:nvSpPr>
          <p:cNvPr id="121861" name="Rectangle 5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lnSpc>
                <a:spcPct val="90000"/>
              </a:lnSpc>
            </a:pPr>
            <a:r>
              <a:rPr lang="cs-CZ" dirty="0"/>
              <a:t>důležitý  nástroj řízení nákladů </a:t>
            </a:r>
          </a:p>
          <a:p>
            <a:pPr>
              <a:lnSpc>
                <a:spcPct val="90000"/>
              </a:lnSpc>
            </a:pPr>
            <a:r>
              <a:rPr lang="cs-CZ" dirty="0"/>
              <a:t>nezbytné je sledování nákladů i z hlediska věcného, tj. podle výkonů (výrobků a služeb) → </a:t>
            </a:r>
            <a:r>
              <a:rPr lang="cs-CZ" b="1" dirty="0"/>
              <a:t>kalkulace vlastních nákladů</a:t>
            </a:r>
            <a:r>
              <a:rPr lang="cs-CZ" dirty="0"/>
              <a:t> </a:t>
            </a:r>
          </a:p>
          <a:p>
            <a:pPr>
              <a:lnSpc>
                <a:spcPct val="90000"/>
              </a:lnSpc>
            </a:pPr>
            <a:r>
              <a:rPr lang="cs-CZ" dirty="0"/>
              <a:t>Slouží ke: 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stanovení nákladů na kalkulační objekt (výrobek, služba)</a:t>
            </a:r>
          </a:p>
          <a:p>
            <a:pPr lvl="1">
              <a:lnSpc>
                <a:spcPct val="90000"/>
              </a:lnSpc>
            </a:pPr>
            <a:r>
              <a:rPr lang="cs-CZ" b="1" dirty="0"/>
              <a:t>stanovení prodejních cen</a:t>
            </a:r>
            <a:r>
              <a:rPr lang="cs-CZ" dirty="0"/>
              <a:t>,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vnitropodnikových cen výkonů, 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kontrole a rozboru hospodárnosti výroby a rentability výkonů, 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limitování nákladů,</a:t>
            </a:r>
          </a:p>
          <a:p>
            <a:pPr lvl="1">
              <a:lnSpc>
                <a:spcPct val="90000"/>
              </a:lnSpc>
            </a:pPr>
            <a:r>
              <a:rPr lang="cs-CZ" dirty="0"/>
              <a:t>sestavování rozpočtů, apod.</a:t>
            </a:r>
          </a:p>
          <a:p>
            <a:pPr>
              <a:lnSpc>
                <a:spcPct val="90000"/>
              </a:lnSpc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41984199"/>
      </p:ext>
    </p:extLst>
  </p:cSld>
  <p:clrMapOvr>
    <a:masterClrMapping/>
  </p:clrMapOvr>
  <p:transition/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42" name="Rectangle 2"/>
          <p:cNvSpPr>
            <a:spLocks noGrp="1" noChangeArrowheads="1"/>
          </p:cNvSpPr>
          <p:nvPr>
            <p:ph type="title"/>
          </p:nvPr>
        </p:nvSpPr>
        <p:spPr>
          <a:xfrm>
            <a:off x="248479" y="341749"/>
            <a:ext cx="8229600" cy="1143000"/>
          </a:xfrm>
        </p:spPr>
        <p:txBody>
          <a:bodyPr/>
          <a:lstStyle/>
          <a:p>
            <a:r>
              <a:rPr lang="cs-CZ" sz="2800" b="1" dirty="0"/>
              <a:t>KALKULACE NÁKLADŮ</a:t>
            </a:r>
          </a:p>
        </p:txBody>
      </p:sp>
      <p:sp>
        <p:nvSpPr>
          <p:cNvPr id="163843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84582"/>
            <a:ext cx="9036496" cy="5545361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2" charset="2"/>
              <a:buNone/>
            </a:pPr>
            <a:r>
              <a:rPr lang="cs-CZ" sz="2000" b="1" dirty="0"/>
              <a:t>Co si představit pod pojmem kalkulace nákladů?</a:t>
            </a:r>
            <a:r>
              <a:rPr lang="cs-CZ" sz="2000" dirty="0"/>
              <a:t>  </a:t>
            </a:r>
          </a:p>
          <a:p>
            <a:pPr>
              <a:lnSpc>
                <a:spcPct val="80000"/>
              </a:lnSpc>
            </a:pPr>
            <a:r>
              <a:rPr lang="cs-CZ" sz="2000" dirty="0"/>
              <a:t>V praxi se název kalkulace používá při označeni třech pojmů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činnost</a:t>
            </a:r>
            <a:r>
              <a:rPr lang="cs-CZ" sz="2000" dirty="0"/>
              <a:t>, v níž se stanovuji (předběžné kalkulace) nebo zjišťují (výsledné kalkulace) náklady na přesně specifikovanou jednotku výkonů, 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výsledek této činnosti</a:t>
            </a:r>
            <a:r>
              <a:rPr lang="cs-CZ" sz="2000" dirty="0"/>
              <a:t>, sestaveny či zjištěny na příslušnou jednotku výkonů v podnikem stanovených kalkulačních položkách, včetně úhrnu těchto položek,</a:t>
            </a:r>
            <a:endParaRPr lang="cs-CZ" sz="2000" b="1" dirty="0"/>
          </a:p>
          <a:p>
            <a:pPr lvl="1">
              <a:lnSpc>
                <a:spcPct val="80000"/>
              </a:lnSpc>
            </a:pPr>
            <a:r>
              <a:rPr lang="cs-CZ" sz="2000" b="1" dirty="0"/>
              <a:t>část informačního systému</a:t>
            </a:r>
            <a:r>
              <a:rPr lang="cs-CZ" sz="2000" dirty="0"/>
              <a:t> podniku čerpající potřebná data zejména z rozpočetnictví a nákladového účetnictví. 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Chápejme však především jako </a:t>
            </a:r>
            <a:r>
              <a:rPr lang="cs-CZ" sz="2000" b="1" dirty="0"/>
              <a:t>přehled jednotlivých složek nákladů a jejich úhrn na kalkulační jednici</a:t>
            </a:r>
            <a:r>
              <a:rPr lang="cs-CZ" sz="2000" dirty="0"/>
              <a:t>.</a:t>
            </a:r>
          </a:p>
          <a:p>
            <a:pPr>
              <a:lnSpc>
                <a:spcPct val="80000"/>
              </a:lnSpc>
            </a:pPr>
            <a:r>
              <a:rPr lang="cs-CZ" sz="2000" i="1" dirty="0"/>
              <a:t>„… v hospodářské praxi znamená kalkulace výpočet zaměřený speciálně na postižení nákladů, které je třeba vynaložit na vznikající výkon.“</a:t>
            </a:r>
          </a:p>
          <a:p>
            <a:pPr>
              <a:lnSpc>
                <a:spcPct val="80000"/>
              </a:lnSpc>
            </a:pPr>
            <a:endParaRPr lang="cs-CZ" sz="2000" dirty="0"/>
          </a:p>
          <a:p>
            <a:pPr>
              <a:lnSpc>
                <a:spcPct val="80000"/>
              </a:lnSpc>
            </a:pPr>
            <a:r>
              <a:rPr lang="cs-CZ" sz="2000" dirty="0"/>
              <a:t>Předmětem kalkulace je </a:t>
            </a:r>
            <a:r>
              <a:rPr lang="cs-CZ" sz="2000" b="1" i="1" dirty="0"/>
              <a:t>kalkulační jednice</a:t>
            </a:r>
            <a:r>
              <a:rPr lang="cs-CZ" sz="2000" dirty="0"/>
              <a:t> (konkrétní výrobek, např. jeden ponorný senzor) a </a:t>
            </a:r>
            <a:r>
              <a:rPr lang="cs-CZ" sz="2000" b="1" i="1" dirty="0"/>
              <a:t>kalkulované množství</a:t>
            </a:r>
            <a:r>
              <a:rPr lang="cs-CZ" sz="2000" dirty="0"/>
              <a:t> dané určitým počtem kalkulačních jednic, pro které se určují celkové náklady (např. konkrétní množství šroubků, neboť jen velmi těžko bychom s dostatečnou přesností vyčíslovali náklady na jeden šroubek) .</a:t>
            </a:r>
          </a:p>
          <a:p>
            <a:pPr>
              <a:lnSpc>
                <a:spcPct val="80000"/>
              </a:lnSpc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411714377"/>
      </p:ext>
    </p:extLst>
  </p:cSld>
  <p:clrMapOvr>
    <a:masterClrMapping/>
  </p:clrMapOvr>
  <p:transition/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895" name="Rectangle 7"/>
          <p:cNvSpPr>
            <a:spLocks noGrp="1" noChangeArrowheads="1"/>
          </p:cNvSpPr>
          <p:nvPr>
            <p:ph type="title"/>
          </p:nvPr>
        </p:nvSpPr>
        <p:spPr>
          <a:xfrm>
            <a:off x="198781" y="0"/>
            <a:ext cx="8676861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16589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636838"/>
            <a:ext cx="8229600" cy="3856037"/>
          </a:xfrm>
          <a:noFill/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ts val="900"/>
              </a:spcBef>
              <a:buFont typeface="Wingdings" pitchFamily="2" charset="2"/>
              <a:buNone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3200" b="1" u="sng" dirty="0" err="1"/>
              <a:t>Řešení</a:t>
            </a:r>
            <a:r>
              <a:rPr lang="en-GB" sz="3200" b="1" u="sng" dirty="0"/>
              <a:t> </a:t>
            </a:r>
            <a:r>
              <a:rPr lang="en-GB" sz="3200" b="1" u="sng" dirty="0" err="1"/>
              <a:t>rozhodovacích</a:t>
            </a:r>
            <a:r>
              <a:rPr lang="en-GB" sz="3200" b="1" u="sng" dirty="0"/>
              <a:t> </a:t>
            </a:r>
            <a:r>
              <a:rPr lang="en-GB" sz="3200" b="1" u="sng" dirty="0" err="1"/>
              <a:t>úloh</a:t>
            </a:r>
            <a:endParaRPr lang="en-GB" sz="3200" b="1" u="sng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změnách</a:t>
            </a:r>
            <a:r>
              <a:rPr lang="en-GB" sz="2400" dirty="0"/>
              <a:t> v </a:t>
            </a:r>
            <a:r>
              <a:rPr lang="en-GB" sz="2400" dirty="0" err="1"/>
              <a:t>objemu</a:t>
            </a:r>
            <a:r>
              <a:rPr lang="en-GB" sz="2400" dirty="0"/>
              <a:t> a </a:t>
            </a:r>
            <a:r>
              <a:rPr lang="en-GB" sz="2400" dirty="0" err="1"/>
              <a:t>struktuře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r>
              <a:rPr lang="en-GB" sz="2400" dirty="0"/>
              <a:t> (</a:t>
            </a:r>
            <a:r>
              <a:rPr lang="en-GB" sz="2400" dirty="0" err="1"/>
              <a:t>rozhodování</a:t>
            </a:r>
            <a:r>
              <a:rPr lang="en-GB" sz="2400" dirty="0"/>
              <a:t> „</a:t>
            </a:r>
            <a:r>
              <a:rPr lang="en-GB" sz="2400" dirty="0" err="1"/>
              <a:t>na</a:t>
            </a:r>
            <a:r>
              <a:rPr lang="en-GB" sz="2400" dirty="0"/>
              <a:t> </a:t>
            </a:r>
            <a:r>
              <a:rPr lang="en-GB" sz="2400" dirty="0" err="1"/>
              <a:t>existující</a:t>
            </a:r>
            <a:r>
              <a:rPr lang="en-GB" sz="2400" dirty="0"/>
              <a:t> </a:t>
            </a:r>
            <a:r>
              <a:rPr lang="en-GB" sz="2400" dirty="0" err="1"/>
              <a:t>kapacitě</a:t>
            </a:r>
            <a:r>
              <a:rPr lang="en-GB" sz="2400" dirty="0"/>
              <a:t>“)</a:t>
            </a:r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rozhodování</a:t>
            </a:r>
            <a:r>
              <a:rPr lang="en-GB" sz="2400" dirty="0"/>
              <a:t> o </a:t>
            </a:r>
            <a:r>
              <a:rPr lang="en-GB" sz="2400" dirty="0" err="1"/>
              <a:t>dlouhodobé</a:t>
            </a:r>
            <a:r>
              <a:rPr lang="en-GB" sz="2400" dirty="0"/>
              <a:t> </a:t>
            </a:r>
            <a:r>
              <a:rPr lang="en-GB" sz="2400" dirty="0" err="1"/>
              <a:t>efektivnosti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endParaRPr lang="en-GB" sz="2400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stanovení</a:t>
            </a:r>
            <a:r>
              <a:rPr lang="en-GB" sz="2400" dirty="0"/>
              <a:t> </a:t>
            </a:r>
            <a:r>
              <a:rPr lang="en-GB" sz="2400" dirty="0" err="1"/>
              <a:t>dolní</a:t>
            </a:r>
            <a:r>
              <a:rPr lang="en-GB" sz="2400" dirty="0"/>
              <a:t> </a:t>
            </a:r>
            <a:r>
              <a:rPr lang="en-GB" sz="2400" dirty="0" err="1"/>
              <a:t>hranice</a:t>
            </a:r>
            <a:r>
              <a:rPr lang="en-GB" sz="2400" dirty="0"/>
              <a:t> </a:t>
            </a:r>
            <a:r>
              <a:rPr lang="en-GB" sz="2400" dirty="0" err="1"/>
              <a:t>ceny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endParaRPr lang="en-GB" sz="2400" dirty="0"/>
          </a:p>
          <a:p>
            <a:pPr marL="341313" indent="-341313" defTabSz="449263">
              <a:spcBef>
                <a:spcPts val="1400"/>
              </a:spcBef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400" dirty="0" err="1"/>
              <a:t>dosažení</a:t>
            </a:r>
            <a:r>
              <a:rPr lang="en-GB" sz="2400" dirty="0"/>
              <a:t> </a:t>
            </a:r>
            <a:r>
              <a:rPr lang="en-GB" sz="2400" dirty="0" err="1"/>
              <a:t>žádoucí</a:t>
            </a:r>
            <a:r>
              <a:rPr lang="en-GB" sz="2400" dirty="0"/>
              <a:t> </a:t>
            </a:r>
            <a:r>
              <a:rPr lang="en-GB" sz="2400" dirty="0" err="1"/>
              <a:t>motivace</a:t>
            </a:r>
            <a:r>
              <a:rPr lang="en-GB" sz="2400" dirty="0"/>
              <a:t> </a:t>
            </a:r>
            <a:r>
              <a:rPr lang="en-GB" sz="2400" dirty="0" err="1"/>
              <a:t>manažerů</a:t>
            </a:r>
            <a:r>
              <a:rPr lang="en-GB" sz="2400" dirty="0"/>
              <a:t> a </a:t>
            </a:r>
            <a:r>
              <a:rPr lang="en-GB" sz="2400" dirty="0" err="1"/>
              <a:t>zaměstnanců</a:t>
            </a:r>
            <a:r>
              <a:rPr lang="en-GB" sz="2400" dirty="0"/>
              <a:t> (</a:t>
            </a:r>
            <a:r>
              <a:rPr lang="en-GB" sz="2400" dirty="0" err="1"/>
              <a:t>stanovení</a:t>
            </a:r>
            <a:r>
              <a:rPr lang="en-GB" sz="2400" dirty="0"/>
              <a:t> </a:t>
            </a:r>
            <a:r>
              <a:rPr lang="en-GB" sz="2400" dirty="0" err="1"/>
              <a:t>vnitropodnikových</a:t>
            </a:r>
            <a:r>
              <a:rPr lang="en-GB" sz="2400" dirty="0"/>
              <a:t> </a:t>
            </a:r>
            <a:r>
              <a:rPr lang="en-GB" sz="2400" dirty="0" err="1"/>
              <a:t>cen</a:t>
            </a:r>
            <a:r>
              <a:rPr lang="en-GB" sz="2400" dirty="0"/>
              <a:t> </a:t>
            </a:r>
            <a:r>
              <a:rPr lang="en-GB" sz="2400" dirty="0" err="1"/>
              <a:t>interních</a:t>
            </a:r>
            <a:r>
              <a:rPr lang="en-GB" sz="2400" dirty="0"/>
              <a:t> </a:t>
            </a:r>
            <a:r>
              <a:rPr lang="en-GB" sz="2400" dirty="0" err="1"/>
              <a:t>výkonů</a:t>
            </a:r>
            <a:r>
              <a:rPr lang="en-GB" sz="2400" dirty="0"/>
              <a:t>)</a:t>
            </a:r>
          </a:p>
        </p:txBody>
      </p:sp>
      <p:sp>
        <p:nvSpPr>
          <p:cNvPr id="165892" name="Line 4"/>
          <p:cNvSpPr>
            <a:spLocks noChangeShapeType="1"/>
          </p:cNvSpPr>
          <p:nvPr/>
        </p:nvSpPr>
        <p:spPr bwMode="auto">
          <a:xfrm>
            <a:off x="1619250" y="1844675"/>
            <a:ext cx="960438" cy="593725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5893" name="Rectangle 5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1" dirty="0"/>
              <a:t>„</a:t>
            </a:r>
            <a:r>
              <a:rPr lang="en-GB" sz="2800" b="1" i="1" dirty="0"/>
              <a:t>PROČ“             „JAK“</a:t>
            </a:r>
          </a:p>
        </p:txBody>
      </p:sp>
    </p:spTree>
    <p:extLst>
      <p:ext uri="{BB962C8B-B14F-4D97-AF65-F5344CB8AC3E}">
        <p14:creationId xmlns:p14="http://schemas.microsoft.com/office/powerpoint/2010/main" val="256538651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987" name="Line 3"/>
          <p:cNvSpPr>
            <a:spLocks noChangeShapeType="1"/>
          </p:cNvSpPr>
          <p:nvPr/>
        </p:nvSpPr>
        <p:spPr bwMode="auto">
          <a:xfrm>
            <a:off x="1619250" y="1844675"/>
            <a:ext cx="960438" cy="593725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69988" name="Rectangle 4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0" dirty="0"/>
              <a:t>„</a:t>
            </a:r>
            <a:r>
              <a:rPr lang="en-GB" sz="2800" b="1" i="1" dirty="0"/>
              <a:t>PROČ“             „JAK“</a:t>
            </a:r>
          </a:p>
        </p:txBody>
      </p:sp>
      <p:sp>
        <p:nvSpPr>
          <p:cNvPr id="169989" name="Rectangle 5"/>
          <p:cNvSpPr>
            <a:spLocks noGrp="1" noChangeArrowheads="1"/>
          </p:cNvSpPr>
          <p:nvPr>
            <p:ph type="title"/>
          </p:nvPr>
        </p:nvSpPr>
        <p:spPr>
          <a:xfrm>
            <a:off x="308113" y="-47012"/>
            <a:ext cx="8229600" cy="801825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KALKULACE NÁKLADŮ</a:t>
            </a:r>
          </a:p>
        </p:txBody>
      </p:sp>
      <p:sp>
        <p:nvSpPr>
          <p:cNvPr id="169991" name="Rectangle 7"/>
          <p:cNvSpPr>
            <a:spLocks noGrp="1" noChangeArrowheads="1"/>
          </p:cNvSpPr>
          <p:nvPr>
            <p:ph idx="1"/>
          </p:nvPr>
        </p:nvSpPr>
        <p:spPr>
          <a:xfrm>
            <a:off x="457200" y="2781300"/>
            <a:ext cx="8435975" cy="3349625"/>
          </a:xfrm>
          <a:noFill/>
          <a:ln>
            <a:solidFill>
              <a:srgbClr val="000000"/>
            </a:solidFill>
            <a:round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b="1" u="sng"/>
              <a:t>Informace pro externí uživatele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oceňování výkonů vytvořených vlastní činností pro externí uživatele - FÚ</a:t>
            </a:r>
          </a:p>
          <a:p>
            <a:pPr marL="341313" indent="-341313" defTabSz="449263"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/>
              <a:t>obhajoba ceny při jednání se zákazníkem</a:t>
            </a:r>
          </a:p>
        </p:txBody>
      </p:sp>
    </p:spTree>
    <p:extLst>
      <p:ext uri="{BB962C8B-B14F-4D97-AF65-F5344CB8AC3E}">
        <p14:creationId xmlns:p14="http://schemas.microsoft.com/office/powerpoint/2010/main" val="1346017757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180" name="Rectangle 4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dirty="0"/>
              <a:t>KALKULACE NÁKLADŮ</a:t>
            </a:r>
          </a:p>
        </p:txBody>
      </p:sp>
      <p:sp>
        <p:nvSpPr>
          <p:cNvPr id="178182" name="Rectangle 6"/>
          <p:cNvSpPr>
            <a:spLocks noGrp="1" noChangeArrowheads="1"/>
          </p:cNvSpPr>
          <p:nvPr>
            <p:ph idx="1"/>
          </p:nvPr>
        </p:nvSpPr>
        <p:spPr>
          <a:xfrm>
            <a:off x="107504" y="1196752"/>
            <a:ext cx="8785671" cy="5472336"/>
          </a:xfrm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Cílem přiřazování nákladů je získání </a:t>
            </a:r>
            <a:r>
              <a:rPr lang="cs-CZ" sz="2400" b="1" dirty="0">
                <a:latin typeface="Times New Roman" pitchFamily="18" charset="0"/>
              </a:rPr>
              <a:t>přesných informací o nákladech určitého objektu</a:t>
            </a:r>
            <a:r>
              <a:rPr lang="cs-CZ" sz="2400" dirty="0">
                <a:latin typeface="Times New Roman" pitchFamily="18" charset="0"/>
              </a:rPr>
              <a:t> s hlavním zřetelem na rozhodovací úlohu, která se má řešit → </a:t>
            </a:r>
            <a:r>
              <a:rPr lang="cs-CZ" sz="2400" b="1" i="1" dirty="0"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</a:rPr>
              <a:t>alokace nákladů (přiřazení)</a:t>
            </a:r>
            <a:r>
              <a:rPr lang="cs-CZ" sz="2400" dirty="0">
                <a:latin typeface="Times New Roman" pitchFamily="18" charset="0"/>
              </a:rPr>
              <a:t>.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Přiřazování nákladů předmětu kalkulace je základním problémem řešeným v rámci kalkulačního procesu. 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Ve struktuře kalkulovaných nákladů dominuje především členění na náklady </a:t>
            </a:r>
            <a:r>
              <a:rPr lang="cs-CZ" sz="2400" b="1" dirty="0">
                <a:latin typeface="Times New Roman" pitchFamily="18" charset="0"/>
              </a:rPr>
              <a:t>jednicové a režijní</a:t>
            </a:r>
            <a:r>
              <a:rPr lang="cs-CZ" sz="2400" dirty="0">
                <a:latin typeface="Times New Roman" pitchFamily="18" charset="0"/>
              </a:rPr>
              <a:t>, </a:t>
            </a:r>
            <a:r>
              <a:rPr lang="cs-CZ" sz="2400" b="1" dirty="0">
                <a:latin typeface="Times New Roman" pitchFamily="18" charset="0"/>
              </a:rPr>
              <a:t>variabilní a fixní.</a:t>
            </a:r>
          </a:p>
          <a:p>
            <a:pPr algn="just">
              <a:lnSpc>
                <a:spcPct val="90000"/>
              </a:lnSpc>
            </a:pPr>
            <a:r>
              <a:rPr lang="cs-CZ" sz="2400" b="1" dirty="0">
                <a:latin typeface="Times New Roman" pitchFamily="18" charset="0"/>
              </a:rPr>
              <a:t>Jednicové náklady </a:t>
            </a:r>
            <a:r>
              <a:rPr lang="cs-CZ" sz="2400" dirty="0">
                <a:latin typeface="Times New Roman" pitchFamily="18" charset="0"/>
              </a:rPr>
              <a:t>(přímé) je možno přiřadit předmětu kalkulace již v okamžiku jejich vynaložení, a to pomocí dělení celkové výše přímých nákladů konkrétním množstvím vytvořených výkonů. Vzhledem k povaze </a:t>
            </a:r>
            <a:r>
              <a:rPr lang="cs-CZ" sz="2400" b="1" dirty="0">
                <a:latin typeface="Times New Roman" pitchFamily="18" charset="0"/>
              </a:rPr>
              <a:t>nepřímých nákladů (režijních)</a:t>
            </a:r>
            <a:r>
              <a:rPr lang="cs-CZ" sz="2400" dirty="0">
                <a:latin typeface="Times New Roman" pitchFamily="18" charset="0"/>
              </a:rPr>
              <a:t>, které jsou společné pro více skupin výkonů, není vždy zcela jednoznačně zřejmé, jak tyto náklady alokovat. </a:t>
            </a:r>
          </a:p>
          <a:p>
            <a:pPr algn="just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Nezbytnou součástí alokace je </a:t>
            </a:r>
            <a:r>
              <a:rPr lang="cs-CZ" sz="2400" b="1" dirty="0">
                <a:latin typeface="Times New Roman" pitchFamily="18" charset="0"/>
              </a:rPr>
              <a:t>nalezení příčinných souvislostí</a:t>
            </a:r>
            <a:r>
              <a:rPr lang="cs-CZ" sz="2400" dirty="0">
                <a:latin typeface="Times New Roman" pitchFamily="18" charset="0"/>
              </a:rPr>
              <a:t> tak, aby příslušné výkony byly </a:t>
            </a:r>
            <a:r>
              <a:rPr lang="cs-CZ" sz="2400" b="1" dirty="0">
                <a:latin typeface="Times New Roman" pitchFamily="18" charset="0"/>
              </a:rPr>
              <a:t>adekvátně zatíženy režijními náklady.</a:t>
            </a:r>
            <a:endParaRPr 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259595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Line 2"/>
          <p:cNvSpPr>
            <a:spLocks noChangeShapeType="1"/>
          </p:cNvSpPr>
          <p:nvPr/>
        </p:nvSpPr>
        <p:spPr bwMode="auto">
          <a:xfrm flipH="1">
            <a:off x="3603902" y="1835150"/>
            <a:ext cx="360362" cy="792162"/>
          </a:xfrm>
          <a:prstGeom prst="line">
            <a:avLst/>
          </a:prstGeom>
          <a:noFill/>
          <a:ln w="79200">
            <a:solidFill>
              <a:srgbClr val="000000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80227" name="Rectangle 3"/>
          <p:cNvSpPr>
            <a:spLocks noChangeArrowheads="1"/>
          </p:cNvSpPr>
          <p:nvPr/>
        </p:nvSpPr>
        <p:spPr bwMode="auto">
          <a:xfrm>
            <a:off x="395288" y="889000"/>
            <a:ext cx="8229600" cy="956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0000" tIns="46800" rIns="90000" bIns="46800">
            <a:spAutoFit/>
          </a:bodyPr>
          <a:lstStyle/>
          <a:p>
            <a:pPr marL="341313" indent="-341313" defTabSz="449263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Char char="p"/>
              <a:tabLst>
                <a:tab pos="911225" algn="l"/>
                <a:tab pos="1825625" algn="l"/>
                <a:tab pos="2740025" algn="l"/>
                <a:tab pos="3654425" algn="l"/>
                <a:tab pos="4568825" algn="l"/>
                <a:tab pos="5483225" algn="l"/>
                <a:tab pos="6397625" algn="l"/>
                <a:tab pos="7312025" algn="l"/>
                <a:tab pos="8226425" algn="l"/>
                <a:tab pos="9140825" algn="l"/>
                <a:tab pos="10055225" algn="l"/>
              </a:tabLst>
            </a:pPr>
            <a:r>
              <a:rPr lang="en-GB" sz="2800" dirty="0" err="1">
                <a:latin typeface="Tahoma" pitchFamily="34" charset="0"/>
              </a:rPr>
              <a:t>Z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kladn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ot</a:t>
            </a:r>
            <a:r>
              <a:rPr lang="en-GB" sz="2800" dirty="0" err="1">
                <a:latin typeface="Verdana"/>
              </a:rPr>
              <a:t>á</a:t>
            </a:r>
            <a:r>
              <a:rPr lang="en-GB" sz="2800" dirty="0" err="1">
                <a:latin typeface="Tahoma" pitchFamily="34" charset="0"/>
              </a:rPr>
              <a:t>zky</a:t>
            </a:r>
            <a:r>
              <a:rPr lang="en-GB" sz="2800" dirty="0">
                <a:latin typeface="Tahoma" pitchFamily="34" charset="0"/>
              </a:rPr>
              <a:t> </a:t>
            </a:r>
            <a:r>
              <a:rPr lang="en-GB" sz="2800" dirty="0" err="1">
                <a:latin typeface="Tahoma" pitchFamily="34" charset="0"/>
              </a:rPr>
              <a:t>spojen</a:t>
            </a:r>
            <a:r>
              <a:rPr lang="en-GB" sz="2800" dirty="0" err="1">
                <a:latin typeface="Verdana"/>
              </a:rPr>
              <a:t>é</a:t>
            </a:r>
            <a:r>
              <a:rPr lang="en-GB" sz="2800" dirty="0">
                <a:latin typeface="Tahoma" pitchFamily="34" charset="0"/>
              </a:rPr>
              <a:t> s </a:t>
            </a:r>
            <a:r>
              <a:rPr lang="en-GB" sz="2800" dirty="0" err="1">
                <a:latin typeface="Tahoma" pitchFamily="34" charset="0"/>
              </a:rPr>
              <a:t>kalkulac</a:t>
            </a:r>
            <a:r>
              <a:rPr lang="en-GB" sz="2800" dirty="0" err="1">
                <a:latin typeface="Verdana"/>
              </a:rPr>
              <a:t>í</a:t>
            </a:r>
            <a:r>
              <a:rPr lang="en-GB" sz="2800" dirty="0">
                <a:latin typeface="Tahoma" pitchFamily="34" charset="0"/>
              </a:rPr>
              <a:t>:</a:t>
            </a:r>
            <a:br>
              <a:rPr lang="en-GB" sz="2800" b="0" dirty="0"/>
            </a:br>
            <a:r>
              <a:rPr lang="en-GB" sz="2800" b="1" dirty="0"/>
              <a:t>„</a:t>
            </a:r>
            <a:r>
              <a:rPr lang="en-GB" sz="2800" b="1" i="1" dirty="0"/>
              <a:t>PROČ“             „JAK“</a:t>
            </a:r>
          </a:p>
        </p:txBody>
      </p:sp>
      <p:sp>
        <p:nvSpPr>
          <p:cNvPr id="180228" name="Rectangle 4"/>
          <p:cNvSpPr>
            <a:spLocks noGrp="1" noChangeArrowheads="1"/>
          </p:cNvSpPr>
          <p:nvPr>
            <p:ph type="title"/>
          </p:nvPr>
        </p:nvSpPr>
        <p:spPr>
          <a:xfrm>
            <a:off x="457200" y="34555"/>
            <a:ext cx="8229600" cy="830133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KALKULACE NÁKLADŮ</a:t>
            </a:r>
          </a:p>
        </p:txBody>
      </p:sp>
      <p:sp>
        <p:nvSpPr>
          <p:cNvPr id="180230" name="Rectangle 6"/>
          <p:cNvSpPr>
            <a:spLocks noGrp="1" noChangeArrowheads="1"/>
          </p:cNvSpPr>
          <p:nvPr>
            <p:ph idx="1"/>
          </p:nvPr>
        </p:nvSpPr>
        <p:spPr>
          <a:xfrm>
            <a:off x="457200" y="2636838"/>
            <a:ext cx="8435975" cy="3494087"/>
          </a:xfrm>
        </p:spPr>
        <p:txBody>
          <a:bodyPr>
            <a:normAutofit fontScale="92500" lnSpcReduction="10000"/>
          </a:bodyPr>
          <a:lstStyle/>
          <a:p>
            <a:pPr marL="533400" indent="-533400" algn="just">
              <a:lnSpc>
                <a:spcPct val="90000"/>
              </a:lnSpc>
            </a:pPr>
            <a:r>
              <a:rPr lang="cs-CZ">
                <a:latin typeface="Times New Roman" pitchFamily="18" charset="0"/>
              </a:rPr>
              <a:t>Využití různých kalkulačních modelů pro zachycení nákladů – kalkulační vzorce </a:t>
            </a:r>
            <a:r>
              <a:rPr lang="cs-CZ">
                <a:latin typeface="Times New Roman" pitchFamily="18" charset="0"/>
                <a:sym typeface="Symbol" pitchFamily="18" charset="2"/>
              </a:rPr>
              <a:t> uplatňování alokačních principů</a:t>
            </a:r>
          </a:p>
          <a:p>
            <a:pPr marL="533400" indent="-533400" algn="just">
              <a:lnSpc>
                <a:spcPct val="90000"/>
              </a:lnSpc>
            </a:pPr>
            <a:endParaRPr lang="cs-CZ">
              <a:latin typeface="Times New Roman" pitchFamily="18" charset="0"/>
              <a:sym typeface="Symbol" pitchFamily="18" charset="2"/>
            </a:endParaRPr>
          </a:p>
          <a:p>
            <a:pPr marL="533400" indent="-533400" algn="just">
              <a:lnSpc>
                <a:spcPct val="90000"/>
              </a:lnSpc>
            </a:pPr>
            <a:r>
              <a:rPr lang="cs-CZ">
                <a:latin typeface="Times New Roman" pitchFamily="18" charset="0"/>
                <a:sym typeface="Symbol" pitchFamily="18" charset="2"/>
              </a:rPr>
              <a:t>Alokační fáze: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Přiřazení přímých nákladů objektu alokace 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Vyjádření nepřímých nákladů k objektu </a:t>
            </a:r>
          </a:p>
          <a:p>
            <a:pPr marL="914400" lvl="1" indent="-457200" algn="just">
              <a:lnSpc>
                <a:spcPct val="90000"/>
              </a:lnSpc>
              <a:buFont typeface="Wingdings" pitchFamily="2" charset="2"/>
              <a:buAutoNum type="arabicPeriod"/>
            </a:pPr>
            <a:r>
              <a:rPr lang="cs-CZ">
                <a:latin typeface="Times New Roman" pitchFamily="18" charset="0"/>
                <a:sym typeface="Symbol" pitchFamily="18" charset="2"/>
              </a:rPr>
              <a:t>Co nejpřesnější vyjádření nepřímých nákladů </a:t>
            </a:r>
          </a:p>
          <a:p>
            <a:pPr marL="533400" indent="-533400" algn="just">
              <a:lnSpc>
                <a:spcPct val="90000"/>
              </a:lnSpc>
              <a:buFont typeface="Wingdings" pitchFamily="2" charset="2"/>
              <a:buNone/>
            </a:pPr>
            <a:endParaRPr lang="cs-CZ">
              <a:latin typeface="Times New Roman" pitchFamily="18" charset="0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066824881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solidFill>
            <a:schemeClr val="bg1"/>
          </a:solidFill>
          <a:ln/>
        </p:spPr>
        <p:txBody>
          <a:bodyPr>
            <a:normAutofit fontScale="90000"/>
          </a:bodyPr>
          <a:lstStyle/>
          <a:p>
            <a:r>
              <a:rPr lang="cs-CZ" b="1" dirty="0"/>
              <a:t>KALKULACE NÁKLADŮ - alokace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8012" y="4149079"/>
            <a:ext cx="9108503" cy="2708921"/>
          </a:xfrm>
        </p:spPr>
        <p:txBody>
          <a:bodyPr/>
          <a:lstStyle/>
          <a:p>
            <a:pPr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Principy alokace</a:t>
            </a:r>
            <a:r>
              <a:rPr lang="cs-CZ" sz="2000" dirty="0">
                <a:latin typeface="Times New Roman" pitchFamily="18" charset="0"/>
              </a:rPr>
              <a:t> 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příčinné souvislosti</a:t>
            </a:r>
            <a:r>
              <a:rPr lang="cs-CZ" sz="2000" dirty="0">
                <a:latin typeface="Times New Roman" pitchFamily="18" charset="0"/>
              </a:rPr>
              <a:t> - každý výkon má být zatížen pouze takovými náklady, které příčinně vyvolal.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únosnosti nákladů</a:t>
            </a:r>
            <a:r>
              <a:rPr lang="cs-CZ" sz="2000" dirty="0">
                <a:latin typeface="Times New Roman" pitchFamily="18" charset="0"/>
              </a:rPr>
              <a:t> - nezjišťuje, jaké náklady objekt alokace vyvolal, ale </a:t>
            </a:r>
            <a:r>
              <a:rPr lang="cs-CZ" sz="2000" b="1" dirty="0">
                <a:latin typeface="Times New Roman" pitchFamily="18" charset="0"/>
              </a:rPr>
              <a:t>jakou výši nákladů je schopen „unést“ např. v prodejní ceně.</a:t>
            </a:r>
          </a:p>
          <a:p>
            <a:pPr algn="just"/>
            <a:r>
              <a:rPr lang="cs-CZ" sz="2000" dirty="0">
                <a:latin typeface="Times New Roman" pitchFamily="18" charset="0"/>
              </a:rPr>
              <a:t>princip </a:t>
            </a:r>
            <a:r>
              <a:rPr lang="cs-CZ" sz="2000" b="1" dirty="0">
                <a:latin typeface="Times New Roman" pitchFamily="18" charset="0"/>
              </a:rPr>
              <a:t>průměrování</a:t>
            </a:r>
            <a:r>
              <a:rPr lang="cs-CZ" sz="2000" dirty="0">
                <a:latin typeface="Times New Roman" pitchFamily="18" charset="0"/>
              </a:rPr>
              <a:t> - „Jaké náklady v průměru připadají na určitý výrobek?“</a:t>
            </a:r>
          </a:p>
        </p:txBody>
      </p:sp>
      <p:pic>
        <p:nvPicPr>
          <p:cNvPr id="184329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1770" y="1023066"/>
            <a:ext cx="4140460" cy="3126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0096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2276" name="Rectangle 4"/>
          <p:cNvSpPr>
            <a:spLocks noGrp="1" noChangeArrowheads="1"/>
          </p:cNvSpPr>
          <p:nvPr>
            <p:ph type="title"/>
          </p:nvPr>
        </p:nvSpPr>
        <p:spPr>
          <a:xfrm>
            <a:off x="272830" y="-122248"/>
            <a:ext cx="8229600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2280" name="Rectangle 3"/>
          <p:cNvSpPr>
            <a:spLocks noGrp="1" noChangeArrowheads="1"/>
          </p:cNvSpPr>
          <p:nvPr>
            <p:ph idx="1"/>
          </p:nvPr>
        </p:nvSpPr>
        <p:spPr>
          <a:xfrm>
            <a:off x="1006082" y="609429"/>
            <a:ext cx="8280722" cy="1944217"/>
          </a:xfrm>
          <a:ln/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400" b="1" dirty="0">
                <a:solidFill>
                  <a:srgbClr val="C00000"/>
                </a:solidFill>
              </a:rPr>
              <a:t>Všeobecný (typový) kalkulační vzorec</a:t>
            </a:r>
          </a:p>
          <a:p>
            <a:pPr marL="609600" indent="-609600">
              <a:buFont typeface="Wingdings" pitchFamily="2" charset="2"/>
              <a:buNone/>
            </a:pPr>
            <a:endParaRPr lang="cs-CZ" sz="2000" b="1" dirty="0"/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14BF3838-76F7-4C27-895D-375C7EE343E9}"/>
              </a:ext>
            </a:extLst>
          </p:cNvPr>
          <p:cNvGraphicFramePr>
            <a:graphicFrameLocks noGrp="1"/>
          </p:cNvGraphicFramePr>
          <p:nvPr/>
        </p:nvGraphicFramePr>
        <p:xfrm>
          <a:off x="641570" y="1173656"/>
          <a:ext cx="7860860" cy="5639720"/>
        </p:xfrm>
        <a:graphic>
          <a:graphicData uri="http://schemas.openxmlformats.org/drawingml/2006/table">
            <a:tbl>
              <a:tblPr/>
              <a:tblGrid>
                <a:gridCol w="150066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3601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1.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Přímý materiál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(suroviny, materiál, polotovary, nakupované výrobky)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2.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Přímé mzdy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(mzdy provozních dělníků, prémie, odměny, příplatky, doplatky)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55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3.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Ostatní přímé náklady 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(technologická paliva a energie, odpisy, přepravné, opravy, náklady na technický rozvoj atd.)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5559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4.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Výrobní režie (technologická a všeobecná)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(náklady související s řízením výrobních činností, s obsluhou procesu)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(1.-4.)</a:t>
                      </a:r>
                      <a:endParaRPr lang="cs-CZ" sz="160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Vlastní náklady výroby (výrobní cena)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37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5.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Správní režie </a:t>
                      </a: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(může obsahovat zásobovací režii)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(související s řízením a správou organizace)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(1.-5.)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Vlastní náklady výkonu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60245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6.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i="1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Odbytové náklady </a:t>
                      </a: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(může být součástí správní režie)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(expedice, reklama, propagace, odbyt)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(1.-6.)</a:t>
                      </a:r>
                      <a:endParaRPr lang="cs-CZ" sz="160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Úplné vlastní náklady výkonu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1600" dirty="0">
                        <a:latin typeface="Arial" pitchFamily="34" charset="0"/>
                        <a:ea typeface="MS Mincho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7.</a:t>
                      </a:r>
                      <a:endParaRPr lang="cs-CZ" sz="160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Výsledek hospodaření – zisk/ztráta</a:t>
                      </a:r>
                      <a:endParaRPr lang="cs-CZ" sz="1600" dirty="0"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25186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Σ (1.-7.)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600" b="1" dirty="0">
                          <a:highlight>
                            <a:srgbClr val="FFFF00"/>
                          </a:highlight>
                          <a:latin typeface="Arial" pitchFamily="34" charset="0"/>
                          <a:ea typeface="MS Mincho"/>
                          <a:cs typeface="Arial" pitchFamily="34" charset="0"/>
                        </a:rPr>
                        <a:t>Cena (prodejní)</a:t>
                      </a:r>
                      <a:endParaRPr lang="cs-CZ" sz="1600" dirty="0">
                        <a:highlight>
                          <a:srgbClr val="FFFF00"/>
                        </a:highlight>
                        <a:latin typeface="Arial" pitchFamily="34" charset="0"/>
                        <a:ea typeface="Times New Roman"/>
                        <a:cs typeface="Arial" pitchFamily="34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3667316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93888"/>
            <a:ext cx="8229600" cy="50904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465" y="1328076"/>
            <a:ext cx="8822986" cy="4637831"/>
          </a:xfrm>
        </p:spPr>
        <p:txBody>
          <a:bodyPr>
            <a:normAutofit fontScale="85000" lnSpcReduction="20000"/>
          </a:bodyPr>
          <a:lstStyle/>
          <a:p>
            <a:pPr marL="0" lvl="0" indent="0" algn="just">
              <a:buNone/>
            </a:pPr>
            <a:r>
              <a:rPr lang="cs-CZ" b="1" u="sng" dirty="0"/>
              <a:t>Sestavte rozvahu (ve strukturálním členění)</a:t>
            </a:r>
            <a:r>
              <a:rPr lang="cs-CZ" b="1" dirty="0"/>
              <a:t> podniku</a:t>
            </a:r>
            <a:r>
              <a:rPr lang="cs-CZ" dirty="0"/>
              <a:t> X, a. s. (v tis. Kč), znáte-li následující účetní položky: dopravní prostředky 900, Software 120, základní kapitál 5 000, pozemky 2 000, výrobní zařízení 1 800, peníze na běžném účtu 1 100, nevyplacené mzdy 1 100, pohledávky 750, zálohy od odběratelů 1 300, autorská práva 1 050, výrobky 900, bankovní úvěr krátkodobý 1 000, oprávky DHM a DNM 800, rezervní fond 80, budovy 750, finanční účasti 500 (delší než 1 rok), zboží 1 130, ceniny a kolky 130, emisní ážio 500, dodavatelský úvěr krátkodobý 1 000, dlouhodobý úvěr 1 400.</a:t>
            </a:r>
          </a:p>
          <a:p>
            <a:pPr algn="just"/>
            <a:r>
              <a:rPr lang="cs-CZ" b="1" dirty="0"/>
              <a:t>Dále Určete hodnotu SA, OA, VK, CK, dopočítejte hodnotu </a:t>
            </a:r>
            <a:r>
              <a:rPr lang="cs-CZ" b="1" u="sng" dirty="0"/>
              <a:t>výsledku hospodaření za běžné účetní období</a:t>
            </a:r>
            <a:r>
              <a:rPr lang="cs-CZ" b="1" dirty="0"/>
              <a:t>, určete hodnotu </a:t>
            </a:r>
            <a:r>
              <a:rPr lang="cs-CZ" b="1" u="sng" dirty="0"/>
              <a:t>dlouhodobého a krátkodobého kapitálu</a:t>
            </a:r>
            <a:r>
              <a:rPr lang="cs-CZ" b="1" dirty="0"/>
              <a:t>.</a:t>
            </a:r>
            <a:endParaRPr lang="cs-CZ" dirty="0"/>
          </a:p>
          <a:p>
            <a:pPr algn="just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748119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7394" name="Rectangle 2"/>
          <p:cNvSpPr>
            <a:spLocks noGrp="1" noChangeArrowheads="1"/>
          </p:cNvSpPr>
          <p:nvPr>
            <p:ph type="title"/>
          </p:nvPr>
        </p:nvSpPr>
        <p:spPr>
          <a:xfrm>
            <a:off x="374650" y="-98425"/>
            <a:ext cx="8229600" cy="1143000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739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981075"/>
            <a:ext cx="8147050" cy="719138"/>
          </a:xfrm>
          <a:ln/>
        </p:spPr>
        <p:txBody>
          <a:bodyPr/>
          <a:lstStyle/>
          <a:p>
            <a:pPr marL="609600" indent="-609600">
              <a:buFont typeface="Wingdings" pitchFamily="2" charset="2"/>
              <a:buNone/>
            </a:pPr>
            <a:r>
              <a:rPr lang="cs-CZ" sz="2000" b="1"/>
              <a:t>Všeobecný (typový) kalkulační vzorec</a:t>
            </a:r>
          </a:p>
        </p:txBody>
      </p:sp>
      <p:pic>
        <p:nvPicPr>
          <p:cNvPr id="18739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1813" y="1597025"/>
            <a:ext cx="6370637" cy="421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7397" name="Text Box 5"/>
          <p:cNvSpPr txBox="1">
            <a:spLocks noChangeArrowheads="1"/>
          </p:cNvSpPr>
          <p:nvPr/>
        </p:nvSpPr>
        <p:spPr bwMode="auto">
          <a:xfrm>
            <a:off x="1691680" y="5982666"/>
            <a:ext cx="578167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cs-CZ" sz="1600" dirty="0">
                <a:latin typeface="Times New Roman" pitchFamily="18" charset="0"/>
              </a:rPr>
              <a:t>Schéma konstrukce typového kalkulačního vzorce </a:t>
            </a:r>
            <a:r>
              <a:rPr lang="en-US" sz="1600" dirty="0">
                <a:latin typeface="Times New Roman" pitchFamily="18" charset="0"/>
              </a:rPr>
              <a:t>[</a:t>
            </a:r>
            <a:r>
              <a:rPr lang="cs-CZ" sz="1600" dirty="0">
                <a:latin typeface="Times New Roman" pitchFamily="18" charset="0"/>
              </a:rPr>
              <a:t>Novák, 2009</a:t>
            </a:r>
            <a:r>
              <a:rPr lang="en-US" sz="1600" dirty="0">
                <a:latin typeface="Times New Roman" pitchFamily="18" charset="0"/>
              </a:rPr>
              <a:t>]</a:t>
            </a:r>
            <a:endParaRPr lang="cs-CZ" sz="16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241661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4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85185"/>
            <a:ext cx="8229600" cy="1143000"/>
          </a:xfrm>
          <a:noFill/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89443" name="Rectangle 3"/>
          <p:cNvSpPr>
            <a:spLocks noGrp="1" noChangeArrowheads="1"/>
          </p:cNvSpPr>
          <p:nvPr>
            <p:ph idx="1"/>
          </p:nvPr>
        </p:nvSpPr>
        <p:spPr>
          <a:xfrm>
            <a:off x="251520" y="1124744"/>
            <a:ext cx="8640960" cy="5184576"/>
          </a:xfrm>
          <a:ln/>
        </p:spPr>
        <p:txBody>
          <a:bodyPr/>
          <a:lstStyle/>
          <a:p>
            <a:pPr marL="363538" indent="-363538" algn="just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Všeobecný (typový) kalkulační vzorec</a:t>
            </a:r>
          </a:p>
          <a:p>
            <a:pPr marL="363538" indent="-363538" algn="just">
              <a:buFont typeface="Wingdings" pitchFamily="2" charset="2"/>
              <a:buNone/>
            </a:pPr>
            <a:r>
              <a:rPr lang="cs-CZ" sz="2400" dirty="0">
                <a:latin typeface="Times New Roman" pitchFamily="18" charset="0"/>
              </a:rPr>
              <a:t>Položky kalkulačního vzorce se tedy rozdělují na dvě skupiny: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/>
            <a:r>
              <a:rPr lang="cs-CZ" sz="2400" dirty="0">
                <a:latin typeface="Times New Roman" pitchFamily="18" charset="0"/>
              </a:rPr>
              <a:t>přímé (jednicové) náklady (přímo souvisí s příslušným výkonem), na kalkulační jednici se určují přímo na základě norem nebo přesným zjištěním jejich skutečné výšky (první 3 položky kalkulačního vzorce),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/>
            <a:r>
              <a:rPr lang="cs-CZ" sz="2400" dirty="0">
                <a:latin typeface="Times New Roman" pitchFamily="18" charset="0"/>
              </a:rPr>
              <a:t>nepřímé (režijní) náklady, které se týkají vícerých výkonů, jsou společné pro všechny vyráběné výrobky. Na kalkulační jednici se vypočítají jen určitým rozvrhnutím (dělením, rozpočítáním, přirážkou, odčítáním apod.). 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400" dirty="0"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521054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1490" name="Rectangle 2"/>
          <p:cNvSpPr>
            <a:spLocks noGrp="1" noChangeArrowheads="1"/>
          </p:cNvSpPr>
          <p:nvPr>
            <p:ph type="title"/>
          </p:nvPr>
        </p:nvSpPr>
        <p:spPr>
          <a:xfrm>
            <a:off x="-209363" y="62558"/>
            <a:ext cx="8568952" cy="980728"/>
          </a:xfrm>
          <a:solidFill>
            <a:schemeClr val="bg1"/>
          </a:solidFill>
          <a:ln/>
        </p:spPr>
        <p:txBody>
          <a:bodyPr/>
          <a:lstStyle/>
          <a:p>
            <a:r>
              <a:rPr lang="cs-CZ" b="1"/>
              <a:t>Kalkulační vzorce</a:t>
            </a:r>
          </a:p>
        </p:txBody>
      </p:sp>
      <p:sp>
        <p:nvSpPr>
          <p:cNvPr id="191491" name="Rectangle 3"/>
          <p:cNvSpPr>
            <a:spLocks noGrp="1" noChangeArrowheads="1"/>
          </p:cNvSpPr>
          <p:nvPr>
            <p:ph idx="1"/>
          </p:nvPr>
        </p:nvSpPr>
        <p:spPr>
          <a:xfrm>
            <a:off x="107504" y="1196975"/>
            <a:ext cx="8785671" cy="5661025"/>
          </a:xfrm>
          <a:noFill/>
          <a:ln/>
        </p:spPr>
        <p:txBody>
          <a:bodyPr/>
          <a:lstStyle/>
          <a:p>
            <a:pPr marL="363538" indent="-363538"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Způsob stanovení vlastních nákladů na kalkulační jednici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  <a:p>
            <a:pPr marL="363538" indent="-363538" algn="just">
              <a:buFont typeface="Wingdings" pitchFamily="2" charset="2"/>
              <a:buNone/>
            </a:pPr>
            <a:r>
              <a:rPr lang="cs-CZ" sz="2000" b="1" dirty="0">
                <a:latin typeface="Times New Roman" pitchFamily="18" charset="0"/>
              </a:rPr>
              <a:t>Základna pro rozvrhování režijních nákladů (rozvrhová základna):</a:t>
            </a:r>
          </a:p>
          <a:p>
            <a:pPr marL="363538" indent="-363538" algn="just"/>
            <a:r>
              <a:rPr lang="cs-CZ" sz="2000" dirty="0">
                <a:latin typeface="Times New Roman" pitchFamily="18" charset="0"/>
              </a:rPr>
              <a:t>veličiny peněžní, naturální</a:t>
            </a:r>
          </a:p>
          <a:p>
            <a:pPr marL="363538" indent="-363538" algn="just">
              <a:buFont typeface="Wingdings" pitchFamily="2" charset="2"/>
              <a:buNone/>
            </a:pPr>
            <a:endParaRPr lang="cs-CZ" sz="2000" dirty="0">
              <a:latin typeface="Times New Roman" pitchFamily="18" charset="0"/>
            </a:endParaRPr>
          </a:p>
        </p:txBody>
      </p:sp>
      <p:pic>
        <p:nvPicPr>
          <p:cNvPr id="191493" name="Picture 5" descr="neuromax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6600" y="3140720"/>
            <a:ext cx="989013" cy="10795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1494" name="Picture 6" descr="optitabsx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48038" y="1988195"/>
            <a:ext cx="727075" cy="108108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1495" name="Line 7"/>
          <p:cNvSpPr>
            <a:spLocks noChangeShapeType="1"/>
          </p:cNvSpPr>
          <p:nvPr/>
        </p:nvSpPr>
        <p:spPr bwMode="auto">
          <a:xfrm flipV="1">
            <a:off x="1835150" y="2708920"/>
            <a:ext cx="1296988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496" name="Line 8"/>
          <p:cNvSpPr>
            <a:spLocks noChangeShapeType="1"/>
          </p:cNvSpPr>
          <p:nvPr/>
        </p:nvSpPr>
        <p:spPr bwMode="auto">
          <a:xfrm flipV="1">
            <a:off x="1835150" y="3645545"/>
            <a:ext cx="1368425" cy="0"/>
          </a:xfrm>
          <a:prstGeom prst="line">
            <a:avLst/>
          </a:prstGeom>
          <a:noFill/>
          <a:ln w="76200">
            <a:solidFill>
              <a:schemeClr val="folHlink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cs-CZ"/>
          </a:p>
        </p:txBody>
      </p:sp>
      <p:sp>
        <p:nvSpPr>
          <p:cNvPr id="191497" name="Text Box 9"/>
          <p:cNvSpPr txBox="1">
            <a:spLocks noChangeArrowheads="1"/>
          </p:cNvSpPr>
          <p:nvPr/>
        </p:nvSpPr>
        <p:spPr bwMode="auto">
          <a:xfrm>
            <a:off x="250825" y="3318520"/>
            <a:ext cx="1509713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PŘÍMÉ NÁKLADY</a:t>
            </a:r>
          </a:p>
        </p:txBody>
      </p:sp>
      <p:sp>
        <p:nvSpPr>
          <p:cNvPr id="191498" name="Text Box 10"/>
          <p:cNvSpPr txBox="1">
            <a:spLocks noChangeArrowheads="1"/>
          </p:cNvSpPr>
          <p:nvPr/>
        </p:nvSpPr>
        <p:spPr bwMode="auto">
          <a:xfrm>
            <a:off x="250825" y="2348557"/>
            <a:ext cx="1509713" cy="701675"/>
          </a:xfrm>
          <a:prstGeom prst="rect">
            <a:avLst/>
          </a:prstGeom>
          <a:solidFill>
            <a:schemeClr val="fol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cs-CZ" sz="2000">
                <a:effectLst>
                  <a:outerShdw blurRad="38100" dist="38100" dir="2700000" algn="tl">
                    <a:srgbClr val="FFFFFF"/>
                  </a:outerShdw>
                </a:effectLst>
                <a:latin typeface="Arial" pitchFamily="34" charset="0"/>
                <a:cs typeface="Arial" pitchFamily="34" charset="0"/>
              </a:rPr>
              <a:t>PŘÍMÉ NÁKLADY</a:t>
            </a:r>
          </a:p>
        </p:txBody>
      </p:sp>
      <p:grpSp>
        <p:nvGrpSpPr>
          <p:cNvPr id="191499" name="Group 11"/>
          <p:cNvGrpSpPr>
            <a:grpSpLocks/>
          </p:cNvGrpSpPr>
          <p:nvPr/>
        </p:nvGrpSpPr>
        <p:grpSpPr bwMode="auto">
          <a:xfrm>
            <a:off x="4932363" y="1700857"/>
            <a:ext cx="4086225" cy="2520950"/>
            <a:chOff x="295" y="1026"/>
            <a:chExt cx="2574" cy="1588"/>
          </a:xfrm>
        </p:grpSpPr>
        <p:pic>
          <p:nvPicPr>
            <p:cNvPr id="191500" name="Picture 12" descr="neuromax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45" y="1933"/>
              <a:ext cx="624" cy="6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91501" name="Picture 13" descr="optitabsx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90" y="1026"/>
              <a:ext cx="427" cy="63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91502" name="Text Box 14"/>
            <p:cNvSpPr txBox="1">
              <a:spLocks noChangeArrowheads="1"/>
            </p:cNvSpPr>
            <p:nvPr/>
          </p:nvSpPr>
          <p:spPr bwMode="auto">
            <a:xfrm>
              <a:off x="295" y="1706"/>
              <a:ext cx="952" cy="442"/>
            </a:xfrm>
            <a:prstGeom prst="rect">
              <a:avLst/>
            </a:prstGeom>
            <a:solidFill>
              <a:schemeClr val="folHlink"/>
            </a:soli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>
                  <a:effectLst>
                    <a:outerShdw blurRad="38100" dist="38100" dir="2700000" algn="tl">
                      <a:srgbClr val="FFFFFF"/>
                    </a:outerShdw>
                  </a:effectLst>
                  <a:latin typeface="Arial" pitchFamily="34" charset="0"/>
                  <a:cs typeface="Arial" pitchFamily="34" charset="0"/>
                </a:rPr>
                <a:t>NEPŘÍMÉ NÁKLADY</a:t>
              </a:r>
            </a:p>
          </p:txBody>
        </p:sp>
        <p:sp>
          <p:nvSpPr>
            <p:cNvPr id="191503" name="Line 15"/>
            <p:cNvSpPr>
              <a:spLocks noChangeShapeType="1"/>
            </p:cNvSpPr>
            <p:nvPr/>
          </p:nvSpPr>
          <p:spPr bwMode="auto">
            <a:xfrm flipV="1">
              <a:off x="1202" y="1389"/>
              <a:ext cx="998" cy="544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1504" name="Line 16"/>
            <p:cNvSpPr>
              <a:spLocks noChangeShapeType="1"/>
            </p:cNvSpPr>
            <p:nvPr/>
          </p:nvSpPr>
          <p:spPr bwMode="auto">
            <a:xfrm>
              <a:off x="1202" y="1888"/>
              <a:ext cx="952" cy="363"/>
            </a:xfrm>
            <a:prstGeom prst="line">
              <a:avLst/>
            </a:prstGeom>
            <a:noFill/>
            <a:ln w="76200">
              <a:solidFill>
                <a:schemeClr val="folHlink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cs-CZ"/>
            </a:p>
          </p:txBody>
        </p:sp>
        <p:sp>
          <p:nvSpPr>
            <p:cNvPr id="191505" name="Text Box 17"/>
            <p:cNvSpPr txBox="1">
              <a:spLocks noChangeArrowheads="1"/>
            </p:cNvSpPr>
            <p:nvPr/>
          </p:nvSpPr>
          <p:spPr bwMode="auto">
            <a:xfrm>
              <a:off x="1474" y="1752"/>
              <a:ext cx="816" cy="25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cs-CZ" sz="2000" b="0" i="1">
                  <a:latin typeface="Arial" pitchFamily="34" charset="0"/>
                  <a:cs typeface="Arial" pitchFamily="34" charset="0"/>
                </a:rPr>
                <a:t>alokace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45825562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58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129494"/>
            <a:ext cx="8229600" cy="1143000"/>
          </a:xfrm>
          <a:noFill/>
          <a:ln/>
        </p:spPr>
        <p:txBody>
          <a:bodyPr/>
          <a:lstStyle/>
          <a:p>
            <a:r>
              <a:rPr lang="cs-CZ" b="1" dirty="0"/>
              <a:t>Kalkulační vzorce</a:t>
            </a:r>
          </a:p>
        </p:txBody>
      </p:sp>
      <p:sp>
        <p:nvSpPr>
          <p:cNvPr id="195587" name="Rectangle 3"/>
          <p:cNvSpPr>
            <a:spLocks noGrp="1" noChangeArrowheads="1"/>
          </p:cNvSpPr>
          <p:nvPr>
            <p:ph idx="1"/>
          </p:nvPr>
        </p:nvSpPr>
        <p:spPr>
          <a:xfrm>
            <a:off x="-27383" y="1052736"/>
            <a:ext cx="8147050" cy="719138"/>
          </a:xfrm>
          <a:ln/>
        </p:spPr>
        <p:txBody>
          <a:bodyPr/>
          <a:lstStyle/>
          <a:p>
            <a:pPr marL="609600" indent="-609600" algn="ctr">
              <a:buFont typeface="Wingdings" pitchFamily="2" charset="2"/>
              <a:buNone/>
            </a:pPr>
            <a:r>
              <a:rPr lang="cs-CZ" sz="2400" b="1" dirty="0">
                <a:solidFill>
                  <a:srgbClr val="C00000"/>
                </a:solidFill>
              </a:rPr>
              <a:t>Retrográdní kalkulační vzorec</a:t>
            </a:r>
          </a:p>
        </p:txBody>
      </p:sp>
      <p:sp>
        <p:nvSpPr>
          <p:cNvPr id="195589" name="Text Box 5"/>
          <p:cNvSpPr txBox="1">
            <a:spLocks noChangeArrowheads="1"/>
          </p:cNvSpPr>
          <p:nvPr/>
        </p:nvSpPr>
        <p:spPr bwMode="auto">
          <a:xfrm>
            <a:off x="5292725" y="4719638"/>
            <a:ext cx="367188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cs-CZ" sz="1600">
                <a:latin typeface="Times New Roman" pitchFamily="18" charset="0"/>
              </a:rPr>
              <a:t>Schéma retrográdního kalkulačního vzorce </a:t>
            </a:r>
            <a:r>
              <a:rPr lang="en-US" sz="1600">
                <a:latin typeface="Times New Roman" pitchFamily="18" charset="0"/>
              </a:rPr>
              <a:t>[</a:t>
            </a:r>
            <a:r>
              <a:rPr lang="cs-CZ" sz="1600">
                <a:latin typeface="Times New Roman" pitchFamily="18" charset="0"/>
              </a:rPr>
              <a:t>Novák, 2009</a:t>
            </a:r>
            <a:r>
              <a:rPr lang="en-US" sz="1600">
                <a:latin typeface="Times New Roman" pitchFamily="18" charset="0"/>
              </a:rPr>
              <a:t>]</a:t>
            </a:r>
            <a:endParaRPr lang="cs-CZ" sz="1600">
              <a:latin typeface="Times New Roman" pitchFamily="18" charset="0"/>
            </a:endParaRPr>
          </a:p>
        </p:txBody>
      </p:sp>
      <p:pic>
        <p:nvPicPr>
          <p:cNvPr id="195590" name="Picture 6" descr="Ceny4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3800" y="1609725"/>
            <a:ext cx="4140200" cy="3114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5591" name="Rectangle 3"/>
          <p:cNvSpPr>
            <a:spLocks noChangeArrowheads="1"/>
          </p:cNvSpPr>
          <p:nvPr/>
        </p:nvSpPr>
        <p:spPr bwMode="auto">
          <a:xfrm>
            <a:off x="250825" y="1916113"/>
            <a:ext cx="4897438" cy="3313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Základní cena výkonu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Dočasná cenová zvýhodnění</a:t>
            </a:r>
          </a:p>
          <a:p>
            <a:pPr marL="742950" lvl="1" indent="-285750" eaLnBrk="0" hangingPunct="0">
              <a:spcBef>
                <a:spcPct val="20000"/>
              </a:spcBef>
              <a:buClr>
                <a:schemeClr val="tx2"/>
              </a:buClr>
              <a:buSzPct val="7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Slevy zákazníkům ( množstevní, sezónní …)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 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b="0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=   </a:t>
            </a: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Cena po úpravách</a:t>
            </a:r>
            <a:endParaRPr lang="cs-CZ" i="1">
              <a:solidFill>
                <a:srgbClr val="000000"/>
              </a:solidFill>
              <a:latin typeface="Times New Roman" pitchFamily="18" charset="0"/>
            </a:endParaRP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-----------------------------------------------------</a:t>
            </a:r>
          </a:p>
          <a:p>
            <a:pPr marL="1143000" lvl="2" indent="-228600" eaLnBrk="0" hangingPunct="0">
              <a:spcBef>
                <a:spcPct val="20000"/>
              </a:spcBef>
              <a:buClr>
                <a:schemeClr val="accent1"/>
              </a:buClr>
              <a:buSzPct val="65000"/>
              <a:buFont typeface="Times New Roman" pitchFamily="18" charset="0"/>
              <a:buChar char="-"/>
            </a:pPr>
            <a:r>
              <a:rPr lang="cs-CZ" b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Náklady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------------------------------------------------------</a:t>
            </a:r>
          </a:p>
          <a:p>
            <a:pPr marL="609600" indent="-609600" eaLnBrk="0" hangingPunct="0">
              <a:spcBef>
                <a:spcPct val="20000"/>
              </a:spcBef>
              <a:buClr>
                <a:schemeClr val="bg2"/>
              </a:buClr>
              <a:buSzPct val="75000"/>
              <a:buFont typeface="Wingdings" pitchFamily="2" charset="2"/>
              <a:buNone/>
            </a:pPr>
            <a:r>
              <a:rPr lang="cs-CZ" i="1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 =	 Zisk ( jinak vyjádřený přínos)</a:t>
            </a:r>
          </a:p>
        </p:txBody>
      </p:sp>
    </p:spTree>
    <p:extLst>
      <p:ext uri="{BB962C8B-B14F-4D97-AF65-F5344CB8AC3E}">
        <p14:creationId xmlns:p14="http://schemas.microsoft.com/office/powerpoint/2010/main" val="4079527833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sz="4000" b="1"/>
              <a:t>Kalkulační systém</a:t>
            </a:r>
          </a:p>
        </p:txBody>
      </p:sp>
      <p:pic>
        <p:nvPicPr>
          <p:cNvPr id="6152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582738"/>
            <a:ext cx="8893175" cy="3155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7864928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539" name="Zástupný symbol pro číslo snímku 5"/>
          <p:cNvSpPr txBox="1">
            <a:spLocks noGrp="1"/>
          </p:cNvSpPr>
          <p:nvPr/>
        </p:nvSpPr>
        <p:spPr bwMode="auto">
          <a:xfrm>
            <a:off x="6948488" y="6597650"/>
            <a:ext cx="2133600" cy="180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itchFamily="34" charset="0"/>
              </a:defRPr>
            </a:lvl9pPr>
          </a:lstStyle>
          <a:p>
            <a:pPr algn="r" eaLnBrk="1" hangingPunct="1"/>
            <a:fld id="{BD20D264-EBF2-4948-B561-FC22A6178C67}" type="slidenum">
              <a:rPr lang="cs-CZ" sz="800"/>
              <a:pPr algn="r" eaLnBrk="1" hangingPunct="1"/>
              <a:t>45</a:t>
            </a:fld>
            <a:endParaRPr lang="cs-CZ" sz="800"/>
          </a:p>
        </p:txBody>
      </p:sp>
      <p:sp>
        <p:nvSpPr>
          <p:cNvPr id="19354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7200" y="-61815"/>
            <a:ext cx="8229600" cy="1143000"/>
          </a:xfrm>
        </p:spPr>
        <p:txBody>
          <a:bodyPr/>
          <a:lstStyle/>
          <a:p>
            <a:pPr eaLnBrk="1" hangingPunct="1"/>
            <a:r>
              <a:rPr lang="cs-CZ" sz="3200" dirty="0"/>
              <a:t>Kalkulační systém – klasifikace kalkulací</a:t>
            </a:r>
          </a:p>
        </p:txBody>
      </p:sp>
      <p:sp>
        <p:nvSpPr>
          <p:cNvPr id="193541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0" y="1125538"/>
            <a:ext cx="8785225" cy="554355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1.  z hlediska času</a:t>
            </a:r>
            <a:r>
              <a:rPr lang="cs-CZ" sz="2400" u="sng" dirty="0">
                <a:latin typeface="Times New Roman" pitchFamily="18" charset="0"/>
              </a:rPr>
              <a:t> </a:t>
            </a:r>
          </a:p>
          <a:p>
            <a:pPr lvl="1" eaLnBrk="1" hangingPunct="1"/>
            <a:r>
              <a:rPr lang="cs-CZ" sz="2000" b="1" dirty="0">
                <a:latin typeface="Times New Roman" pitchFamily="18" charset="0"/>
              </a:rPr>
              <a:t>Předběžné</a:t>
            </a:r>
            <a:r>
              <a:rPr lang="cs-CZ" sz="2000" dirty="0">
                <a:latin typeface="Times New Roman" pitchFamily="18" charset="0"/>
              </a:rPr>
              <a:t> - důležitý podklad pro prvotní stanovení ceny a tedy pro cenová vyjednávání </a:t>
            </a:r>
          </a:p>
          <a:p>
            <a:pPr lvl="1" eaLnBrk="1" hangingPunct="1"/>
            <a:r>
              <a:rPr lang="cs-CZ" sz="2000" b="1" dirty="0">
                <a:latin typeface="Times New Roman" pitchFamily="18" charset="0"/>
              </a:rPr>
              <a:t>výsledné</a:t>
            </a:r>
            <a:r>
              <a:rPr lang="cs-CZ" sz="2000" dirty="0">
                <a:latin typeface="Times New Roman" pitchFamily="18" charset="0"/>
              </a:rPr>
              <a:t> - sestavuje se po skončení výroby a pomocí ní zjišťujeme skutečné náklady, průměrně připadající na výkon (jednotku výkonu)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2. z hlediska struktury nákladů</a:t>
            </a:r>
            <a:r>
              <a:rPr lang="cs-CZ" sz="2400" dirty="0">
                <a:latin typeface="Times New Roman" pitchFamily="18" charset="0"/>
              </a:rPr>
              <a:t> </a:t>
            </a:r>
          </a:p>
          <a:p>
            <a:pPr lvl="1" eaLnBrk="1" hangingPunct="1"/>
            <a:r>
              <a:rPr lang="cs-CZ" sz="2000" dirty="0">
                <a:latin typeface="Times New Roman" pitchFamily="18" charset="0"/>
              </a:rPr>
              <a:t>průběžná </a:t>
            </a:r>
          </a:p>
          <a:p>
            <a:pPr lvl="1" eaLnBrk="1" hangingPunct="1"/>
            <a:r>
              <a:rPr lang="cs-CZ" sz="2000" dirty="0">
                <a:latin typeface="Times New Roman" pitchFamily="18" charset="0"/>
              </a:rPr>
              <a:t>postupná </a:t>
            </a:r>
          </a:p>
          <a:p>
            <a:pPr eaLnBrk="1" hangingPunct="1">
              <a:buFont typeface="Wingdings" pitchFamily="2" charset="2"/>
              <a:buNone/>
            </a:pPr>
            <a:r>
              <a:rPr lang="cs-CZ" sz="2400" b="1" dirty="0">
                <a:latin typeface="Times New Roman" pitchFamily="18" charset="0"/>
              </a:rPr>
              <a:t>3. z hlediska způsobu sestavování</a:t>
            </a:r>
          </a:p>
          <a:p>
            <a:pPr lvl="1" eaLnBrk="1" hangingPunct="1"/>
            <a:r>
              <a:rPr lang="cs-CZ" sz="2000" b="1" dirty="0">
                <a:highlight>
                  <a:srgbClr val="FFFF00"/>
                </a:highlight>
                <a:latin typeface="Times New Roman" pitchFamily="18" charset="0"/>
              </a:rPr>
              <a:t>kalkulace úplných nákladů (absorpční)</a:t>
            </a:r>
            <a:r>
              <a:rPr lang="cs-CZ" sz="2000" dirty="0">
                <a:latin typeface="Times New Roman" pitchFamily="18" charset="0"/>
              </a:rPr>
              <a:t> – jsou kalkulovány veškeré náklady až na úroveň úplných nákladů výkonů</a:t>
            </a:r>
          </a:p>
          <a:p>
            <a:pPr lvl="1" algn="just" eaLnBrk="1" hangingPunct="1"/>
            <a:r>
              <a:rPr lang="cs-CZ" sz="2000" b="1" dirty="0">
                <a:highlight>
                  <a:srgbClr val="FFFF00"/>
                </a:highlight>
                <a:latin typeface="Times New Roman" pitchFamily="18" charset="0"/>
              </a:rPr>
              <a:t>kalk. Variabilních (neúplných) nákladů</a:t>
            </a:r>
            <a:r>
              <a:rPr lang="cs-CZ" sz="2000" dirty="0">
                <a:latin typeface="Times New Roman" pitchFamily="18" charset="0"/>
              </a:rPr>
              <a:t> – jsou kalkulovány pouze variabilní (přímé náklady) a náklady režijní se vyjadřují jako suma za celou oblast či podnik – počítá se tak krycí příspěvek nebo hrubé rozpětí</a:t>
            </a:r>
          </a:p>
        </p:txBody>
      </p:sp>
    </p:spTree>
    <p:extLst>
      <p:ext uri="{BB962C8B-B14F-4D97-AF65-F5344CB8AC3E}">
        <p14:creationId xmlns:p14="http://schemas.microsoft.com/office/powerpoint/2010/main" val="186116213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Základní typy nákladových kalkulací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1026" name="Picture 2" descr="C:\Users\L9087\Desktop\MVSO_přednášky\Přednášky, PE1\Přednášky_ZS_2014\Obrázky\frc2011-06-14_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7437" y="1475656"/>
            <a:ext cx="8889126" cy="4325157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57507931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Kalkulační členění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55576" y="1484784"/>
            <a:ext cx="6552728" cy="4104456"/>
          </a:xfrm>
        </p:spPr>
        <p:txBody>
          <a:bodyPr>
            <a:noAutofit/>
          </a:bodyPr>
          <a:lstStyle/>
          <a:p>
            <a:pPr marL="536575" indent="-536575" algn="just">
              <a:buNone/>
            </a:pP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 úplnými náklady (přímé, nepřímé):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dělením,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přirážková,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ve sdružené výrobě,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rozdílové,</a:t>
            </a: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	- kalkulace nákladů podle procesů (ABC),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  <a:p>
            <a:pPr marL="536575" indent="-536575" algn="just">
              <a:buNone/>
            </a:pPr>
            <a:r>
              <a:rPr lang="cs-CZ" sz="2400" dirty="0">
                <a:latin typeface="Arial" pitchFamily="34" charset="0"/>
                <a:cs typeface="Arial" pitchFamily="34" charset="0"/>
              </a:rPr>
              <a:t> </a:t>
            </a:r>
            <a:r>
              <a:rPr lang="cs-CZ" sz="2400" i="1" dirty="0">
                <a:latin typeface="Arial" pitchFamily="34" charset="0"/>
                <a:cs typeface="Arial" pitchFamily="34" charset="0"/>
              </a:rPr>
              <a:t>→ 	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 s neúplnými náklady.</a:t>
            </a:r>
          </a:p>
        </p:txBody>
      </p:sp>
    </p:spTree>
    <p:extLst>
      <p:ext uri="{BB962C8B-B14F-4D97-AF65-F5344CB8AC3E}">
        <p14:creationId xmlns:p14="http://schemas.microsoft.com/office/powerpoint/2010/main" val="362173059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eaLnBrk="1" hangingPunct="1"/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Metody kalkulace</a:t>
            </a:r>
          </a:p>
        </p:txBody>
      </p:sp>
      <p:sp>
        <p:nvSpPr>
          <p:cNvPr id="13315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dělením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prostá,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stupňovitá, 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s poměrovými čísly,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přirážková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ve sdružené výrobě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lvl="1" eaLnBrk="1" hangingPunct="1"/>
            <a:r>
              <a:rPr lang="cs-CZ" altLang="cs-CZ" sz="2400" dirty="0">
                <a:latin typeface="Arial" pitchFamily="34" charset="0"/>
                <a:cs typeface="Arial" pitchFamily="34" charset="0"/>
              </a:rPr>
              <a:t>zůstatková (odečítací),</a:t>
            </a:r>
          </a:p>
          <a:p>
            <a:pPr lvl="1" eaLnBrk="1" hangingPunct="1"/>
            <a:r>
              <a:rPr lang="cs-CZ" altLang="cs-CZ" sz="2400" dirty="0" err="1">
                <a:latin typeface="Arial" pitchFamily="34" charset="0"/>
                <a:cs typeface="Arial" pitchFamily="34" charset="0"/>
              </a:rPr>
              <a:t>rozčítací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pPr eaLnBrk="1" hangingPunct="1"/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rozdílové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cs-CZ" altLang="cs-CZ" sz="2400" b="1" dirty="0">
                <a:latin typeface="Arial" pitchFamily="34" charset="0"/>
                <a:cs typeface="Arial" pitchFamily="34" charset="0"/>
              </a:rPr>
              <a:t>kalkulace neúplných nákladů</a:t>
            </a:r>
            <a:r>
              <a:rPr lang="cs-CZ" altLang="cs-CZ" sz="2400" dirty="0">
                <a:latin typeface="Arial" pitchFamily="34" charset="0"/>
                <a:cs typeface="Arial" pitchFamily="34" charset="0"/>
              </a:rPr>
              <a:t> (kalkulace variabilních nákladů /příspěvku na úhradu/, kalkulace přímých nákladů /hrubého rozpětí/).</a:t>
            </a: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11593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Metoda kalkulace závisí na: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48478" y="1269242"/>
            <a:ext cx="8445145" cy="5022228"/>
          </a:xfrm>
        </p:spPr>
        <p:txBody>
          <a:bodyPr>
            <a:noAutofit/>
          </a:bodyPr>
          <a:lstStyle/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předmětu kalkulace (co se kalkuluje),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na způsobu přičítání nákladů výkonům (jak se přiřazují náklady na kalkulační jednici),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na požadavcích kladených na strukturu a podrobnost členění nákladů (kalkulace úplných nákladů a kalkulace neúplných nákladů),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subjektivním názoru osoby zabývající se daným problémem,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relevantních podmínkách a situacích,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návaznosti na manažerský informační systém,</a:t>
            </a:r>
          </a:p>
          <a:p>
            <a:pPr lvl="0" algn="just"/>
            <a:r>
              <a:rPr lang="cs-CZ" sz="2400" dirty="0">
                <a:latin typeface="Arial" pitchFamily="34" charset="0"/>
                <a:cs typeface="Arial" pitchFamily="34" charset="0"/>
              </a:rPr>
              <a:t>konkrétním odvětví.</a:t>
            </a:r>
          </a:p>
          <a:p>
            <a:pPr marL="536575" indent="-536575" algn="just">
              <a:buNone/>
            </a:pPr>
            <a:endParaRPr lang="cs-CZ" sz="2400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925777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593888"/>
            <a:ext cx="8229600" cy="509048"/>
          </a:xfrm>
        </p:spPr>
        <p:txBody>
          <a:bodyPr>
            <a:normAutofit fontScale="90000"/>
          </a:bodyPr>
          <a:lstStyle/>
          <a:p>
            <a:r>
              <a:rPr lang="cs-CZ" b="1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33465" y="1328076"/>
            <a:ext cx="8822986" cy="1999586"/>
          </a:xfrm>
        </p:spPr>
        <p:txBody>
          <a:bodyPr>
            <a:normAutofit fontScale="77500" lnSpcReduction="20000"/>
          </a:bodyPr>
          <a:lstStyle/>
          <a:p>
            <a:pPr marL="0" lvl="0" indent="0" algn="just">
              <a:buNone/>
            </a:pPr>
            <a:r>
              <a:rPr lang="cs-CZ" dirty="0"/>
              <a:t>Sestavte rozvahu akciové společnosti ve strukturálním členění (v </a:t>
            </a:r>
            <a:r>
              <a:rPr lang="cs-CZ" dirty="0" err="1"/>
              <a:t>tis.Kč</a:t>
            </a:r>
            <a:r>
              <a:rPr lang="cs-CZ" dirty="0"/>
              <a:t>) a určete výši oběžného majetku, stálých aktiv, vlastního kapitálu a cizích zdrojů krytí a dopočítejte hodnotu Výsledku hospodaření za běžné účetní období (</a:t>
            </a:r>
            <a:r>
              <a:rPr lang="cs-CZ" b="1" dirty="0"/>
              <a:t>Dále určete hodnotu </a:t>
            </a:r>
            <a:r>
              <a:rPr lang="cs-CZ" b="1" u="sng" dirty="0"/>
              <a:t>dlouhodobého a krátkodobého kapitálu)</a:t>
            </a:r>
            <a:r>
              <a:rPr lang="cs-CZ" dirty="0"/>
              <a:t>, když máte k dispozici následující údaje:</a:t>
            </a:r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8494890"/>
              </p:ext>
            </p:extLst>
          </p:nvPr>
        </p:nvGraphicFramePr>
        <p:xfrm>
          <a:off x="353505" y="3327662"/>
          <a:ext cx="8229599" cy="2830794"/>
        </p:xfrm>
        <a:graphic>
          <a:graphicData uri="http://schemas.openxmlformats.org/drawingml/2006/table">
            <a:tbl>
              <a:tblPr firstRow="1" firstCol="1" bandRow="1">
                <a:tableStyleId>{69CF1AB2-1976-4502-BF36-3FF5EA218861}</a:tableStyleId>
              </a:tblPr>
              <a:tblGrid>
                <a:gridCol w="4028847">
                  <a:extLst>
                    <a:ext uri="{9D8B030D-6E8A-4147-A177-3AD203B41FA5}">
                      <a16:colId xmlns:a16="http://schemas.microsoft.com/office/drawing/2014/main" val="1822699676"/>
                    </a:ext>
                  </a:extLst>
                </a:gridCol>
                <a:gridCol w="4200752">
                  <a:extLst>
                    <a:ext uri="{9D8B030D-6E8A-4147-A177-3AD203B41FA5}">
                      <a16:colId xmlns:a16="http://schemas.microsoft.com/office/drawing/2014/main" val="3961173338"/>
                    </a:ext>
                  </a:extLst>
                </a:gridCol>
              </a:tblGrid>
              <a:tr h="2830794"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Základní kapitál			2 000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Emisní ážio			   357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Výrobky				   280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Polotovary				   360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Závazky vůči dodavatelům	   814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Pohledávky			2 790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Závazky vůči zaměstnancům	   768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Oprávky ke stálým aktivům	   200 </a:t>
                      </a:r>
                      <a:endParaRPr lang="cs-CZ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Kontokorentní úvěr		   258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Pokladna				       9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Finanční investice		1 321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Stroje a zařízení v </a:t>
                      </a:r>
                      <a:r>
                        <a:rPr lang="cs-CZ" sz="1600" dirty="0" err="1">
                          <a:effectLst/>
                        </a:rPr>
                        <a:t>pořiz</a:t>
                      </a:r>
                      <a:r>
                        <a:rPr lang="cs-CZ" sz="1600" dirty="0">
                          <a:effectLst/>
                        </a:rPr>
                        <a:t>. ceně	1 165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Bankovní úvěr			1 260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Výsledek </a:t>
                      </a:r>
                      <a:r>
                        <a:rPr lang="cs-CZ" sz="1600" dirty="0" err="1">
                          <a:effectLst/>
                        </a:rPr>
                        <a:t>hosp.minulých</a:t>
                      </a:r>
                      <a:r>
                        <a:rPr lang="cs-CZ" sz="1600" dirty="0">
                          <a:effectLst/>
                        </a:rPr>
                        <a:t> let	     82 </a:t>
                      </a:r>
                      <a:endParaRPr lang="cs-CZ" sz="1400" dirty="0">
                        <a:effectLst/>
                      </a:endParaRP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Tržby z prodeje služeb		1 000 </a:t>
                      </a:r>
                    </a:p>
                    <a:p>
                      <a:pPr marL="342900" lvl="0" indent="-342900" algn="just"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cs-CZ" sz="1600" dirty="0">
                          <a:effectLst/>
                        </a:rPr>
                        <a:t>Běžný účet				   100 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862190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6602754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75851" y="27856"/>
            <a:ext cx="8229600" cy="1143000"/>
          </a:xfrm>
        </p:spPr>
        <p:txBody>
          <a:bodyPr>
            <a:normAutofit/>
          </a:bodyPr>
          <a:lstStyle/>
          <a:p>
            <a:r>
              <a:rPr lang="cs-CZ" sz="3200" b="1" dirty="0">
                <a:latin typeface="Arial" pitchFamily="34" charset="0"/>
                <a:cs typeface="Arial" pitchFamily="34" charset="0"/>
              </a:rPr>
              <a:t>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6816" y="999068"/>
            <a:ext cx="9057184" cy="5069314"/>
          </a:xfrm>
        </p:spPr>
        <p:txBody>
          <a:bodyPr>
            <a:noAutofit/>
          </a:bodyPr>
          <a:lstStyle/>
          <a:p>
            <a:pPr algn="just"/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Jedná se o </a:t>
            </a:r>
            <a:r>
              <a:rPr lang="cs-CZ" sz="2400" b="1" dirty="0">
                <a:latin typeface="Arial" panose="020B0604020202020204" pitchFamily="34" charset="0"/>
                <a:cs typeface="Arial" panose="020B0604020202020204" pitchFamily="34" charset="0"/>
              </a:rPr>
              <a:t>nejjednodušší kalkulační metodu</a:t>
            </a:r>
            <a:r>
              <a:rPr lang="cs-CZ" sz="2400" dirty="0">
                <a:latin typeface="Arial" panose="020B0604020202020204" pitchFamily="34" charset="0"/>
                <a:cs typeface="Arial" panose="020B0604020202020204" pitchFamily="34" charset="0"/>
              </a:rPr>
              <a:t>. Tato kalkulace přiřazuje náklady výkonům na základě podílu společných nákladů (N) k množství vyprodukovaných výkonů (q). Náklady na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kalkulační jednici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n </a:t>
            </a:r>
            <a:r>
              <a:rPr lang="cs-CZ" sz="2400" dirty="0">
                <a:latin typeface="Arial" pitchFamily="34" charset="0"/>
                <a:cs typeface="Arial" pitchFamily="34" charset="0"/>
              </a:rPr>
              <a:t>se zjišťují podle položek kalkulačního vzorce dělením úhrnných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nákladů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N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 počtem kalkulačních jednic </a:t>
            </a:r>
            <a:r>
              <a:rPr lang="cs-CZ" sz="2400" i="1" u="sng" dirty="0">
                <a:latin typeface="Arial" pitchFamily="34" charset="0"/>
                <a:cs typeface="Arial" pitchFamily="34" charset="0"/>
              </a:rPr>
              <a:t>Q </a:t>
            </a:r>
            <a:r>
              <a:rPr lang="cs-CZ" sz="2400" u="sng" dirty="0">
                <a:latin typeface="Arial" pitchFamily="34" charset="0"/>
                <a:cs typeface="Arial" pitchFamily="34" charset="0"/>
              </a:rPr>
              <a:t>vyrobených ve sledovaném období.</a:t>
            </a:r>
          </a:p>
          <a:p>
            <a:pPr marL="0" indent="0" algn="ctr">
              <a:buNone/>
            </a:pPr>
            <a:endParaRPr lang="cs-CZ" sz="2400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r>
              <a:rPr lang="cs-CZ" sz="2400" b="1" dirty="0">
                <a:latin typeface="Arial" pitchFamily="34" charset="0"/>
                <a:cs typeface="Arial" pitchFamily="34" charset="0"/>
              </a:rPr>
              <a:t>n = N/q</a:t>
            </a:r>
          </a:p>
        </p:txBody>
      </p:sp>
      <p:sp>
        <p:nvSpPr>
          <p:cNvPr id="4" name="TextovéPole 3"/>
          <p:cNvSpPr txBox="1">
            <a:spLocks noChangeArrowheads="1"/>
          </p:cNvSpPr>
          <p:nvPr/>
        </p:nvSpPr>
        <p:spPr bwMode="auto">
          <a:xfrm>
            <a:off x="714231" y="4532944"/>
            <a:ext cx="8143165" cy="1283428"/>
          </a:xfrm>
          <a:prstGeom prst="rect">
            <a:avLst/>
          </a:prstGeom>
          <a:noFill/>
          <a:ln w="9525">
            <a:solidFill>
              <a:srgbClr val="C00000"/>
            </a:solidFill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sz="22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Hlavní použití: v hromadné výrobě (těžba uhlí, výroba piva, limonád apod.), nebo např. ve strojírenství, ale jen při omezeném výrobním sortimentu (výroba turbín, motorů apod.)</a:t>
            </a:r>
            <a:endParaRPr lang="cs-CZ" altLang="cs-CZ" sz="2200" dirty="0">
              <a:latin typeface="Arial" pitchFamily="34" charset="0"/>
              <a:cs typeface="Arial" pitchFamily="34" charset="0"/>
            </a:endParaRPr>
          </a:p>
          <a:p>
            <a:pPr eaLnBrk="1" hangingPunct="1"/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728283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</a:p>
        </p:txBody>
      </p:sp>
      <p:sp>
        <p:nvSpPr>
          <p:cNvPr id="14339" name="Zástupný symbol pro obsah 2"/>
          <p:cNvSpPr>
            <a:spLocks noGrp="1"/>
          </p:cNvSpPr>
          <p:nvPr>
            <p:ph idx="1"/>
          </p:nvPr>
        </p:nvSpPr>
        <p:spPr>
          <a:xfrm>
            <a:off x="467544" y="1268760"/>
            <a:ext cx="8229600" cy="3969817"/>
          </a:xfrm>
        </p:spPr>
        <p:txBody>
          <a:bodyPr/>
          <a:lstStyle/>
          <a:p>
            <a:pPr marL="0" indent="0">
              <a:buNone/>
            </a:pPr>
            <a:r>
              <a:rPr lang="cs-CZ" altLang="cs-CZ" sz="2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Příklad 1</a:t>
            </a:r>
            <a:endParaRPr lang="cs-CZ" altLang="cs-CZ" sz="2400" dirty="0">
              <a:latin typeface="Arial" pitchFamily="34" charset="0"/>
              <a:cs typeface="Arial" pitchFamily="34" charset="0"/>
            </a:endParaRPr>
          </a:p>
          <a:p>
            <a:r>
              <a:rPr lang="cs-CZ" altLang="cs-CZ" sz="2400" dirty="0">
                <a:latin typeface="Arial" pitchFamily="34" charset="0"/>
                <a:cs typeface="Arial" pitchFamily="34" charset="0"/>
              </a:rPr>
              <a:t>Ve firmě vyrábějící antibakteriální gely byly zúčtovány tyto náklady za měsíc:</a:t>
            </a:r>
          </a:p>
          <a:p>
            <a:endParaRPr lang="cs-CZ" altLang="cs-CZ" sz="2400" dirty="0">
              <a:latin typeface="Arial" pitchFamily="34" charset="0"/>
              <a:cs typeface="Arial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Spotřeba materiálu			4 560 000 Kč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Mzdy výrobních dělníků		  400 000 Kč</a:t>
            </a:r>
          </a:p>
          <a:p>
            <a:pPr>
              <a:buFont typeface="Wingdings" pitchFamily="2" charset="2"/>
              <a:buChar char="§"/>
            </a:pPr>
            <a:r>
              <a:rPr lang="cs-CZ" altLang="cs-CZ" sz="2400" dirty="0">
                <a:latin typeface="Arial" pitchFamily="34" charset="0"/>
                <a:cs typeface="Arial" pitchFamily="34" charset="0"/>
              </a:rPr>
              <a:t>Režijní náklady 		   	 	320 000 Kč</a:t>
            </a:r>
          </a:p>
          <a:p>
            <a:r>
              <a:rPr lang="cs-CZ" altLang="cs-CZ" sz="2400" dirty="0">
                <a:latin typeface="Arial" pitchFamily="34" charset="0"/>
                <a:cs typeface="Arial" pitchFamily="34" charset="0"/>
              </a:rPr>
              <a:t>Celkem bylo vyrobeno 40 000 litrů gelu. Určete celkové náklady na 1 tubu výrobku o obsahu 0,2 litru.</a:t>
            </a:r>
          </a:p>
          <a:p>
            <a:pPr>
              <a:buFont typeface="Wingdings" pitchFamily="2" charset="2"/>
              <a:buNone/>
            </a:pPr>
            <a:endParaRPr lang="cs-CZ" altLang="cs-CZ" dirty="0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494218"/>
            <a:ext cx="8229600" cy="936104"/>
          </a:xfrm>
        </p:spPr>
        <p:txBody>
          <a:bodyPr>
            <a:normAutofit/>
          </a:bodyPr>
          <a:lstStyle/>
          <a:p>
            <a:r>
              <a:rPr 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Řešení </a:t>
            </a:r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altLang="cs-CZ" sz="24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Náklady na 1 l výrobku:</a:t>
            </a:r>
          </a:p>
          <a:p>
            <a:endParaRPr lang="cs-CZ" altLang="cs-CZ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  <a:p>
            <a:endParaRPr lang="cs-CZ" altLang="cs-CZ" dirty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23528" y="304360"/>
            <a:ext cx="8229600" cy="936104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Příklad 2 </a:t>
            </a:r>
            <a:r>
              <a:rPr lang="cs-CZ" sz="3200" b="1" dirty="0">
                <a:latin typeface="Arial" pitchFamily="34" charset="0"/>
                <a:cs typeface="Arial" pitchFamily="34" charset="0"/>
              </a:rPr>
              <a:t>Prostá kalkulace dělením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Zástupný symbol pro obsah 2"/>
          <p:cNvSpPr>
            <a:spLocks noGrp="1"/>
          </p:cNvSpPr>
          <p:nvPr>
            <p:ph idx="1"/>
          </p:nvPr>
        </p:nvSpPr>
        <p:spPr>
          <a:xfrm>
            <a:off x="323528" y="1052736"/>
            <a:ext cx="8229600" cy="5400600"/>
          </a:xfrm>
        </p:spPr>
        <p:txBody>
          <a:bodyPr>
            <a:noAutofit/>
          </a:bodyPr>
          <a:lstStyle/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Firma „Zahradní keramika s. r. o.“ vyrábí dvířka ke krbům. Za sledované období vykazuje následující nákladové položky:</a:t>
            </a:r>
          </a:p>
          <a:p>
            <a:pPr algn="just"/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Přímé mzdy				  450 000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Ostatní přímé náklady	 150 000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Přímý materiál			1 500 000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Výrobní režie			  300 000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Správní režie			    45 000	Kč</a:t>
            </a: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Odbytová režie			  150 000	Kč</a:t>
            </a:r>
          </a:p>
          <a:p>
            <a:pPr algn="just"/>
            <a:endParaRPr lang="cs-CZ" sz="2000" dirty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cs-CZ" sz="2000" dirty="0">
                <a:latin typeface="Arial" pitchFamily="34" charset="0"/>
                <a:cs typeface="Arial" pitchFamily="34" charset="0"/>
              </a:rPr>
              <a:t>Výše uvedené náklady jsou podkladem pro stanovení výrobkové kalkulace. Zisk se kalkuluje ve výši 15 % z</a:t>
            </a:r>
            <a:r>
              <a:rPr lang="cs-CZ" sz="2000" b="1" dirty="0">
                <a:latin typeface="Arial" pitchFamily="34" charset="0"/>
                <a:cs typeface="Arial" pitchFamily="34" charset="0"/>
              </a:rPr>
              <a:t> vlastních nákladů výkonu</a:t>
            </a:r>
            <a:r>
              <a:rPr lang="cs-CZ" sz="2000" dirty="0">
                <a:latin typeface="Arial" pitchFamily="34" charset="0"/>
                <a:cs typeface="Arial" pitchFamily="34" charset="0"/>
              </a:rPr>
              <a:t>. Očekává se výroba v objemu 15 000 ks krbových dvířek.</a:t>
            </a:r>
          </a:p>
          <a:p>
            <a:pPr algn="just"/>
            <a:r>
              <a:rPr lang="cs-CZ" sz="2000" b="1" i="1" dirty="0">
                <a:latin typeface="Arial" pitchFamily="34" charset="0"/>
                <a:cs typeface="Arial" pitchFamily="34" charset="0"/>
              </a:rPr>
              <a:t>Sestavte kalkulaci na jednici produkce dle všeobecného kalkulačního vzorce. </a:t>
            </a:r>
            <a:endParaRPr lang="cs-CZ" sz="2000" b="1" dirty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cs-CZ" sz="2000" dirty="0">
                <a:latin typeface="Arial" pitchFamily="34" charset="0"/>
                <a:cs typeface="Arial" pitchFamily="34" charset="0"/>
              </a:rPr>
              <a:t>	</a:t>
            </a:r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Tabulka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1026158"/>
              </p:ext>
            </p:extLst>
          </p:nvPr>
        </p:nvGraphicFramePr>
        <p:xfrm>
          <a:off x="562707" y="564528"/>
          <a:ext cx="8113750" cy="5617408"/>
        </p:xfrm>
        <a:graphic>
          <a:graphicData uri="http://schemas.openxmlformats.org/drawingml/2006/table">
            <a:tbl>
              <a:tblPr/>
              <a:tblGrid>
                <a:gridCol w="154894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9286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3618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80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Typový kalkulační vzorec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3611880" algn="ctr"/>
                        </a:tabLst>
                      </a:pPr>
                      <a:r>
                        <a:rPr lang="cs-CZ" sz="2000" i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                                               [Kč/ks]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1.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Přímý materiál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2.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Přímé mzdy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3.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Ostatní přímé náklady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4.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Výrobní režie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(1.-4.)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Vlastní náklady výroby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5.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Správní režie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(1.-5.)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VNV </a:t>
                      </a:r>
                      <a:r>
                        <a:rPr lang="cs-CZ" sz="2000" i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(vlastní náklady výkonu)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6.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Odbytové náklady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66616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(1.-6.)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801370" algn="l"/>
                        </a:tabLst>
                      </a:pPr>
                      <a:r>
                        <a:rPr lang="cs-CZ" sz="2000" b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ÚVNV</a:t>
                      </a:r>
                      <a:r>
                        <a:rPr lang="cs-CZ" sz="2000" i="1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(úplné vlastní náklady 	výkonu)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30683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06173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 anchor="ctr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7.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Zisk (ztráta)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MS Mincho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33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Σ (1.-7.)</a:t>
                      </a:r>
                      <a:endParaRPr lang="cs-CZ" sz="200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2000" b="1" dirty="0">
                          <a:solidFill>
                            <a:schemeClr val="tx1"/>
                          </a:solidFill>
                          <a:latin typeface="Times New Roman"/>
                          <a:ea typeface="MS Mincho"/>
                          <a:cs typeface="Times New Roman"/>
                        </a:rPr>
                        <a:t>Cena (výrobní)</a:t>
                      </a: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270000" algn="dec"/>
                        </a:tabLst>
                      </a:pPr>
                      <a:endParaRPr lang="cs-CZ" sz="20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34169" y="1268760"/>
            <a:ext cx="8497887" cy="295275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rgbClr val="000000"/>
                </a:solidFill>
                <a:latin typeface="Times New Roman" pitchFamily="18" charset="0"/>
              </a:rPr>
              <a:t>B) Stupňovitá kalkulace  dělením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Jedná se o vykalkulování nákladů pro různé stupně výroby (činnosti)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latin typeface="Times New Roman" pitchFamily="18" charset="0"/>
              </a:rPr>
              <a:t>metodu můžeme aplikovat tam, kde jsou </a:t>
            </a:r>
            <a:r>
              <a:rPr lang="cs-CZ" sz="2400" i="1" dirty="0">
                <a:latin typeface="Times New Roman" pitchFamily="18" charset="0"/>
              </a:rPr>
              <a:t>odděleny výrobní, správní a odbytové náklady</a:t>
            </a:r>
            <a:r>
              <a:rPr lang="cs-CZ" sz="2400" dirty="0">
                <a:latin typeface="Times New Roman" pitchFamily="18" charset="0"/>
              </a:rPr>
              <a:t>. </a:t>
            </a: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400" dirty="0">
                <a:solidFill>
                  <a:srgbClr val="000000"/>
                </a:solidFill>
                <a:latin typeface="Times New Roman" pitchFamily="18" charset="0"/>
              </a:rPr>
              <a:t>Hlavní uplatnění: ve stupňové (fázové výrobě), kdy výrobek prochází několik výrobními stupni (např. v chemické výrobě). Dále pokud se l</a:t>
            </a:r>
            <a:r>
              <a:rPr lang="cs-CZ" sz="2400" dirty="0">
                <a:latin typeface="Times New Roman" pitchFamily="18" charset="0"/>
              </a:rPr>
              <a:t>iší počet vyrobených a prodaných výrobků</a:t>
            </a:r>
            <a:endParaRPr lang="cs-CZ" sz="24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</a:pPr>
            <a:endParaRPr lang="cs-CZ" sz="2400" b="1" dirty="0">
              <a:solidFill>
                <a:srgbClr val="000000"/>
              </a:solidFill>
              <a:latin typeface="Times New Roman" pitchFamily="18" charset="0"/>
            </a:endParaRPr>
          </a:p>
        </p:txBody>
      </p:sp>
      <p:sp>
        <p:nvSpPr>
          <p:cNvPr id="10278" name="Rectangle 2"/>
          <p:cNvSpPr>
            <a:spLocks noChangeArrowheads="1"/>
          </p:cNvSpPr>
          <p:nvPr/>
        </p:nvSpPr>
        <p:spPr bwMode="auto">
          <a:xfrm>
            <a:off x="457200" y="605677"/>
            <a:ext cx="8229600" cy="692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/>
          <a:p>
            <a:pPr algn="ctr"/>
            <a:r>
              <a:rPr lang="cs-CZ" sz="3600" b="1" dirty="0">
                <a:solidFill>
                  <a:schemeClr val="tx2"/>
                </a:solidFill>
                <a:latin typeface="+mj-lt"/>
              </a:rPr>
              <a:t>Kalkulace dělením</a:t>
            </a:r>
          </a:p>
        </p:txBody>
      </p:sp>
    </p:spTree>
    <p:extLst>
      <p:ext uri="{BB962C8B-B14F-4D97-AF65-F5344CB8AC3E}">
        <p14:creationId xmlns:p14="http://schemas.microsoft.com/office/powerpoint/2010/main" val="22773204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6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Rectangle 2"/>
          <p:cNvSpPr>
            <a:spLocks noGrp="1" noChangeArrowheads="1"/>
          </p:cNvSpPr>
          <p:nvPr>
            <p:ph idx="1"/>
          </p:nvPr>
        </p:nvSpPr>
        <p:spPr>
          <a:xfrm>
            <a:off x="251520" y="765175"/>
            <a:ext cx="8435975" cy="5327650"/>
          </a:xfrm>
        </p:spPr>
        <p:txBody>
          <a:bodyPr>
            <a:normAutofit fontScale="92500" lnSpcReduction="10000"/>
          </a:bodyPr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0000"/>
                </a:solidFill>
                <a:latin typeface="Times New Roman" pitchFamily="18" charset="0"/>
              </a:rPr>
              <a:t>Př.3: Proveďte kalkulaci nákladů.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b="1" dirty="0">
                <a:solidFill>
                  <a:srgbClr val="000000"/>
                </a:solidFill>
                <a:latin typeface="Times New Roman" pitchFamily="18" charset="0"/>
              </a:rPr>
              <a:t>Situace: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Jedná se o výrobu výrobku, kde se liší počet vyrobených a prodaných výrobků. Je tedy nezbytné oddělit náklady vzniklé při výrobě od nákladů vztahujících se k prodaným (tzv. realizovaným) výkonům. Sestavte nabídkovou cenu výrobku. Zisková přirážka je 22%.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Výrobní náklady 						150 000 Kč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Počet vyrobených výrobků	    			1 000 ks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Správní a odbytové náklady	  	  40 000 Kč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dirty="0">
                <a:solidFill>
                  <a:srgbClr val="000000"/>
                </a:solidFill>
                <a:latin typeface="Times New Roman" pitchFamily="18" charset="0"/>
              </a:rPr>
              <a:t>Počet prodaných výrobků	      	  800 ks</a:t>
            </a:r>
          </a:p>
          <a:p>
            <a:pPr algn="just" eaLnBrk="1" hangingPunct="1">
              <a:lnSpc>
                <a:spcPct val="90000"/>
              </a:lnSpc>
            </a:pPr>
            <a:endParaRPr lang="cs-CZ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8466930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8" name="Rectangle 2"/>
          <p:cNvSpPr>
            <a:spLocks noGrp="1" noChangeArrowheads="1"/>
          </p:cNvSpPr>
          <p:nvPr>
            <p:ph idx="1"/>
          </p:nvPr>
        </p:nvSpPr>
        <p:spPr>
          <a:xfrm>
            <a:off x="457200" y="333375"/>
            <a:ext cx="8435975" cy="65246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400" dirty="0">
              <a:solidFill>
                <a:srgbClr val="000000"/>
              </a:solidFill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dirty="0">
                <a:solidFill>
                  <a:srgbClr val="000000"/>
                </a:solidFill>
              </a:rPr>
              <a:t>Řešení:</a:t>
            </a:r>
          </a:p>
          <a:p>
            <a:pPr eaLnBrk="1" hangingPunct="1">
              <a:lnSpc>
                <a:spcPct val="90000"/>
              </a:lnSpc>
            </a:pPr>
            <a:endParaRPr lang="cs-CZ" sz="2400" b="1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0387418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Rectangle 2"/>
          <p:cNvSpPr>
            <a:spLocks noGrp="1" noChangeArrowheads="1"/>
          </p:cNvSpPr>
          <p:nvPr>
            <p:ph idx="1"/>
          </p:nvPr>
        </p:nvSpPr>
        <p:spPr>
          <a:xfrm>
            <a:off x="107504" y="668152"/>
            <a:ext cx="8785671" cy="6408440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i="1" dirty="0">
                <a:solidFill>
                  <a:srgbClr val="000000"/>
                </a:solidFill>
              </a:rPr>
              <a:t>c) Kalkulace dělením s poměrovými (ekvivalenčními) čísly</a:t>
            </a:r>
          </a:p>
          <a:p>
            <a:pPr algn="just" eaLnBrk="1" hangingPunct="1">
              <a:lnSpc>
                <a:spcPct val="90000"/>
              </a:lnSpc>
            </a:pPr>
            <a:endParaRPr lang="cs-CZ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dirty="0">
                <a:solidFill>
                  <a:srgbClr val="000000"/>
                </a:solidFill>
              </a:rPr>
              <a:t>Metoda přiřazuje společné náklady výkonům na základě jejich vztahu k tzv. </a:t>
            </a:r>
            <a:r>
              <a:rPr lang="cs-CZ" sz="2000" b="1" dirty="0">
                <a:solidFill>
                  <a:srgbClr val="000000"/>
                </a:solidFill>
              </a:rPr>
              <a:t>přepočtené jednici</a:t>
            </a:r>
            <a:r>
              <a:rPr lang="cs-CZ" sz="2000" dirty="0">
                <a:solidFill>
                  <a:srgbClr val="000000"/>
                </a:solidFill>
              </a:rPr>
              <a:t>, která vyjadřuje rozdílnou nákladovou náročnost konkrétních výkonů na společné nepřímé náklady.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Hlavní použití: </a:t>
            </a:r>
            <a:r>
              <a:rPr lang="cs-CZ" sz="2000" dirty="0">
                <a:solidFill>
                  <a:srgbClr val="000000"/>
                </a:solidFill>
              </a:rPr>
              <a:t>výrobky lišící se pouze velikostí, tvarem, hmotností, jakostí apod. (např. hutnické, cihlářské, textilní, obuvnické a další výrobky)</a:t>
            </a:r>
          </a:p>
          <a:p>
            <a:pPr algn="just" eaLnBrk="1" hangingPunct="1">
              <a:lnSpc>
                <a:spcPct val="90000"/>
              </a:lnSpc>
            </a:pPr>
            <a:r>
              <a:rPr lang="cs-CZ" sz="2000" i="1" dirty="0">
                <a:solidFill>
                  <a:srgbClr val="000000"/>
                </a:solidFill>
              </a:rPr>
              <a:t>Postup: </a:t>
            </a:r>
            <a:r>
              <a:rPr lang="cs-CZ" sz="2000" dirty="0"/>
              <a:t>odlišnosti se vyjadřují pomocí </a:t>
            </a:r>
            <a:r>
              <a:rPr lang="cs-CZ" sz="2000" i="1" dirty="0"/>
              <a:t>poměrových čísel</a:t>
            </a:r>
            <a:r>
              <a:rPr lang="cs-CZ" sz="2000" dirty="0"/>
              <a:t>, které určují </a:t>
            </a:r>
            <a:r>
              <a:rPr lang="cs-CZ" sz="2000" i="1" dirty="0"/>
              <a:t>vzájemný poměr výše nákladů</a:t>
            </a:r>
            <a:r>
              <a:rPr lang="cs-CZ" sz="2000" dirty="0"/>
              <a:t> mezi jednotlivými kalkulačními jednicemi. Základem pro stanovení poměrových čísel jsou různé, objektivně zjistitelné (měřitelné) konstanty (spotřeba přímého materiálu, hmotnost nebo rozměr výrobku cena apod.). </a:t>
            </a:r>
            <a:endParaRPr lang="cs-CZ" sz="2000" i="1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sz="2000" dirty="0">
              <a:solidFill>
                <a:srgbClr val="000000"/>
              </a:solidFill>
            </a:endParaRPr>
          </a:p>
          <a:p>
            <a:pPr algn="just" eaLnBrk="1" hangingPunct="1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Příklad 4: </a:t>
            </a:r>
            <a:r>
              <a:rPr lang="cs-CZ" sz="2000" dirty="0">
                <a:solidFill>
                  <a:srgbClr val="000000"/>
                </a:solidFill>
              </a:rPr>
              <a:t>Vyrábějí se tři velikosti výrobku. Normy spotřeby strojového času jsou 1,5 min, 1,8 min, 3 min na 1 kus. Plánovaná výroba v měsíci je 200 000 ks 1. velikosti, 80 000 ks 2. velikosti a 50 000 ks 3. velikosti, celkové náklady jsou </a:t>
            </a:r>
            <a:br>
              <a:rPr lang="cs-CZ" sz="2000" dirty="0">
                <a:solidFill>
                  <a:srgbClr val="000000"/>
                </a:solidFill>
              </a:rPr>
            </a:br>
            <a:r>
              <a:rPr lang="cs-CZ" sz="2000" dirty="0">
                <a:solidFill>
                  <a:srgbClr val="000000"/>
                </a:solidFill>
              </a:rPr>
              <a:t>18 458 tis. Kč. </a:t>
            </a:r>
          </a:p>
          <a:p>
            <a:pPr algn="just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000" b="1" dirty="0">
                <a:solidFill>
                  <a:srgbClr val="000000"/>
                </a:solidFill>
              </a:rPr>
              <a:t>	Určete náklady na jednotku jednotlivých výrobků.</a:t>
            </a:r>
          </a:p>
        </p:txBody>
      </p:sp>
    </p:spTree>
    <p:extLst>
      <p:ext uri="{BB962C8B-B14F-4D97-AF65-F5344CB8AC3E}">
        <p14:creationId xmlns:p14="http://schemas.microsoft.com/office/powerpoint/2010/main" val="2087568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68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68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68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2"/>
          <p:cNvSpPr>
            <a:spLocks noGrp="1" noChangeArrowheads="1"/>
          </p:cNvSpPr>
          <p:nvPr>
            <p:ph type="body" idx="4294967295"/>
          </p:nvPr>
        </p:nvSpPr>
        <p:spPr>
          <a:xfrm>
            <a:off x="0" y="0"/>
            <a:ext cx="9144000" cy="6858000"/>
          </a:xfrm>
          <a:solidFill>
            <a:schemeClr val="bg1"/>
          </a:solidFill>
        </p:spPr>
        <p:txBody>
          <a:bodyPr/>
          <a:lstStyle/>
          <a:p>
            <a:pPr algn="just">
              <a:lnSpc>
                <a:spcPct val="90000"/>
              </a:lnSpc>
            </a:pPr>
            <a:r>
              <a:rPr lang="cs-CZ" sz="2000" b="1" dirty="0">
                <a:solidFill>
                  <a:srgbClr val="000000"/>
                </a:solidFill>
              </a:rPr>
              <a:t>Příklad 4: </a:t>
            </a:r>
            <a:r>
              <a:rPr lang="cs-CZ" sz="2000" dirty="0">
                <a:solidFill>
                  <a:srgbClr val="000000"/>
                </a:solidFill>
              </a:rPr>
              <a:t>Vyrábějí se tři velikosti výrobku. Normy spotřeby strojového času jsou </a:t>
            </a:r>
            <a:r>
              <a:rPr lang="cs-CZ" sz="2000" b="1" dirty="0">
                <a:solidFill>
                  <a:srgbClr val="000000"/>
                </a:solidFill>
              </a:rPr>
              <a:t>1,5 min, 1,8 min, 3 min na 1 kus</a:t>
            </a:r>
            <a:r>
              <a:rPr lang="cs-CZ" sz="2000" dirty="0">
                <a:solidFill>
                  <a:srgbClr val="000000"/>
                </a:solidFill>
              </a:rPr>
              <a:t>. Plánovaná výroba v měsíci je </a:t>
            </a:r>
            <a:r>
              <a:rPr lang="cs-CZ" sz="2000" b="1" dirty="0">
                <a:solidFill>
                  <a:srgbClr val="000000"/>
                </a:solidFill>
              </a:rPr>
              <a:t>200 000 ks</a:t>
            </a:r>
            <a:r>
              <a:rPr lang="cs-CZ" sz="2000" dirty="0">
                <a:solidFill>
                  <a:srgbClr val="000000"/>
                </a:solidFill>
              </a:rPr>
              <a:t> 1. velikosti, </a:t>
            </a:r>
            <a:r>
              <a:rPr lang="cs-CZ" sz="2000" b="1" dirty="0">
                <a:solidFill>
                  <a:srgbClr val="000000"/>
                </a:solidFill>
              </a:rPr>
              <a:t>80 000 ks </a:t>
            </a:r>
            <a:r>
              <a:rPr lang="cs-CZ" sz="2000" dirty="0">
                <a:solidFill>
                  <a:srgbClr val="000000"/>
                </a:solidFill>
              </a:rPr>
              <a:t>2. velikosti a </a:t>
            </a:r>
            <a:r>
              <a:rPr lang="cs-CZ" sz="2000" b="1" dirty="0">
                <a:solidFill>
                  <a:srgbClr val="000000"/>
                </a:solidFill>
              </a:rPr>
              <a:t>50 000 ks </a:t>
            </a:r>
            <a:r>
              <a:rPr lang="cs-CZ" sz="2000" dirty="0">
                <a:solidFill>
                  <a:srgbClr val="000000"/>
                </a:solidFill>
              </a:rPr>
              <a:t>3. velikosti, celkové náklady jsou </a:t>
            </a:r>
            <a:r>
              <a:rPr lang="cs-CZ" sz="2000" b="1" dirty="0">
                <a:solidFill>
                  <a:srgbClr val="000000"/>
                </a:solidFill>
              </a:rPr>
              <a:t>18 458 tis. Kč</a:t>
            </a:r>
            <a:r>
              <a:rPr lang="cs-CZ" sz="2000" dirty="0">
                <a:solidFill>
                  <a:srgbClr val="000000"/>
                </a:solidFill>
              </a:rPr>
              <a:t>. </a:t>
            </a:r>
          </a:p>
          <a:p>
            <a:pPr algn="just">
              <a:lnSpc>
                <a:spcPct val="90000"/>
              </a:lnSpc>
              <a:buNone/>
            </a:pPr>
            <a:r>
              <a:rPr lang="cs-CZ" sz="2000" b="1" dirty="0">
                <a:solidFill>
                  <a:srgbClr val="000000"/>
                </a:solidFill>
              </a:rPr>
              <a:t>	Určete náklady na jednotku jednotlivých výrobků.</a:t>
            </a:r>
          </a:p>
          <a:p>
            <a:pPr marL="609600" indent="-609600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sz="2400" b="1" dirty="0"/>
              <a:t>Řešení:</a:t>
            </a:r>
          </a:p>
          <a:p>
            <a:pPr marL="609600" indent="-609600" eaLnBrk="1" hangingPunct="1">
              <a:lnSpc>
                <a:spcPct val="90000"/>
              </a:lnSpc>
              <a:spcBef>
                <a:spcPct val="5000"/>
              </a:spcBef>
              <a:buFont typeface="Wingdings" pitchFamily="2" charset="2"/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80542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14400" y="0"/>
            <a:ext cx="8229600" cy="808266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4" name="Obdélník 3"/>
          <p:cNvSpPr/>
          <p:nvPr/>
        </p:nvSpPr>
        <p:spPr>
          <a:xfrm>
            <a:off x="504334" y="723037"/>
            <a:ext cx="8135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cs-CZ" dirty="0">
                <a:ea typeface="Times New Roman" panose="02020603050405020304" pitchFamily="18" charset="0"/>
              </a:rPr>
              <a:t>Máte k dispozici rozvahy tří podniků. </a:t>
            </a:r>
            <a:r>
              <a:rPr lang="cs-CZ" b="1" dirty="0">
                <a:ea typeface="Times New Roman" panose="02020603050405020304" pitchFamily="18" charset="0"/>
              </a:rPr>
              <a:t>Doplňte chybějící údaje a vyjádřete se ke způsobu financování všech tří podniků (zjistěte výši čistého pracovního kapitálu, zda je podnik překapitalizován nebo </a:t>
            </a:r>
            <a:r>
              <a:rPr lang="cs-CZ" b="1" dirty="0" err="1">
                <a:ea typeface="Times New Roman" panose="02020603050405020304" pitchFamily="18" charset="0"/>
              </a:rPr>
              <a:t>podkapitalizován</a:t>
            </a:r>
            <a:r>
              <a:rPr lang="cs-CZ" b="1" dirty="0">
                <a:ea typeface="Times New Roman" panose="02020603050405020304" pitchFamily="18" charset="0"/>
              </a:rPr>
              <a:t> a své rozhodnutí zdůvodněte).</a:t>
            </a:r>
            <a:endParaRPr lang="cs-CZ" dirty="0">
              <a:ea typeface="Times New Roman" panose="02020603050405020304" pitchFamily="18" charset="0"/>
            </a:endParaRPr>
          </a:p>
        </p:txBody>
      </p:sp>
      <p:graphicFrame>
        <p:nvGraphicFramePr>
          <p:cNvPr id="10" name="Tabulka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2199986"/>
              </p:ext>
            </p:extLst>
          </p:nvPr>
        </p:nvGraphicFramePr>
        <p:xfrm>
          <a:off x="1022808" y="1676159"/>
          <a:ext cx="7470744" cy="128888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7686">
                  <a:extLst>
                    <a:ext uri="{9D8B030D-6E8A-4147-A177-3AD203B41FA5}">
                      <a16:colId xmlns:a16="http://schemas.microsoft.com/office/drawing/2014/main" val="3020813776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1203421682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3420130496"/>
                    </a:ext>
                  </a:extLst>
                </a:gridCol>
                <a:gridCol w="1867686">
                  <a:extLst>
                    <a:ext uri="{9D8B030D-6E8A-4147-A177-3AD203B41FA5}">
                      <a16:colId xmlns:a16="http://schemas.microsoft.com/office/drawing/2014/main" val="3917221785"/>
                    </a:ext>
                  </a:extLst>
                </a:gridCol>
              </a:tblGrid>
              <a:tr h="171450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32642218"/>
                  </a:ext>
                </a:extLst>
              </a:tr>
              <a:tr h="22208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Aktiva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7301547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Oběžný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300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63837349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Dlouhodobý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300511216"/>
                  </a:ext>
                </a:extLst>
              </a:tr>
              <a:tr h="16192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Oprávky DHM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- 200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826942346"/>
                  </a:ext>
                </a:extLst>
              </a:tr>
              <a:tr h="1714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Celkem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07707292"/>
                  </a:ext>
                </a:extLst>
              </a:tr>
            </a:tbl>
          </a:graphicData>
        </a:graphic>
      </p:graphicFrame>
      <p:graphicFrame>
        <p:nvGraphicFramePr>
          <p:cNvPr id="11" name="Tabulka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0371821"/>
              </p:ext>
            </p:extLst>
          </p:nvPr>
        </p:nvGraphicFramePr>
        <p:xfrm>
          <a:off x="1022806" y="3176832"/>
          <a:ext cx="7470748" cy="147840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7687">
                  <a:extLst>
                    <a:ext uri="{9D8B030D-6E8A-4147-A177-3AD203B41FA5}">
                      <a16:colId xmlns:a16="http://schemas.microsoft.com/office/drawing/2014/main" val="1731150092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637738410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3060953349"/>
                    </a:ext>
                  </a:extLst>
                </a:gridCol>
                <a:gridCol w="1867687">
                  <a:extLst>
                    <a:ext uri="{9D8B030D-6E8A-4147-A177-3AD203B41FA5}">
                      <a16:colId xmlns:a16="http://schemas.microsoft.com/office/drawing/2014/main" val="247952990"/>
                    </a:ext>
                  </a:extLst>
                </a:gridCol>
              </a:tblGrid>
              <a:tr h="190867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B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54262436"/>
                  </a:ext>
                </a:extLst>
              </a:tr>
              <a:tr h="158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3788110071"/>
                  </a:ext>
                </a:extLst>
              </a:tr>
              <a:tr h="260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Oběžný majetek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46200494"/>
                  </a:ext>
                </a:extLst>
              </a:tr>
              <a:tr h="26061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Dlouhodobý majetek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1500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52511836"/>
                  </a:ext>
                </a:extLst>
              </a:tr>
              <a:tr h="3170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Oprávky DHM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-200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400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2606591303"/>
                  </a:ext>
                </a:extLst>
              </a:tr>
              <a:tr h="15854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479355703"/>
                  </a:ext>
                </a:extLst>
              </a:tr>
            </a:tbl>
          </a:graphicData>
        </a:graphic>
      </p:graphicFrame>
      <p:graphicFrame>
        <p:nvGraphicFramePr>
          <p:cNvPr id="12" name="Tabulka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3182966"/>
              </p:ext>
            </p:extLst>
          </p:nvPr>
        </p:nvGraphicFramePr>
        <p:xfrm>
          <a:off x="1022806" y="4847812"/>
          <a:ext cx="7470745" cy="133789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61796">
                  <a:extLst>
                    <a:ext uri="{9D8B030D-6E8A-4147-A177-3AD203B41FA5}">
                      <a16:colId xmlns:a16="http://schemas.microsoft.com/office/drawing/2014/main" val="1874260838"/>
                    </a:ext>
                  </a:extLst>
                </a:gridCol>
                <a:gridCol w="1866507">
                  <a:extLst>
                    <a:ext uri="{9D8B030D-6E8A-4147-A177-3AD203B41FA5}">
                      <a16:colId xmlns:a16="http://schemas.microsoft.com/office/drawing/2014/main" val="4153817277"/>
                    </a:ext>
                  </a:extLst>
                </a:gridCol>
                <a:gridCol w="1904215">
                  <a:extLst>
                    <a:ext uri="{9D8B030D-6E8A-4147-A177-3AD203B41FA5}">
                      <a16:colId xmlns:a16="http://schemas.microsoft.com/office/drawing/2014/main" val="4194713921"/>
                    </a:ext>
                  </a:extLst>
                </a:gridCol>
                <a:gridCol w="1838227">
                  <a:extLst>
                    <a:ext uri="{9D8B030D-6E8A-4147-A177-3AD203B41FA5}">
                      <a16:colId xmlns:a16="http://schemas.microsoft.com/office/drawing/2014/main" val="1133345541"/>
                    </a:ext>
                  </a:extLst>
                </a:gridCol>
              </a:tblGrid>
              <a:tr h="231559">
                <a:tc gridSpan="4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400" dirty="0">
                          <a:effectLst/>
                        </a:rPr>
                        <a:t>C</a:t>
                      </a:r>
                      <a:endParaRPr lang="cs-CZ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6510983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Aktiva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Pasiva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 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107955635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Oběžný majetek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500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Krátkodobé závazky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781008061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Dlouhodobý majetek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1700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Vlastní kapitál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800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126051676"/>
                  </a:ext>
                </a:extLst>
              </a:tr>
              <a:tr h="218694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Oprávky DHM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-200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Cizí kapitál dlouhodobý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400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1628816022"/>
                  </a:ext>
                </a:extLst>
              </a:tr>
              <a:tr h="2315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cs-CZ" sz="1400">
                          <a:effectLst/>
                        </a:rPr>
                        <a:t>Celkem</a:t>
                      </a:r>
                      <a:endParaRPr lang="cs-CZ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tc>
                  <a:txBody>
                    <a:bodyPr/>
                    <a:lstStyle/>
                    <a:p>
                      <a:pPr marL="0" algn="l" defTabSz="457200" rtl="0" eaLnBrk="1" latinLnBrk="0" hangingPunct="1">
                        <a:spcAft>
                          <a:spcPts val="0"/>
                        </a:spcAft>
                      </a:pPr>
                      <a:r>
                        <a:rPr lang="cs-CZ" sz="1400" b="1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Celkem</a:t>
                      </a:r>
                    </a:p>
                  </a:txBody>
                  <a:tcPr marL="44450" marR="44450" marT="0" marB="0" anchor="b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cs-CZ" sz="1400" b="1" dirty="0">
                          <a:effectLst/>
                        </a:rPr>
                        <a:t>…</a:t>
                      </a:r>
                      <a:endParaRPr lang="cs-CZ" sz="14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/>
                </a:tc>
                <a:extLst>
                  <a:ext uri="{0D108BD9-81ED-4DB2-BD59-A6C34878D82A}">
                    <a16:rowId xmlns:a16="http://schemas.microsoft.com/office/drawing/2014/main" val="4016317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88290571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Opakování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je to kalkulace</a:t>
            </a:r>
          </a:p>
          <a:p>
            <a:r>
              <a:rPr lang="cs-CZ" dirty="0"/>
              <a:t>Jaké máme alokační principy</a:t>
            </a:r>
          </a:p>
          <a:p>
            <a:r>
              <a:rPr lang="cs-CZ" dirty="0"/>
              <a:t>Jaký je rozdíl mezi kalkulací plných nákladů (full-</a:t>
            </a:r>
            <a:r>
              <a:rPr lang="cs-CZ" dirty="0" err="1"/>
              <a:t>costing</a:t>
            </a:r>
            <a:r>
              <a:rPr lang="cs-CZ" dirty="0"/>
              <a:t>) a kalkulací neúplných nákladů?</a:t>
            </a:r>
          </a:p>
          <a:p>
            <a:r>
              <a:rPr lang="cs-CZ" dirty="0"/>
              <a:t>V čem spočívá princip kalkulace variabilních nákladů?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8886316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2" name="Rectangle 2"/>
          <p:cNvSpPr>
            <a:spLocks noGrp="1" noChangeArrowheads="1"/>
          </p:cNvSpPr>
          <p:nvPr>
            <p:ph type="title"/>
          </p:nvPr>
        </p:nvSpPr>
        <p:spPr>
          <a:xfrm>
            <a:off x="372620" y="553959"/>
            <a:ext cx="8229600" cy="765175"/>
          </a:xfrm>
        </p:spPr>
        <p:txBody>
          <a:bodyPr/>
          <a:lstStyle/>
          <a:p>
            <a:pPr eaLnBrk="1" hangingPunct="1"/>
            <a:r>
              <a:rPr lang="cs-CZ" b="1" dirty="0"/>
              <a:t>2. Kalkulace přirážková</a:t>
            </a:r>
            <a:r>
              <a:rPr lang="cs-CZ" dirty="0"/>
              <a:t> </a:t>
            </a:r>
          </a:p>
        </p:txBody>
      </p:sp>
      <p:sp>
        <p:nvSpPr>
          <p:cNvPr id="1741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15453" y="1340768"/>
            <a:ext cx="8713093" cy="6021288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Její uplatnění je velice široké, od hromadné výroby přes sériovou až po zakázkovou výrobu. Používá se tedy i všude tam, kde výkony obsahují nejen různé druhy a různá množství matriálu a jsou různě pracné, ale především nestejnoměrně zatěžují různá výrobní zařízení.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endParaRPr lang="cs-CZ" sz="2000" dirty="0">
              <a:solidFill>
                <a:srgbClr val="000000"/>
              </a:solidFill>
              <a:latin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Konstrukci této kalkulace lze rozdělit do dvou stupňů: 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určení (vykalkulování) </a:t>
            </a:r>
            <a:r>
              <a:rPr lang="cs-CZ" sz="1800" b="1" dirty="0">
                <a:solidFill>
                  <a:srgbClr val="000000"/>
                </a:solidFill>
                <a:latin typeface="Times New Roman" pitchFamily="18" charset="0"/>
              </a:rPr>
              <a:t>přímých nákladů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na kalkulační jednici 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přiřazení společných </a:t>
            </a:r>
            <a:r>
              <a:rPr lang="cs-CZ" sz="1800" b="1" dirty="0">
                <a:solidFill>
                  <a:srgbClr val="000000"/>
                </a:solidFill>
                <a:latin typeface="Times New Roman" pitchFamily="18" charset="0"/>
              </a:rPr>
              <a:t>nepřímých (režijních)</a:t>
            </a: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 nákladů jednotlivým výkonům</a:t>
            </a:r>
          </a:p>
          <a:p>
            <a:pPr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Tato metoda využívá pro přiřazování společných režijních resp. nepřímých nákladů výkonům 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</a:rPr>
              <a:t>hodnotově nebo naturálně vyjádřené rozvrhové základny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 (</a:t>
            </a:r>
            <a:r>
              <a:rPr lang="cs-CZ" sz="2000" dirty="0" err="1">
                <a:solidFill>
                  <a:srgbClr val="000000"/>
                </a:solidFill>
                <a:latin typeface="Times New Roman" pitchFamily="18" charset="0"/>
              </a:rPr>
              <a:t>allocation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 base).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Hodnotově – přímé náklady,  přímé mzdy, přímý materiál, variabilní náklady (vše v Kč) apod.</a:t>
            </a:r>
          </a:p>
          <a:p>
            <a:pPr lvl="1" algn="just" eaLnBrk="1" hangingPunct="1">
              <a:lnSpc>
                <a:spcPct val="90000"/>
              </a:lnSpc>
              <a:spcBef>
                <a:spcPct val="0"/>
              </a:spcBef>
            </a:pPr>
            <a:r>
              <a:rPr lang="cs-CZ" sz="1800" dirty="0">
                <a:solidFill>
                  <a:srgbClr val="000000"/>
                </a:solidFill>
                <a:latin typeface="Times New Roman" pitchFamily="18" charset="0"/>
              </a:rPr>
              <a:t>Naturálně – např. hodiny strojové práce, počet vyřízených zakázek apod.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Přímé náklady se vypočítají přímo na kalkulační jednici. </a:t>
            </a:r>
          </a:p>
          <a:p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Režijní náklady se zjišťují pomocí zvolené základny a zúčtovací přirážky (sazby) jako </a:t>
            </a:r>
            <a:r>
              <a:rPr lang="cs-CZ" sz="2000" b="1" dirty="0">
                <a:solidFill>
                  <a:srgbClr val="000000"/>
                </a:solidFill>
                <a:latin typeface="Times New Roman" pitchFamily="18" charset="0"/>
              </a:rPr>
              <a:t>přirážka k přímým nákladům</a:t>
            </a:r>
            <a:r>
              <a:rPr lang="cs-CZ" sz="2000" dirty="0">
                <a:solidFill>
                  <a:srgbClr val="000000"/>
                </a:solidFill>
                <a:latin typeface="Times New Roman" pitchFamily="18" charset="0"/>
              </a:rPr>
              <a:t>. 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200" dirty="0">
              <a:solidFill>
                <a:srgbClr val="000000"/>
              </a:solidFill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70543631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4622" y="332656"/>
            <a:ext cx="8229600" cy="1143000"/>
          </a:xfrm>
        </p:spPr>
        <p:txBody>
          <a:bodyPr>
            <a:normAutofit/>
          </a:bodyPr>
          <a:lstStyle/>
          <a:p>
            <a:r>
              <a:rPr lang="cs-CZ" altLang="cs-CZ" sz="3200" b="1" dirty="0">
                <a:latin typeface="Arial" pitchFamily="34" charset="0"/>
                <a:cs typeface="Arial" pitchFamily="34" charset="0"/>
              </a:rPr>
              <a:t>Kalkulace přirážková</a:t>
            </a:r>
            <a:r>
              <a:rPr lang="cs-CZ" altLang="cs-CZ" sz="3200" dirty="0">
                <a:latin typeface="Arial" pitchFamily="34" charset="0"/>
                <a:cs typeface="Arial" pitchFamily="34" charset="0"/>
              </a:rPr>
              <a:t> </a:t>
            </a:r>
            <a:endParaRPr lang="cs-CZ" sz="3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80663" y="1475656"/>
            <a:ext cx="8582673" cy="4967714"/>
          </a:xfrm>
        </p:spPr>
        <p:txBody>
          <a:bodyPr>
            <a:noAutofit/>
          </a:bodyPr>
          <a:lstStyle/>
          <a:p>
            <a:pPr algn="just">
              <a:spcBef>
                <a:spcPct val="0"/>
              </a:spcBef>
              <a:buNone/>
            </a:pPr>
            <a:r>
              <a:rPr lang="cs-CZ" altLang="cs-CZ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Stanovení přirážky: </a:t>
            </a:r>
          </a:p>
          <a:p>
            <a:pPr algn="just">
              <a:spcBef>
                <a:spcPct val="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procentem</a:t>
            </a:r>
            <a:r>
              <a:rPr lang="cs-CZ" altLang="cs-CZ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podíl režijních nákladů na nákladový druh zvolený za rozvrhovou základnu</a:t>
            </a:r>
          </a:p>
          <a:p>
            <a:pPr algn="just">
              <a:spcBef>
                <a:spcPct val="0"/>
              </a:spcBef>
            </a:pPr>
            <a:r>
              <a:rPr lang="cs-CZ" altLang="cs-CZ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sazbou</a:t>
            </a:r>
            <a:r>
              <a:rPr lang="cs-CZ" altLang="cs-CZ" sz="2000" dirty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 – podíl režijních nákladů na jednotku naturální rozvrhové základny (mechanizované, automatizované výroby)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000" b="1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Režijní přirážka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(v %)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podíl režijních nákladů na nákladový druh zvolený za rozvrhovou základnu (RP = ∑RN/rozvrhová základna v Kč)</a:t>
            </a: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endParaRPr lang="cs-CZ" sz="2000" dirty="0">
              <a:solidFill>
                <a:srgbClr val="00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90000"/>
              </a:lnSpc>
              <a:spcBef>
                <a:spcPct val="0"/>
              </a:spcBef>
            </a:pP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Režijní sazba (např. </a:t>
            </a:r>
            <a:r>
              <a:rPr lang="cs-CZ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nh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cs-CZ" sz="2000" b="1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nmin</a:t>
            </a:r>
            <a:r>
              <a:rPr lang="cs-CZ" sz="2000" b="1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.)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– podíl režijních nákladů na jednotku naturální rozvrhové základny (mechanizované, automatizované výroby) </a:t>
            </a:r>
            <a:b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(RP = ∑RN/rozvrhová základna v </a:t>
            </a:r>
            <a:r>
              <a:rPr lang="cs-CZ" sz="2000" dirty="0" err="1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nat.jednotkách</a:t>
            </a:r>
            <a:r>
              <a:rPr lang="cs-CZ" sz="2000" dirty="0">
                <a:solidFill>
                  <a:srgbClr val="0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)</a:t>
            </a:r>
          </a:p>
          <a:p>
            <a:pPr algn="just">
              <a:spcBef>
                <a:spcPct val="0"/>
              </a:spcBef>
            </a:pPr>
            <a:endParaRPr lang="cs-CZ" altLang="cs-CZ" sz="20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72688935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215106" y="682552"/>
            <a:ext cx="8713788" cy="1800225"/>
          </a:xfrm>
        </p:spPr>
        <p:txBody>
          <a:bodyPr/>
          <a:lstStyle/>
          <a:p>
            <a:pPr algn="just" eaLnBrk="1" hangingPunct="1"/>
            <a:r>
              <a:rPr lang="cs-CZ" sz="2200" b="1" dirty="0">
                <a:solidFill>
                  <a:srgbClr val="000000"/>
                </a:solidFill>
              </a:rPr>
              <a:t>Př. 5: </a:t>
            </a:r>
            <a:r>
              <a:rPr lang="cs-CZ" sz="2200" dirty="0">
                <a:solidFill>
                  <a:srgbClr val="000000"/>
                </a:solidFill>
              </a:rPr>
              <a:t> Přímé mzdy za firmu celkem činí 500 000 Kč za měsíc; režie celkem činí 1 500 000 Kč za měsíc;  jako rozvrhová základna jsou určeny přímé mzdy. Vypočtěte vlastní náklady výkonu. Ostatní údaje jsou uvedeny v tabulce (v Kč).</a:t>
            </a:r>
          </a:p>
          <a:p>
            <a:pPr eaLnBrk="1" hangingPunct="1"/>
            <a:endParaRPr lang="cs-CZ" sz="2000" dirty="0"/>
          </a:p>
        </p:txBody>
      </p:sp>
      <p:graphicFrame>
        <p:nvGraphicFramePr>
          <p:cNvPr id="79875" name="Group 3"/>
          <p:cNvGraphicFramePr>
            <a:graphicFrameLocks noGrp="1"/>
          </p:cNvGraphicFramePr>
          <p:nvPr>
            <p:ph sz="half" idx="2"/>
          </p:nvPr>
        </p:nvGraphicFramePr>
        <p:xfrm>
          <a:off x="432594" y="2482777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44617253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60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908050"/>
            <a:ext cx="8135938" cy="1512888"/>
          </a:xfrm>
        </p:spPr>
        <p:txBody>
          <a:bodyPr/>
          <a:lstStyle/>
          <a:p>
            <a:pPr eaLnBrk="1" hangingPunct="1"/>
            <a:r>
              <a:rPr lang="cs-CZ" sz="2200">
                <a:solidFill>
                  <a:srgbClr val="000000"/>
                </a:solidFill>
              </a:rPr>
              <a:t>Přímé mzdy celkem = 500 000 Kč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režie celkem =1 500 000 Kč  </a:t>
            </a:r>
          </a:p>
          <a:p>
            <a:pPr eaLnBrk="1" hangingPunct="1"/>
            <a:r>
              <a:rPr lang="cs-CZ" sz="2200">
                <a:solidFill>
                  <a:srgbClr val="000000"/>
                </a:solidFill>
              </a:rPr>
              <a:t>Režijní přirážka = 1500000/500000*100 = </a:t>
            </a:r>
            <a:r>
              <a:rPr lang="cs-CZ" sz="2200" b="1">
                <a:solidFill>
                  <a:srgbClr val="000000"/>
                </a:solidFill>
              </a:rPr>
              <a:t>300 %.</a:t>
            </a:r>
            <a:r>
              <a:rPr lang="cs-CZ" sz="2200">
                <a:solidFill>
                  <a:srgbClr val="000000"/>
                </a:solidFill>
              </a:rPr>
              <a:t> </a:t>
            </a:r>
            <a:endParaRPr lang="cs-CZ" sz="2000"/>
          </a:p>
        </p:txBody>
      </p:sp>
      <p:graphicFrame>
        <p:nvGraphicFramePr>
          <p:cNvPr id="80899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2492375"/>
          <a:ext cx="8278812" cy="3159127"/>
        </p:xfrm>
        <a:graphic>
          <a:graphicData uri="http://schemas.openxmlformats.org/drawingml/2006/table">
            <a:tbl>
              <a:tblPr/>
              <a:tblGrid>
                <a:gridCol w="34591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065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0813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049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519113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A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B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Výr. C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materiál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17525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Ostatní přímé náklady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911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Režie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Vlastní náklady výkonu</a:t>
                      </a: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51157703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425466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Kalkulace – příklad 1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8719" y="1395209"/>
            <a:ext cx="8363272" cy="2044824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cs-CZ" sz="2400" dirty="0">
                <a:solidFill>
                  <a:schemeClr val="tx1"/>
                </a:solidFill>
              </a:rPr>
              <a:t>Firma vyrábí 3 výrobky. Podrobné údaje o produkci a přímých nákladech viz. tabulka, firma dále ke své činnosti spotřebuje </a:t>
            </a:r>
            <a:br>
              <a:rPr lang="cs-CZ" sz="2400" dirty="0">
                <a:solidFill>
                  <a:schemeClr val="tx1"/>
                </a:solidFill>
              </a:rPr>
            </a:br>
            <a:r>
              <a:rPr lang="cs-CZ" sz="2400" dirty="0">
                <a:solidFill>
                  <a:schemeClr val="tx1"/>
                </a:solidFill>
              </a:rPr>
              <a:t>1,1 mil. Kč režijních nákladů. Pomocí přirážkové kalkulace stanovte úplné vlastní náklady výkonu výrobků A, B, C (do tabulky; naznačte postup výpočtu). Rozvrhovou základnou byly stanoveny </a:t>
            </a:r>
            <a:r>
              <a:rPr lang="cs-CZ" sz="2400" b="1" dirty="0">
                <a:solidFill>
                  <a:schemeClr val="tx1"/>
                </a:solidFill>
              </a:rPr>
              <a:t>celkové přímé náklady</a:t>
            </a:r>
            <a:r>
              <a:rPr lang="cs-CZ" sz="2400" dirty="0">
                <a:solidFill>
                  <a:schemeClr val="tx1"/>
                </a:solidFill>
              </a:rPr>
              <a:t>. </a:t>
            </a:r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02714222"/>
              </p:ext>
            </p:extLst>
          </p:nvPr>
        </p:nvGraphicFramePr>
        <p:xfrm>
          <a:off x="755576" y="3440033"/>
          <a:ext cx="7344816" cy="2708920"/>
        </p:xfrm>
        <a:graphic>
          <a:graphicData uri="http://schemas.openxmlformats.org/drawingml/2006/table">
            <a:tbl>
              <a:tblPr/>
              <a:tblGrid>
                <a:gridCol w="3061571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7547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6115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466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3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Položka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A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B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0C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Produkované množství (ks)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1400</a:t>
                      </a:r>
                      <a:endParaRPr lang="cs-CZ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1000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2000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Přímý materiál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60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70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80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Přímé mzdy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30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40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Ostatní přímé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15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20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25</a:t>
                      </a:r>
                      <a:endParaRPr lang="cs-CZ" sz="1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celkové přímé náklady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3822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Režijní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3978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solidFill>
                            <a:srgbClr val="000000"/>
                          </a:solidFill>
                          <a:latin typeface="Calibri"/>
                          <a:ea typeface="Calibri"/>
                          <a:cs typeface="Calibri"/>
                        </a:rPr>
                        <a:t>Celkové N (Kč/ks)</a:t>
                      </a:r>
                      <a:endParaRPr lang="cs-CZ" sz="18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>
                    <a:lnL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1800" dirty="0">
                        <a:solidFill>
                          <a:srgbClr val="000000"/>
                        </a:solidFill>
                        <a:latin typeface="Calibri"/>
                        <a:ea typeface="Calibri"/>
                        <a:cs typeface="Calibri"/>
                      </a:endParaRPr>
                    </a:p>
                  </a:txBody>
                  <a:tcPr marL="44450" marR="4445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dbl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72651374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– příklad 2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32295" y="1477652"/>
            <a:ext cx="8479410" cy="2293069"/>
          </a:xfrm>
        </p:spPr>
        <p:txBody>
          <a:bodyPr>
            <a:normAutofit fontScale="70000" lnSpcReduction="20000"/>
          </a:bodyPr>
          <a:lstStyle/>
          <a:p>
            <a:pPr algn="just"/>
            <a:r>
              <a:rPr lang="cs-CZ" dirty="0"/>
              <a:t>Podnik vyrábí 400 ks čerpadel a 600 ks turbín. Struktura přímých nákladů na ks i režijních nákladů je uvedena v tabulce. Rozvrhovou základnou pro </a:t>
            </a:r>
            <a:r>
              <a:rPr lang="cs-CZ" b="1" dirty="0"/>
              <a:t>výrobní režie jsou</a:t>
            </a:r>
            <a:r>
              <a:rPr lang="cs-CZ" dirty="0"/>
              <a:t> </a:t>
            </a:r>
            <a:r>
              <a:rPr lang="cs-CZ" b="1" dirty="0"/>
              <a:t>přímé mzdy, pro správní režii pak celkové přímé náklady.</a:t>
            </a:r>
          </a:p>
          <a:p>
            <a:pPr algn="just"/>
            <a:r>
              <a:rPr lang="cs-CZ" b="1" dirty="0"/>
              <a:t>Sestavte kalkulaci, určete náklady na 1 ks každého výrobku a nabídkovou cenu při respektování 20 % ziskové přirážky k celkovým nákladům.</a:t>
            </a:r>
            <a:endParaRPr lang="cs-CZ" dirty="0"/>
          </a:p>
          <a:p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5095719"/>
              </p:ext>
            </p:extLst>
          </p:nvPr>
        </p:nvGraphicFramePr>
        <p:xfrm>
          <a:off x="1157254" y="3770721"/>
          <a:ext cx="7053492" cy="188536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62559">
                  <a:extLst>
                    <a:ext uri="{9D8B030D-6E8A-4147-A177-3AD203B41FA5}">
                      <a16:colId xmlns:a16="http://schemas.microsoft.com/office/drawing/2014/main" val="3485242059"/>
                    </a:ext>
                  </a:extLst>
                </a:gridCol>
                <a:gridCol w="1546502">
                  <a:extLst>
                    <a:ext uri="{9D8B030D-6E8A-4147-A177-3AD203B41FA5}">
                      <a16:colId xmlns:a16="http://schemas.microsoft.com/office/drawing/2014/main" val="2838988984"/>
                    </a:ext>
                  </a:extLst>
                </a:gridCol>
                <a:gridCol w="1570545">
                  <a:extLst>
                    <a:ext uri="{9D8B030D-6E8A-4147-A177-3AD203B41FA5}">
                      <a16:colId xmlns:a16="http://schemas.microsoft.com/office/drawing/2014/main" val="3091963852"/>
                    </a:ext>
                  </a:extLst>
                </a:gridCol>
                <a:gridCol w="1273886">
                  <a:extLst>
                    <a:ext uri="{9D8B030D-6E8A-4147-A177-3AD203B41FA5}">
                      <a16:colId xmlns:a16="http://schemas.microsoft.com/office/drawing/2014/main" val="2571270483"/>
                    </a:ext>
                  </a:extLst>
                </a:gridCol>
              </a:tblGrid>
              <a:tr h="377072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Náklad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čerpadla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turbíny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b="1" dirty="0">
                          <a:effectLst/>
                        </a:rPr>
                        <a:t>Celkem</a:t>
                      </a:r>
                      <a:endParaRPr lang="cs-CZ" sz="16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2990257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Přímý materiál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450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325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812101856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Přímé mzdy (Kč/ks)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500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750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 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96132161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Výrobní režie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616 000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160228452"/>
                  </a:ext>
                </a:extLst>
              </a:tr>
              <a:tr h="37707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Správní režie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>
                          <a:effectLst/>
                        </a:rPr>
                        <a:t>X</a:t>
                      </a:r>
                      <a:endParaRPr lang="cs-CZ" sz="16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600" dirty="0">
                          <a:effectLst/>
                        </a:rPr>
                        <a:t>490 000</a:t>
                      </a:r>
                      <a:endParaRPr lang="cs-CZ" sz="16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126466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2213460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CADF411-47A0-4E3E-90F6-8BB3C93A43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88019" y="-840"/>
            <a:ext cx="8229600" cy="764704"/>
          </a:xfrm>
        </p:spPr>
        <p:txBody>
          <a:bodyPr/>
          <a:lstStyle/>
          <a:p>
            <a:r>
              <a:rPr lang="cs-CZ" dirty="0"/>
              <a:t>Přirážková kalkulace</a:t>
            </a:r>
          </a:p>
        </p:txBody>
      </p:sp>
      <p:graphicFrame>
        <p:nvGraphicFramePr>
          <p:cNvPr id="4" name="Tabulka 3">
            <a:extLst>
              <a:ext uri="{FF2B5EF4-FFF2-40B4-BE49-F238E27FC236}">
                <a16:creationId xmlns:a16="http://schemas.microsoft.com/office/drawing/2014/main" id="{CC8E9067-1D35-4020-B7C1-0926659E4197}"/>
              </a:ext>
            </a:extLst>
          </p:cNvPr>
          <p:cNvGraphicFramePr>
            <a:graphicFrameLocks noGrp="1"/>
          </p:cNvGraphicFramePr>
          <p:nvPr/>
        </p:nvGraphicFramePr>
        <p:xfrm>
          <a:off x="715036" y="1196752"/>
          <a:ext cx="7992887" cy="30243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478779">
                  <a:extLst>
                    <a:ext uri="{9D8B030D-6E8A-4147-A177-3AD203B41FA5}">
                      <a16:colId xmlns:a16="http://schemas.microsoft.com/office/drawing/2014/main" val="2679216178"/>
                    </a:ext>
                  </a:extLst>
                </a:gridCol>
                <a:gridCol w="1599711">
                  <a:extLst>
                    <a:ext uri="{9D8B030D-6E8A-4147-A177-3AD203B41FA5}">
                      <a16:colId xmlns:a16="http://schemas.microsoft.com/office/drawing/2014/main" val="2022296888"/>
                    </a:ext>
                  </a:extLst>
                </a:gridCol>
                <a:gridCol w="1329788">
                  <a:extLst>
                    <a:ext uri="{9D8B030D-6E8A-4147-A177-3AD203B41FA5}">
                      <a16:colId xmlns:a16="http://schemas.microsoft.com/office/drawing/2014/main" val="1389530438"/>
                    </a:ext>
                  </a:extLst>
                </a:gridCol>
                <a:gridCol w="1584609">
                  <a:extLst>
                    <a:ext uri="{9D8B030D-6E8A-4147-A177-3AD203B41FA5}">
                      <a16:colId xmlns:a16="http://schemas.microsoft.com/office/drawing/2014/main" val="3588939281"/>
                    </a:ext>
                  </a:extLst>
                </a:gridCol>
              </a:tblGrid>
              <a:tr h="577132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Košile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Mikiny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Kalhoty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7884647"/>
                  </a:ext>
                </a:extLst>
              </a:tr>
              <a:tr h="978880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Vyrobené a prodané množství (ks)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12 000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4 000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9766281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Přímý materiál (Kč/ks)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50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7460548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Přímé mzdy (Kč/ks)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100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80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60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39594455"/>
                  </a:ext>
                </a:extLst>
              </a:tr>
              <a:tr h="489441">
                <a:tc>
                  <a:txBody>
                    <a:bodyPr/>
                    <a:lstStyle/>
                    <a:p>
                      <a:pPr indent="2349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Ostatní přímé náklady (Kč/ks)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10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solidFill>
                            <a:schemeClr val="tx1"/>
                          </a:solidFill>
                          <a:effectLst/>
                        </a:rPr>
                        <a:t>20</a:t>
                      </a:r>
                      <a:endParaRPr lang="cs-CZ" sz="20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solidFill>
                            <a:schemeClr val="tx1"/>
                          </a:solidFill>
                          <a:effectLst/>
                        </a:rPr>
                        <a:t>40</a:t>
                      </a:r>
                      <a:endParaRPr lang="cs-CZ" sz="20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55478876"/>
                  </a:ext>
                </a:extLst>
              </a:tr>
            </a:tbl>
          </a:graphicData>
        </a:graphic>
      </p:graphicFrame>
      <p:sp>
        <p:nvSpPr>
          <p:cNvPr id="5" name="Rectangle 1">
            <a:extLst>
              <a:ext uri="{FF2B5EF4-FFF2-40B4-BE49-F238E27FC236}">
                <a16:creationId xmlns:a16="http://schemas.microsoft.com/office/drawing/2014/main" id="{FC12E0DE-C81A-44AD-882D-DD38CB949AF6}"/>
              </a:ext>
            </a:extLst>
          </p:cNvPr>
          <p:cNvSpPr>
            <a:spLocks noChangeArrowheads="1"/>
          </p:cNvSpPr>
          <p:nvPr/>
        </p:nvSpPr>
        <p:spPr bwMode="auto">
          <a:xfrm>
            <a:off x="234488" y="664622"/>
            <a:ext cx="7890302" cy="830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indent="180975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cs-CZ" altLang="cs-CZ" sz="2400" b="1" i="1" u="none" strike="noStrike" cap="none" normalizeH="0" baseline="0" dirty="0" bmk="_Toc527978597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Př. 3 Vstupní data pro výpočet přirážkové kalkulace</a:t>
            </a: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1809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cs-CZ" altLang="cs-CZ" sz="2400" b="1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8" name="Espace réservé du contenu 2">
            <a:extLst>
              <a:ext uri="{FF2B5EF4-FFF2-40B4-BE49-F238E27FC236}">
                <a16:creationId xmlns:a16="http://schemas.microsoft.com/office/drawing/2014/main" id="{4F0E065D-6CE5-46A5-8E1D-57C45B1835EC}"/>
              </a:ext>
            </a:extLst>
          </p:cNvPr>
          <p:cNvSpPr txBox="1">
            <a:spLocks/>
          </p:cNvSpPr>
          <p:nvPr/>
        </p:nvSpPr>
        <p:spPr bwMode="auto">
          <a:xfrm>
            <a:off x="586117" y="4286570"/>
            <a:ext cx="8250723" cy="19442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1pPr>
            <a:lvl2pPr marL="742950" indent="-28575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2pPr>
            <a:lvl3pPr marL="11430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3pPr>
            <a:lvl4pPr marL="16002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4pPr>
            <a:lvl5pPr marL="2057400" indent="-228600" defTabSz="457200">
              <a:defRPr>
                <a:solidFill>
                  <a:schemeClr val="tx1"/>
                </a:solidFill>
                <a:latin typeface="Palatino Linotype" pitchFamily="18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Palatino Linotype" pitchFamily="18" charset="0"/>
              </a:defRPr>
            </a:lvl9pPr>
          </a:lstStyle>
          <a:p>
            <a:pPr>
              <a:spcBef>
                <a:spcPct val="20000"/>
              </a:spcBef>
            </a:pPr>
            <a:r>
              <a:rPr lang="cs-CZ" sz="2000" dirty="0"/>
              <a:t>Celkové režijní </a:t>
            </a:r>
            <a:r>
              <a:rPr lang="cs-CZ" sz="2000" b="1" dirty="0"/>
              <a:t>náklady 4,8 mil. Kč</a:t>
            </a:r>
            <a:r>
              <a:rPr lang="cs-CZ" sz="2000" dirty="0"/>
              <a:t>. </a:t>
            </a:r>
          </a:p>
          <a:p>
            <a:pPr marL="457200" indent="-457200">
              <a:spcBef>
                <a:spcPct val="20000"/>
              </a:spcBef>
              <a:buAutoNum type="arabicParenR"/>
            </a:pPr>
            <a:r>
              <a:rPr lang="cs-CZ" sz="2000" dirty="0"/>
              <a:t>Sestavte kalkulaci a rozvrhněte režijní náklady dle přímého materiálu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r>
              <a:rPr lang="cs-CZ" sz="2000" dirty="0"/>
              <a:t>Sestavte kalkulaci a rozvrhněte režijní náklady dle přímých mezd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r>
              <a:rPr lang="cs-CZ" sz="2000" dirty="0"/>
              <a:t>Sestavte kalkulaci a rozvrhněte režijní náklady dle celkových přímých nákladů</a:t>
            </a:r>
          </a:p>
          <a:p>
            <a:pPr marL="457200" indent="-457200">
              <a:spcBef>
                <a:spcPct val="20000"/>
              </a:spcBef>
              <a:buFontTx/>
              <a:buAutoNum type="arabicParenR"/>
            </a:pPr>
            <a:endParaRPr lang="cs-CZ" sz="2000" dirty="0"/>
          </a:p>
          <a:p>
            <a:pPr marL="457200" indent="-457200">
              <a:spcBef>
                <a:spcPct val="20000"/>
              </a:spcBef>
              <a:buAutoNum type="arabicParenR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81275572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" y="976209"/>
            <a:ext cx="8229600" cy="1143000"/>
          </a:xfrm>
        </p:spPr>
        <p:txBody>
          <a:bodyPr>
            <a:normAutofit fontScale="90000"/>
          </a:bodyPr>
          <a:lstStyle/>
          <a:p>
            <a:pPr lvl="0" indent="228600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přímého materiálu (A)</a:t>
            </a: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96982" y="2119209"/>
          <a:ext cx="9047018" cy="290999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73825">
                  <a:extLst>
                    <a:ext uri="{9D8B030D-6E8A-4147-A177-3AD203B41FA5}">
                      <a16:colId xmlns:a16="http://schemas.microsoft.com/office/drawing/2014/main" val="2624358537"/>
                    </a:ext>
                  </a:extLst>
                </a:gridCol>
                <a:gridCol w="1170122">
                  <a:extLst>
                    <a:ext uri="{9D8B030D-6E8A-4147-A177-3AD203B41FA5}">
                      <a16:colId xmlns:a16="http://schemas.microsoft.com/office/drawing/2014/main" val="608503302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2503769718"/>
                    </a:ext>
                  </a:extLst>
                </a:gridCol>
                <a:gridCol w="1210987">
                  <a:extLst>
                    <a:ext uri="{9D8B030D-6E8A-4147-A177-3AD203B41FA5}">
                      <a16:colId xmlns:a16="http://schemas.microsoft.com/office/drawing/2014/main" val="1818376108"/>
                    </a:ext>
                  </a:extLst>
                </a:gridCol>
                <a:gridCol w="1781097">
                  <a:extLst>
                    <a:ext uri="{9D8B030D-6E8A-4147-A177-3AD203B41FA5}">
                      <a16:colId xmlns:a16="http://schemas.microsoft.com/office/drawing/2014/main" val="1500308033"/>
                    </a:ext>
                  </a:extLst>
                </a:gridCol>
              </a:tblGrid>
              <a:tr h="711925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37558329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98651545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3081144"/>
                  </a:ext>
                </a:extLst>
              </a:tr>
              <a:tr h="35596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94807870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72566406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45754747"/>
                  </a:ext>
                </a:extLst>
              </a:tr>
              <a:tr h="376727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60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834233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726272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5" y="1227636"/>
            <a:ext cx="8229600" cy="1143000"/>
          </a:xfrm>
        </p:spPr>
        <p:txBody>
          <a:bodyPr>
            <a:normAutofit fontScale="90000"/>
          </a:bodyPr>
          <a:lstStyle/>
          <a:p>
            <a:pPr lvl="0"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přímých mezd (B)</a:t>
            </a: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5" name="Zástupný symbol pro obsah 4"/>
          <p:cNvGraphicFramePr>
            <a:graphicFrameLocks noGrp="1"/>
          </p:cNvGraphicFramePr>
          <p:nvPr>
            <p:ph idx="1"/>
          </p:nvPr>
        </p:nvGraphicFramePr>
        <p:xfrm>
          <a:off x="290945" y="2410479"/>
          <a:ext cx="8728363" cy="310362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44425">
                  <a:extLst>
                    <a:ext uri="{9D8B030D-6E8A-4147-A177-3AD203B41FA5}">
                      <a16:colId xmlns:a16="http://schemas.microsoft.com/office/drawing/2014/main" val="2211716136"/>
                    </a:ext>
                  </a:extLst>
                </a:gridCol>
                <a:gridCol w="1128908">
                  <a:extLst>
                    <a:ext uri="{9D8B030D-6E8A-4147-A177-3AD203B41FA5}">
                      <a16:colId xmlns:a16="http://schemas.microsoft.com/office/drawing/2014/main" val="4019359124"/>
                    </a:ext>
                  </a:extLst>
                </a:gridCol>
                <a:gridCol w="1168333">
                  <a:extLst>
                    <a:ext uri="{9D8B030D-6E8A-4147-A177-3AD203B41FA5}">
                      <a16:colId xmlns:a16="http://schemas.microsoft.com/office/drawing/2014/main" val="318604361"/>
                    </a:ext>
                  </a:extLst>
                </a:gridCol>
                <a:gridCol w="1168333">
                  <a:extLst>
                    <a:ext uri="{9D8B030D-6E8A-4147-A177-3AD203B41FA5}">
                      <a16:colId xmlns:a16="http://schemas.microsoft.com/office/drawing/2014/main" val="3758621601"/>
                    </a:ext>
                  </a:extLst>
                </a:gridCol>
                <a:gridCol w="1718364">
                  <a:extLst>
                    <a:ext uri="{9D8B030D-6E8A-4147-A177-3AD203B41FA5}">
                      <a16:colId xmlns:a16="http://schemas.microsoft.com/office/drawing/2014/main" val="2850205572"/>
                    </a:ext>
                  </a:extLst>
                </a:gridCol>
              </a:tblGrid>
              <a:tr h="759297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33454113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1302855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63583912"/>
                  </a:ext>
                </a:extLst>
              </a:tr>
              <a:tr h="379649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92507566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82367665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režijní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71710948"/>
                  </a:ext>
                </a:extLst>
              </a:tr>
              <a:tr h="401795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Celkové náklady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418797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35059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303213" defTabSz="914400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3886200" algn="dec"/>
              </a:tabLst>
            </a:pP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Vyberte výhodnější kapitálovou strukturu na základě kritéria WACC (</a:t>
            </a:r>
            <a:r>
              <a:rPr lang="cs-CZ" altLang="cs-CZ" dirty="0" err="1">
                <a:latin typeface="Arial" panose="020B0604020202020204" pitchFamily="34" charset="0"/>
                <a:ea typeface="Times New Roman" panose="02020603050405020304" pitchFamily="18" charset="0"/>
              </a:rPr>
              <a:t>prům</a:t>
            </a:r>
            <a:r>
              <a:rPr lang="cs-CZ" altLang="cs-CZ" dirty="0">
                <a:latin typeface="Arial" panose="020B0604020202020204" pitchFamily="34" charset="0"/>
                <a:ea typeface="Times New Roman" panose="02020603050405020304" pitchFamily="18" charset="0"/>
              </a:rPr>
              <a:t>. náklady na kapitál) a své rozhodnutí zdůvodněte a podložte výpočtem. Daňová sazba je 19%</a:t>
            </a:r>
            <a:endParaRPr lang="cs-CZ" altLang="cs-CZ" sz="800" dirty="0">
              <a:latin typeface="Arial" panose="020B0604020202020204" pitchFamily="34" charset="0"/>
            </a:endParaRPr>
          </a:p>
          <a:p>
            <a:pPr marL="0" lvl="0" indent="303213" defTabSz="9144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3886200" algn="dec"/>
              </a:tabLst>
            </a:pPr>
            <a:endParaRPr lang="cs-CZ" altLang="cs-CZ" sz="4000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3990070"/>
              </p:ext>
            </p:extLst>
          </p:nvPr>
        </p:nvGraphicFramePr>
        <p:xfrm>
          <a:off x="1577503" y="4097283"/>
          <a:ext cx="6341012" cy="1405524"/>
        </p:xfrm>
        <a:graphic>
          <a:graphicData uri="http://schemas.openxmlformats.org/drawingml/2006/table">
            <a:tbl>
              <a:tblPr firstRow="1" firstCol="1" bandRow="1">
                <a:tableStyleId>{7DF18680-E054-41AD-8BC1-D1AEF772440D}</a:tableStyleId>
              </a:tblPr>
              <a:tblGrid>
                <a:gridCol w="1250584">
                  <a:extLst>
                    <a:ext uri="{9D8B030D-6E8A-4147-A177-3AD203B41FA5}">
                      <a16:colId xmlns:a16="http://schemas.microsoft.com/office/drawing/2014/main" val="3910325581"/>
                    </a:ext>
                  </a:extLst>
                </a:gridCol>
                <a:gridCol w="1080427">
                  <a:extLst>
                    <a:ext uri="{9D8B030D-6E8A-4147-A177-3AD203B41FA5}">
                      <a16:colId xmlns:a16="http://schemas.microsoft.com/office/drawing/2014/main" val="1450620923"/>
                    </a:ext>
                  </a:extLst>
                </a:gridCol>
                <a:gridCol w="1167011">
                  <a:extLst>
                    <a:ext uri="{9D8B030D-6E8A-4147-A177-3AD203B41FA5}">
                      <a16:colId xmlns:a16="http://schemas.microsoft.com/office/drawing/2014/main" val="1907415029"/>
                    </a:ext>
                  </a:extLst>
                </a:gridCol>
                <a:gridCol w="1478716">
                  <a:extLst>
                    <a:ext uri="{9D8B030D-6E8A-4147-A177-3AD203B41FA5}">
                      <a16:colId xmlns:a16="http://schemas.microsoft.com/office/drawing/2014/main" val="3359045299"/>
                    </a:ext>
                  </a:extLst>
                </a:gridCol>
                <a:gridCol w="1364274">
                  <a:extLst>
                    <a:ext uri="{9D8B030D-6E8A-4147-A177-3AD203B41FA5}">
                      <a16:colId xmlns:a16="http://schemas.microsoft.com/office/drawing/2014/main" val="2082448892"/>
                    </a:ext>
                  </a:extLst>
                </a:gridCol>
              </a:tblGrid>
              <a:tr h="56220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Varianta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Náklady na VK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Náklady na CK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VK (tis. Kč)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CK (tis. Kč)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2549187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A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16%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10%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25 000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75 000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20818437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B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15%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5%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50 000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50 000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70169532"/>
                  </a:ext>
                </a:extLst>
              </a:tr>
              <a:tr h="281105"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>
                          <a:solidFill>
                            <a:schemeClr val="tx1"/>
                          </a:solidFill>
                          <a:effectLst/>
                        </a:rPr>
                        <a:t>C</a:t>
                      </a:r>
                      <a:endParaRPr lang="cs-CZ" sz="180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14%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3%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80 000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303530">
                        <a:spcAft>
                          <a:spcPts val="0"/>
                        </a:spcAft>
                      </a:pPr>
                      <a:r>
                        <a:rPr lang="cs-CZ" sz="1800" dirty="0">
                          <a:solidFill>
                            <a:schemeClr val="tx1"/>
                          </a:solidFill>
                          <a:effectLst/>
                        </a:rPr>
                        <a:t>20 000</a:t>
                      </a:r>
                      <a:endParaRPr lang="cs-CZ" sz="18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2372431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4169311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0944" y="1227636"/>
            <a:ext cx="8742219" cy="1143000"/>
          </a:xfrm>
        </p:spPr>
        <p:txBody>
          <a:bodyPr>
            <a:normAutofit fontScale="90000"/>
          </a:bodyPr>
          <a:lstStyle/>
          <a:p>
            <a:pPr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Kalkulace celkových nákladů na základě celkových přímých nákladů (C)</a:t>
            </a:r>
            <a:br>
              <a:rPr lang="cs-CZ" altLang="cs-CZ" sz="800" dirty="0">
                <a:latin typeface="Arial" panose="020B0604020202020204" pitchFamily="34" charset="0"/>
              </a:rPr>
            </a:br>
            <a:br>
              <a:rPr lang="cs-CZ" altLang="cs-CZ" sz="800" dirty="0">
                <a:latin typeface="Arial" panose="020B0604020202020204" pitchFamily="34" charset="0"/>
              </a:rPr>
            </a:br>
            <a:endParaRPr lang="cs-CZ" altLang="cs-CZ" sz="6000" dirty="0">
              <a:latin typeface="Arial" panose="020B0604020202020204" pitchFamily="34" charset="0"/>
            </a:endParaRPr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290943" y="2330580"/>
          <a:ext cx="8742219" cy="389315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550052">
                  <a:extLst>
                    <a:ext uri="{9D8B030D-6E8A-4147-A177-3AD203B41FA5}">
                      <a16:colId xmlns:a16="http://schemas.microsoft.com/office/drawing/2014/main" val="320586299"/>
                    </a:ext>
                  </a:extLst>
                </a:gridCol>
                <a:gridCol w="1130700">
                  <a:extLst>
                    <a:ext uri="{9D8B030D-6E8A-4147-A177-3AD203B41FA5}">
                      <a16:colId xmlns:a16="http://schemas.microsoft.com/office/drawing/2014/main" val="1351790271"/>
                    </a:ext>
                  </a:extLst>
                </a:gridCol>
                <a:gridCol w="1170188">
                  <a:extLst>
                    <a:ext uri="{9D8B030D-6E8A-4147-A177-3AD203B41FA5}">
                      <a16:colId xmlns:a16="http://schemas.microsoft.com/office/drawing/2014/main" val="3647393999"/>
                    </a:ext>
                  </a:extLst>
                </a:gridCol>
                <a:gridCol w="1170188">
                  <a:extLst>
                    <a:ext uri="{9D8B030D-6E8A-4147-A177-3AD203B41FA5}">
                      <a16:colId xmlns:a16="http://schemas.microsoft.com/office/drawing/2014/main" val="1845945072"/>
                    </a:ext>
                  </a:extLst>
                </a:gridCol>
                <a:gridCol w="1721091">
                  <a:extLst>
                    <a:ext uri="{9D8B030D-6E8A-4147-A177-3AD203B41FA5}">
                      <a16:colId xmlns:a16="http://schemas.microsoft.com/office/drawing/2014/main" val="893351001"/>
                    </a:ext>
                  </a:extLst>
                </a:gridCol>
              </a:tblGrid>
              <a:tr h="732783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Košile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Mikiny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Kalhoty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Náklady celkem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0" marR="0" marT="0" marB="0" anchor="ctr"/>
                </a:tc>
                <a:extLst>
                  <a:ext uri="{0D108BD9-81ED-4DB2-BD59-A6C34878D82A}">
                    <a16:rowId xmlns:a16="http://schemas.microsoft.com/office/drawing/2014/main" val="151839398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Vyrobené a prodané množství (ks)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64734533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Přímý materiál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01585807"/>
                  </a:ext>
                </a:extLst>
              </a:tr>
              <a:tr h="5118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Přímé mzdy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60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85737699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Ostatní přímé náklady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20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40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798291629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Alokované režijní náklady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 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57491968"/>
                  </a:ext>
                </a:extLst>
              </a:tr>
              <a:tr h="541656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Celkové náklady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4527616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5133917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6982" y="122439"/>
            <a:ext cx="9047018" cy="1143000"/>
          </a:xfrm>
          <a:solidFill>
            <a:schemeClr val="bg1"/>
          </a:solidFill>
        </p:spPr>
        <p:txBody>
          <a:bodyPr>
            <a:noAutofit/>
          </a:bodyPr>
          <a:lstStyle/>
          <a:p>
            <a:r>
              <a:rPr lang="cs-CZ" sz="3600" dirty="0"/>
              <a:t>Vstupní data pro výpočet přirážkové kalkulace</a:t>
            </a:r>
            <a:br>
              <a:rPr lang="cs-CZ" sz="3600" dirty="0"/>
            </a:br>
            <a:endParaRPr lang="cs-CZ" sz="3600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162791" y="957176"/>
          <a:ext cx="8915400" cy="243372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22618">
                  <a:extLst>
                    <a:ext uri="{9D8B030D-6E8A-4147-A177-3AD203B41FA5}">
                      <a16:colId xmlns:a16="http://schemas.microsoft.com/office/drawing/2014/main" val="3451694776"/>
                    </a:ext>
                  </a:extLst>
                </a:gridCol>
                <a:gridCol w="1342015">
                  <a:extLst>
                    <a:ext uri="{9D8B030D-6E8A-4147-A177-3AD203B41FA5}">
                      <a16:colId xmlns:a16="http://schemas.microsoft.com/office/drawing/2014/main" val="694231369"/>
                    </a:ext>
                  </a:extLst>
                </a:gridCol>
                <a:gridCol w="1483269">
                  <a:extLst>
                    <a:ext uri="{9D8B030D-6E8A-4147-A177-3AD203B41FA5}">
                      <a16:colId xmlns:a16="http://schemas.microsoft.com/office/drawing/2014/main" val="1366564544"/>
                    </a:ext>
                  </a:extLst>
                </a:gridCol>
                <a:gridCol w="1767498">
                  <a:extLst>
                    <a:ext uri="{9D8B030D-6E8A-4147-A177-3AD203B41FA5}">
                      <a16:colId xmlns:a16="http://schemas.microsoft.com/office/drawing/2014/main" val="328814694"/>
                    </a:ext>
                  </a:extLst>
                </a:gridCol>
              </a:tblGrid>
              <a:tr h="533109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 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Košile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Mikiny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Kalhoty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381039511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Vyrobené a prodané množství (ks)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12 000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4 000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256396727"/>
                  </a:ext>
                </a:extLst>
              </a:tr>
              <a:tr h="452108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Přímý materiál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30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50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100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99895597"/>
                  </a:ext>
                </a:extLst>
              </a:tr>
              <a:tr h="452108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Přímé mzdy (Kč/ks)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80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60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87089928"/>
                  </a:ext>
                </a:extLst>
              </a:tr>
              <a:tr h="498201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Ostatní přímé náklady (Kč/ks)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10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effectLst/>
                        </a:rPr>
                        <a:t>20</a:t>
                      </a:r>
                      <a:endParaRPr lang="cs-CZ" sz="2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effectLst/>
                        </a:rPr>
                        <a:t>40</a:t>
                      </a:r>
                      <a:endParaRPr lang="cs-CZ" sz="2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7744191"/>
                  </a:ext>
                </a:extLst>
              </a:tr>
            </a:tbl>
          </a:graphicData>
        </a:graphic>
      </p:graphicFrame>
      <p:sp>
        <p:nvSpPr>
          <p:cNvPr id="6" name="Obdélník 5"/>
          <p:cNvSpPr/>
          <p:nvPr/>
        </p:nvSpPr>
        <p:spPr>
          <a:xfrm>
            <a:off x="228600" y="3529448"/>
            <a:ext cx="8492836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8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Celkové režijní náklady byly v minulém roce </a:t>
            </a:r>
            <a:r>
              <a:rPr lang="cs-CZ" sz="2800" b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4,8 mil. Kč</a:t>
            </a:r>
          </a:p>
          <a:p>
            <a:endParaRPr lang="cs-CZ" sz="2800" dirty="0">
              <a:latin typeface="Times New Roman" panose="02020603050405020304" pitchFamily="18" charset="0"/>
            </a:endParaRPr>
          </a:p>
          <a:p>
            <a:r>
              <a:rPr lang="cs-CZ" sz="2800" dirty="0">
                <a:latin typeface="Times New Roman" panose="02020603050405020304" pitchFamily="18" charset="0"/>
              </a:rPr>
              <a:t>Propočítejte diferencovanou přirážkovou kalkulaci když: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VR=1,8 mil. Kč; RZ=přímé mzdy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ZR=0,3 mil. Kč; RZ=přímý materiál</a:t>
            </a:r>
          </a:p>
          <a:p>
            <a:pPr marL="514350" indent="-514350">
              <a:buAutoNum type="arabicParenR"/>
            </a:pPr>
            <a:r>
              <a:rPr lang="cs-CZ" sz="2800" dirty="0">
                <a:latin typeface="Times New Roman" panose="02020603050405020304" pitchFamily="18" charset="0"/>
              </a:rPr>
              <a:t>SR= 2,7 mil. Kč; RZ=přímé náklady</a:t>
            </a:r>
          </a:p>
          <a:p>
            <a:pPr marL="514350" indent="-514350">
              <a:buAutoNum type="arabicParenR"/>
            </a:pPr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2800072268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35527" y="388937"/>
            <a:ext cx="8451272" cy="1143000"/>
          </a:xfrm>
          <a:solidFill>
            <a:schemeClr val="bg1"/>
          </a:solidFill>
        </p:spPr>
        <p:txBody>
          <a:bodyPr>
            <a:normAutofit fontScale="90000"/>
          </a:bodyPr>
          <a:lstStyle/>
          <a:p>
            <a:pPr lvl="0" indent="180975" defTabSz="914400" eaLnBrk="0" fontAlgn="base" hangingPunct="0">
              <a:spcAft>
                <a:spcPct val="0"/>
              </a:spcAft>
            </a:pPr>
            <a:r>
              <a:rPr lang="cs-CZ" altLang="cs-CZ" i="1" dirty="0">
                <a:latin typeface="Arial" panose="020B0604020202020204" pitchFamily="34" charset="0"/>
                <a:ea typeface="Times New Roman" panose="02020603050405020304" pitchFamily="18" charset="0"/>
              </a:rPr>
              <a:t>Diferencovaná kalkulace na základě různých rozvrhových základen (D)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/>
        </p:nvGraphicFramePr>
        <p:xfrm>
          <a:off x="0" y="1995056"/>
          <a:ext cx="9144003" cy="423949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713208">
                  <a:extLst>
                    <a:ext uri="{9D8B030D-6E8A-4147-A177-3AD203B41FA5}">
                      <a16:colId xmlns:a16="http://schemas.microsoft.com/office/drawing/2014/main" val="2620356443"/>
                    </a:ext>
                  </a:extLst>
                </a:gridCol>
                <a:gridCol w="1182666">
                  <a:extLst>
                    <a:ext uri="{9D8B030D-6E8A-4147-A177-3AD203B41FA5}">
                      <a16:colId xmlns:a16="http://schemas.microsoft.com/office/drawing/2014/main" val="1774707427"/>
                    </a:ext>
                  </a:extLst>
                </a:gridCol>
                <a:gridCol w="1223969">
                  <a:extLst>
                    <a:ext uri="{9D8B030D-6E8A-4147-A177-3AD203B41FA5}">
                      <a16:colId xmlns:a16="http://schemas.microsoft.com/office/drawing/2014/main" val="2033878678"/>
                    </a:ext>
                  </a:extLst>
                </a:gridCol>
                <a:gridCol w="1223969">
                  <a:extLst>
                    <a:ext uri="{9D8B030D-6E8A-4147-A177-3AD203B41FA5}">
                      <a16:colId xmlns:a16="http://schemas.microsoft.com/office/drawing/2014/main" val="3602528175"/>
                    </a:ext>
                  </a:extLst>
                </a:gridCol>
                <a:gridCol w="1800191">
                  <a:extLst>
                    <a:ext uri="{9D8B030D-6E8A-4147-A177-3AD203B41FA5}">
                      <a16:colId xmlns:a16="http://schemas.microsoft.com/office/drawing/2014/main" val="907286240"/>
                    </a:ext>
                  </a:extLst>
                </a:gridCol>
              </a:tblGrid>
              <a:tr h="747046">
                <a:tc>
                  <a:txBody>
                    <a:bodyPr/>
                    <a:lstStyle/>
                    <a:p>
                      <a:pPr indent="180340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Košile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Mikiny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Kalhoty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Náklady 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754234520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Vyrobené a prodané množství (ks)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12 000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 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64248285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Přímý materiál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50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857888434"/>
                  </a:ext>
                </a:extLst>
              </a:tr>
              <a:tr h="373522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Přímé mzdy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60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942249045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Ostatní přímé náklady (Kč/ks)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935182408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Výrobní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1 800 000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382717784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Zásobovací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565842932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Správní režie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2 700 000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683046977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Alokované rež.nákl.celkem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4 800 000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69162089"/>
                  </a:ext>
                </a:extLst>
              </a:tr>
              <a:tr h="395313">
                <a:tc>
                  <a:txBody>
                    <a:bodyPr/>
                    <a:lstStyle/>
                    <a:p>
                      <a:pPr indent="23495" algn="l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Celkové náklady</a:t>
                      </a: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2159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indent="180340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 </a:t>
                      </a:r>
                      <a:endParaRPr lang="cs-CZ" sz="2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26038747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62985795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Kalkulace – příklad 3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>
          <a:xfrm>
            <a:off x="372357" y="1317397"/>
            <a:ext cx="8479411" cy="1915998"/>
          </a:xfrm>
        </p:spPr>
        <p:txBody>
          <a:bodyPr>
            <a:normAutofit fontScale="62500" lnSpcReduction="20000"/>
          </a:bodyPr>
          <a:lstStyle/>
          <a:p>
            <a:pPr lvl="0" algn="just"/>
            <a:r>
              <a:rPr lang="cs-CZ" dirty="0"/>
              <a:t>Alfa s.r.o. vyrábí oblečení pro volný čas. V březnu 2018 bude vyrábět dětskou teplákovou soupravu Ondřej a dívčí mikinu Andrea. Výrobky jsou nákladově různorodé, proto používá přirážkové kalkulace. Rozpočtované částky jsou u </a:t>
            </a:r>
            <a:r>
              <a:rPr lang="cs-CZ" b="1" dirty="0"/>
              <a:t>výrobní režie</a:t>
            </a:r>
            <a:r>
              <a:rPr lang="cs-CZ" dirty="0"/>
              <a:t> </a:t>
            </a:r>
            <a:r>
              <a:rPr lang="cs-CZ" b="1" dirty="0"/>
              <a:t>240 000 Kč</a:t>
            </a:r>
            <a:r>
              <a:rPr lang="cs-CZ" dirty="0"/>
              <a:t> (rozvrhová základna- pracnost výrobku); u </a:t>
            </a:r>
            <a:r>
              <a:rPr lang="cs-CZ" b="1" dirty="0"/>
              <a:t>správní režie 262 150 Kč</a:t>
            </a:r>
            <a:r>
              <a:rPr lang="cs-CZ" dirty="0"/>
              <a:t> (rozvrhová základna-součet přímých nákladů).</a:t>
            </a:r>
          </a:p>
          <a:p>
            <a:pPr algn="just"/>
            <a:r>
              <a:rPr lang="cs-CZ" b="1" dirty="0"/>
              <a:t>Úkol - sestavte kalkulaci do úrovně vlastních nákladů výkonu </a:t>
            </a:r>
            <a:endParaRPr lang="cs-CZ" dirty="0"/>
          </a:p>
          <a:p>
            <a:pPr algn="just"/>
            <a:endParaRPr lang="cs-CZ" dirty="0"/>
          </a:p>
        </p:txBody>
      </p:sp>
      <p:graphicFrame>
        <p:nvGraphicFramePr>
          <p:cNvPr id="6" name="Tabulka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5354186"/>
              </p:ext>
            </p:extLst>
          </p:nvPr>
        </p:nvGraphicFramePr>
        <p:xfrm>
          <a:off x="1178351" y="3308810"/>
          <a:ext cx="6834432" cy="2488675"/>
        </p:xfrm>
        <a:graphic>
          <a:graphicData uri="http://schemas.openxmlformats.org/drawingml/2006/table">
            <a:tbl>
              <a:tblPr>
                <a:tableStyleId>{35758FB7-9AC5-4552-8A53-C91805E547FA}</a:tableStyleId>
              </a:tblPr>
              <a:tblGrid>
                <a:gridCol w="2278144">
                  <a:extLst>
                    <a:ext uri="{9D8B030D-6E8A-4147-A177-3AD203B41FA5}">
                      <a16:colId xmlns:a16="http://schemas.microsoft.com/office/drawing/2014/main" val="582691744"/>
                    </a:ext>
                  </a:extLst>
                </a:gridCol>
                <a:gridCol w="2784312">
                  <a:extLst>
                    <a:ext uri="{9D8B030D-6E8A-4147-A177-3AD203B41FA5}">
                      <a16:colId xmlns:a16="http://schemas.microsoft.com/office/drawing/2014/main" val="1614039404"/>
                    </a:ext>
                  </a:extLst>
                </a:gridCol>
                <a:gridCol w="1771976">
                  <a:extLst>
                    <a:ext uri="{9D8B030D-6E8A-4147-A177-3AD203B41FA5}">
                      <a16:colId xmlns:a16="http://schemas.microsoft.com/office/drawing/2014/main" val="3912641811"/>
                    </a:ext>
                  </a:extLst>
                </a:gridCol>
              </a:tblGrid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PLÁNOVANÉ ÚDAJE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TEPLÁKOVÁ SOUPRAVA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DÍVČÍ MIKINA 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90692174"/>
                  </a:ext>
                </a:extLst>
              </a:tr>
              <a:tr h="7359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Přímý materiál (Kč/ks)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110,-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140,-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8851918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Přímé mzdy (Kč/ks)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80,-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90,-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9262039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Pracnost (na ks)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45 min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30 min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19511584"/>
                  </a:ext>
                </a:extLst>
              </a:tr>
              <a:tr h="43817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b="1" dirty="0">
                          <a:effectLst/>
                        </a:rPr>
                        <a:t>Plánovaná výroba</a:t>
                      </a:r>
                      <a:endParaRPr lang="cs-CZ" sz="1800" b="1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>
                          <a:effectLst/>
                        </a:rPr>
                        <a:t>2 000 ks</a:t>
                      </a:r>
                      <a:endParaRPr lang="cs-CZ" sz="18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1800" dirty="0">
                          <a:effectLst/>
                        </a:rPr>
                        <a:t>3 000 ks</a:t>
                      </a:r>
                      <a:endParaRPr lang="cs-CZ" sz="18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3053723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38909613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AA80242A-7F85-433E-9AFA-F6DCE5589A01}" type="slidenum">
              <a:rPr lang="cs-CZ" altLang="cs-CZ"/>
              <a:pPr eaLnBrk="1" hangingPunct="1"/>
              <a:t>74</a:t>
            </a:fld>
            <a:endParaRPr lang="cs-CZ" altLang="cs-CZ"/>
          </a:p>
        </p:txBody>
      </p:sp>
      <p:sp>
        <p:nvSpPr>
          <p:cNvPr id="31748" name="Rectangle 2"/>
          <p:cNvSpPr>
            <a:spLocks noGrp="1" noChangeArrowheads="1"/>
          </p:cNvSpPr>
          <p:nvPr>
            <p:ph type="title"/>
          </p:nvPr>
        </p:nvSpPr>
        <p:spPr>
          <a:xfrm>
            <a:off x="359569" y="811213"/>
            <a:ext cx="8424862" cy="558800"/>
          </a:xfrm>
        </p:spPr>
        <p:txBody>
          <a:bodyPr/>
          <a:lstStyle/>
          <a:p>
            <a:pPr eaLnBrk="1" hangingPunct="1"/>
            <a:r>
              <a:rPr lang="cs-CZ" altLang="cs-CZ" sz="2800" b="1" dirty="0"/>
              <a:t>Neabsorpční kalkulace</a:t>
            </a:r>
            <a:r>
              <a:rPr lang="cs-CZ" altLang="cs-CZ" sz="2800" dirty="0"/>
              <a:t> – kalkulace neúplných nákladů</a:t>
            </a:r>
          </a:p>
        </p:txBody>
      </p:sp>
      <p:sp>
        <p:nvSpPr>
          <p:cNvPr id="3174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b="1"/>
              <a:t>Kalkulace variabilních nákladů</a:t>
            </a:r>
          </a:p>
          <a:p>
            <a:pPr eaLnBrk="1" hangingPunct="1"/>
            <a:r>
              <a:rPr lang="cs-CZ" altLang="cs-CZ" sz="2400"/>
              <a:t>Na výrobky kalkuluje pouze variabilní (jednicové) náklady a variabilní část režijních nákladů. Zbývající fixní režijní náklady zajišťují chod podniku a nelze je spolehlivě přiřadit jednotlivým výrobkům, tudíž se nerozpočítávají.</a:t>
            </a:r>
          </a:p>
          <a:p>
            <a:pPr eaLnBrk="1" hangingPunct="1"/>
            <a:r>
              <a:rPr lang="cs-CZ" altLang="cs-CZ" sz="2400"/>
              <a:t>U jednotlivých výrobků se nezjišťuje zisk, ale příspěvek na úhradu fixních nákladů a zisku.</a:t>
            </a:r>
          </a:p>
        </p:txBody>
      </p:sp>
    </p:spTree>
    <p:extLst>
      <p:ext uri="{BB962C8B-B14F-4D97-AF65-F5344CB8AC3E}">
        <p14:creationId xmlns:p14="http://schemas.microsoft.com/office/powerpoint/2010/main" val="652985819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1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E597B36-DDC9-4C8B-9C58-0CF56DC1DA8A}" type="slidenum">
              <a:rPr lang="cs-CZ" altLang="cs-CZ"/>
              <a:pPr eaLnBrk="1" hangingPunct="1"/>
              <a:t>75</a:t>
            </a:fld>
            <a:endParaRPr lang="cs-CZ" altLang="cs-CZ"/>
          </a:p>
        </p:txBody>
      </p:sp>
      <p:sp>
        <p:nvSpPr>
          <p:cNvPr id="32772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539750" y="527900"/>
            <a:ext cx="8002588" cy="1345349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400" b="1" dirty="0"/>
              <a:t>Př. </a:t>
            </a:r>
            <a:r>
              <a:rPr lang="cs-CZ" altLang="cs-CZ" sz="2400" dirty="0"/>
              <a:t>Vyčíslete Příspěvek na úhradu fixních nákladů a tvorbu zisku (krycí příspěvek), krycí příspěvek na ks každého výrobku a celkový zisk.</a:t>
            </a:r>
          </a:p>
        </p:txBody>
      </p:sp>
      <p:graphicFrame>
        <p:nvGraphicFramePr>
          <p:cNvPr id="94211" name="Group 3"/>
          <p:cNvGraphicFramePr>
            <a:graphicFrameLocks noGrp="1"/>
          </p:cNvGraphicFramePr>
          <p:nvPr>
            <p:ph sz="half" idx="2"/>
          </p:nvPr>
        </p:nvGraphicFramePr>
        <p:xfrm>
          <a:off x="611188" y="1557338"/>
          <a:ext cx="8316913" cy="4754784"/>
        </p:xfrm>
        <a:graphic>
          <a:graphicData uri="http://schemas.openxmlformats.org/drawingml/2006/table">
            <a:tbl>
              <a:tblPr/>
              <a:tblGrid>
                <a:gridCol w="17335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6764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510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7907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2652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Položka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B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Výrobek C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Počet 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cena/ks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205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Tržby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139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Přímý mat.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4 800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9 200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Přímé mzdy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1 200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1 800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471393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65687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10 000</a:t>
                      </a: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469806">
                <a:tc>
                  <a:txBody>
                    <a:bodyPr/>
                    <a:lstStyle/>
                    <a:p>
                      <a:pPr marL="342900" marR="0" lvl="0" indent="-34290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ú</a:t>
                      </a: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11" marB="4571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33602811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9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4F5606D-D376-414F-900E-42795B5A83A0}" type="slidenum">
              <a:rPr lang="cs-CZ" altLang="cs-CZ"/>
              <a:pPr eaLnBrk="1" hangingPunct="1"/>
              <a:t>76</a:t>
            </a:fld>
            <a:endParaRPr lang="cs-CZ" altLang="cs-CZ"/>
          </a:p>
        </p:txBody>
      </p:sp>
      <p:sp>
        <p:nvSpPr>
          <p:cNvPr id="3994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981075"/>
            <a:ext cx="8424862" cy="4968875"/>
          </a:xfrm>
        </p:spPr>
        <p:txBody>
          <a:bodyPr/>
          <a:lstStyle/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2000" b="1" dirty="0"/>
              <a:t>Př. Obchodní organizace vyváží pšenici, mouku pšeničnou, cukr bílý a vepřové maso.</a:t>
            </a:r>
            <a:r>
              <a:rPr lang="cs-CZ" altLang="cs-CZ" sz="2000" dirty="0"/>
              <a:t> </a:t>
            </a:r>
            <a:r>
              <a:rPr lang="cs-CZ" altLang="cs-CZ" sz="2000" b="1" dirty="0"/>
              <a:t>Údaje o vývozu jsou uvedeny v tabulce 1 (v USD).</a:t>
            </a: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</a:pPr>
            <a:r>
              <a:rPr lang="cs-CZ" altLang="cs-CZ" sz="2000" dirty="0"/>
              <a:t>Vypočtěte:  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Příspěvek na úhradu u:  na 1 t každé komodity a celkem (U)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Určete pořadí výhodnosti komodit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Doporučte, která z komodit není vhodná pro obchodování</a:t>
            </a:r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AutoNum type="arabicPeriod"/>
            </a:pPr>
            <a:r>
              <a:rPr lang="cs-CZ" altLang="cs-CZ" sz="2000" dirty="0"/>
              <a:t>S pomocí klasické kalkulace vypočtěte také zisk celkem za </a:t>
            </a:r>
            <a:r>
              <a:rPr lang="cs-CZ" altLang="cs-CZ" sz="2000" dirty="0" err="1"/>
              <a:t>jednotl</a:t>
            </a:r>
            <a:r>
              <a:rPr lang="cs-CZ" altLang="cs-CZ" sz="2000" dirty="0"/>
              <a:t>. komodity (Z) a posuďte, jak by situace vypadala při rozhodování podle zisku. Náklady fixní (FN) rozvrhněte úměrně podle variabilních nákladů celkem (</a:t>
            </a:r>
            <a:r>
              <a:rPr lang="cs-CZ" altLang="cs-CZ" sz="2000" dirty="0" err="1"/>
              <a:t>Nv</a:t>
            </a:r>
            <a:r>
              <a:rPr lang="cs-CZ" altLang="cs-CZ" sz="2000" dirty="0"/>
              <a:t>)</a:t>
            </a:r>
          </a:p>
          <a:p>
            <a:pPr marL="609600" indent="-609600" eaLnBrk="1" hangingPunct="1">
              <a:lnSpc>
                <a:spcPct val="90000"/>
              </a:lnSpc>
            </a:pPr>
            <a:endParaRPr lang="cs-CZ" altLang="cs-CZ" sz="2000" dirty="0"/>
          </a:p>
          <a:p>
            <a:pPr marL="609600" indent="-609600"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endParaRPr lang="cs-CZ" altLang="cs-CZ" sz="2000" dirty="0"/>
          </a:p>
        </p:txBody>
      </p:sp>
    </p:spTree>
    <p:extLst>
      <p:ext uri="{BB962C8B-B14F-4D97-AF65-F5344CB8AC3E}">
        <p14:creationId xmlns:p14="http://schemas.microsoft.com/office/powerpoint/2010/main" val="3298938916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288B7D01-1F85-42BF-81AB-FB81B047520B}" type="slidenum">
              <a:rPr lang="cs-CZ" altLang="cs-CZ"/>
              <a:pPr eaLnBrk="1" hangingPunct="1"/>
              <a:t>77</a:t>
            </a:fld>
            <a:endParaRPr lang="cs-CZ" altLang="cs-CZ"/>
          </a:p>
        </p:txBody>
      </p:sp>
      <p:sp>
        <p:nvSpPr>
          <p:cNvPr id="40964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166687" y="596901"/>
            <a:ext cx="8653463" cy="965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anose="05000000000000000000" pitchFamily="2" charset="2"/>
              <a:buNone/>
            </a:pPr>
            <a:r>
              <a:rPr lang="cs-CZ" altLang="cs-CZ" sz="1800" dirty="0"/>
              <a:t>Tabulka 1 - Podkladové údaje</a:t>
            </a:r>
          </a:p>
        </p:txBody>
      </p:sp>
      <p:graphicFrame>
        <p:nvGraphicFramePr>
          <p:cNvPr id="100355" name="Group 3"/>
          <p:cNvGraphicFramePr>
            <a:graphicFrameLocks noGrp="1"/>
          </p:cNvGraphicFramePr>
          <p:nvPr>
            <p:ph type="clipArt" sz="half" idx="2"/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marže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42292777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Zástupný symbol pro číslo snímku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8797CFB9-91E2-403B-9305-AEBF736DC15C}" type="slidenum">
              <a:rPr lang="cs-CZ" altLang="cs-CZ"/>
              <a:pPr eaLnBrk="1" hangingPunct="1"/>
              <a:t>78</a:t>
            </a:fld>
            <a:endParaRPr lang="cs-CZ" altLang="cs-CZ"/>
          </a:p>
        </p:txBody>
      </p:sp>
      <p:sp>
        <p:nvSpPr>
          <p:cNvPr id="4198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388" y="581304"/>
            <a:ext cx="8642350" cy="792163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None/>
            </a:pPr>
            <a:r>
              <a:rPr lang="cs-CZ" altLang="cs-CZ" sz="2400" b="1" dirty="0"/>
              <a:t>ŘEŠENÍ - klasickou metodou – přirážková kalkulace</a:t>
            </a:r>
          </a:p>
        </p:txBody>
      </p:sp>
      <p:graphicFrame>
        <p:nvGraphicFramePr>
          <p:cNvPr id="101379" name="Group 3"/>
          <p:cNvGraphicFramePr>
            <a:graphicFrameLocks noGrp="1"/>
          </p:cNvGraphicFramePr>
          <p:nvPr/>
        </p:nvGraphicFramePr>
        <p:xfrm>
          <a:off x="179388" y="1341438"/>
          <a:ext cx="8785225" cy="4897439"/>
        </p:xfrm>
        <a:graphic>
          <a:graphicData uri="http://schemas.openxmlformats.org/drawingml/2006/table">
            <a:tbl>
              <a:tblPr/>
              <a:tblGrid>
                <a:gridCol w="11985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128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52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113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3684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728788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640121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4"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Vepř.m.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q v t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p na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1 180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73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</a:endParaRPr>
                    </a:p>
                  </a:txBody>
                  <a:tcPr marT="45723" marB="45723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FN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555 600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7887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T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Z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n (N / t)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</a:rPr>
                        <a:t>      x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65784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</a:rPr>
                        <a:t>z</a:t>
                      </a: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41453275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Zástupný symbol pro číslo snímku 6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/>
            <a:fld id="{1096BE02-66F8-43C9-B8D4-59F2F885CC30}" type="slidenum">
              <a:rPr lang="cs-CZ" altLang="cs-CZ"/>
              <a:pPr eaLnBrk="1" hangingPunct="1"/>
              <a:t>79</a:t>
            </a:fld>
            <a:endParaRPr lang="cs-CZ" altLang="cs-CZ"/>
          </a:p>
        </p:txBody>
      </p:sp>
      <p:graphicFrame>
        <p:nvGraphicFramePr>
          <p:cNvPr id="106499" name="Group 3"/>
          <p:cNvGraphicFramePr>
            <a:graphicFrameLocks noGrp="1"/>
          </p:cNvGraphicFramePr>
          <p:nvPr>
            <p:ph type="clipArt" sz="half" idx="2"/>
            <p:extLst>
              <p:ext uri="{D42A27DB-BD31-4B8C-83A1-F6EECF244321}">
                <p14:modId xmlns:p14="http://schemas.microsoft.com/office/powerpoint/2010/main" val="124769626"/>
              </p:ext>
            </p:extLst>
          </p:nvPr>
        </p:nvGraphicFramePr>
        <p:xfrm>
          <a:off x="323850" y="908050"/>
          <a:ext cx="8496300" cy="5502276"/>
        </p:xfrm>
        <a:graphic>
          <a:graphicData uri="http://schemas.openxmlformats.org/drawingml/2006/table">
            <a:tbl>
              <a:tblPr/>
              <a:tblGrid>
                <a:gridCol w="1473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049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938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2255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417638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48113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2388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Komodita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Pšenice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Mouka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Cukr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Vepř.maso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Celkem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q  v t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30 000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45 000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25 000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500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 na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1 t 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122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192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260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200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65781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108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163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247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180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 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Verdana" pitchFamily="34" charset="0"/>
                          <a:cs typeface="Times New Roman" pitchFamily="18" charset="0"/>
                        </a:rPr>
                        <a:t>p</a:t>
                      </a: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 - nv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U  = q . u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FN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49307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Zisk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800146">
                <a:tc>
                  <a:txBody>
                    <a:bodyPr/>
                    <a:lstStyle/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Hrubá </a:t>
                      </a:r>
                    </a:p>
                    <a:p>
                      <a:pPr marL="342900" marR="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cs-CZ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 CE" charset="-18"/>
                          <a:cs typeface="Times New Roman" pitchFamily="18" charset="0"/>
                        </a:rPr>
                        <a:t>marže %</a:t>
                      </a:r>
                      <a:endParaRPr kumimoji="0" lang="cs-CZ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cs-CZ" sz="18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 CE" charset="-18"/>
                        <a:cs typeface="Times New Roman" pitchFamily="18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bg2"/>
                        </a:buClr>
                        <a:buSzPct val="75000"/>
                        <a:buFont typeface="Wingdings" pitchFamily="2" charset="2"/>
                        <a:buNone/>
                        <a:tabLst/>
                      </a:pPr>
                      <a:endParaRPr kumimoji="0" lang="cs-CZ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Verdana" pitchFamily="34" charset="0"/>
                      </a:endParaRPr>
                    </a:p>
                  </a:txBody>
                  <a:tcPr marT="45723" marB="45723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</a:tbl>
          </a:graphicData>
        </a:graphic>
      </p:graphicFrame>
      <p:sp>
        <p:nvSpPr>
          <p:cNvPr id="46163" name="Rectangle 84"/>
          <p:cNvSpPr>
            <a:spLocks noChangeArrowheads="1"/>
          </p:cNvSpPr>
          <p:nvPr/>
        </p:nvSpPr>
        <p:spPr bwMode="auto">
          <a:xfrm>
            <a:off x="323850" y="260350"/>
            <a:ext cx="8653463" cy="358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 eaLnBrk="0" hangingPunct="0"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b="1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lnSpc>
                <a:spcPct val="90000"/>
              </a:lnSpc>
              <a:spcBef>
                <a:spcPct val="20000"/>
              </a:spcBef>
              <a:buClr>
                <a:schemeClr val="bg2"/>
              </a:buClr>
              <a:buSzPct val="75000"/>
              <a:buFont typeface="Wingdings" panose="05000000000000000000" pitchFamily="2" charset="2"/>
              <a:buNone/>
            </a:pPr>
            <a:r>
              <a:rPr lang="cs-CZ" altLang="cs-CZ" sz="2000"/>
              <a:t>Řešení metodou variabilních nákladů: </a:t>
            </a:r>
          </a:p>
        </p:txBody>
      </p:sp>
    </p:spTree>
    <p:extLst>
      <p:ext uri="{BB962C8B-B14F-4D97-AF65-F5344CB8AC3E}">
        <p14:creationId xmlns:p14="http://schemas.microsoft.com/office/powerpoint/2010/main" val="1213227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2932" y="460817"/>
            <a:ext cx="8229600" cy="1143000"/>
          </a:xfrm>
        </p:spPr>
        <p:txBody>
          <a:bodyPr/>
          <a:lstStyle/>
          <a:p>
            <a:r>
              <a:rPr lang="cs-CZ" dirty="0">
                <a:solidFill>
                  <a:srgbClr val="FF0000"/>
                </a:solidFill>
              </a:rPr>
              <a:t>Rozvaha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algn="just" defTabSz="914400" eaLnBrk="0" fontAlgn="base" hangingPunct="0">
              <a:spcBef>
                <a:spcPct val="0"/>
              </a:spcBef>
              <a:spcAft>
                <a:spcPct val="0"/>
              </a:spcAft>
              <a:buNone/>
              <a:tabLst>
                <a:tab pos="3886200" algn="dec"/>
              </a:tabLst>
            </a:pPr>
            <a:r>
              <a:rPr lang="cs-CZ" dirty="0"/>
              <a:t>Firma Betty s.r.o. se rozhoduje, zda pokrýt 17 000 000 Kč potřebného kapitálu plně z vlastních zdrojů nebo si vzít úvěr ve výši 5 000 000 Kč (úrok 6,4 % </a:t>
            </a:r>
            <a:r>
              <a:rPr lang="cs-CZ" dirty="0" err="1"/>
              <a:t>p.a</a:t>
            </a:r>
            <a:r>
              <a:rPr lang="cs-CZ" dirty="0"/>
              <a:t>.) a zbytek financovat z vlastních zdrojů. Firma plánuje EBIT ve výši 2 000 000 Kč, sazba </a:t>
            </a:r>
            <a:r>
              <a:rPr lang="cs-CZ" dirty="0" err="1"/>
              <a:t>DzPPO</a:t>
            </a:r>
            <a:r>
              <a:rPr lang="cs-CZ" dirty="0"/>
              <a:t> činí 19 %. Jak se management rozhodne, pokud jako </a:t>
            </a:r>
            <a:r>
              <a:rPr lang="cs-CZ" b="1" dirty="0"/>
              <a:t>rozhodující kritérium zvolil působení finanční páky?</a:t>
            </a:r>
            <a:endParaRPr lang="cs-CZ" altLang="cs-CZ" sz="4000" b="1" dirty="0">
              <a:latin typeface="Arial" panose="020B0604020202020204" pitchFamily="34" charset="0"/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28323523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7835" y="358709"/>
            <a:ext cx="8229600" cy="1143000"/>
          </a:xfrm>
        </p:spPr>
        <p:txBody>
          <a:bodyPr/>
          <a:lstStyle/>
          <a:p>
            <a:r>
              <a:rPr lang="cs-CZ" dirty="0"/>
              <a:t>Kalkulace – příklad 4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412776"/>
            <a:ext cx="8435280" cy="1540768"/>
          </a:xfrm>
        </p:spPr>
        <p:txBody>
          <a:bodyPr/>
          <a:lstStyle/>
          <a:p>
            <a:pPr lvl="0"/>
            <a:r>
              <a:rPr lang="cs-CZ" sz="2400" dirty="0">
                <a:solidFill>
                  <a:schemeClr val="tx1"/>
                </a:solidFill>
              </a:rPr>
              <a:t>Podnik vyrábí dva druhy ponožek: bílé a barevné. V následujícím roce předpokládá vyrobit 10 000 párů bílých a 8 000 párů barevných ponožek (další údaje v tabulce)</a:t>
            </a:r>
          </a:p>
          <a:p>
            <a:endParaRPr lang="cs-CZ" sz="2400" dirty="0">
              <a:solidFill>
                <a:schemeClr val="tx1"/>
              </a:solidFill>
            </a:endParaRPr>
          </a:p>
        </p:txBody>
      </p:sp>
      <p:graphicFrame>
        <p:nvGraphicFramePr>
          <p:cNvPr id="5" name="Tabulka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2859566"/>
              </p:ext>
            </p:extLst>
          </p:nvPr>
        </p:nvGraphicFramePr>
        <p:xfrm>
          <a:off x="395536" y="2708921"/>
          <a:ext cx="8435280" cy="2023335"/>
        </p:xfrm>
        <a:graphic>
          <a:graphicData uri="http://schemas.openxmlformats.org/drawingml/2006/table">
            <a:tbl>
              <a:tblPr/>
              <a:tblGrid>
                <a:gridCol w="174038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9254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496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8207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04334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00462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1147348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80933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Výrobek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Cena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Variabilní náklady (Kč/pár)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Fixní náklady (Kč)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Bílé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25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10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Barevné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30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12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 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dirty="0">
                          <a:latin typeface="Times New Roman"/>
                          <a:ea typeface="Calibri"/>
                          <a:cs typeface="Times New Roman"/>
                        </a:rPr>
                        <a:t> x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0466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>
                          <a:latin typeface="Times New Roman"/>
                          <a:ea typeface="Calibri"/>
                          <a:cs typeface="Times New Roman"/>
                        </a:rPr>
                        <a:t>Celkem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>
                          <a:latin typeface="Times New Roman"/>
                          <a:ea typeface="Calibri"/>
                          <a:cs typeface="Times New Roman"/>
                        </a:rPr>
                        <a:t>x</a:t>
                      </a:r>
                      <a:endParaRPr lang="cs-CZ" sz="2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s-CZ" sz="20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s-CZ" sz="2000" b="1" dirty="0">
                          <a:latin typeface="Times New Roman"/>
                          <a:ea typeface="Calibri"/>
                          <a:cs typeface="Times New Roman"/>
                        </a:rPr>
                        <a:t>120 000</a:t>
                      </a:r>
                      <a:endParaRPr lang="cs-CZ" sz="2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44450" marR="4445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cs-CZ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6" name="Zástupný symbol pro obsah 2"/>
          <p:cNvSpPr txBox="1">
            <a:spLocks/>
          </p:cNvSpPr>
          <p:nvPr/>
        </p:nvSpPr>
        <p:spPr bwMode="auto">
          <a:xfrm>
            <a:off x="320122" y="4736390"/>
            <a:ext cx="8582702" cy="15407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>
              <a:buFont typeface="Arial" pitchFamily="34" charset="0"/>
              <a:buChar char="•"/>
            </a:pPr>
            <a:r>
              <a:rPr lang="cs-CZ" sz="2400" dirty="0"/>
              <a:t> Vypočítejte </a:t>
            </a:r>
            <a:r>
              <a:rPr lang="cs-CZ" sz="2400" b="1" dirty="0"/>
              <a:t>plánovaný zisk</a:t>
            </a:r>
            <a:r>
              <a:rPr lang="cs-CZ" sz="2400" dirty="0"/>
              <a:t>.</a:t>
            </a:r>
          </a:p>
          <a:p>
            <a:pPr lvl="0">
              <a:buFont typeface="Arial" pitchFamily="34" charset="0"/>
              <a:buChar char="•"/>
            </a:pPr>
            <a:r>
              <a:rPr lang="cs-CZ" sz="2400" dirty="0"/>
              <a:t> Ve skutečnosti se prodalo 7 000 párů barevných a 11 000 párů bílých ponožek. Jak se změnil zisk? Čím byla tato změna způsobena? Vysvětlete.</a:t>
            </a: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cs-CZ" sz="2400" b="0" i="0" u="none" strike="noStrike" kern="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898905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chemeClr val="tx1"/>
                </a:solidFill>
              </a:rPr>
              <a:t>Náklady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>
              <a:buNone/>
            </a:pPr>
            <a:r>
              <a:rPr lang="cs-CZ" sz="2800" b="1" dirty="0">
                <a:solidFill>
                  <a:schemeClr val="tx1"/>
                </a:solidFill>
              </a:rPr>
              <a:t>Definujte NÁKLADY</a:t>
            </a:r>
          </a:p>
          <a:p>
            <a:pPr marL="609600" indent="-60960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609600" indent="-609600">
              <a:buNone/>
            </a:pPr>
            <a:endParaRPr lang="cs-CZ" sz="2800" dirty="0"/>
          </a:p>
          <a:p>
            <a:pPr marL="609600" indent="-609600">
              <a:buNone/>
            </a:pPr>
            <a:endParaRPr lang="cs-CZ" sz="2800" dirty="0">
              <a:solidFill>
                <a:schemeClr val="tx1"/>
              </a:solidFill>
            </a:endParaRPr>
          </a:p>
          <a:p>
            <a:pPr marL="609600" indent="-609600">
              <a:buNone/>
            </a:pPr>
            <a:endParaRPr lang="cs-CZ" sz="2800" dirty="0"/>
          </a:p>
          <a:p>
            <a:pPr marL="609600" indent="-609600">
              <a:buNone/>
            </a:pPr>
            <a:r>
              <a:rPr lang="cs-CZ" sz="2800" dirty="0">
                <a:solidFill>
                  <a:schemeClr val="tx1"/>
                </a:solidFill>
              </a:rPr>
              <a:t> Uveďte klasifikaci a příklady nákladů.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1061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1513</TotalTime>
  <Words>4229</Words>
  <Application>Microsoft Office PowerPoint</Application>
  <PresentationFormat>Předvádění na obrazovce (4:3)</PresentationFormat>
  <Paragraphs>1185</Paragraphs>
  <Slides>80</Slides>
  <Notes>43</Notes>
  <HiddenSlides>0</HiddenSlides>
  <MMClips>0</MMClips>
  <ScaleCrop>false</ScaleCrop>
  <HeadingPairs>
    <vt:vector size="6" baseType="variant">
      <vt:variant>
        <vt:lpstr>Použitá písma</vt:lpstr>
      </vt:variant>
      <vt:variant>
        <vt:i4>10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80</vt:i4>
      </vt:variant>
    </vt:vector>
  </HeadingPairs>
  <TitlesOfParts>
    <vt:vector size="91" baseType="lpstr">
      <vt:lpstr>Arial</vt:lpstr>
      <vt:lpstr>Arial CE</vt:lpstr>
      <vt:lpstr>Calibri</vt:lpstr>
      <vt:lpstr>Garamond</vt:lpstr>
      <vt:lpstr>Palatino Linotype</vt:lpstr>
      <vt:lpstr>Symbol</vt:lpstr>
      <vt:lpstr>Tahoma</vt:lpstr>
      <vt:lpstr>Times New Roman</vt:lpstr>
      <vt:lpstr>Verdana</vt:lpstr>
      <vt:lpstr>Wingdings</vt:lpstr>
      <vt:lpstr>Office Theme</vt:lpstr>
      <vt:lpstr>Opakování </vt:lpstr>
      <vt:lpstr>Podnikání </vt:lpstr>
      <vt:lpstr>Rozvaha</vt:lpstr>
      <vt:lpstr>Rozvaha</vt:lpstr>
      <vt:lpstr>Rozvaha</vt:lpstr>
      <vt:lpstr>Rozvaha</vt:lpstr>
      <vt:lpstr>Rozvaha</vt:lpstr>
      <vt:lpstr>Rozvaha</vt:lpstr>
      <vt:lpstr>Náklady</vt:lpstr>
      <vt:lpstr>Opakování</vt:lpstr>
      <vt:lpstr>Náklady vs. výdaje</vt:lpstr>
      <vt:lpstr>Výsledek hospodaření</vt:lpstr>
      <vt:lpstr>Nákladové funkce</vt:lpstr>
      <vt:lpstr>Výběr optimální varianty</vt:lpstr>
      <vt:lpstr>Příklad – nákladová funkce</vt:lpstr>
      <vt:lpstr>Příklad – nákladová funkce</vt:lpstr>
      <vt:lpstr>Bod zvratu</vt:lpstr>
      <vt:lpstr>Bod zvratu – vyznačte v grafu krycí příspěvek</vt:lpstr>
      <vt:lpstr>Příklad – nákladová funkce a bod zvratu</vt:lpstr>
      <vt:lpstr>Příklad 1 – Bod zvratu</vt:lpstr>
      <vt:lpstr>Příklad 2 – Bod zvratu</vt:lpstr>
      <vt:lpstr>Příklad 3 – bod zvratu</vt:lpstr>
      <vt:lpstr>Využití nákladů pro rozhodnutí o výběru vhodné technologické varianty</vt:lpstr>
      <vt:lpstr>Nákladové funkce</vt:lpstr>
      <vt:lpstr>Nákladové funkce</vt:lpstr>
      <vt:lpstr>Prezentace aplikace PowerPoint</vt:lpstr>
      <vt:lpstr>Prezentace aplikace PowerPoint</vt:lpstr>
      <vt:lpstr>Náklady, SPP</vt:lpstr>
      <vt:lpstr>Kalkulace</vt:lpstr>
      <vt:lpstr>Opakování</vt:lpstr>
      <vt:lpstr>ŘÍZENÍ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</vt:lpstr>
      <vt:lpstr>KALKULACE NÁKLADŮ - alokace</vt:lpstr>
      <vt:lpstr>Kalkulační vzorce</vt:lpstr>
      <vt:lpstr>Kalkulační vzorce</vt:lpstr>
      <vt:lpstr>Kalkulační vzorce</vt:lpstr>
      <vt:lpstr>Kalkulační vzorce</vt:lpstr>
      <vt:lpstr>Kalkulační vzorce</vt:lpstr>
      <vt:lpstr>Kalkulační systém</vt:lpstr>
      <vt:lpstr>Kalkulační systém – klasifikace kalkulací</vt:lpstr>
      <vt:lpstr>Základní typy nákladových kalkulací</vt:lpstr>
      <vt:lpstr>Kalkulační členění</vt:lpstr>
      <vt:lpstr>Metody kalkulace</vt:lpstr>
      <vt:lpstr>Metoda kalkulace závisí na:</vt:lpstr>
      <vt:lpstr>Kalkulace dělením</vt:lpstr>
      <vt:lpstr>Prostá kalkulace dělením</vt:lpstr>
      <vt:lpstr>Řešení Prostá kalkulace dělením</vt:lpstr>
      <vt:lpstr>Příklad 2 Prostá kalkulace dělením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Opakování</vt:lpstr>
      <vt:lpstr>2. Kalkulace přirážková </vt:lpstr>
      <vt:lpstr>Kalkulace přirážková </vt:lpstr>
      <vt:lpstr>Prezentace aplikace PowerPoint</vt:lpstr>
      <vt:lpstr>Prezentace aplikace PowerPoint</vt:lpstr>
      <vt:lpstr>Kalkulace – příklad 1</vt:lpstr>
      <vt:lpstr>Kalkulace – příklad 2</vt:lpstr>
      <vt:lpstr>Přirážková kalkulace</vt:lpstr>
      <vt:lpstr>Kalkulace celkových nákladů na základě přímého materiálu (A) </vt:lpstr>
      <vt:lpstr>Kalkulace celkových nákladů na základě přímých mezd (B) </vt:lpstr>
      <vt:lpstr>Kalkulace celkových nákladů na základě celkových přímých nákladů (C)  </vt:lpstr>
      <vt:lpstr>Vstupní data pro výpočet přirážkové kalkulace </vt:lpstr>
      <vt:lpstr>Diferencovaná kalkulace na základě různých rozvrhových základen (D)</vt:lpstr>
      <vt:lpstr>Kalkulace – příklad 3</vt:lpstr>
      <vt:lpstr>Neabsorpční kalkulace – kalkulace neúplných nákladů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Kalkulace – příklad 4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L9087</dc:creator>
  <cp:lastModifiedBy>Petr Novák</cp:lastModifiedBy>
  <cp:revision>317</cp:revision>
  <dcterms:created xsi:type="dcterms:W3CDTF">2012-07-19T22:32:54Z</dcterms:created>
  <dcterms:modified xsi:type="dcterms:W3CDTF">2022-02-12T21:18:48Z</dcterms:modified>
</cp:coreProperties>
</file>