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347" r:id="rId2"/>
    <p:sldId id="348" r:id="rId3"/>
    <p:sldId id="349" r:id="rId4"/>
    <p:sldId id="350" r:id="rId5"/>
    <p:sldId id="351" r:id="rId6"/>
    <p:sldId id="380" r:id="rId7"/>
    <p:sldId id="353" r:id="rId8"/>
    <p:sldId id="382" r:id="rId9"/>
    <p:sldId id="355" r:id="rId10"/>
    <p:sldId id="384" r:id="rId11"/>
    <p:sldId id="357" r:id="rId12"/>
    <p:sldId id="358" r:id="rId13"/>
    <p:sldId id="359" r:id="rId14"/>
    <p:sldId id="360" r:id="rId15"/>
    <p:sldId id="361" r:id="rId16"/>
    <p:sldId id="362" r:id="rId17"/>
    <p:sldId id="363" r:id="rId18"/>
    <p:sldId id="364" r:id="rId19"/>
    <p:sldId id="365" r:id="rId20"/>
    <p:sldId id="366" r:id="rId21"/>
    <p:sldId id="369" r:id="rId22"/>
    <p:sldId id="371" r:id="rId23"/>
    <p:sldId id="372" r:id="rId24"/>
    <p:sldId id="373" r:id="rId25"/>
    <p:sldId id="374" r:id="rId26"/>
    <p:sldId id="26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7" autoAdjust="0"/>
    <p:restoredTop sz="85072" autoAdjust="0"/>
  </p:normalViewPr>
  <p:slideViewPr>
    <p:cSldViewPr snapToGrid="0" snapToObjects="1">
      <p:cViewPr varScale="1">
        <p:scale>
          <a:sx n="77" d="100"/>
          <a:sy n="77" d="100"/>
        </p:scale>
        <p:origin x="1411" y="7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71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09.03.2022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6544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a:ln/>
        </p:spPr>
      </p:sp>
      <p:sp>
        <p:nvSpPr>
          <p:cNvPr id="3174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3174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fld id="{67D284B4-3DBE-4189-938D-7681AD70CD7F}" type="slidenum">
              <a:rPr lang="cs-CZ" altLang="cs-CZ" b="0">
                <a:latin typeface="Arial" panose="020B0604020202020204" pitchFamily="34" charset="0"/>
              </a:rPr>
              <a:pPr eaLnBrk="1" hangingPunct="1"/>
              <a:t>18</a:t>
            </a:fld>
            <a:endParaRPr lang="cs-CZ" altLang="cs-CZ" b="0">
              <a:latin typeface="Arial" panose="020B0604020202020204" pitchFamily="34" charset="0"/>
            </a:endParaRPr>
          </a:p>
        </p:txBody>
      </p:sp>
    </p:spTree>
    <p:extLst>
      <p:ext uri="{BB962C8B-B14F-4D97-AF65-F5344CB8AC3E}">
        <p14:creationId xmlns:p14="http://schemas.microsoft.com/office/powerpoint/2010/main" val="2729841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ext 2"/>
          <p:cNvSpPr>
            <a:spLocks noGrp="1"/>
          </p:cNvSpPr>
          <p:nvPr>
            <p:ph type="body" sz="half" idx="1"/>
          </p:nvPr>
        </p:nvSpPr>
        <p:spPr>
          <a:xfrm>
            <a:off x="457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pPr>
              <a:defRPr/>
            </a:pPr>
            <a:endParaRPr 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pPr>
              <a:defRPr/>
            </a:pPr>
            <a:endParaRPr lang="cs-CZ"/>
          </a:p>
        </p:txBody>
      </p:sp>
      <p:sp>
        <p:nvSpPr>
          <p:cNvPr id="7" name="Zástupný symbol pro číslo snímku 6"/>
          <p:cNvSpPr>
            <a:spLocks noGrp="1"/>
          </p:cNvSpPr>
          <p:nvPr>
            <p:ph type="sldNum" sz="quarter" idx="12"/>
          </p:nvPr>
        </p:nvSpPr>
        <p:spPr>
          <a:xfrm>
            <a:off x="6553200" y="6245225"/>
            <a:ext cx="2133600" cy="476250"/>
          </a:xfrm>
        </p:spPr>
        <p:txBody>
          <a:bodyPr/>
          <a:lstStyle>
            <a:lvl1pPr>
              <a:defRPr smtClean="0"/>
            </a:lvl1pPr>
          </a:lstStyle>
          <a:p>
            <a:pPr>
              <a:defRPr/>
            </a:pPr>
            <a:fld id="{0C5A050E-9779-4415-9B22-715F75C1EA73}" type="slidenum">
              <a:rPr lang="cs-CZ"/>
              <a:pPr>
                <a:defRPr/>
              </a:pPr>
              <a:t>‹#›</a:t>
            </a:fld>
            <a:endParaRPr lang="cs-CZ"/>
          </a:p>
        </p:txBody>
      </p:sp>
    </p:spTree>
    <p:extLst>
      <p:ext uri="{BB962C8B-B14F-4D97-AF65-F5344CB8AC3E}">
        <p14:creationId xmlns:p14="http://schemas.microsoft.com/office/powerpoint/2010/main" val="219604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3/9/2022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3/9/2022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3/9/2022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3/9/2022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471084"/>
            <a:ext cx="8229600" cy="1143000"/>
          </a:xfrm>
        </p:spPr>
        <p:txBody>
          <a:bodyPr>
            <a:normAutofit fontScale="90000"/>
          </a:bodyPr>
          <a:lstStyle/>
          <a:p>
            <a:r>
              <a:rPr lang="cs-CZ" b="1" dirty="0">
                <a:solidFill>
                  <a:srgbClr val="C00000"/>
                </a:solidFill>
              </a:rPr>
              <a:t>Příklady </a:t>
            </a:r>
            <a:br>
              <a:rPr lang="cs-CZ" b="1" dirty="0">
                <a:solidFill>
                  <a:srgbClr val="C00000"/>
                </a:solidFill>
              </a:rPr>
            </a:br>
            <a:r>
              <a:rPr lang="cs-CZ" b="1" dirty="0">
                <a:solidFill>
                  <a:srgbClr val="C00000"/>
                </a:solidFill>
              </a:rPr>
              <a:t>Podnikatelský rozpočet</a:t>
            </a:r>
          </a:p>
        </p:txBody>
      </p:sp>
    </p:spTree>
    <p:extLst>
      <p:ext uri="{BB962C8B-B14F-4D97-AF65-F5344CB8AC3E}">
        <p14:creationId xmlns:p14="http://schemas.microsoft.com/office/powerpoint/2010/main" val="2915359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384175" y="361157"/>
            <a:ext cx="8302625" cy="908050"/>
          </a:xfrm>
        </p:spPr>
        <p:txBody>
          <a:bodyPr/>
          <a:lstStyle/>
          <a:p>
            <a:pPr fontAlgn="auto">
              <a:spcAft>
                <a:spcPts val="0"/>
              </a:spcAft>
              <a:defRPr/>
            </a:pPr>
            <a:r>
              <a:rPr lang="cs-CZ" sz="2800" dirty="0"/>
              <a:t>Zakladatelský rozpočet – ukázkový příklad řešení</a:t>
            </a:r>
          </a:p>
        </p:txBody>
      </p:sp>
      <p:sp>
        <p:nvSpPr>
          <p:cNvPr id="117763" name="Rectangle 3"/>
          <p:cNvSpPr>
            <a:spLocks noGrp="1" noChangeArrowheads="1"/>
          </p:cNvSpPr>
          <p:nvPr>
            <p:ph type="body" sz="half" idx="4294967295"/>
          </p:nvPr>
        </p:nvSpPr>
        <p:spPr>
          <a:xfrm>
            <a:off x="457200" y="981075"/>
            <a:ext cx="4141788" cy="5149850"/>
          </a:xfrm>
        </p:spPr>
        <p:txBody>
          <a:bodyPr/>
          <a:lstStyle/>
          <a:p>
            <a:pPr>
              <a:buFontTx/>
              <a:buNone/>
            </a:pPr>
            <a:r>
              <a:rPr lang="cs-CZ" b="1">
                <a:solidFill>
                  <a:schemeClr val="tx1"/>
                </a:solidFill>
              </a:rPr>
              <a:t>4) Propočet Cash-flow</a:t>
            </a:r>
            <a:endParaRPr lang="cs-CZ" sz="1600" b="1">
              <a:solidFill>
                <a:schemeClr val="tx1"/>
              </a:solidFill>
            </a:endParaRPr>
          </a:p>
          <a:p>
            <a:pPr>
              <a:buFontTx/>
              <a:buNone/>
            </a:pPr>
            <a:endParaRPr lang="cs-CZ" sz="1600" b="1">
              <a:solidFill>
                <a:schemeClr val="tx1"/>
              </a:solidFill>
            </a:endParaRPr>
          </a:p>
        </p:txBody>
      </p:sp>
      <p:sp>
        <p:nvSpPr>
          <p:cNvPr id="117764" name="Rectangle 52"/>
          <p:cNvSpPr>
            <a:spLocks noChangeArrowheads="1"/>
          </p:cNvSpPr>
          <p:nvPr/>
        </p:nvSpPr>
        <p:spPr bwMode="auto">
          <a:xfrm>
            <a:off x="468313" y="3357563"/>
            <a:ext cx="82915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75000"/>
            </a:pPr>
            <a:r>
              <a:rPr lang="pl-PL" sz="2400" b="1"/>
              <a:t>5) Ekonomický přínos pro podnikatele</a:t>
            </a:r>
            <a:endParaRPr lang="cs-CZ" sz="2400" b="1"/>
          </a:p>
        </p:txBody>
      </p:sp>
      <p:graphicFrame>
        <p:nvGraphicFramePr>
          <p:cNvPr id="7" name="Group 5"/>
          <p:cNvGraphicFramePr>
            <a:graphicFrameLocks noGrp="1"/>
          </p:cNvGraphicFramePr>
          <p:nvPr/>
        </p:nvGraphicFramePr>
        <p:xfrm>
          <a:off x="755650" y="1557338"/>
          <a:ext cx="7416800" cy="1463676"/>
        </p:xfrm>
        <a:graphic>
          <a:graphicData uri="http://schemas.openxmlformats.org/drawingml/2006/table">
            <a:tbl>
              <a:tblPr/>
              <a:tblGrid>
                <a:gridCol w="5535613">
                  <a:extLst>
                    <a:ext uri="{9D8B030D-6E8A-4147-A177-3AD203B41FA5}">
                      <a16:colId xmlns:a16="http://schemas.microsoft.com/office/drawing/2014/main" val="20000"/>
                    </a:ext>
                  </a:extLst>
                </a:gridCol>
                <a:gridCol w="1881187">
                  <a:extLst>
                    <a:ext uri="{9D8B030D-6E8A-4147-A177-3AD203B41FA5}">
                      <a16:colId xmlns:a16="http://schemas.microsoft.com/office/drawing/2014/main" val="20001"/>
                    </a:ext>
                  </a:extLst>
                </a:gridCol>
              </a:tblGrid>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Čistý zisk</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123 320</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+odpisy</a:t>
                      </a:r>
                      <a:endParaRPr kumimoji="0" lang="cs-CZ" sz="1800" b="1" i="0" u="none" strike="noStrike" cap="none" normalizeH="0" baseline="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143 000</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91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 - splátka úvěru (1,22 mi. Kč/4)</a:t>
                      </a:r>
                      <a:endParaRPr kumimoji="0" lang="cs-CZ" sz="1800" b="1" i="0" u="none" strike="noStrike" cap="none" normalizeH="0" baseline="0" dirty="0">
                        <a:ln>
                          <a:noFill/>
                        </a:ln>
                        <a:solidFill>
                          <a:schemeClr val="tx1"/>
                        </a:solidFill>
                        <a:effectLst/>
                        <a:latin typeface="Arial" pitchFamily="34" charset="0"/>
                      </a:endParaRPr>
                    </a:p>
                  </a:txBody>
                  <a:tcPr marT="45740" marB="4574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-305 000</a:t>
                      </a:r>
                      <a:endParaRPr kumimoji="0" lang="cs-CZ" sz="1800" b="1" i="0" u="none" strike="noStrike" cap="none" normalizeH="0" baseline="0">
                        <a:ln>
                          <a:noFill/>
                        </a:ln>
                        <a:solidFill>
                          <a:schemeClr val="tx1"/>
                        </a:solidFill>
                        <a:effectLst/>
                        <a:latin typeface="Arial" pitchFamily="34" charset="0"/>
                      </a:endParaRPr>
                    </a:p>
                  </a:txBody>
                  <a:tcPr marT="45740" marB="4574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Cash-</a:t>
                      </a:r>
                      <a:r>
                        <a:rPr kumimoji="0" lang="cs-CZ" sz="1800" b="1" i="0" u="none" strike="noStrike" cap="none" normalizeH="0" baseline="0" dirty="0" err="1">
                          <a:ln>
                            <a:noFill/>
                          </a:ln>
                          <a:solidFill>
                            <a:schemeClr val="tx1"/>
                          </a:solidFill>
                          <a:effectLst/>
                          <a:latin typeface="Arial" pitchFamily="34" charset="0"/>
                          <a:cs typeface="Arial" pitchFamily="34" charset="0"/>
                        </a:rPr>
                        <a:t>flow</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-38 680</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8" name="Group 22"/>
          <p:cNvGraphicFramePr>
            <a:graphicFrameLocks noGrp="1"/>
          </p:cNvGraphicFramePr>
          <p:nvPr/>
        </p:nvGraphicFramePr>
        <p:xfrm>
          <a:off x="755650" y="4005263"/>
          <a:ext cx="7200900" cy="1097064"/>
        </p:xfrm>
        <a:graphic>
          <a:graphicData uri="http://schemas.openxmlformats.org/drawingml/2006/table">
            <a:tbl>
              <a:tblPr/>
              <a:tblGrid>
                <a:gridCol w="5329238">
                  <a:extLst>
                    <a:ext uri="{9D8B030D-6E8A-4147-A177-3AD203B41FA5}">
                      <a16:colId xmlns:a16="http://schemas.microsoft.com/office/drawing/2014/main" val="20000"/>
                    </a:ext>
                  </a:extLst>
                </a:gridCol>
                <a:gridCol w="1871662">
                  <a:extLst>
                    <a:ext uri="{9D8B030D-6E8A-4147-A177-3AD203B41FA5}">
                      <a16:colId xmlns:a16="http://schemas.microsoft.com/office/drawing/2014/main" val="20001"/>
                    </a:ext>
                  </a:extLst>
                </a:gridCol>
              </a:tblGrid>
              <a:tr h="36565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Cash-</a:t>
                      </a:r>
                      <a:r>
                        <a:rPr kumimoji="0" lang="cs-CZ" sz="1800" b="0" i="0" u="none" strike="noStrike" cap="none" normalizeH="0" baseline="0" dirty="0" err="1">
                          <a:ln>
                            <a:noFill/>
                          </a:ln>
                          <a:solidFill>
                            <a:schemeClr val="tx1"/>
                          </a:solidFill>
                          <a:effectLst/>
                          <a:latin typeface="Arial" pitchFamily="34" charset="0"/>
                          <a:cs typeface="Arial" pitchFamily="34" charset="0"/>
                        </a:rPr>
                        <a:t>flow</a:t>
                      </a: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-38 680</a:t>
                      </a: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oportunitní náklady (0,8 mil. * 4 %)</a:t>
                      </a:r>
                      <a:endParaRPr kumimoji="0" lang="cs-CZ" sz="1800" b="1" i="0" u="none" strike="noStrike" cap="none" normalizeH="0" baseline="0" dirty="0">
                        <a:ln>
                          <a:noFill/>
                        </a:ln>
                        <a:solidFill>
                          <a:schemeClr val="tx1"/>
                        </a:solidFill>
                        <a:effectLst/>
                        <a:latin typeface="Arial" pitchFamily="34" charset="0"/>
                      </a:endParaRPr>
                    </a:p>
                  </a:txBody>
                  <a:tcPr marT="45684" marB="4568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-32 000</a:t>
                      </a:r>
                      <a:endParaRPr kumimoji="0" lang="cs-CZ" sz="1800" b="1" i="0" u="none" strike="noStrike" cap="none" normalizeH="0" baseline="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Čistý ekonomický výnos</a:t>
                      </a:r>
                      <a:endParaRPr kumimoji="0" lang="cs-CZ" sz="1800" b="1" i="0" u="none" strike="noStrike" cap="none" normalizeH="0" baseline="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-70 680</a:t>
                      </a: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179388" y="836613"/>
            <a:ext cx="8964612" cy="6021387"/>
          </a:xfrm>
        </p:spPr>
        <p:txBody>
          <a:bodyPr/>
          <a:lstStyle/>
          <a:p>
            <a:pPr algn="just" eaLnBrk="1" hangingPunct="1">
              <a:lnSpc>
                <a:spcPct val="80000"/>
              </a:lnSpc>
              <a:buFont typeface="Wingdings" panose="05000000000000000000" pitchFamily="2" charset="2"/>
              <a:buNone/>
            </a:pPr>
            <a:r>
              <a:rPr lang="cs-CZ" altLang="cs-CZ" sz="1600" dirty="0"/>
              <a:t>	Sestavte zakladatelský rozpočet podnikatelského subjektu s.r.o., jenž bude provozovat obchodní činnost v zakoupené prodejně. K dispozici jsou následující vstupní data: </a:t>
            </a:r>
          </a:p>
          <a:p>
            <a:pPr algn="just" eaLnBrk="1" hangingPunct="1">
              <a:lnSpc>
                <a:spcPct val="80000"/>
              </a:lnSpc>
            </a:pPr>
            <a:r>
              <a:rPr lang="cs-CZ" altLang="cs-CZ" sz="1600" dirty="0"/>
              <a:t>Předpokládané měsíční tržby za zboží </a:t>
            </a:r>
            <a:r>
              <a:rPr lang="cs-CZ" altLang="cs-CZ" sz="1600" b="1" dirty="0"/>
              <a:t>1,8 mil. Kč.</a:t>
            </a:r>
          </a:p>
          <a:p>
            <a:pPr algn="just" eaLnBrk="1" hangingPunct="1">
              <a:lnSpc>
                <a:spcPct val="80000"/>
              </a:lnSpc>
            </a:pPr>
            <a:r>
              <a:rPr lang="cs-CZ" altLang="cs-CZ" sz="1600" dirty="0"/>
              <a:t>Průměrné měsíční náklady na prodané zboží  </a:t>
            </a:r>
            <a:r>
              <a:rPr lang="cs-CZ" altLang="cs-CZ" sz="1600" b="1" dirty="0"/>
              <a:t>1,26 mil. Kč</a:t>
            </a:r>
            <a:r>
              <a:rPr lang="cs-CZ" altLang="cs-CZ" sz="1600" dirty="0"/>
              <a:t>     </a:t>
            </a:r>
          </a:p>
          <a:p>
            <a:pPr algn="just" eaLnBrk="1" hangingPunct="1">
              <a:lnSpc>
                <a:spcPct val="80000"/>
              </a:lnSpc>
            </a:pPr>
            <a:r>
              <a:rPr lang="cs-CZ" altLang="cs-CZ" sz="1600" dirty="0"/>
              <a:t>Firma bude od začátku zaměstnávat </a:t>
            </a:r>
            <a:r>
              <a:rPr lang="cs-CZ" altLang="cs-CZ" sz="1600" b="1" dirty="0"/>
              <a:t>6</a:t>
            </a:r>
            <a:r>
              <a:rPr lang="cs-CZ" altLang="cs-CZ" sz="1600" dirty="0"/>
              <a:t> pracovníků    </a:t>
            </a:r>
          </a:p>
          <a:p>
            <a:pPr algn="just" eaLnBrk="1" hangingPunct="1">
              <a:lnSpc>
                <a:spcPct val="80000"/>
              </a:lnSpc>
            </a:pPr>
            <a:r>
              <a:rPr lang="cs-CZ" altLang="cs-CZ" sz="1600" dirty="0"/>
              <a:t>Průměrná měsíční mzda zaměstnance </a:t>
            </a:r>
            <a:r>
              <a:rPr lang="cs-CZ" altLang="cs-CZ" sz="1600" b="1" dirty="0"/>
              <a:t>16 tis. Kč</a:t>
            </a:r>
            <a:r>
              <a:rPr lang="cs-CZ" altLang="cs-CZ" sz="1600" dirty="0"/>
              <a:t>     </a:t>
            </a:r>
          </a:p>
          <a:p>
            <a:pPr algn="just" eaLnBrk="1" hangingPunct="1">
              <a:lnSpc>
                <a:spcPct val="80000"/>
              </a:lnSpc>
            </a:pPr>
            <a:r>
              <a:rPr lang="cs-CZ" altLang="cs-CZ" sz="1600" dirty="0"/>
              <a:t>Zdravotní a sociální pojištění </a:t>
            </a:r>
            <a:r>
              <a:rPr lang="cs-CZ" altLang="cs-CZ" sz="1600" b="1" dirty="0"/>
              <a:t>34 %</a:t>
            </a:r>
            <a:r>
              <a:rPr lang="cs-CZ" altLang="cs-CZ" sz="1600" dirty="0"/>
              <a:t> z hrubých mezd    </a:t>
            </a:r>
          </a:p>
          <a:p>
            <a:pPr algn="just" eaLnBrk="1" hangingPunct="1">
              <a:lnSpc>
                <a:spcPct val="80000"/>
              </a:lnSpc>
            </a:pPr>
            <a:r>
              <a:rPr lang="cs-CZ" altLang="cs-CZ" sz="1600" dirty="0"/>
              <a:t>Energie a otop </a:t>
            </a:r>
            <a:r>
              <a:rPr lang="cs-CZ" altLang="cs-CZ" sz="1600" b="1" dirty="0"/>
              <a:t>za měsíc 25 tis. Kč</a:t>
            </a:r>
            <a:r>
              <a:rPr lang="cs-CZ" altLang="cs-CZ" sz="1600" dirty="0"/>
              <a:t>     </a:t>
            </a:r>
          </a:p>
          <a:p>
            <a:pPr algn="just" eaLnBrk="1" hangingPunct="1">
              <a:lnSpc>
                <a:spcPct val="80000"/>
              </a:lnSpc>
            </a:pPr>
            <a:r>
              <a:rPr lang="cs-CZ" altLang="cs-CZ" sz="1600" dirty="0"/>
              <a:t>Ostatní náklady </a:t>
            </a:r>
            <a:r>
              <a:rPr lang="cs-CZ" altLang="cs-CZ" sz="1600" b="1" dirty="0"/>
              <a:t>za měsíc 8 tis. Kč</a:t>
            </a:r>
            <a:r>
              <a:rPr lang="cs-CZ" altLang="cs-CZ" sz="1600" dirty="0"/>
              <a:t>     </a:t>
            </a:r>
          </a:p>
          <a:p>
            <a:pPr algn="just" eaLnBrk="1" hangingPunct="1">
              <a:lnSpc>
                <a:spcPct val="80000"/>
              </a:lnSpc>
            </a:pPr>
            <a:r>
              <a:rPr lang="cs-CZ" altLang="cs-CZ" sz="1600" b="1" dirty="0"/>
              <a:t>Roční</a:t>
            </a:r>
            <a:r>
              <a:rPr lang="cs-CZ" altLang="cs-CZ" sz="1600" dirty="0"/>
              <a:t> pojištění majetku (placeno v rovnoměrných </a:t>
            </a:r>
            <a:r>
              <a:rPr lang="cs-CZ" altLang="cs-CZ" sz="1600" dirty="0" err="1"/>
              <a:t>měs</a:t>
            </a:r>
            <a:r>
              <a:rPr lang="cs-CZ" altLang="cs-CZ" sz="1600" dirty="0"/>
              <a:t>. platbách) </a:t>
            </a:r>
            <a:r>
              <a:rPr lang="cs-CZ" altLang="cs-CZ" sz="1600" b="1" dirty="0"/>
              <a:t>120 tis. Kč</a:t>
            </a:r>
            <a:r>
              <a:rPr lang="cs-CZ" altLang="cs-CZ" sz="1600" dirty="0"/>
              <a:t>     </a:t>
            </a:r>
          </a:p>
          <a:p>
            <a:pPr algn="just" eaLnBrk="1" hangingPunct="1">
              <a:lnSpc>
                <a:spcPct val="80000"/>
              </a:lnSpc>
            </a:pPr>
            <a:r>
              <a:rPr lang="cs-CZ" altLang="cs-CZ" sz="1600" b="1" dirty="0"/>
              <a:t>Na začátku</a:t>
            </a:r>
            <a:r>
              <a:rPr lang="cs-CZ" altLang="cs-CZ" sz="1600" dirty="0"/>
              <a:t> provozu prodejny bude potřeba nakoupit zboží za </a:t>
            </a:r>
            <a:r>
              <a:rPr lang="cs-CZ" altLang="cs-CZ" sz="1600" b="1" dirty="0"/>
              <a:t>2 mil. Kč</a:t>
            </a:r>
            <a:r>
              <a:rPr lang="cs-CZ" altLang="cs-CZ" sz="1600" dirty="0"/>
              <a:t>.</a:t>
            </a:r>
          </a:p>
          <a:p>
            <a:pPr algn="just" eaLnBrk="1" hangingPunct="1">
              <a:lnSpc>
                <a:spcPct val="80000"/>
              </a:lnSpc>
            </a:pPr>
            <a:r>
              <a:rPr lang="cs-CZ" altLang="cs-CZ" sz="1600" dirty="0"/>
              <a:t>Vlastní kapitál  </a:t>
            </a:r>
            <a:r>
              <a:rPr lang="cs-CZ" altLang="cs-CZ" sz="1600" b="1" dirty="0"/>
              <a:t>3 mil. Kč</a:t>
            </a:r>
            <a:r>
              <a:rPr lang="cs-CZ" altLang="cs-CZ" sz="1600" dirty="0"/>
              <a:t>     </a:t>
            </a:r>
          </a:p>
          <a:p>
            <a:pPr algn="just" eaLnBrk="1" hangingPunct="1">
              <a:lnSpc>
                <a:spcPct val="80000"/>
              </a:lnSpc>
            </a:pPr>
            <a:r>
              <a:rPr lang="cs-CZ" altLang="cs-CZ" sz="1600" dirty="0"/>
              <a:t>V případě nezbytné potřeby úvěru uvažujte s úrokem </a:t>
            </a:r>
            <a:r>
              <a:rPr lang="cs-CZ" altLang="cs-CZ" sz="1600" b="1" dirty="0"/>
              <a:t>8 %</a:t>
            </a:r>
            <a:r>
              <a:rPr lang="cs-CZ" altLang="cs-CZ" sz="1600" dirty="0"/>
              <a:t> p. a. a maximální výši úvěru </a:t>
            </a:r>
            <a:r>
              <a:rPr lang="cs-CZ" altLang="cs-CZ" sz="1600" b="1" dirty="0"/>
              <a:t>6 mil. Kč</a:t>
            </a:r>
            <a:r>
              <a:rPr lang="cs-CZ" altLang="cs-CZ" sz="1600" dirty="0"/>
              <a:t>. Doba splácení bude </a:t>
            </a:r>
            <a:r>
              <a:rPr lang="cs-CZ" altLang="cs-CZ" sz="1600" b="1" dirty="0"/>
              <a:t>5 let</a:t>
            </a:r>
            <a:r>
              <a:rPr lang="cs-CZ" altLang="cs-CZ" sz="1600" dirty="0"/>
              <a:t>, splátky jednou ročně (na konci roku).</a:t>
            </a:r>
          </a:p>
          <a:p>
            <a:pPr algn="just" eaLnBrk="1" hangingPunct="1">
              <a:lnSpc>
                <a:spcPct val="80000"/>
              </a:lnSpc>
            </a:pPr>
            <a:r>
              <a:rPr lang="cs-CZ" altLang="cs-CZ" sz="1600" dirty="0"/>
              <a:t>Maximální </a:t>
            </a:r>
            <a:r>
              <a:rPr lang="cs-CZ" altLang="cs-CZ" sz="1600" b="1" dirty="0"/>
              <a:t>přijatelná kupní cena prodejny 4 mil. Kč</a:t>
            </a:r>
            <a:r>
              <a:rPr lang="cs-CZ" altLang="cs-CZ" sz="1600" dirty="0"/>
              <a:t>. Předpokládejme lineární odpisování po dobu 10 let (</a:t>
            </a:r>
            <a:r>
              <a:rPr lang="cs-CZ" altLang="cs-CZ" sz="1600" b="1" dirty="0"/>
              <a:t>odpis 1/10 ročně</a:t>
            </a:r>
            <a:r>
              <a:rPr lang="cs-CZ" altLang="cs-CZ" sz="1600" dirty="0"/>
              <a:t>). Abstrahujte od rozdílů mezi účetními a daňovými odpisy.  </a:t>
            </a:r>
            <a:endParaRPr lang="cs-CZ" altLang="cs-CZ" sz="1600" b="1" dirty="0"/>
          </a:p>
          <a:p>
            <a:pPr algn="just" eaLnBrk="1" hangingPunct="1">
              <a:lnSpc>
                <a:spcPct val="80000"/>
              </a:lnSpc>
              <a:buFont typeface="Wingdings" panose="05000000000000000000" pitchFamily="2" charset="2"/>
              <a:buNone/>
            </a:pPr>
            <a:r>
              <a:rPr lang="cs-CZ" altLang="cs-CZ" sz="1600" b="1" dirty="0"/>
              <a:t>	Předpoklady podnikatelského záměru:</a:t>
            </a:r>
            <a:r>
              <a:rPr lang="cs-CZ" altLang="cs-CZ" sz="1600" dirty="0"/>
              <a:t>    </a:t>
            </a:r>
          </a:p>
          <a:p>
            <a:pPr algn="just" eaLnBrk="1" hangingPunct="1">
              <a:lnSpc>
                <a:spcPct val="80000"/>
              </a:lnSpc>
            </a:pPr>
            <a:r>
              <a:rPr lang="cs-CZ" altLang="cs-CZ" sz="1600" dirty="0"/>
              <a:t>Kupní cena prodejny bude zaplacena ihned.  Kapitál vložený do podniku by mohl být </a:t>
            </a:r>
            <a:r>
              <a:rPr lang="cs-CZ" altLang="cs-CZ" sz="1600" b="1" dirty="0"/>
              <a:t>alternativně zhodnocen ve výši 5 %.</a:t>
            </a:r>
            <a:r>
              <a:rPr lang="cs-CZ" altLang="cs-CZ" sz="1600" dirty="0"/>
              <a:t> V </a:t>
            </a:r>
            <a:r>
              <a:rPr lang="cs-CZ" altLang="cs-CZ" sz="1600" b="1" dirty="0"/>
              <a:t>prvním měsíci činnosti nebudou žádné příjmy</a:t>
            </a:r>
            <a:r>
              <a:rPr lang="cs-CZ" altLang="cs-CZ" sz="1600" dirty="0"/>
              <a:t>. Roční rozpočet výnosů a nákladů (VZZ) uvažujte v plánu na 12 měsíců (běžný provoz). Majitelé firmy dále operují s </a:t>
            </a:r>
            <a:r>
              <a:rPr lang="cs-CZ" altLang="cs-CZ" sz="1600" b="1" dirty="0"/>
              <a:t>vytvořením rezervy finanční hotovosti ve výši 5 %</a:t>
            </a:r>
            <a:r>
              <a:rPr lang="cs-CZ" altLang="cs-CZ" sz="1600" dirty="0"/>
              <a:t> očekávaných prvotních výdajů jako rezervu na krytí neočekávaných výdajů. DzPPO uvažujte ve výši </a:t>
            </a:r>
            <a:r>
              <a:rPr lang="cs-CZ" altLang="cs-CZ" sz="1600" b="1" dirty="0"/>
              <a:t>19 %. </a:t>
            </a:r>
          </a:p>
        </p:txBody>
      </p:sp>
      <p:sp>
        <p:nvSpPr>
          <p:cNvPr id="20483" name="Rectangle 3"/>
          <p:cNvSpPr>
            <a:spLocks noGrp="1" noChangeArrowheads="1"/>
          </p:cNvSpPr>
          <p:nvPr>
            <p:ph type="title"/>
          </p:nvPr>
        </p:nvSpPr>
        <p:spPr>
          <a:xfrm>
            <a:off x="1844626" y="184935"/>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a:t>
            </a:r>
            <a:r>
              <a:rPr lang="cs-CZ" altLang="cs-CZ" sz="2800" dirty="0">
                <a:solidFill>
                  <a:srgbClr val="C00000"/>
                </a:solidFill>
              </a:rPr>
              <a:t> 1</a:t>
            </a:r>
          </a:p>
        </p:txBody>
      </p:sp>
    </p:spTree>
    <p:extLst>
      <p:ext uri="{BB962C8B-B14F-4D97-AF65-F5344CB8AC3E}">
        <p14:creationId xmlns:p14="http://schemas.microsoft.com/office/powerpoint/2010/main" val="73779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99151" y="211138"/>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a:t>
            </a:r>
            <a:r>
              <a:rPr lang="cs-CZ" altLang="cs-CZ" sz="2800" dirty="0">
                <a:solidFill>
                  <a:srgbClr val="C00000"/>
                </a:solidFill>
              </a:rPr>
              <a:t> </a:t>
            </a:r>
            <a:r>
              <a:rPr lang="cs-CZ" altLang="cs-CZ" sz="2800" b="1" dirty="0">
                <a:solidFill>
                  <a:srgbClr val="C00000"/>
                </a:solidFill>
              </a:rPr>
              <a:t>1 - řešení</a:t>
            </a:r>
          </a:p>
        </p:txBody>
      </p:sp>
      <p:sp>
        <p:nvSpPr>
          <p:cNvPr id="21507" name="Rectangle 3"/>
          <p:cNvSpPr>
            <a:spLocks noChangeArrowheads="1"/>
          </p:cNvSpPr>
          <p:nvPr/>
        </p:nvSpPr>
        <p:spPr bwMode="auto">
          <a:xfrm>
            <a:off x="359569" y="1035807"/>
            <a:ext cx="8496300" cy="677108"/>
          </a:xfrm>
          <a:prstGeom prst="rect">
            <a:avLst/>
          </a:prstGeom>
          <a:solidFill>
            <a:schemeClr val="bg1"/>
          </a:solidFill>
          <a:ln>
            <a:noFill/>
          </a:ln>
        </p:spPr>
        <p:txBody>
          <a:bodyPr anchor="ctr">
            <a:spAutoFit/>
          </a:bodyPr>
          <a:lstStyle>
            <a:lvl1pPr eaLnBrk="0" hangingPunct="0">
              <a:tabLst>
                <a:tab pos="-3060700" algn="l"/>
                <a:tab pos="450850" algn="l"/>
                <a:tab pos="4410075" algn="r"/>
              </a:tabLst>
              <a:defRPr b="1">
                <a:solidFill>
                  <a:schemeClr val="tx1"/>
                </a:solidFill>
                <a:latin typeface="Verdana" panose="020B0604030504040204" pitchFamily="34" charset="0"/>
              </a:defRPr>
            </a:lvl1pPr>
            <a:lvl2pPr marL="742950" indent="-285750" eaLnBrk="0" hangingPunct="0">
              <a:tabLst>
                <a:tab pos="-3060700" algn="l"/>
                <a:tab pos="450850" algn="l"/>
                <a:tab pos="4410075" algn="r"/>
              </a:tabLst>
              <a:defRPr b="1">
                <a:solidFill>
                  <a:schemeClr val="tx1"/>
                </a:solidFill>
                <a:latin typeface="Verdana" panose="020B0604030504040204" pitchFamily="34" charset="0"/>
              </a:defRPr>
            </a:lvl2pPr>
            <a:lvl3pPr marL="1143000" indent="-228600" eaLnBrk="0" hangingPunct="0">
              <a:tabLst>
                <a:tab pos="-3060700" algn="l"/>
                <a:tab pos="450850" algn="l"/>
                <a:tab pos="4410075" algn="r"/>
              </a:tabLst>
              <a:defRPr b="1">
                <a:solidFill>
                  <a:schemeClr val="tx1"/>
                </a:solidFill>
                <a:latin typeface="Verdana" panose="020B0604030504040204" pitchFamily="34" charset="0"/>
              </a:defRPr>
            </a:lvl3pPr>
            <a:lvl4pPr marL="1600200" indent="-228600" eaLnBrk="0" hangingPunct="0">
              <a:tabLst>
                <a:tab pos="-3060700" algn="l"/>
                <a:tab pos="450850" algn="l"/>
                <a:tab pos="4410075" algn="r"/>
              </a:tabLst>
              <a:defRPr b="1">
                <a:solidFill>
                  <a:schemeClr val="tx1"/>
                </a:solidFill>
                <a:latin typeface="Verdana" panose="020B0604030504040204" pitchFamily="34" charset="0"/>
              </a:defRPr>
            </a:lvl4pPr>
            <a:lvl5pPr marL="2057400" indent="-228600" eaLnBrk="0" hangingPunct="0">
              <a:tabLst>
                <a:tab pos="-3060700" algn="l"/>
                <a:tab pos="45085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50850" algn="l"/>
                <a:tab pos="4410075" algn="r"/>
              </a:tabLst>
              <a:defRPr b="1">
                <a:solidFill>
                  <a:schemeClr val="tx1"/>
                </a:solidFill>
                <a:latin typeface="Verdana" panose="020B0604030504040204" pitchFamily="34" charset="0"/>
              </a:defRPr>
            </a:lvl9pPr>
          </a:lstStyle>
          <a:p>
            <a:pPr eaLnBrk="1" hangingPunct="1"/>
            <a:r>
              <a:rPr lang="cs-CZ" altLang="cs-CZ" sz="2000" u="sng" dirty="0">
                <a:latin typeface="Arial" panose="020B0604020202020204" pitchFamily="34" charset="0"/>
                <a:cs typeface="Times New Roman" panose="02020603050405020304" pitchFamily="18" charset="0"/>
              </a:rPr>
              <a:t>1. ROZPOČET POTŘEBNÉHO KAPITÁLU:</a:t>
            </a:r>
            <a:endParaRPr lang="cs-CZ" altLang="cs-CZ" sz="2000" dirty="0">
              <a:latin typeface="Arial" panose="020B0604020202020204" pitchFamily="34" charset="0"/>
            </a:endParaRPr>
          </a:p>
          <a:p>
            <a:pPr>
              <a:buFont typeface="Times New Roman" pitchFamily="18" charset="0"/>
              <a:buChar char="•"/>
            </a:pPr>
            <a:endParaRPr lang="cs-CZ" dirty="0">
              <a:solidFill>
                <a:schemeClr val="bg1"/>
              </a:solidFill>
              <a:latin typeface="Arial" pitchFamily="34" charset="0"/>
            </a:endParaRPr>
          </a:p>
        </p:txBody>
      </p:sp>
      <p:sp>
        <p:nvSpPr>
          <p:cNvPr id="21508" name="Line 4"/>
          <p:cNvSpPr>
            <a:spLocks noChangeShapeType="1"/>
          </p:cNvSpPr>
          <p:nvPr/>
        </p:nvSpPr>
        <p:spPr bwMode="auto">
          <a:xfrm>
            <a:off x="539750" y="4005263"/>
            <a:ext cx="8135938" cy="0"/>
          </a:xfrm>
          <a:prstGeom prst="line">
            <a:avLst/>
          </a:prstGeom>
          <a:noFill/>
          <a:ln w="38100" cmpd="dbl">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09" name="Rectangle 5"/>
          <p:cNvSpPr>
            <a:spLocks noChangeArrowheads="1"/>
          </p:cNvSpPr>
          <p:nvPr/>
        </p:nvSpPr>
        <p:spPr bwMode="auto">
          <a:xfrm>
            <a:off x="323850" y="4073029"/>
            <a:ext cx="8137525" cy="923330"/>
          </a:xfrm>
          <a:prstGeom prst="rect">
            <a:avLst/>
          </a:prstGeom>
          <a:solidFill>
            <a:schemeClr val="bg1"/>
          </a:solidFill>
          <a:ln>
            <a:noFill/>
          </a:ln>
        </p:spPr>
        <p:txBody>
          <a:bodyPr anchor="ctr">
            <a:spAutoFit/>
          </a:bodyPr>
          <a:lstStyle>
            <a:lvl1pPr eaLnBrk="0" hangingPunct="0">
              <a:tabLst>
                <a:tab pos="450850" algn="l"/>
                <a:tab pos="4410075" algn="r"/>
              </a:tabLst>
              <a:defRPr b="1">
                <a:solidFill>
                  <a:schemeClr val="tx1"/>
                </a:solidFill>
                <a:latin typeface="Verdana" panose="020B0604030504040204" pitchFamily="34" charset="0"/>
              </a:defRPr>
            </a:lvl1pPr>
            <a:lvl2pPr marL="742950" indent="-285750" eaLnBrk="0" hangingPunct="0">
              <a:tabLst>
                <a:tab pos="450850" algn="l"/>
                <a:tab pos="4410075" algn="r"/>
              </a:tabLst>
              <a:defRPr b="1">
                <a:solidFill>
                  <a:schemeClr val="tx1"/>
                </a:solidFill>
                <a:latin typeface="Verdana" panose="020B0604030504040204" pitchFamily="34" charset="0"/>
              </a:defRPr>
            </a:lvl2pPr>
            <a:lvl3pPr marL="1143000" indent="-228600" eaLnBrk="0" hangingPunct="0">
              <a:tabLst>
                <a:tab pos="450850" algn="l"/>
                <a:tab pos="4410075" algn="r"/>
              </a:tabLst>
              <a:defRPr b="1">
                <a:solidFill>
                  <a:schemeClr val="tx1"/>
                </a:solidFill>
                <a:latin typeface="Verdana" panose="020B0604030504040204" pitchFamily="34" charset="0"/>
              </a:defRPr>
            </a:lvl3pPr>
            <a:lvl4pPr marL="1600200" indent="-228600" eaLnBrk="0" hangingPunct="0">
              <a:tabLst>
                <a:tab pos="450850" algn="l"/>
                <a:tab pos="4410075" algn="r"/>
              </a:tabLst>
              <a:defRPr b="1">
                <a:solidFill>
                  <a:schemeClr val="tx1"/>
                </a:solidFill>
                <a:latin typeface="Verdana" panose="020B0604030504040204" pitchFamily="34" charset="0"/>
              </a:defRPr>
            </a:lvl4pPr>
            <a:lvl5pPr marL="2057400" indent="-228600" eaLnBrk="0" hangingPunct="0">
              <a:tabLst>
                <a:tab pos="45085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450850" algn="l"/>
                <a:tab pos="4410075" algn="r"/>
              </a:tabLst>
              <a:defRPr b="1">
                <a:solidFill>
                  <a:schemeClr val="tx1"/>
                </a:solidFill>
                <a:latin typeface="Verdana" panose="020B0604030504040204" pitchFamily="34" charset="0"/>
              </a:defRPr>
            </a:lvl9pPr>
          </a:lstStyle>
          <a:p>
            <a:pPr algn="just"/>
            <a:r>
              <a:rPr lang="cs-CZ" altLang="cs-CZ" b="0" dirty="0">
                <a:latin typeface="Arial" panose="020B0604020202020204" pitchFamily="34" charset="0"/>
              </a:rPr>
              <a:t>	</a:t>
            </a:r>
            <a:r>
              <a:rPr lang="cs-CZ" dirty="0">
                <a:solidFill>
                  <a:schemeClr val="bg1"/>
                </a:solidFill>
                <a:latin typeface="Arial" pitchFamily="34" charset="0"/>
                <a:cs typeface="Times New Roman" pitchFamily="18" charset="0"/>
              </a:rPr>
              <a:t> Počáteční potřeba kapitálu celkem	           6 171 640 Kč</a:t>
            </a:r>
            <a:endParaRPr lang="cs-CZ" dirty="0">
              <a:solidFill>
                <a:schemeClr val="bg1"/>
              </a:solidFill>
              <a:latin typeface="Arial" pitchFamily="34" charset="0"/>
            </a:endParaRPr>
          </a:p>
          <a:p>
            <a:pPr algn="just"/>
            <a:r>
              <a:rPr lang="cs-CZ" dirty="0">
                <a:solidFill>
                  <a:schemeClr val="bg1"/>
                </a:solidFill>
                <a:latin typeface="Arial" pitchFamily="34" charset="0"/>
                <a:cs typeface="Times New Roman" pitchFamily="18" charset="0"/>
              </a:rPr>
              <a:t>	Rezerva na počáteční kapitál (5 %)      	   </a:t>
            </a:r>
            <a:r>
              <a:rPr lang="cs-CZ" dirty="0">
                <a:solidFill>
                  <a:schemeClr val="bg1"/>
                </a:solidFill>
                <a:latin typeface="Arial" pitchFamily="34" charset="0"/>
              </a:rPr>
              <a:t>	   </a:t>
            </a:r>
            <a:r>
              <a:rPr lang="cs-CZ" dirty="0">
                <a:solidFill>
                  <a:schemeClr val="bg1"/>
                </a:solidFill>
                <a:latin typeface="Arial" pitchFamily="34" charset="0"/>
                <a:cs typeface="Times New Roman" pitchFamily="18" charset="0"/>
              </a:rPr>
              <a:t>308 582 Kč</a:t>
            </a:r>
            <a:endParaRPr lang="cs-CZ" dirty="0">
              <a:solidFill>
                <a:schemeClr val="bg1"/>
              </a:solidFill>
              <a:latin typeface="Arial" pitchFamily="34" charset="0"/>
            </a:endParaRPr>
          </a:p>
          <a:p>
            <a:pPr algn="just"/>
            <a:r>
              <a:rPr lang="cs-CZ" dirty="0">
                <a:solidFill>
                  <a:schemeClr val="bg1"/>
                </a:solidFill>
                <a:latin typeface="Arial" pitchFamily="34" charset="0"/>
                <a:cs typeface="Times New Roman" pitchFamily="18" charset="0"/>
              </a:rPr>
              <a:t>	</a:t>
            </a:r>
            <a:r>
              <a:rPr lang="cs-CZ" u="sng" dirty="0">
                <a:solidFill>
                  <a:schemeClr val="bg1"/>
                </a:solidFill>
                <a:latin typeface="Arial" pitchFamily="34" charset="0"/>
                <a:cs typeface="Times New Roman" pitchFamily="18" charset="0"/>
              </a:rPr>
              <a:t>Potřeba kapitálu celkem	</a:t>
            </a:r>
            <a:r>
              <a:rPr lang="cs-CZ" u="sng" dirty="0">
                <a:solidFill>
                  <a:schemeClr val="bg1"/>
                </a:solidFill>
                <a:latin typeface="Arial" pitchFamily="34" charset="0"/>
              </a:rPr>
              <a:t>		</a:t>
            </a:r>
            <a:r>
              <a:rPr lang="cs-CZ" u="sng" dirty="0">
                <a:solidFill>
                  <a:schemeClr val="bg1"/>
                </a:solidFill>
                <a:latin typeface="Arial" pitchFamily="34" charset="0"/>
                <a:cs typeface="Times New Roman" pitchFamily="18" charset="0"/>
              </a:rPr>
              <a:t>6 480 222 Kč</a:t>
            </a:r>
            <a:endParaRPr lang="cs-CZ" altLang="cs-CZ" b="0" dirty="0">
              <a:solidFill>
                <a:schemeClr val="bg1"/>
              </a:solidFill>
              <a:latin typeface="Arial" panose="020B0604020202020204" pitchFamily="34" charset="0"/>
            </a:endParaRPr>
          </a:p>
        </p:txBody>
      </p:sp>
      <p:sp>
        <p:nvSpPr>
          <p:cNvPr id="21510" name="Rectangle 6"/>
          <p:cNvSpPr>
            <a:spLocks noChangeArrowheads="1"/>
          </p:cNvSpPr>
          <p:nvPr/>
        </p:nvSpPr>
        <p:spPr bwMode="auto">
          <a:xfrm>
            <a:off x="323850" y="5223321"/>
            <a:ext cx="8820150" cy="369332"/>
          </a:xfrm>
          <a:prstGeom prst="rect">
            <a:avLst/>
          </a:prstGeom>
          <a:solidFill>
            <a:schemeClr val="bg1"/>
          </a:solidFill>
          <a:ln>
            <a:noFill/>
          </a:ln>
        </p:spPr>
        <p:txBody>
          <a:bodyPr anchor="ctr">
            <a:spAutoFit/>
          </a:bodyPr>
          <a:lstStyle>
            <a:lvl1pPr eaLnBrk="0" hangingPunct="0">
              <a:tabLst>
                <a:tab pos="-3060700" algn="l"/>
                <a:tab pos="452438" algn="l"/>
                <a:tab pos="4410075" algn="r"/>
              </a:tabLst>
              <a:defRPr b="1">
                <a:solidFill>
                  <a:schemeClr val="tx1"/>
                </a:solidFill>
                <a:latin typeface="Verdana" panose="020B0604030504040204" pitchFamily="34" charset="0"/>
              </a:defRPr>
            </a:lvl1pPr>
            <a:lvl2pPr marL="742950" indent="-285750" eaLnBrk="0" hangingPunct="0">
              <a:tabLst>
                <a:tab pos="-3060700" algn="l"/>
                <a:tab pos="452438" algn="l"/>
                <a:tab pos="4410075" algn="r"/>
              </a:tabLst>
              <a:defRPr b="1">
                <a:solidFill>
                  <a:schemeClr val="tx1"/>
                </a:solidFill>
                <a:latin typeface="Verdana" panose="020B0604030504040204" pitchFamily="34" charset="0"/>
              </a:defRPr>
            </a:lvl2pPr>
            <a:lvl3pPr marL="1143000" indent="-228600" eaLnBrk="0" hangingPunct="0">
              <a:tabLst>
                <a:tab pos="-3060700" algn="l"/>
                <a:tab pos="452438" algn="l"/>
                <a:tab pos="4410075" algn="r"/>
              </a:tabLst>
              <a:defRPr b="1">
                <a:solidFill>
                  <a:schemeClr val="tx1"/>
                </a:solidFill>
                <a:latin typeface="Verdana" panose="020B0604030504040204" pitchFamily="34" charset="0"/>
              </a:defRPr>
            </a:lvl3pPr>
            <a:lvl4pPr marL="1600200" indent="-228600" eaLnBrk="0" hangingPunct="0">
              <a:tabLst>
                <a:tab pos="-3060700" algn="l"/>
                <a:tab pos="452438" algn="l"/>
                <a:tab pos="4410075" algn="r"/>
              </a:tabLst>
              <a:defRPr b="1">
                <a:solidFill>
                  <a:schemeClr val="tx1"/>
                </a:solidFill>
                <a:latin typeface="Verdana" panose="020B0604030504040204" pitchFamily="34" charset="0"/>
              </a:defRPr>
            </a:lvl4pPr>
            <a:lvl5pPr marL="2057400" indent="-228600" eaLnBrk="0" hangingPunct="0">
              <a:tabLst>
                <a:tab pos="-3060700" algn="l"/>
                <a:tab pos="452438"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52438" algn="l"/>
                <a:tab pos="4410075" algn="r"/>
              </a:tabLst>
              <a:defRPr b="1">
                <a:solidFill>
                  <a:schemeClr val="tx1"/>
                </a:solidFill>
                <a:latin typeface="Verdana" panose="020B0604030504040204" pitchFamily="34" charset="0"/>
              </a:defRPr>
            </a:lvl9pPr>
          </a:lstStyle>
          <a:p>
            <a:pPr eaLnBrk="1" hangingPunct="1"/>
            <a:r>
              <a:rPr lang="cs-CZ" altLang="cs-CZ" u="sng" dirty="0">
                <a:latin typeface="Arial" panose="020B0604020202020204" pitchFamily="34" charset="0"/>
              </a:rPr>
              <a:t>2. ZDROJE KAPITÁLU:</a:t>
            </a:r>
          </a:p>
        </p:txBody>
      </p:sp>
    </p:spTree>
    <p:extLst>
      <p:ext uri="{BB962C8B-B14F-4D97-AF65-F5344CB8AC3E}">
        <p14:creationId xmlns:p14="http://schemas.microsoft.com/office/powerpoint/2010/main" val="39205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1509">
                                            <p:txEl>
                                              <p:pRg st="0" end="0"/>
                                            </p:txEl>
                                          </p:spTgt>
                                        </p:tgtEl>
                                        <p:attrNameLst>
                                          <p:attrName>style.color</p:attrName>
                                        </p:attrNameLst>
                                      </p:cBhvr>
                                      <p:to>
                                        <a:schemeClr val="accent2"/>
                                      </p:to>
                                    </p:animClr>
                                    <p:animClr clrSpc="rgb" dir="cw">
                                      <p:cBhvr>
                                        <p:cTn id="7" dur="500" fill="hold"/>
                                        <p:tgtEl>
                                          <p:spTgt spid="21509">
                                            <p:txEl>
                                              <p:pRg st="0" end="0"/>
                                            </p:txEl>
                                          </p:spTgt>
                                        </p:tgtEl>
                                        <p:attrNameLst>
                                          <p:attrName>fillcolor</p:attrName>
                                        </p:attrNameLst>
                                      </p:cBhvr>
                                      <p:to>
                                        <a:schemeClr val="accent2"/>
                                      </p:to>
                                    </p:animClr>
                                    <p:set>
                                      <p:cBhvr>
                                        <p:cTn id="8" dur="500" fill="hold"/>
                                        <p:tgtEl>
                                          <p:spTgt spid="21509">
                                            <p:txEl>
                                              <p:pRg st="0" end="0"/>
                                            </p:txEl>
                                          </p:spTgt>
                                        </p:tgtEl>
                                        <p:attrNameLst>
                                          <p:attrName>fill.type</p:attrName>
                                        </p:attrNameLst>
                                      </p:cBhvr>
                                      <p:to>
                                        <p:strVal val="solid"/>
                                      </p:to>
                                    </p:set>
                                    <p:set>
                                      <p:cBhvr>
                                        <p:cTn id="9" dur="500" fill="hold"/>
                                        <p:tgtEl>
                                          <p:spTgt spid="21509">
                                            <p:txEl>
                                              <p:pRg st="0" end="0"/>
                                            </p:txEl>
                                          </p:spTgt>
                                        </p:tgtEl>
                                        <p:attrNameLst>
                                          <p:attrName>fill.on</p:attrName>
                                        </p:attrNameLst>
                                      </p:cBhvr>
                                      <p:to>
                                        <p:strVal val="true"/>
                                      </p:to>
                                    </p:set>
                                  </p:childTnLst>
                                </p:cTn>
                              </p:par>
                              <p:par>
                                <p:cTn id="10" presetID="19" presetClass="emph" presetSubtype="0" fill="hold" nodeType="withEffect">
                                  <p:stCondLst>
                                    <p:cond delay="0"/>
                                  </p:stCondLst>
                                  <p:childTnLst>
                                    <p:animClr clrSpc="rgb" dir="cw">
                                      <p:cBhvr override="childStyle">
                                        <p:cTn id="11" dur="500" fill="hold"/>
                                        <p:tgtEl>
                                          <p:spTgt spid="21509">
                                            <p:txEl>
                                              <p:pRg st="1" end="1"/>
                                            </p:txEl>
                                          </p:spTgt>
                                        </p:tgtEl>
                                        <p:attrNameLst>
                                          <p:attrName>style.color</p:attrName>
                                        </p:attrNameLst>
                                      </p:cBhvr>
                                      <p:to>
                                        <a:schemeClr val="accent2"/>
                                      </p:to>
                                    </p:animClr>
                                    <p:animClr clrSpc="rgb" dir="cw">
                                      <p:cBhvr>
                                        <p:cTn id="12" dur="500" fill="hold"/>
                                        <p:tgtEl>
                                          <p:spTgt spid="21509">
                                            <p:txEl>
                                              <p:pRg st="1" end="1"/>
                                            </p:txEl>
                                          </p:spTgt>
                                        </p:tgtEl>
                                        <p:attrNameLst>
                                          <p:attrName>fillcolor</p:attrName>
                                        </p:attrNameLst>
                                      </p:cBhvr>
                                      <p:to>
                                        <a:schemeClr val="accent2"/>
                                      </p:to>
                                    </p:animClr>
                                    <p:set>
                                      <p:cBhvr>
                                        <p:cTn id="13" dur="500" fill="hold"/>
                                        <p:tgtEl>
                                          <p:spTgt spid="21509">
                                            <p:txEl>
                                              <p:pRg st="1" end="1"/>
                                            </p:txEl>
                                          </p:spTgt>
                                        </p:tgtEl>
                                        <p:attrNameLst>
                                          <p:attrName>fill.type</p:attrName>
                                        </p:attrNameLst>
                                      </p:cBhvr>
                                      <p:to>
                                        <p:strVal val="solid"/>
                                      </p:to>
                                    </p:set>
                                    <p:set>
                                      <p:cBhvr>
                                        <p:cTn id="14" dur="500" fill="hold"/>
                                        <p:tgtEl>
                                          <p:spTgt spid="21509">
                                            <p:txEl>
                                              <p:pRg st="1" end="1"/>
                                            </p:txEl>
                                          </p:spTgt>
                                        </p:tgtEl>
                                        <p:attrNameLst>
                                          <p:attrName>fill.on</p:attrName>
                                        </p:attrNameLst>
                                      </p:cBhvr>
                                      <p:to>
                                        <p:strVal val="true"/>
                                      </p:to>
                                    </p:set>
                                  </p:childTnLst>
                                </p:cTn>
                              </p:par>
                              <p:par>
                                <p:cTn id="15" presetID="19" presetClass="emph" presetSubtype="0" fill="hold" nodeType="withEffect">
                                  <p:stCondLst>
                                    <p:cond delay="0"/>
                                  </p:stCondLst>
                                  <p:childTnLst>
                                    <p:animClr clrSpc="rgb" dir="cw">
                                      <p:cBhvr override="childStyle">
                                        <p:cTn id="16" dur="500" fill="hold"/>
                                        <p:tgtEl>
                                          <p:spTgt spid="21509">
                                            <p:txEl>
                                              <p:pRg st="2" end="2"/>
                                            </p:txEl>
                                          </p:spTgt>
                                        </p:tgtEl>
                                        <p:attrNameLst>
                                          <p:attrName>style.color</p:attrName>
                                        </p:attrNameLst>
                                      </p:cBhvr>
                                      <p:to>
                                        <a:schemeClr val="accent2"/>
                                      </p:to>
                                    </p:animClr>
                                    <p:animClr clrSpc="rgb" dir="cw">
                                      <p:cBhvr>
                                        <p:cTn id="17" dur="500" fill="hold"/>
                                        <p:tgtEl>
                                          <p:spTgt spid="21509">
                                            <p:txEl>
                                              <p:pRg st="2" end="2"/>
                                            </p:txEl>
                                          </p:spTgt>
                                        </p:tgtEl>
                                        <p:attrNameLst>
                                          <p:attrName>fillcolor</p:attrName>
                                        </p:attrNameLst>
                                      </p:cBhvr>
                                      <p:to>
                                        <a:schemeClr val="accent2"/>
                                      </p:to>
                                    </p:animClr>
                                    <p:set>
                                      <p:cBhvr>
                                        <p:cTn id="18" dur="500" fill="hold"/>
                                        <p:tgtEl>
                                          <p:spTgt spid="21509">
                                            <p:txEl>
                                              <p:pRg st="2" end="2"/>
                                            </p:txEl>
                                          </p:spTgt>
                                        </p:tgtEl>
                                        <p:attrNameLst>
                                          <p:attrName>fill.type</p:attrName>
                                        </p:attrNameLst>
                                      </p:cBhvr>
                                      <p:to>
                                        <p:strVal val="solid"/>
                                      </p:to>
                                    </p:set>
                                    <p:set>
                                      <p:cBhvr>
                                        <p:cTn id="19" dur="500" fill="hold"/>
                                        <p:tgtEl>
                                          <p:spTgt spid="21509">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381954" y="286340"/>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 1 - řešení</a:t>
            </a:r>
          </a:p>
        </p:txBody>
      </p:sp>
      <p:sp>
        <p:nvSpPr>
          <p:cNvPr id="22531" name="Rectangle 3"/>
          <p:cNvSpPr>
            <a:spLocks noChangeArrowheads="1"/>
          </p:cNvSpPr>
          <p:nvPr/>
        </p:nvSpPr>
        <p:spPr bwMode="auto">
          <a:xfrm>
            <a:off x="359568" y="1461664"/>
            <a:ext cx="8424863" cy="707886"/>
          </a:xfrm>
          <a:prstGeom prst="rect">
            <a:avLst/>
          </a:prstGeom>
          <a:solidFill>
            <a:schemeClr val="bg1"/>
          </a:solidFill>
          <a:ln>
            <a:noFill/>
          </a:ln>
        </p:spPr>
        <p:txBody>
          <a:bodyPr anchor="ctr">
            <a:spAutoFit/>
          </a:bodyPr>
          <a:lstStyle>
            <a:lvl1pPr eaLnBrk="0" hangingPunct="0">
              <a:tabLst>
                <a:tab pos="-3060700" algn="l"/>
                <a:tab pos="4410075" algn="r"/>
              </a:tabLst>
              <a:defRPr b="1">
                <a:solidFill>
                  <a:schemeClr val="tx1"/>
                </a:solidFill>
                <a:latin typeface="Verdana" panose="020B0604030504040204" pitchFamily="34" charset="0"/>
              </a:defRPr>
            </a:lvl1pPr>
            <a:lvl2pPr marL="742950" indent="-285750" eaLnBrk="0" hangingPunct="0">
              <a:tabLst>
                <a:tab pos="-3060700" algn="l"/>
                <a:tab pos="4410075" algn="r"/>
              </a:tabLst>
              <a:defRPr b="1">
                <a:solidFill>
                  <a:schemeClr val="tx1"/>
                </a:solidFill>
                <a:latin typeface="Verdana" panose="020B0604030504040204" pitchFamily="34" charset="0"/>
              </a:defRPr>
            </a:lvl2pPr>
            <a:lvl3pPr marL="1143000" indent="-228600" eaLnBrk="0" hangingPunct="0">
              <a:tabLst>
                <a:tab pos="-3060700" algn="l"/>
                <a:tab pos="4410075" algn="r"/>
              </a:tabLst>
              <a:defRPr b="1">
                <a:solidFill>
                  <a:schemeClr val="tx1"/>
                </a:solidFill>
                <a:latin typeface="Verdana" panose="020B0604030504040204" pitchFamily="34" charset="0"/>
              </a:defRPr>
            </a:lvl3pPr>
            <a:lvl4pPr marL="1600200" indent="-228600" eaLnBrk="0" hangingPunct="0">
              <a:tabLst>
                <a:tab pos="-3060700" algn="l"/>
                <a:tab pos="4410075" algn="r"/>
              </a:tabLst>
              <a:defRPr b="1">
                <a:solidFill>
                  <a:schemeClr val="tx1"/>
                </a:solidFill>
                <a:latin typeface="Verdana" panose="020B0604030504040204" pitchFamily="34" charset="0"/>
              </a:defRPr>
            </a:lvl4pPr>
            <a:lvl5pPr marL="2057400" indent="-228600" eaLnBrk="0" hangingPunct="0">
              <a:tabLst>
                <a:tab pos="-306070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9pPr>
          </a:lstStyle>
          <a:p>
            <a:pPr eaLnBrk="1" hangingPunct="1"/>
            <a:r>
              <a:rPr lang="cs-CZ" altLang="cs-CZ" sz="2000" u="sng" dirty="0"/>
              <a:t>3. ROČNÍ ROZPOČET VÝNOSŮ A NÁKLADŮ:</a:t>
            </a:r>
          </a:p>
          <a:p>
            <a:pPr eaLnBrk="1" hangingPunct="1"/>
            <a:endParaRPr lang="cs-CZ" altLang="cs-CZ" sz="2000" dirty="0">
              <a:solidFill>
                <a:schemeClr val="bg1"/>
              </a:solidFill>
            </a:endParaRPr>
          </a:p>
        </p:txBody>
      </p:sp>
    </p:spTree>
    <p:extLst>
      <p:ext uri="{BB962C8B-B14F-4D97-AF65-F5344CB8AC3E}">
        <p14:creationId xmlns:p14="http://schemas.microsoft.com/office/powerpoint/2010/main" val="317970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31126" y="349250"/>
            <a:ext cx="8424862" cy="558800"/>
          </a:xfrm>
          <a:noFill/>
        </p:spPr>
        <p:txBody>
          <a:bodyPr>
            <a:normAutofit fontScale="90000"/>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 1 - řešení</a:t>
            </a:r>
          </a:p>
        </p:txBody>
      </p:sp>
      <p:sp>
        <p:nvSpPr>
          <p:cNvPr id="23555" name="Rectangle 3"/>
          <p:cNvSpPr>
            <a:spLocks noChangeArrowheads="1"/>
          </p:cNvSpPr>
          <p:nvPr/>
        </p:nvSpPr>
        <p:spPr bwMode="auto">
          <a:xfrm>
            <a:off x="250825" y="1005235"/>
            <a:ext cx="8713788" cy="4708981"/>
          </a:xfrm>
          <a:prstGeom prst="rect">
            <a:avLst/>
          </a:prstGeom>
          <a:solidFill>
            <a:schemeClr val="bg1"/>
          </a:solidFill>
          <a:ln>
            <a:noFill/>
          </a:ln>
        </p:spPr>
        <p:txBody>
          <a:bodyPr anchor="ctr">
            <a:spAutoFit/>
          </a:bodyPr>
          <a:lstStyle>
            <a:lvl1pPr eaLnBrk="0" hangingPunct="0">
              <a:tabLst>
                <a:tab pos="-3060700" algn="l"/>
                <a:tab pos="4410075" algn="r"/>
              </a:tabLst>
              <a:defRPr b="1">
                <a:solidFill>
                  <a:schemeClr val="tx1"/>
                </a:solidFill>
                <a:latin typeface="Verdana" panose="020B0604030504040204" pitchFamily="34" charset="0"/>
              </a:defRPr>
            </a:lvl1pPr>
            <a:lvl2pPr marL="742950" indent="-285750" eaLnBrk="0" hangingPunct="0">
              <a:tabLst>
                <a:tab pos="-3060700" algn="l"/>
                <a:tab pos="4410075" algn="r"/>
              </a:tabLst>
              <a:defRPr b="1">
                <a:solidFill>
                  <a:schemeClr val="tx1"/>
                </a:solidFill>
                <a:latin typeface="Verdana" panose="020B0604030504040204" pitchFamily="34" charset="0"/>
              </a:defRPr>
            </a:lvl2pPr>
            <a:lvl3pPr marL="1143000" indent="-228600" eaLnBrk="0" hangingPunct="0">
              <a:tabLst>
                <a:tab pos="-3060700" algn="l"/>
                <a:tab pos="4410075" algn="r"/>
              </a:tabLst>
              <a:defRPr b="1">
                <a:solidFill>
                  <a:schemeClr val="tx1"/>
                </a:solidFill>
                <a:latin typeface="Verdana" panose="020B0604030504040204" pitchFamily="34" charset="0"/>
              </a:defRPr>
            </a:lvl3pPr>
            <a:lvl4pPr marL="1600200" indent="-228600" eaLnBrk="0" hangingPunct="0">
              <a:tabLst>
                <a:tab pos="-3060700" algn="l"/>
                <a:tab pos="4410075" algn="r"/>
              </a:tabLst>
              <a:defRPr b="1">
                <a:solidFill>
                  <a:schemeClr val="tx1"/>
                </a:solidFill>
                <a:latin typeface="Verdana" panose="020B0604030504040204" pitchFamily="34" charset="0"/>
              </a:defRPr>
            </a:lvl4pPr>
            <a:lvl5pPr marL="2057400" indent="-228600" eaLnBrk="0" hangingPunct="0">
              <a:tabLst>
                <a:tab pos="-3060700" algn="l"/>
                <a:tab pos="4410075" algn="r"/>
              </a:tabLst>
              <a:defRPr b="1">
                <a:solidFill>
                  <a:schemeClr val="tx1"/>
                </a:solidFill>
                <a:latin typeface="Verdana" panose="020B0604030504040204" pitchFamily="34" charset="0"/>
              </a:defRPr>
            </a:lvl5pPr>
            <a:lvl6pPr marL="25146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6pPr>
            <a:lvl7pPr marL="29718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7pPr>
            <a:lvl8pPr marL="34290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8pPr>
            <a:lvl9pPr marL="3886200" indent="-228600" eaLnBrk="0" fontAlgn="base" hangingPunct="0">
              <a:spcBef>
                <a:spcPct val="0"/>
              </a:spcBef>
              <a:spcAft>
                <a:spcPct val="0"/>
              </a:spcAft>
              <a:tabLst>
                <a:tab pos="-3060700" algn="l"/>
                <a:tab pos="4410075" algn="r"/>
              </a:tabLst>
              <a:defRPr b="1">
                <a:solidFill>
                  <a:schemeClr val="tx1"/>
                </a:solidFill>
                <a:latin typeface="Verdana" panose="020B0604030504040204" pitchFamily="34" charset="0"/>
              </a:defRPr>
            </a:lvl9pPr>
          </a:lstStyle>
          <a:p>
            <a:pPr eaLnBrk="1" hangingPunct="1"/>
            <a:r>
              <a:rPr lang="cs-CZ" altLang="cs-CZ" sz="2000" u="sng" dirty="0"/>
              <a:t>4. ROZDĚLENÍ PŘÍJMŮ (CF):</a:t>
            </a:r>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endParaRPr lang="cs-CZ" altLang="cs-CZ" sz="2000" u="sng" dirty="0"/>
          </a:p>
          <a:p>
            <a:pPr eaLnBrk="1" hangingPunct="1"/>
            <a:r>
              <a:rPr lang="cs-CZ" altLang="cs-CZ" sz="2000" u="sng" dirty="0"/>
              <a:t>5. VÝPOČET ČISTÉHO EK. VÝSLEDKU PODNIKÁNÍ:</a:t>
            </a:r>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a:p>
            <a:pPr eaLnBrk="1" hangingPunct="1"/>
            <a:endParaRPr lang="cs-CZ" altLang="cs-CZ" sz="2000" dirty="0"/>
          </a:p>
        </p:txBody>
      </p:sp>
    </p:spTree>
    <p:extLst>
      <p:ext uri="{BB962C8B-B14F-4D97-AF65-F5344CB8AC3E}">
        <p14:creationId xmlns:p14="http://schemas.microsoft.com/office/powerpoint/2010/main" val="392092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729060" y="1261"/>
            <a:ext cx="8229600" cy="1143000"/>
          </a:xfrm>
          <a:noFill/>
        </p:spPr>
        <p:txBody>
          <a:bodyPr anchor="ctr" anchorCtr="1">
            <a:normAutofit/>
          </a:bodyPr>
          <a:lstStyle/>
          <a:p>
            <a:pPr eaLnBrk="1" hangingPunct="1"/>
            <a:r>
              <a:rPr lang="cs-CZ" altLang="cs-CZ" sz="2800" b="1" dirty="0">
                <a:solidFill>
                  <a:srgbClr val="C00000"/>
                </a:solidFill>
              </a:rPr>
              <a:t>ZAKLADATELSKÝ ROZPOČET</a:t>
            </a:r>
            <a:br>
              <a:rPr lang="cs-CZ" altLang="cs-CZ" sz="2800" b="1" dirty="0">
                <a:solidFill>
                  <a:srgbClr val="C00000"/>
                </a:solidFill>
              </a:rPr>
            </a:br>
            <a:r>
              <a:rPr lang="cs-CZ" altLang="cs-CZ" sz="2800" b="1" dirty="0">
                <a:solidFill>
                  <a:srgbClr val="C00000"/>
                </a:solidFill>
              </a:rPr>
              <a:t> Ukázkový příklad 2</a:t>
            </a:r>
          </a:p>
        </p:txBody>
      </p:sp>
      <p:sp>
        <p:nvSpPr>
          <p:cNvPr id="24579"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24580" name="Rectangle 4"/>
          <p:cNvSpPr>
            <a:spLocks noChangeArrowheads="1"/>
          </p:cNvSpPr>
          <p:nvPr/>
        </p:nvSpPr>
        <p:spPr bwMode="auto">
          <a:xfrm>
            <a:off x="250825" y="1196975"/>
            <a:ext cx="8713788" cy="566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endParaRPr lang="cs-CZ" altLang="cs-CZ" b="0"/>
          </a:p>
        </p:txBody>
      </p:sp>
      <p:sp>
        <p:nvSpPr>
          <p:cNvPr id="24581" name="Rectangle 5"/>
          <p:cNvSpPr>
            <a:spLocks noChangeArrowheads="1"/>
          </p:cNvSpPr>
          <p:nvPr/>
        </p:nvSpPr>
        <p:spPr bwMode="auto">
          <a:xfrm>
            <a:off x="3" y="1144261"/>
            <a:ext cx="9131513" cy="5713739"/>
          </a:xfrm>
          <a:prstGeom prst="rect">
            <a:avLst/>
          </a:prstGeom>
          <a:solidFill>
            <a:schemeClr val="bg1"/>
          </a:solidFill>
          <a:ln>
            <a:noFill/>
          </a:ln>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algn="just" eaLnBrk="1" hangingPunct="1">
              <a:spcBef>
                <a:spcPct val="20000"/>
              </a:spcBef>
              <a:buClr>
                <a:schemeClr val="bg2"/>
              </a:buClr>
              <a:buSzPct val="75000"/>
              <a:buFont typeface="Wingdings" panose="05000000000000000000" pitchFamily="2" charset="2"/>
              <a:buNone/>
            </a:pPr>
            <a:r>
              <a:rPr lang="cs-CZ" altLang="cs-CZ" sz="2000" b="0" dirty="0"/>
              <a:t>	</a:t>
            </a:r>
            <a:r>
              <a:rPr lang="cs-CZ" altLang="cs-CZ" sz="2000" dirty="0"/>
              <a:t>Existující firma (s.r.o. vlastněna jediným majitelem) plánuje na rok </a:t>
            </a:r>
            <a:r>
              <a:rPr lang="cs-CZ" altLang="cs-CZ" sz="2000" u="sng" dirty="0"/>
              <a:t>2018</a:t>
            </a:r>
            <a:r>
              <a:rPr lang="cs-CZ" altLang="cs-CZ" sz="2000" dirty="0"/>
              <a:t> nákup technologického zařízení – výrobní linky pro tváření plechů v hodnotě 3,5 mil. Kč.</a:t>
            </a:r>
            <a:r>
              <a:rPr lang="cs-CZ" altLang="cs-CZ" sz="2000" b="0" dirty="0"/>
              <a:t> Odpis výrobního zařízení uvažujte ve výši 583 300 Kč. Polovina provozu linky by měla sloužit pro vlastní potřebu firmy a druhou polovinu by měly tvořit zakázky pro odběratele. Na její nákup firma hodlá využít jednak vlastních zdrojů (200 tis. Kč) a dále plánuje bankovní úvěr, jehož výši zjistí z rozpočtu potřebného kapitálu. Předpokládaná doba splácení je 5 let a úrok 6 % </a:t>
            </a:r>
            <a:r>
              <a:rPr lang="cs-CZ" altLang="cs-CZ" sz="2000" b="0" dirty="0" err="1"/>
              <a:t>p.a</a:t>
            </a:r>
            <a:r>
              <a:rPr lang="cs-CZ" altLang="cs-CZ" sz="2000" b="0" dirty="0"/>
              <a:t>. </a:t>
            </a:r>
          </a:p>
          <a:p>
            <a:pPr algn="just" eaLnBrk="1" hangingPunct="1">
              <a:spcBef>
                <a:spcPct val="20000"/>
              </a:spcBef>
              <a:buClr>
                <a:schemeClr val="bg2"/>
              </a:buClr>
              <a:buSzPct val="75000"/>
              <a:buFont typeface="Wingdings" panose="05000000000000000000" pitchFamily="2" charset="2"/>
              <a:buChar char="p"/>
            </a:pPr>
            <a:r>
              <a:rPr lang="cs-CZ" altLang="cs-CZ" sz="2000" b="0" dirty="0"/>
              <a:t>Dalším investičním výdaje bude 100 tis. Kč na přístavbu pro umístění linky. Odpis této přístavby bude činit ročně 5 tis. Kč. Dále bude potřeba  zaměstnat 2 nové pracovníky pro obsluhu linky – mzda každého z nich bude 15 tis. Kč. Pro provoz je dále nezbytné nakupovat energie ročně za 660 tis. Kč (platby zálohově každý měsíc). Firma musí dále první měsíc zaplatit pojištění (za rok) 48 tis. Kč. Ostatní náklady, které bude muset firma platit budou 20 tis. Kč každý měsíc.</a:t>
            </a:r>
          </a:p>
        </p:txBody>
      </p:sp>
    </p:spTree>
    <p:extLst>
      <p:ext uri="{BB962C8B-B14F-4D97-AF65-F5344CB8AC3E}">
        <p14:creationId xmlns:p14="http://schemas.microsoft.com/office/powerpoint/2010/main" val="3984208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50825" y="0"/>
            <a:ext cx="8713788" cy="1139825"/>
          </a:xfrm>
          <a:noFill/>
        </p:spPr>
        <p:txBody>
          <a:bodyPr anchor="ctr" anchorCtr="1"/>
          <a:lstStyle/>
          <a:p>
            <a:pPr eaLnBrk="1" hangingPunct="1"/>
            <a:r>
              <a:rPr lang="cs-CZ" altLang="cs-CZ" sz="2100" b="1"/>
              <a:t>ZAKLADATELSKÝ ROZPOČET</a:t>
            </a:r>
            <a:br>
              <a:rPr lang="cs-CZ" altLang="cs-CZ" sz="2100" b="1"/>
            </a:br>
            <a:r>
              <a:rPr lang="cs-CZ" altLang="cs-CZ" sz="2100" b="1"/>
              <a:t> Ukázkový příklad</a:t>
            </a:r>
            <a:r>
              <a:rPr lang="cs-CZ" altLang="cs-CZ" sz="2100"/>
              <a:t> 2</a:t>
            </a:r>
          </a:p>
        </p:txBody>
      </p:sp>
      <p:sp>
        <p:nvSpPr>
          <p:cNvPr id="25603" name="Rectangle 3"/>
          <p:cNvSpPr>
            <a:spLocks noGrp="1" noChangeArrowheads="1"/>
          </p:cNvSpPr>
          <p:nvPr>
            <p:ph type="body" idx="1"/>
          </p:nvPr>
        </p:nvSpPr>
        <p:spPr/>
        <p:txBody>
          <a:bodyPr/>
          <a:lstStyle/>
          <a:p>
            <a:pPr eaLnBrk="1" hangingPunct="1">
              <a:buFont typeface="Wingdings" panose="05000000000000000000" pitchFamily="2" charset="2"/>
              <a:buNone/>
            </a:pPr>
            <a:r>
              <a:rPr lang="cs-CZ" altLang="cs-CZ" b="1"/>
              <a:t>	</a:t>
            </a:r>
            <a:endParaRPr lang="cs-CZ" altLang="cs-CZ"/>
          </a:p>
        </p:txBody>
      </p:sp>
      <p:sp>
        <p:nvSpPr>
          <p:cNvPr id="25604" name="Rectangle 4"/>
          <p:cNvSpPr>
            <a:spLocks noChangeArrowheads="1"/>
          </p:cNvSpPr>
          <p:nvPr/>
        </p:nvSpPr>
        <p:spPr bwMode="auto">
          <a:xfrm>
            <a:off x="250825" y="1052513"/>
            <a:ext cx="8713788" cy="580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r>
              <a:rPr lang="cs-CZ" altLang="cs-CZ" sz="2000" b="0"/>
              <a:t>V současné době se cena za tváření plechů pohybuje kolem 1900 Kč/nhod. Aby byla firma konkurenceschopná bude odběratelům poskytovat tyto služby za 1800 Kč/nhod. Linka bude pro komerční využití v provozu 8 hodin denně a 240 dnů v roce ( tzn. 1920 hodin za rok).</a:t>
            </a:r>
          </a:p>
          <a:p>
            <a:pPr eaLnBrk="1" hangingPunct="1">
              <a:spcBef>
                <a:spcPct val="20000"/>
              </a:spcBef>
              <a:buClr>
                <a:schemeClr val="bg2"/>
              </a:buClr>
              <a:buSzPct val="75000"/>
              <a:buFont typeface="Wingdings" panose="05000000000000000000" pitchFamily="2" charset="2"/>
              <a:buChar char="p"/>
            </a:pPr>
            <a:r>
              <a:rPr lang="cs-CZ" altLang="cs-CZ" sz="2000" b="0"/>
              <a:t>Vzhledem k povaze podnikání nelze první měsíc uvažovat s dostatečnou mírou inkas tržeb, a proto je potřeba taktéž pokrýt prvotní provozní výdaje. Jelikož firma počítá s různými riziky, tak si dále hodlá vytvoří rezervu ve výši 10 % na </a:t>
            </a:r>
            <a:r>
              <a:rPr lang="cs-CZ" altLang="cs-CZ" sz="2000"/>
              <a:t>počáteční potřebu</a:t>
            </a:r>
            <a:r>
              <a:rPr lang="cs-CZ" altLang="cs-CZ" sz="2000" b="0"/>
              <a:t> kapitálu.</a:t>
            </a:r>
            <a:endParaRPr lang="cs-CZ" altLang="cs-CZ" sz="2000"/>
          </a:p>
          <a:p>
            <a:pPr eaLnBrk="1" hangingPunct="1">
              <a:spcBef>
                <a:spcPct val="20000"/>
              </a:spcBef>
              <a:buClr>
                <a:schemeClr val="bg2"/>
              </a:buClr>
              <a:buSzPct val="75000"/>
              <a:buFont typeface="Wingdings" panose="05000000000000000000" pitchFamily="2" charset="2"/>
              <a:buNone/>
            </a:pPr>
            <a:r>
              <a:rPr lang="cs-CZ" altLang="cs-CZ" sz="2000"/>
              <a:t>	Úkol:</a:t>
            </a:r>
          </a:p>
          <a:p>
            <a:pPr eaLnBrk="1" hangingPunct="1">
              <a:spcBef>
                <a:spcPct val="20000"/>
              </a:spcBef>
              <a:buClr>
                <a:schemeClr val="bg2"/>
              </a:buClr>
              <a:buSzPct val="75000"/>
              <a:buFont typeface="Wingdings" panose="05000000000000000000" pitchFamily="2" charset="2"/>
              <a:buChar char="p"/>
            </a:pPr>
            <a:r>
              <a:rPr lang="cs-CZ" altLang="cs-CZ" sz="2000"/>
              <a:t>Vytvořte</a:t>
            </a:r>
            <a:r>
              <a:rPr lang="cs-CZ" altLang="cs-CZ" sz="2000" b="0"/>
              <a:t> rozpočet potřebného kapitálu, určete zdroje kapitálu, vytvořte  dále roční rozpočet výnosů a nákladů a určete disponibilní příjmy podnikatele. </a:t>
            </a:r>
            <a:r>
              <a:rPr lang="cs-CZ" altLang="cs-CZ" sz="2000"/>
              <a:t>Vypočtěte čistý výsledek podnikání</a:t>
            </a:r>
            <a:r>
              <a:rPr lang="cs-CZ" altLang="cs-CZ" sz="2000" b="0"/>
              <a:t> v případě že kalkulujete s oportunitní mzdou 17 000 Kč/měsíc a oportunitním úrokem 6 % p. a. </a:t>
            </a:r>
          </a:p>
        </p:txBody>
      </p:sp>
    </p:spTree>
    <p:extLst>
      <p:ext uri="{BB962C8B-B14F-4D97-AF65-F5344CB8AC3E}">
        <p14:creationId xmlns:p14="http://schemas.microsoft.com/office/powerpoint/2010/main" val="1746138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832755" y="-74154"/>
            <a:ext cx="8229600" cy="1143000"/>
          </a:xfrm>
          <a:noFill/>
        </p:spPr>
        <p:txBody>
          <a:bodyPr anchor="ctr" anchorCtr="1"/>
          <a:lstStyle/>
          <a:p>
            <a:pPr eaLnBrk="1" hangingPunct="1"/>
            <a:r>
              <a:rPr lang="cs-CZ" altLang="cs-CZ" sz="2100" b="1" dirty="0">
                <a:solidFill>
                  <a:srgbClr val="C00000"/>
                </a:solidFill>
              </a:rPr>
              <a:t>ZAKLADATELSKÝ ROZPOČET</a:t>
            </a:r>
            <a:br>
              <a:rPr lang="cs-CZ" altLang="cs-CZ" sz="2100" b="1" dirty="0">
                <a:solidFill>
                  <a:srgbClr val="C00000"/>
                </a:solidFill>
              </a:rPr>
            </a:br>
            <a:r>
              <a:rPr lang="cs-CZ" altLang="cs-CZ" sz="2100" b="1" dirty="0">
                <a:solidFill>
                  <a:srgbClr val="C00000"/>
                </a:solidFill>
              </a:rPr>
              <a:t> Ukázkový příklad 2 - řešení</a:t>
            </a:r>
          </a:p>
        </p:txBody>
      </p:sp>
      <p:sp>
        <p:nvSpPr>
          <p:cNvPr id="26627" name="Rectangle 3"/>
          <p:cNvSpPr>
            <a:spLocks noGrp="1" noChangeArrowheads="1"/>
          </p:cNvSpPr>
          <p:nvPr>
            <p:ph type="body" sz="half" idx="1"/>
          </p:nvPr>
        </p:nvSpPr>
        <p:spPr/>
        <p:txBody>
          <a:bodyPr/>
          <a:lstStyle/>
          <a:p>
            <a:pPr eaLnBrk="1" hangingPunct="1">
              <a:buFont typeface="Wingdings" panose="05000000000000000000" pitchFamily="2" charset="2"/>
              <a:buNone/>
            </a:pPr>
            <a:r>
              <a:rPr lang="cs-CZ" altLang="cs-CZ" sz="2400" b="1"/>
              <a:t>	</a:t>
            </a:r>
            <a:endParaRPr lang="cs-CZ" altLang="cs-CZ" sz="2400"/>
          </a:p>
        </p:txBody>
      </p:sp>
      <p:graphicFrame>
        <p:nvGraphicFramePr>
          <p:cNvPr id="274436" name="Group 4"/>
          <p:cNvGraphicFramePr>
            <a:graphicFrameLocks noGrp="1"/>
          </p:cNvGraphicFramePr>
          <p:nvPr>
            <p:ph sz="half" idx="2"/>
            <p:extLst>
              <p:ext uri="{D42A27DB-BD31-4B8C-83A1-F6EECF244321}">
                <p14:modId xmlns:p14="http://schemas.microsoft.com/office/powerpoint/2010/main" val="1175980113"/>
              </p:ext>
            </p:extLst>
          </p:nvPr>
        </p:nvGraphicFramePr>
        <p:xfrm>
          <a:off x="203560" y="1014370"/>
          <a:ext cx="8584480" cy="5257251"/>
        </p:xfrm>
        <a:graphic>
          <a:graphicData uri="http://schemas.openxmlformats.org/drawingml/2006/table">
            <a:tbl>
              <a:tblPr/>
              <a:tblGrid>
                <a:gridCol w="6117430">
                  <a:extLst>
                    <a:ext uri="{9D8B030D-6E8A-4147-A177-3AD203B41FA5}">
                      <a16:colId xmlns:a16="http://schemas.microsoft.com/office/drawing/2014/main" val="20000"/>
                    </a:ext>
                  </a:extLst>
                </a:gridCol>
                <a:gridCol w="2467050">
                  <a:extLst>
                    <a:ext uri="{9D8B030D-6E8A-4147-A177-3AD203B41FA5}">
                      <a16:colId xmlns:a16="http://schemas.microsoft.com/office/drawing/2014/main" val="20001"/>
                    </a:ext>
                  </a:extLst>
                </a:gridCol>
              </a:tblGrid>
              <a:tr h="394541">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800" b="1" i="0" u="sng" strike="noStrike" cap="none" normalizeH="0" baseline="0" dirty="0">
                          <a:ln>
                            <a:noFill/>
                          </a:ln>
                          <a:solidFill>
                            <a:schemeClr val="tx1"/>
                          </a:solidFill>
                          <a:effectLst/>
                          <a:latin typeface="Arial" charset="0"/>
                          <a:cs typeface="Arial" charset="0"/>
                        </a:rPr>
                        <a:t>1. ROZPOČET POTŘEBNÉHO KAPITÁLU:</a:t>
                      </a: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cap="flat">
                      <a:noFill/>
                    </a:lnR>
                    <a:lnT cap="fla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73518">
                <a:tc>
                  <a:txBody>
                    <a:bodyPr/>
                    <a:lstStyle/>
                    <a:p>
                      <a:pPr marL="0" marR="0" lvl="0" indent="0" algn="l" defTabSz="914400" rtl="0" eaLnBrk="1" fontAlgn="b" latinLnBrk="0" hangingPunct="1">
                        <a:lnSpc>
                          <a:spcPct val="100000"/>
                        </a:lnSpc>
                        <a:spcBef>
                          <a:spcPct val="0"/>
                        </a:spcBef>
                        <a:spcAft>
                          <a:spcPct val="0"/>
                        </a:spcAft>
                        <a:buClrTx/>
                        <a:buSzTx/>
                        <a:buFontTx/>
                        <a:buChar char="•"/>
                        <a:tabLst/>
                      </a:pPr>
                      <a:r>
                        <a:rPr kumimoji="0" lang="cs-CZ" sz="1800" b="1" i="0" u="none" strike="noStrike" cap="none" normalizeH="0" baseline="0">
                          <a:ln>
                            <a:noFill/>
                          </a:ln>
                          <a:solidFill>
                            <a:schemeClr val="tx1"/>
                          </a:solidFill>
                          <a:effectLst/>
                          <a:latin typeface="Arial" charset="0"/>
                          <a:cs typeface="Arial" charset="0"/>
                        </a:rPr>
                        <a:t>Počáteční potřeba kapitálu celkem</a:t>
                      </a:r>
                      <a:endParaRPr kumimoji="0" lang="cs-CZ" sz="1800" b="1" i="0" u="none" strike="noStrike" cap="none" normalizeH="0" baseline="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Char char="•"/>
                        <a:tabLst/>
                      </a:pPr>
                      <a:r>
                        <a:rPr kumimoji="0" lang="cs-CZ" sz="1800" b="1" i="0" u="none" strike="noStrike" cap="none" normalizeH="0" baseline="0" dirty="0">
                          <a:ln>
                            <a:noFill/>
                          </a:ln>
                          <a:solidFill>
                            <a:schemeClr val="tx1"/>
                          </a:solidFill>
                          <a:effectLst/>
                          <a:latin typeface="Arial" charset="0"/>
                          <a:cs typeface="Arial" charset="0"/>
                        </a:rPr>
                        <a:t>Potřeba kapitálu celkem</a:t>
                      </a:r>
                      <a:endParaRPr kumimoji="0" lang="cs-CZ" sz="1800" b="1" i="0" u="none" strike="noStrike" cap="none" normalizeH="0" baseline="0" dirty="0">
                        <a:ln>
                          <a:noFill/>
                        </a:ln>
                        <a:solidFill>
                          <a:schemeClr val="tx1"/>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362217">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800" b="1" i="0" u="sng" strike="noStrike" cap="none" normalizeH="0" baseline="0">
                          <a:ln>
                            <a:noFill/>
                          </a:ln>
                          <a:solidFill>
                            <a:schemeClr val="tx1"/>
                          </a:solidFill>
                          <a:effectLst/>
                          <a:latin typeface="Arial" charset="0"/>
                          <a:cs typeface="Arial" charset="0"/>
                        </a:rPr>
                        <a:t>2. ZDROJE KAPITÁLU:</a:t>
                      </a:r>
                      <a:r>
                        <a:rPr kumimoji="0" lang="cs-CZ" sz="1800" b="1" i="0" u="none" strike="noStrike" cap="none" normalizeH="0" baseline="0">
                          <a:ln>
                            <a:noFill/>
                          </a:ln>
                          <a:solidFill>
                            <a:schemeClr val="tx1"/>
                          </a:solidFill>
                          <a:effectLst/>
                          <a:latin typeface="Arial" charset="0"/>
                          <a:cs typeface="Arial" charset="0"/>
                        </a:rPr>
                        <a:t> </a:t>
                      </a:r>
                      <a:endParaRPr kumimoji="0" lang="cs-CZ" sz="1800" b="0" i="0" u="none" strike="noStrike" cap="none" normalizeH="0" baseline="0">
                        <a:ln>
                          <a:noFill/>
                        </a:ln>
                        <a:solidFill>
                          <a:schemeClr val="tx1"/>
                        </a:solidFill>
                        <a:effectLst/>
                        <a:latin typeface="Arial" charset="0"/>
                      </a:endParaRPr>
                    </a:p>
                  </a:txBody>
                  <a:tcPr marT="45723" marB="45723" anchor="b" horzOverflow="overflow">
                    <a:lnL cap="flat">
                      <a:noFill/>
                    </a:lnL>
                    <a:lnR cap="flat">
                      <a:noFill/>
                    </a:lnR>
                    <a:ln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11"/>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3" marB="45723"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3" marB="45723"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36221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3" marB="45723" anchor="b"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3" marB="45723"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7176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738487" y="20114"/>
            <a:ext cx="8229600" cy="1143000"/>
          </a:xfrm>
          <a:noFill/>
        </p:spPr>
        <p:txBody>
          <a:bodyPr anchor="ctr" anchorCtr="1">
            <a:normAutofit/>
          </a:bodyPr>
          <a:lstStyle/>
          <a:p>
            <a:pPr eaLnBrk="1" hangingPunct="1"/>
            <a:r>
              <a:rPr lang="cs-CZ" altLang="cs-CZ" sz="2400" b="1" dirty="0">
                <a:solidFill>
                  <a:srgbClr val="C00000"/>
                </a:solidFill>
              </a:rPr>
              <a:t>ZAKLADATELSKÝ ROZPOČET</a:t>
            </a:r>
            <a:br>
              <a:rPr lang="cs-CZ" altLang="cs-CZ" sz="2400" b="1" dirty="0">
                <a:solidFill>
                  <a:srgbClr val="C00000"/>
                </a:solidFill>
              </a:rPr>
            </a:br>
            <a:r>
              <a:rPr lang="cs-CZ" altLang="cs-CZ" sz="2400" b="1" dirty="0">
                <a:solidFill>
                  <a:srgbClr val="C00000"/>
                </a:solidFill>
              </a:rPr>
              <a:t> Ukázkový příklad 2 - řešení</a:t>
            </a:r>
          </a:p>
        </p:txBody>
      </p:sp>
      <p:sp>
        <p:nvSpPr>
          <p:cNvPr id="27651" name="Rectangle 3"/>
          <p:cNvSpPr>
            <a:spLocks noGrp="1" noChangeArrowheads="1"/>
          </p:cNvSpPr>
          <p:nvPr>
            <p:ph type="body" sz="half" idx="1"/>
          </p:nvPr>
        </p:nvSpPr>
        <p:spPr/>
        <p:txBody>
          <a:bodyPr/>
          <a:lstStyle/>
          <a:p>
            <a:pPr eaLnBrk="1" hangingPunct="1">
              <a:buFont typeface="Wingdings" panose="05000000000000000000" pitchFamily="2" charset="2"/>
              <a:buNone/>
            </a:pPr>
            <a:r>
              <a:rPr lang="cs-CZ" altLang="cs-CZ" sz="2400" b="1"/>
              <a:t>	</a:t>
            </a:r>
            <a:endParaRPr lang="cs-CZ" altLang="cs-CZ" sz="2400"/>
          </a:p>
        </p:txBody>
      </p:sp>
      <p:graphicFrame>
        <p:nvGraphicFramePr>
          <p:cNvPr id="275460" name="Group 4"/>
          <p:cNvGraphicFramePr>
            <a:graphicFrameLocks noGrp="1"/>
          </p:cNvGraphicFramePr>
          <p:nvPr>
            <p:ph sz="half" idx="2"/>
            <p:extLst>
              <p:ext uri="{D42A27DB-BD31-4B8C-83A1-F6EECF244321}">
                <p14:modId xmlns:p14="http://schemas.microsoft.com/office/powerpoint/2010/main" val="431224349"/>
              </p:ext>
            </p:extLst>
          </p:nvPr>
        </p:nvGraphicFramePr>
        <p:xfrm>
          <a:off x="127360" y="427283"/>
          <a:ext cx="8281988" cy="5800729"/>
        </p:xfrm>
        <a:graphic>
          <a:graphicData uri="http://schemas.openxmlformats.org/drawingml/2006/table">
            <a:tbl>
              <a:tblPr/>
              <a:tblGrid>
                <a:gridCol w="6235700">
                  <a:extLst>
                    <a:ext uri="{9D8B030D-6E8A-4147-A177-3AD203B41FA5}">
                      <a16:colId xmlns:a16="http://schemas.microsoft.com/office/drawing/2014/main" val="20000"/>
                    </a:ext>
                  </a:extLst>
                </a:gridCol>
                <a:gridCol w="2046288">
                  <a:extLst>
                    <a:ext uri="{9D8B030D-6E8A-4147-A177-3AD203B41FA5}">
                      <a16:colId xmlns:a16="http://schemas.microsoft.com/office/drawing/2014/main" val="20001"/>
                    </a:ext>
                  </a:extLst>
                </a:gridCol>
              </a:tblGrid>
              <a:tr h="649323">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800" b="1" i="0" u="sng" strike="noStrike" cap="none" normalizeH="0" baseline="0" dirty="0">
                          <a:ln>
                            <a:noFill/>
                          </a:ln>
                          <a:solidFill>
                            <a:schemeClr val="tx1"/>
                          </a:solidFill>
                          <a:effectLst/>
                          <a:latin typeface="Arial" charset="0"/>
                          <a:cs typeface="Arial" charset="0"/>
                        </a:rPr>
                        <a:t>3. ROČNÍ ROZPOČET VÝNOSŮ A NÁKLADŮ:</a:t>
                      </a:r>
                      <a:endParaRPr kumimoji="0" lang="cs-CZ" sz="1800" b="0" i="0" u="none" strike="noStrike" cap="none" normalizeH="0" baseline="0" dirty="0">
                        <a:ln>
                          <a:noFill/>
                        </a:ln>
                        <a:solidFill>
                          <a:schemeClr val="tx1"/>
                        </a:solidFill>
                        <a:effectLst/>
                        <a:latin typeface="Arial" charset="0"/>
                      </a:endParaRPr>
                    </a:p>
                  </a:txBody>
                  <a:tcPr marT="45722" marB="45722" anchor="b" horzOverflow="overflow">
                    <a:lnL cap="flat">
                      <a:noFill/>
                    </a:lnL>
                    <a:lnR cap="flat">
                      <a:noFill/>
                    </a:lnR>
                    <a:lnT cap="fla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1"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1"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396262">
                <a:tc>
                  <a:txBody>
                    <a:bodyPr/>
                    <a:lstStyle/>
                    <a:p>
                      <a:pPr marL="342900" marR="0" lvl="0" indent="-342900" algn="l" defTabSz="914400" rtl="0" eaLnBrk="1" fontAlgn="b" latinLnBrk="0" hangingPunct="1">
                        <a:lnSpc>
                          <a:spcPct val="100000"/>
                        </a:lnSpc>
                        <a:spcBef>
                          <a:spcPct val="0"/>
                        </a:spcBef>
                        <a:spcAft>
                          <a:spcPct val="0"/>
                        </a:spcAft>
                        <a:buClrTx/>
                        <a:buSzTx/>
                        <a:buFontTx/>
                        <a:buChar char="•"/>
                        <a:tabLst/>
                      </a:pPr>
                      <a:endParaRPr kumimoji="0" lang="cs-CZ" sz="1800" b="0" i="0" u="none" strike="noStrike" cap="none" normalizeH="0" baseline="0">
                        <a:ln>
                          <a:noFill/>
                        </a:ln>
                        <a:solidFill>
                          <a:srgbClr val="FF0000"/>
                        </a:solidFill>
                        <a:effectLst/>
                        <a:latin typeface="Arial" charset="0"/>
                      </a:endParaRPr>
                    </a:p>
                  </a:txBody>
                  <a:tcPr marT="45722" marB="45722" anchor="b" horzOverflow="overflow">
                    <a:lnL cap="flat">
                      <a:noFill/>
                    </a:lnL>
                    <a:lnR>
                      <a:noFill/>
                    </a:lnR>
                    <a:lnT>
                      <a:noFill/>
                    </a:lnT>
                    <a:lnB cap="flat">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dirty="0">
                        <a:ln>
                          <a:noFill/>
                        </a:ln>
                        <a:solidFill>
                          <a:srgbClr val="FF0000"/>
                        </a:solidFill>
                        <a:effectLst/>
                        <a:latin typeface="Arial" charset="0"/>
                      </a:endParaRPr>
                    </a:p>
                  </a:txBody>
                  <a:tcPr marT="45722" marB="45722"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9380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880648" y="1261"/>
            <a:ext cx="8229600" cy="1143000"/>
          </a:xfrm>
          <a:noFill/>
        </p:spPr>
        <p:txBody>
          <a:bodyPr anchor="ctr" anchorCtr="1"/>
          <a:lstStyle/>
          <a:p>
            <a:pPr eaLnBrk="1" hangingPunct="1"/>
            <a:r>
              <a:rPr lang="cs-CZ" altLang="cs-CZ" sz="2100" b="1" dirty="0">
                <a:solidFill>
                  <a:srgbClr val="C00000"/>
                </a:solidFill>
              </a:rPr>
              <a:t>ZAKLADATELSKÝ ROZPOČET</a:t>
            </a:r>
            <a:br>
              <a:rPr lang="cs-CZ" altLang="cs-CZ" sz="2100" b="1" dirty="0">
                <a:solidFill>
                  <a:srgbClr val="C00000"/>
                </a:solidFill>
              </a:rPr>
            </a:br>
            <a:r>
              <a:rPr lang="cs-CZ" altLang="cs-CZ" sz="2100" b="1" dirty="0">
                <a:solidFill>
                  <a:srgbClr val="C00000"/>
                </a:solidFill>
              </a:rPr>
              <a:t> Ukázkový příklad 2 - řešení</a:t>
            </a:r>
          </a:p>
        </p:txBody>
      </p:sp>
      <p:sp>
        <p:nvSpPr>
          <p:cNvPr id="28675" name="Rectangle 3"/>
          <p:cNvSpPr>
            <a:spLocks noGrp="1" noChangeArrowheads="1"/>
          </p:cNvSpPr>
          <p:nvPr>
            <p:ph type="body" sz="half" idx="1"/>
          </p:nvPr>
        </p:nvSpPr>
        <p:spPr/>
        <p:txBody>
          <a:bodyPr/>
          <a:lstStyle/>
          <a:p>
            <a:pPr eaLnBrk="1" hangingPunct="1">
              <a:buFont typeface="Wingdings" panose="05000000000000000000" pitchFamily="2" charset="2"/>
              <a:buNone/>
            </a:pPr>
            <a:r>
              <a:rPr lang="cs-CZ" altLang="cs-CZ" sz="2400" b="1"/>
              <a:t>	</a:t>
            </a:r>
            <a:endParaRPr lang="cs-CZ" altLang="cs-CZ" sz="2400"/>
          </a:p>
        </p:txBody>
      </p:sp>
      <p:graphicFrame>
        <p:nvGraphicFramePr>
          <p:cNvPr id="276484" name="Group 4"/>
          <p:cNvGraphicFramePr>
            <a:graphicFrameLocks noGrp="1"/>
          </p:cNvGraphicFramePr>
          <p:nvPr>
            <p:ph sz="half" idx="2"/>
            <p:extLst>
              <p:ext uri="{D42A27DB-BD31-4B8C-83A1-F6EECF244321}">
                <p14:modId xmlns:p14="http://schemas.microsoft.com/office/powerpoint/2010/main" val="2763238006"/>
              </p:ext>
            </p:extLst>
          </p:nvPr>
        </p:nvGraphicFramePr>
        <p:xfrm>
          <a:off x="457200" y="981075"/>
          <a:ext cx="8567737" cy="4763296"/>
        </p:xfrm>
        <a:graphic>
          <a:graphicData uri="http://schemas.openxmlformats.org/drawingml/2006/table">
            <a:tbl>
              <a:tblPr/>
              <a:tblGrid>
                <a:gridCol w="6088062">
                  <a:extLst>
                    <a:ext uri="{9D8B030D-6E8A-4147-A177-3AD203B41FA5}">
                      <a16:colId xmlns:a16="http://schemas.microsoft.com/office/drawing/2014/main" val="20000"/>
                    </a:ext>
                  </a:extLst>
                </a:gridCol>
                <a:gridCol w="2479675">
                  <a:extLst>
                    <a:ext uri="{9D8B030D-6E8A-4147-A177-3AD203B41FA5}">
                      <a16:colId xmlns:a16="http://schemas.microsoft.com/office/drawing/2014/main" val="20001"/>
                    </a:ext>
                  </a:extLst>
                </a:gridCol>
              </a:tblGrid>
              <a:tr h="430274">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2000" b="1" i="0" u="sng" strike="noStrike" cap="none" normalizeH="0" baseline="0" dirty="0">
                          <a:ln>
                            <a:noFill/>
                          </a:ln>
                          <a:solidFill>
                            <a:schemeClr val="tx1"/>
                          </a:solidFill>
                          <a:effectLst/>
                          <a:latin typeface="Arial" charset="0"/>
                          <a:cs typeface="Arial" charset="0"/>
                        </a:rPr>
                        <a:t>4. ROZDĚLENÍ PŘÍJMŮ (CF):</a:t>
                      </a: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cap="flat">
                      <a:noFill/>
                    </a:lnR>
                    <a:lnT cap="fla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1"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617364">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2000" b="1" i="0" u="sng" strike="noStrike" cap="none" normalizeH="0" baseline="0" dirty="0">
                          <a:ln>
                            <a:noFill/>
                          </a:ln>
                          <a:solidFill>
                            <a:schemeClr val="tx1"/>
                          </a:solidFill>
                          <a:effectLst/>
                          <a:latin typeface="Arial" charset="0"/>
                          <a:cs typeface="Arial" charset="0"/>
                        </a:rPr>
                        <a:t>5. VÝPOČET ČISTÉHO EKONOMICKÉHO VÝSLEDKU PODNIKÁNÍ:</a:t>
                      </a: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cap="flat">
                      <a:noFill/>
                    </a:lnR>
                    <a:lnT>
                      <a:noFill/>
                    </a:lnT>
                    <a:lnB>
                      <a:noFill/>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5"/>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9620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Arial" charset="0"/>
                      </a:endParaRPr>
                    </a:p>
                  </a:txBody>
                  <a:tcPr marT="45707" marB="45707"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Arial" charset="0"/>
                      </a:endParaRPr>
                    </a:p>
                  </a:txBody>
                  <a:tcPr marT="45707" marB="45707"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54594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a:ln>
                          <a:noFill/>
                        </a:ln>
                        <a:solidFill>
                          <a:schemeClr val="tx1"/>
                        </a:solidFill>
                        <a:effectLst/>
                        <a:latin typeface="Verdana" pitchFamily="34" charset="0"/>
                      </a:endParaRPr>
                    </a:p>
                  </a:txBody>
                  <a:tcPr marT="45707" marB="45707"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dirty="0">
                        <a:ln>
                          <a:noFill/>
                        </a:ln>
                        <a:solidFill>
                          <a:schemeClr val="tx1"/>
                        </a:solidFill>
                        <a:effectLst/>
                        <a:latin typeface="Verdana" pitchFamily="34" charset="0"/>
                      </a:endParaRPr>
                    </a:p>
                  </a:txBody>
                  <a:tcPr marT="45707" marB="45707"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0006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468313" y="594544"/>
            <a:ext cx="8424862" cy="307975"/>
          </a:xfrm>
        </p:spPr>
        <p:txBody>
          <a:bodyPr>
            <a:normAutofit fontScale="90000"/>
          </a:bodyPr>
          <a:lstStyle/>
          <a:p>
            <a:pPr eaLnBrk="1" hangingPunct="1">
              <a:defRPr/>
            </a:pPr>
            <a:r>
              <a:rPr lang="cs-CZ" sz="3200" b="1" dirty="0">
                <a:solidFill>
                  <a:srgbClr val="C00000"/>
                </a:solidFill>
                <a:effectLst>
                  <a:outerShdw blurRad="38100" dist="38100" dir="2700000" algn="tl">
                    <a:srgbClr val="C0C0C0"/>
                  </a:outerShdw>
                </a:effectLst>
              </a:rPr>
              <a:t>Zakladatelský rozpočet ukázkový příklad</a:t>
            </a:r>
          </a:p>
        </p:txBody>
      </p:sp>
      <p:sp>
        <p:nvSpPr>
          <p:cNvPr id="11267" name="Rectangle 3"/>
          <p:cNvSpPr>
            <a:spLocks noGrp="1" noChangeArrowheads="1"/>
          </p:cNvSpPr>
          <p:nvPr>
            <p:ph type="body" idx="1"/>
          </p:nvPr>
        </p:nvSpPr>
        <p:spPr>
          <a:xfrm>
            <a:off x="118850" y="1432874"/>
            <a:ext cx="8893175" cy="5226787"/>
          </a:xfrm>
        </p:spPr>
        <p:txBody>
          <a:bodyPr/>
          <a:lstStyle/>
          <a:p>
            <a:pPr eaLnBrk="1" hangingPunct="1">
              <a:lnSpc>
                <a:spcPct val="80000"/>
              </a:lnSpc>
            </a:pPr>
            <a:r>
              <a:rPr lang="cs-CZ" altLang="cs-CZ" sz="2400" dirty="0"/>
              <a:t>Zpracujte ZR nově zakládaného podniku jako právnické osoby spol. s r. o. – výrobní firma s datem vzniku 1. 1. 2019.</a:t>
            </a:r>
          </a:p>
          <a:p>
            <a:pPr eaLnBrk="1" hangingPunct="1">
              <a:lnSpc>
                <a:spcPct val="80000"/>
              </a:lnSpc>
            </a:pPr>
            <a:r>
              <a:rPr lang="cs-CZ" altLang="cs-CZ" sz="2400" dirty="0"/>
              <a:t>Společnost, jejíž základní kapitál je celkem 1,2 mil. Kč zakládají 3 osoby s následující strukturou vkladů:</a:t>
            </a:r>
          </a:p>
          <a:p>
            <a:pPr lvl="1" eaLnBrk="1" hangingPunct="1">
              <a:lnSpc>
                <a:spcPct val="80000"/>
              </a:lnSpc>
            </a:pPr>
            <a:r>
              <a:rPr lang="cs-CZ" altLang="cs-CZ" dirty="0"/>
              <a:t>Společník A … </a:t>
            </a:r>
            <a:r>
              <a:rPr lang="cs-CZ" altLang="cs-CZ" b="1" dirty="0"/>
              <a:t>peněžní vklad 0,4 mil. Kč</a:t>
            </a:r>
          </a:p>
          <a:p>
            <a:pPr lvl="1" eaLnBrk="1" hangingPunct="1">
              <a:lnSpc>
                <a:spcPct val="80000"/>
              </a:lnSpc>
            </a:pPr>
            <a:r>
              <a:rPr lang="cs-CZ" altLang="cs-CZ" dirty="0"/>
              <a:t>Společník B … </a:t>
            </a:r>
            <a:r>
              <a:rPr lang="cs-CZ" altLang="cs-CZ" b="1" dirty="0"/>
              <a:t>nepeněžní vklad</a:t>
            </a:r>
            <a:r>
              <a:rPr lang="cs-CZ" altLang="cs-CZ" dirty="0"/>
              <a:t>-os. auto (dodávka) v hodnotě 0,4 mil. Kč</a:t>
            </a:r>
          </a:p>
          <a:p>
            <a:pPr lvl="1" eaLnBrk="1" hangingPunct="1">
              <a:lnSpc>
                <a:spcPct val="80000"/>
              </a:lnSpc>
            </a:pPr>
            <a:r>
              <a:rPr lang="cs-CZ" altLang="cs-CZ" dirty="0"/>
              <a:t>Společník C … </a:t>
            </a:r>
            <a:r>
              <a:rPr lang="cs-CZ" altLang="cs-CZ" b="1" dirty="0"/>
              <a:t>peněžní vklad 0,4 mil. Kč</a:t>
            </a:r>
          </a:p>
          <a:p>
            <a:pPr eaLnBrk="1" hangingPunct="1">
              <a:lnSpc>
                <a:spcPct val="80000"/>
              </a:lnSpc>
            </a:pPr>
            <a:r>
              <a:rPr lang="cs-CZ" altLang="cs-CZ" sz="2400" dirty="0"/>
              <a:t>Základní kapitál v peněžní formě musí být složen před zápise do OR na bankovní účet. Se vznikem firmy a právními náležitostmi jsou spojeny </a:t>
            </a:r>
            <a:r>
              <a:rPr lang="cs-CZ" altLang="cs-CZ" sz="2400" b="1" dirty="0"/>
              <a:t>zřizovací výdaje ve výši 20 tis. Kč</a:t>
            </a:r>
            <a:r>
              <a:rPr lang="cs-CZ" altLang="cs-CZ" sz="2400" dirty="0"/>
              <a:t>, které budou uznatelným nákladem.</a:t>
            </a:r>
          </a:p>
        </p:txBody>
      </p:sp>
    </p:spTree>
    <p:extLst>
      <p:ext uri="{BB962C8B-B14F-4D97-AF65-F5344CB8AC3E}">
        <p14:creationId xmlns:p14="http://schemas.microsoft.com/office/powerpoint/2010/main" val="1475993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615938" y="0"/>
            <a:ext cx="8229600" cy="1143000"/>
          </a:xfrm>
        </p:spPr>
        <p:txBody>
          <a:bodyPr/>
          <a:lstStyle/>
          <a:p>
            <a:pPr eaLnBrk="1" hangingPunct="1"/>
            <a:r>
              <a:rPr lang="cs-CZ" altLang="cs-CZ" sz="3200" b="1" dirty="0">
                <a:solidFill>
                  <a:srgbClr val="C00000"/>
                </a:solidFill>
              </a:rPr>
              <a:t>Příklad k procvičování 1</a:t>
            </a:r>
          </a:p>
        </p:txBody>
      </p:sp>
      <p:sp>
        <p:nvSpPr>
          <p:cNvPr id="29699" name="Rectangle 3"/>
          <p:cNvSpPr>
            <a:spLocks noGrp="1" noChangeArrowheads="1"/>
          </p:cNvSpPr>
          <p:nvPr>
            <p:ph type="body" idx="1"/>
          </p:nvPr>
        </p:nvSpPr>
        <p:spPr>
          <a:xfrm>
            <a:off x="131976" y="1143000"/>
            <a:ext cx="8832638" cy="5454650"/>
          </a:xfrm>
        </p:spPr>
        <p:txBody>
          <a:bodyPr/>
          <a:lstStyle/>
          <a:p>
            <a:pPr eaLnBrk="1" hangingPunct="1">
              <a:lnSpc>
                <a:spcPct val="80000"/>
              </a:lnSpc>
              <a:buFont typeface="Wingdings" panose="05000000000000000000" pitchFamily="2" charset="2"/>
              <a:buNone/>
            </a:pPr>
            <a:r>
              <a:rPr lang="cs-CZ" altLang="cs-CZ" sz="1800" dirty="0"/>
              <a:t>	</a:t>
            </a:r>
            <a:r>
              <a:rPr lang="cs-CZ" altLang="cs-CZ" sz="1800" b="1" dirty="0"/>
              <a:t>Zpracujte zakladatelský rozpočet podniku jako právnické osoby (s.r.o.) na základě následujících údajů (předpoklady):</a:t>
            </a:r>
            <a:r>
              <a:rPr lang="cs-CZ" altLang="cs-CZ" sz="1800" dirty="0"/>
              <a:t> </a:t>
            </a:r>
          </a:p>
          <a:p>
            <a:pPr eaLnBrk="1" hangingPunct="1">
              <a:lnSpc>
                <a:spcPct val="80000"/>
              </a:lnSpc>
            </a:pPr>
            <a:r>
              <a:rPr lang="cs-CZ" altLang="cs-CZ" sz="1800" dirty="0"/>
              <a:t>Předpokládaný měsíční prodej 2500 ks výrobků v ceně 260 Kč/ks   </a:t>
            </a:r>
          </a:p>
          <a:p>
            <a:pPr eaLnBrk="1" hangingPunct="1">
              <a:lnSpc>
                <a:spcPct val="80000"/>
              </a:lnSpc>
            </a:pPr>
            <a:r>
              <a:rPr lang="cs-CZ" altLang="cs-CZ" sz="1800" dirty="0"/>
              <a:t>Spotřeba materiálu 120 Kč/ks     </a:t>
            </a:r>
          </a:p>
          <a:p>
            <a:pPr eaLnBrk="1" hangingPunct="1">
              <a:lnSpc>
                <a:spcPct val="80000"/>
              </a:lnSpc>
            </a:pPr>
            <a:r>
              <a:rPr lang="cs-CZ" altLang="cs-CZ" sz="1800" dirty="0"/>
              <a:t>Mzdové náklady 30 Kč/ks     </a:t>
            </a:r>
          </a:p>
          <a:p>
            <a:pPr eaLnBrk="1" hangingPunct="1">
              <a:lnSpc>
                <a:spcPct val="80000"/>
              </a:lnSpc>
            </a:pPr>
            <a:r>
              <a:rPr lang="cs-CZ" altLang="cs-CZ" sz="1800" dirty="0"/>
              <a:t>Ostatní náklady 25 Kč/ks  </a:t>
            </a:r>
          </a:p>
          <a:p>
            <a:pPr eaLnBrk="1" hangingPunct="1">
              <a:lnSpc>
                <a:spcPct val="80000"/>
              </a:lnSpc>
            </a:pPr>
            <a:r>
              <a:rPr lang="cs-CZ" altLang="cs-CZ" sz="1800" dirty="0"/>
              <a:t>Zdravotní a sociální pojištění činí 34 % objemu mezd.</a:t>
            </a:r>
          </a:p>
          <a:p>
            <a:pPr eaLnBrk="1" hangingPunct="1">
              <a:lnSpc>
                <a:spcPct val="80000"/>
              </a:lnSpc>
            </a:pPr>
            <a:r>
              <a:rPr lang="cs-CZ" altLang="cs-CZ" sz="1800" dirty="0"/>
              <a:t>Stroje a zařízení nezbytné k podnikání je nutné pořídit v celkové hodnotě 1 mil. Kč. Roční odpisy uvažujte ve výši 200 tis. Kč. Dále je potřeba pořídit oběžný majetek (zásoby materiálu) ve výši 600 tis. Kč.</a:t>
            </a:r>
          </a:p>
          <a:p>
            <a:pPr eaLnBrk="1" hangingPunct="1">
              <a:lnSpc>
                <a:spcPct val="80000"/>
              </a:lnSpc>
            </a:pPr>
            <a:r>
              <a:rPr lang="cs-CZ" altLang="cs-CZ" sz="1800" dirty="0"/>
              <a:t>Měsíční pronájem provozovny  činí 50 tis Kč</a:t>
            </a:r>
          </a:p>
          <a:p>
            <a:pPr eaLnBrk="1" hangingPunct="1">
              <a:lnSpc>
                <a:spcPct val="80000"/>
              </a:lnSpc>
            </a:pPr>
            <a:r>
              <a:rPr lang="cs-CZ" altLang="cs-CZ" sz="1800" dirty="0"/>
              <a:t>Poplatky bezpečnostní agentuře 72 tis. Kč (ročně)</a:t>
            </a:r>
          </a:p>
          <a:p>
            <a:pPr eaLnBrk="1" hangingPunct="1">
              <a:lnSpc>
                <a:spcPct val="80000"/>
              </a:lnSpc>
            </a:pPr>
            <a:r>
              <a:rPr lang="cs-CZ" altLang="cs-CZ" sz="1800" dirty="0"/>
              <a:t>Vložený vlastní kapitál  činí 800 tis. Kč. </a:t>
            </a:r>
          </a:p>
          <a:p>
            <a:pPr eaLnBrk="1" hangingPunct="1">
              <a:lnSpc>
                <a:spcPct val="80000"/>
              </a:lnSpc>
            </a:pPr>
            <a:r>
              <a:rPr lang="cs-CZ" altLang="cs-CZ" sz="1800" dirty="0"/>
              <a:t>V případě, že k financování použijete úvěr, bude úroková sazba 10 % p. a. s dobou splatnosti 4 roky a konstantním úmorem. Zdravotní a sociální pojištění činí 34 % objemu mezd, DzPPO uvažujte 19%. </a:t>
            </a:r>
            <a:endParaRPr lang="cs-CZ" altLang="cs-CZ" sz="1800" b="1" dirty="0"/>
          </a:p>
          <a:p>
            <a:pPr eaLnBrk="1" hangingPunct="1">
              <a:lnSpc>
                <a:spcPct val="80000"/>
              </a:lnSpc>
              <a:buFont typeface="Wingdings" panose="05000000000000000000" pitchFamily="2" charset="2"/>
              <a:buNone/>
            </a:pPr>
            <a:r>
              <a:rPr lang="cs-CZ" altLang="cs-CZ" sz="1800" b="1" dirty="0"/>
              <a:t>	Úkol:</a:t>
            </a:r>
          </a:p>
          <a:p>
            <a:pPr eaLnBrk="1" hangingPunct="1">
              <a:lnSpc>
                <a:spcPct val="80000"/>
              </a:lnSpc>
            </a:pPr>
            <a:r>
              <a:rPr lang="cs-CZ" altLang="cs-CZ" sz="1800" b="1" dirty="0"/>
              <a:t>Vytvořte</a:t>
            </a:r>
            <a:r>
              <a:rPr lang="cs-CZ" altLang="cs-CZ" sz="1800" dirty="0"/>
              <a:t> rozpočet potřebného kapitálu, určete zdroje kapitálu, vytvořte  dále roční rozpočet výnosů a nákladů a určete disponibilní příjmy podnikatele.</a:t>
            </a:r>
          </a:p>
        </p:txBody>
      </p:sp>
    </p:spTree>
    <p:extLst>
      <p:ext uri="{BB962C8B-B14F-4D97-AF65-F5344CB8AC3E}">
        <p14:creationId xmlns:p14="http://schemas.microsoft.com/office/powerpoint/2010/main" val="1175469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7327" y="1216058"/>
            <a:ext cx="8474697" cy="4977352"/>
          </a:xfrm>
        </p:spPr>
        <p:txBody>
          <a:bodyPr>
            <a:normAutofit/>
          </a:bodyPr>
          <a:lstStyle/>
          <a:p>
            <a:pPr algn="just"/>
            <a:r>
              <a:rPr lang="cs-CZ" sz="1600" dirty="0"/>
              <a:t>Podnikatel si chce otevřít prodejnu s výpočetní technikou (s.r.o.). 	</a:t>
            </a:r>
          </a:p>
          <a:p>
            <a:pPr algn="just"/>
            <a:r>
              <a:rPr lang="cs-CZ" sz="1600" dirty="0"/>
              <a:t>Aukční cena prodejny  činí 5 mil. Kč, prodejnu zařadí podnikatel do základních prostředků a bude ji odepisovat po dobu 30 let lineárně (abstrahujme od rozdílu mezi úč. a daň. Odpisy). Prodejnu je schopen po zakoupení začít provozovat za 3 měsíce. Po tuto dobu již bude zaměstnávat 3 pracovníky, platit energie, pojištění, ostatní náklady.  </a:t>
            </a:r>
          </a:p>
          <a:p>
            <a:pPr algn="just"/>
            <a:r>
              <a:rPr lang="cs-CZ" sz="1600" dirty="0"/>
              <a:t>Průměrné denní tržby jsou 60 tis. Kč, plánuje prodej 25 dní v měsíci. Obchodní marže je 20%.	</a:t>
            </a:r>
          </a:p>
          <a:p>
            <a:pPr algn="just"/>
            <a:r>
              <a:rPr lang="cs-CZ" sz="1600" dirty="0"/>
              <a:t>Před otevřením prodejny je nezbytné nakoupit zásoby ve výši průměrného měsíčního prodeje.</a:t>
            </a:r>
          </a:p>
          <a:p>
            <a:pPr algn="just"/>
            <a:r>
              <a:rPr lang="cs-CZ" sz="1600" dirty="0"/>
              <a:t>V prodejně budou pracovat 3 zaměstnanci s </a:t>
            </a:r>
            <a:r>
              <a:rPr lang="cs-CZ" sz="1600" dirty="0" err="1"/>
              <a:t>prům</a:t>
            </a:r>
            <a:r>
              <a:rPr lang="cs-CZ" sz="1600" dirty="0"/>
              <a:t>. hrubou </a:t>
            </a:r>
            <a:r>
              <a:rPr lang="cs-CZ" sz="1600" dirty="0" err="1"/>
              <a:t>měs</a:t>
            </a:r>
            <a:r>
              <a:rPr lang="cs-CZ" sz="1600" dirty="0"/>
              <a:t>. mzdou 14 tis. Kč,</a:t>
            </a:r>
          </a:p>
          <a:p>
            <a:pPr algn="just"/>
            <a:r>
              <a:rPr lang="cs-CZ" sz="1600" dirty="0"/>
              <a:t>spotřeba energie a topení 17 tis. za měsíc, </a:t>
            </a:r>
          </a:p>
          <a:p>
            <a:pPr algn="just"/>
            <a:r>
              <a:rPr lang="cs-CZ" sz="1600" dirty="0"/>
              <a:t>ostatní nákl. činí 10 tis. Kč </a:t>
            </a:r>
            <a:r>
              <a:rPr lang="cs-CZ" sz="1600" dirty="0" err="1"/>
              <a:t>měs</a:t>
            </a:r>
            <a:r>
              <a:rPr lang="cs-CZ" sz="1600" dirty="0"/>
              <a:t>.				</a:t>
            </a:r>
          </a:p>
          <a:p>
            <a:pPr algn="just"/>
            <a:r>
              <a:rPr lang="cs-CZ" sz="1600" dirty="0"/>
              <a:t>pojištění činí 60 tis. Kč za rok a platí se pololetně (dopředu), </a:t>
            </a:r>
          </a:p>
          <a:p>
            <a:pPr algn="just"/>
            <a:r>
              <a:rPr lang="cs-CZ" sz="1600" dirty="0"/>
              <a:t>podnikatel v současné době disponuje částkou 300 tis. Kč, má tichého společníka  s kapitálem 150 tis. Kč (smlouva na 20% úrok) a úvěr od banky na 5 let s úrokovou mírou 10%. </a:t>
            </a:r>
          </a:p>
          <a:p>
            <a:pPr algn="just"/>
            <a:r>
              <a:rPr lang="cs-CZ" sz="1600" dirty="0"/>
              <a:t>uvažujte dále s rezervou ve výši 10 % startovacích výdajů (bez PC prodejny)</a:t>
            </a:r>
          </a:p>
          <a:p>
            <a:pPr algn="just"/>
            <a:r>
              <a:rPr lang="cs-CZ" sz="1600" dirty="0"/>
              <a:t>plátce daně z příjmu práv. osob ve výši 19%. </a:t>
            </a:r>
          </a:p>
          <a:p>
            <a:pPr algn="just"/>
            <a:r>
              <a:rPr lang="cs-CZ" sz="1600" dirty="0"/>
              <a:t>Podnikatel si nevyplácí mzdu ve výši 20 tis. </a:t>
            </a:r>
            <a:r>
              <a:rPr lang="cs-CZ" sz="1600" dirty="0" err="1"/>
              <a:t>měs</a:t>
            </a:r>
            <a:r>
              <a:rPr lang="cs-CZ" sz="1600" dirty="0"/>
              <a:t>. a pokud by kapitál alternativně investoval, přinesl by mu úrok ve výši 5% ročně.</a:t>
            </a:r>
          </a:p>
          <a:p>
            <a:pPr algn="just"/>
            <a:endParaRPr lang="cs-CZ" sz="1600" dirty="0"/>
          </a:p>
        </p:txBody>
      </p:sp>
      <p:sp>
        <p:nvSpPr>
          <p:cNvPr id="6" name="Rectangle 2"/>
          <p:cNvSpPr>
            <a:spLocks noGrp="1" noChangeArrowheads="1"/>
          </p:cNvSpPr>
          <p:nvPr>
            <p:ph type="title"/>
          </p:nvPr>
        </p:nvSpPr>
        <p:spPr/>
        <p:txBody>
          <a:bodyPr/>
          <a:lstStyle/>
          <a:p>
            <a:pPr eaLnBrk="1" hangingPunct="1"/>
            <a:r>
              <a:rPr lang="cs-CZ" altLang="cs-CZ" sz="3200" b="1" dirty="0">
                <a:solidFill>
                  <a:srgbClr val="C00000"/>
                </a:solidFill>
              </a:rPr>
              <a:t>Příklad k procvičování 2 - řešení</a:t>
            </a:r>
          </a:p>
        </p:txBody>
      </p:sp>
    </p:spTree>
    <p:extLst>
      <p:ext uri="{BB962C8B-B14F-4D97-AF65-F5344CB8AC3E}">
        <p14:creationId xmlns:p14="http://schemas.microsoft.com/office/powerpoint/2010/main" val="1518519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7328" y="1216058"/>
            <a:ext cx="8149472" cy="4910105"/>
          </a:xfrm>
        </p:spPr>
        <p:txBody>
          <a:bodyPr>
            <a:normAutofit/>
          </a:bodyPr>
          <a:lstStyle/>
          <a:p>
            <a:pPr marL="514350" indent="-514350" algn="just">
              <a:buFont typeface="+mj-lt"/>
              <a:buAutoNum type="arabicPeriod"/>
            </a:pPr>
            <a:r>
              <a:rPr lang="cs-CZ" b="1" u="sng" dirty="0"/>
              <a:t>Výdaje při zahájení podnikání</a:t>
            </a:r>
            <a:endParaRPr lang="cs-CZ" dirty="0"/>
          </a:p>
        </p:txBody>
      </p:sp>
      <p:sp>
        <p:nvSpPr>
          <p:cNvPr id="6" name="Rectangle 2"/>
          <p:cNvSpPr>
            <a:spLocks noGrp="1" noChangeArrowheads="1"/>
          </p:cNvSpPr>
          <p:nvPr>
            <p:ph type="title"/>
          </p:nvPr>
        </p:nvSpPr>
        <p:spPr/>
        <p:txBody>
          <a:bodyPr/>
          <a:lstStyle/>
          <a:p>
            <a:pPr eaLnBrk="1" hangingPunct="1"/>
            <a:r>
              <a:rPr lang="cs-CZ" altLang="cs-CZ" sz="3200" b="1" dirty="0">
                <a:solidFill>
                  <a:srgbClr val="C00000"/>
                </a:solidFill>
              </a:rPr>
              <a:t>Příklad k procvičování 2</a:t>
            </a:r>
          </a:p>
        </p:txBody>
      </p:sp>
      <p:graphicFrame>
        <p:nvGraphicFramePr>
          <p:cNvPr id="2" name="Tabulka 1"/>
          <p:cNvGraphicFramePr>
            <a:graphicFrameLocks noGrp="1"/>
          </p:cNvGraphicFramePr>
          <p:nvPr>
            <p:extLst>
              <p:ext uri="{D42A27DB-BD31-4B8C-83A1-F6EECF244321}">
                <p14:modId xmlns:p14="http://schemas.microsoft.com/office/powerpoint/2010/main" val="3892078353"/>
              </p:ext>
            </p:extLst>
          </p:nvPr>
        </p:nvGraphicFramePr>
        <p:xfrm>
          <a:off x="445416" y="1819376"/>
          <a:ext cx="8333295" cy="4224059"/>
        </p:xfrm>
        <a:graphic>
          <a:graphicData uri="http://schemas.openxmlformats.org/drawingml/2006/table">
            <a:tbl>
              <a:tblPr>
                <a:tableStyleId>{5C22544A-7EE6-4342-B048-85BDC9FD1C3A}</a:tableStyleId>
              </a:tblPr>
              <a:tblGrid>
                <a:gridCol w="1991664">
                  <a:extLst>
                    <a:ext uri="{9D8B030D-6E8A-4147-A177-3AD203B41FA5}">
                      <a16:colId xmlns:a16="http://schemas.microsoft.com/office/drawing/2014/main" val="1772293283"/>
                    </a:ext>
                  </a:extLst>
                </a:gridCol>
                <a:gridCol w="132426">
                  <a:extLst>
                    <a:ext uri="{9D8B030D-6E8A-4147-A177-3AD203B41FA5}">
                      <a16:colId xmlns:a16="http://schemas.microsoft.com/office/drawing/2014/main" val="2538213974"/>
                    </a:ext>
                  </a:extLst>
                </a:gridCol>
                <a:gridCol w="1062046">
                  <a:extLst>
                    <a:ext uri="{9D8B030D-6E8A-4147-A177-3AD203B41FA5}">
                      <a16:colId xmlns:a16="http://schemas.microsoft.com/office/drawing/2014/main" val="1972169620"/>
                    </a:ext>
                  </a:extLst>
                </a:gridCol>
                <a:gridCol w="1062046">
                  <a:extLst>
                    <a:ext uri="{9D8B030D-6E8A-4147-A177-3AD203B41FA5}">
                      <a16:colId xmlns:a16="http://schemas.microsoft.com/office/drawing/2014/main" val="586312882"/>
                    </a:ext>
                  </a:extLst>
                </a:gridCol>
                <a:gridCol w="1062046">
                  <a:extLst>
                    <a:ext uri="{9D8B030D-6E8A-4147-A177-3AD203B41FA5}">
                      <a16:colId xmlns:a16="http://schemas.microsoft.com/office/drawing/2014/main" val="462459761"/>
                    </a:ext>
                  </a:extLst>
                </a:gridCol>
                <a:gridCol w="1016051">
                  <a:extLst>
                    <a:ext uri="{9D8B030D-6E8A-4147-A177-3AD203B41FA5}">
                      <a16:colId xmlns:a16="http://schemas.microsoft.com/office/drawing/2014/main" val="791534271"/>
                    </a:ext>
                  </a:extLst>
                </a:gridCol>
                <a:gridCol w="2007016">
                  <a:extLst>
                    <a:ext uri="{9D8B030D-6E8A-4147-A177-3AD203B41FA5}">
                      <a16:colId xmlns:a16="http://schemas.microsoft.com/office/drawing/2014/main" val="4025381006"/>
                    </a:ext>
                  </a:extLst>
                </a:gridCol>
              </a:tblGrid>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62191237"/>
                  </a:ext>
                </a:extLst>
              </a:tr>
              <a:tr h="189391">
                <a:tc>
                  <a:txBody>
                    <a:bodyPr/>
                    <a:lstStyle/>
                    <a:p>
                      <a:pPr>
                        <a:spcAft>
                          <a:spcPts val="0"/>
                        </a:spcAft>
                      </a:pPr>
                      <a:endParaRPr lang="cs-CZ" sz="3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3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713111789"/>
                  </a:ext>
                </a:extLst>
              </a:tr>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901658730"/>
                  </a:ext>
                </a:extLst>
              </a:tr>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337793965"/>
                  </a:ext>
                </a:extLst>
              </a:tr>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077840973"/>
                  </a:ext>
                </a:extLst>
              </a:tr>
              <a:tr h="366788">
                <a:tc gridSpan="5">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856099686"/>
                  </a:ext>
                </a:extLst>
              </a:tr>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649003994"/>
                  </a:ext>
                </a:extLst>
              </a:tr>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296507685"/>
                  </a:ext>
                </a:extLst>
              </a:tr>
              <a:tr h="366788">
                <a:tc gridSpan="5">
                  <a:txBody>
                    <a:bodyPr/>
                    <a:lstStyle/>
                    <a:p>
                      <a:pPr>
                        <a:spcAft>
                          <a:spcPts val="0"/>
                        </a:spcAft>
                      </a:pPr>
                      <a:endParaRPr lang="cs-CZ" sz="1400" b="1"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endParaRPr lang="cs-CZ" sz="1400" b="1"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lgn="r">
                        <a:spcAft>
                          <a:spcPts val="0"/>
                        </a:spcAft>
                      </a:pPr>
                      <a:endParaRPr lang="cs-CZ" sz="1400" b="1"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14061623"/>
                  </a:ext>
                </a:extLst>
              </a:tr>
              <a:tr h="366788">
                <a:tc gridSpan="6">
                  <a:txBody>
                    <a:bodyPr/>
                    <a:lstStyle/>
                    <a:p>
                      <a:pP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dirty="0">
                        <a:solidFill>
                          <a:srgbClr val="FF0000"/>
                        </a:solidFill>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548893546"/>
                  </a:ext>
                </a:extLst>
              </a:tr>
              <a:tr h="366788">
                <a:tc gridSpan="6">
                  <a:txBody>
                    <a:bodyPr/>
                    <a:lstStyle/>
                    <a:p>
                      <a:pPr>
                        <a:spcAft>
                          <a:spcPts val="0"/>
                        </a:spcAft>
                      </a:pPr>
                      <a:r>
                        <a:rPr lang="cs-CZ" sz="1400" b="1" kern="1200" dirty="0">
                          <a:solidFill>
                            <a:schemeClr val="dk1"/>
                          </a:solidFill>
                          <a:effectLst/>
                          <a:latin typeface="+mn-lt"/>
                          <a:ea typeface="+mn-ea"/>
                          <a:cs typeface="+mn-cs"/>
                        </a:rPr>
                        <a:t>Celkem počáteční</a:t>
                      </a:r>
                      <a:r>
                        <a:rPr lang="cs-CZ" sz="1400" b="1" kern="1200" baseline="0" dirty="0">
                          <a:solidFill>
                            <a:schemeClr val="dk1"/>
                          </a:solidFill>
                          <a:effectLst/>
                          <a:latin typeface="+mn-lt"/>
                          <a:ea typeface="+mn-ea"/>
                          <a:cs typeface="+mn-cs"/>
                        </a:rPr>
                        <a:t> </a:t>
                      </a:r>
                      <a:r>
                        <a:rPr lang="cs-CZ" sz="1400" b="1" kern="1200" dirty="0">
                          <a:solidFill>
                            <a:schemeClr val="dk1"/>
                          </a:solidFill>
                          <a:effectLst/>
                          <a:latin typeface="+mn-lt"/>
                          <a:ea typeface="+mn-ea"/>
                          <a:cs typeface="+mn-cs"/>
                        </a:rPr>
                        <a:t>provozní kapitál (zaokrouhleno)</a:t>
                      </a:r>
                      <a:endParaRPr lang="cs-CZ" sz="14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b="1"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2987086330"/>
                  </a:ext>
                </a:extLst>
              </a:tr>
              <a:tr h="366788">
                <a:tc gridSpan="6">
                  <a:txBody>
                    <a:bodyPr/>
                    <a:lstStyle/>
                    <a:p>
                      <a:pPr>
                        <a:spcAft>
                          <a:spcPts val="0"/>
                        </a:spcAft>
                      </a:pPr>
                      <a:r>
                        <a:rPr lang="cs-CZ" sz="1400" b="1" kern="1200" dirty="0">
                          <a:solidFill>
                            <a:schemeClr val="dk1"/>
                          </a:solidFill>
                          <a:effectLst/>
                          <a:latin typeface="+mn-lt"/>
                          <a:ea typeface="+mn-ea"/>
                          <a:cs typeface="+mn-cs"/>
                        </a:rPr>
                        <a:t>Celkem počáteční kapitál (včetně PC prodejny) - zaokrouhleno</a:t>
                      </a: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400" b="1"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3041432650"/>
                  </a:ext>
                </a:extLst>
              </a:tr>
            </a:tbl>
          </a:graphicData>
        </a:graphic>
      </p:graphicFrame>
    </p:spTree>
    <p:extLst>
      <p:ext uri="{BB962C8B-B14F-4D97-AF65-F5344CB8AC3E}">
        <p14:creationId xmlns:p14="http://schemas.microsoft.com/office/powerpoint/2010/main" val="2175871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7328" y="1216058"/>
            <a:ext cx="8149472" cy="4910105"/>
          </a:xfrm>
        </p:spPr>
        <p:txBody>
          <a:bodyPr>
            <a:normAutofit/>
          </a:bodyPr>
          <a:lstStyle/>
          <a:p>
            <a:pPr marL="514350" indent="-514350" algn="just">
              <a:buFont typeface="+mj-lt"/>
              <a:buAutoNum type="arabicPeriod" startAt="2"/>
            </a:pPr>
            <a:r>
              <a:rPr lang="cs-CZ" b="1" u="sng" dirty="0"/>
              <a:t>Zdroje kapitálu</a:t>
            </a:r>
            <a:endParaRPr lang="cs-CZ" dirty="0"/>
          </a:p>
        </p:txBody>
      </p:sp>
      <p:sp>
        <p:nvSpPr>
          <p:cNvPr id="6" name="Rectangle 2"/>
          <p:cNvSpPr>
            <a:spLocks noGrp="1" noChangeArrowheads="1"/>
          </p:cNvSpPr>
          <p:nvPr>
            <p:ph type="title"/>
          </p:nvPr>
        </p:nvSpPr>
        <p:spPr/>
        <p:txBody>
          <a:bodyPr/>
          <a:lstStyle/>
          <a:p>
            <a:pPr eaLnBrk="1" hangingPunct="1"/>
            <a:r>
              <a:rPr lang="cs-CZ" altLang="cs-CZ" sz="3200" b="1" dirty="0">
                <a:solidFill>
                  <a:srgbClr val="C00000"/>
                </a:solidFill>
              </a:rPr>
              <a:t>Příklad k procvičování 2</a:t>
            </a:r>
          </a:p>
        </p:txBody>
      </p:sp>
      <p:graphicFrame>
        <p:nvGraphicFramePr>
          <p:cNvPr id="4" name="Tabulka 3"/>
          <p:cNvGraphicFramePr>
            <a:graphicFrameLocks noGrp="1"/>
          </p:cNvGraphicFramePr>
          <p:nvPr>
            <p:extLst>
              <p:ext uri="{D42A27DB-BD31-4B8C-83A1-F6EECF244321}">
                <p14:modId xmlns:p14="http://schemas.microsoft.com/office/powerpoint/2010/main" val="4228964221"/>
              </p:ext>
            </p:extLst>
          </p:nvPr>
        </p:nvGraphicFramePr>
        <p:xfrm>
          <a:off x="666953" y="1988819"/>
          <a:ext cx="6214613" cy="1524000"/>
        </p:xfrm>
        <a:graphic>
          <a:graphicData uri="http://schemas.openxmlformats.org/drawingml/2006/table">
            <a:tbl>
              <a:tblPr>
                <a:tableStyleId>{5C22544A-7EE6-4342-B048-85BDC9FD1C3A}</a:tableStyleId>
              </a:tblPr>
              <a:tblGrid>
                <a:gridCol w="2376084">
                  <a:extLst>
                    <a:ext uri="{9D8B030D-6E8A-4147-A177-3AD203B41FA5}">
                      <a16:colId xmlns:a16="http://schemas.microsoft.com/office/drawing/2014/main" val="1268664269"/>
                    </a:ext>
                  </a:extLst>
                </a:gridCol>
                <a:gridCol w="792028">
                  <a:extLst>
                    <a:ext uri="{9D8B030D-6E8A-4147-A177-3AD203B41FA5}">
                      <a16:colId xmlns:a16="http://schemas.microsoft.com/office/drawing/2014/main" val="2421894218"/>
                    </a:ext>
                  </a:extLst>
                </a:gridCol>
                <a:gridCol w="792028">
                  <a:extLst>
                    <a:ext uri="{9D8B030D-6E8A-4147-A177-3AD203B41FA5}">
                      <a16:colId xmlns:a16="http://schemas.microsoft.com/office/drawing/2014/main" val="306632439"/>
                    </a:ext>
                  </a:extLst>
                </a:gridCol>
                <a:gridCol w="757727">
                  <a:extLst>
                    <a:ext uri="{9D8B030D-6E8A-4147-A177-3AD203B41FA5}">
                      <a16:colId xmlns:a16="http://schemas.microsoft.com/office/drawing/2014/main" val="1952710898"/>
                    </a:ext>
                  </a:extLst>
                </a:gridCol>
                <a:gridCol w="1496746">
                  <a:extLst>
                    <a:ext uri="{9D8B030D-6E8A-4147-A177-3AD203B41FA5}">
                      <a16:colId xmlns:a16="http://schemas.microsoft.com/office/drawing/2014/main" val="4175902160"/>
                    </a:ext>
                  </a:extLst>
                </a:gridCol>
              </a:tblGrid>
              <a:tr h="228600">
                <a:tc>
                  <a:txBody>
                    <a:bodyPr/>
                    <a:lstStyle/>
                    <a:p>
                      <a:pPr marL="0" algn="l"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tc>
                  <a:txBody>
                    <a:bodyPr/>
                    <a:lstStyle/>
                    <a:p>
                      <a:pPr marL="0" algn="r" defTabSz="457200" rtl="0" eaLnBrk="1" latinLnBrk="0" hangingPunct="1">
                        <a:spcAft>
                          <a:spcPts val="0"/>
                        </a:spcAft>
                      </a:pPr>
                      <a:endParaRPr lang="cs-CZ" sz="2000"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1868603434"/>
                  </a:ext>
                </a:extLst>
              </a:tr>
              <a:tr h="228600">
                <a:tc>
                  <a:txBody>
                    <a:bodyPr/>
                    <a:lstStyle/>
                    <a:p>
                      <a:pPr>
                        <a:spcAft>
                          <a:spcPts val="0"/>
                        </a:spcAft>
                      </a:pPr>
                      <a:endParaRPr lang="cs-CZ" sz="20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052215666"/>
                  </a:ext>
                </a:extLst>
              </a:tr>
              <a:tr h="228600">
                <a:tc gridSpan="4">
                  <a:txBody>
                    <a:bodyPr/>
                    <a:lstStyle/>
                    <a:p>
                      <a:pP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2637533380"/>
                  </a:ext>
                </a:extLst>
              </a:tr>
              <a:tr h="228600">
                <a:tc gridSpan="4">
                  <a:txBody>
                    <a:bodyPr/>
                    <a:lstStyle/>
                    <a:p>
                      <a:pPr>
                        <a:spcAft>
                          <a:spcPts val="0"/>
                        </a:spcAft>
                      </a:pPr>
                      <a:endParaRPr lang="cs-CZ" sz="20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0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498175491"/>
                  </a:ext>
                </a:extLst>
              </a:tr>
              <a:tr h="228600">
                <a:tc gridSpan="4">
                  <a:txBody>
                    <a:bodyPr/>
                    <a:lstStyle/>
                    <a:p>
                      <a:pPr>
                        <a:spcAft>
                          <a:spcPts val="0"/>
                        </a:spcAft>
                      </a:pPr>
                      <a:endParaRPr lang="cs-CZ" sz="20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0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4068838704"/>
                  </a:ext>
                </a:extLst>
              </a:tr>
            </a:tbl>
          </a:graphicData>
        </a:graphic>
      </p:graphicFrame>
    </p:spTree>
    <p:extLst>
      <p:ext uri="{BB962C8B-B14F-4D97-AF65-F5344CB8AC3E}">
        <p14:creationId xmlns:p14="http://schemas.microsoft.com/office/powerpoint/2010/main" val="3155703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7264" y="753048"/>
            <a:ext cx="8149472" cy="575035"/>
          </a:xfrm>
        </p:spPr>
        <p:txBody>
          <a:bodyPr>
            <a:normAutofit fontScale="77500" lnSpcReduction="20000"/>
          </a:bodyPr>
          <a:lstStyle/>
          <a:p>
            <a:pPr marL="514350" indent="-514350" algn="just">
              <a:buFont typeface="+mj-lt"/>
              <a:buAutoNum type="arabicPeriod" startAt="3"/>
            </a:pPr>
            <a:r>
              <a:rPr lang="cs-CZ" b="1" u="sng" dirty="0"/>
              <a:t>Roční plán nákladů, výnosů a hospodářského výsledku</a:t>
            </a:r>
            <a:endParaRPr lang="cs-CZ" dirty="0"/>
          </a:p>
        </p:txBody>
      </p:sp>
      <p:sp>
        <p:nvSpPr>
          <p:cNvPr id="6" name="Rectangle 2"/>
          <p:cNvSpPr>
            <a:spLocks noGrp="1" noChangeArrowheads="1"/>
          </p:cNvSpPr>
          <p:nvPr>
            <p:ph type="title"/>
          </p:nvPr>
        </p:nvSpPr>
        <p:spPr>
          <a:xfrm>
            <a:off x="2069183" y="39598"/>
            <a:ext cx="8229600" cy="855482"/>
          </a:xfrm>
        </p:spPr>
        <p:txBody>
          <a:bodyPr/>
          <a:lstStyle/>
          <a:p>
            <a:pPr eaLnBrk="1" hangingPunct="1"/>
            <a:r>
              <a:rPr lang="cs-CZ" altLang="cs-CZ" sz="3200" b="1" dirty="0">
                <a:solidFill>
                  <a:srgbClr val="C00000"/>
                </a:solidFill>
              </a:rPr>
              <a:t>Příklad k procvičování 2</a:t>
            </a:r>
          </a:p>
        </p:txBody>
      </p:sp>
      <p:graphicFrame>
        <p:nvGraphicFramePr>
          <p:cNvPr id="2" name="Tabulka 1"/>
          <p:cNvGraphicFramePr>
            <a:graphicFrameLocks noGrp="1"/>
          </p:cNvGraphicFramePr>
          <p:nvPr>
            <p:extLst>
              <p:ext uri="{D42A27DB-BD31-4B8C-83A1-F6EECF244321}">
                <p14:modId xmlns:p14="http://schemas.microsoft.com/office/powerpoint/2010/main" val="1172312179"/>
              </p:ext>
            </p:extLst>
          </p:nvPr>
        </p:nvGraphicFramePr>
        <p:xfrm>
          <a:off x="1602954" y="1241982"/>
          <a:ext cx="5825367" cy="4904300"/>
        </p:xfrm>
        <a:graphic>
          <a:graphicData uri="http://schemas.openxmlformats.org/drawingml/2006/table">
            <a:tbl>
              <a:tblPr>
                <a:tableStyleId>{5C22544A-7EE6-4342-B048-85BDC9FD1C3A}</a:tableStyleId>
              </a:tblPr>
              <a:tblGrid>
                <a:gridCol w="742420">
                  <a:extLst>
                    <a:ext uri="{9D8B030D-6E8A-4147-A177-3AD203B41FA5}">
                      <a16:colId xmlns:a16="http://schemas.microsoft.com/office/drawing/2014/main" val="2954535554"/>
                    </a:ext>
                  </a:extLst>
                </a:gridCol>
                <a:gridCol w="742420">
                  <a:extLst>
                    <a:ext uri="{9D8B030D-6E8A-4147-A177-3AD203B41FA5}">
                      <a16:colId xmlns:a16="http://schemas.microsoft.com/office/drawing/2014/main" val="3206864582"/>
                    </a:ext>
                  </a:extLst>
                </a:gridCol>
                <a:gridCol w="742420">
                  <a:extLst>
                    <a:ext uri="{9D8B030D-6E8A-4147-A177-3AD203B41FA5}">
                      <a16:colId xmlns:a16="http://schemas.microsoft.com/office/drawing/2014/main" val="2783803704"/>
                    </a:ext>
                  </a:extLst>
                </a:gridCol>
                <a:gridCol w="742420">
                  <a:extLst>
                    <a:ext uri="{9D8B030D-6E8A-4147-A177-3AD203B41FA5}">
                      <a16:colId xmlns:a16="http://schemas.microsoft.com/office/drawing/2014/main" val="1120297828"/>
                    </a:ext>
                  </a:extLst>
                </a:gridCol>
                <a:gridCol w="742420">
                  <a:extLst>
                    <a:ext uri="{9D8B030D-6E8A-4147-A177-3AD203B41FA5}">
                      <a16:colId xmlns:a16="http://schemas.microsoft.com/office/drawing/2014/main" val="2498934205"/>
                    </a:ext>
                  </a:extLst>
                </a:gridCol>
                <a:gridCol w="710268">
                  <a:extLst>
                    <a:ext uri="{9D8B030D-6E8A-4147-A177-3AD203B41FA5}">
                      <a16:colId xmlns:a16="http://schemas.microsoft.com/office/drawing/2014/main" val="1219960238"/>
                    </a:ext>
                  </a:extLst>
                </a:gridCol>
                <a:gridCol w="1402999">
                  <a:extLst>
                    <a:ext uri="{9D8B030D-6E8A-4147-A177-3AD203B41FA5}">
                      <a16:colId xmlns:a16="http://schemas.microsoft.com/office/drawing/2014/main" val="1686662667"/>
                    </a:ext>
                  </a:extLst>
                </a:gridCol>
              </a:tblGrid>
              <a:tr h="245215">
                <a:tc gridSpan="3">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1463152940"/>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712562001"/>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4151635057"/>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034009294"/>
                  </a:ext>
                </a:extLst>
              </a:tr>
              <a:tr h="245215">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1610109759"/>
                  </a:ext>
                </a:extLst>
              </a:tr>
              <a:tr h="245215">
                <a:tc gridSpan="4">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673623883"/>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981940758"/>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196457954"/>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695756860"/>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399162795"/>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285707236"/>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831726830"/>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67705477"/>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424327117"/>
                  </a:ext>
                </a:extLst>
              </a:tr>
              <a:tr h="245215">
                <a:tc gridSpan="6">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1030281158"/>
                  </a:ext>
                </a:extLst>
              </a:tr>
              <a:tr h="245215">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3320125031"/>
                  </a:ext>
                </a:extLst>
              </a:tr>
              <a:tr h="245215">
                <a:tc gridSpan="6">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1907" marR="41907" marT="0" marB="0" anchor="b">
                    <a:solidFill>
                      <a:schemeClr val="bg1"/>
                    </a:solidFill>
                  </a:tcPr>
                </a:tc>
                <a:extLst>
                  <a:ext uri="{0D108BD9-81ED-4DB2-BD59-A6C34878D82A}">
                    <a16:rowId xmlns:a16="http://schemas.microsoft.com/office/drawing/2014/main" val="2980267094"/>
                  </a:ext>
                </a:extLst>
              </a:tr>
              <a:tr h="245215">
                <a:tc gridSpan="6">
                  <a:txBody>
                    <a:bodyPr/>
                    <a:lstStyle/>
                    <a:p>
                      <a:pP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extLst>
                  <a:ext uri="{0D108BD9-81ED-4DB2-BD59-A6C34878D82A}">
                    <a16:rowId xmlns:a16="http://schemas.microsoft.com/office/drawing/2014/main" val="2477007361"/>
                  </a:ext>
                </a:extLst>
              </a:tr>
              <a:tr h="245215">
                <a:tc gridSpan="6">
                  <a:txBody>
                    <a:bodyPr/>
                    <a:lstStyle/>
                    <a:p>
                      <a:pP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kern="1200" dirty="0">
                        <a:solidFill>
                          <a:schemeClr val="dk1"/>
                        </a:solidFill>
                        <a:effectLst/>
                        <a:latin typeface="+mn-lt"/>
                        <a:ea typeface="+mn-ea"/>
                        <a:cs typeface="+mn-cs"/>
                      </a:endParaRPr>
                    </a:p>
                  </a:txBody>
                  <a:tcPr marL="41907" marR="41907" marT="0" marB="0" anchor="b">
                    <a:solidFill>
                      <a:schemeClr val="bg1"/>
                    </a:solidFill>
                  </a:tcPr>
                </a:tc>
                <a:extLst>
                  <a:ext uri="{0D108BD9-81ED-4DB2-BD59-A6C34878D82A}">
                    <a16:rowId xmlns:a16="http://schemas.microsoft.com/office/drawing/2014/main" val="3201294429"/>
                  </a:ext>
                </a:extLst>
              </a:tr>
              <a:tr h="245215">
                <a:tc gridSpan="6">
                  <a:txBody>
                    <a:bodyPr/>
                    <a:lstStyle/>
                    <a:p>
                      <a:pPr>
                        <a:spcAft>
                          <a:spcPts val="0"/>
                        </a:spcAft>
                      </a:pPr>
                      <a:r>
                        <a:rPr lang="cs-CZ" sz="1600" b="1" kern="1200" dirty="0">
                          <a:solidFill>
                            <a:schemeClr val="dk1"/>
                          </a:solidFill>
                          <a:effectLst/>
                          <a:latin typeface="+mn-lt"/>
                          <a:ea typeface="+mn-ea"/>
                          <a:cs typeface="+mn-cs"/>
                        </a:rPr>
                        <a:t>Zisk po zdanění  (EAT)                                                    </a:t>
                      </a:r>
                    </a:p>
                  </a:txBody>
                  <a:tcPr marL="41907" marR="41907"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b="1" kern="1200" dirty="0">
                        <a:solidFill>
                          <a:schemeClr val="dk1"/>
                        </a:solidFill>
                        <a:effectLst/>
                        <a:latin typeface="+mn-lt"/>
                        <a:ea typeface="+mn-ea"/>
                        <a:cs typeface="+mn-cs"/>
                      </a:endParaRPr>
                    </a:p>
                  </a:txBody>
                  <a:tcPr marL="41907" marR="41907" marT="0" marB="0" anchor="b">
                    <a:solidFill>
                      <a:schemeClr val="bg1"/>
                    </a:solidFill>
                  </a:tcPr>
                </a:tc>
                <a:extLst>
                  <a:ext uri="{0D108BD9-81ED-4DB2-BD59-A6C34878D82A}">
                    <a16:rowId xmlns:a16="http://schemas.microsoft.com/office/drawing/2014/main" val="3763115545"/>
                  </a:ext>
                </a:extLst>
              </a:tr>
            </a:tbl>
          </a:graphicData>
        </a:graphic>
      </p:graphicFrame>
    </p:spTree>
    <p:extLst>
      <p:ext uri="{BB962C8B-B14F-4D97-AF65-F5344CB8AC3E}">
        <p14:creationId xmlns:p14="http://schemas.microsoft.com/office/powerpoint/2010/main" val="3097048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7264" y="753048"/>
            <a:ext cx="8149472" cy="575035"/>
          </a:xfrm>
        </p:spPr>
        <p:txBody>
          <a:bodyPr>
            <a:normAutofit fontScale="70000" lnSpcReduction="20000"/>
          </a:bodyPr>
          <a:lstStyle/>
          <a:p>
            <a:pPr marL="514350" indent="-514350" algn="just">
              <a:buFont typeface="+mj-lt"/>
              <a:buAutoNum type="arabicPeriod" startAt="3"/>
            </a:pPr>
            <a:r>
              <a:rPr lang="cs-CZ" b="1" u="sng" dirty="0"/>
              <a:t>Plánovaný stav peněžních prostředků po 1. roce podnikání </a:t>
            </a:r>
            <a:endParaRPr lang="cs-CZ" dirty="0"/>
          </a:p>
        </p:txBody>
      </p:sp>
      <p:sp>
        <p:nvSpPr>
          <p:cNvPr id="6" name="Rectangle 2"/>
          <p:cNvSpPr>
            <a:spLocks noGrp="1" noChangeArrowheads="1"/>
          </p:cNvSpPr>
          <p:nvPr>
            <p:ph type="title"/>
          </p:nvPr>
        </p:nvSpPr>
        <p:spPr>
          <a:xfrm>
            <a:off x="2069183" y="39598"/>
            <a:ext cx="8229600" cy="855482"/>
          </a:xfrm>
        </p:spPr>
        <p:txBody>
          <a:bodyPr/>
          <a:lstStyle/>
          <a:p>
            <a:pPr eaLnBrk="1" hangingPunct="1"/>
            <a:r>
              <a:rPr lang="cs-CZ" altLang="cs-CZ" sz="3200" b="1" dirty="0">
                <a:solidFill>
                  <a:srgbClr val="C00000"/>
                </a:solidFill>
              </a:rPr>
              <a:t>Příklad k procvičování 2</a:t>
            </a:r>
          </a:p>
        </p:txBody>
      </p:sp>
      <p:graphicFrame>
        <p:nvGraphicFramePr>
          <p:cNvPr id="4" name="Tabulka 3"/>
          <p:cNvGraphicFramePr>
            <a:graphicFrameLocks noGrp="1"/>
          </p:cNvGraphicFramePr>
          <p:nvPr>
            <p:extLst>
              <p:ext uri="{D42A27DB-BD31-4B8C-83A1-F6EECF244321}">
                <p14:modId xmlns:p14="http://schemas.microsoft.com/office/powerpoint/2010/main" val="764958599"/>
              </p:ext>
            </p:extLst>
          </p:nvPr>
        </p:nvGraphicFramePr>
        <p:xfrm>
          <a:off x="669304" y="1772239"/>
          <a:ext cx="7390615" cy="4223208"/>
        </p:xfrm>
        <a:graphic>
          <a:graphicData uri="http://schemas.openxmlformats.org/drawingml/2006/table">
            <a:tbl>
              <a:tblPr>
                <a:tableStyleId>{5C22544A-7EE6-4342-B048-85BDC9FD1C3A}</a:tableStyleId>
              </a:tblPr>
              <a:tblGrid>
                <a:gridCol w="3227236">
                  <a:extLst>
                    <a:ext uri="{9D8B030D-6E8A-4147-A177-3AD203B41FA5}">
                      <a16:colId xmlns:a16="http://schemas.microsoft.com/office/drawing/2014/main" val="1604675663"/>
                    </a:ext>
                  </a:extLst>
                </a:gridCol>
                <a:gridCol w="859056">
                  <a:extLst>
                    <a:ext uri="{9D8B030D-6E8A-4147-A177-3AD203B41FA5}">
                      <a16:colId xmlns:a16="http://schemas.microsoft.com/office/drawing/2014/main" val="3778463536"/>
                    </a:ext>
                  </a:extLst>
                </a:gridCol>
                <a:gridCol w="859056">
                  <a:extLst>
                    <a:ext uri="{9D8B030D-6E8A-4147-A177-3AD203B41FA5}">
                      <a16:colId xmlns:a16="http://schemas.microsoft.com/office/drawing/2014/main" val="2841948901"/>
                    </a:ext>
                  </a:extLst>
                </a:gridCol>
                <a:gridCol w="821853">
                  <a:extLst>
                    <a:ext uri="{9D8B030D-6E8A-4147-A177-3AD203B41FA5}">
                      <a16:colId xmlns:a16="http://schemas.microsoft.com/office/drawing/2014/main" val="3591228830"/>
                    </a:ext>
                  </a:extLst>
                </a:gridCol>
                <a:gridCol w="1623414">
                  <a:extLst>
                    <a:ext uri="{9D8B030D-6E8A-4147-A177-3AD203B41FA5}">
                      <a16:colId xmlns:a16="http://schemas.microsoft.com/office/drawing/2014/main" val="3339166551"/>
                    </a:ext>
                  </a:extLst>
                </a:gridCol>
              </a:tblGrid>
              <a:tr h="501644">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b="1" kern="1200" dirty="0">
                        <a:solidFill>
                          <a:schemeClr val="dk1"/>
                        </a:solidFill>
                        <a:effectLst/>
                        <a:latin typeface="+mn-lt"/>
                        <a:ea typeface="+mn-ea"/>
                        <a:cs typeface="+mn-cs"/>
                      </a:endParaRPr>
                    </a:p>
                  </a:txBody>
                  <a:tcPr marL="44450" marR="44450" marT="0" marB="0" anchor="b">
                    <a:solidFill>
                      <a:schemeClr val="bg1"/>
                    </a:solidFill>
                  </a:tcPr>
                </a:tc>
                <a:extLst>
                  <a:ext uri="{0D108BD9-81ED-4DB2-BD59-A6C34878D82A}">
                    <a16:rowId xmlns:a16="http://schemas.microsoft.com/office/drawing/2014/main" val="3833683695"/>
                  </a:ext>
                </a:extLst>
              </a:tr>
              <a:tr h="501644">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spcAft>
                          <a:spcPts val="0"/>
                        </a:spcAft>
                      </a:pPr>
                      <a:endParaRPr lang="cs-CZ" sz="16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a:txBody>
                    <a:bodyPr/>
                    <a:lstStyle/>
                    <a:p>
                      <a:pPr algn="r">
                        <a:spcAft>
                          <a:spcPts val="0"/>
                        </a:spcAft>
                      </a:pPr>
                      <a:endParaRPr lang="cs-CZ" sz="160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807775309"/>
                  </a:ext>
                </a:extLst>
              </a:tr>
              <a:tr h="501644">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102985326"/>
                  </a:ext>
                </a:extLst>
              </a:tr>
              <a:tr h="501644">
                <a:tc gridSpan="4">
                  <a:txBody>
                    <a:bodyPr/>
                    <a:lstStyle/>
                    <a:p>
                      <a:pPr>
                        <a:spcAft>
                          <a:spcPts val="0"/>
                        </a:spcAft>
                      </a:pPr>
                      <a:endParaRPr lang="cs-CZ" sz="16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851569775"/>
                  </a:ext>
                </a:extLst>
              </a:tr>
              <a:tr h="370361">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3048275801"/>
                  </a:ext>
                </a:extLst>
              </a:tr>
              <a:tr h="501644">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293182181"/>
                  </a:ext>
                </a:extLst>
              </a:tr>
              <a:tr h="592853">
                <a:tc gridSpan="4">
                  <a:txBody>
                    <a:bodyPr/>
                    <a:lstStyle/>
                    <a:p>
                      <a:pP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1600"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1654445925"/>
                  </a:ext>
                </a:extLst>
              </a:tr>
              <a:tr h="751774">
                <a:tc gridSpan="4">
                  <a:txBody>
                    <a:bodyPr/>
                    <a:lstStyle/>
                    <a:p>
                      <a:pPr>
                        <a:spcAft>
                          <a:spcPts val="0"/>
                        </a:spcAft>
                      </a:pPr>
                      <a:r>
                        <a:rPr lang="cs-CZ" sz="2400" b="1" dirty="0">
                          <a:effectLst/>
                        </a:rPr>
                        <a:t>Čistý výsledek podnikání                                       </a:t>
                      </a:r>
                      <a:endParaRPr lang="cs-CZ" sz="2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a:spcAft>
                          <a:spcPts val="0"/>
                        </a:spcAft>
                      </a:pPr>
                      <a:endParaRPr lang="cs-CZ" sz="2400" b="1" dirty="0">
                        <a:effectLst/>
                        <a:latin typeface="Times New Roman" panose="02020603050405020304" pitchFamily="18" charset="0"/>
                        <a:ea typeface="Times New Roman" panose="02020603050405020304" pitchFamily="18" charset="0"/>
                      </a:endParaRPr>
                    </a:p>
                  </a:txBody>
                  <a:tcPr marL="44450" marR="44450" marT="0" marB="0" anchor="b">
                    <a:solidFill>
                      <a:schemeClr val="bg1"/>
                    </a:solidFill>
                  </a:tcPr>
                </a:tc>
                <a:extLst>
                  <a:ext uri="{0D108BD9-81ED-4DB2-BD59-A6C34878D82A}">
                    <a16:rowId xmlns:a16="http://schemas.microsoft.com/office/drawing/2014/main" val="855922195"/>
                  </a:ext>
                </a:extLst>
              </a:tr>
            </a:tbl>
          </a:graphicData>
        </a:graphic>
      </p:graphicFrame>
    </p:spTree>
    <p:extLst>
      <p:ext uri="{BB962C8B-B14F-4D97-AF65-F5344CB8AC3E}">
        <p14:creationId xmlns:p14="http://schemas.microsoft.com/office/powerpoint/2010/main" val="1040096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5622" y="1483555"/>
            <a:ext cx="7858124" cy="776074"/>
          </a:xfrm>
        </p:spPr>
        <p:txBody>
          <a:bodyPr lIns="0" tIns="0" rIns="0" bIns="0" anchor="t" anchorCtr="0">
            <a:normAutofit/>
          </a:bodyPr>
          <a:lstStyle/>
          <a:p>
            <a:r>
              <a:rPr lang="cs-CZ" sz="4800" b="1" dirty="0">
                <a:solidFill>
                  <a:srgbClr val="FF0000"/>
                </a:solidFill>
              </a:rPr>
              <a:t>DĚKUJI ZA VAŠI POZORNOST</a:t>
            </a:r>
            <a:endParaRPr lang="cs-CZ" sz="4800" dirty="0">
              <a:solidFill>
                <a:srgbClr val="FF0000"/>
              </a:solidFill>
            </a:endParaRPr>
          </a:p>
        </p:txBody>
      </p:sp>
      <p:sp>
        <p:nvSpPr>
          <p:cNvPr id="4" name="Title 1"/>
          <p:cNvSpPr txBox="1">
            <a:spLocks/>
          </p:cNvSpPr>
          <p:nvPr/>
        </p:nvSpPr>
        <p:spPr>
          <a:xfrm>
            <a:off x="1015622" y="2963413"/>
            <a:ext cx="7858124" cy="77607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cs-CZ" sz="4000" b="1" i="0" u="none" strike="noStrike" kern="1200" cap="none" spc="0" normalizeH="0" baseline="0" noProof="0" dirty="0">
                <a:ln>
                  <a:noFill/>
                </a:ln>
                <a:solidFill>
                  <a:srgbClr val="FF0000"/>
                </a:solidFill>
                <a:effectLst/>
                <a:uLnTx/>
                <a:uFillTx/>
                <a:latin typeface="+mj-lt"/>
                <a:ea typeface="+mj-ea"/>
                <a:cs typeface="+mj-cs"/>
              </a:rPr>
              <a:t>DOTAZY …</a:t>
            </a:r>
            <a:endParaRPr kumimoji="0" lang="cs-CZ" sz="4000" b="0"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468313" y="641350"/>
            <a:ext cx="8424862" cy="307975"/>
          </a:xfrm>
        </p:spPr>
        <p:txBody>
          <a:bodyPr>
            <a:normAutofit fontScale="90000"/>
          </a:bodyPr>
          <a:lstStyle/>
          <a:p>
            <a:pPr eaLnBrk="1" hangingPunct="1">
              <a:defRPr/>
            </a:pPr>
            <a:r>
              <a:rPr lang="cs-CZ" sz="3200" b="1" dirty="0">
                <a:solidFill>
                  <a:srgbClr val="C00000"/>
                </a:solidFill>
                <a:effectLst>
                  <a:outerShdw blurRad="38100" dist="38100" dir="2700000" algn="tl">
                    <a:srgbClr val="C0C0C0"/>
                  </a:outerShdw>
                </a:effectLst>
              </a:rPr>
              <a:t>Zakladatelský rozpočet ukázkový příklad</a:t>
            </a:r>
          </a:p>
        </p:txBody>
      </p:sp>
      <p:sp>
        <p:nvSpPr>
          <p:cNvPr id="12291" name="Rectangle 3"/>
          <p:cNvSpPr>
            <a:spLocks noGrp="1" noChangeArrowheads="1"/>
          </p:cNvSpPr>
          <p:nvPr>
            <p:ph type="body" idx="1"/>
          </p:nvPr>
        </p:nvSpPr>
        <p:spPr>
          <a:xfrm>
            <a:off x="131975" y="1253765"/>
            <a:ext cx="9012025" cy="5415323"/>
          </a:xfrm>
        </p:spPr>
        <p:txBody>
          <a:bodyPr/>
          <a:lstStyle/>
          <a:p>
            <a:pPr eaLnBrk="1" hangingPunct="1">
              <a:lnSpc>
                <a:spcPct val="80000"/>
              </a:lnSpc>
              <a:buFont typeface="Wingdings" panose="05000000000000000000" pitchFamily="2" charset="2"/>
              <a:buNone/>
            </a:pPr>
            <a:r>
              <a:rPr lang="cs-CZ" altLang="cs-CZ" sz="2000" dirty="0"/>
              <a:t>Další údaje:</a:t>
            </a:r>
          </a:p>
          <a:p>
            <a:pPr eaLnBrk="1" hangingPunct="1">
              <a:lnSpc>
                <a:spcPct val="80000"/>
              </a:lnSpc>
            </a:pPr>
            <a:r>
              <a:rPr lang="cs-CZ" altLang="cs-CZ" sz="2000" dirty="0"/>
              <a:t>Před začátkem výroby je nezbytné pořídit Stroje a zařízení v celkové hodnotě 1,3 mil. Kč a zásoby (oběžný majetek) surovin a materiálu  ve výši  0,7 mil. Kč.</a:t>
            </a:r>
          </a:p>
          <a:p>
            <a:pPr eaLnBrk="1" hangingPunct="1">
              <a:lnSpc>
                <a:spcPct val="80000"/>
              </a:lnSpc>
            </a:pPr>
            <a:r>
              <a:rPr lang="cs-CZ" altLang="cs-CZ" sz="2000" dirty="0"/>
              <a:t>Předpokládaná průměrná měsíční výroba a prodej  3000 ks výrobků v ceně 260 Kč za ks. </a:t>
            </a:r>
            <a:endParaRPr lang="cs-CZ" altLang="cs-CZ" sz="2000" b="1" dirty="0"/>
          </a:p>
          <a:p>
            <a:pPr eaLnBrk="1" hangingPunct="1">
              <a:lnSpc>
                <a:spcPct val="80000"/>
              </a:lnSpc>
            </a:pPr>
            <a:r>
              <a:rPr lang="cs-CZ" altLang="cs-CZ" sz="2000" b="1" dirty="0"/>
              <a:t>Na výrobek se spotřebuje</a:t>
            </a:r>
            <a:r>
              <a:rPr lang="cs-CZ" altLang="cs-CZ" sz="2000" dirty="0"/>
              <a:t>: materiál na 1ks 150 Kč, mzdové náklady na 1 ks 30 Kč, náklady na sociální a zdravotní pojištění 34 %, ostatní náklady na 1 ks 25 Kč.</a:t>
            </a:r>
            <a:endParaRPr lang="cs-CZ" altLang="cs-CZ" sz="2000" b="1" dirty="0"/>
          </a:p>
          <a:p>
            <a:pPr eaLnBrk="1" hangingPunct="1">
              <a:lnSpc>
                <a:spcPct val="80000"/>
              </a:lnSpc>
            </a:pPr>
            <a:r>
              <a:rPr lang="cs-CZ" altLang="cs-CZ" sz="2000" b="1" dirty="0"/>
              <a:t>Další náklady</a:t>
            </a:r>
            <a:r>
              <a:rPr lang="cs-CZ" altLang="cs-CZ" sz="2000" dirty="0"/>
              <a:t>: rovnoměrné odpisování strojů 143 </a:t>
            </a:r>
            <a:r>
              <a:rPr lang="cs-CZ" altLang="cs-CZ" sz="2000" dirty="0" err="1"/>
              <a:t>tis.Kč</a:t>
            </a:r>
            <a:r>
              <a:rPr lang="cs-CZ" altLang="cs-CZ" sz="2000" dirty="0"/>
              <a:t> ročně,  pronájem provozovny měsíčně 30 000 Kč, v případě použití úvěru bude činit úroková sazba 8 % a doba splatnosti úvěru 4 roky s konstantním úmorem, ostatní náklady 70 </a:t>
            </a:r>
            <a:r>
              <a:rPr lang="cs-CZ" altLang="cs-CZ" sz="2000" dirty="0" err="1"/>
              <a:t>tis.Kč</a:t>
            </a:r>
            <a:r>
              <a:rPr lang="cs-CZ" altLang="cs-CZ" sz="2000" dirty="0"/>
              <a:t> měsíčně.</a:t>
            </a:r>
          </a:p>
          <a:p>
            <a:pPr eaLnBrk="1" hangingPunct="1">
              <a:lnSpc>
                <a:spcPct val="80000"/>
              </a:lnSpc>
            </a:pPr>
            <a:r>
              <a:rPr lang="cs-CZ" altLang="cs-CZ" sz="2000" dirty="0"/>
              <a:t>Dále uvažujte daň ze zisku (DZPPO) 19 %, při sestavování ročního plánu výnosů, nákladů a zisku předpokládáme shodnou situaci v tržbách a dalších položkách ve všech měsících roku, zisk před zdaněním považujeme za základ daně ze zisku. Uvažujme dále také možnost alternativního investování vložených peněžních prostředků s výnosem 4 % </a:t>
            </a:r>
            <a:r>
              <a:rPr lang="cs-CZ" altLang="cs-CZ" sz="2000" dirty="0" err="1"/>
              <a:t>p.a</a:t>
            </a:r>
            <a:r>
              <a:rPr lang="cs-CZ" altLang="cs-CZ" sz="2000" dirty="0"/>
              <a:t>.</a:t>
            </a:r>
          </a:p>
        </p:txBody>
      </p:sp>
    </p:spTree>
    <p:extLst>
      <p:ext uri="{BB962C8B-B14F-4D97-AF65-F5344CB8AC3E}">
        <p14:creationId xmlns:p14="http://schemas.microsoft.com/office/powerpoint/2010/main" val="411598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297109"/>
            <a:ext cx="8229600" cy="1143000"/>
          </a:xfrm>
        </p:spPr>
        <p:txBody>
          <a:bodyPr/>
          <a:lstStyle/>
          <a:p>
            <a:pPr eaLnBrk="1" hangingPunct="1"/>
            <a:r>
              <a:rPr lang="cs-CZ" altLang="cs-CZ" sz="3200" dirty="0">
                <a:solidFill>
                  <a:srgbClr val="C00000"/>
                </a:solidFill>
              </a:rPr>
              <a:t>Zakladatelský rozpočet – ukázkový příklad řešení</a:t>
            </a:r>
          </a:p>
        </p:txBody>
      </p:sp>
      <p:graphicFrame>
        <p:nvGraphicFramePr>
          <p:cNvPr id="3" name="Objekt 1">
            <a:extLst>
              <a:ext uri="{FF2B5EF4-FFF2-40B4-BE49-F238E27FC236}">
                <a16:creationId xmlns:a16="http://schemas.microsoft.com/office/drawing/2014/main" id="{8F4DEF2B-8178-4488-99CA-D7525042F89D}"/>
              </a:ext>
            </a:extLst>
          </p:cNvPr>
          <p:cNvGraphicFramePr>
            <a:graphicFrameLocks noChangeAspect="1"/>
          </p:cNvGraphicFramePr>
          <p:nvPr>
            <p:extLst>
              <p:ext uri="{D42A27DB-BD31-4B8C-83A1-F6EECF244321}">
                <p14:modId xmlns:p14="http://schemas.microsoft.com/office/powerpoint/2010/main" val="3026221500"/>
              </p:ext>
            </p:extLst>
          </p:nvPr>
        </p:nvGraphicFramePr>
        <p:xfrm>
          <a:off x="2124075" y="1557338"/>
          <a:ext cx="5543550" cy="4103687"/>
        </p:xfrm>
        <a:graphic>
          <a:graphicData uri="http://schemas.openxmlformats.org/presentationml/2006/ole">
            <mc:AlternateContent xmlns:mc="http://schemas.openxmlformats.org/markup-compatibility/2006">
              <mc:Choice xmlns:v="urn:schemas-microsoft-com:vml" Requires="v">
                <p:oleObj spid="_x0000_s16390" name="Worksheet" r:id="rId3" imgW="2895772" imgH="2143068" progId="Excel.Sheet.12">
                  <p:embed/>
                </p:oleObj>
              </mc:Choice>
              <mc:Fallback>
                <p:oleObj name="Worksheet" r:id="rId3" imgW="2895772" imgH="2143068" progId="Excel.Sheet.12">
                  <p:embed/>
                  <p:pic>
                    <p:nvPicPr>
                      <p:cNvPr id="111618" name="Objekt 1"/>
                      <p:cNvPicPr>
                        <a:picLocks noChangeAspect="1" noChangeArrowheads="1"/>
                      </p:cNvPicPr>
                      <p:nvPr/>
                    </p:nvPicPr>
                    <p:blipFill>
                      <a:blip r:embed="rId4"/>
                      <a:srcRect/>
                      <a:stretch>
                        <a:fillRect/>
                      </a:stretch>
                    </p:blipFill>
                    <p:spPr bwMode="auto">
                      <a:xfrm>
                        <a:off x="2124075" y="1557338"/>
                        <a:ext cx="5543550"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2056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57200" y="142663"/>
            <a:ext cx="8229600" cy="1143000"/>
          </a:xfrm>
        </p:spPr>
        <p:txBody>
          <a:bodyPr/>
          <a:lstStyle/>
          <a:p>
            <a:pPr eaLnBrk="1" hangingPunct="1"/>
            <a:r>
              <a:rPr lang="cs-CZ" altLang="cs-CZ" sz="3200" dirty="0">
                <a:solidFill>
                  <a:srgbClr val="C00000"/>
                </a:solidFill>
              </a:rPr>
              <a:t>Zakladatelský rozpočet – ukázkový příklad řešení</a:t>
            </a:r>
          </a:p>
        </p:txBody>
      </p:sp>
      <p:sp>
        <p:nvSpPr>
          <p:cNvPr id="14339" name="Rectangle 3"/>
          <p:cNvSpPr>
            <a:spLocks noGrp="1" noChangeArrowheads="1"/>
          </p:cNvSpPr>
          <p:nvPr>
            <p:ph type="body" sz="half" idx="4294967295"/>
          </p:nvPr>
        </p:nvSpPr>
        <p:spPr>
          <a:xfrm>
            <a:off x="250825" y="836613"/>
            <a:ext cx="8893175" cy="647700"/>
          </a:xfrm>
        </p:spPr>
        <p:txBody>
          <a:bodyPr/>
          <a:lstStyle/>
          <a:p>
            <a:pPr eaLnBrk="1" hangingPunct="1"/>
            <a:r>
              <a:rPr lang="cs-CZ" altLang="cs-CZ" sz="1800" dirty="0"/>
              <a:t>Nejprve je třeba sestavit rozpočet potřebného majetku a zdrojů jeho krytí, následně pak rozpočet plánovaných budoucích výnosů a nákladů.</a:t>
            </a:r>
          </a:p>
        </p:txBody>
      </p:sp>
      <p:sp>
        <p:nvSpPr>
          <p:cNvPr id="14340" name="Rectangle 44"/>
          <p:cNvSpPr>
            <a:spLocks noChangeArrowheads="1"/>
          </p:cNvSpPr>
          <p:nvPr/>
        </p:nvSpPr>
        <p:spPr bwMode="auto">
          <a:xfrm>
            <a:off x="250825" y="5949950"/>
            <a:ext cx="8893175" cy="1008063"/>
          </a:xfrm>
          <a:prstGeom prst="rect">
            <a:avLst/>
          </a:prstGeom>
          <a:solidFill>
            <a:schemeClr val="bg1"/>
          </a:solidFill>
          <a:ln>
            <a:noFill/>
          </a:ln>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buFont typeface="Wingdings" panose="05000000000000000000" pitchFamily="2" charset="2"/>
              <a:buChar char="p"/>
            </a:pPr>
            <a:r>
              <a:rPr lang="cs-CZ" altLang="cs-CZ" b="0" dirty="0"/>
              <a:t>Při úvahách o zdrojích k dispozici musíme vycházet z toho, kolik máme k dispozici </a:t>
            </a:r>
            <a:r>
              <a:rPr lang="cs-CZ" altLang="cs-CZ" dirty="0"/>
              <a:t>peněžních prostředků</a:t>
            </a:r>
            <a:r>
              <a:rPr lang="cs-CZ" altLang="cs-CZ" b="0" dirty="0"/>
              <a:t>. Za nepeněžní formu základního vkladu (dodávkový automobil) nelze cokoliv pořídit!!</a:t>
            </a:r>
          </a:p>
        </p:txBody>
      </p:sp>
      <p:graphicFrame>
        <p:nvGraphicFramePr>
          <p:cNvPr id="221189" name="Group 5"/>
          <p:cNvGraphicFramePr>
            <a:graphicFrameLocks noGrp="1"/>
          </p:cNvGraphicFramePr>
          <p:nvPr/>
        </p:nvGraphicFramePr>
        <p:xfrm>
          <a:off x="1116013" y="1484313"/>
          <a:ext cx="6840537" cy="4465638"/>
        </p:xfrm>
        <a:graphic>
          <a:graphicData uri="http://schemas.openxmlformats.org/drawingml/2006/table">
            <a:tbl>
              <a:tblPr/>
              <a:tblGrid>
                <a:gridCol w="5340349">
                  <a:extLst>
                    <a:ext uri="{9D8B030D-6E8A-4147-A177-3AD203B41FA5}">
                      <a16:colId xmlns:a16="http://schemas.microsoft.com/office/drawing/2014/main" val="20000"/>
                    </a:ext>
                  </a:extLst>
                </a:gridCol>
                <a:gridCol w="1500188">
                  <a:extLst>
                    <a:ext uri="{9D8B030D-6E8A-4147-A177-3AD203B41FA5}">
                      <a16:colId xmlns:a16="http://schemas.microsoft.com/office/drawing/2014/main" val="20001"/>
                    </a:ext>
                  </a:extLst>
                </a:gridCol>
              </a:tblGrid>
              <a:tr h="35146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1) Potřeba poč</a:t>
                      </a:r>
                      <a:r>
                        <a:rPr kumimoji="0" lang="cs-CZ" sz="1600" b="1" i="0" u="none" strike="noStrike" cap="none" normalizeH="0" baseline="0" dirty="0">
                          <a:ln>
                            <a:noFill/>
                          </a:ln>
                          <a:solidFill>
                            <a:schemeClr val="tx1"/>
                          </a:solidFill>
                          <a:effectLst/>
                          <a:latin typeface="Verdana"/>
                          <a:cs typeface="Arial" pitchFamily="34" charset="0"/>
                        </a:rPr>
                        <a:t>á</a:t>
                      </a:r>
                      <a:r>
                        <a:rPr kumimoji="0" lang="cs-CZ" sz="1600" b="1" i="0" u="none" strike="noStrike" cap="none" normalizeH="0" baseline="0" dirty="0">
                          <a:ln>
                            <a:noFill/>
                          </a:ln>
                          <a:solidFill>
                            <a:schemeClr val="tx1"/>
                          </a:solidFill>
                          <a:effectLst/>
                          <a:latin typeface="Arial" pitchFamily="34" charset="0"/>
                          <a:cs typeface="Arial" pitchFamily="34" charset="0"/>
                        </a:rPr>
                        <a:t>tečn</a:t>
                      </a:r>
                      <a:r>
                        <a:rPr kumimoji="0" lang="cs-CZ" sz="1600" b="1" i="0" u="none" strike="noStrike" cap="none" normalizeH="0" baseline="0" dirty="0">
                          <a:ln>
                            <a:noFill/>
                          </a:ln>
                          <a:solidFill>
                            <a:schemeClr val="tx1"/>
                          </a:solidFill>
                          <a:effectLst/>
                          <a:latin typeface="Verdana"/>
                          <a:cs typeface="Arial" pitchFamily="34" charset="0"/>
                        </a:rPr>
                        <a:t>í</a:t>
                      </a:r>
                      <a:r>
                        <a:rPr kumimoji="0" lang="cs-CZ" sz="1600" b="1" i="0" u="none" strike="noStrike" cap="none" normalizeH="0" baseline="0" dirty="0">
                          <a:ln>
                            <a:noFill/>
                          </a:ln>
                          <a:solidFill>
                            <a:schemeClr val="tx1"/>
                          </a:solidFill>
                          <a:effectLst/>
                          <a:latin typeface="Arial" pitchFamily="34" charset="0"/>
                          <a:cs typeface="Arial" pitchFamily="34" charset="0"/>
                        </a:rPr>
                        <a:t>ho kapit</a:t>
                      </a:r>
                      <a:r>
                        <a:rPr kumimoji="0" lang="cs-CZ" sz="1600" b="1" i="0" u="none" strike="noStrike" cap="none" normalizeH="0" baseline="0" dirty="0">
                          <a:ln>
                            <a:noFill/>
                          </a:ln>
                          <a:solidFill>
                            <a:schemeClr val="tx1"/>
                          </a:solidFill>
                          <a:effectLst/>
                          <a:latin typeface="Verdana"/>
                          <a:cs typeface="Arial" pitchFamily="34" charset="0"/>
                        </a:rPr>
                        <a:t>á</a:t>
                      </a:r>
                      <a:r>
                        <a:rPr kumimoji="0" lang="cs-CZ" sz="1600" b="1" i="0" u="none" strike="noStrike" cap="none" normalizeH="0" baseline="0" dirty="0">
                          <a:ln>
                            <a:noFill/>
                          </a:ln>
                          <a:solidFill>
                            <a:schemeClr val="tx1"/>
                          </a:solidFill>
                          <a:effectLst/>
                          <a:latin typeface="Arial" pitchFamily="34" charset="0"/>
                          <a:cs typeface="Arial" pitchFamily="34" charset="0"/>
                        </a:rPr>
                        <a:t>lu</a:t>
                      </a:r>
                      <a:endParaRPr kumimoji="0" lang="cs-CZ" sz="16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Potřeba z</a:t>
                      </a:r>
                      <a:r>
                        <a:rPr kumimoji="0" lang="cs-CZ" sz="1400" b="1" i="0" u="none" strike="noStrike" cap="none" normalizeH="0" baseline="0" dirty="0">
                          <a:ln>
                            <a:noFill/>
                          </a:ln>
                          <a:solidFill>
                            <a:schemeClr val="tx1"/>
                          </a:solidFill>
                          <a:effectLst/>
                          <a:latin typeface="Verdana"/>
                          <a:cs typeface="Arial" pitchFamily="34" charset="0"/>
                        </a:rPr>
                        <a:t>á</a:t>
                      </a:r>
                      <a:r>
                        <a:rPr kumimoji="0" lang="cs-CZ" sz="1400" b="1" i="0" u="none" strike="noStrike" cap="none" normalizeH="0" baseline="0" dirty="0">
                          <a:ln>
                            <a:noFill/>
                          </a:ln>
                          <a:solidFill>
                            <a:schemeClr val="tx1"/>
                          </a:solidFill>
                          <a:effectLst/>
                          <a:latin typeface="Arial" pitchFamily="34" charset="0"/>
                          <a:cs typeface="Arial" pitchFamily="34" charset="0"/>
                        </a:rPr>
                        <a:t>kladn</a:t>
                      </a:r>
                      <a:r>
                        <a:rPr kumimoji="0" lang="cs-CZ" sz="1400" b="1" i="0" u="none" strike="noStrike" cap="none" normalizeH="0" baseline="0" dirty="0">
                          <a:ln>
                            <a:noFill/>
                          </a:ln>
                          <a:solidFill>
                            <a:schemeClr val="tx1"/>
                          </a:solidFill>
                          <a:effectLst/>
                          <a:latin typeface="Verdana"/>
                          <a:cs typeface="Arial" pitchFamily="34" charset="0"/>
                        </a:rPr>
                        <a:t>í</a:t>
                      </a:r>
                      <a:r>
                        <a:rPr kumimoji="0" lang="cs-CZ" sz="1400" b="1" i="0" u="none" strike="noStrike" cap="none" normalizeH="0" baseline="0" dirty="0">
                          <a:ln>
                            <a:noFill/>
                          </a:ln>
                          <a:solidFill>
                            <a:schemeClr val="tx1"/>
                          </a:solidFill>
                          <a:effectLst/>
                          <a:latin typeface="Arial" pitchFamily="34" charset="0"/>
                          <a:cs typeface="Arial" pitchFamily="34" charset="0"/>
                        </a:rPr>
                        <a:t>ch vkladů</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43168">
                <a:tc>
                  <a:txBody>
                    <a:bodyPr/>
                    <a:lstStyle/>
                    <a:p>
                      <a:pPr marL="0" marR="0" lvl="0" indent="0" algn="l" defTabSz="914400" rtl="0" eaLnBrk="0" fontAlgn="b" latinLnBrk="0" hangingPunct="0">
                        <a:lnSpc>
                          <a:spcPct val="100000"/>
                        </a:lnSpc>
                        <a:spcBef>
                          <a:spcPct val="0"/>
                        </a:spcBef>
                        <a:spcAft>
                          <a:spcPct val="0"/>
                        </a:spcAft>
                        <a:buClrTx/>
                        <a:buSzTx/>
                        <a:buFontTx/>
                        <a:buNone/>
                        <a:tabLst/>
                        <a:defRPr/>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3956">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1" i="0" u="none" strike="noStrike" cap="none" normalizeH="0" baseline="0" dirty="0">
                          <a:ln>
                            <a:noFill/>
                          </a:ln>
                          <a:solidFill>
                            <a:schemeClr val="tx1"/>
                          </a:solidFill>
                          <a:effectLst/>
                          <a:latin typeface="Verdana" pitchFamily="34" charset="0"/>
                        </a:rPr>
                        <a:t>Potřeba dalšího počátečního kapitálu</a:t>
                      </a:r>
                    </a:p>
                  </a:txBody>
                  <a:tcPr marT="45732" marB="4573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4"/>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Arial" pitchFamily="34" charset="0"/>
                          <a:cs typeface="Arial" pitchFamily="34" charset="0"/>
                        </a:rPr>
                        <a:t>Celkov</a:t>
                      </a:r>
                      <a:r>
                        <a:rPr kumimoji="0" lang="cs-CZ" sz="1400" b="1" i="0" u="none" strike="noStrike" cap="none" normalizeH="0" baseline="0">
                          <a:ln>
                            <a:noFill/>
                          </a:ln>
                          <a:solidFill>
                            <a:schemeClr val="tx1"/>
                          </a:solidFill>
                          <a:effectLst/>
                          <a:latin typeface="Verdana"/>
                          <a:cs typeface="Arial" pitchFamily="34" charset="0"/>
                        </a:rPr>
                        <a:t>á</a:t>
                      </a:r>
                      <a:r>
                        <a:rPr kumimoji="0" lang="cs-CZ" sz="1400" b="1" i="0" u="none" strike="noStrike" cap="none" normalizeH="0" baseline="0">
                          <a:ln>
                            <a:noFill/>
                          </a:ln>
                          <a:solidFill>
                            <a:schemeClr val="tx1"/>
                          </a:solidFill>
                          <a:effectLst/>
                          <a:latin typeface="Arial" pitchFamily="34" charset="0"/>
                          <a:cs typeface="Arial" pitchFamily="34" charset="0"/>
                        </a:rPr>
                        <a:t> poč</a:t>
                      </a:r>
                      <a:r>
                        <a:rPr kumimoji="0" lang="cs-CZ" sz="1400" b="1" i="0" u="none" strike="noStrike" cap="none" normalizeH="0" baseline="0">
                          <a:ln>
                            <a:noFill/>
                          </a:ln>
                          <a:solidFill>
                            <a:schemeClr val="tx1"/>
                          </a:solidFill>
                          <a:effectLst/>
                          <a:latin typeface="Verdana"/>
                          <a:cs typeface="Arial" pitchFamily="34" charset="0"/>
                        </a:rPr>
                        <a:t>á</a:t>
                      </a:r>
                      <a:r>
                        <a:rPr kumimoji="0" lang="cs-CZ" sz="1400" b="1" i="0" u="none" strike="noStrike" cap="none" normalizeH="0" baseline="0">
                          <a:ln>
                            <a:noFill/>
                          </a:ln>
                          <a:solidFill>
                            <a:schemeClr val="tx1"/>
                          </a:solidFill>
                          <a:effectLst/>
                          <a:latin typeface="Arial" pitchFamily="34" charset="0"/>
                          <a:cs typeface="Arial" pitchFamily="34" charset="0"/>
                        </a:rPr>
                        <a:t>tečn</a:t>
                      </a:r>
                      <a:r>
                        <a:rPr kumimoji="0" lang="cs-CZ" sz="1400" b="1" i="0" u="none" strike="noStrike" cap="none" normalizeH="0" baseline="0">
                          <a:ln>
                            <a:noFill/>
                          </a:ln>
                          <a:solidFill>
                            <a:schemeClr val="tx1"/>
                          </a:solidFill>
                          <a:effectLst/>
                          <a:latin typeface="Verdana"/>
                          <a:cs typeface="Arial" pitchFamily="34" charset="0"/>
                        </a:rPr>
                        <a:t>í</a:t>
                      </a:r>
                      <a:r>
                        <a:rPr kumimoji="0" lang="cs-CZ" sz="1400" b="1" i="0" u="none" strike="noStrike" cap="none" normalizeH="0" baseline="0">
                          <a:ln>
                            <a:noFill/>
                          </a:ln>
                          <a:solidFill>
                            <a:schemeClr val="tx1"/>
                          </a:solidFill>
                          <a:effectLst/>
                          <a:latin typeface="Arial" pitchFamily="34" charset="0"/>
                          <a:cs typeface="Arial" pitchFamily="34" charset="0"/>
                        </a:rPr>
                        <a:t> potřeba</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146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cs typeface="Arial" pitchFamily="34" charset="0"/>
                        </a:rPr>
                        <a:t>2) K dispozici:</a:t>
                      </a:r>
                      <a:endParaRPr kumimoji="0" lang="cs-CZ" sz="16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9"/>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Zdroje celkem</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605797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body" sz="half" idx="4294967295"/>
          </p:nvPr>
        </p:nvSpPr>
        <p:spPr>
          <a:xfrm>
            <a:off x="250825" y="836613"/>
            <a:ext cx="8893175" cy="647700"/>
          </a:xfrm>
        </p:spPr>
        <p:txBody>
          <a:bodyPr/>
          <a:lstStyle/>
          <a:p>
            <a:r>
              <a:rPr lang="cs-CZ" sz="1800">
                <a:solidFill>
                  <a:schemeClr val="tx1"/>
                </a:solidFill>
              </a:rPr>
              <a:t>Nejprve je třeba sestavit rozpočet potřebného majetku a zdrojů jeho krytí, následně pak rozpočet plánovaných budoucích výnosů a nákladů.</a:t>
            </a:r>
          </a:p>
        </p:txBody>
      </p:sp>
      <p:sp>
        <p:nvSpPr>
          <p:cNvPr id="113667" name="Rectangle 44"/>
          <p:cNvSpPr>
            <a:spLocks noChangeArrowheads="1"/>
          </p:cNvSpPr>
          <p:nvPr/>
        </p:nvSpPr>
        <p:spPr bwMode="auto">
          <a:xfrm>
            <a:off x="250825" y="5949950"/>
            <a:ext cx="8893175" cy="1008063"/>
          </a:xfrm>
          <a:prstGeom prst="rect">
            <a:avLst/>
          </a:prstGeom>
          <a:solidFill>
            <a:schemeClr val="bg1"/>
          </a:solidFill>
          <a:ln>
            <a:noFill/>
          </a:ln>
        </p:spPr>
        <p:txBody>
          <a:bodyPr/>
          <a:lstStyle/>
          <a:p>
            <a:pPr marL="342900" indent="-342900">
              <a:spcBef>
                <a:spcPct val="20000"/>
              </a:spcBef>
              <a:buClr>
                <a:schemeClr val="bg2"/>
              </a:buClr>
              <a:buSzPct val="75000"/>
              <a:buFont typeface="Wingdings" pitchFamily="2" charset="2"/>
              <a:buChar char="p"/>
            </a:pPr>
            <a:r>
              <a:rPr lang="cs-CZ" dirty="0"/>
              <a:t>Při úvahách o zdrojích k dispozici musíme vycházet z toho, kolik máme k dispozici peněžních prostředků. Za nepeněžní formu základního vkladu (dodávkový automobil) nelze cokoliv pořídit!!</a:t>
            </a:r>
          </a:p>
        </p:txBody>
      </p:sp>
      <p:graphicFrame>
        <p:nvGraphicFramePr>
          <p:cNvPr id="221189" name="Group 5"/>
          <p:cNvGraphicFramePr>
            <a:graphicFrameLocks noGrp="1"/>
          </p:cNvGraphicFramePr>
          <p:nvPr/>
        </p:nvGraphicFramePr>
        <p:xfrm>
          <a:off x="1116013" y="1484313"/>
          <a:ext cx="6840537" cy="4465638"/>
        </p:xfrm>
        <a:graphic>
          <a:graphicData uri="http://schemas.openxmlformats.org/drawingml/2006/table">
            <a:tbl>
              <a:tblPr/>
              <a:tblGrid>
                <a:gridCol w="5340349">
                  <a:extLst>
                    <a:ext uri="{9D8B030D-6E8A-4147-A177-3AD203B41FA5}">
                      <a16:colId xmlns:a16="http://schemas.microsoft.com/office/drawing/2014/main" val="20000"/>
                    </a:ext>
                  </a:extLst>
                </a:gridCol>
                <a:gridCol w="1500188">
                  <a:extLst>
                    <a:ext uri="{9D8B030D-6E8A-4147-A177-3AD203B41FA5}">
                      <a16:colId xmlns:a16="http://schemas.microsoft.com/office/drawing/2014/main" val="20001"/>
                    </a:ext>
                  </a:extLst>
                </a:gridCol>
              </a:tblGrid>
              <a:tr h="35146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1) Potřeba poč</a:t>
                      </a:r>
                      <a:r>
                        <a:rPr kumimoji="0" lang="cs-CZ" sz="1600" b="1" i="0" u="none" strike="noStrike" cap="none" normalizeH="0" baseline="0" dirty="0">
                          <a:ln>
                            <a:noFill/>
                          </a:ln>
                          <a:solidFill>
                            <a:schemeClr val="tx1"/>
                          </a:solidFill>
                          <a:effectLst/>
                          <a:latin typeface="Verdana"/>
                          <a:cs typeface="Arial" pitchFamily="34" charset="0"/>
                        </a:rPr>
                        <a:t>á</a:t>
                      </a:r>
                      <a:r>
                        <a:rPr kumimoji="0" lang="cs-CZ" sz="1600" b="1" i="0" u="none" strike="noStrike" cap="none" normalizeH="0" baseline="0" dirty="0">
                          <a:ln>
                            <a:noFill/>
                          </a:ln>
                          <a:solidFill>
                            <a:schemeClr val="tx1"/>
                          </a:solidFill>
                          <a:effectLst/>
                          <a:latin typeface="Arial" pitchFamily="34" charset="0"/>
                          <a:cs typeface="Arial" pitchFamily="34" charset="0"/>
                        </a:rPr>
                        <a:t>tečn</a:t>
                      </a:r>
                      <a:r>
                        <a:rPr kumimoji="0" lang="cs-CZ" sz="1600" b="1" i="0" u="none" strike="noStrike" cap="none" normalizeH="0" baseline="0" dirty="0">
                          <a:ln>
                            <a:noFill/>
                          </a:ln>
                          <a:solidFill>
                            <a:schemeClr val="tx1"/>
                          </a:solidFill>
                          <a:effectLst/>
                          <a:latin typeface="Verdana"/>
                          <a:cs typeface="Arial" pitchFamily="34" charset="0"/>
                        </a:rPr>
                        <a:t>í</a:t>
                      </a:r>
                      <a:r>
                        <a:rPr kumimoji="0" lang="cs-CZ" sz="1600" b="1" i="0" u="none" strike="noStrike" cap="none" normalizeH="0" baseline="0" dirty="0">
                          <a:ln>
                            <a:noFill/>
                          </a:ln>
                          <a:solidFill>
                            <a:schemeClr val="tx1"/>
                          </a:solidFill>
                          <a:effectLst/>
                          <a:latin typeface="Arial" pitchFamily="34" charset="0"/>
                          <a:cs typeface="Arial" pitchFamily="34" charset="0"/>
                        </a:rPr>
                        <a:t>ho kapit</a:t>
                      </a:r>
                      <a:r>
                        <a:rPr kumimoji="0" lang="cs-CZ" sz="1600" b="1" i="0" u="none" strike="noStrike" cap="none" normalizeH="0" baseline="0" dirty="0">
                          <a:ln>
                            <a:noFill/>
                          </a:ln>
                          <a:solidFill>
                            <a:schemeClr val="tx1"/>
                          </a:solidFill>
                          <a:effectLst/>
                          <a:latin typeface="Verdana"/>
                          <a:cs typeface="Arial" pitchFamily="34" charset="0"/>
                        </a:rPr>
                        <a:t>á</a:t>
                      </a:r>
                      <a:r>
                        <a:rPr kumimoji="0" lang="cs-CZ" sz="1600" b="1" i="0" u="none" strike="noStrike" cap="none" normalizeH="0" baseline="0" dirty="0">
                          <a:ln>
                            <a:noFill/>
                          </a:ln>
                          <a:solidFill>
                            <a:schemeClr val="tx1"/>
                          </a:solidFill>
                          <a:effectLst/>
                          <a:latin typeface="Arial" pitchFamily="34" charset="0"/>
                          <a:cs typeface="Arial" pitchFamily="34" charset="0"/>
                        </a:rPr>
                        <a:t>lu</a:t>
                      </a:r>
                      <a:endParaRPr kumimoji="0" lang="cs-CZ" sz="16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Potřeba z</a:t>
                      </a:r>
                      <a:r>
                        <a:rPr kumimoji="0" lang="cs-CZ" sz="1400" b="1" i="0" u="none" strike="noStrike" cap="none" normalizeH="0" baseline="0" dirty="0">
                          <a:ln>
                            <a:noFill/>
                          </a:ln>
                          <a:solidFill>
                            <a:schemeClr val="tx1"/>
                          </a:solidFill>
                          <a:effectLst/>
                          <a:latin typeface="Verdana"/>
                          <a:cs typeface="Arial" pitchFamily="34" charset="0"/>
                        </a:rPr>
                        <a:t>á</a:t>
                      </a:r>
                      <a:r>
                        <a:rPr kumimoji="0" lang="cs-CZ" sz="1400" b="1" i="0" u="none" strike="noStrike" cap="none" normalizeH="0" baseline="0" dirty="0">
                          <a:ln>
                            <a:noFill/>
                          </a:ln>
                          <a:solidFill>
                            <a:schemeClr val="tx1"/>
                          </a:solidFill>
                          <a:effectLst/>
                          <a:latin typeface="Arial" pitchFamily="34" charset="0"/>
                          <a:cs typeface="Arial" pitchFamily="34" charset="0"/>
                        </a:rPr>
                        <a:t>kladn</a:t>
                      </a:r>
                      <a:r>
                        <a:rPr kumimoji="0" lang="cs-CZ" sz="1400" b="1" i="0" u="none" strike="noStrike" cap="none" normalizeH="0" baseline="0" dirty="0">
                          <a:ln>
                            <a:noFill/>
                          </a:ln>
                          <a:solidFill>
                            <a:schemeClr val="tx1"/>
                          </a:solidFill>
                          <a:effectLst/>
                          <a:latin typeface="Verdana"/>
                          <a:cs typeface="Arial" pitchFamily="34" charset="0"/>
                        </a:rPr>
                        <a:t>í</a:t>
                      </a:r>
                      <a:r>
                        <a:rPr kumimoji="0" lang="cs-CZ" sz="1400" b="1" i="0" u="none" strike="noStrike" cap="none" normalizeH="0" baseline="0" dirty="0">
                          <a:ln>
                            <a:noFill/>
                          </a:ln>
                          <a:solidFill>
                            <a:schemeClr val="tx1"/>
                          </a:solidFill>
                          <a:effectLst/>
                          <a:latin typeface="Arial" pitchFamily="34" charset="0"/>
                          <a:cs typeface="Arial" pitchFamily="34" charset="0"/>
                        </a:rPr>
                        <a:t>ch vkladů</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1 200 000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Arial" pitchFamily="34" charset="0"/>
                          <a:cs typeface="Arial" pitchFamily="34" charset="0"/>
                        </a:rPr>
                        <a:t>z toho: nepeněžit</a:t>
                      </a:r>
                      <a:r>
                        <a:rPr kumimoji="0" lang="cs-CZ" sz="1400" b="0" i="0" u="none" strike="noStrike" cap="none" normalizeH="0" baseline="0" dirty="0">
                          <a:ln>
                            <a:noFill/>
                          </a:ln>
                          <a:solidFill>
                            <a:schemeClr val="tx1"/>
                          </a:solidFill>
                          <a:effectLst/>
                          <a:latin typeface="Verdana"/>
                          <a:cs typeface="Arial" pitchFamily="34" charset="0"/>
                        </a:rPr>
                        <a:t>é</a:t>
                      </a:r>
                      <a:r>
                        <a:rPr kumimoji="0" lang="cs-CZ" sz="1400" b="0" i="0" u="none" strike="noStrike" cap="none" normalizeH="0" baseline="0" dirty="0">
                          <a:ln>
                            <a:noFill/>
                          </a:ln>
                          <a:solidFill>
                            <a:schemeClr val="tx1"/>
                          </a:solidFill>
                          <a:effectLst/>
                          <a:latin typeface="Arial" pitchFamily="34" charset="0"/>
                          <a:cs typeface="Arial" pitchFamily="34" charset="0"/>
                        </a:rPr>
                        <a:t> vklady (auto)</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400 000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43168">
                <a:tc>
                  <a:txBody>
                    <a:bodyPr/>
                    <a:lstStyle/>
                    <a:p>
                      <a:pPr marL="0" marR="0" lvl="0" indent="0" algn="l" defTabSz="914400" rtl="0" eaLnBrk="0" fontAlgn="b" latinLnBrk="0" hangingPunct="0">
                        <a:lnSpc>
                          <a:spcPct val="100000"/>
                        </a:lnSpc>
                        <a:spcBef>
                          <a:spcPct val="0"/>
                        </a:spcBef>
                        <a:spcAft>
                          <a:spcPct val="0"/>
                        </a:spcAft>
                        <a:buClrTx/>
                        <a:buSzTx/>
                        <a:buFontTx/>
                        <a:buNone/>
                        <a:tabLst/>
                        <a:defRPr/>
                      </a:pPr>
                      <a:r>
                        <a:rPr kumimoji="0" lang="cs-CZ" sz="1400" b="0" i="0" u="none" strike="noStrike" cap="none" normalizeH="0" baseline="0" dirty="0">
                          <a:ln>
                            <a:noFill/>
                          </a:ln>
                          <a:solidFill>
                            <a:schemeClr val="tx1"/>
                          </a:solidFill>
                          <a:effectLst/>
                          <a:latin typeface="Arial" pitchFamily="34" charset="0"/>
                          <a:cs typeface="Arial" pitchFamily="34" charset="0"/>
                        </a:rPr>
                        <a:t>           </a:t>
                      </a:r>
                      <a:r>
                        <a:rPr kumimoji="0" lang="cs-CZ" sz="1400" b="1" i="0" u="none" strike="noStrike" cap="none" normalizeH="0" baseline="0" dirty="0">
                          <a:ln>
                            <a:noFill/>
                          </a:ln>
                          <a:solidFill>
                            <a:schemeClr val="tx1"/>
                          </a:solidFill>
                          <a:effectLst/>
                          <a:latin typeface="Arial" pitchFamily="34" charset="0"/>
                          <a:cs typeface="Arial" pitchFamily="34" charset="0"/>
                        </a:rPr>
                        <a:t>peněžit</a:t>
                      </a:r>
                      <a:r>
                        <a:rPr kumimoji="0" lang="cs-CZ" sz="1400" b="1" i="0" u="none" strike="noStrike" cap="none" normalizeH="0" baseline="0" dirty="0">
                          <a:ln>
                            <a:noFill/>
                          </a:ln>
                          <a:solidFill>
                            <a:schemeClr val="tx1"/>
                          </a:solidFill>
                          <a:effectLst/>
                          <a:latin typeface="Verdana"/>
                          <a:cs typeface="Arial" pitchFamily="34" charset="0"/>
                        </a:rPr>
                        <a:t>é</a:t>
                      </a:r>
                      <a:r>
                        <a:rPr kumimoji="0" lang="cs-CZ" sz="1400" b="1" i="0" u="none" strike="noStrike" cap="none" normalizeH="0" baseline="0" dirty="0">
                          <a:ln>
                            <a:noFill/>
                          </a:ln>
                          <a:solidFill>
                            <a:schemeClr val="tx1"/>
                          </a:solidFill>
                          <a:effectLst/>
                          <a:latin typeface="Arial" pitchFamily="34" charset="0"/>
                          <a:cs typeface="Arial" pitchFamily="34" charset="0"/>
                        </a:rPr>
                        <a:t> vklady (Tyto vklady jsou k dispozici a po vzniku firmy budou uvolněny k použit</a:t>
                      </a:r>
                      <a:r>
                        <a:rPr kumimoji="0" lang="cs-CZ" sz="1400" b="1" i="0" u="none" strike="noStrike" cap="none" normalizeH="0" baseline="0" dirty="0">
                          <a:ln>
                            <a:noFill/>
                          </a:ln>
                          <a:solidFill>
                            <a:schemeClr val="tx1"/>
                          </a:solidFill>
                          <a:effectLst/>
                          <a:latin typeface="+mn-lt"/>
                          <a:cs typeface="Arial" pitchFamily="34" charset="0"/>
                        </a:rPr>
                        <a:t>í</a:t>
                      </a:r>
                      <a:r>
                        <a:rPr kumimoji="0" lang="cs-CZ" sz="1400" b="1" i="0" u="none" strike="noStrike" cap="none" normalizeH="0" baseline="0" dirty="0">
                          <a:ln>
                            <a:noFill/>
                          </a:ln>
                          <a:solidFill>
                            <a:schemeClr val="tx1"/>
                          </a:solidFill>
                          <a:effectLst/>
                          <a:latin typeface="Arial" pitchFamily="34" charset="0"/>
                          <a:cs typeface="Arial" pitchFamily="34" charset="0"/>
                        </a:rPr>
                        <a:t>!</a:t>
                      </a:r>
                      <a:r>
                        <a:rPr kumimoji="0" lang="cs-CZ" sz="1400" b="1" i="0" u="none" strike="noStrike" cap="none" normalizeH="0" baseline="0" dirty="0">
                          <a:ln>
                            <a:noFill/>
                          </a:ln>
                          <a:solidFill>
                            <a:schemeClr val="tx1"/>
                          </a:solidFill>
                          <a:effectLst/>
                          <a:latin typeface="Verdana" pitchFamily="34" charset="0"/>
                          <a:cs typeface="+mn-cs"/>
                        </a:rPr>
                        <a:t>)</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Arial" pitchFamily="34" charset="0"/>
                          <a:cs typeface="Arial" pitchFamily="34" charset="0"/>
                        </a:rPr>
                        <a:t>800 000</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3956">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1" i="0" u="none" strike="noStrike" cap="none" normalizeH="0" baseline="0" dirty="0">
                          <a:ln>
                            <a:noFill/>
                          </a:ln>
                          <a:solidFill>
                            <a:schemeClr val="tx1"/>
                          </a:solidFill>
                          <a:effectLst/>
                          <a:latin typeface="Verdana" pitchFamily="34" charset="0"/>
                        </a:rPr>
                        <a:t>Potřeba dalšího počátečního kapitálu</a:t>
                      </a:r>
                    </a:p>
                  </a:txBody>
                  <a:tcPr marT="45732" marB="4573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4"/>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Arial" pitchFamily="34" charset="0"/>
                          <a:cs typeface="Arial" pitchFamily="34" charset="0"/>
                        </a:rPr>
                        <a:t>Zřizovac</a:t>
                      </a:r>
                      <a:r>
                        <a:rPr kumimoji="0" lang="cs-CZ" sz="1400" b="0" i="0" u="none" strike="noStrike" cap="none" normalizeH="0" baseline="0" dirty="0">
                          <a:ln>
                            <a:noFill/>
                          </a:ln>
                          <a:solidFill>
                            <a:schemeClr val="tx1"/>
                          </a:solidFill>
                          <a:effectLst/>
                          <a:latin typeface="Verdana"/>
                          <a:cs typeface="Arial" pitchFamily="34" charset="0"/>
                        </a:rPr>
                        <a:t>í</a:t>
                      </a:r>
                      <a:r>
                        <a:rPr kumimoji="0" lang="cs-CZ" sz="1400" b="0" i="0" u="none" strike="noStrike" cap="none" normalizeH="0" baseline="0" dirty="0">
                          <a:ln>
                            <a:noFill/>
                          </a:ln>
                          <a:solidFill>
                            <a:schemeClr val="tx1"/>
                          </a:solidFill>
                          <a:effectLst/>
                          <a:latin typeface="Arial" pitchFamily="34" charset="0"/>
                          <a:cs typeface="Arial" pitchFamily="34" charset="0"/>
                        </a:rPr>
                        <a:t> poplatky </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Arial" pitchFamily="34" charset="0"/>
                          <a:cs typeface="Arial" pitchFamily="34" charset="0"/>
                        </a:rPr>
                        <a:t>20 000</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Arial" pitchFamily="34" charset="0"/>
                          <a:cs typeface="Arial" pitchFamily="34" charset="0"/>
                        </a:rPr>
                        <a:t>Stroje a zař</a:t>
                      </a:r>
                      <a:r>
                        <a:rPr kumimoji="0" lang="cs-CZ" sz="1400" b="0" i="0" u="none" strike="noStrike" cap="none" normalizeH="0" baseline="0" dirty="0">
                          <a:ln>
                            <a:noFill/>
                          </a:ln>
                          <a:solidFill>
                            <a:schemeClr val="tx1"/>
                          </a:solidFill>
                          <a:effectLst/>
                          <a:latin typeface="Verdana"/>
                          <a:cs typeface="Arial" pitchFamily="34" charset="0"/>
                        </a:rPr>
                        <a:t>í</a:t>
                      </a:r>
                      <a:r>
                        <a:rPr kumimoji="0" lang="cs-CZ" sz="1400" b="0" i="0" u="none" strike="noStrike" cap="none" normalizeH="0" baseline="0" dirty="0">
                          <a:ln>
                            <a:noFill/>
                          </a:ln>
                          <a:solidFill>
                            <a:schemeClr val="tx1"/>
                          </a:solidFill>
                          <a:effectLst/>
                          <a:latin typeface="Arial" pitchFamily="34" charset="0"/>
                          <a:cs typeface="Arial" pitchFamily="34" charset="0"/>
                        </a:rPr>
                        <a:t>zen</a:t>
                      </a:r>
                      <a:r>
                        <a:rPr kumimoji="0" lang="cs-CZ" sz="1400" b="0" i="0" u="none" strike="noStrike" cap="none" normalizeH="0" baseline="0" dirty="0">
                          <a:ln>
                            <a:noFill/>
                          </a:ln>
                          <a:solidFill>
                            <a:schemeClr val="tx1"/>
                          </a:solidFill>
                          <a:effectLst/>
                          <a:latin typeface="Verdana"/>
                          <a:cs typeface="Arial" pitchFamily="34" charset="0"/>
                        </a:rPr>
                        <a:t>í</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1 300 000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Z</a:t>
                      </a:r>
                      <a:r>
                        <a:rPr kumimoji="0" lang="cs-CZ" sz="1400" b="0" i="0" u="none" strike="noStrike" cap="none" normalizeH="0" baseline="0">
                          <a:ln>
                            <a:noFill/>
                          </a:ln>
                          <a:solidFill>
                            <a:schemeClr val="tx1"/>
                          </a:solidFill>
                          <a:effectLst/>
                          <a:latin typeface="Verdana"/>
                          <a:cs typeface="Arial" pitchFamily="34" charset="0"/>
                        </a:rPr>
                        <a:t>á</a:t>
                      </a:r>
                      <a:r>
                        <a:rPr kumimoji="0" lang="cs-CZ" sz="1400" b="0" i="0" u="none" strike="noStrike" cap="none" normalizeH="0" baseline="0">
                          <a:ln>
                            <a:noFill/>
                          </a:ln>
                          <a:solidFill>
                            <a:schemeClr val="tx1"/>
                          </a:solidFill>
                          <a:effectLst/>
                          <a:latin typeface="Arial" pitchFamily="34" charset="0"/>
                          <a:cs typeface="Arial" pitchFamily="34" charset="0"/>
                        </a:rPr>
                        <a:t>soby</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700 000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Arial" pitchFamily="34" charset="0"/>
                          <a:cs typeface="Arial" pitchFamily="34" charset="0"/>
                        </a:rPr>
                        <a:t>Celkov</a:t>
                      </a:r>
                      <a:r>
                        <a:rPr kumimoji="0" lang="cs-CZ" sz="1400" b="1" i="0" u="none" strike="noStrike" cap="none" normalizeH="0" baseline="0">
                          <a:ln>
                            <a:noFill/>
                          </a:ln>
                          <a:solidFill>
                            <a:schemeClr val="tx1"/>
                          </a:solidFill>
                          <a:effectLst/>
                          <a:latin typeface="Verdana"/>
                          <a:cs typeface="Arial" pitchFamily="34" charset="0"/>
                        </a:rPr>
                        <a:t>á</a:t>
                      </a:r>
                      <a:r>
                        <a:rPr kumimoji="0" lang="cs-CZ" sz="1400" b="1" i="0" u="none" strike="noStrike" cap="none" normalizeH="0" baseline="0">
                          <a:ln>
                            <a:noFill/>
                          </a:ln>
                          <a:solidFill>
                            <a:schemeClr val="tx1"/>
                          </a:solidFill>
                          <a:effectLst/>
                          <a:latin typeface="Arial" pitchFamily="34" charset="0"/>
                          <a:cs typeface="Arial" pitchFamily="34" charset="0"/>
                        </a:rPr>
                        <a:t> poč</a:t>
                      </a:r>
                      <a:r>
                        <a:rPr kumimoji="0" lang="cs-CZ" sz="1400" b="1" i="0" u="none" strike="noStrike" cap="none" normalizeH="0" baseline="0">
                          <a:ln>
                            <a:noFill/>
                          </a:ln>
                          <a:solidFill>
                            <a:schemeClr val="tx1"/>
                          </a:solidFill>
                          <a:effectLst/>
                          <a:latin typeface="Verdana"/>
                          <a:cs typeface="Arial" pitchFamily="34" charset="0"/>
                        </a:rPr>
                        <a:t>á</a:t>
                      </a:r>
                      <a:r>
                        <a:rPr kumimoji="0" lang="cs-CZ" sz="1400" b="1" i="0" u="none" strike="noStrike" cap="none" normalizeH="0" baseline="0">
                          <a:ln>
                            <a:noFill/>
                          </a:ln>
                          <a:solidFill>
                            <a:schemeClr val="tx1"/>
                          </a:solidFill>
                          <a:effectLst/>
                          <a:latin typeface="Arial" pitchFamily="34" charset="0"/>
                          <a:cs typeface="Arial" pitchFamily="34" charset="0"/>
                        </a:rPr>
                        <a:t>tečn</a:t>
                      </a:r>
                      <a:r>
                        <a:rPr kumimoji="0" lang="cs-CZ" sz="1400" b="1" i="0" u="none" strike="noStrike" cap="none" normalizeH="0" baseline="0">
                          <a:ln>
                            <a:noFill/>
                          </a:ln>
                          <a:solidFill>
                            <a:schemeClr val="tx1"/>
                          </a:solidFill>
                          <a:effectLst/>
                          <a:latin typeface="Verdana"/>
                          <a:cs typeface="Arial" pitchFamily="34" charset="0"/>
                        </a:rPr>
                        <a:t>í</a:t>
                      </a:r>
                      <a:r>
                        <a:rPr kumimoji="0" lang="cs-CZ" sz="1400" b="1" i="0" u="none" strike="noStrike" cap="none" normalizeH="0" baseline="0">
                          <a:ln>
                            <a:noFill/>
                          </a:ln>
                          <a:solidFill>
                            <a:schemeClr val="tx1"/>
                          </a:solidFill>
                          <a:effectLst/>
                          <a:latin typeface="Arial" pitchFamily="34" charset="0"/>
                          <a:cs typeface="Arial" pitchFamily="34" charset="0"/>
                        </a:rPr>
                        <a:t> potřeba</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Arial" pitchFamily="34" charset="0"/>
                          <a:cs typeface="Arial" pitchFamily="34" charset="0"/>
                        </a:rPr>
                        <a:t>2 020 000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1462">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cs typeface="Arial" pitchFamily="34" charset="0"/>
                        </a:rPr>
                        <a:t>2) K dispozici:</a:t>
                      </a:r>
                      <a:endParaRPr kumimoji="0" lang="cs-CZ" sz="16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9"/>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Vlastn</a:t>
                      </a:r>
                      <a:r>
                        <a:rPr kumimoji="0" lang="cs-CZ" sz="1400" b="0" i="0" u="none" strike="noStrike" cap="none" normalizeH="0" baseline="0">
                          <a:ln>
                            <a:noFill/>
                          </a:ln>
                          <a:solidFill>
                            <a:schemeClr val="tx1"/>
                          </a:solidFill>
                          <a:effectLst/>
                          <a:latin typeface="Verdana"/>
                          <a:cs typeface="Arial" pitchFamily="34" charset="0"/>
                        </a:rPr>
                        <a:t>í</a:t>
                      </a:r>
                      <a:r>
                        <a:rPr kumimoji="0" lang="cs-CZ" sz="1400" b="0" i="0" u="none" strike="noStrike" cap="none" normalizeH="0" baseline="0">
                          <a:ln>
                            <a:noFill/>
                          </a:ln>
                          <a:solidFill>
                            <a:schemeClr val="tx1"/>
                          </a:solidFill>
                          <a:effectLst/>
                          <a:latin typeface="Arial" pitchFamily="34" charset="0"/>
                          <a:cs typeface="Arial" pitchFamily="34" charset="0"/>
                        </a:rPr>
                        <a:t> peněžn</a:t>
                      </a:r>
                      <a:r>
                        <a:rPr kumimoji="0" lang="cs-CZ" sz="1400" b="0" i="0" u="none" strike="noStrike" cap="none" normalizeH="0" baseline="0">
                          <a:ln>
                            <a:noFill/>
                          </a:ln>
                          <a:solidFill>
                            <a:schemeClr val="tx1"/>
                          </a:solidFill>
                          <a:effectLst/>
                          <a:latin typeface="Verdana"/>
                          <a:cs typeface="Arial" pitchFamily="34" charset="0"/>
                        </a:rPr>
                        <a:t>í</a:t>
                      </a:r>
                      <a:r>
                        <a:rPr kumimoji="0" lang="cs-CZ" sz="1400" b="0" i="0" u="none" strike="noStrike" cap="none" normalizeH="0" baseline="0">
                          <a:ln>
                            <a:noFill/>
                          </a:ln>
                          <a:solidFill>
                            <a:schemeClr val="tx1"/>
                          </a:solidFill>
                          <a:effectLst/>
                          <a:latin typeface="Arial" pitchFamily="34" charset="0"/>
                          <a:cs typeface="Arial" pitchFamily="34" charset="0"/>
                        </a:rPr>
                        <a:t> zdroje ze z</a:t>
                      </a:r>
                      <a:r>
                        <a:rPr kumimoji="0" lang="cs-CZ" sz="1400" b="0" i="0" u="none" strike="noStrike" cap="none" normalizeH="0" baseline="0">
                          <a:ln>
                            <a:noFill/>
                          </a:ln>
                          <a:solidFill>
                            <a:schemeClr val="tx1"/>
                          </a:solidFill>
                          <a:effectLst/>
                          <a:latin typeface="Verdana"/>
                          <a:cs typeface="Arial" pitchFamily="34" charset="0"/>
                        </a:rPr>
                        <a:t>á</a:t>
                      </a:r>
                      <a:r>
                        <a:rPr kumimoji="0" lang="cs-CZ" sz="1400" b="0" i="0" u="none" strike="noStrike" cap="none" normalizeH="0" baseline="0">
                          <a:ln>
                            <a:noFill/>
                          </a:ln>
                          <a:solidFill>
                            <a:schemeClr val="tx1"/>
                          </a:solidFill>
                          <a:effectLst/>
                          <a:latin typeface="Arial" pitchFamily="34" charset="0"/>
                          <a:cs typeface="Arial" pitchFamily="34" charset="0"/>
                        </a:rPr>
                        <a:t>kladn</a:t>
                      </a:r>
                      <a:r>
                        <a:rPr kumimoji="0" lang="cs-CZ" sz="1400" b="0" i="0" u="none" strike="noStrike" cap="none" normalizeH="0" baseline="0">
                          <a:ln>
                            <a:noFill/>
                          </a:ln>
                          <a:solidFill>
                            <a:schemeClr val="tx1"/>
                          </a:solidFill>
                          <a:effectLst/>
                          <a:latin typeface="Verdana"/>
                          <a:cs typeface="Arial" pitchFamily="34" charset="0"/>
                        </a:rPr>
                        <a:t>í</a:t>
                      </a:r>
                      <a:r>
                        <a:rPr kumimoji="0" lang="cs-CZ" sz="1400" b="0" i="0" u="none" strike="noStrike" cap="none" normalizeH="0" baseline="0">
                          <a:ln>
                            <a:noFill/>
                          </a:ln>
                          <a:solidFill>
                            <a:schemeClr val="tx1"/>
                          </a:solidFill>
                          <a:effectLst/>
                          <a:latin typeface="Arial" pitchFamily="34" charset="0"/>
                          <a:cs typeface="Arial" pitchFamily="34" charset="0"/>
                        </a:rPr>
                        <a:t>ch vkladů</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Arial" pitchFamily="34" charset="0"/>
                          <a:cs typeface="Arial" pitchFamily="34" charset="0"/>
                        </a:rPr>
                        <a:t>800 000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Verdana"/>
                          <a:cs typeface="Arial" pitchFamily="34" charset="0"/>
                        </a:rPr>
                        <a:t>Ú</a:t>
                      </a:r>
                      <a:r>
                        <a:rPr kumimoji="0" lang="cs-CZ" sz="1400" b="1" i="0" u="none" strike="noStrike" cap="none" normalizeH="0" baseline="0">
                          <a:ln>
                            <a:noFill/>
                          </a:ln>
                          <a:solidFill>
                            <a:schemeClr val="tx1"/>
                          </a:solidFill>
                          <a:effectLst/>
                          <a:latin typeface="Arial" pitchFamily="34" charset="0"/>
                          <a:cs typeface="Arial" pitchFamily="34" charset="0"/>
                        </a:rPr>
                        <a:t>věr</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Arial" pitchFamily="34" charset="0"/>
                          <a:cs typeface="Arial" pitchFamily="34" charset="0"/>
                        </a:rPr>
                        <a:t>1 220 000</a:t>
                      </a:r>
                      <a:endParaRPr kumimoji="0" lang="cs-CZ" sz="1400" b="1" i="0" u="none" strike="noStrike" cap="none" normalizeH="0" baseline="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951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Zdroje celkem</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Arial" pitchFamily="34" charset="0"/>
                          <a:cs typeface="Arial" pitchFamily="34" charset="0"/>
                        </a:rPr>
                        <a:t>2 020 000</a:t>
                      </a:r>
                      <a:endParaRPr kumimoji="0" lang="cs-CZ" sz="1400" b="1" i="0" u="none" strike="noStrike" cap="none" normalizeH="0" baseline="0" dirty="0">
                        <a:ln>
                          <a:noFill/>
                        </a:ln>
                        <a:solidFill>
                          <a:schemeClr val="tx1"/>
                        </a:solidFill>
                        <a:effectLst/>
                        <a:latin typeface="Verdana" pitchFamily="34"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6" name="Rectangle 2"/>
          <p:cNvSpPr txBox="1">
            <a:spLocks noChangeArrowheads="1"/>
          </p:cNvSpPr>
          <p:nvPr/>
        </p:nvSpPr>
        <p:spPr>
          <a:xfrm>
            <a:off x="468313" y="220391"/>
            <a:ext cx="8229600" cy="765175"/>
          </a:xfrm>
          <a:prstGeom prst="rect">
            <a:avLst/>
          </a:prstGeom>
        </p:spPr>
        <p:txBody>
          <a:bodyPr anchor="b"/>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lnSpc>
                <a:spcPts val="3000"/>
              </a:lnSpc>
              <a:spcAft>
                <a:spcPts val="0"/>
              </a:spcAft>
              <a:defRPr/>
            </a:pPr>
            <a:r>
              <a:rPr lang="cs-CZ" sz="3200" dirty="0">
                <a:solidFill>
                  <a:srgbClr val="FF0000"/>
                </a:solidFill>
              </a:rPr>
              <a:t>Zakladatelský rozpočet – ukázkový příklad řešení</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199699"/>
            <a:ext cx="8229600" cy="1143000"/>
          </a:xfrm>
        </p:spPr>
        <p:txBody>
          <a:bodyPr/>
          <a:lstStyle/>
          <a:p>
            <a:pPr eaLnBrk="1" hangingPunct="1"/>
            <a:r>
              <a:rPr lang="cs-CZ" altLang="cs-CZ" sz="3200" dirty="0">
                <a:solidFill>
                  <a:srgbClr val="C00000"/>
                </a:solidFill>
              </a:rPr>
              <a:t>Zakladatelský rozpočet – ukázkový příklad řešení</a:t>
            </a:r>
          </a:p>
        </p:txBody>
      </p:sp>
      <p:sp>
        <p:nvSpPr>
          <p:cNvPr id="16387" name="Rectangle 3"/>
          <p:cNvSpPr>
            <a:spLocks noGrp="1" noChangeArrowheads="1"/>
          </p:cNvSpPr>
          <p:nvPr>
            <p:ph type="body" sz="half" idx="4294967295"/>
          </p:nvPr>
        </p:nvSpPr>
        <p:spPr>
          <a:xfrm>
            <a:off x="457200" y="908050"/>
            <a:ext cx="8435975" cy="503238"/>
          </a:xfrm>
        </p:spPr>
        <p:txBody>
          <a:bodyPr/>
          <a:lstStyle/>
          <a:p>
            <a:pPr algn="ctr" eaLnBrk="1" hangingPunct="1">
              <a:buFont typeface="Wingdings" panose="05000000000000000000" pitchFamily="2" charset="2"/>
              <a:buNone/>
            </a:pPr>
            <a:r>
              <a:rPr lang="cs-CZ" altLang="cs-CZ" sz="2000" b="1" dirty="0"/>
              <a:t>3) Roční rozpočet nákladů a výnosů (r. 2019)</a:t>
            </a:r>
          </a:p>
        </p:txBody>
      </p:sp>
      <p:graphicFrame>
        <p:nvGraphicFramePr>
          <p:cNvPr id="223236" name="Group 4"/>
          <p:cNvGraphicFramePr>
            <a:graphicFrameLocks noGrp="1"/>
          </p:cNvGraphicFramePr>
          <p:nvPr>
            <p:extLst>
              <p:ext uri="{D42A27DB-BD31-4B8C-83A1-F6EECF244321}">
                <p14:modId xmlns:p14="http://schemas.microsoft.com/office/powerpoint/2010/main" val="444437757"/>
              </p:ext>
            </p:extLst>
          </p:nvPr>
        </p:nvGraphicFramePr>
        <p:xfrm>
          <a:off x="1763713" y="1341438"/>
          <a:ext cx="5472112" cy="5516565"/>
        </p:xfrm>
        <a:graphic>
          <a:graphicData uri="http://schemas.openxmlformats.org/drawingml/2006/table">
            <a:tbl>
              <a:tblPr/>
              <a:tblGrid>
                <a:gridCol w="4083050">
                  <a:extLst>
                    <a:ext uri="{9D8B030D-6E8A-4147-A177-3AD203B41FA5}">
                      <a16:colId xmlns:a16="http://schemas.microsoft.com/office/drawing/2014/main" val="20000"/>
                    </a:ext>
                  </a:extLst>
                </a:gridCol>
                <a:gridCol w="1389062">
                  <a:extLst>
                    <a:ext uri="{9D8B030D-6E8A-4147-A177-3AD203B41FA5}">
                      <a16:colId xmlns:a16="http://schemas.microsoft.com/office/drawing/2014/main" val="20001"/>
                    </a:ext>
                  </a:extLst>
                </a:gridCol>
              </a:tblGrid>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dirty="0">
                          <a:ln>
                            <a:noFill/>
                          </a:ln>
                          <a:solidFill>
                            <a:schemeClr val="tx1"/>
                          </a:solidFill>
                          <a:effectLst/>
                          <a:latin typeface="Arial" pitchFamily="34" charset="0"/>
                          <a:cs typeface="Arial" pitchFamily="34" charset="0"/>
                        </a:rPr>
                        <a:t>Roční tržby </a:t>
                      </a: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Roční přímé náklady </a:t>
                      </a: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materiál</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mzdy</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36671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SZP</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4"/>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ostatní př. náklady</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Zřizovací náklady v 1. roce</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Roční odpis</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Roční nájem</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683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Ostatní náklady</a:t>
                      </a:r>
                      <a:endParaRPr kumimoji="0" lang="cs-CZ" sz="1800" b="1"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Roční úrok</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Roční náklady celkem</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Zisk</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667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Daň</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36830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Čistý zisk</a:t>
                      </a:r>
                      <a:endParaRPr kumimoji="0" lang="cs-CZ" sz="1800" b="1"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791580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426243" y="477961"/>
            <a:ext cx="8291513" cy="908050"/>
          </a:xfrm>
        </p:spPr>
        <p:txBody>
          <a:bodyPr/>
          <a:lstStyle/>
          <a:p>
            <a:pPr fontAlgn="auto">
              <a:lnSpc>
                <a:spcPts val="2500"/>
              </a:lnSpc>
              <a:spcAft>
                <a:spcPts val="0"/>
              </a:spcAft>
              <a:defRPr/>
            </a:pPr>
            <a:r>
              <a:rPr lang="cs-CZ" sz="3200" dirty="0"/>
              <a:t>Zakladatelský rozpočet – ukázkový příklad řešení</a:t>
            </a:r>
          </a:p>
        </p:txBody>
      </p:sp>
      <p:sp>
        <p:nvSpPr>
          <p:cNvPr id="115715" name="Rectangle 3"/>
          <p:cNvSpPr>
            <a:spLocks noGrp="1" noChangeArrowheads="1"/>
          </p:cNvSpPr>
          <p:nvPr>
            <p:ph type="body" sz="half" idx="4294967295"/>
          </p:nvPr>
        </p:nvSpPr>
        <p:spPr>
          <a:xfrm>
            <a:off x="457200" y="1169317"/>
            <a:ext cx="8435975" cy="503238"/>
          </a:xfrm>
        </p:spPr>
        <p:txBody>
          <a:bodyPr/>
          <a:lstStyle/>
          <a:p>
            <a:pPr algn="ctr">
              <a:buFont typeface="Wingdings" pitchFamily="2" charset="2"/>
              <a:buNone/>
            </a:pPr>
            <a:r>
              <a:rPr lang="cs-CZ" sz="2000" b="1" dirty="0"/>
              <a:t>3) Roční rozpočet nákladů a výnosů (r. 2019)</a:t>
            </a:r>
          </a:p>
        </p:txBody>
      </p:sp>
      <p:graphicFrame>
        <p:nvGraphicFramePr>
          <p:cNvPr id="5" name="Group 4"/>
          <p:cNvGraphicFramePr>
            <a:graphicFrameLocks noGrp="1"/>
          </p:cNvGraphicFramePr>
          <p:nvPr/>
        </p:nvGraphicFramePr>
        <p:xfrm>
          <a:off x="1403350" y="1602705"/>
          <a:ext cx="5905500" cy="5256210"/>
        </p:xfrm>
        <a:graphic>
          <a:graphicData uri="http://schemas.openxmlformats.org/drawingml/2006/table">
            <a:tbl>
              <a:tblPr/>
              <a:tblGrid>
                <a:gridCol w="4406426">
                  <a:extLst>
                    <a:ext uri="{9D8B030D-6E8A-4147-A177-3AD203B41FA5}">
                      <a16:colId xmlns:a16="http://schemas.microsoft.com/office/drawing/2014/main" val="20000"/>
                    </a:ext>
                  </a:extLst>
                </a:gridCol>
                <a:gridCol w="1499074">
                  <a:extLst>
                    <a:ext uri="{9D8B030D-6E8A-4147-A177-3AD203B41FA5}">
                      <a16:colId xmlns:a16="http://schemas.microsoft.com/office/drawing/2014/main" val="20001"/>
                    </a:ext>
                  </a:extLst>
                </a:gridCol>
              </a:tblGrid>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Roční tržby </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9 360 000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Roční přímé náklady </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 </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extLst>
                  <a:ext uri="{0D108BD9-81ED-4DB2-BD59-A6C34878D82A}">
                    <a16:rowId xmlns:a16="http://schemas.microsoft.com/office/drawing/2014/main" val="10001"/>
                  </a:ext>
                </a:extLst>
              </a:tr>
              <a:tr h="35041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   materiál</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-5 400 000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2"/>
                  </a:ext>
                </a:extLst>
              </a:tr>
              <a:tr h="35041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   mzdy</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-1 080 000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3"/>
                  </a:ext>
                </a:extLst>
              </a:tr>
              <a:tr h="35041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   SZP</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-367 200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extLst>
                  <a:ext uri="{0D108BD9-81ED-4DB2-BD59-A6C34878D82A}">
                    <a16:rowId xmlns:a16="http://schemas.microsoft.com/office/drawing/2014/main" val="10004"/>
                  </a:ext>
                </a:extLst>
              </a:tr>
              <a:tr h="35041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   ostatní př. náklady</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-900 000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5041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Zřizovací náklady v 1. roce</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-20 000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Roční odpis</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-143 000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Roční nájem</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-360 000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5041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cs typeface="Arial" pitchFamily="34" charset="0"/>
                        </a:rPr>
                        <a:t>Ostatní náklady</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-840 000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Roční úrok z úvěru</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cs typeface="Arial" pitchFamily="34" charset="0"/>
                        </a:rPr>
                        <a:t>-97 600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cs typeface="Arial" pitchFamily="34" charset="0"/>
                        </a:rPr>
                        <a:t>Roční náklady celkem</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-9 207 800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Zisk</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152 200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cs typeface="Arial" pitchFamily="34" charset="0"/>
                        </a:rPr>
                        <a:t>Daň</a:t>
                      </a:r>
                      <a:endParaRPr kumimoji="0" lang="cs-CZ" sz="1600" b="1" i="0" u="none" strike="noStrike" cap="none" normalizeH="0" baseline="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28 880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35041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Čistý zisk</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cs typeface="Arial" pitchFamily="34" charset="0"/>
                        </a:rPr>
                        <a:t>123 320</a:t>
                      </a:r>
                      <a:endParaRPr kumimoji="0" lang="cs-CZ" sz="1600" b="1" i="0" u="none" strike="noStrike" cap="none" normalizeH="0" baseline="0" dirty="0">
                        <a:ln>
                          <a:noFill/>
                        </a:ln>
                        <a:solidFill>
                          <a:schemeClr val="tx1"/>
                        </a:solidFill>
                        <a:effectLst/>
                        <a:latin typeface="Arial" pitchFamily="34" charset="0"/>
                      </a:endParaRPr>
                    </a:p>
                  </a:txBody>
                  <a:tcPr marL="91453" marR="91453"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cs-CZ" altLang="cs-CZ" sz="2800" dirty="0">
                <a:solidFill>
                  <a:srgbClr val="C00000"/>
                </a:solidFill>
              </a:rPr>
              <a:t>Zakladatelský rozpočet – ukázkový příklad řešení</a:t>
            </a:r>
          </a:p>
        </p:txBody>
      </p:sp>
      <p:sp>
        <p:nvSpPr>
          <p:cNvPr id="18435" name="Rectangle 3"/>
          <p:cNvSpPr>
            <a:spLocks noGrp="1" noChangeArrowheads="1"/>
          </p:cNvSpPr>
          <p:nvPr>
            <p:ph type="body" sz="half" idx="4294967295"/>
          </p:nvPr>
        </p:nvSpPr>
        <p:spPr>
          <a:xfrm>
            <a:off x="457200" y="981075"/>
            <a:ext cx="4141788" cy="5149850"/>
          </a:xfrm>
        </p:spPr>
        <p:txBody>
          <a:bodyPr/>
          <a:lstStyle/>
          <a:p>
            <a:pPr eaLnBrk="1" hangingPunct="1">
              <a:buFontTx/>
              <a:buNone/>
            </a:pPr>
            <a:r>
              <a:rPr lang="cs-CZ" altLang="cs-CZ" sz="2400" b="1"/>
              <a:t>4) Propočet Cash-flow</a:t>
            </a:r>
            <a:endParaRPr lang="cs-CZ" altLang="cs-CZ" sz="1600" b="1"/>
          </a:p>
          <a:p>
            <a:pPr eaLnBrk="1" hangingPunct="1">
              <a:buFontTx/>
              <a:buNone/>
            </a:pPr>
            <a:endParaRPr lang="cs-CZ" altLang="cs-CZ" sz="1600" b="1"/>
          </a:p>
        </p:txBody>
      </p:sp>
      <p:sp>
        <p:nvSpPr>
          <p:cNvPr id="18436" name="Rectangle 52"/>
          <p:cNvSpPr>
            <a:spLocks noChangeArrowheads="1"/>
          </p:cNvSpPr>
          <p:nvPr/>
        </p:nvSpPr>
        <p:spPr bwMode="auto">
          <a:xfrm>
            <a:off x="468313" y="3357563"/>
            <a:ext cx="82915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b="1">
                <a:solidFill>
                  <a:schemeClr val="tx1"/>
                </a:solidFill>
                <a:latin typeface="Verdana" panose="020B0604030504040204" pitchFamily="34" charset="0"/>
              </a:defRPr>
            </a:lvl1pPr>
            <a:lvl2pPr marL="742950" indent="-285750" eaLnBrk="0" hangingPunct="0">
              <a:defRPr b="1">
                <a:solidFill>
                  <a:schemeClr val="tx1"/>
                </a:solidFill>
                <a:latin typeface="Verdana" panose="020B0604030504040204" pitchFamily="34" charset="0"/>
              </a:defRPr>
            </a:lvl2pPr>
            <a:lvl3pPr marL="1143000" indent="-228600" eaLnBrk="0" hangingPunct="0">
              <a:defRPr b="1">
                <a:solidFill>
                  <a:schemeClr val="tx1"/>
                </a:solidFill>
                <a:latin typeface="Verdana" panose="020B0604030504040204" pitchFamily="34" charset="0"/>
              </a:defRPr>
            </a:lvl3pPr>
            <a:lvl4pPr marL="1600200" indent="-228600" eaLnBrk="0" hangingPunct="0">
              <a:defRPr b="1">
                <a:solidFill>
                  <a:schemeClr val="tx1"/>
                </a:solidFill>
                <a:latin typeface="Verdana" panose="020B0604030504040204" pitchFamily="34" charset="0"/>
              </a:defRPr>
            </a:lvl4pPr>
            <a:lvl5pPr marL="2057400" indent="-228600" eaLnBrk="0" hangingPunct="0">
              <a:defRPr b="1">
                <a:solidFill>
                  <a:schemeClr val="tx1"/>
                </a:solidFill>
                <a:latin typeface="Verdana" panose="020B060403050404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defRPr>
            </a:lvl9pPr>
          </a:lstStyle>
          <a:p>
            <a:pPr eaLnBrk="1" hangingPunct="1">
              <a:spcBef>
                <a:spcPct val="20000"/>
              </a:spcBef>
              <a:buClr>
                <a:schemeClr val="bg2"/>
              </a:buClr>
              <a:buSzPct val="75000"/>
            </a:pPr>
            <a:r>
              <a:rPr lang="pl-PL" altLang="cs-CZ" sz="2400"/>
              <a:t>5) Ekonomický přínos pro podnikatele</a:t>
            </a:r>
            <a:endParaRPr lang="cs-CZ" altLang="cs-CZ" sz="2400"/>
          </a:p>
        </p:txBody>
      </p:sp>
      <p:graphicFrame>
        <p:nvGraphicFramePr>
          <p:cNvPr id="225285" name="Group 5"/>
          <p:cNvGraphicFramePr>
            <a:graphicFrameLocks noGrp="1"/>
          </p:cNvGraphicFramePr>
          <p:nvPr/>
        </p:nvGraphicFramePr>
        <p:xfrm>
          <a:off x="755650" y="1557338"/>
          <a:ext cx="7416800" cy="1463676"/>
        </p:xfrm>
        <a:graphic>
          <a:graphicData uri="http://schemas.openxmlformats.org/drawingml/2006/table">
            <a:tbl>
              <a:tblPr/>
              <a:tblGrid>
                <a:gridCol w="5535613">
                  <a:extLst>
                    <a:ext uri="{9D8B030D-6E8A-4147-A177-3AD203B41FA5}">
                      <a16:colId xmlns:a16="http://schemas.microsoft.com/office/drawing/2014/main" val="20000"/>
                    </a:ext>
                  </a:extLst>
                </a:gridCol>
                <a:gridCol w="1881187">
                  <a:extLst>
                    <a:ext uri="{9D8B030D-6E8A-4147-A177-3AD203B41FA5}">
                      <a16:colId xmlns:a16="http://schemas.microsoft.com/office/drawing/2014/main" val="20001"/>
                    </a:ext>
                  </a:extLst>
                </a:gridCol>
              </a:tblGrid>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Čistý zisk</a:t>
                      </a: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+odpisy</a:t>
                      </a:r>
                      <a:endParaRPr kumimoji="0" lang="cs-CZ" sz="1800" b="1" i="0" u="none" strike="noStrike" cap="none" normalizeH="0" baseline="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91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 - splátka úvěru</a:t>
                      </a:r>
                      <a:endParaRPr kumimoji="0" lang="cs-CZ" sz="1800" b="1" i="0" u="none" strike="noStrike" cap="none" normalizeH="0" baseline="0">
                        <a:ln>
                          <a:noFill/>
                        </a:ln>
                        <a:solidFill>
                          <a:schemeClr val="tx1"/>
                        </a:solidFill>
                        <a:effectLst/>
                        <a:latin typeface="Arial" pitchFamily="34" charset="0"/>
                      </a:endParaRPr>
                    </a:p>
                  </a:txBody>
                  <a:tcPr marT="45740" marB="4574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919">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Cash-flow</a:t>
                      </a:r>
                      <a:endParaRPr kumimoji="0" lang="cs-CZ" sz="1800" b="1" i="0" u="none" strike="noStrike" cap="none" normalizeH="0" baseline="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25302" name="Group 22"/>
          <p:cNvGraphicFramePr>
            <a:graphicFrameLocks noGrp="1"/>
          </p:cNvGraphicFramePr>
          <p:nvPr/>
        </p:nvGraphicFramePr>
        <p:xfrm>
          <a:off x="971550" y="4221163"/>
          <a:ext cx="7200900" cy="1097064"/>
        </p:xfrm>
        <a:graphic>
          <a:graphicData uri="http://schemas.openxmlformats.org/drawingml/2006/table">
            <a:tbl>
              <a:tblPr/>
              <a:tblGrid>
                <a:gridCol w="5329238">
                  <a:extLst>
                    <a:ext uri="{9D8B030D-6E8A-4147-A177-3AD203B41FA5}">
                      <a16:colId xmlns:a16="http://schemas.microsoft.com/office/drawing/2014/main" val="20000"/>
                    </a:ext>
                  </a:extLst>
                </a:gridCol>
                <a:gridCol w="1871662">
                  <a:extLst>
                    <a:ext uri="{9D8B030D-6E8A-4147-A177-3AD203B41FA5}">
                      <a16:colId xmlns:a16="http://schemas.microsoft.com/office/drawing/2014/main" val="20001"/>
                    </a:ext>
                  </a:extLst>
                </a:gridCol>
              </a:tblGrid>
              <a:tr h="36565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0" i="0" u="none" strike="noStrike" cap="none" normalizeH="0" baseline="0" dirty="0">
                          <a:ln>
                            <a:noFill/>
                          </a:ln>
                          <a:solidFill>
                            <a:schemeClr val="tx1"/>
                          </a:solidFill>
                          <a:effectLst/>
                          <a:latin typeface="Arial" pitchFamily="34" charset="0"/>
                          <a:cs typeface="Arial" pitchFamily="34" charset="0"/>
                        </a:rPr>
                        <a:t>Cash-</a:t>
                      </a:r>
                      <a:r>
                        <a:rPr kumimoji="0" lang="cs-CZ" sz="1800" b="0" i="0" u="none" strike="noStrike" cap="none" normalizeH="0" baseline="0" dirty="0" err="1">
                          <a:ln>
                            <a:noFill/>
                          </a:ln>
                          <a:solidFill>
                            <a:schemeClr val="tx1"/>
                          </a:solidFill>
                          <a:effectLst/>
                          <a:latin typeface="Arial" pitchFamily="34" charset="0"/>
                          <a:cs typeface="Arial" pitchFamily="34" charset="0"/>
                        </a:rPr>
                        <a:t>flow</a:t>
                      </a: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Arial" pitchFamily="34" charset="0"/>
                          <a:cs typeface="Arial" pitchFamily="34" charset="0"/>
                        </a:rPr>
                        <a:t>oportunitní náklady</a:t>
                      </a:r>
                      <a:endParaRPr kumimoji="0" lang="cs-CZ" sz="1800" b="1" i="0" u="none" strike="noStrike" cap="none" normalizeH="0" baseline="0">
                        <a:ln>
                          <a:noFill/>
                        </a:ln>
                        <a:solidFill>
                          <a:schemeClr val="tx1"/>
                        </a:solidFill>
                        <a:effectLst/>
                        <a:latin typeface="Arial" pitchFamily="34" charset="0"/>
                      </a:endParaRPr>
                    </a:p>
                  </a:txBody>
                  <a:tcPr marT="45684" marB="4568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cs typeface="Arial" pitchFamily="34" charset="0"/>
                        </a:rPr>
                        <a:t>Čistý ekonomický výnos</a:t>
                      </a:r>
                      <a:endParaRPr kumimoji="0" lang="cs-CZ" sz="1800" b="1" i="0" u="none" strike="noStrike" cap="none" normalizeH="0" baseline="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Arial" pitchFamily="34" charset="0"/>
                      </a:endParaRPr>
                    </a:p>
                  </a:txBody>
                  <a:tcPr marT="45684" marB="4568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85519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886</Words>
  <Application>Microsoft Office PowerPoint</Application>
  <PresentationFormat>Předvádění na obrazovce (4:3)</PresentationFormat>
  <Paragraphs>230</Paragraphs>
  <Slides>26</Slides>
  <Notes>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26</vt:i4>
      </vt:variant>
    </vt:vector>
  </HeadingPairs>
  <TitlesOfParts>
    <vt:vector size="33" baseType="lpstr">
      <vt:lpstr>Arial</vt:lpstr>
      <vt:lpstr>Calibri</vt:lpstr>
      <vt:lpstr>Times New Roman</vt:lpstr>
      <vt:lpstr>Verdana</vt:lpstr>
      <vt:lpstr>Wingdings</vt:lpstr>
      <vt:lpstr>Office Theme</vt:lpstr>
      <vt:lpstr>Worksheet</vt:lpstr>
      <vt:lpstr>Příklady  Podnikatelský rozpočet</vt:lpstr>
      <vt:lpstr>Zakladatelský rozpočet ukázkový příklad</vt:lpstr>
      <vt:lpstr>Zakladatelský rozpočet ukázkový příklad</vt:lpstr>
      <vt:lpstr>Zakladatelský rozpočet – ukázkový příklad řešení</vt:lpstr>
      <vt:lpstr>Zakladatelský rozpočet – ukázkový příklad řešení</vt:lpstr>
      <vt:lpstr>Prezentace aplikace PowerPoint</vt:lpstr>
      <vt:lpstr>Zakladatelský rozpočet – ukázkový příklad řešení</vt:lpstr>
      <vt:lpstr>Zakladatelský rozpočet – ukázkový příklad řešení</vt:lpstr>
      <vt:lpstr>Zakladatelský rozpočet – ukázkový příklad řešení</vt:lpstr>
      <vt:lpstr>Zakladatelský rozpočet – ukázkový příklad řešení</vt:lpstr>
      <vt:lpstr>ZAKLADATELSKÝ ROZPOČET  Ukázkový příklad 1</vt:lpstr>
      <vt:lpstr>ZAKLADATELSKÝ ROZPOČET  Ukázkový příklad 1 - řešení</vt:lpstr>
      <vt:lpstr>ZAKLADATELSKÝ ROZPOČET  Ukázkový příklad 1 - řešení</vt:lpstr>
      <vt:lpstr>ZAKLADATELSKÝ ROZPOČET  Ukázkový příklad 1 - řešení</vt:lpstr>
      <vt:lpstr>ZAKLADATELSKÝ ROZPOČET  Ukázkový příklad 2</vt:lpstr>
      <vt:lpstr>ZAKLADATELSKÝ ROZPOČET  Ukázkový příklad 2</vt:lpstr>
      <vt:lpstr>ZAKLADATELSKÝ ROZPOČET  Ukázkový příklad 2 - řešení</vt:lpstr>
      <vt:lpstr>ZAKLADATELSKÝ ROZPOČET  Ukázkový příklad 2 - řešení</vt:lpstr>
      <vt:lpstr>ZAKLADATELSKÝ ROZPOČET  Ukázkový příklad 2 - řešení</vt:lpstr>
      <vt:lpstr>Příklad k procvičování 1</vt:lpstr>
      <vt:lpstr>Příklad k procvičování 2 - řešení</vt:lpstr>
      <vt:lpstr>Příklad k procvičování 2</vt:lpstr>
      <vt:lpstr>Příklad k procvičování 2</vt:lpstr>
      <vt:lpstr>Příklad k procvičování 2</vt:lpstr>
      <vt:lpstr>Příklad k procvičování 2</vt:lpstr>
      <vt:lpstr>DĚKUJI ZA VAŠI POZORNOST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301</cp:revision>
  <dcterms:created xsi:type="dcterms:W3CDTF">2012-07-19T22:32:54Z</dcterms:created>
  <dcterms:modified xsi:type="dcterms:W3CDTF">2022-03-09T10:51:16Z</dcterms:modified>
</cp:coreProperties>
</file>