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347" r:id="rId2"/>
    <p:sldId id="348" r:id="rId3"/>
    <p:sldId id="349" r:id="rId4"/>
    <p:sldId id="350" r:id="rId5"/>
    <p:sldId id="351" r:id="rId6"/>
    <p:sldId id="380" r:id="rId7"/>
    <p:sldId id="353" r:id="rId8"/>
    <p:sldId id="382" r:id="rId9"/>
    <p:sldId id="355" r:id="rId10"/>
    <p:sldId id="384" r:id="rId11"/>
    <p:sldId id="357" r:id="rId12"/>
    <p:sldId id="358" r:id="rId13"/>
    <p:sldId id="359" r:id="rId14"/>
    <p:sldId id="360" r:id="rId15"/>
    <p:sldId id="361" r:id="rId16"/>
    <p:sldId id="362" r:id="rId17"/>
    <p:sldId id="363" r:id="rId18"/>
    <p:sldId id="364" r:id="rId19"/>
    <p:sldId id="365" r:id="rId20"/>
    <p:sldId id="366" r:id="rId21"/>
    <p:sldId id="369" r:id="rId22"/>
    <p:sldId id="371" r:id="rId23"/>
    <p:sldId id="372" r:id="rId24"/>
    <p:sldId id="373" r:id="rId25"/>
    <p:sldId id="374" r:id="rId26"/>
    <p:sldId id="269"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202"/>
    <a:srgbClr val="D5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7" autoAdjust="0"/>
    <p:restoredTop sz="85072" autoAdjust="0"/>
  </p:normalViewPr>
  <p:slideViewPr>
    <p:cSldViewPr snapToGrid="0" snapToObjects="1">
      <p:cViewPr varScale="1">
        <p:scale>
          <a:sx n="77" d="100"/>
          <a:sy n="77" d="100"/>
        </p:scale>
        <p:origin x="1411" y="72"/>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715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86F3F0-7A13-4C4C-979E-BFE2397BEC54}" type="datetimeFigureOut">
              <a:rPr lang="cs-CZ" smtClean="0"/>
              <a:pPr/>
              <a:t>09.03.2022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FD5F38-733D-4687-9032-821AED1C8C0C}" type="slidenum">
              <a:rPr lang="cs-CZ" smtClean="0"/>
              <a:pPr/>
              <a:t>‹#›</a:t>
            </a:fld>
            <a:endParaRPr lang="cs-CZ"/>
          </a:p>
        </p:txBody>
      </p:sp>
    </p:spTree>
    <p:extLst>
      <p:ext uri="{BB962C8B-B14F-4D97-AF65-F5344CB8AC3E}">
        <p14:creationId xmlns:p14="http://schemas.microsoft.com/office/powerpoint/2010/main" val="3865448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obrázek snímku 1"/>
          <p:cNvSpPr>
            <a:spLocks noGrp="1" noRot="1" noChangeAspect="1" noTextEdit="1"/>
          </p:cNvSpPr>
          <p:nvPr>
            <p:ph type="sldImg"/>
          </p:nvPr>
        </p:nvSpPr>
        <p:spPr>
          <a:ln/>
        </p:spPr>
      </p:sp>
      <p:sp>
        <p:nvSpPr>
          <p:cNvPr id="3174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latin typeface="Arial" panose="020B0604020202020204" pitchFamily="34" charset="0"/>
            </a:endParaRPr>
          </a:p>
        </p:txBody>
      </p:sp>
      <p:sp>
        <p:nvSpPr>
          <p:cNvPr id="31748"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fld id="{67D284B4-3DBE-4189-938D-7681AD70CD7F}" type="slidenum">
              <a:rPr lang="cs-CZ" altLang="cs-CZ" b="0">
                <a:latin typeface="Arial" panose="020B0604020202020204" pitchFamily="34" charset="0"/>
              </a:rPr>
              <a:pPr eaLnBrk="1" hangingPunct="1"/>
              <a:t>18</a:t>
            </a:fld>
            <a:endParaRPr lang="cs-CZ" altLang="cs-CZ" b="0">
              <a:latin typeface="Arial" panose="020B0604020202020204" pitchFamily="34" charset="0"/>
            </a:endParaRPr>
          </a:p>
        </p:txBody>
      </p:sp>
    </p:spTree>
    <p:extLst>
      <p:ext uri="{BB962C8B-B14F-4D97-AF65-F5344CB8AC3E}">
        <p14:creationId xmlns:p14="http://schemas.microsoft.com/office/powerpoint/2010/main" val="2729841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Kliknutím lze upravit styl.</a:t>
            </a:r>
          </a:p>
        </p:txBody>
      </p:sp>
      <p:sp>
        <p:nvSpPr>
          <p:cNvPr id="3" name="Zástupný symbol pro text 2"/>
          <p:cNvSpPr>
            <a:spLocks noGrp="1"/>
          </p:cNvSpPr>
          <p:nvPr>
            <p:ph type="body" sz="half" idx="1"/>
          </p:nvPr>
        </p:nvSpPr>
        <p:spPr>
          <a:xfrm>
            <a:off x="457200" y="1600200"/>
            <a:ext cx="40386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457200" y="6245225"/>
            <a:ext cx="2133600" cy="476250"/>
          </a:xfrm>
        </p:spPr>
        <p:txBody>
          <a:bodyPr/>
          <a:lstStyle>
            <a:lvl1pPr>
              <a:defRPr/>
            </a:lvl1pPr>
          </a:lstStyle>
          <a:p>
            <a:pPr>
              <a:defRPr/>
            </a:pPr>
            <a:endParaRPr lang="cs-CZ"/>
          </a:p>
        </p:txBody>
      </p:sp>
      <p:sp>
        <p:nvSpPr>
          <p:cNvPr id="6" name="Zástupný symbol pro zápatí 5"/>
          <p:cNvSpPr>
            <a:spLocks noGrp="1"/>
          </p:cNvSpPr>
          <p:nvPr>
            <p:ph type="ftr" sz="quarter" idx="11"/>
          </p:nvPr>
        </p:nvSpPr>
        <p:spPr>
          <a:xfrm>
            <a:off x="3124200" y="6245225"/>
            <a:ext cx="2895600" cy="476250"/>
          </a:xfrm>
        </p:spPr>
        <p:txBody>
          <a:bodyPr/>
          <a:lstStyle>
            <a:lvl1pPr>
              <a:defRPr/>
            </a:lvl1pPr>
          </a:lstStyle>
          <a:p>
            <a:pPr>
              <a:defRPr/>
            </a:pPr>
            <a:endParaRPr lang="cs-CZ"/>
          </a:p>
        </p:txBody>
      </p:sp>
      <p:sp>
        <p:nvSpPr>
          <p:cNvPr id="7" name="Zástupný symbol pro číslo snímku 6"/>
          <p:cNvSpPr>
            <a:spLocks noGrp="1"/>
          </p:cNvSpPr>
          <p:nvPr>
            <p:ph type="sldNum" sz="quarter" idx="12"/>
          </p:nvPr>
        </p:nvSpPr>
        <p:spPr>
          <a:xfrm>
            <a:off x="6553200" y="6245225"/>
            <a:ext cx="2133600" cy="476250"/>
          </a:xfrm>
        </p:spPr>
        <p:txBody>
          <a:bodyPr/>
          <a:lstStyle>
            <a:lvl1pPr>
              <a:defRPr smtClean="0"/>
            </a:lvl1pPr>
          </a:lstStyle>
          <a:p>
            <a:pPr>
              <a:defRPr/>
            </a:pPr>
            <a:fld id="{0C5A050E-9779-4415-9B22-715F75C1EA73}" type="slidenum">
              <a:rPr lang="cs-CZ"/>
              <a:pPr>
                <a:defRPr/>
              </a:pPr>
              <a:t>‹#›</a:t>
            </a:fld>
            <a:endParaRPr lang="cs-CZ"/>
          </a:p>
        </p:txBody>
      </p:sp>
    </p:spTree>
    <p:extLst>
      <p:ext uri="{BB962C8B-B14F-4D97-AF65-F5344CB8AC3E}">
        <p14:creationId xmlns:p14="http://schemas.microsoft.com/office/powerpoint/2010/main" val="2196042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pPr/>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pPr/>
              <a:t>3/9/2022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pPr/>
              <a:t>3/9/2022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pPr/>
              <a:t>3/9/2022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pPr/>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pPr/>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pPr/>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pPr/>
              <a:t>3/9/2022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pPr/>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471084"/>
            <a:ext cx="8229600" cy="1143000"/>
          </a:xfrm>
        </p:spPr>
        <p:txBody>
          <a:bodyPr>
            <a:normAutofit fontScale="90000"/>
          </a:bodyPr>
          <a:lstStyle/>
          <a:p>
            <a:r>
              <a:rPr lang="cs-CZ" b="1" dirty="0">
                <a:solidFill>
                  <a:srgbClr val="C00000"/>
                </a:solidFill>
              </a:rPr>
              <a:t>Příklady </a:t>
            </a:r>
            <a:br>
              <a:rPr lang="cs-CZ" b="1" dirty="0">
                <a:solidFill>
                  <a:srgbClr val="C00000"/>
                </a:solidFill>
              </a:rPr>
            </a:br>
            <a:r>
              <a:rPr lang="cs-CZ" b="1" dirty="0">
                <a:solidFill>
                  <a:srgbClr val="C00000"/>
                </a:solidFill>
              </a:rPr>
              <a:t>Podnikatelský rozpočet</a:t>
            </a:r>
          </a:p>
        </p:txBody>
      </p:sp>
    </p:spTree>
    <p:extLst>
      <p:ext uri="{BB962C8B-B14F-4D97-AF65-F5344CB8AC3E}">
        <p14:creationId xmlns:p14="http://schemas.microsoft.com/office/powerpoint/2010/main" val="2915359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384175" y="361157"/>
            <a:ext cx="8302625" cy="908050"/>
          </a:xfrm>
        </p:spPr>
        <p:txBody>
          <a:bodyPr/>
          <a:lstStyle/>
          <a:p>
            <a:pPr fontAlgn="auto">
              <a:spcAft>
                <a:spcPts val="0"/>
              </a:spcAft>
              <a:defRPr/>
            </a:pPr>
            <a:r>
              <a:rPr lang="cs-CZ" sz="2800" dirty="0"/>
              <a:t>Zakladatelský rozpočet – ukázkový příklad řešení</a:t>
            </a:r>
          </a:p>
        </p:txBody>
      </p:sp>
      <p:sp>
        <p:nvSpPr>
          <p:cNvPr id="117763" name="Rectangle 3"/>
          <p:cNvSpPr>
            <a:spLocks noGrp="1" noChangeArrowheads="1"/>
          </p:cNvSpPr>
          <p:nvPr>
            <p:ph type="body" sz="half" idx="4294967295"/>
          </p:nvPr>
        </p:nvSpPr>
        <p:spPr>
          <a:xfrm>
            <a:off x="457200" y="981075"/>
            <a:ext cx="4141788" cy="5149850"/>
          </a:xfrm>
        </p:spPr>
        <p:txBody>
          <a:bodyPr/>
          <a:lstStyle/>
          <a:p>
            <a:pPr>
              <a:buFontTx/>
              <a:buNone/>
            </a:pPr>
            <a:r>
              <a:rPr lang="cs-CZ" b="1">
                <a:solidFill>
                  <a:schemeClr val="tx1"/>
                </a:solidFill>
              </a:rPr>
              <a:t>4) Propočet Cash-flow</a:t>
            </a:r>
            <a:endParaRPr lang="cs-CZ" sz="1600" b="1">
              <a:solidFill>
                <a:schemeClr val="tx1"/>
              </a:solidFill>
            </a:endParaRPr>
          </a:p>
          <a:p>
            <a:pPr>
              <a:buFontTx/>
              <a:buNone/>
            </a:pPr>
            <a:endParaRPr lang="cs-CZ" sz="1600" b="1">
              <a:solidFill>
                <a:schemeClr val="tx1"/>
              </a:solidFill>
            </a:endParaRPr>
          </a:p>
        </p:txBody>
      </p:sp>
      <p:sp>
        <p:nvSpPr>
          <p:cNvPr id="117764" name="Rectangle 52"/>
          <p:cNvSpPr>
            <a:spLocks noChangeArrowheads="1"/>
          </p:cNvSpPr>
          <p:nvPr/>
        </p:nvSpPr>
        <p:spPr bwMode="auto">
          <a:xfrm>
            <a:off x="468313" y="3357563"/>
            <a:ext cx="829151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bg2"/>
              </a:buClr>
              <a:buSzPct val="75000"/>
            </a:pPr>
            <a:r>
              <a:rPr lang="pl-PL" sz="2400" b="1"/>
              <a:t>5) Ekonomický přínos pro podnikatele</a:t>
            </a:r>
            <a:endParaRPr lang="cs-CZ" sz="2400" b="1"/>
          </a:p>
        </p:txBody>
      </p:sp>
      <p:graphicFrame>
        <p:nvGraphicFramePr>
          <p:cNvPr id="7" name="Group 5"/>
          <p:cNvGraphicFramePr>
            <a:graphicFrameLocks noGrp="1"/>
          </p:cNvGraphicFramePr>
          <p:nvPr/>
        </p:nvGraphicFramePr>
        <p:xfrm>
          <a:off x="755650" y="1557338"/>
          <a:ext cx="7416800" cy="1463676"/>
        </p:xfrm>
        <a:graphic>
          <a:graphicData uri="http://schemas.openxmlformats.org/drawingml/2006/table">
            <a:tbl>
              <a:tblPr/>
              <a:tblGrid>
                <a:gridCol w="5535613">
                  <a:extLst>
                    <a:ext uri="{9D8B030D-6E8A-4147-A177-3AD203B41FA5}">
                      <a16:colId xmlns:a16="http://schemas.microsoft.com/office/drawing/2014/main" val="20000"/>
                    </a:ext>
                  </a:extLst>
                </a:gridCol>
                <a:gridCol w="1881187">
                  <a:extLst>
                    <a:ext uri="{9D8B030D-6E8A-4147-A177-3AD203B41FA5}">
                      <a16:colId xmlns:a16="http://schemas.microsoft.com/office/drawing/2014/main" val="20001"/>
                    </a:ext>
                  </a:extLst>
                </a:gridCol>
              </a:tblGrid>
              <a:tr h="365919">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0" i="0" u="none" strike="noStrike" cap="none" normalizeH="0" baseline="0" dirty="0">
                          <a:ln>
                            <a:noFill/>
                          </a:ln>
                          <a:solidFill>
                            <a:schemeClr val="tx1"/>
                          </a:solidFill>
                          <a:effectLst/>
                          <a:latin typeface="Arial" pitchFamily="34" charset="0"/>
                          <a:cs typeface="Arial" pitchFamily="34" charset="0"/>
                        </a:rPr>
                        <a:t>Čistý zisk</a:t>
                      </a:r>
                      <a:endParaRPr kumimoji="0" lang="cs-CZ" sz="1800" b="1" i="0" u="none" strike="noStrike" cap="none" normalizeH="0" baseline="0" dirty="0">
                        <a:ln>
                          <a:noFill/>
                        </a:ln>
                        <a:solidFill>
                          <a:schemeClr val="tx1"/>
                        </a:solidFill>
                        <a:effectLst/>
                        <a:latin typeface="Arial"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800" b="1" i="0" u="none" strike="noStrike" cap="none" normalizeH="0" baseline="0" dirty="0">
                          <a:ln>
                            <a:noFill/>
                          </a:ln>
                          <a:solidFill>
                            <a:schemeClr val="tx1"/>
                          </a:solidFill>
                          <a:effectLst/>
                          <a:latin typeface="Arial" pitchFamily="34" charset="0"/>
                          <a:cs typeface="Arial" pitchFamily="34" charset="0"/>
                        </a:rPr>
                        <a:t>123 320</a:t>
                      </a:r>
                      <a:endParaRPr kumimoji="0" lang="cs-CZ" sz="1800" b="1" i="0" u="none" strike="noStrike" cap="none" normalizeH="0" baseline="0" dirty="0">
                        <a:ln>
                          <a:noFill/>
                        </a:ln>
                        <a:solidFill>
                          <a:schemeClr val="tx1"/>
                        </a:solidFill>
                        <a:effectLst/>
                        <a:latin typeface="Arial"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919">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 +odpisy</a:t>
                      </a:r>
                      <a:endParaRPr kumimoji="0" lang="cs-CZ" sz="1800" b="1" i="0" u="none" strike="noStrike" cap="none" normalizeH="0" baseline="0">
                        <a:ln>
                          <a:noFill/>
                        </a:ln>
                        <a:solidFill>
                          <a:schemeClr val="tx1"/>
                        </a:solidFill>
                        <a:effectLst/>
                        <a:latin typeface="Arial"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800" b="0" i="0" u="none" strike="noStrike" cap="none" normalizeH="0" baseline="0" dirty="0">
                          <a:ln>
                            <a:noFill/>
                          </a:ln>
                          <a:solidFill>
                            <a:schemeClr val="tx1"/>
                          </a:solidFill>
                          <a:effectLst/>
                          <a:latin typeface="Arial" pitchFamily="34" charset="0"/>
                          <a:cs typeface="Arial" pitchFamily="34" charset="0"/>
                        </a:rPr>
                        <a:t>143 000</a:t>
                      </a:r>
                      <a:endParaRPr kumimoji="0" lang="cs-CZ" sz="1800" b="1" i="0" u="none" strike="noStrike" cap="none" normalizeH="0" baseline="0" dirty="0">
                        <a:ln>
                          <a:noFill/>
                        </a:ln>
                        <a:solidFill>
                          <a:schemeClr val="tx1"/>
                        </a:solidFill>
                        <a:effectLst/>
                        <a:latin typeface="Arial"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91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dirty="0">
                          <a:ln>
                            <a:noFill/>
                          </a:ln>
                          <a:solidFill>
                            <a:schemeClr val="tx1"/>
                          </a:solidFill>
                          <a:effectLst/>
                          <a:latin typeface="Arial" pitchFamily="34" charset="0"/>
                          <a:cs typeface="Arial" pitchFamily="34" charset="0"/>
                        </a:rPr>
                        <a:t> - splátka úvěru (1,22 mi. Kč/4)</a:t>
                      </a:r>
                      <a:endParaRPr kumimoji="0" lang="cs-CZ" sz="1800" b="1" i="0" u="none" strike="noStrike" cap="none" normalizeH="0" baseline="0" dirty="0">
                        <a:ln>
                          <a:noFill/>
                        </a:ln>
                        <a:solidFill>
                          <a:schemeClr val="tx1"/>
                        </a:solidFill>
                        <a:effectLst/>
                        <a:latin typeface="Arial" pitchFamily="34" charset="0"/>
                      </a:endParaRPr>
                    </a:p>
                  </a:txBody>
                  <a:tcPr marT="45740" marB="4574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-305 000</a:t>
                      </a:r>
                      <a:endParaRPr kumimoji="0" lang="cs-CZ" sz="1800" b="1" i="0" u="none" strike="noStrike" cap="none" normalizeH="0" baseline="0">
                        <a:ln>
                          <a:noFill/>
                        </a:ln>
                        <a:solidFill>
                          <a:schemeClr val="tx1"/>
                        </a:solidFill>
                        <a:effectLst/>
                        <a:latin typeface="Arial" pitchFamily="34" charset="0"/>
                      </a:endParaRPr>
                    </a:p>
                  </a:txBody>
                  <a:tcPr marT="45740" marB="4574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919">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1" i="0" u="none" strike="noStrike" cap="none" normalizeH="0" baseline="0" dirty="0">
                          <a:ln>
                            <a:noFill/>
                          </a:ln>
                          <a:solidFill>
                            <a:schemeClr val="tx1"/>
                          </a:solidFill>
                          <a:effectLst/>
                          <a:latin typeface="Arial" pitchFamily="34" charset="0"/>
                          <a:cs typeface="Arial" pitchFamily="34" charset="0"/>
                        </a:rPr>
                        <a:t>Cash-</a:t>
                      </a:r>
                      <a:r>
                        <a:rPr kumimoji="0" lang="cs-CZ" sz="1800" b="1" i="0" u="none" strike="noStrike" cap="none" normalizeH="0" baseline="0" dirty="0" err="1">
                          <a:ln>
                            <a:noFill/>
                          </a:ln>
                          <a:solidFill>
                            <a:schemeClr val="tx1"/>
                          </a:solidFill>
                          <a:effectLst/>
                          <a:latin typeface="Arial" pitchFamily="34" charset="0"/>
                          <a:cs typeface="Arial" pitchFamily="34" charset="0"/>
                        </a:rPr>
                        <a:t>flow</a:t>
                      </a:r>
                      <a:endParaRPr kumimoji="0" lang="cs-CZ" sz="1800" b="1" i="0" u="none" strike="noStrike" cap="none" normalizeH="0" baseline="0" dirty="0">
                        <a:ln>
                          <a:noFill/>
                        </a:ln>
                        <a:solidFill>
                          <a:schemeClr val="tx1"/>
                        </a:solidFill>
                        <a:effectLst/>
                        <a:latin typeface="Arial"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800" b="1" i="0" u="none" strike="noStrike" cap="none" normalizeH="0" baseline="0" dirty="0">
                          <a:ln>
                            <a:noFill/>
                          </a:ln>
                          <a:solidFill>
                            <a:schemeClr val="tx1"/>
                          </a:solidFill>
                          <a:effectLst/>
                          <a:latin typeface="Arial" pitchFamily="34" charset="0"/>
                          <a:cs typeface="Arial" pitchFamily="34" charset="0"/>
                        </a:rPr>
                        <a:t>-38 680</a:t>
                      </a:r>
                      <a:endParaRPr kumimoji="0" lang="cs-CZ" sz="1800" b="1" i="0" u="none" strike="noStrike" cap="none" normalizeH="0" baseline="0" dirty="0">
                        <a:ln>
                          <a:noFill/>
                        </a:ln>
                        <a:solidFill>
                          <a:schemeClr val="tx1"/>
                        </a:solidFill>
                        <a:effectLst/>
                        <a:latin typeface="Arial"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8" name="Group 22"/>
          <p:cNvGraphicFramePr>
            <a:graphicFrameLocks noGrp="1"/>
          </p:cNvGraphicFramePr>
          <p:nvPr/>
        </p:nvGraphicFramePr>
        <p:xfrm>
          <a:off x="755650" y="4005263"/>
          <a:ext cx="7200900" cy="1097064"/>
        </p:xfrm>
        <a:graphic>
          <a:graphicData uri="http://schemas.openxmlformats.org/drawingml/2006/table">
            <a:tbl>
              <a:tblPr/>
              <a:tblGrid>
                <a:gridCol w="5329238">
                  <a:extLst>
                    <a:ext uri="{9D8B030D-6E8A-4147-A177-3AD203B41FA5}">
                      <a16:colId xmlns:a16="http://schemas.microsoft.com/office/drawing/2014/main" val="20000"/>
                    </a:ext>
                  </a:extLst>
                </a:gridCol>
                <a:gridCol w="1871662">
                  <a:extLst>
                    <a:ext uri="{9D8B030D-6E8A-4147-A177-3AD203B41FA5}">
                      <a16:colId xmlns:a16="http://schemas.microsoft.com/office/drawing/2014/main" val="20001"/>
                    </a:ext>
                  </a:extLst>
                </a:gridCol>
              </a:tblGrid>
              <a:tr h="365654">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dirty="0">
                          <a:ln>
                            <a:noFill/>
                          </a:ln>
                          <a:solidFill>
                            <a:schemeClr val="tx1"/>
                          </a:solidFill>
                          <a:effectLst/>
                          <a:latin typeface="Arial" pitchFamily="34" charset="0"/>
                          <a:cs typeface="Arial" pitchFamily="34" charset="0"/>
                        </a:rPr>
                        <a:t>Cash-</a:t>
                      </a:r>
                      <a:r>
                        <a:rPr kumimoji="0" lang="cs-CZ" sz="1800" b="0" i="0" u="none" strike="noStrike" cap="none" normalizeH="0" baseline="0" dirty="0" err="1">
                          <a:ln>
                            <a:noFill/>
                          </a:ln>
                          <a:solidFill>
                            <a:schemeClr val="tx1"/>
                          </a:solidFill>
                          <a:effectLst/>
                          <a:latin typeface="Arial" pitchFamily="34" charset="0"/>
                          <a:cs typeface="Arial" pitchFamily="34" charset="0"/>
                        </a:rPr>
                        <a:t>flow</a:t>
                      </a:r>
                      <a:endParaRPr kumimoji="0" lang="cs-CZ" sz="1800" b="1" i="0" u="none" strike="noStrike" cap="none" normalizeH="0" baseline="0" dirty="0">
                        <a:ln>
                          <a:noFill/>
                        </a:ln>
                        <a:solidFill>
                          <a:schemeClr val="tx1"/>
                        </a:solidFill>
                        <a:effectLst/>
                        <a:latin typeface="Arial" pitchFamily="34" charset="0"/>
                      </a:endParaRPr>
                    </a:p>
                  </a:txBody>
                  <a:tcPr marT="45684" marB="4568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800" b="1" i="0" u="none" strike="noStrike" cap="none" normalizeH="0" baseline="0" dirty="0">
                          <a:ln>
                            <a:noFill/>
                          </a:ln>
                          <a:solidFill>
                            <a:schemeClr val="tx1"/>
                          </a:solidFill>
                          <a:effectLst/>
                          <a:latin typeface="Arial" pitchFamily="34" charset="0"/>
                          <a:cs typeface="Arial" pitchFamily="34" charset="0"/>
                        </a:rPr>
                        <a:t>-38 680</a:t>
                      </a:r>
                      <a:endParaRPr kumimoji="0" lang="cs-CZ" sz="1800" b="1" i="0" u="none" strike="noStrike" cap="none" normalizeH="0" baseline="0" dirty="0">
                        <a:ln>
                          <a:noFill/>
                        </a:ln>
                        <a:solidFill>
                          <a:schemeClr val="tx1"/>
                        </a:solidFill>
                        <a:effectLst/>
                        <a:latin typeface="Arial" pitchFamily="34" charset="0"/>
                      </a:endParaRPr>
                    </a:p>
                  </a:txBody>
                  <a:tcPr marT="45684" marB="4568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54">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0" i="0" u="none" strike="noStrike" cap="none" normalizeH="0" baseline="0" dirty="0">
                          <a:ln>
                            <a:noFill/>
                          </a:ln>
                          <a:solidFill>
                            <a:schemeClr val="tx1"/>
                          </a:solidFill>
                          <a:effectLst/>
                          <a:latin typeface="Arial" pitchFamily="34" charset="0"/>
                          <a:cs typeface="Arial" pitchFamily="34" charset="0"/>
                        </a:rPr>
                        <a:t>oportunitní náklady (0,8 mil. * 4 %)</a:t>
                      </a:r>
                      <a:endParaRPr kumimoji="0" lang="cs-CZ" sz="1800" b="1" i="0" u="none" strike="noStrike" cap="none" normalizeH="0" baseline="0" dirty="0">
                        <a:ln>
                          <a:noFill/>
                        </a:ln>
                        <a:solidFill>
                          <a:schemeClr val="tx1"/>
                        </a:solidFill>
                        <a:effectLst/>
                        <a:latin typeface="Arial" pitchFamily="34" charset="0"/>
                      </a:endParaRPr>
                    </a:p>
                  </a:txBody>
                  <a:tcPr marT="45684" marB="456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-32 000</a:t>
                      </a:r>
                      <a:endParaRPr kumimoji="0" lang="cs-CZ" sz="1800" b="1" i="0" u="none" strike="noStrike" cap="none" normalizeH="0" baseline="0">
                        <a:ln>
                          <a:noFill/>
                        </a:ln>
                        <a:solidFill>
                          <a:schemeClr val="tx1"/>
                        </a:solidFill>
                        <a:effectLst/>
                        <a:latin typeface="Arial" pitchFamily="34" charset="0"/>
                      </a:endParaRPr>
                    </a:p>
                  </a:txBody>
                  <a:tcPr marT="45684" marB="4568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654">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cs typeface="Arial" pitchFamily="34" charset="0"/>
                        </a:rPr>
                        <a:t>Čistý ekonomický výnos</a:t>
                      </a:r>
                      <a:endParaRPr kumimoji="0" lang="cs-CZ" sz="1800" b="1" i="0" u="none" strike="noStrike" cap="none" normalizeH="0" baseline="0">
                        <a:ln>
                          <a:noFill/>
                        </a:ln>
                        <a:solidFill>
                          <a:schemeClr val="tx1"/>
                        </a:solidFill>
                        <a:effectLst/>
                        <a:latin typeface="Arial" pitchFamily="34" charset="0"/>
                      </a:endParaRPr>
                    </a:p>
                  </a:txBody>
                  <a:tcPr marT="45684" marB="4568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cs-CZ" sz="1800" b="1" i="0" u="none" strike="noStrike" cap="none" normalizeH="0" baseline="0" dirty="0">
                          <a:ln>
                            <a:noFill/>
                          </a:ln>
                          <a:solidFill>
                            <a:schemeClr val="tx1"/>
                          </a:solidFill>
                          <a:effectLst/>
                          <a:latin typeface="Arial" pitchFamily="34" charset="0"/>
                          <a:cs typeface="Arial" pitchFamily="34" charset="0"/>
                        </a:rPr>
                        <a:t>-70 680</a:t>
                      </a:r>
                      <a:endParaRPr kumimoji="0" lang="cs-CZ" sz="1800" b="1" i="0" u="none" strike="noStrike" cap="none" normalizeH="0" baseline="0" dirty="0">
                        <a:ln>
                          <a:noFill/>
                        </a:ln>
                        <a:solidFill>
                          <a:schemeClr val="tx1"/>
                        </a:solidFill>
                        <a:effectLst/>
                        <a:latin typeface="Arial" pitchFamily="34" charset="0"/>
                      </a:endParaRPr>
                    </a:p>
                  </a:txBody>
                  <a:tcPr marT="45684" marB="4568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179388" y="836613"/>
            <a:ext cx="8964612" cy="6021387"/>
          </a:xfrm>
        </p:spPr>
        <p:txBody>
          <a:bodyPr/>
          <a:lstStyle/>
          <a:p>
            <a:pPr algn="just" eaLnBrk="1" hangingPunct="1">
              <a:lnSpc>
                <a:spcPct val="80000"/>
              </a:lnSpc>
              <a:buFont typeface="Wingdings" panose="05000000000000000000" pitchFamily="2" charset="2"/>
              <a:buNone/>
            </a:pPr>
            <a:r>
              <a:rPr lang="cs-CZ" altLang="cs-CZ" sz="1600" dirty="0"/>
              <a:t>	Sestavte zakladatelský rozpočet podnikatelského subjektu s.r.o., jenž bude provozovat obchodní činnost v zakoupené prodejně. K dispozici jsou následující vstupní data: </a:t>
            </a:r>
          </a:p>
          <a:p>
            <a:pPr algn="just" eaLnBrk="1" hangingPunct="1">
              <a:lnSpc>
                <a:spcPct val="80000"/>
              </a:lnSpc>
            </a:pPr>
            <a:r>
              <a:rPr lang="cs-CZ" altLang="cs-CZ" sz="1600" dirty="0"/>
              <a:t>Předpokládané měsíční tržby za zboží </a:t>
            </a:r>
            <a:r>
              <a:rPr lang="cs-CZ" altLang="cs-CZ" sz="1600" b="1" dirty="0"/>
              <a:t>1,8 mil. Kč.</a:t>
            </a:r>
          </a:p>
          <a:p>
            <a:pPr algn="just" eaLnBrk="1" hangingPunct="1">
              <a:lnSpc>
                <a:spcPct val="80000"/>
              </a:lnSpc>
            </a:pPr>
            <a:r>
              <a:rPr lang="cs-CZ" altLang="cs-CZ" sz="1600" dirty="0"/>
              <a:t>Průměrné měsíční náklady na prodané zboží  </a:t>
            </a:r>
            <a:r>
              <a:rPr lang="cs-CZ" altLang="cs-CZ" sz="1600" b="1" dirty="0"/>
              <a:t>1,26 mil. Kč</a:t>
            </a:r>
            <a:r>
              <a:rPr lang="cs-CZ" altLang="cs-CZ" sz="1600" dirty="0"/>
              <a:t>     </a:t>
            </a:r>
          </a:p>
          <a:p>
            <a:pPr algn="just" eaLnBrk="1" hangingPunct="1">
              <a:lnSpc>
                <a:spcPct val="80000"/>
              </a:lnSpc>
            </a:pPr>
            <a:r>
              <a:rPr lang="cs-CZ" altLang="cs-CZ" sz="1600" dirty="0"/>
              <a:t>Firma bude od začátku zaměstnávat </a:t>
            </a:r>
            <a:r>
              <a:rPr lang="cs-CZ" altLang="cs-CZ" sz="1600" b="1" dirty="0"/>
              <a:t>6</a:t>
            </a:r>
            <a:r>
              <a:rPr lang="cs-CZ" altLang="cs-CZ" sz="1600" dirty="0"/>
              <a:t> pracovníků    </a:t>
            </a:r>
          </a:p>
          <a:p>
            <a:pPr algn="just" eaLnBrk="1" hangingPunct="1">
              <a:lnSpc>
                <a:spcPct val="80000"/>
              </a:lnSpc>
            </a:pPr>
            <a:r>
              <a:rPr lang="cs-CZ" altLang="cs-CZ" sz="1600" dirty="0"/>
              <a:t>Průměrná měsíční mzda zaměstnance </a:t>
            </a:r>
            <a:r>
              <a:rPr lang="cs-CZ" altLang="cs-CZ" sz="1600" b="1" dirty="0"/>
              <a:t>16 tis. Kč</a:t>
            </a:r>
            <a:r>
              <a:rPr lang="cs-CZ" altLang="cs-CZ" sz="1600" dirty="0"/>
              <a:t>     </a:t>
            </a:r>
          </a:p>
          <a:p>
            <a:pPr algn="just" eaLnBrk="1" hangingPunct="1">
              <a:lnSpc>
                <a:spcPct val="80000"/>
              </a:lnSpc>
            </a:pPr>
            <a:r>
              <a:rPr lang="cs-CZ" altLang="cs-CZ" sz="1600" dirty="0"/>
              <a:t>Zdravotní a sociální pojištění </a:t>
            </a:r>
            <a:r>
              <a:rPr lang="cs-CZ" altLang="cs-CZ" sz="1600" b="1" dirty="0"/>
              <a:t>34 %</a:t>
            </a:r>
            <a:r>
              <a:rPr lang="cs-CZ" altLang="cs-CZ" sz="1600" dirty="0"/>
              <a:t> z hrubých mezd    </a:t>
            </a:r>
          </a:p>
          <a:p>
            <a:pPr algn="just" eaLnBrk="1" hangingPunct="1">
              <a:lnSpc>
                <a:spcPct val="80000"/>
              </a:lnSpc>
            </a:pPr>
            <a:r>
              <a:rPr lang="cs-CZ" altLang="cs-CZ" sz="1600" dirty="0"/>
              <a:t>Energie a otop </a:t>
            </a:r>
            <a:r>
              <a:rPr lang="cs-CZ" altLang="cs-CZ" sz="1600" b="1" dirty="0"/>
              <a:t>za měsíc 25 tis. Kč</a:t>
            </a:r>
            <a:r>
              <a:rPr lang="cs-CZ" altLang="cs-CZ" sz="1600" dirty="0"/>
              <a:t>     </a:t>
            </a:r>
          </a:p>
          <a:p>
            <a:pPr algn="just" eaLnBrk="1" hangingPunct="1">
              <a:lnSpc>
                <a:spcPct val="80000"/>
              </a:lnSpc>
            </a:pPr>
            <a:r>
              <a:rPr lang="cs-CZ" altLang="cs-CZ" sz="1600" dirty="0"/>
              <a:t>Ostatní náklady </a:t>
            </a:r>
            <a:r>
              <a:rPr lang="cs-CZ" altLang="cs-CZ" sz="1600" b="1" dirty="0"/>
              <a:t>za měsíc 8 tis. Kč</a:t>
            </a:r>
            <a:r>
              <a:rPr lang="cs-CZ" altLang="cs-CZ" sz="1600" dirty="0"/>
              <a:t>     </a:t>
            </a:r>
          </a:p>
          <a:p>
            <a:pPr algn="just" eaLnBrk="1" hangingPunct="1">
              <a:lnSpc>
                <a:spcPct val="80000"/>
              </a:lnSpc>
            </a:pPr>
            <a:r>
              <a:rPr lang="cs-CZ" altLang="cs-CZ" sz="1600" b="1" dirty="0"/>
              <a:t>Roční</a:t>
            </a:r>
            <a:r>
              <a:rPr lang="cs-CZ" altLang="cs-CZ" sz="1600" dirty="0"/>
              <a:t> pojištění majetku (placeno v rovnoměrných </a:t>
            </a:r>
            <a:r>
              <a:rPr lang="cs-CZ" altLang="cs-CZ" sz="1600" dirty="0" err="1"/>
              <a:t>měs</a:t>
            </a:r>
            <a:r>
              <a:rPr lang="cs-CZ" altLang="cs-CZ" sz="1600" dirty="0"/>
              <a:t>. platbách) </a:t>
            </a:r>
            <a:r>
              <a:rPr lang="cs-CZ" altLang="cs-CZ" sz="1600" b="1" dirty="0"/>
              <a:t>120 tis. Kč</a:t>
            </a:r>
            <a:r>
              <a:rPr lang="cs-CZ" altLang="cs-CZ" sz="1600" dirty="0"/>
              <a:t>     </a:t>
            </a:r>
          </a:p>
          <a:p>
            <a:pPr algn="just" eaLnBrk="1" hangingPunct="1">
              <a:lnSpc>
                <a:spcPct val="80000"/>
              </a:lnSpc>
            </a:pPr>
            <a:r>
              <a:rPr lang="cs-CZ" altLang="cs-CZ" sz="1600" b="1" dirty="0"/>
              <a:t>Na začátku</a:t>
            </a:r>
            <a:r>
              <a:rPr lang="cs-CZ" altLang="cs-CZ" sz="1600" dirty="0"/>
              <a:t> provozu prodejny bude potřeba nakoupit zboží za </a:t>
            </a:r>
            <a:r>
              <a:rPr lang="cs-CZ" altLang="cs-CZ" sz="1600" b="1" dirty="0"/>
              <a:t>2 mil. Kč</a:t>
            </a:r>
            <a:r>
              <a:rPr lang="cs-CZ" altLang="cs-CZ" sz="1600" dirty="0"/>
              <a:t>.</a:t>
            </a:r>
          </a:p>
          <a:p>
            <a:pPr algn="just" eaLnBrk="1" hangingPunct="1">
              <a:lnSpc>
                <a:spcPct val="80000"/>
              </a:lnSpc>
            </a:pPr>
            <a:r>
              <a:rPr lang="cs-CZ" altLang="cs-CZ" sz="1600" dirty="0"/>
              <a:t>Vlastní kapitál  </a:t>
            </a:r>
            <a:r>
              <a:rPr lang="cs-CZ" altLang="cs-CZ" sz="1600" b="1" dirty="0"/>
              <a:t>3 mil. Kč</a:t>
            </a:r>
            <a:r>
              <a:rPr lang="cs-CZ" altLang="cs-CZ" sz="1600" dirty="0"/>
              <a:t>     </a:t>
            </a:r>
          </a:p>
          <a:p>
            <a:pPr algn="just" eaLnBrk="1" hangingPunct="1">
              <a:lnSpc>
                <a:spcPct val="80000"/>
              </a:lnSpc>
            </a:pPr>
            <a:r>
              <a:rPr lang="cs-CZ" altLang="cs-CZ" sz="1600" dirty="0"/>
              <a:t>V případě nezbytné potřeby úvěru uvažujte s úrokem </a:t>
            </a:r>
            <a:r>
              <a:rPr lang="cs-CZ" altLang="cs-CZ" sz="1600" b="1" dirty="0"/>
              <a:t>8 %</a:t>
            </a:r>
            <a:r>
              <a:rPr lang="cs-CZ" altLang="cs-CZ" sz="1600" dirty="0"/>
              <a:t> p. a. a maximální výši úvěru </a:t>
            </a:r>
            <a:r>
              <a:rPr lang="cs-CZ" altLang="cs-CZ" sz="1600" b="1" dirty="0"/>
              <a:t>6 mil. Kč</a:t>
            </a:r>
            <a:r>
              <a:rPr lang="cs-CZ" altLang="cs-CZ" sz="1600" dirty="0"/>
              <a:t>. Doba splácení bude </a:t>
            </a:r>
            <a:r>
              <a:rPr lang="cs-CZ" altLang="cs-CZ" sz="1600" b="1" dirty="0"/>
              <a:t>5 let</a:t>
            </a:r>
            <a:r>
              <a:rPr lang="cs-CZ" altLang="cs-CZ" sz="1600" dirty="0"/>
              <a:t>, splátky jednou ročně (na konci roku).</a:t>
            </a:r>
          </a:p>
          <a:p>
            <a:pPr algn="just" eaLnBrk="1" hangingPunct="1">
              <a:lnSpc>
                <a:spcPct val="80000"/>
              </a:lnSpc>
            </a:pPr>
            <a:r>
              <a:rPr lang="cs-CZ" altLang="cs-CZ" sz="1600" dirty="0"/>
              <a:t>Maximální </a:t>
            </a:r>
            <a:r>
              <a:rPr lang="cs-CZ" altLang="cs-CZ" sz="1600" b="1" dirty="0"/>
              <a:t>přijatelná kupní cena prodejny 4 mil. Kč</a:t>
            </a:r>
            <a:r>
              <a:rPr lang="cs-CZ" altLang="cs-CZ" sz="1600" dirty="0"/>
              <a:t>. Předpokládejme lineární odpisování po dobu 10 let (</a:t>
            </a:r>
            <a:r>
              <a:rPr lang="cs-CZ" altLang="cs-CZ" sz="1600" b="1" dirty="0"/>
              <a:t>odpis 1/10 ročně</a:t>
            </a:r>
            <a:r>
              <a:rPr lang="cs-CZ" altLang="cs-CZ" sz="1600" dirty="0"/>
              <a:t>). Abstrahujte od rozdílů mezi účetními a daňovými odpisy.  </a:t>
            </a:r>
            <a:endParaRPr lang="cs-CZ" altLang="cs-CZ" sz="1600" b="1" dirty="0"/>
          </a:p>
          <a:p>
            <a:pPr algn="just" eaLnBrk="1" hangingPunct="1">
              <a:lnSpc>
                <a:spcPct val="80000"/>
              </a:lnSpc>
              <a:buFont typeface="Wingdings" panose="05000000000000000000" pitchFamily="2" charset="2"/>
              <a:buNone/>
            </a:pPr>
            <a:r>
              <a:rPr lang="cs-CZ" altLang="cs-CZ" sz="1600" b="1" dirty="0"/>
              <a:t>	Předpoklady podnikatelského záměru:</a:t>
            </a:r>
            <a:r>
              <a:rPr lang="cs-CZ" altLang="cs-CZ" sz="1600" dirty="0"/>
              <a:t>    </a:t>
            </a:r>
          </a:p>
          <a:p>
            <a:pPr algn="just" eaLnBrk="1" hangingPunct="1">
              <a:lnSpc>
                <a:spcPct val="80000"/>
              </a:lnSpc>
            </a:pPr>
            <a:r>
              <a:rPr lang="cs-CZ" altLang="cs-CZ" sz="1600" dirty="0"/>
              <a:t>Kupní cena prodejny bude zaplacena ihned.  Kapitál vložený do podniku by mohl být </a:t>
            </a:r>
            <a:r>
              <a:rPr lang="cs-CZ" altLang="cs-CZ" sz="1600" b="1" dirty="0"/>
              <a:t>alternativně zhodnocen ve výši 5 %.</a:t>
            </a:r>
            <a:r>
              <a:rPr lang="cs-CZ" altLang="cs-CZ" sz="1600" dirty="0"/>
              <a:t> V </a:t>
            </a:r>
            <a:r>
              <a:rPr lang="cs-CZ" altLang="cs-CZ" sz="1600" b="1" dirty="0"/>
              <a:t>prvním měsíci činnosti nebudou žádné příjmy</a:t>
            </a:r>
            <a:r>
              <a:rPr lang="cs-CZ" altLang="cs-CZ" sz="1600" dirty="0"/>
              <a:t>. Roční rozpočet výnosů a nákladů (VZZ) uvažujte v plánu na 12 měsíců (běžný provoz). Majitelé firmy dále operují s </a:t>
            </a:r>
            <a:r>
              <a:rPr lang="cs-CZ" altLang="cs-CZ" sz="1600" b="1" dirty="0"/>
              <a:t>vytvořením rezervy finanční hotovosti ve výši 5 %</a:t>
            </a:r>
            <a:r>
              <a:rPr lang="cs-CZ" altLang="cs-CZ" sz="1600" dirty="0"/>
              <a:t> očekávaných prvotních výdajů jako rezervu na krytí neočekávaných výdajů. DzPPO uvažujte ve výši </a:t>
            </a:r>
            <a:r>
              <a:rPr lang="cs-CZ" altLang="cs-CZ" sz="1600" b="1" dirty="0"/>
              <a:t>19 %. </a:t>
            </a:r>
          </a:p>
        </p:txBody>
      </p:sp>
      <p:sp>
        <p:nvSpPr>
          <p:cNvPr id="20483" name="Rectangle 3"/>
          <p:cNvSpPr>
            <a:spLocks noGrp="1" noChangeArrowheads="1"/>
          </p:cNvSpPr>
          <p:nvPr>
            <p:ph type="title"/>
          </p:nvPr>
        </p:nvSpPr>
        <p:spPr>
          <a:xfrm>
            <a:off x="1844626" y="184935"/>
            <a:ext cx="8424862" cy="558800"/>
          </a:xfrm>
          <a:noFill/>
        </p:spPr>
        <p:txBody>
          <a:bodyPr>
            <a:normAutofit fontScale="90000"/>
          </a:bodyPr>
          <a:lstStyle/>
          <a:p>
            <a:pPr eaLnBrk="1" hangingPunct="1"/>
            <a:r>
              <a:rPr lang="cs-CZ" altLang="cs-CZ" sz="2800" b="1" dirty="0">
                <a:solidFill>
                  <a:srgbClr val="C00000"/>
                </a:solidFill>
              </a:rPr>
              <a:t>ZAKLADATELSKÝ ROZPOČET</a:t>
            </a:r>
            <a:br>
              <a:rPr lang="cs-CZ" altLang="cs-CZ" sz="2800" b="1" dirty="0">
                <a:solidFill>
                  <a:srgbClr val="C00000"/>
                </a:solidFill>
              </a:rPr>
            </a:br>
            <a:r>
              <a:rPr lang="cs-CZ" altLang="cs-CZ" sz="2800" b="1" dirty="0">
                <a:solidFill>
                  <a:srgbClr val="C00000"/>
                </a:solidFill>
              </a:rPr>
              <a:t> Ukázkový příklad</a:t>
            </a:r>
            <a:r>
              <a:rPr lang="cs-CZ" altLang="cs-CZ" sz="2800" dirty="0">
                <a:solidFill>
                  <a:srgbClr val="C00000"/>
                </a:solidFill>
              </a:rPr>
              <a:t> 1</a:t>
            </a:r>
          </a:p>
        </p:txBody>
      </p:sp>
    </p:spTree>
    <p:extLst>
      <p:ext uri="{BB962C8B-B14F-4D97-AF65-F5344CB8AC3E}">
        <p14:creationId xmlns:p14="http://schemas.microsoft.com/office/powerpoint/2010/main" val="737795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099151" y="211138"/>
            <a:ext cx="8424862" cy="558800"/>
          </a:xfrm>
          <a:noFill/>
        </p:spPr>
        <p:txBody>
          <a:bodyPr>
            <a:normAutofit fontScale="90000"/>
          </a:bodyPr>
          <a:lstStyle/>
          <a:p>
            <a:pPr eaLnBrk="1" hangingPunct="1"/>
            <a:r>
              <a:rPr lang="cs-CZ" altLang="cs-CZ" sz="2800" b="1" dirty="0">
                <a:solidFill>
                  <a:srgbClr val="C00000"/>
                </a:solidFill>
              </a:rPr>
              <a:t>ZAKLADATELSKÝ ROZPOČET</a:t>
            </a:r>
            <a:br>
              <a:rPr lang="cs-CZ" altLang="cs-CZ" sz="2800" b="1" dirty="0">
                <a:solidFill>
                  <a:srgbClr val="C00000"/>
                </a:solidFill>
              </a:rPr>
            </a:br>
            <a:r>
              <a:rPr lang="cs-CZ" altLang="cs-CZ" sz="2800" b="1" dirty="0">
                <a:solidFill>
                  <a:srgbClr val="C00000"/>
                </a:solidFill>
              </a:rPr>
              <a:t> Ukázkový příklad</a:t>
            </a:r>
            <a:r>
              <a:rPr lang="cs-CZ" altLang="cs-CZ" sz="2800" dirty="0">
                <a:solidFill>
                  <a:srgbClr val="C00000"/>
                </a:solidFill>
              </a:rPr>
              <a:t> </a:t>
            </a:r>
            <a:r>
              <a:rPr lang="cs-CZ" altLang="cs-CZ" sz="2800" b="1" dirty="0">
                <a:solidFill>
                  <a:srgbClr val="C00000"/>
                </a:solidFill>
              </a:rPr>
              <a:t>1 - řešení</a:t>
            </a:r>
          </a:p>
        </p:txBody>
      </p:sp>
      <p:sp>
        <p:nvSpPr>
          <p:cNvPr id="21507" name="Rectangle 3"/>
          <p:cNvSpPr>
            <a:spLocks noChangeArrowheads="1"/>
          </p:cNvSpPr>
          <p:nvPr/>
        </p:nvSpPr>
        <p:spPr bwMode="auto">
          <a:xfrm>
            <a:off x="359569" y="1035807"/>
            <a:ext cx="8496300" cy="677108"/>
          </a:xfrm>
          <a:prstGeom prst="rect">
            <a:avLst/>
          </a:prstGeom>
          <a:solidFill>
            <a:schemeClr val="bg1"/>
          </a:solidFill>
          <a:ln>
            <a:noFill/>
          </a:ln>
        </p:spPr>
        <p:txBody>
          <a:bodyPr anchor="ctr">
            <a:spAutoFit/>
          </a:bodyPr>
          <a:lstStyle>
            <a:lvl1pPr eaLnBrk="0" hangingPunct="0">
              <a:tabLst>
                <a:tab pos="-3060700" algn="l"/>
                <a:tab pos="450850" algn="l"/>
                <a:tab pos="4410075" algn="r"/>
              </a:tabLst>
              <a:defRPr b="1">
                <a:solidFill>
                  <a:schemeClr val="tx1"/>
                </a:solidFill>
                <a:latin typeface="Verdana" panose="020B0604030504040204" pitchFamily="34" charset="0"/>
              </a:defRPr>
            </a:lvl1pPr>
            <a:lvl2pPr marL="742950" indent="-285750" eaLnBrk="0" hangingPunct="0">
              <a:tabLst>
                <a:tab pos="-3060700" algn="l"/>
                <a:tab pos="450850" algn="l"/>
                <a:tab pos="4410075" algn="r"/>
              </a:tabLst>
              <a:defRPr b="1">
                <a:solidFill>
                  <a:schemeClr val="tx1"/>
                </a:solidFill>
                <a:latin typeface="Verdana" panose="020B0604030504040204" pitchFamily="34" charset="0"/>
              </a:defRPr>
            </a:lvl2pPr>
            <a:lvl3pPr marL="1143000" indent="-228600" eaLnBrk="0" hangingPunct="0">
              <a:tabLst>
                <a:tab pos="-3060700" algn="l"/>
                <a:tab pos="450850" algn="l"/>
                <a:tab pos="4410075" algn="r"/>
              </a:tabLst>
              <a:defRPr b="1">
                <a:solidFill>
                  <a:schemeClr val="tx1"/>
                </a:solidFill>
                <a:latin typeface="Verdana" panose="020B0604030504040204" pitchFamily="34" charset="0"/>
              </a:defRPr>
            </a:lvl3pPr>
            <a:lvl4pPr marL="1600200" indent="-228600" eaLnBrk="0" hangingPunct="0">
              <a:tabLst>
                <a:tab pos="-3060700" algn="l"/>
                <a:tab pos="450850" algn="l"/>
                <a:tab pos="4410075" algn="r"/>
              </a:tabLst>
              <a:defRPr b="1">
                <a:solidFill>
                  <a:schemeClr val="tx1"/>
                </a:solidFill>
                <a:latin typeface="Verdana" panose="020B0604030504040204" pitchFamily="34" charset="0"/>
              </a:defRPr>
            </a:lvl4pPr>
            <a:lvl5pPr marL="2057400" indent="-228600" eaLnBrk="0" hangingPunct="0">
              <a:tabLst>
                <a:tab pos="-3060700" algn="l"/>
                <a:tab pos="450850" algn="l"/>
                <a:tab pos="4410075" algn="r"/>
              </a:tabLst>
              <a:defRPr b="1">
                <a:solidFill>
                  <a:schemeClr val="tx1"/>
                </a:solidFill>
                <a:latin typeface="Verdana" panose="020B0604030504040204" pitchFamily="34" charset="0"/>
              </a:defRPr>
            </a:lvl5pPr>
            <a:lvl6pPr marL="2514600" indent="-228600" eaLnBrk="0" fontAlgn="base" hangingPunct="0">
              <a:spcBef>
                <a:spcPct val="0"/>
              </a:spcBef>
              <a:spcAft>
                <a:spcPct val="0"/>
              </a:spcAft>
              <a:tabLst>
                <a:tab pos="-3060700" algn="l"/>
                <a:tab pos="450850" algn="l"/>
                <a:tab pos="4410075" algn="r"/>
              </a:tabLst>
              <a:defRPr b="1">
                <a:solidFill>
                  <a:schemeClr val="tx1"/>
                </a:solidFill>
                <a:latin typeface="Verdana" panose="020B0604030504040204" pitchFamily="34" charset="0"/>
              </a:defRPr>
            </a:lvl6pPr>
            <a:lvl7pPr marL="2971800" indent="-228600" eaLnBrk="0" fontAlgn="base" hangingPunct="0">
              <a:spcBef>
                <a:spcPct val="0"/>
              </a:spcBef>
              <a:spcAft>
                <a:spcPct val="0"/>
              </a:spcAft>
              <a:tabLst>
                <a:tab pos="-3060700" algn="l"/>
                <a:tab pos="450850" algn="l"/>
                <a:tab pos="4410075" algn="r"/>
              </a:tabLst>
              <a:defRPr b="1">
                <a:solidFill>
                  <a:schemeClr val="tx1"/>
                </a:solidFill>
                <a:latin typeface="Verdana" panose="020B0604030504040204" pitchFamily="34" charset="0"/>
              </a:defRPr>
            </a:lvl7pPr>
            <a:lvl8pPr marL="3429000" indent="-228600" eaLnBrk="0" fontAlgn="base" hangingPunct="0">
              <a:spcBef>
                <a:spcPct val="0"/>
              </a:spcBef>
              <a:spcAft>
                <a:spcPct val="0"/>
              </a:spcAft>
              <a:tabLst>
                <a:tab pos="-3060700" algn="l"/>
                <a:tab pos="450850" algn="l"/>
                <a:tab pos="4410075" algn="r"/>
              </a:tabLst>
              <a:defRPr b="1">
                <a:solidFill>
                  <a:schemeClr val="tx1"/>
                </a:solidFill>
                <a:latin typeface="Verdana" panose="020B0604030504040204" pitchFamily="34" charset="0"/>
              </a:defRPr>
            </a:lvl8pPr>
            <a:lvl9pPr marL="3886200" indent="-228600" eaLnBrk="0" fontAlgn="base" hangingPunct="0">
              <a:spcBef>
                <a:spcPct val="0"/>
              </a:spcBef>
              <a:spcAft>
                <a:spcPct val="0"/>
              </a:spcAft>
              <a:tabLst>
                <a:tab pos="-3060700" algn="l"/>
                <a:tab pos="450850" algn="l"/>
                <a:tab pos="4410075" algn="r"/>
              </a:tabLst>
              <a:defRPr b="1">
                <a:solidFill>
                  <a:schemeClr val="tx1"/>
                </a:solidFill>
                <a:latin typeface="Verdana" panose="020B0604030504040204" pitchFamily="34" charset="0"/>
              </a:defRPr>
            </a:lvl9pPr>
          </a:lstStyle>
          <a:p>
            <a:pPr eaLnBrk="1" hangingPunct="1"/>
            <a:r>
              <a:rPr lang="cs-CZ" altLang="cs-CZ" sz="2000" u="sng" dirty="0">
                <a:latin typeface="Arial" panose="020B0604020202020204" pitchFamily="34" charset="0"/>
                <a:cs typeface="Times New Roman" panose="02020603050405020304" pitchFamily="18" charset="0"/>
              </a:rPr>
              <a:t>1. ROZPOČET POTŘEBNÉHO KAPITÁLU:</a:t>
            </a:r>
            <a:endParaRPr lang="cs-CZ" altLang="cs-CZ" sz="2000" dirty="0">
              <a:latin typeface="Arial" panose="020B0604020202020204" pitchFamily="34" charset="0"/>
            </a:endParaRPr>
          </a:p>
          <a:p>
            <a:pPr>
              <a:buFont typeface="Times New Roman" pitchFamily="18" charset="0"/>
              <a:buChar char="•"/>
            </a:pPr>
            <a:endParaRPr lang="cs-CZ" dirty="0">
              <a:solidFill>
                <a:schemeClr val="bg1"/>
              </a:solidFill>
              <a:latin typeface="Arial" pitchFamily="34" charset="0"/>
            </a:endParaRPr>
          </a:p>
        </p:txBody>
      </p:sp>
      <p:sp>
        <p:nvSpPr>
          <p:cNvPr id="21508" name="Line 4"/>
          <p:cNvSpPr>
            <a:spLocks noChangeShapeType="1"/>
          </p:cNvSpPr>
          <p:nvPr/>
        </p:nvSpPr>
        <p:spPr bwMode="auto">
          <a:xfrm>
            <a:off x="539750" y="4005263"/>
            <a:ext cx="8135938" cy="0"/>
          </a:xfrm>
          <a:prstGeom prst="line">
            <a:avLst/>
          </a:prstGeom>
          <a:noFill/>
          <a:ln w="38100" cmpd="dbl">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1509" name="Rectangle 5"/>
          <p:cNvSpPr>
            <a:spLocks noChangeArrowheads="1"/>
          </p:cNvSpPr>
          <p:nvPr/>
        </p:nvSpPr>
        <p:spPr bwMode="auto">
          <a:xfrm>
            <a:off x="323850" y="4073029"/>
            <a:ext cx="8137525" cy="923330"/>
          </a:xfrm>
          <a:prstGeom prst="rect">
            <a:avLst/>
          </a:prstGeom>
          <a:solidFill>
            <a:schemeClr val="bg1"/>
          </a:solidFill>
          <a:ln>
            <a:noFill/>
          </a:ln>
        </p:spPr>
        <p:txBody>
          <a:bodyPr anchor="ctr">
            <a:spAutoFit/>
          </a:bodyPr>
          <a:lstStyle>
            <a:lvl1pPr eaLnBrk="0" hangingPunct="0">
              <a:tabLst>
                <a:tab pos="450850" algn="l"/>
                <a:tab pos="4410075" algn="r"/>
              </a:tabLst>
              <a:defRPr b="1">
                <a:solidFill>
                  <a:schemeClr val="tx1"/>
                </a:solidFill>
                <a:latin typeface="Verdana" panose="020B0604030504040204" pitchFamily="34" charset="0"/>
              </a:defRPr>
            </a:lvl1pPr>
            <a:lvl2pPr marL="742950" indent="-285750" eaLnBrk="0" hangingPunct="0">
              <a:tabLst>
                <a:tab pos="450850" algn="l"/>
                <a:tab pos="4410075" algn="r"/>
              </a:tabLst>
              <a:defRPr b="1">
                <a:solidFill>
                  <a:schemeClr val="tx1"/>
                </a:solidFill>
                <a:latin typeface="Verdana" panose="020B0604030504040204" pitchFamily="34" charset="0"/>
              </a:defRPr>
            </a:lvl2pPr>
            <a:lvl3pPr marL="1143000" indent="-228600" eaLnBrk="0" hangingPunct="0">
              <a:tabLst>
                <a:tab pos="450850" algn="l"/>
                <a:tab pos="4410075" algn="r"/>
              </a:tabLst>
              <a:defRPr b="1">
                <a:solidFill>
                  <a:schemeClr val="tx1"/>
                </a:solidFill>
                <a:latin typeface="Verdana" panose="020B0604030504040204" pitchFamily="34" charset="0"/>
              </a:defRPr>
            </a:lvl3pPr>
            <a:lvl4pPr marL="1600200" indent="-228600" eaLnBrk="0" hangingPunct="0">
              <a:tabLst>
                <a:tab pos="450850" algn="l"/>
                <a:tab pos="4410075" algn="r"/>
              </a:tabLst>
              <a:defRPr b="1">
                <a:solidFill>
                  <a:schemeClr val="tx1"/>
                </a:solidFill>
                <a:latin typeface="Verdana" panose="020B0604030504040204" pitchFamily="34" charset="0"/>
              </a:defRPr>
            </a:lvl4pPr>
            <a:lvl5pPr marL="2057400" indent="-228600" eaLnBrk="0" hangingPunct="0">
              <a:tabLst>
                <a:tab pos="450850" algn="l"/>
                <a:tab pos="4410075" algn="r"/>
              </a:tabLst>
              <a:defRPr b="1">
                <a:solidFill>
                  <a:schemeClr val="tx1"/>
                </a:solidFill>
                <a:latin typeface="Verdana" panose="020B0604030504040204" pitchFamily="34" charset="0"/>
              </a:defRPr>
            </a:lvl5pPr>
            <a:lvl6pPr marL="2514600" indent="-228600" eaLnBrk="0" fontAlgn="base" hangingPunct="0">
              <a:spcBef>
                <a:spcPct val="0"/>
              </a:spcBef>
              <a:spcAft>
                <a:spcPct val="0"/>
              </a:spcAft>
              <a:tabLst>
                <a:tab pos="450850" algn="l"/>
                <a:tab pos="4410075" algn="r"/>
              </a:tabLst>
              <a:defRPr b="1">
                <a:solidFill>
                  <a:schemeClr val="tx1"/>
                </a:solidFill>
                <a:latin typeface="Verdana" panose="020B0604030504040204" pitchFamily="34" charset="0"/>
              </a:defRPr>
            </a:lvl6pPr>
            <a:lvl7pPr marL="2971800" indent="-228600" eaLnBrk="0" fontAlgn="base" hangingPunct="0">
              <a:spcBef>
                <a:spcPct val="0"/>
              </a:spcBef>
              <a:spcAft>
                <a:spcPct val="0"/>
              </a:spcAft>
              <a:tabLst>
                <a:tab pos="450850" algn="l"/>
                <a:tab pos="4410075" algn="r"/>
              </a:tabLst>
              <a:defRPr b="1">
                <a:solidFill>
                  <a:schemeClr val="tx1"/>
                </a:solidFill>
                <a:latin typeface="Verdana" panose="020B0604030504040204" pitchFamily="34" charset="0"/>
              </a:defRPr>
            </a:lvl7pPr>
            <a:lvl8pPr marL="3429000" indent="-228600" eaLnBrk="0" fontAlgn="base" hangingPunct="0">
              <a:spcBef>
                <a:spcPct val="0"/>
              </a:spcBef>
              <a:spcAft>
                <a:spcPct val="0"/>
              </a:spcAft>
              <a:tabLst>
                <a:tab pos="450850" algn="l"/>
                <a:tab pos="4410075" algn="r"/>
              </a:tabLst>
              <a:defRPr b="1">
                <a:solidFill>
                  <a:schemeClr val="tx1"/>
                </a:solidFill>
                <a:latin typeface="Verdana" panose="020B0604030504040204" pitchFamily="34" charset="0"/>
              </a:defRPr>
            </a:lvl8pPr>
            <a:lvl9pPr marL="3886200" indent="-228600" eaLnBrk="0" fontAlgn="base" hangingPunct="0">
              <a:spcBef>
                <a:spcPct val="0"/>
              </a:spcBef>
              <a:spcAft>
                <a:spcPct val="0"/>
              </a:spcAft>
              <a:tabLst>
                <a:tab pos="450850" algn="l"/>
                <a:tab pos="4410075" algn="r"/>
              </a:tabLst>
              <a:defRPr b="1">
                <a:solidFill>
                  <a:schemeClr val="tx1"/>
                </a:solidFill>
                <a:latin typeface="Verdana" panose="020B0604030504040204" pitchFamily="34" charset="0"/>
              </a:defRPr>
            </a:lvl9pPr>
          </a:lstStyle>
          <a:p>
            <a:pPr algn="just"/>
            <a:r>
              <a:rPr lang="cs-CZ" altLang="cs-CZ" b="0" dirty="0">
                <a:latin typeface="Arial" panose="020B0604020202020204" pitchFamily="34" charset="0"/>
              </a:rPr>
              <a:t>	</a:t>
            </a:r>
            <a:r>
              <a:rPr lang="cs-CZ" dirty="0">
                <a:solidFill>
                  <a:schemeClr val="bg1"/>
                </a:solidFill>
                <a:latin typeface="Arial" pitchFamily="34" charset="0"/>
                <a:cs typeface="Times New Roman" pitchFamily="18" charset="0"/>
              </a:rPr>
              <a:t> Počáteční potřeba kapitálu celkem	           6 171 640 Kč</a:t>
            </a:r>
            <a:endParaRPr lang="cs-CZ" dirty="0">
              <a:solidFill>
                <a:schemeClr val="bg1"/>
              </a:solidFill>
              <a:latin typeface="Arial" pitchFamily="34" charset="0"/>
            </a:endParaRPr>
          </a:p>
          <a:p>
            <a:pPr algn="just"/>
            <a:r>
              <a:rPr lang="cs-CZ" dirty="0">
                <a:solidFill>
                  <a:schemeClr val="bg1"/>
                </a:solidFill>
                <a:latin typeface="Arial" pitchFamily="34" charset="0"/>
                <a:cs typeface="Times New Roman" pitchFamily="18" charset="0"/>
              </a:rPr>
              <a:t>	Rezerva na počáteční kapitál (5 %)      	   </a:t>
            </a:r>
            <a:r>
              <a:rPr lang="cs-CZ" dirty="0">
                <a:solidFill>
                  <a:schemeClr val="bg1"/>
                </a:solidFill>
                <a:latin typeface="Arial" pitchFamily="34" charset="0"/>
              </a:rPr>
              <a:t>	   </a:t>
            </a:r>
            <a:r>
              <a:rPr lang="cs-CZ" dirty="0">
                <a:solidFill>
                  <a:schemeClr val="bg1"/>
                </a:solidFill>
                <a:latin typeface="Arial" pitchFamily="34" charset="0"/>
                <a:cs typeface="Times New Roman" pitchFamily="18" charset="0"/>
              </a:rPr>
              <a:t>308 582 Kč</a:t>
            </a:r>
            <a:endParaRPr lang="cs-CZ" dirty="0">
              <a:solidFill>
                <a:schemeClr val="bg1"/>
              </a:solidFill>
              <a:latin typeface="Arial" pitchFamily="34" charset="0"/>
            </a:endParaRPr>
          </a:p>
          <a:p>
            <a:pPr algn="just"/>
            <a:r>
              <a:rPr lang="cs-CZ" dirty="0">
                <a:solidFill>
                  <a:schemeClr val="bg1"/>
                </a:solidFill>
                <a:latin typeface="Arial" pitchFamily="34" charset="0"/>
                <a:cs typeface="Times New Roman" pitchFamily="18" charset="0"/>
              </a:rPr>
              <a:t>	</a:t>
            </a:r>
            <a:r>
              <a:rPr lang="cs-CZ" u="sng" dirty="0">
                <a:solidFill>
                  <a:schemeClr val="bg1"/>
                </a:solidFill>
                <a:latin typeface="Arial" pitchFamily="34" charset="0"/>
                <a:cs typeface="Times New Roman" pitchFamily="18" charset="0"/>
              </a:rPr>
              <a:t>Potřeba kapitálu celkem	</a:t>
            </a:r>
            <a:r>
              <a:rPr lang="cs-CZ" u="sng" dirty="0">
                <a:solidFill>
                  <a:schemeClr val="bg1"/>
                </a:solidFill>
                <a:latin typeface="Arial" pitchFamily="34" charset="0"/>
              </a:rPr>
              <a:t>		</a:t>
            </a:r>
            <a:r>
              <a:rPr lang="cs-CZ" u="sng" dirty="0">
                <a:solidFill>
                  <a:schemeClr val="bg1"/>
                </a:solidFill>
                <a:latin typeface="Arial" pitchFamily="34" charset="0"/>
                <a:cs typeface="Times New Roman" pitchFamily="18" charset="0"/>
              </a:rPr>
              <a:t>6 480 222 Kč</a:t>
            </a:r>
            <a:endParaRPr lang="cs-CZ" altLang="cs-CZ" b="0" dirty="0">
              <a:solidFill>
                <a:schemeClr val="bg1"/>
              </a:solidFill>
              <a:latin typeface="Arial" panose="020B0604020202020204" pitchFamily="34" charset="0"/>
            </a:endParaRPr>
          </a:p>
        </p:txBody>
      </p:sp>
      <p:sp>
        <p:nvSpPr>
          <p:cNvPr id="21510" name="Rectangle 6"/>
          <p:cNvSpPr>
            <a:spLocks noChangeArrowheads="1"/>
          </p:cNvSpPr>
          <p:nvPr/>
        </p:nvSpPr>
        <p:spPr bwMode="auto">
          <a:xfrm>
            <a:off x="323850" y="5223321"/>
            <a:ext cx="8820150" cy="369332"/>
          </a:xfrm>
          <a:prstGeom prst="rect">
            <a:avLst/>
          </a:prstGeom>
          <a:solidFill>
            <a:schemeClr val="bg1"/>
          </a:solidFill>
          <a:ln>
            <a:noFill/>
          </a:ln>
        </p:spPr>
        <p:txBody>
          <a:bodyPr anchor="ctr">
            <a:spAutoFit/>
          </a:bodyPr>
          <a:lstStyle>
            <a:lvl1pPr eaLnBrk="0" hangingPunct="0">
              <a:tabLst>
                <a:tab pos="-3060700" algn="l"/>
                <a:tab pos="452438" algn="l"/>
                <a:tab pos="4410075" algn="r"/>
              </a:tabLst>
              <a:defRPr b="1">
                <a:solidFill>
                  <a:schemeClr val="tx1"/>
                </a:solidFill>
                <a:latin typeface="Verdana" panose="020B0604030504040204" pitchFamily="34" charset="0"/>
              </a:defRPr>
            </a:lvl1pPr>
            <a:lvl2pPr marL="742950" indent="-285750" eaLnBrk="0" hangingPunct="0">
              <a:tabLst>
                <a:tab pos="-3060700" algn="l"/>
                <a:tab pos="452438" algn="l"/>
                <a:tab pos="4410075" algn="r"/>
              </a:tabLst>
              <a:defRPr b="1">
                <a:solidFill>
                  <a:schemeClr val="tx1"/>
                </a:solidFill>
                <a:latin typeface="Verdana" panose="020B0604030504040204" pitchFamily="34" charset="0"/>
              </a:defRPr>
            </a:lvl2pPr>
            <a:lvl3pPr marL="1143000" indent="-228600" eaLnBrk="0" hangingPunct="0">
              <a:tabLst>
                <a:tab pos="-3060700" algn="l"/>
                <a:tab pos="452438" algn="l"/>
                <a:tab pos="4410075" algn="r"/>
              </a:tabLst>
              <a:defRPr b="1">
                <a:solidFill>
                  <a:schemeClr val="tx1"/>
                </a:solidFill>
                <a:latin typeface="Verdana" panose="020B0604030504040204" pitchFamily="34" charset="0"/>
              </a:defRPr>
            </a:lvl3pPr>
            <a:lvl4pPr marL="1600200" indent="-228600" eaLnBrk="0" hangingPunct="0">
              <a:tabLst>
                <a:tab pos="-3060700" algn="l"/>
                <a:tab pos="452438" algn="l"/>
                <a:tab pos="4410075" algn="r"/>
              </a:tabLst>
              <a:defRPr b="1">
                <a:solidFill>
                  <a:schemeClr val="tx1"/>
                </a:solidFill>
                <a:latin typeface="Verdana" panose="020B0604030504040204" pitchFamily="34" charset="0"/>
              </a:defRPr>
            </a:lvl4pPr>
            <a:lvl5pPr marL="2057400" indent="-228600" eaLnBrk="0" hangingPunct="0">
              <a:tabLst>
                <a:tab pos="-3060700" algn="l"/>
                <a:tab pos="452438" algn="l"/>
                <a:tab pos="4410075" algn="r"/>
              </a:tabLst>
              <a:defRPr b="1">
                <a:solidFill>
                  <a:schemeClr val="tx1"/>
                </a:solidFill>
                <a:latin typeface="Verdana" panose="020B0604030504040204" pitchFamily="34" charset="0"/>
              </a:defRPr>
            </a:lvl5pPr>
            <a:lvl6pPr marL="2514600" indent="-228600" eaLnBrk="0" fontAlgn="base" hangingPunct="0">
              <a:spcBef>
                <a:spcPct val="0"/>
              </a:spcBef>
              <a:spcAft>
                <a:spcPct val="0"/>
              </a:spcAft>
              <a:tabLst>
                <a:tab pos="-3060700" algn="l"/>
                <a:tab pos="452438" algn="l"/>
                <a:tab pos="4410075" algn="r"/>
              </a:tabLst>
              <a:defRPr b="1">
                <a:solidFill>
                  <a:schemeClr val="tx1"/>
                </a:solidFill>
                <a:latin typeface="Verdana" panose="020B0604030504040204" pitchFamily="34" charset="0"/>
              </a:defRPr>
            </a:lvl6pPr>
            <a:lvl7pPr marL="2971800" indent="-228600" eaLnBrk="0" fontAlgn="base" hangingPunct="0">
              <a:spcBef>
                <a:spcPct val="0"/>
              </a:spcBef>
              <a:spcAft>
                <a:spcPct val="0"/>
              </a:spcAft>
              <a:tabLst>
                <a:tab pos="-3060700" algn="l"/>
                <a:tab pos="452438" algn="l"/>
                <a:tab pos="4410075" algn="r"/>
              </a:tabLst>
              <a:defRPr b="1">
                <a:solidFill>
                  <a:schemeClr val="tx1"/>
                </a:solidFill>
                <a:latin typeface="Verdana" panose="020B0604030504040204" pitchFamily="34" charset="0"/>
              </a:defRPr>
            </a:lvl7pPr>
            <a:lvl8pPr marL="3429000" indent="-228600" eaLnBrk="0" fontAlgn="base" hangingPunct="0">
              <a:spcBef>
                <a:spcPct val="0"/>
              </a:spcBef>
              <a:spcAft>
                <a:spcPct val="0"/>
              </a:spcAft>
              <a:tabLst>
                <a:tab pos="-3060700" algn="l"/>
                <a:tab pos="452438" algn="l"/>
                <a:tab pos="4410075" algn="r"/>
              </a:tabLst>
              <a:defRPr b="1">
                <a:solidFill>
                  <a:schemeClr val="tx1"/>
                </a:solidFill>
                <a:latin typeface="Verdana" panose="020B0604030504040204" pitchFamily="34" charset="0"/>
              </a:defRPr>
            </a:lvl8pPr>
            <a:lvl9pPr marL="3886200" indent="-228600" eaLnBrk="0" fontAlgn="base" hangingPunct="0">
              <a:spcBef>
                <a:spcPct val="0"/>
              </a:spcBef>
              <a:spcAft>
                <a:spcPct val="0"/>
              </a:spcAft>
              <a:tabLst>
                <a:tab pos="-3060700" algn="l"/>
                <a:tab pos="452438" algn="l"/>
                <a:tab pos="4410075" algn="r"/>
              </a:tabLst>
              <a:defRPr b="1">
                <a:solidFill>
                  <a:schemeClr val="tx1"/>
                </a:solidFill>
                <a:latin typeface="Verdana" panose="020B0604030504040204" pitchFamily="34" charset="0"/>
              </a:defRPr>
            </a:lvl9pPr>
          </a:lstStyle>
          <a:p>
            <a:pPr eaLnBrk="1" hangingPunct="1"/>
            <a:r>
              <a:rPr lang="cs-CZ" altLang="cs-CZ" u="sng" dirty="0">
                <a:latin typeface="Arial" panose="020B0604020202020204" pitchFamily="34" charset="0"/>
              </a:rPr>
              <a:t>2. ZDROJE KAPITÁLU:</a:t>
            </a:r>
          </a:p>
        </p:txBody>
      </p:sp>
    </p:spTree>
    <p:extLst>
      <p:ext uri="{BB962C8B-B14F-4D97-AF65-F5344CB8AC3E}">
        <p14:creationId xmlns:p14="http://schemas.microsoft.com/office/powerpoint/2010/main" val="392050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21509">
                                            <p:txEl>
                                              <p:pRg st="0" end="0"/>
                                            </p:txEl>
                                          </p:spTgt>
                                        </p:tgtEl>
                                        <p:attrNameLst>
                                          <p:attrName>style.color</p:attrName>
                                        </p:attrNameLst>
                                      </p:cBhvr>
                                      <p:to>
                                        <a:schemeClr val="accent2"/>
                                      </p:to>
                                    </p:animClr>
                                    <p:animClr clrSpc="rgb" dir="cw">
                                      <p:cBhvr>
                                        <p:cTn id="7" dur="500" fill="hold"/>
                                        <p:tgtEl>
                                          <p:spTgt spid="21509">
                                            <p:txEl>
                                              <p:pRg st="0" end="0"/>
                                            </p:txEl>
                                          </p:spTgt>
                                        </p:tgtEl>
                                        <p:attrNameLst>
                                          <p:attrName>fillcolor</p:attrName>
                                        </p:attrNameLst>
                                      </p:cBhvr>
                                      <p:to>
                                        <a:schemeClr val="accent2"/>
                                      </p:to>
                                    </p:animClr>
                                    <p:set>
                                      <p:cBhvr>
                                        <p:cTn id="8" dur="500" fill="hold"/>
                                        <p:tgtEl>
                                          <p:spTgt spid="21509">
                                            <p:txEl>
                                              <p:pRg st="0" end="0"/>
                                            </p:txEl>
                                          </p:spTgt>
                                        </p:tgtEl>
                                        <p:attrNameLst>
                                          <p:attrName>fill.type</p:attrName>
                                        </p:attrNameLst>
                                      </p:cBhvr>
                                      <p:to>
                                        <p:strVal val="solid"/>
                                      </p:to>
                                    </p:set>
                                    <p:set>
                                      <p:cBhvr>
                                        <p:cTn id="9" dur="500" fill="hold"/>
                                        <p:tgtEl>
                                          <p:spTgt spid="21509">
                                            <p:txEl>
                                              <p:pRg st="0" end="0"/>
                                            </p:txEl>
                                          </p:spTgt>
                                        </p:tgtEl>
                                        <p:attrNameLst>
                                          <p:attrName>fill.on</p:attrName>
                                        </p:attrNameLst>
                                      </p:cBhvr>
                                      <p:to>
                                        <p:strVal val="true"/>
                                      </p:to>
                                    </p:set>
                                  </p:childTnLst>
                                </p:cTn>
                              </p:par>
                              <p:par>
                                <p:cTn id="10" presetID="19" presetClass="emph" presetSubtype="0" fill="hold" nodeType="withEffect">
                                  <p:stCondLst>
                                    <p:cond delay="0"/>
                                  </p:stCondLst>
                                  <p:childTnLst>
                                    <p:animClr clrSpc="rgb" dir="cw">
                                      <p:cBhvr override="childStyle">
                                        <p:cTn id="11" dur="500" fill="hold"/>
                                        <p:tgtEl>
                                          <p:spTgt spid="21509">
                                            <p:txEl>
                                              <p:pRg st="1" end="1"/>
                                            </p:txEl>
                                          </p:spTgt>
                                        </p:tgtEl>
                                        <p:attrNameLst>
                                          <p:attrName>style.color</p:attrName>
                                        </p:attrNameLst>
                                      </p:cBhvr>
                                      <p:to>
                                        <a:schemeClr val="accent2"/>
                                      </p:to>
                                    </p:animClr>
                                    <p:animClr clrSpc="rgb" dir="cw">
                                      <p:cBhvr>
                                        <p:cTn id="12" dur="500" fill="hold"/>
                                        <p:tgtEl>
                                          <p:spTgt spid="21509">
                                            <p:txEl>
                                              <p:pRg st="1" end="1"/>
                                            </p:txEl>
                                          </p:spTgt>
                                        </p:tgtEl>
                                        <p:attrNameLst>
                                          <p:attrName>fillcolor</p:attrName>
                                        </p:attrNameLst>
                                      </p:cBhvr>
                                      <p:to>
                                        <a:schemeClr val="accent2"/>
                                      </p:to>
                                    </p:animClr>
                                    <p:set>
                                      <p:cBhvr>
                                        <p:cTn id="13" dur="500" fill="hold"/>
                                        <p:tgtEl>
                                          <p:spTgt spid="21509">
                                            <p:txEl>
                                              <p:pRg st="1" end="1"/>
                                            </p:txEl>
                                          </p:spTgt>
                                        </p:tgtEl>
                                        <p:attrNameLst>
                                          <p:attrName>fill.type</p:attrName>
                                        </p:attrNameLst>
                                      </p:cBhvr>
                                      <p:to>
                                        <p:strVal val="solid"/>
                                      </p:to>
                                    </p:set>
                                    <p:set>
                                      <p:cBhvr>
                                        <p:cTn id="14" dur="500" fill="hold"/>
                                        <p:tgtEl>
                                          <p:spTgt spid="21509">
                                            <p:txEl>
                                              <p:pRg st="1" end="1"/>
                                            </p:txEl>
                                          </p:spTgt>
                                        </p:tgtEl>
                                        <p:attrNameLst>
                                          <p:attrName>fill.on</p:attrName>
                                        </p:attrNameLst>
                                      </p:cBhvr>
                                      <p:to>
                                        <p:strVal val="true"/>
                                      </p:to>
                                    </p:set>
                                  </p:childTnLst>
                                </p:cTn>
                              </p:par>
                              <p:par>
                                <p:cTn id="15" presetID="19" presetClass="emph" presetSubtype="0" fill="hold" nodeType="withEffect">
                                  <p:stCondLst>
                                    <p:cond delay="0"/>
                                  </p:stCondLst>
                                  <p:childTnLst>
                                    <p:animClr clrSpc="rgb" dir="cw">
                                      <p:cBhvr override="childStyle">
                                        <p:cTn id="16" dur="500" fill="hold"/>
                                        <p:tgtEl>
                                          <p:spTgt spid="21509">
                                            <p:txEl>
                                              <p:pRg st="2" end="2"/>
                                            </p:txEl>
                                          </p:spTgt>
                                        </p:tgtEl>
                                        <p:attrNameLst>
                                          <p:attrName>style.color</p:attrName>
                                        </p:attrNameLst>
                                      </p:cBhvr>
                                      <p:to>
                                        <a:schemeClr val="accent2"/>
                                      </p:to>
                                    </p:animClr>
                                    <p:animClr clrSpc="rgb" dir="cw">
                                      <p:cBhvr>
                                        <p:cTn id="17" dur="500" fill="hold"/>
                                        <p:tgtEl>
                                          <p:spTgt spid="21509">
                                            <p:txEl>
                                              <p:pRg st="2" end="2"/>
                                            </p:txEl>
                                          </p:spTgt>
                                        </p:tgtEl>
                                        <p:attrNameLst>
                                          <p:attrName>fillcolor</p:attrName>
                                        </p:attrNameLst>
                                      </p:cBhvr>
                                      <p:to>
                                        <a:schemeClr val="accent2"/>
                                      </p:to>
                                    </p:animClr>
                                    <p:set>
                                      <p:cBhvr>
                                        <p:cTn id="18" dur="500" fill="hold"/>
                                        <p:tgtEl>
                                          <p:spTgt spid="21509">
                                            <p:txEl>
                                              <p:pRg st="2" end="2"/>
                                            </p:txEl>
                                          </p:spTgt>
                                        </p:tgtEl>
                                        <p:attrNameLst>
                                          <p:attrName>fill.type</p:attrName>
                                        </p:attrNameLst>
                                      </p:cBhvr>
                                      <p:to>
                                        <p:strVal val="solid"/>
                                      </p:to>
                                    </p:set>
                                    <p:set>
                                      <p:cBhvr>
                                        <p:cTn id="19" dur="500" fill="hold"/>
                                        <p:tgtEl>
                                          <p:spTgt spid="21509">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381954" y="286340"/>
            <a:ext cx="8424862" cy="558800"/>
          </a:xfrm>
          <a:noFill/>
        </p:spPr>
        <p:txBody>
          <a:bodyPr>
            <a:normAutofit fontScale="90000"/>
          </a:bodyPr>
          <a:lstStyle/>
          <a:p>
            <a:pPr eaLnBrk="1" hangingPunct="1"/>
            <a:r>
              <a:rPr lang="cs-CZ" altLang="cs-CZ" sz="2800" b="1" dirty="0">
                <a:solidFill>
                  <a:srgbClr val="C00000"/>
                </a:solidFill>
              </a:rPr>
              <a:t>ZAKLADATELSKÝ ROZPOČET</a:t>
            </a:r>
            <a:br>
              <a:rPr lang="cs-CZ" altLang="cs-CZ" sz="2800" b="1" dirty="0">
                <a:solidFill>
                  <a:srgbClr val="C00000"/>
                </a:solidFill>
              </a:rPr>
            </a:br>
            <a:r>
              <a:rPr lang="cs-CZ" altLang="cs-CZ" sz="2800" b="1" dirty="0">
                <a:solidFill>
                  <a:srgbClr val="C00000"/>
                </a:solidFill>
              </a:rPr>
              <a:t> Ukázkový příklad 1 - řešení</a:t>
            </a:r>
          </a:p>
        </p:txBody>
      </p:sp>
      <p:sp>
        <p:nvSpPr>
          <p:cNvPr id="22531" name="Rectangle 3"/>
          <p:cNvSpPr>
            <a:spLocks noChangeArrowheads="1"/>
          </p:cNvSpPr>
          <p:nvPr/>
        </p:nvSpPr>
        <p:spPr bwMode="auto">
          <a:xfrm>
            <a:off x="359568" y="1461664"/>
            <a:ext cx="8424863" cy="707886"/>
          </a:xfrm>
          <a:prstGeom prst="rect">
            <a:avLst/>
          </a:prstGeom>
          <a:solidFill>
            <a:schemeClr val="bg1"/>
          </a:solidFill>
          <a:ln>
            <a:noFill/>
          </a:ln>
        </p:spPr>
        <p:txBody>
          <a:bodyPr anchor="ctr">
            <a:spAutoFit/>
          </a:bodyPr>
          <a:lstStyle>
            <a:lvl1pPr eaLnBrk="0" hangingPunct="0">
              <a:tabLst>
                <a:tab pos="-3060700" algn="l"/>
                <a:tab pos="4410075" algn="r"/>
              </a:tabLst>
              <a:defRPr b="1">
                <a:solidFill>
                  <a:schemeClr val="tx1"/>
                </a:solidFill>
                <a:latin typeface="Verdana" panose="020B0604030504040204" pitchFamily="34" charset="0"/>
              </a:defRPr>
            </a:lvl1pPr>
            <a:lvl2pPr marL="742950" indent="-285750" eaLnBrk="0" hangingPunct="0">
              <a:tabLst>
                <a:tab pos="-3060700" algn="l"/>
                <a:tab pos="4410075" algn="r"/>
              </a:tabLst>
              <a:defRPr b="1">
                <a:solidFill>
                  <a:schemeClr val="tx1"/>
                </a:solidFill>
                <a:latin typeface="Verdana" panose="020B0604030504040204" pitchFamily="34" charset="0"/>
              </a:defRPr>
            </a:lvl2pPr>
            <a:lvl3pPr marL="1143000" indent="-228600" eaLnBrk="0" hangingPunct="0">
              <a:tabLst>
                <a:tab pos="-3060700" algn="l"/>
                <a:tab pos="4410075" algn="r"/>
              </a:tabLst>
              <a:defRPr b="1">
                <a:solidFill>
                  <a:schemeClr val="tx1"/>
                </a:solidFill>
                <a:latin typeface="Verdana" panose="020B0604030504040204" pitchFamily="34" charset="0"/>
              </a:defRPr>
            </a:lvl3pPr>
            <a:lvl4pPr marL="1600200" indent="-228600" eaLnBrk="0" hangingPunct="0">
              <a:tabLst>
                <a:tab pos="-3060700" algn="l"/>
                <a:tab pos="4410075" algn="r"/>
              </a:tabLst>
              <a:defRPr b="1">
                <a:solidFill>
                  <a:schemeClr val="tx1"/>
                </a:solidFill>
                <a:latin typeface="Verdana" panose="020B0604030504040204" pitchFamily="34" charset="0"/>
              </a:defRPr>
            </a:lvl4pPr>
            <a:lvl5pPr marL="2057400" indent="-228600" eaLnBrk="0" hangingPunct="0">
              <a:tabLst>
                <a:tab pos="-3060700" algn="l"/>
                <a:tab pos="4410075" algn="r"/>
              </a:tabLst>
              <a:defRPr b="1">
                <a:solidFill>
                  <a:schemeClr val="tx1"/>
                </a:solidFill>
                <a:latin typeface="Verdana" panose="020B0604030504040204" pitchFamily="34" charset="0"/>
              </a:defRPr>
            </a:lvl5pPr>
            <a:lvl6pPr marL="2514600" indent="-228600" eaLnBrk="0" fontAlgn="base" hangingPunct="0">
              <a:spcBef>
                <a:spcPct val="0"/>
              </a:spcBef>
              <a:spcAft>
                <a:spcPct val="0"/>
              </a:spcAft>
              <a:tabLst>
                <a:tab pos="-3060700" algn="l"/>
                <a:tab pos="4410075" algn="r"/>
              </a:tabLst>
              <a:defRPr b="1">
                <a:solidFill>
                  <a:schemeClr val="tx1"/>
                </a:solidFill>
                <a:latin typeface="Verdana" panose="020B0604030504040204" pitchFamily="34" charset="0"/>
              </a:defRPr>
            </a:lvl6pPr>
            <a:lvl7pPr marL="2971800" indent="-228600" eaLnBrk="0" fontAlgn="base" hangingPunct="0">
              <a:spcBef>
                <a:spcPct val="0"/>
              </a:spcBef>
              <a:spcAft>
                <a:spcPct val="0"/>
              </a:spcAft>
              <a:tabLst>
                <a:tab pos="-3060700" algn="l"/>
                <a:tab pos="4410075" algn="r"/>
              </a:tabLst>
              <a:defRPr b="1">
                <a:solidFill>
                  <a:schemeClr val="tx1"/>
                </a:solidFill>
                <a:latin typeface="Verdana" panose="020B0604030504040204" pitchFamily="34" charset="0"/>
              </a:defRPr>
            </a:lvl7pPr>
            <a:lvl8pPr marL="3429000" indent="-228600" eaLnBrk="0" fontAlgn="base" hangingPunct="0">
              <a:spcBef>
                <a:spcPct val="0"/>
              </a:spcBef>
              <a:spcAft>
                <a:spcPct val="0"/>
              </a:spcAft>
              <a:tabLst>
                <a:tab pos="-3060700" algn="l"/>
                <a:tab pos="4410075" algn="r"/>
              </a:tabLst>
              <a:defRPr b="1">
                <a:solidFill>
                  <a:schemeClr val="tx1"/>
                </a:solidFill>
                <a:latin typeface="Verdana" panose="020B0604030504040204" pitchFamily="34" charset="0"/>
              </a:defRPr>
            </a:lvl8pPr>
            <a:lvl9pPr marL="3886200" indent="-228600" eaLnBrk="0" fontAlgn="base" hangingPunct="0">
              <a:spcBef>
                <a:spcPct val="0"/>
              </a:spcBef>
              <a:spcAft>
                <a:spcPct val="0"/>
              </a:spcAft>
              <a:tabLst>
                <a:tab pos="-3060700" algn="l"/>
                <a:tab pos="4410075" algn="r"/>
              </a:tabLst>
              <a:defRPr b="1">
                <a:solidFill>
                  <a:schemeClr val="tx1"/>
                </a:solidFill>
                <a:latin typeface="Verdana" panose="020B0604030504040204" pitchFamily="34" charset="0"/>
              </a:defRPr>
            </a:lvl9pPr>
          </a:lstStyle>
          <a:p>
            <a:pPr eaLnBrk="1" hangingPunct="1"/>
            <a:r>
              <a:rPr lang="cs-CZ" altLang="cs-CZ" sz="2000" u="sng" dirty="0"/>
              <a:t>3. ROČNÍ ROZPOČET VÝNOSŮ A NÁKLADŮ:</a:t>
            </a:r>
          </a:p>
          <a:p>
            <a:pPr eaLnBrk="1" hangingPunct="1"/>
            <a:endParaRPr lang="cs-CZ" altLang="cs-CZ" sz="2000" dirty="0">
              <a:solidFill>
                <a:schemeClr val="bg1"/>
              </a:solidFill>
            </a:endParaRPr>
          </a:p>
        </p:txBody>
      </p:sp>
    </p:spTree>
    <p:extLst>
      <p:ext uri="{BB962C8B-B14F-4D97-AF65-F5344CB8AC3E}">
        <p14:creationId xmlns:p14="http://schemas.microsoft.com/office/powerpoint/2010/main" val="317970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31126" y="349250"/>
            <a:ext cx="8424862" cy="558800"/>
          </a:xfrm>
          <a:noFill/>
        </p:spPr>
        <p:txBody>
          <a:bodyPr>
            <a:normAutofit fontScale="90000"/>
          </a:bodyPr>
          <a:lstStyle/>
          <a:p>
            <a:pPr eaLnBrk="1" hangingPunct="1"/>
            <a:r>
              <a:rPr lang="cs-CZ" altLang="cs-CZ" sz="2800" b="1" dirty="0">
                <a:solidFill>
                  <a:srgbClr val="C00000"/>
                </a:solidFill>
              </a:rPr>
              <a:t>ZAKLADATELSKÝ ROZPOČET</a:t>
            </a:r>
            <a:br>
              <a:rPr lang="cs-CZ" altLang="cs-CZ" sz="2800" b="1" dirty="0">
                <a:solidFill>
                  <a:srgbClr val="C00000"/>
                </a:solidFill>
              </a:rPr>
            </a:br>
            <a:r>
              <a:rPr lang="cs-CZ" altLang="cs-CZ" sz="2800" b="1" dirty="0">
                <a:solidFill>
                  <a:srgbClr val="C00000"/>
                </a:solidFill>
              </a:rPr>
              <a:t> Ukázkový příklad 1 - řešení</a:t>
            </a:r>
          </a:p>
        </p:txBody>
      </p:sp>
      <p:sp>
        <p:nvSpPr>
          <p:cNvPr id="23555" name="Rectangle 3"/>
          <p:cNvSpPr>
            <a:spLocks noChangeArrowheads="1"/>
          </p:cNvSpPr>
          <p:nvPr/>
        </p:nvSpPr>
        <p:spPr bwMode="auto">
          <a:xfrm>
            <a:off x="250825" y="1005235"/>
            <a:ext cx="8713788" cy="4708981"/>
          </a:xfrm>
          <a:prstGeom prst="rect">
            <a:avLst/>
          </a:prstGeom>
          <a:solidFill>
            <a:schemeClr val="bg1"/>
          </a:solidFill>
          <a:ln>
            <a:noFill/>
          </a:ln>
        </p:spPr>
        <p:txBody>
          <a:bodyPr anchor="ctr">
            <a:spAutoFit/>
          </a:bodyPr>
          <a:lstStyle>
            <a:lvl1pPr eaLnBrk="0" hangingPunct="0">
              <a:tabLst>
                <a:tab pos="-3060700" algn="l"/>
                <a:tab pos="4410075" algn="r"/>
              </a:tabLst>
              <a:defRPr b="1">
                <a:solidFill>
                  <a:schemeClr val="tx1"/>
                </a:solidFill>
                <a:latin typeface="Verdana" panose="020B0604030504040204" pitchFamily="34" charset="0"/>
              </a:defRPr>
            </a:lvl1pPr>
            <a:lvl2pPr marL="742950" indent="-285750" eaLnBrk="0" hangingPunct="0">
              <a:tabLst>
                <a:tab pos="-3060700" algn="l"/>
                <a:tab pos="4410075" algn="r"/>
              </a:tabLst>
              <a:defRPr b="1">
                <a:solidFill>
                  <a:schemeClr val="tx1"/>
                </a:solidFill>
                <a:latin typeface="Verdana" panose="020B0604030504040204" pitchFamily="34" charset="0"/>
              </a:defRPr>
            </a:lvl2pPr>
            <a:lvl3pPr marL="1143000" indent="-228600" eaLnBrk="0" hangingPunct="0">
              <a:tabLst>
                <a:tab pos="-3060700" algn="l"/>
                <a:tab pos="4410075" algn="r"/>
              </a:tabLst>
              <a:defRPr b="1">
                <a:solidFill>
                  <a:schemeClr val="tx1"/>
                </a:solidFill>
                <a:latin typeface="Verdana" panose="020B0604030504040204" pitchFamily="34" charset="0"/>
              </a:defRPr>
            </a:lvl3pPr>
            <a:lvl4pPr marL="1600200" indent="-228600" eaLnBrk="0" hangingPunct="0">
              <a:tabLst>
                <a:tab pos="-3060700" algn="l"/>
                <a:tab pos="4410075" algn="r"/>
              </a:tabLst>
              <a:defRPr b="1">
                <a:solidFill>
                  <a:schemeClr val="tx1"/>
                </a:solidFill>
                <a:latin typeface="Verdana" panose="020B0604030504040204" pitchFamily="34" charset="0"/>
              </a:defRPr>
            </a:lvl4pPr>
            <a:lvl5pPr marL="2057400" indent="-228600" eaLnBrk="0" hangingPunct="0">
              <a:tabLst>
                <a:tab pos="-3060700" algn="l"/>
                <a:tab pos="4410075" algn="r"/>
              </a:tabLst>
              <a:defRPr b="1">
                <a:solidFill>
                  <a:schemeClr val="tx1"/>
                </a:solidFill>
                <a:latin typeface="Verdana" panose="020B0604030504040204" pitchFamily="34" charset="0"/>
              </a:defRPr>
            </a:lvl5pPr>
            <a:lvl6pPr marL="2514600" indent="-228600" eaLnBrk="0" fontAlgn="base" hangingPunct="0">
              <a:spcBef>
                <a:spcPct val="0"/>
              </a:spcBef>
              <a:spcAft>
                <a:spcPct val="0"/>
              </a:spcAft>
              <a:tabLst>
                <a:tab pos="-3060700" algn="l"/>
                <a:tab pos="4410075" algn="r"/>
              </a:tabLst>
              <a:defRPr b="1">
                <a:solidFill>
                  <a:schemeClr val="tx1"/>
                </a:solidFill>
                <a:latin typeface="Verdana" panose="020B0604030504040204" pitchFamily="34" charset="0"/>
              </a:defRPr>
            </a:lvl6pPr>
            <a:lvl7pPr marL="2971800" indent="-228600" eaLnBrk="0" fontAlgn="base" hangingPunct="0">
              <a:spcBef>
                <a:spcPct val="0"/>
              </a:spcBef>
              <a:spcAft>
                <a:spcPct val="0"/>
              </a:spcAft>
              <a:tabLst>
                <a:tab pos="-3060700" algn="l"/>
                <a:tab pos="4410075" algn="r"/>
              </a:tabLst>
              <a:defRPr b="1">
                <a:solidFill>
                  <a:schemeClr val="tx1"/>
                </a:solidFill>
                <a:latin typeface="Verdana" panose="020B0604030504040204" pitchFamily="34" charset="0"/>
              </a:defRPr>
            </a:lvl7pPr>
            <a:lvl8pPr marL="3429000" indent="-228600" eaLnBrk="0" fontAlgn="base" hangingPunct="0">
              <a:spcBef>
                <a:spcPct val="0"/>
              </a:spcBef>
              <a:spcAft>
                <a:spcPct val="0"/>
              </a:spcAft>
              <a:tabLst>
                <a:tab pos="-3060700" algn="l"/>
                <a:tab pos="4410075" algn="r"/>
              </a:tabLst>
              <a:defRPr b="1">
                <a:solidFill>
                  <a:schemeClr val="tx1"/>
                </a:solidFill>
                <a:latin typeface="Verdana" panose="020B0604030504040204" pitchFamily="34" charset="0"/>
              </a:defRPr>
            </a:lvl8pPr>
            <a:lvl9pPr marL="3886200" indent="-228600" eaLnBrk="0" fontAlgn="base" hangingPunct="0">
              <a:spcBef>
                <a:spcPct val="0"/>
              </a:spcBef>
              <a:spcAft>
                <a:spcPct val="0"/>
              </a:spcAft>
              <a:tabLst>
                <a:tab pos="-3060700" algn="l"/>
                <a:tab pos="4410075" algn="r"/>
              </a:tabLst>
              <a:defRPr b="1">
                <a:solidFill>
                  <a:schemeClr val="tx1"/>
                </a:solidFill>
                <a:latin typeface="Verdana" panose="020B0604030504040204" pitchFamily="34" charset="0"/>
              </a:defRPr>
            </a:lvl9pPr>
          </a:lstStyle>
          <a:p>
            <a:pPr eaLnBrk="1" hangingPunct="1"/>
            <a:r>
              <a:rPr lang="cs-CZ" altLang="cs-CZ" sz="2000" u="sng" dirty="0"/>
              <a:t>4. ROZDĚLENÍ PŘÍJMŮ (CF):</a:t>
            </a:r>
          </a:p>
          <a:p>
            <a:pPr eaLnBrk="1" hangingPunct="1"/>
            <a:endParaRPr lang="cs-CZ" altLang="cs-CZ" sz="2000" u="sng" dirty="0"/>
          </a:p>
          <a:p>
            <a:pPr eaLnBrk="1" hangingPunct="1"/>
            <a:endParaRPr lang="cs-CZ" altLang="cs-CZ" sz="2000" u="sng" dirty="0"/>
          </a:p>
          <a:p>
            <a:pPr eaLnBrk="1" hangingPunct="1"/>
            <a:endParaRPr lang="cs-CZ" altLang="cs-CZ" sz="2000" u="sng" dirty="0"/>
          </a:p>
          <a:p>
            <a:pPr eaLnBrk="1" hangingPunct="1"/>
            <a:endParaRPr lang="cs-CZ" altLang="cs-CZ" sz="2000" u="sng" dirty="0"/>
          </a:p>
          <a:p>
            <a:pPr eaLnBrk="1" hangingPunct="1"/>
            <a:endParaRPr lang="cs-CZ" altLang="cs-CZ" sz="2000" u="sng" dirty="0"/>
          </a:p>
          <a:p>
            <a:pPr eaLnBrk="1" hangingPunct="1"/>
            <a:endParaRPr lang="cs-CZ" altLang="cs-CZ" sz="2000" u="sng" dirty="0"/>
          </a:p>
          <a:p>
            <a:pPr eaLnBrk="1" hangingPunct="1"/>
            <a:endParaRPr lang="cs-CZ" altLang="cs-CZ" sz="2000" u="sng" dirty="0"/>
          </a:p>
          <a:p>
            <a:pPr eaLnBrk="1" hangingPunct="1"/>
            <a:r>
              <a:rPr lang="cs-CZ" altLang="cs-CZ" sz="2000" u="sng" dirty="0"/>
              <a:t>5. VÝPOČET ČISTÉHO EK. VÝSLEDKU PODNIKÁNÍ:</a:t>
            </a:r>
            <a:endParaRPr lang="cs-CZ" altLang="cs-CZ" sz="2000" dirty="0"/>
          </a:p>
          <a:p>
            <a:pPr eaLnBrk="1" hangingPunct="1"/>
            <a:endParaRPr lang="cs-CZ" altLang="cs-CZ" sz="2000" dirty="0"/>
          </a:p>
          <a:p>
            <a:pPr eaLnBrk="1" hangingPunct="1"/>
            <a:endParaRPr lang="cs-CZ" altLang="cs-CZ" sz="2000" dirty="0"/>
          </a:p>
          <a:p>
            <a:pPr eaLnBrk="1" hangingPunct="1"/>
            <a:endParaRPr lang="cs-CZ" altLang="cs-CZ" sz="2000" dirty="0"/>
          </a:p>
          <a:p>
            <a:pPr eaLnBrk="1" hangingPunct="1"/>
            <a:endParaRPr lang="cs-CZ" altLang="cs-CZ" sz="2000" dirty="0"/>
          </a:p>
          <a:p>
            <a:pPr eaLnBrk="1" hangingPunct="1"/>
            <a:endParaRPr lang="cs-CZ" altLang="cs-CZ" sz="2000" dirty="0"/>
          </a:p>
          <a:p>
            <a:pPr eaLnBrk="1" hangingPunct="1"/>
            <a:endParaRPr lang="cs-CZ" altLang="cs-CZ" sz="2000" dirty="0"/>
          </a:p>
        </p:txBody>
      </p:sp>
    </p:spTree>
    <p:extLst>
      <p:ext uri="{BB962C8B-B14F-4D97-AF65-F5344CB8AC3E}">
        <p14:creationId xmlns:p14="http://schemas.microsoft.com/office/powerpoint/2010/main" val="392092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729060" y="1261"/>
            <a:ext cx="8229600" cy="1143000"/>
          </a:xfrm>
          <a:noFill/>
        </p:spPr>
        <p:txBody>
          <a:bodyPr anchor="ctr" anchorCtr="1">
            <a:normAutofit/>
          </a:bodyPr>
          <a:lstStyle/>
          <a:p>
            <a:pPr eaLnBrk="1" hangingPunct="1"/>
            <a:r>
              <a:rPr lang="cs-CZ" altLang="cs-CZ" sz="2800" b="1" dirty="0">
                <a:solidFill>
                  <a:srgbClr val="C00000"/>
                </a:solidFill>
              </a:rPr>
              <a:t>ZAKLADATELSKÝ ROZPOČET</a:t>
            </a:r>
            <a:br>
              <a:rPr lang="cs-CZ" altLang="cs-CZ" sz="2800" b="1" dirty="0">
                <a:solidFill>
                  <a:srgbClr val="C00000"/>
                </a:solidFill>
              </a:rPr>
            </a:br>
            <a:r>
              <a:rPr lang="cs-CZ" altLang="cs-CZ" sz="2800" b="1" dirty="0">
                <a:solidFill>
                  <a:srgbClr val="C00000"/>
                </a:solidFill>
              </a:rPr>
              <a:t> Ukázkový příklad 2</a:t>
            </a:r>
          </a:p>
        </p:txBody>
      </p:sp>
      <p:sp>
        <p:nvSpPr>
          <p:cNvPr id="24579" name="Rectangle 3"/>
          <p:cNvSpPr>
            <a:spLocks noGrp="1" noChangeArrowheads="1"/>
          </p:cNvSpPr>
          <p:nvPr>
            <p:ph type="body" idx="1"/>
          </p:nvPr>
        </p:nvSpPr>
        <p:spPr/>
        <p:txBody>
          <a:bodyPr/>
          <a:lstStyle/>
          <a:p>
            <a:pPr eaLnBrk="1" hangingPunct="1">
              <a:buFont typeface="Wingdings" panose="05000000000000000000" pitchFamily="2" charset="2"/>
              <a:buNone/>
            </a:pPr>
            <a:r>
              <a:rPr lang="cs-CZ" altLang="cs-CZ" b="1"/>
              <a:t>	</a:t>
            </a:r>
            <a:endParaRPr lang="cs-CZ" altLang="cs-CZ"/>
          </a:p>
        </p:txBody>
      </p:sp>
      <p:sp>
        <p:nvSpPr>
          <p:cNvPr id="24580" name="Rectangle 4"/>
          <p:cNvSpPr>
            <a:spLocks noChangeArrowheads="1"/>
          </p:cNvSpPr>
          <p:nvPr/>
        </p:nvSpPr>
        <p:spPr bwMode="auto">
          <a:xfrm>
            <a:off x="250825" y="1196975"/>
            <a:ext cx="8713788"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spcBef>
                <a:spcPct val="20000"/>
              </a:spcBef>
              <a:buClr>
                <a:schemeClr val="bg2"/>
              </a:buClr>
              <a:buSzPct val="75000"/>
              <a:buFont typeface="Wingdings" panose="05000000000000000000" pitchFamily="2" charset="2"/>
              <a:buChar char="p"/>
            </a:pPr>
            <a:endParaRPr lang="cs-CZ" altLang="cs-CZ" b="0"/>
          </a:p>
        </p:txBody>
      </p:sp>
      <p:sp>
        <p:nvSpPr>
          <p:cNvPr id="24581" name="Rectangle 5"/>
          <p:cNvSpPr>
            <a:spLocks noChangeArrowheads="1"/>
          </p:cNvSpPr>
          <p:nvPr/>
        </p:nvSpPr>
        <p:spPr bwMode="auto">
          <a:xfrm>
            <a:off x="3" y="1144261"/>
            <a:ext cx="9131513" cy="5713739"/>
          </a:xfrm>
          <a:prstGeom prst="rect">
            <a:avLst/>
          </a:prstGeom>
          <a:solidFill>
            <a:schemeClr val="bg1"/>
          </a:solidFill>
          <a:ln>
            <a:noFill/>
          </a:ln>
        </p:spPr>
        <p:txBody>
          <a:bodyPr/>
          <a:lstStyle>
            <a:lvl1pPr marL="342900" indent="-342900"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just" eaLnBrk="1" hangingPunct="1">
              <a:spcBef>
                <a:spcPct val="20000"/>
              </a:spcBef>
              <a:buClr>
                <a:schemeClr val="bg2"/>
              </a:buClr>
              <a:buSzPct val="75000"/>
              <a:buFont typeface="Wingdings" panose="05000000000000000000" pitchFamily="2" charset="2"/>
              <a:buNone/>
            </a:pPr>
            <a:r>
              <a:rPr lang="cs-CZ" altLang="cs-CZ" sz="2000" b="0" dirty="0"/>
              <a:t>	</a:t>
            </a:r>
            <a:r>
              <a:rPr lang="cs-CZ" altLang="cs-CZ" sz="2000" dirty="0"/>
              <a:t>Existující firma (s.r.o. vlastněna jediným majitelem) plánuje na rok </a:t>
            </a:r>
            <a:r>
              <a:rPr lang="cs-CZ" altLang="cs-CZ" sz="2000" u="sng" dirty="0"/>
              <a:t>2018</a:t>
            </a:r>
            <a:r>
              <a:rPr lang="cs-CZ" altLang="cs-CZ" sz="2000" dirty="0"/>
              <a:t> nákup technologického zařízení – výrobní linky pro tváření plechů v hodnotě 3,5 mil. Kč.</a:t>
            </a:r>
            <a:r>
              <a:rPr lang="cs-CZ" altLang="cs-CZ" sz="2000" b="0" dirty="0"/>
              <a:t> Odpis výrobního zařízení uvažujte ve výši 583 300 Kč. Polovina provozu linky by měla sloužit pro vlastní potřebu firmy a druhou polovinu by měly tvořit zakázky pro odběratele. Na její nákup firma hodlá využít jednak vlastních zdrojů (200 tis. Kč) a dále plánuje bankovní úvěr, jehož výši zjistí z rozpočtu potřebného kapitálu. Předpokládaná doba splácení je 5 let a úrok 6 % </a:t>
            </a:r>
            <a:r>
              <a:rPr lang="cs-CZ" altLang="cs-CZ" sz="2000" b="0" dirty="0" err="1"/>
              <a:t>p.a</a:t>
            </a:r>
            <a:r>
              <a:rPr lang="cs-CZ" altLang="cs-CZ" sz="2000" b="0" dirty="0"/>
              <a:t>. </a:t>
            </a:r>
          </a:p>
          <a:p>
            <a:pPr algn="just" eaLnBrk="1" hangingPunct="1">
              <a:spcBef>
                <a:spcPct val="20000"/>
              </a:spcBef>
              <a:buClr>
                <a:schemeClr val="bg2"/>
              </a:buClr>
              <a:buSzPct val="75000"/>
              <a:buFont typeface="Wingdings" panose="05000000000000000000" pitchFamily="2" charset="2"/>
              <a:buChar char="p"/>
            </a:pPr>
            <a:r>
              <a:rPr lang="cs-CZ" altLang="cs-CZ" sz="2000" b="0" dirty="0"/>
              <a:t>Dalším investičním výdaje bude 100 tis. Kč na přístavbu pro umístění linky. Odpis této přístavby bude činit ročně 5 tis. Kč. Dále bude potřeba  zaměstnat 2 nové pracovníky pro obsluhu linky – mzda každého z nich bude 15 tis. Kč. Pro provoz je dále nezbytné nakupovat energie ročně za 660 tis. Kč (platby zálohově každý měsíc). Firma musí dále první měsíc zaplatit pojištění (za rok) 48 tis. Kč. Ostatní náklady, které bude muset firma platit budou 20 tis. Kč každý měsíc.</a:t>
            </a:r>
          </a:p>
        </p:txBody>
      </p:sp>
    </p:spTree>
    <p:extLst>
      <p:ext uri="{BB962C8B-B14F-4D97-AF65-F5344CB8AC3E}">
        <p14:creationId xmlns:p14="http://schemas.microsoft.com/office/powerpoint/2010/main" val="3984208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50825" y="0"/>
            <a:ext cx="8713788" cy="1139825"/>
          </a:xfrm>
          <a:noFill/>
        </p:spPr>
        <p:txBody>
          <a:bodyPr anchor="ctr" anchorCtr="1"/>
          <a:lstStyle/>
          <a:p>
            <a:pPr eaLnBrk="1" hangingPunct="1"/>
            <a:r>
              <a:rPr lang="cs-CZ" altLang="cs-CZ" sz="2100" b="1"/>
              <a:t>ZAKLADATELSKÝ ROZPOČET</a:t>
            </a:r>
            <a:br>
              <a:rPr lang="cs-CZ" altLang="cs-CZ" sz="2100" b="1"/>
            </a:br>
            <a:r>
              <a:rPr lang="cs-CZ" altLang="cs-CZ" sz="2100" b="1"/>
              <a:t> Ukázkový příklad</a:t>
            </a:r>
            <a:r>
              <a:rPr lang="cs-CZ" altLang="cs-CZ" sz="2100"/>
              <a:t> 2</a:t>
            </a:r>
          </a:p>
        </p:txBody>
      </p:sp>
      <p:sp>
        <p:nvSpPr>
          <p:cNvPr id="25603" name="Rectangle 3"/>
          <p:cNvSpPr>
            <a:spLocks noGrp="1" noChangeArrowheads="1"/>
          </p:cNvSpPr>
          <p:nvPr>
            <p:ph type="body" idx="1"/>
          </p:nvPr>
        </p:nvSpPr>
        <p:spPr/>
        <p:txBody>
          <a:bodyPr/>
          <a:lstStyle/>
          <a:p>
            <a:pPr eaLnBrk="1" hangingPunct="1">
              <a:buFont typeface="Wingdings" panose="05000000000000000000" pitchFamily="2" charset="2"/>
              <a:buNone/>
            </a:pPr>
            <a:r>
              <a:rPr lang="cs-CZ" altLang="cs-CZ" b="1"/>
              <a:t>	</a:t>
            </a:r>
            <a:endParaRPr lang="cs-CZ" altLang="cs-CZ"/>
          </a:p>
        </p:txBody>
      </p:sp>
      <p:sp>
        <p:nvSpPr>
          <p:cNvPr id="25604" name="Rectangle 4"/>
          <p:cNvSpPr>
            <a:spLocks noChangeArrowheads="1"/>
          </p:cNvSpPr>
          <p:nvPr/>
        </p:nvSpPr>
        <p:spPr bwMode="auto">
          <a:xfrm>
            <a:off x="250825" y="1052513"/>
            <a:ext cx="8713788" cy="580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spcBef>
                <a:spcPct val="20000"/>
              </a:spcBef>
              <a:buClr>
                <a:schemeClr val="bg2"/>
              </a:buClr>
              <a:buSzPct val="75000"/>
              <a:buFont typeface="Wingdings" panose="05000000000000000000" pitchFamily="2" charset="2"/>
              <a:buChar char="p"/>
            </a:pPr>
            <a:r>
              <a:rPr lang="cs-CZ" altLang="cs-CZ" sz="2000" b="0"/>
              <a:t>V současné době se cena za tváření plechů pohybuje kolem 1900 Kč/nhod. Aby byla firma konkurenceschopná bude odběratelům poskytovat tyto služby za 1800 Kč/nhod. Linka bude pro komerční využití v provozu 8 hodin denně a 240 dnů v roce ( tzn. 1920 hodin za rok).</a:t>
            </a:r>
          </a:p>
          <a:p>
            <a:pPr eaLnBrk="1" hangingPunct="1">
              <a:spcBef>
                <a:spcPct val="20000"/>
              </a:spcBef>
              <a:buClr>
                <a:schemeClr val="bg2"/>
              </a:buClr>
              <a:buSzPct val="75000"/>
              <a:buFont typeface="Wingdings" panose="05000000000000000000" pitchFamily="2" charset="2"/>
              <a:buChar char="p"/>
            </a:pPr>
            <a:r>
              <a:rPr lang="cs-CZ" altLang="cs-CZ" sz="2000" b="0"/>
              <a:t>Vzhledem k povaze podnikání nelze první měsíc uvažovat s dostatečnou mírou inkas tržeb, a proto je potřeba taktéž pokrýt prvotní provozní výdaje. Jelikož firma počítá s různými riziky, tak si dále hodlá vytvoří rezervu ve výši 10 % na </a:t>
            </a:r>
            <a:r>
              <a:rPr lang="cs-CZ" altLang="cs-CZ" sz="2000"/>
              <a:t>počáteční potřebu</a:t>
            </a:r>
            <a:r>
              <a:rPr lang="cs-CZ" altLang="cs-CZ" sz="2000" b="0"/>
              <a:t> kapitálu.</a:t>
            </a:r>
            <a:endParaRPr lang="cs-CZ" altLang="cs-CZ" sz="2000"/>
          </a:p>
          <a:p>
            <a:pPr eaLnBrk="1" hangingPunct="1">
              <a:spcBef>
                <a:spcPct val="20000"/>
              </a:spcBef>
              <a:buClr>
                <a:schemeClr val="bg2"/>
              </a:buClr>
              <a:buSzPct val="75000"/>
              <a:buFont typeface="Wingdings" panose="05000000000000000000" pitchFamily="2" charset="2"/>
              <a:buNone/>
            </a:pPr>
            <a:r>
              <a:rPr lang="cs-CZ" altLang="cs-CZ" sz="2000"/>
              <a:t>	Úkol:</a:t>
            </a:r>
          </a:p>
          <a:p>
            <a:pPr eaLnBrk="1" hangingPunct="1">
              <a:spcBef>
                <a:spcPct val="20000"/>
              </a:spcBef>
              <a:buClr>
                <a:schemeClr val="bg2"/>
              </a:buClr>
              <a:buSzPct val="75000"/>
              <a:buFont typeface="Wingdings" panose="05000000000000000000" pitchFamily="2" charset="2"/>
              <a:buChar char="p"/>
            </a:pPr>
            <a:r>
              <a:rPr lang="cs-CZ" altLang="cs-CZ" sz="2000"/>
              <a:t>Vytvořte</a:t>
            </a:r>
            <a:r>
              <a:rPr lang="cs-CZ" altLang="cs-CZ" sz="2000" b="0"/>
              <a:t> rozpočet potřebného kapitálu, určete zdroje kapitálu, vytvořte  dále roční rozpočet výnosů a nákladů a určete disponibilní příjmy podnikatele. </a:t>
            </a:r>
            <a:r>
              <a:rPr lang="cs-CZ" altLang="cs-CZ" sz="2000"/>
              <a:t>Vypočtěte čistý výsledek podnikání</a:t>
            </a:r>
            <a:r>
              <a:rPr lang="cs-CZ" altLang="cs-CZ" sz="2000" b="0"/>
              <a:t> v případě že kalkulujete s oportunitní mzdou 17 000 Kč/měsíc a oportunitním úrokem 6 % p. a. </a:t>
            </a:r>
          </a:p>
        </p:txBody>
      </p:sp>
    </p:spTree>
    <p:extLst>
      <p:ext uri="{BB962C8B-B14F-4D97-AF65-F5344CB8AC3E}">
        <p14:creationId xmlns:p14="http://schemas.microsoft.com/office/powerpoint/2010/main" val="1746138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832755" y="-74154"/>
            <a:ext cx="8229600" cy="1143000"/>
          </a:xfrm>
          <a:noFill/>
        </p:spPr>
        <p:txBody>
          <a:bodyPr anchor="ctr" anchorCtr="1"/>
          <a:lstStyle/>
          <a:p>
            <a:pPr eaLnBrk="1" hangingPunct="1"/>
            <a:r>
              <a:rPr lang="cs-CZ" altLang="cs-CZ" sz="2100" b="1" dirty="0">
                <a:solidFill>
                  <a:srgbClr val="C00000"/>
                </a:solidFill>
              </a:rPr>
              <a:t>ZAKLADATELSKÝ ROZPOČET</a:t>
            </a:r>
            <a:br>
              <a:rPr lang="cs-CZ" altLang="cs-CZ" sz="2100" b="1" dirty="0">
                <a:solidFill>
                  <a:srgbClr val="C00000"/>
                </a:solidFill>
              </a:rPr>
            </a:br>
            <a:r>
              <a:rPr lang="cs-CZ" altLang="cs-CZ" sz="2100" b="1" dirty="0">
                <a:solidFill>
                  <a:srgbClr val="C00000"/>
                </a:solidFill>
              </a:rPr>
              <a:t> Ukázkový příklad 2 - řešení</a:t>
            </a:r>
          </a:p>
        </p:txBody>
      </p:sp>
      <p:sp>
        <p:nvSpPr>
          <p:cNvPr id="26627" name="Rectangle 3"/>
          <p:cNvSpPr>
            <a:spLocks noGrp="1" noChangeArrowheads="1"/>
          </p:cNvSpPr>
          <p:nvPr>
            <p:ph type="body" sz="half" idx="1"/>
          </p:nvPr>
        </p:nvSpPr>
        <p:spPr/>
        <p:txBody>
          <a:bodyPr/>
          <a:lstStyle/>
          <a:p>
            <a:pPr eaLnBrk="1" hangingPunct="1">
              <a:buFont typeface="Wingdings" panose="05000000000000000000" pitchFamily="2" charset="2"/>
              <a:buNone/>
            </a:pPr>
            <a:r>
              <a:rPr lang="cs-CZ" altLang="cs-CZ" sz="2400" b="1"/>
              <a:t>	</a:t>
            </a:r>
            <a:endParaRPr lang="cs-CZ" altLang="cs-CZ" sz="2400"/>
          </a:p>
        </p:txBody>
      </p:sp>
      <p:graphicFrame>
        <p:nvGraphicFramePr>
          <p:cNvPr id="274436" name="Group 4"/>
          <p:cNvGraphicFramePr>
            <a:graphicFrameLocks noGrp="1"/>
          </p:cNvGraphicFramePr>
          <p:nvPr>
            <p:ph sz="half" idx="2"/>
            <p:extLst>
              <p:ext uri="{D42A27DB-BD31-4B8C-83A1-F6EECF244321}">
                <p14:modId xmlns:p14="http://schemas.microsoft.com/office/powerpoint/2010/main" val="1175980113"/>
              </p:ext>
            </p:extLst>
          </p:nvPr>
        </p:nvGraphicFramePr>
        <p:xfrm>
          <a:off x="203560" y="1014370"/>
          <a:ext cx="8584480" cy="5257251"/>
        </p:xfrm>
        <a:graphic>
          <a:graphicData uri="http://schemas.openxmlformats.org/drawingml/2006/table">
            <a:tbl>
              <a:tblPr/>
              <a:tblGrid>
                <a:gridCol w="6117430">
                  <a:extLst>
                    <a:ext uri="{9D8B030D-6E8A-4147-A177-3AD203B41FA5}">
                      <a16:colId xmlns:a16="http://schemas.microsoft.com/office/drawing/2014/main" val="20000"/>
                    </a:ext>
                  </a:extLst>
                </a:gridCol>
                <a:gridCol w="2467050">
                  <a:extLst>
                    <a:ext uri="{9D8B030D-6E8A-4147-A177-3AD203B41FA5}">
                      <a16:colId xmlns:a16="http://schemas.microsoft.com/office/drawing/2014/main" val="20001"/>
                    </a:ext>
                  </a:extLst>
                </a:gridCol>
              </a:tblGrid>
              <a:tr h="394541">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800" b="1" i="0" u="sng" strike="noStrike" cap="none" normalizeH="0" baseline="0" dirty="0">
                          <a:ln>
                            <a:noFill/>
                          </a:ln>
                          <a:solidFill>
                            <a:schemeClr val="tx1"/>
                          </a:solidFill>
                          <a:effectLst/>
                          <a:latin typeface="Arial" charset="0"/>
                          <a:cs typeface="Arial" charset="0"/>
                        </a:rPr>
                        <a:t>1. ROZPOČET POTŘEBNÉHO KAPITÁLU:</a:t>
                      </a: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cap="flat">
                      <a:noFill/>
                    </a:lnL>
                    <a:lnR cap="flat">
                      <a:noFill/>
                    </a:lnR>
                    <a:lnT cap="flat">
                      <a:noFill/>
                    </a:lnT>
                    <a:lnB>
                      <a:noFill/>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Char char="•"/>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marT="45723" marB="45723"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Char char="•"/>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marT="45723" marB="45723"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marT="45723" marB="45723"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charset="0"/>
                      </a:endParaRPr>
                    </a:p>
                  </a:txBody>
                  <a:tcPr marT="45723" marB="45723"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473518">
                <a:tc>
                  <a:txBody>
                    <a:bodyPr/>
                    <a:lstStyle/>
                    <a:p>
                      <a:pPr marL="0" marR="0" lvl="0" indent="0" algn="l" defTabSz="914400" rtl="0" eaLnBrk="1" fontAlgn="b" latinLnBrk="0" hangingPunct="1">
                        <a:lnSpc>
                          <a:spcPct val="100000"/>
                        </a:lnSpc>
                        <a:spcBef>
                          <a:spcPct val="0"/>
                        </a:spcBef>
                        <a:spcAft>
                          <a:spcPct val="0"/>
                        </a:spcAft>
                        <a:buClrTx/>
                        <a:buSzTx/>
                        <a:buFontTx/>
                        <a:buChar char="•"/>
                        <a:tabLst/>
                      </a:pPr>
                      <a:r>
                        <a:rPr kumimoji="0" lang="cs-CZ" sz="1800" b="1" i="0" u="none" strike="noStrike" cap="none" normalizeH="0" baseline="0">
                          <a:ln>
                            <a:noFill/>
                          </a:ln>
                          <a:solidFill>
                            <a:schemeClr val="tx1"/>
                          </a:solidFill>
                          <a:effectLst/>
                          <a:latin typeface="Arial" charset="0"/>
                          <a:cs typeface="Arial" charset="0"/>
                        </a:rPr>
                        <a:t>Počáteční potřeba kapitálu celkem</a:t>
                      </a:r>
                      <a:endParaRPr kumimoji="0" lang="cs-CZ" sz="1800" b="1" i="0" u="none" strike="noStrike" cap="none" normalizeH="0" baseline="0">
                        <a:ln>
                          <a:noFill/>
                        </a:ln>
                        <a:solidFill>
                          <a:schemeClr val="tx1"/>
                        </a:solidFill>
                        <a:effectLst/>
                        <a:latin typeface="Arial" charset="0"/>
                      </a:endParaRPr>
                    </a:p>
                  </a:txBody>
                  <a:tcPr marT="45723" marB="45723"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charset="0"/>
                      </a:endParaRPr>
                    </a:p>
                  </a:txBody>
                  <a:tcPr marT="45723" marB="45723"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charset="0"/>
                      </a:endParaRPr>
                    </a:p>
                  </a:txBody>
                  <a:tcPr marT="45723" marB="45723"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Char char="•"/>
                        <a:tabLst/>
                      </a:pPr>
                      <a:r>
                        <a:rPr kumimoji="0" lang="cs-CZ" sz="1800" b="1" i="0" u="none" strike="noStrike" cap="none" normalizeH="0" baseline="0" dirty="0">
                          <a:ln>
                            <a:noFill/>
                          </a:ln>
                          <a:solidFill>
                            <a:schemeClr val="tx1"/>
                          </a:solidFill>
                          <a:effectLst/>
                          <a:latin typeface="Arial" charset="0"/>
                          <a:cs typeface="Arial" charset="0"/>
                        </a:rPr>
                        <a:t>Potřeba kapitálu celkem</a:t>
                      </a:r>
                      <a:endParaRPr kumimoji="0" lang="cs-CZ" sz="1800" b="1" i="0" u="none" strike="noStrike" cap="none" normalizeH="0" baseline="0" dirty="0">
                        <a:ln>
                          <a:noFill/>
                        </a:ln>
                        <a:solidFill>
                          <a:schemeClr val="tx1"/>
                        </a:solidFill>
                        <a:effectLst/>
                        <a:latin typeface="Arial" charset="0"/>
                      </a:endParaRPr>
                    </a:p>
                  </a:txBody>
                  <a:tcPr marT="45723" marB="45723"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charset="0"/>
                      </a:endParaRPr>
                    </a:p>
                  </a:txBody>
                  <a:tcPr marT="45723" marB="45723"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362217">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cs-CZ" sz="1800" b="1" i="0" u="sng" strike="noStrike" cap="none" normalizeH="0" baseline="0">
                          <a:ln>
                            <a:noFill/>
                          </a:ln>
                          <a:solidFill>
                            <a:schemeClr val="tx1"/>
                          </a:solidFill>
                          <a:effectLst/>
                          <a:latin typeface="Arial" charset="0"/>
                          <a:cs typeface="Arial" charset="0"/>
                        </a:rPr>
                        <a:t>2. ZDROJE KAPITÁLU:</a:t>
                      </a:r>
                      <a:r>
                        <a:rPr kumimoji="0" lang="cs-CZ" sz="1800" b="1" i="0" u="none" strike="noStrike" cap="none" normalizeH="0" baseline="0">
                          <a:ln>
                            <a:noFill/>
                          </a:ln>
                          <a:solidFill>
                            <a:schemeClr val="tx1"/>
                          </a:solidFill>
                          <a:effectLst/>
                          <a:latin typeface="Arial" charset="0"/>
                          <a:cs typeface="Arial" charset="0"/>
                        </a:rPr>
                        <a:t> </a:t>
                      </a:r>
                      <a:endParaRPr kumimoji="0" lang="cs-CZ" sz="1800" b="0" i="0" u="none" strike="noStrike" cap="none" normalizeH="0" baseline="0">
                        <a:ln>
                          <a:noFill/>
                        </a:ln>
                        <a:solidFill>
                          <a:schemeClr val="tx1"/>
                        </a:solidFill>
                        <a:effectLst/>
                        <a:latin typeface="Arial" charset="0"/>
                      </a:endParaRPr>
                    </a:p>
                  </a:txBody>
                  <a:tcPr marT="45723" marB="45723" anchor="b" horzOverflow="overflow">
                    <a:lnL cap="flat">
                      <a:noFill/>
                    </a:lnL>
                    <a:lnR cap="flat">
                      <a:noFill/>
                    </a:lnR>
                    <a:lnT>
                      <a:noFill/>
                    </a:lnT>
                    <a:lnB>
                      <a:noFill/>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11"/>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rgbClr val="FF0000"/>
                        </a:solidFill>
                        <a:effectLst/>
                        <a:latin typeface="Arial" charset="0"/>
                      </a:endParaRPr>
                    </a:p>
                  </a:txBody>
                  <a:tcPr marT="45723" marB="45723" anchor="b"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rgbClr val="FF0000"/>
                        </a:solidFill>
                        <a:effectLst/>
                        <a:latin typeface="Arial" charset="0"/>
                      </a:endParaRPr>
                    </a:p>
                  </a:txBody>
                  <a:tcPr marT="45723" marB="45723"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2"/>
                  </a:ext>
                </a:extLst>
              </a:tr>
              <a:tr h="362217">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rgbClr val="FF0000"/>
                        </a:solidFill>
                        <a:effectLst/>
                        <a:latin typeface="Arial" charset="0"/>
                      </a:endParaRPr>
                    </a:p>
                  </a:txBody>
                  <a:tcPr marT="45723" marB="45723" anchor="b"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rgbClr val="FF0000"/>
                        </a:solidFill>
                        <a:effectLst/>
                        <a:latin typeface="Arial" charset="0"/>
                      </a:endParaRPr>
                    </a:p>
                  </a:txBody>
                  <a:tcPr marT="45723" marB="45723" anchor="b"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37176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738487" y="20114"/>
            <a:ext cx="8229600" cy="1143000"/>
          </a:xfrm>
          <a:noFill/>
        </p:spPr>
        <p:txBody>
          <a:bodyPr anchor="ctr" anchorCtr="1">
            <a:normAutofit/>
          </a:bodyPr>
          <a:lstStyle/>
          <a:p>
            <a:pPr eaLnBrk="1" hangingPunct="1"/>
            <a:r>
              <a:rPr lang="cs-CZ" altLang="cs-CZ" sz="2400" b="1" dirty="0">
                <a:solidFill>
                  <a:srgbClr val="C00000"/>
                </a:solidFill>
              </a:rPr>
              <a:t>ZAKLADATELSKÝ ROZPOČET</a:t>
            </a:r>
            <a:br>
              <a:rPr lang="cs-CZ" altLang="cs-CZ" sz="2400" b="1" dirty="0">
                <a:solidFill>
                  <a:srgbClr val="C00000"/>
                </a:solidFill>
              </a:rPr>
            </a:br>
            <a:r>
              <a:rPr lang="cs-CZ" altLang="cs-CZ" sz="2400" b="1" dirty="0">
                <a:solidFill>
                  <a:srgbClr val="C00000"/>
                </a:solidFill>
              </a:rPr>
              <a:t> Ukázkový příklad 2 - řešení</a:t>
            </a:r>
          </a:p>
        </p:txBody>
      </p:sp>
      <p:sp>
        <p:nvSpPr>
          <p:cNvPr id="27651" name="Rectangle 3"/>
          <p:cNvSpPr>
            <a:spLocks noGrp="1" noChangeArrowheads="1"/>
          </p:cNvSpPr>
          <p:nvPr>
            <p:ph type="body" sz="half" idx="1"/>
          </p:nvPr>
        </p:nvSpPr>
        <p:spPr/>
        <p:txBody>
          <a:bodyPr/>
          <a:lstStyle/>
          <a:p>
            <a:pPr eaLnBrk="1" hangingPunct="1">
              <a:buFont typeface="Wingdings" panose="05000000000000000000" pitchFamily="2" charset="2"/>
              <a:buNone/>
            </a:pPr>
            <a:r>
              <a:rPr lang="cs-CZ" altLang="cs-CZ" sz="2400" b="1"/>
              <a:t>	</a:t>
            </a:r>
            <a:endParaRPr lang="cs-CZ" altLang="cs-CZ" sz="2400"/>
          </a:p>
        </p:txBody>
      </p:sp>
      <p:graphicFrame>
        <p:nvGraphicFramePr>
          <p:cNvPr id="275460" name="Group 4"/>
          <p:cNvGraphicFramePr>
            <a:graphicFrameLocks noGrp="1"/>
          </p:cNvGraphicFramePr>
          <p:nvPr>
            <p:ph sz="half" idx="2"/>
            <p:extLst>
              <p:ext uri="{D42A27DB-BD31-4B8C-83A1-F6EECF244321}">
                <p14:modId xmlns:p14="http://schemas.microsoft.com/office/powerpoint/2010/main" val="431224349"/>
              </p:ext>
            </p:extLst>
          </p:nvPr>
        </p:nvGraphicFramePr>
        <p:xfrm>
          <a:off x="127360" y="427283"/>
          <a:ext cx="8281988" cy="5800729"/>
        </p:xfrm>
        <a:graphic>
          <a:graphicData uri="http://schemas.openxmlformats.org/drawingml/2006/table">
            <a:tbl>
              <a:tblPr/>
              <a:tblGrid>
                <a:gridCol w="6235700">
                  <a:extLst>
                    <a:ext uri="{9D8B030D-6E8A-4147-A177-3AD203B41FA5}">
                      <a16:colId xmlns:a16="http://schemas.microsoft.com/office/drawing/2014/main" val="20000"/>
                    </a:ext>
                  </a:extLst>
                </a:gridCol>
                <a:gridCol w="2046288">
                  <a:extLst>
                    <a:ext uri="{9D8B030D-6E8A-4147-A177-3AD203B41FA5}">
                      <a16:colId xmlns:a16="http://schemas.microsoft.com/office/drawing/2014/main" val="20001"/>
                    </a:ext>
                  </a:extLst>
                </a:gridCol>
              </a:tblGrid>
              <a:tr h="649323">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1800" b="1" i="0" u="sng" strike="noStrike" cap="none" normalizeH="0" baseline="0" dirty="0">
                          <a:ln>
                            <a:noFill/>
                          </a:ln>
                          <a:solidFill>
                            <a:schemeClr val="tx1"/>
                          </a:solidFill>
                          <a:effectLst/>
                          <a:latin typeface="Arial" charset="0"/>
                          <a:cs typeface="Arial" charset="0"/>
                        </a:rPr>
                        <a:t>3. ROČNÍ ROZPOČET VÝNOSŮ A NÁKLADŮ:</a:t>
                      </a:r>
                      <a:endParaRPr kumimoji="0" lang="cs-CZ" sz="1800" b="0" i="0" u="none" strike="noStrike" cap="none" normalizeH="0" baseline="0" dirty="0">
                        <a:ln>
                          <a:noFill/>
                        </a:ln>
                        <a:solidFill>
                          <a:schemeClr val="tx1"/>
                        </a:solidFill>
                        <a:effectLst/>
                        <a:latin typeface="Arial" charset="0"/>
                      </a:endParaRPr>
                    </a:p>
                  </a:txBody>
                  <a:tcPr marT="45722" marB="45722" anchor="b" horzOverflow="overflow">
                    <a:lnL cap="flat">
                      <a:noFill/>
                    </a:lnL>
                    <a:lnR cap="flat">
                      <a:noFill/>
                    </a:lnR>
                    <a:lnT cap="flat">
                      <a:noFill/>
                    </a:lnT>
                    <a:lnB>
                      <a:noFill/>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Char char="•"/>
                        <a:tabLst/>
                      </a:pPr>
                      <a:endParaRPr kumimoji="0" lang="cs-CZ" sz="1800" b="0" i="0" u="none" strike="noStrike" cap="none" normalizeH="0" baseline="0" dirty="0">
                        <a:ln>
                          <a:noFill/>
                        </a:ln>
                        <a:solidFill>
                          <a:srgbClr val="FF0000"/>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rgbClr val="FF0000"/>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Char char="•"/>
                        <a:tabLst/>
                      </a:pPr>
                      <a:endParaRPr kumimoji="0" lang="cs-CZ" sz="1800" b="0" i="0" u="none" strike="noStrike" cap="none" normalizeH="0" baseline="0" dirty="0">
                        <a:ln>
                          <a:noFill/>
                        </a:ln>
                        <a:solidFill>
                          <a:srgbClr val="FF0000"/>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rgbClr val="FF0000"/>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rgbClr val="FF0000"/>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rgbClr val="FF0000"/>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rgbClr val="FF0000"/>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rgbClr val="FF0000"/>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rgbClr val="FF0000"/>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rgbClr val="FF0000"/>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rgbClr val="FF0000"/>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rgbClr val="FF0000"/>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rgbClr val="FF0000"/>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rgbClr val="FF0000"/>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rgbClr val="FF0000"/>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rgbClr val="FF0000"/>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rgbClr val="FF0000"/>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rgbClr val="FF0000"/>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rgbClr val="FF0000"/>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rgbClr val="FF0000"/>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0"/>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Char char="•"/>
                        <a:tabLst/>
                      </a:pPr>
                      <a:endParaRPr kumimoji="0" lang="cs-CZ" sz="1800" b="1" i="0" u="none" strike="noStrike" cap="none" normalizeH="0" baseline="0">
                        <a:ln>
                          <a:noFill/>
                        </a:ln>
                        <a:solidFill>
                          <a:srgbClr val="FF0000"/>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1" i="0" u="none" strike="noStrike" cap="none" normalizeH="0" baseline="0" dirty="0">
                        <a:ln>
                          <a:noFill/>
                        </a:ln>
                        <a:solidFill>
                          <a:srgbClr val="FF0000"/>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1"/>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rgbClr val="FF0000"/>
                        </a:solidFill>
                        <a:effectLst/>
                        <a:latin typeface="Arial" charset="0"/>
                      </a:endParaRPr>
                    </a:p>
                  </a:txBody>
                  <a:tcPr marT="45722" marB="45722"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rgbClr val="FF0000"/>
                        </a:solidFill>
                        <a:effectLst/>
                        <a:latin typeface="Arial" charset="0"/>
                      </a:endParaRPr>
                    </a:p>
                  </a:txBody>
                  <a:tcPr marT="45722" marB="45722"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12"/>
                  </a:ext>
                </a:extLst>
              </a:tr>
              <a:tr h="396262">
                <a:tc>
                  <a:txBody>
                    <a:bodyPr/>
                    <a:lstStyle/>
                    <a:p>
                      <a:pPr marL="342900" marR="0" lvl="0" indent="-342900" algn="l" defTabSz="914400" rtl="0" eaLnBrk="1" fontAlgn="b" latinLnBrk="0" hangingPunct="1">
                        <a:lnSpc>
                          <a:spcPct val="100000"/>
                        </a:lnSpc>
                        <a:spcBef>
                          <a:spcPct val="0"/>
                        </a:spcBef>
                        <a:spcAft>
                          <a:spcPct val="0"/>
                        </a:spcAft>
                        <a:buClrTx/>
                        <a:buSzTx/>
                        <a:buFontTx/>
                        <a:buChar char="•"/>
                        <a:tabLst/>
                      </a:pPr>
                      <a:endParaRPr kumimoji="0" lang="cs-CZ" sz="1800" b="0" i="0" u="none" strike="noStrike" cap="none" normalizeH="0" baseline="0">
                        <a:ln>
                          <a:noFill/>
                        </a:ln>
                        <a:solidFill>
                          <a:srgbClr val="FF0000"/>
                        </a:solidFill>
                        <a:effectLst/>
                        <a:latin typeface="Arial" charset="0"/>
                      </a:endParaRPr>
                    </a:p>
                  </a:txBody>
                  <a:tcPr marT="45722" marB="45722" anchor="b" horzOverflow="overflow">
                    <a:lnL cap="flat">
                      <a:noFill/>
                    </a:lnL>
                    <a:lnR>
                      <a:noFill/>
                    </a:lnR>
                    <a:lnT>
                      <a:noFill/>
                    </a:lnT>
                    <a:lnB cap="flat">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1800" b="0" i="0" u="none" strike="noStrike" cap="none" normalizeH="0" baseline="0" dirty="0">
                        <a:ln>
                          <a:noFill/>
                        </a:ln>
                        <a:solidFill>
                          <a:srgbClr val="FF0000"/>
                        </a:solidFill>
                        <a:effectLst/>
                        <a:latin typeface="Arial" charset="0"/>
                      </a:endParaRPr>
                    </a:p>
                  </a:txBody>
                  <a:tcPr marT="45722" marB="45722" anchor="b"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9380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880648" y="1261"/>
            <a:ext cx="8229600" cy="1143000"/>
          </a:xfrm>
          <a:noFill/>
        </p:spPr>
        <p:txBody>
          <a:bodyPr anchor="ctr" anchorCtr="1"/>
          <a:lstStyle/>
          <a:p>
            <a:pPr eaLnBrk="1" hangingPunct="1"/>
            <a:r>
              <a:rPr lang="cs-CZ" altLang="cs-CZ" sz="2100" b="1" dirty="0">
                <a:solidFill>
                  <a:srgbClr val="C00000"/>
                </a:solidFill>
              </a:rPr>
              <a:t>ZAKLADATELSKÝ ROZPOČET</a:t>
            </a:r>
            <a:br>
              <a:rPr lang="cs-CZ" altLang="cs-CZ" sz="2100" b="1" dirty="0">
                <a:solidFill>
                  <a:srgbClr val="C00000"/>
                </a:solidFill>
              </a:rPr>
            </a:br>
            <a:r>
              <a:rPr lang="cs-CZ" altLang="cs-CZ" sz="2100" b="1" dirty="0">
                <a:solidFill>
                  <a:srgbClr val="C00000"/>
                </a:solidFill>
              </a:rPr>
              <a:t> Ukázkový příklad 2 - řešení</a:t>
            </a:r>
          </a:p>
        </p:txBody>
      </p:sp>
      <p:sp>
        <p:nvSpPr>
          <p:cNvPr id="28675" name="Rectangle 3"/>
          <p:cNvSpPr>
            <a:spLocks noGrp="1" noChangeArrowheads="1"/>
          </p:cNvSpPr>
          <p:nvPr>
            <p:ph type="body" sz="half" idx="1"/>
          </p:nvPr>
        </p:nvSpPr>
        <p:spPr/>
        <p:txBody>
          <a:bodyPr/>
          <a:lstStyle/>
          <a:p>
            <a:pPr eaLnBrk="1" hangingPunct="1">
              <a:buFont typeface="Wingdings" panose="05000000000000000000" pitchFamily="2" charset="2"/>
              <a:buNone/>
            </a:pPr>
            <a:r>
              <a:rPr lang="cs-CZ" altLang="cs-CZ" sz="2400" b="1"/>
              <a:t>	</a:t>
            </a:r>
            <a:endParaRPr lang="cs-CZ" altLang="cs-CZ" sz="2400"/>
          </a:p>
        </p:txBody>
      </p:sp>
      <p:graphicFrame>
        <p:nvGraphicFramePr>
          <p:cNvPr id="276484" name="Group 4"/>
          <p:cNvGraphicFramePr>
            <a:graphicFrameLocks noGrp="1"/>
          </p:cNvGraphicFramePr>
          <p:nvPr>
            <p:ph sz="half" idx="2"/>
            <p:extLst>
              <p:ext uri="{D42A27DB-BD31-4B8C-83A1-F6EECF244321}">
                <p14:modId xmlns:p14="http://schemas.microsoft.com/office/powerpoint/2010/main" val="2763238006"/>
              </p:ext>
            </p:extLst>
          </p:nvPr>
        </p:nvGraphicFramePr>
        <p:xfrm>
          <a:off x="457200" y="981075"/>
          <a:ext cx="8567737" cy="4763296"/>
        </p:xfrm>
        <a:graphic>
          <a:graphicData uri="http://schemas.openxmlformats.org/drawingml/2006/table">
            <a:tbl>
              <a:tblPr/>
              <a:tblGrid>
                <a:gridCol w="6088062">
                  <a:extLst>
                    <a:ext uri="{9D8B030D-6E8A-4147-A177-3AD203B41FA5}">
                      <a16:colId xmlns:a16="http://schemas.microsoft.com/office/drawing/2014/main" val="20000"/>
                    </a:ext>
                  </a:extLst>
                </a:gridCol>
                <a:gridCol w="2479675">
                  <a:extLst>
                    <a:ext uri="{9D8B030D-6E8A-4147-A177-3AD203B41FA5}">
                      <a16:colId xmlns:a16="http://schemas.microsoft.com/office/drawing/2014/main" val="20001"/>
                    </a:ext>
                  </a:extLst>
                </a:gridCol>
              </a:tblGrid>
              <a:tr h="430274">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2000" b="1" i="0" u="sng" strike="noStrike" cap="none" normalizeH="0" baseline="0" dirty="0">
                          <a:ln>
                            <a:noFill/>
                          </a:ln>
                          <a:solidFill>
                            <a:schemeClr val="tx1"/>
                          </a:solidFill>
                          <a:effectLst/>
                          <a:latin typeface="Arial" charset="0"/>
                          <a:cs typeface="Arial" charset="0"/>
                        </a:rPr>
                        <a:t>4. ROZDĚLENÍ PŘÍJMŮ (CF):</a:t>
                      </a: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cap="flat">
                      <a:noFill/>
                    </a:lnL>
                    <a:lnR cap="flat">
                      <a:noFill/>
                    </a:lnR>
                    <a:lnT cap="flat">
                      <a:noFill/>
                    </a:lnT>
                    <a:lnB>
                      <a:noFill/>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3962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a:ln>
                          <a:noFill/>
                        </a:ln>
                        <a:solidFill>
                          <a:schemeClr val="tx1"/>
                        </a:solidFill>
                        <a:effectLst/>
                        <a:latin typeface="Arial" charset="0"/>
                      </a:endParaRPr>
                    </a:p>
                  </a:txBody>
                  <a:tcPr marT="45707" marB="4570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962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962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962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1" i="0" u="none" strike="noStrike" cap="none" normalizeH="0" baseline="0" dirty="0">
                        <a:ln>
                          <a:noFill/>
                        </a:ln>
                        <a:solidFill>
                          <a:schemeClr val="tx1"/>
                        </a:solidFill>
                        <a:effectLst/>
                        <a:latin typeface="Arial" charset="0"/>
                      </a:endParaRPr>
                    </a:p>
                  </a:txBody>
                  <a:tcPr marT="45707" marB="45707"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617364">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cs-CZ" sz="2000" b="1" i="0" u="sng" strike="noStrike" cap="none" normalizeH="0" baseline="0" dirty="0">
                          <a:ln>
                            <a:noFill/>
                          </a:ln>
                          <a:solidFill>
                            <a:schemeClr val="tx1"/>
                          </a:solidFill>
                          <a:effectLst/>
                          <a:latin typeface="Arial" charset="0"/>
                          <a:cs typeface="Arial" charset="0"/>
                        </a:rPr>
                        <a:t>5. VÝPOČET ČISTÉHO EKONOMICKÉHO VÝSLEDKU PODNIKÁNÍ:</a:t>
                      </a: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cap="flat">
                      <a:noFill/>
                    </a:lnL>
                    <a:lnR cap="flat">
                      <a:noFill/>
                    </a:lnR>
                    <a:lnT>
                      <a:noFill/>
                    </a:lnT>
                    <a:lnB>
                      <a:noFill/>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5"/>
                  </a:ext>
                </a:extLst>
              </a:tr>
              <a:tr h="3962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3962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3962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a:ln>
                          <a:noFill/>
                        </a:ln>
                        <a:solidFill>
                          <a:schemeClr val="tx1"/>
                        </a:solidFill>
                        <a:effectLst/>
                        <a:latin typeface="Arial" charset="0"/>
                      </a:endParaRPr>
                    </a:p>
                  </a:txBody>
                  <a:tcPr marT="45707" marB="45707"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3962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a:ln>
                          <a:noFill/>
                        </a:ln>
                        <a:solidFill>
                          <a:schemeClr val="tx1"/>
                        </a:solidFill>
                        <a:effectLst/>
                        <a:latin typeface="Arial" charset="0"/>
                      </a:endParaRPr>
                    </a:p>
                  </a:txBody>
                  <a:tcPr marT="45707" marB="45707"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endParaRPr kumimoji="0" lang="cs-CZ" sz="2000" b="0" i="0" u="none" strike="noStrike" cap="none" normalizeH="0" baseline="0" dirty="0">
                        <a:ln>
                          <a:noFill/>
                        </a:ln>
                        <a:solidFill>
                          <a:schemeClr val="tx1"/>
                        </a:solidFill>
                        <a:effectLst/>
                        <a:latin typeface="Arial" charset="0"/>
                      </a:endParaRPr>
                    </a:p>
                  </a:txBody>
                  <a:tcPr marT="45707" marB="45707"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54594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2000" b="0" i="0" u="none" strike="noStrike" cap="none" normalizeH="0" baseline="0">
                        <a:ln>
                          <a:noFill/>
                        </a:ln>
                        <a:solidFill>
                          <a:schemeClr val="tx1"/>
                        </a:solidFill>
                        <a:effectLst/>
                        <a:latin typeface="Verdana" pitchFamily="34" charset="0"/>
                      </a:endParaRPr>
                    </a:p>
                  </a:txBody>
                  <a:tcPr marT="45707" marB="45707"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cs-CZ" sz="2000" b="0" i="0" u="none" strike="noStrike" cap="none" normalizeH="0" baseline="0" dirty="0">
                        <a:ln>
                          <a:noFill/>
                        </a:ln>
                        <a:solidFill>
                          <a:schemeClr val="tx1"/>
                        </a:solidFill>
                        <a:effectLst/>
                        <a:latin typeface="Verdana" pitchFamily="34" charset="0"/>
                      </a:endParaRPr>
                    </a:p>
                  </a:txBody>
                  <a:tcPr marT="45707" marB="45707" anchor="b"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40006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468313" y="594544"/>
            <a:ext cx="8424862" cy="307975"/>
          </a:xfrm>
        </p:spPr>
        <p:txBody>
          <a:bodyPr>
            <a:normAutofit fontScale="90000"/>
          </a:bodyPr>
          <a:lstStyle/>
          <a:p>
            <a:pPr eaLnBrk="1" hangingPunct="1">
              <a:defRPr/>
            </a:pPr>
            <a:r>
              <a:rPr lang="cs-CZ" sz="3200" b="1" dirty="0">
                <a:solidFill>
                  <a:srgbClr val="C00000"/>
                </a:solidFill>
                <a:effectLst>
                  <a:outerShdw blurRad="38100" dist="38100" dir="2700000" algn="tl">
                    <a:srgbClr val="C0C0C0"/>
                  </a:outerShdw>
                </a:effectLst>
              </a:rPr>
              <a:t>Zakladatelský rozpočet ukázkový příklad</a:t>
            </a:r>
          </a:p>
        </p:txBody>
      </p:sp>
      <p:sp>
        <p:nvSpPr>
          <p:cNvPr id="11267" name="Rectangle 3"/>
          <p:cNvSpPr>
            <a:spLocks noGrp="1" noChangeArrowheads="1"/>
          </p:cNvSpPr>
          <p:nvPr>
            <p:ph type="body" idx="1"/>
          </p:nvPr>
        </p:nvSpPr>
        <p:spPr>
          <a:xfrm>
            <a:off x="118850" y="1432874"/>
            <a:ext cx="8893175" cy="5226787"/>
          </a:xfrm>
        </p:spPr>
        <p:txBody>
          <a:bodyPr/>
          <a:lstStyle/>
          <a:p>
            <a:pPr eaLnBrk="1" hangingPunct="1">
              <a:lnSpc>
                <a:spcPct val="80000"/>
              </a:lnSpc>
            </a:pPr>
            <a:r>
              <a:rPr lang="cs-CZ" altLang="cs-CZ" sz="2400" dirty="0"/>
              <a:t>Zpracujte ZR nově zakládaného podniku jako právnické osoby spol. s r. o. – výrobní firma s datem vzniku 1. 1. 2019.</a:t>
            </a:r>
          </a:p>
          <a:p>
            <a:pPr eaLnBrk="1" hangingPunct="1">
              <a:lnSpc>
                <a:spcPct val="80000"/>
              </a:lnSpc>
            </a:pPr>
            <a:r>
              <a:rPr lang="cs-CZ" altLang="cs-CZ" sz="2400" dirty="0"/>
              <a:t>Společnost, jejíž základní kapitál je celkem 1,2 mil. Kč zakládají 3 osoby s následující strukturou vkladů:</a:t>
            </a:r>
          </a:p>
          <a:p>
            <a:pPr lvl="1" eaLnBrk="1" hangingPunct="1">
              <a:lnSpc>
                <a:spcPct val="80000"/>
              </a:lnSpc>
            </a:pPr>
            <a:r>
              <a:rPr lang="cs-CZ" altLang="cs-CZ" dirty="0"/>
              <a:t>Společník A … </a:t>
            </a:r>
            <a:r>
              <a:rPr lang="cs-CZ" altLang="cs-CZ" b="1" dirty="0"/>
              <a:t>peněžní vklad 0,4 mil. Kč</a:t>
            </a:r>
          </a:p>
          <a:p>
            <a:pPr lvl="1" eaLnBrk="1" hangingPunct="1">
              <a:lnSpc>
                <a:spcPct val="80000"/>
              </a:lnSpc>
            </a:pPr>
            <a:r>
              <a:rPr lang="cs-CZ" altLang="cs-CZ" dirty="0"/>
              <a:t>Společník B … </a:t>
            </a:r>
            <a:r>
              <a:rPr lang="cs-CZ" altLang="cs-CZ" b="1" dirty="0"/>
              <a:t>nepeněžní vklad</a:t>
            </a:r>
            <a:r>
              <a:rPr lang="cs-CZ" altLang="cs-CZ" dirty="0"/>
              <a:t>-os. auto (dodávka) v hodnotě 0,4 mil. Kč</a:t>
            </a:r>
          </a:p>
          <a:p>
            <a:pPr lvl="1" eaLnBrk="1" hangingPunct="1">
              <a:lnSpc>
                <a:spcPct val="80000"/>
              </a:lnSpc>
            </a:pPr>
            <a:r>
              <a:rPr lang="cs-CZ" altLang="cs-CZ" dirty="0"/>
              <a:t>Společník C … </a:t>
            </a:r>
            <a:r>
              <a:rPr lang="cs-CZ" altLang="cs-CZ" b="1" dirty="0"/>
              <a:t>peněžní vklad 0,4 mil. Kč</a:t>
            </a:r>
          </a:p>
          <a:p>
            <a:pPr eaLnBrk="1" hangingPunct="1">
              <a:lnSpc>
                <a:spcPct val="80000"/>
              </a:lnSpc>
            </a:pPr>
            <a:r>
              <a:rPr lang="cs-CZ" altLang="cs-CZ" sz="2400" dirty="0"/>
              <a:t>Základní kapitál v peněžní formě musí být složen před zápise do OR na bankovní účet. Se vznikem firmy a právními náležitostmi jsou spojeny </a:t>
            </a:r>
            <a:r>
              <a:rPr lang="cs-CZ" altLang="cs-CZ" sz="2400" b="1" dirty="0"/>
              <a:t>zřizovací výdaje ve výši 20 tis. Kč</a:t>
            </a:r>
            <a:r>
              <a:rPr lang="cs-CZ" altLang="cs-CZ" sz="2400" dirty="0"/>
              <a:t>, které budou uznatelným nákladem.</a:t>
            </a:r>
          </a:p>
        </p:txBody>
      </p:sp>
    </p:spTree>
    <p:extLst>
      <p:ext uri="{BB962C8B-B14F-4D97-AF65-F5344CB8AC3E}">
        <p14:creationId xmlns:p14="http://schemas.microsoft.com/office/powerpoint/2010/main" val="1475993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615938" y="0"/>
            <a:ext cx="8229600" cy="1143000"/>
          </a:xfrm>
        </p:spPr>
        <p:txBody>
          <a:bodyPr/>
          <a:lstStyle/>
          <a:p>
            <a:pPr eaLnBrk="1" hangingPunct="1"/>
            <a:r>
              <a:rPr lang="cs-CZ" altLang="cs-CZ" sz="3200" b="1" dirty="0">
                <a:solidFill>
                  <a:srgbClr val="C00000"/>
                </a:solidFill>
              </a:rPr>
              <a:t>Příklad k procvičování 1</a:t>
            </a:r>
          </a:p>
        </p:txBody>
      </p:sp>
      <p:sp>
        <p:nvSpPr>
          <p:cNvPr id="29699" name="Rectangle 3"/>
          <p:cNvSpPr>
            <a:spLocks noGrp="1" noChangeArrowheads="1"/>
          </p:cNvSpPr>
          <p:nvPr>
            <p:ph type="body" idx="1"/>
          </p:nvPr>
        </p:nvSpPr>
        <p:spPr>
          <a:xfrm>
            <a:off x="131976" y="1143000"/>
            <a:ext cx="8832638" cy="5454650"/>
          </a:xfrm>
        </p:spPr>
        <p:txBody>
          <a:bodyPr/>
          <a:lstStyle/>
          <a:p>
            <a:pPr eaLnBrk="1" hangingPunct="1">
              <a:lnSpc>
                <a:spcPct val="80000"/>
              </a:lnSpc>
              <a:buFont typeface="Wingdings" panose="05000000000000000000" pitchFamily="2" charset="2"/>
              <a:buNone/>
            </a:pPr>
            <a:r>
              <a:rPr lang="cs-CZ" altLang="cs-CZ" sz="1800" dirty="0"/>
              <a:t>	</a:t>
            </a:r>
            <a:r>
              <a:rPr lang="cs-CZ" altLang="cs-CZ" sz="1800" b="1" dirty="0"/>
              <a:t>Zpracujte zakladatelský rozpočet podniku jako právnické osoby (s.r.o.) na základě následujících údajů (předpoklady):</a:t>
            </a:r>
            <a:r>
              <a:rPr lang="cs-CZ" altLang="cs-CZ" sz="1800" dirty="0"/>
              <a:t> </a:t>
            </a:r>
          </a:p>
          <a:p>
            <a:pPr eaLnBrk="1" hangingPunct="1">
              <a:lnSpc>
                <a:spcPct val="80000"/>
              </a:lnSpc>
            </a:pPr>
            <a:r>
              <a:rPr lang="cs-CZ" altLang="cs-CZ" sz="1800" dirty="0"/>
              <a:t>Předpokládaný měsíční prodej 2500 ks výrobků v ceně 260 Kč/ks   </a:t>
            </a:r>
          </a:p>
          <a:p>
            <a:pPr eaLnBrk="1" hangingPunct="1">
              <a:lnSpc>
                <a:spcPct val="80000"/>
              </a:lnSpc>
            </a:pPr>
            <a:r>
              <a:rPr lang="cs-CZ" altLang="cs-CZ" sz="1800" dirty="0"/>
              <a:t>Spotřeba materiálu 120 Kč/ks     </a:t>
            </a:r>
          </a:p>
          <a:p>
            <a:pPr eaLnBrk="1" hangingPunct="1">
              <a:lnSpc>
                <a:spcPct val="80000"/>
              </a:lnSpc>
            </a:pPr>
            <a:r>
              <a:rPr lang="cs-CZ" altLang="cs-CZ" sz="1800" dirty="0"/>
              <a:t>Mzdové náklady 30 Kč/ks     </a:t>
            </a:r>
          </a:p>
          <a:p>
            <a:pPr eaLnBrk="1" hangingPunct="1">
              <a:lnSpc>
                <a:spcPct val="80000"/>
              </a:lnSpc>
            </a:pPr>
            <a:r>
              <a:rPr lang="cs-CZ" altLang="cs-CZ" sz="1800" dirty="0"/>
              <a:t>Ostatní náklady 25 Kč/ks  </a:t>
            </a:r>
          </a:p>
          <a:p>
            <a:pPr eaLnBrk="1" hangingPunct="1">
              <a:lnSpc>
                <a:spcPct val="80000"/>
              </a:lnSpc>
            </a:pPr>
            <a:r>
              <a:rPr lang="cs-CZ" altLang="cs-CZ" sz="1800" dirty="0"/>
              <a:t>Zdravotní a sociální pojištění činí 34 % objemu mezd.</a:t>
            </a:r>
          </a:p>
          <a:p>
            <a:pPr eaLnBrk="1" hangingPunct="1">
              <a:lnSpc>
                <a:spcPct val="80000"/>
              </a:lnSpc>
            </a:pPr>
            <a:r>
              <a:rPr lang="cs-CZ" altLang="cs-CZ" sz="1800" dirty="0"/>
              <a:t>Stroje a zařízení nezbytné k podnikání je nutné pořídit v celkové hodnotě 1 mil. Kč. Roční odpisy uvažujte ve výši 200 tis. Kč. Dále je potřeba pořídit oběžný majetek (zásoby materiálu) ve výši 600 tis. Kč.</a:t>
            </a:r>
          </a:p>
          <a:p>
            <a:pPr eaLnBrk="1" hangingPunct="1">
              <a:lnSpc>
                <a:spcPct val="80000"/>
              </a:lnSpc>
            </a:pPr>
            <a:r>
              <a:rPr lang="cs-CZ" altLang="cs-CZ" sz="1800" dirty="0"/>
              <a:t>Měsíční pronájem provozovny  činí 50 tis Kč</a:t>
            </a:r>
          </a:p>
          <a:p>
            <a:pPr eaLnBrk="1" hangingPunct="1">
              <a:lnSpc>
                <a:spcPct val="80000"/>
              </a:lnSpc>
            </a:pPr>
            <a:r>
              <a:rPr lang="cs-CZ" altLang="cs-CZ" sz="1800" dirty="0"/>
              <a:t>Poplatky bezpečnostní agentuře 72 tis. Kč (ročně)</a:t>
            </a:r>
          </a:p>
          <a:p>
            <a:pPr eaLnBrk="1" hangingPunct="1">
              <a:lnSpc>
                <a:spcPct val="80000"/>
              </a:lnSpc>
            </a:pPr>
            <a:r>
              <a:rPr lang="cs-CZ" altLang="cs-CZ" sz="1800" dirty="0"/>
              <a:t>Vložený vlastní kapitál  činí 800 tis. Kč. </a:t>
            </a:r>
          </a:p>
          <a:p>
            <a:pPr eaLnBrk="1" hangingPunct="1">
              <a:lnSpc>
                <a:spcPct val="80000"/>
              </a:lnSpc>
            </a:pPr>
            <a:r>
              <a:rPr lang="cs-CZ" altLang="cs-CZ" sz="1800" dirty="0"/>
              <a:t>V případě, že k financování použijete úvěr, bude úroková sazba 10 % p. a. s dobou splatnosti 4 roky a konstantním úmorem. Zdravotní a sociální pojištění činí 34 % objemu mezd, DzPPO uvažujte 19%. </a:t>
            </a:r>
            <a:endParaRPr lang="cs-CZ" altLang="cs-CZ" sz="1800" b="1" dirty="0"/>
          </a:p>
          <a:p>
            <a:pPr eaLnBrk="1" hangingPunct="1">
              <a:lnSpc>
                <a:spcPct val="80000"/>
              </a:lnSpc>
              <a:buFont typeface="Wingdings" panose="05000000000000000000" pitchFamily="2" charset="2"/>
              <a:buNone/>
            </a:pPr>
            <a:r>
              <a:rPr lang="cs-CZ" altLang="cs-CZ" sz="1800" b="1" dirty="0"/>
              <a:t>	Úkol:</a:t>
            </a:r>
          </a:p>
          <a:p>
            <a:pPr eaLnBrk="1" hangingPunct="1">
              <a:lnSpc>
                <a:spcPct val="80000"/>
              </a:lnSpc>
            </a:pPr>
            <a:r>
              <a:rPr lang="cs-CZ" altLang="cs-CZ" sz="1800" b="1" dirty="0"/>
              <a:t>Vytvořte</a:t>
            </a:r>
            <a:r>
              <a:rPr lang="cs-CZ" altLang="cs-CZ" sz="1800" dirty="0"/>
              <a:t> rozpočet potřebného kapitálu, určete zdroje kapitálu, vytvořte  dále roční rozpočet výnosů a nákladů a určete disponibilní příjmy podnikatele.</a:t>
            </a:r>
          </a:p>
        </p:txBody>
      </p:sp>
    </p:spTree>
    <p:extLst>
      <p:ext uri="{BB962C8B-B14F-4D97-AF65-F5344CB8AC3E}">
        <p14:creationId xmlns:p14="http://schemas.microsoft.com/office/powerpoint/2010/main" val="1175469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7327" y="1216058"/>
            <a:ext cx="8474697" cy="4977352"/>
          </a:xfrm>
        </p:spPr>
        <p:txBody>
          <a:bodyPr>
            <a:normAutofit/>
          </a:bodyPr>
          <a:lstStyle/>
          <a:p>
            <a:pPr algn="just"/>
            <a:r>
              <a:rPr lang="cs-CZ" sz="1600" dirty="0"/>
              <a:t>Podnikatel si chce otevřít prodejnu s výpočetní technikou (s.r.o.). 	</a:t>
            </a:r>
          </a:p>
          <a:p>
            <a:pPr algn="just"/>
            <a:r>
              <a:rPr lang="cs-CZ" sz="1600" dirty="0"/>
              <a:t>Aukční cena prodejny  činí 5 mil. Kč, prodejnu zařadí podnikatel do základních prostředků a bude ji odepisovat po dobu 30 let lineárně (abstrahujme od rozdílu mezi úč. a daň. Odpisy). Prodejnu je schopen po zakoupení začít provozovat za 3 měsíce. Po tuto dobu již bude zaměstnávat 3 pracovníky, platit energie, pojištění, ostatní náklady.  </a:t>
            </a:r>
          </a:p>
          <a:p>
            <a:pPr algn="just"/>
            <a:r>
              <a:rPr lang="cs-CZ" sz="1600" dirty="0"/>
              <a:t>Průměrné denní tržby jsou 60 tis. Kč, plánuje prodej 25 dní v měsíci. Obchodní marže je 20%.	</a:t>
            </a:r>
          </a:p>
          <a:p>
            <a:pPr algn="just"/>
            <a:r>
              <a:rPr lang="cs-CZ" sz="1600" dirty="0"/>
              <a:t>Před otevřením prodejny je nezbytné nakoupit zásoby ve výši průměrného měsíčního prodeje.</a:t>
            </a:r>
          </a:p>
          <a:p>
            <a:pPr algn="just"/>
            <a:r>
              <a:rPr lang="cs-CZ" sz="1600" dirty="0"/>
              <a:t>V prodejně budou pracovat 3 zaměstnanci s </a:t>
            </a:r>
            <a:r>
              <a:rPr lang="cs-CZ" sz="1600" dirty="0" err="1"/>
              <a:t>prům</a:t>
            </a:r>
            <a:r>
              <a:rPr lang="cs-CZ" sz="1600" dirty="0"/>
              <a:t>. hrubou </a:t>
            </a:r>
            <a:r>
              <a:rPr lang="cs-CZ" sz="1600" dirty="0" err="1"/>
              <a:t>měs</a:t>
            </a:r>
            <a:r>
              <a:rPr lang="cs-CZ" sz="1600" dirty="0"/>
              <a:t>. mzdou 14 tis. Kč,</a:t>
            </a:r>
          </a:p>
          <a:p>
            <a:pPr algn="just"/>
            <a:r>
              <a:rPr lang="cs-CZ" sz="1600" dirty="0"/>
              <a:t>spotřeba energie a topení 17 tis. za měsíc, </a:t>
            </a:r>
          </a:p>
          <a:p>
            <a:pPr algn="just"/>
            <a:r>
              <a:rPr lang="cs-CZ" sz="1600" dirty="0"/>
              <a:t>ostatní nákl. činí 10 tis. Kč </a:t>
            </a:r>
            <a:r>
              <a:rPr lang="cs-CZ" sz="1600" dirty="0" err="1"/>
              <a:t>měs</a:t>
            </a:r>
            <a:r>
              <a:rPr lang="cs-CZ" sz="1600" dirty="0"/>
              <a:t>.				</a:t>
            </a:r>
          </a:p>
          <a:p>
            <a:pPr algn="just"/>
            <a:r>
              <a:rPr lang="cs-CZ" sz="1600" dirty="0"/>
              <a:t>pojištění činí 60 tis. Kč za rok a platí se pololetně (dopředu), </a:t>
            </a:r>
          </a:p>
          <a:p>
            <a:pPr algn="just"/>
            <a:r>
              <a:rPr lang="cs-CZ" sz="1600" dirty="0"/>
              <a:t>podnikatel v současné době disponuje částkou 300 tis. Kč, má tichého společníka  s kapitálem 150 tis. Kč (smlouva na 20% úrok) a úvěr od banky na 5 let s úrokovou mírou 10%. </a:t>
            </a:r>
          </a:p>
          <a:p>
            <a:pPr algn="just"/>
            <a:r>
              <a:rPr lang="cs-CZ" sz="1600" dirty="0"/>
              <a:t>uvažujte dále s rezervou ve výši 10 % startovacích výdajů (bez PC prodejny)</a:t>
            </a:r>
          </a:p>
          <a:p>
            <a:pPr algn="just"/>
            <a:r>
              <a:rPr lang="cs-CZ" sz="1600" dirty="0"/>
              <a:t>plátce daně z příjmu práv. osob ve výši 19%. </a:t>
            </a:r>
          </a:p>
          <a:p>
            <a:pPr algn="just"/>
            <a:r>
              <a:rPr lang="cs-CZ" sz="1600" dirty="0"/>
              <a:t>Podnikatel si nevyplácí mzdu ve výši 20 tis. </a:t>
            </a:r>
            <a:r>
              <a:rPr lang="cs-CZ" sz="1600" dirty="0" err="1"/>
              <a:t>měs</a:t>
            </a:r>
            <a:r>
              <a:rPr lang="cs-CZ" sz="1600" dirty="0"/>
              <a:t>. a pokud by kapitál alternativně investoval, přinesl by mu úrok ve výši 5% ročně.</a:t>
            </a:r>
          </a:p>
          <a:p>
            <a:pPr algn="just"/>
            <a:endParaRPr lang="cs-CZ" sz="1600" dirty="0"/>
          </a:p>
        </p:txBody>
      </p:sp>
      <p:sp>
        <p:nvSpPr>
          <p:cNvPr id="6" name="Rectangle 2"/>
          <p:cNvSpPr>
            <a:spLocks noGrp="1" noChangeArrowheads="1"/>
          </p:cNvSpPr>
          <p:nvPr>
            <p:ph type="title"/>
          </p:nvPr>
        </p:nvSpPr>
        <p:spPr/>
        <p:txBody>
          <a:bodyPr/>
          <a:lstStyle/>
          <a:p>
            <a:pPr eaLnBrk="1" hangingPunct="1"/>
            <a:r>
              <a:rPr lang="cs-CZ" altLang="cs-CZ" sz="3200" b="1" dirty="0">
                <a:solidFill>
                  <a:srgbClr val="C00000"/>
                </a:solidFill>
              </a:rPr>
              <a:t>Příklad k procvičování 2 - řešení</a:t>
            </a:r>
          </a:p>
        </p:txBody>
      </p:sp>
    </p:spTree>
    <p:extLst>
      <p:ext uri="{BB962C8B-B14F-4D97-AF65-F5344CB8AC3E}">
        <p14:creationId xmlns:p14="http://schemas.microsoft.com/office/powerpoint/2010/main" val="1518519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7328" y="1216058"/>
            <a:ext cx="8149472" cy="4910105"/>
          </a:xfrm>
        </p:spPr>
        <p:txBody>
          <a:bodyPr>
            <a:normAutofit/>
          </a:bodyPr>
          <a:lstStyle/>
          <a:p>
            <a:pPr marL="514350" indent="-514350" algn="just">
              <a:buFont typeface="+mj-lt"/>
              <a:buAutoNum type="arabicPeriod"/>
            </a:pPr>
            <a:r>
              <a:rPr lang="cs-CZ" b="1" u="sng" dirty="0"/>
              <a:t>Výdaje při zahájení podnikání</a:t>
            </a:r>
            <a:endParaRPr lang="cs-CZ" dirty="0"/>
          </a:p>
        </p:txBody>
      </p:sp>
      <p:sp>
        <p:nvSpPr>
          <p:cNvPr id="6" name="Rectangle 2"/>
          <p:cNvSpPr>
            <a:spLocks noGrp="1" noChangeArrowheads="1"/>
          </p:cNvSpPr>
          <p:nvPr>
            <p:ph type="title"/>
          </p:nvPr>
        </p:nvSpPr>
        <p:spPr/>
        <p:txBody>
          <a:bodyPr/>
          <a:lstStyle/>
          <a:p>
            <a:pPr eaLnBrk="1" hangingPunct="1"/>
            <a:r>
              <a:rPr lang="cs-CZ" altLang="cs-CZ" sz="3200" b="1" dirty="0">
                <a:solidFill>
                  <a:srgbClr val="C00000"/>
                </a:solidFill>
              </a:rPr>
              <a:t>Příklad k procvičování 2</a:t>
            </a:r>
          </a:p>
        </p:txBody>
      </p:sp>
      <p:graphicFrame>
        <p:nvGraphicFramePr>
          <p:cNvPr id="2" name="Tabulka 1"/>
          <p:cNvGraphicFramePr>
            <a:graphicFrameLocks noGrp="1"/>
          </p:cNvGraphicFramePr>
          <p:nvPr>
            <p:extLst>
              <p:ext uri="{D42A27DB-BD31-4B8C-83A1-F6EECF244321}">
                <p14:modId xmlns:p14="http://schemas.microsoft.com/office/powerpoint/2010/main" val="3892078353"/>
              </p:ext>
            </p:extLst>
          </p:nvPr>
        </p:nvGraphicFramePr>
        <p:xfrm>
          <a:off x="445416" y="1819376"/>
          <a:ext cx="8333295" cy="4224059"/>
        </p:xfrm>
        <a:graphic>
          <a:graphicData uri="http://schemas.openxmlformats.org/drawingml/2006/table">
            <a:tbl>
              <a:tblPr>
                <a:tableStyleId>{5C22544A-7EE6-4342-B048-85BDC9FD1C3A}</a:tableStyleId>
              </a:tblPr>
              <a:tblGrid>
                <a:gridCol w="1991664">
                  <a:extLst>
                    <a:ext uri="{9D8B030D-6E8A-4147-A177-3AD203B41FA5}">
                      <a16:colId xmlns:a16="http://schemas.microsoft.com/office/drawing/2014/main" val="1772293283"/>
                    </a:ext>
                  </a:extLst>
                </a:gridCol>
                <a:gridCol w="132426">
                  <a:extLst>
                    <a:ext uri="{9D8B030D-6E8A-4147-A177-3AD203B41FA5}">
                      <a16:colId xmlns:a16="http://schemas.microsoft.com/office/drawing/2014/main" val="2538213974"/>
                    </a:ext>
                  </a:extLst>
                </a:gridCol>
                <a:gridCol w="1062046">
                  <a:extLst>
                    <a:ext uri="{9D8B030D-6E8A-4147-A177-3AD203B41FA5}">
                      <a16:colId xmlns:a16="http://schemas.microsoft.com/office/drawing/2014/main" val="1972169620"/>
                    </a:ext>
                  </a:extLst>
                </a:gridCol>
                <a:gridCol w="1062046">
                  <a:extLst>
                    <a:ext uri="{9D8B030D-6E8A-4147-A177-3AD203B41FA5}">
                      <a16:colId xmlns:a16="http://schemas.microsoft.com/office/drawing/2014/main" val="586312882"/>
                    </a:ext>
                  </a:extLst>
                </a:gridCol>
                <a:gridCol w="1062046">
                  <a:extLst>
                    <a:ext uri="{9D8B030D-6E8A-4147-A177-3AD203B41FA5}">
                      <a16:colId xmlns:a16="http://schemas.microsoft.com/office/drawing/2014/main" val="462459761"/>
                    </a:ext>
                  </a:extLst>
                </a:gridCol>
                <a:gridCol w="1016051">
                  <a:extLst>
                    <a:ext uri="{9D8B030D-6E8A-4147-A177-3AD203B41FA5}">
                      <a16:colId xmlns:a16="http://schemas.microsoft.com/office/drawing/2014/main" val="791534271"/>
                    </a:ext>
                  </a:extLst>
                </a:gridCol>
                <a:gridCol w="2007016">
                  <a:extLst>
                    <a:ext uri="{9D8B030D-6E8A-4147-A177-3AD203B41FA5}">
                      <a16:colId xmlns:a16="http://schemas.microsoft.com/office/drawing/2014/main" val="4025381006"/>
                    </a:ext>
                  </a:extLst>
                </a:gridCol>
              </a:tblGrid>
              <a:tr h="366788">
                <a:tc gridSpan="6">
                  <a:txBody>
                    <a:bodyPr/>
                    <a:lstStyle/>
                    <a:p>
                      <a:pPr>
                        <a:spcAft>
                          <a:spcPts val="0"/>
                        </a:spcAft>
                      </a:pPr>
                      <a:endParaRPr lang="cs-CZ" sz="14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4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162191237"/>
                  </a:ext>
                </a:extLst>
              </a:tr>
              <a:tr h="189391">
                <a:tc>
                  <a:txBody>
                    <a:bodyPr/>
                    <a:lstStyle/>
                    <a:p>
                      <a:pPr>
                        <a:spcAft>
                          <a:spcPts val="0"/>
                        </a:spcAft>
                      </a:pPr>
                      <a:endParaRPr lang="cs-CZ" sz="3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30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3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3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3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3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3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2713111789"/>
                  </a:ext>
                </a:extLst>
              </a:tr>
              <a:tr h="366788">
                <a:tc gridSpan="6">
                  <a:txBody>
                    <a:bodyPr/>
                    <a:lstStyle/>
                    <a:p>
                      <a:pPr>
                        <a:spcAft>
                          <a:spcPts val="0"/>
                        </a:spcAft>
                      </a:pPr>
                      <a:endParaRPr lang="cs-CZ" sz="14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4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2901658730"/>
                  </a:ext>
                </a:extLst>
              </a:tr>
              <a:tr h="366788">
                <a:tc gridSpan="6">
                  <a:txBody>
                    <a:bodyPr/>
                    <a:lstStyle/>
                    <a:p>
                      <a:pPr>
                        <a:spcAft>
                          <a:spcPts val="0"/>
                        </a:spcAft>
                      </a:pPr>
                      <a:endParaRPr lang="cs-CZ" sz="14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4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3337793965"/>
                  </a:ext>
                </a:extLst>
              </a:tr>
              <a:tr h="366788">
                <a:tc gridSpan="6">
                  <a:txBody>
                    <a:bodyPr/>
                    <a:lstStyle/>
                    <a:p>
                      <a:pPr>
                        <a:spcAft>
                          <a:spcPts val="0"/>
                        </a:spcAft>
                      </a:pPr>
                      <a:endParaRPr lang="cs-CZ" sz="14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4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3077840973"/>
                  </a:ext>
                </a:extLst>
              </a:tr>
              <a:tr h="366788">
                <a:tc gridSpan="5">
                  <a:txBody>
                    <a:bodyPr/>
                    <a:lstStyle/>
                    <a:p>
                      <a:pPr>
                        <a:spcAft>
                          <a:spcPts val="0"/>
                        </a:spcAft>
                      </a:pPr>
                      <a:endParaRPr lang="cs-CZ" sz="14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spcAft>
                          <a:spcPts val="0"/>
                        </a:spcAft>
                      </a:pPr>
                      <a:endParaRPr lang="cs-CZ" sz="14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lgn="r">
                        <a:spcAft>
                          <a:spcPts val="0"/>
                        </a:spcAft>
                      </a:pPr>
                      <a:endParaRPr lang="cs-CZ" sz="14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3856099686"/>
                  </a:ext>
                </a:extLst>
              </a:tr>
              <a:tr h="366788">
                <a:tc gridSpan="6">
                  <a:txBody>
                    <a:bodyPr/>
                    <a:lstStyle/>
                    <a:p>
                      <a:pPr>
                        <a:spcAft>
                          <a:spcPts val="0"/>
                        </a:spcAft>
                      </a:pPr>
                      <a:endParaRPr lang="cs-CZ" sz="14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4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1649003994"/>
                  </a:ext>
                </a:extLst>
              </a:tr>
              <a:tr h="366788">
                <a:tc gridSpan="6">
                  <a:txBody>
                    <a:bodyPr/>
                    <a:lstStyle/>
                    <a:p>
                      <a:pPr>
                        <a:spcAft>
                          <a:spcPts val="0"/>
                        </a:spcAft>
                      </a:pPr>
                      <a:endParaRPr lang="cs-CZ" sz="14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4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3296507685"/>
                  </a:ext>
                </a:extLst>
              </a:tr>
              <a:tr h="366788">
                <a:tc gridSpan="5">
                  <a:txBody>
                    <a:bodyPr/>
                    <a:lstStyle/>
                    <a:p>
                      <a:pPr>
                        <a:spcAft>
                          <a:spcPts val="0"/>
                        </a:spcAft>
                      </a:pPr>
                      <a:endParaRPr lang="cs-CZ" sz="1400" b="1"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spcAft>
                          <a:spcPts val="0"/>
                        </a:spcAft>
                      </a:pPr>
                      <a:endParaRPr lang="cs-CZ" sz="1400" b="1"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lgn="r">
                        <a:spcAft>
                          <a:spcPts val="0"/>
                        </a:spcAft>
                      </a:pPr>
                      <a:endParaRPr lang="cs-CZ" sz="1400" b="1"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114061623"/>
                  </a:ext>
                </a:extLst>
              </a:tr>
              <a:tr h="366788">
                <a:tc gridSpan="6">
                  <a:txBody>
                    <a:bodyPr/>
                    <a:lstStyle/>
                    <a:p>
                      <a:pPr>
                        <a:spcAft>
                          <a:spcPts val="0"/>
                        </a:spcAft>
                      </a:pPr>
                      <a:endParaRPr lang="cs-CZ" sz="14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40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2548893546"/>
                  </a:ext>
                </a:extLst>
              </a:tr>
              <a:tr h="366788">
                <a:tc gridSpan="6">
                  <a:txBody>
                    <a:bodyPr/>
                    <a:lstStyle/>
                    <a:p>
                      <a:pPr>
                        <a:spcAft>
                          <a:spcPts val="0"/>
                        </a:spcAft>
                      </a:pPr>
                      <a:r>
                        <a:rPr lang="cs-CZ" sz="1400" b="1" kern="1200" dirty="0">
                          <a:solidFill>
                            <a:schemeClr val="dk1"/>
                          </a:solidFill>
                          <a:effectLst/>
                          <a:latin typeface="+mn-lt"/>
                          <a:ea typeface="+mn-ea"/>
                          <a:cs typeface="+mn-cs"/>
                        </a:rPr>
                        <a:t>Celkem počáteční</a:t>
                      </a:r>
                      <a:r>
                        <a:rPr lang="cs-CZ" sz="1400" b="1" kern="1200" baseline="0" dirty="0">
                          <a:solidFill>
                            <a:schemeClr val="dk1"/>
                          </a:solidFill>
                          <a:effectLst/>
                          <a:latin typeface="+mn-lt"/>
                          <a:ea typeface="+mn-ea"/>
                          <a:cs typeface="+mn-cs"/>
                        </a:rPr>
                        <a:t> </a:t>
                      </a:r>
                      <a:r>
                        <a:rPr lang="cs-CZ" sz="1400" b="1" kern="1200" dirty="0">
                          <a:solidFill>
                            <a:schemeClr val="dk1"/>
                          </a:solidFill>
                          <a:effectLst/>
                          <a:latin typeface="+mn-lt"/>
                          <a:ea typeface="+mn-ea"/>
                          <a:cs typeface="+mn-cs"/>
                        </a:rPr>
                        <a:t>provozní kapitál (zaokrouhleno)</a:t>
                      </a:r>
                      <a:endParaRPr lang="cs-CZ" sz="14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400" b="1" kern="1200" dirty="0">
                        <a:solidFill>
                          <a:schemeClr val="dk1"/>
                        </a:solidFill>
                        <a:effectLst/>
                        <a:latin typeface="+mn-lt"/>
                        <a:ea typeface="+mn-ea"/>
                        <a:cs typeface="+mn-cs"/>
                      </a:endParaRPr>
                    </a:p>
                  </a:txBody>
                  <a:tcPr marL="44450" marR="44450" marT="0" marB="0" anchor="b">
                    <a:solidFill>
                      <a:schemeClr val="bg1"/>
                    </a:solidFill>
                  </a:tcPr>
                </a:tc>
                <a:extLst>
                  <a:ext uri="{0D108BD9-81ED-4DB2-BD59-A6C34878D82A}">
                    <a16:rowId xmlns:a16="http://schemas.microsoft.com/office/drawing/2014/main" val="2987086330"/>
                  </a:ext>
                </a:extLst>
              </a:tr>
              <a:tr h="366788">
                <a:tc gridSpan="6">
                  <a:txBody>
                    <a:bodyPr/>
                    <a:lstStyle/>
                    <a:p>
                      <a:pPr>
                        <a:spcAft>
                          <a:spcPts val="0"/>
                        </a:spcAft>
                      </a:pPr>
                      <a:r>
                        <a:rPr lang="cs-CZ" sz="1400" b="1" kern="1200" dirty="0">
                          <a:solidFill>
                            <a:schemeClr val="dk1"/>
                          </a:solidFill>
                          <a:effectLst/>
                          <a:latin typeface="+mn-lt"/>
                          <a:ea typeface="+mn-ea"/>
                          <a:cs typeface="+mn-cs"/>
                        </a:rPr>
                        <a:t>Celkem počáteční kapitál (včetně PC prodejny) - zaokrouhleno</a:t>
                      </a: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400" b="1" kern="1200" dirty="0">
                        <a:solidFill>
                          <a:schemeClr val="dk1"/>
                        </a:solidFill>
                        <a:effectLst/>
                        <a:latin typeface="+mn-lt"/>
                        <a:ea typeface="+mn-ea"/>
                        <a:cs typeface="+mn-cs"/>
                      </a:endParaRPr>
                    </a:p>
                  </a:txBody>
                  <a:tcPr marL="44450" marR="44450" marT="0" marB="0" anchor="b">
                    <a:solidFill>
                      <a:schemeClr val="bg1"/>
                    </a:solidFill>
                  </a:tcPr>
                </a:tc>
                <a:extLst>
                  <a:ext uri="{0D108BD9-81ED-4DB2-BD59-A6C34878D82A}">
                    <a16:rowId xmlns:a16="http://schemas.microsoft.com/office/drawing/2014/main" val="3041432650"/>
                  </a:ext>
                </a:extLst>
              </a:tr>
            </a:tbl>
          </a:graphicData>
        </a:graphic>
      </p:graphicFrame>
    </p:spTree>
    <p:extLst>
      <p:ext uri="{BB962C8B-B14F-4D97-AF65-F5344CB8AC3E}">
        <p14:creationId xmlns:p14="http://schemas.microsoft.com/office/powerpoint/2010/main" val="2175871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7328" y="1216058"/>
            <a:ext cx="8149472" cy="4910105"/>
          </a:xfrm>
        </p:spPr>
        <p:txBody>
          <a:bodyPr>
            <a:normAutofit/>
          </a:bodyPr>
          <a:lstStyle/>
          <a:p>
            <a:pPr marL="514350" indent="-514350" algn="just">
              <a:buFont typeface="+mj-lt"/>
              <a:buAutoNum type="arabicPeriod" startAt="2"/>
            </a:pPr>
            <a:r>
              <a:rPr lang="cs-CZ" b="1" u="sng" dirty="0"/>
              <a:t>Zdroje kapitálu</a:t>
            </a:r>
            <a:endParaRPr lang="cs-CZ" dirty="0"/>
          </a:p>
        </p:txBody>
      </p:sp>
      <p:sp>
        <p:nvSpPr>
          <p:cNvPr id="6" name="Rectangle 2"/>
          <p:cNvSpPr>
            <a:spLocks noGrp="1" noChangeArrowheads="1"/>
          </p:cNvSpPr>
          <p:nvPr>
            <p:ph type="title"/>
          </p:nvPr>
        </p:nvSpPr>
        <p:spPr/>
        <p:txBody>
          <a:bodyPr/>
          <a:lstStyle/>
          <a:p>
            <a:pPr eaLnBrk="1" hangingPunct="1"/>
            <a:r>
              <a:rPr lang="cs-CZ" altLang="cs-CZ" sz="3200" b="1" dirty="0">
                <a:solidFill>
                  <a:srgbClr val="C00000"/>
                </a:solidFill>
              </a:rPr>
              <a:t>Příklad k procvičování 2</a:t>
            </a:r>
          </a:p>
        </p:txBody>
      </p:sp>
      <p:graphicFrame>
        <p:nvGraphicFramePr>
          <p:cNvPr id="4" name="Tabulka 3"/>
          <p:cNvGraphicFramePr>
            <a:graphicFrameLocks noGrp="1"/>
          </p:cNvGraphicFramePr>
          <p:nvPr>
            <p:extLst>
              <p:ext uri="{D42A27DB-BD31-4B8C-83A1-F6EECF244321}">
                <p14:modId xmlns:p14="http://schemas.microsoft.com/office/powerpoint/2010/main" val="4228964221"/>
              </p:ext>
            </p:extLst>
          </p:nvPr>
        </p:nvGraphicFramePr>
        <p:xfrm>
          <a:off x="666953" y="1988819"/>
          <a:ext cx="6214613" cy="1524000"/>
        </p:xfrm>
        <a:graphic>
          <a:graphicData uri="http://schemas.openxmlformats.org/drawingml/2006/table">
            <a:tbl>
              <a:tblPr>
                <a:tableStyleId>{5C22544A-7EE6-4342-B048-85BDC9FD1C3A}</a:tableStyleId>
              </a:tblPr>
              <a:tblGrid>
                <a:gridCol w="2376084">
                  <a:extLst>
                    <a:ext uri="{9D8B030D-6E8A-4147-A177-3AD203B41FA5}">
                      <a16:colId xmlns:a16="http://schemas.microsoft.com/office/drawing/2014/main" val="1268664269"/>
                    </a:ext>
                  </a:extLst>
                </a:gridCol>
                <a:gridCol w="792028">
                  <a:extLst>
                    <a:ext uri="{9D8B030D-6E8A-4147-A177-3AD203B41FA5}">
                      <a16:colId xmlns:a16="http://schemas.microsoft.com/office/drawing/2014/main" val="2421894218"/>
                    </a:ext>
                  </a:extLst>
                </a:gridCol>
                <a:gridCol w="792028">
                  <a:extLst>
                    <a:ext uri="{9D8B030D-6E8A-4147-A177-3AD203B41FA5}">
                      <a16:colId xmlns:a16="http://schemas.microsoft.com/office/drawing/2014/main" val="306632439"/>
                    </a:ext>
                  </a:extLst>
                </a:gridCol>
                <a:gridCol w="757727">
                  <a:extLst>
                    <a:ext uri="{9D8B030D-6E8A-4147-A177-3AD203B41FA5}">
                      <a16:colId xmlns:a16="http://schemas.microsoft.com/office/drawing/2014/main" val="1952710898"/>
                    </a:ext>
                  </a:extLst>
                </a:gridCol>
                <a:gridCol w="1496746">
                  <a:extLst>
                    <a:ext uri="{9D8B030D-6E8A-4147-A177-3AD203B41FA5}">
                      <a16:colId xmlns:a16="http://schemas.microsoft.com/office/drawing/2014/main" val="4175902160"/>
                    </a:ext>
                  </a:extLst>
                </a:gridCol>
              </a:tblGrid>
              <a:tr h="228600">
                <a:tc>
                  <a:txBody>
                    <a:bodyPr/>
                    <a:lstStyle/>
                    <a:p>
                      <a:pPr marL="0" algn="l" defTabSz="457200" rtl="0" eaLnBrk="1" latinLnBrk="0" hangingPunct="1">
                        <a:spcAft>
                          <a:spcPts val="0"/>
                        </a:spcAft>
                      </a:pPr>
                      <a:endParaRPr lang="cs-CZ" sz="2000" kern="1200" dirty="0">
                        <a:solidFill>
                          <a:schemeClr val="dk1"/>
                        </a:solidFill>
                        <a:effectLst/>
                        <a:latin typeface="+mn-lt"/>
                        <a:ea typeface="+mn-ea"/>
                        <a:cs typeface="+mn-cs"/>
                      </a:endParaRPr>
                    </a:p>
                  </a:txBody>
                  <a:tcPr marL="44450" marR="44450" marT="0" marB="0" anchor="b">
                    <a:solidFill>
                      <a:schemeClr val="bg1"/>
                    </a:solidFill>
                  </a:tcPr>
                </a:tc>
                <a:tc>
                  <a:txBody>
                    <a:bodyPr/>
                    <a:lstStyle/>
                    <a:p>
                      <a:pPr marL="0" algn="r" defTabSz="457200" rtl="0" eaLnBrk="1" latinLnBrk="0" hangingPunct="1">
                        <a:spcAft>
                          <a:spcPts val="0"/>
                        </a:spcAft>
                      </a:pPr>
                      <a:endParaRPr lang="cs-CZ" sz="2000" kern="1200" dirty="0">
                        <a:solidFill>
                          <a:schemeClr val="dk1"/>
                        </a:solidFill>
                        <a:effectLst/>
                        <a:latin typeface="+mn-lt"/>
                        <a:ea typeface="+mn-ea"/>
                        <a:cs typeface="+mn-cs"/>
                      </a:endParaRPr>
                    </a:p>
                  </a:txBody>
                  <a:tcPr marL="44450" marR="44450" marT="0" marB="0" anchor="b">
                    <a:solidFill>
                      <a:schemeClr val="bg1"/>
                    </a:solidFill>
                  </a:tcPr>
                </a:tc>
                <a:tc>
                  <a:txBody>
                    <a:bodyPr/>
                    <a:lstStyle/>
                    <a:p>
                      <a:pPr marL="0" algn="r" defTabSz="457200" rtl="0" eaLnBrk="1" latinLnBrk="0" hangingPunct="1">
                        <a:spcAft>
                          <a:spcPts val="0"/>
                        </a:spcAft>
                      </a:pPr>
                      <a:endParaRPr lang="cs-CZ" sz="2000" kern="1200" dirty="0">
                        <a:solidFill>
                          <a:schemeClr val="dk1"/>
                        </a:solidFill>
                        <a:effectLst/>
                        <a:latin typeface="+mn-lt"/>
                        <a:ea typeface="+mn-ea"/>
                        <a:cs typeface="+mn-cs"/>
                      </a:endParaRPr>
                    </a:p>
                  </a:txBody>
                  <a:tcPr marL="44450" marR="44450" marT="0" marB="0" anchor="b">
                    <a:solidFill>
                      <a:schemeClr val="bg1"/>
                    </a:solidFill>
                  </a:tcPr>
                </a:tc>
                <a:tc>
                  <a:txBody>
                    <a:bodyPr/>
                    <a:lstStyle/>
                    <a:p>
                      <a:pPr marL="0" algn="r" defTabSz="457200" rtl="0" eaLnBrk="1" latinLnBrk="0" hangingPunct="1">
                        <a:spcAft>
                          <a:spcPts val="0"/>
                        </a:spcAft>
                      </a:pPr>
                      <a:endParaRPr lang="cs-CZ" sz="2000" kern="1200" dirty="0">
                        <a:solidFill>
                          <a:schemeClr val="dk1"/>
                        </a:solidFill>
                        <a:effectLst/>
                        <a:latin typeface="+mn-lt"/>
                        <a:ea typeface="+mn-ea"/>
                        <a:cs typeface="+mn-cs"/>
                      </a:endParaRPr>
                    </a:p>
                  </a:txBody>
                  <a:tcPr marL="44450" marR="44450" marT="0" marB="0" anchor="b">
                    <a:solidFill>
                      <a:schemeClr val="bg1"/>
                    </a:solidFill>
                  </a:tcPr>
                </a:tc>
                <a:tc>
                  <a:txBody>
                    <a:bodyPr/>
                    <a:lstStyle/>
                    <a:p>
                      <a:pPr marL="0" algn="r" defTabSz="457200" rtl="0" eaLnBrk="1" latinLnBrk="0" hangingPunct="1">
                        <a:spcAft>
                          <a:spcPts val="0"/>
                        </a:spcAft>
                      </a:pPr>
                      <a:endParaRPr lang="cs-CZ" sz="2000" kern="1200" dirty="0">
                        <a:solidFill>
                          <a:schemeClr val="dk1"/>
                        </a:solidFill>
                        <a:effectLst/>
                        <a:latin typeface="+mn-lt"/>
                        <a:ea typeface="+mn-ea"/>
                        <a:cs typeface="+mn-cs"/>
                      </a:endParaRPr>
                    </a:p>
                  </a:txBody>
                  <a:tcPr marL="44450" marR="44450" marT="0" marB="0" anchor="b">
                    <a:solidFill>
                      <a:schemeClr val="bg1"/>
                    </a:solidFill>
                  </a:tcPr>
                </a:tc>
                <a:extLst>
                  <a:ext uri="{0D108BD9-81ED-4DB2-BD59-A6C34878D82A}">
                    <a16:rowId xmlns:a16="http://schemas.microsoft.com/office/drawing/2014/main" val="1868603434"/>
                  </a:ext>
                </a:extLst>
              </a:tr>
              <a:tr h="228600">
                <a:tc>
                  <a:txBody>
                    <a:bodyPr/>
                    <a:lstStyle/>
                    <a:p>
                      <a:pPr>
                        <a:spcAft>
                          <a:spcPts val="0"/>
                        </a:spcAft>
                      </a:pPr>
                      <a:endParaRPr lang="cs-CZ" sz="2000" b="1"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20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20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20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20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3052215666"/>
                  </a:ext>
                </a:extLst>
              </a:tr>
              <a:tr h="228600">
                <a:tc gridSpan="4">
                  <a:txBody>
                    <a:bodyPr/>
                    <a:lstStyle/>
                    <a:p>
                      <a:pPr>
                        <a:spcAft>
                          <a:spcPts val="0"/>
                        </a:spcAft>
                      </a:pPr>
                      <a:endParaRPr lang="cs-CZ" sz="20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20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2637533380"/>
                  </a:ext>
                </a:extLst>
              </a:tr>
              <a:tr h="228600">
                <a:tc gridSpan="4">
                  <a:txBody>
                    <a:bodyPr/>
                    <a:lstStyle/>
                    <a:p>
                      <a:pPr>
                        <a:spcAft>
                          <a:spcPts val="0"/>
                        </a:spcAft>
                      </a:pPr>
                      <a:endParaRPr lang="cs-CZ" sz="200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20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1498175491"/>
                  </a:ext>
                </a:extLst>
              </a:tr>
              <a:tr h="228600">
                <a:tc gridSpan="4">
                  <a:txBody>
                    <a:bodyPr/>
                    <a:lstStyle/>
                    <a:p>
                      <a:pPr>
                        <a:spcAft>
                          <a:spcPts val="0"/>
                        </a:spcAft>
                      </a:pPr>
                      <a:endParaRPr lang="cs-CZ" sz="200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2000" b="1"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4068838704"/>
                  </a:ext>
                </a:extLst>
              </a:tr>
            </a:tbl>
          </a:graphicData>
        </a:graphic>
      </p:graphicFrame>
    </p:spTree>
    <p:extLst>
      <p:ext uri="{BB962C8B-B14F-4D97-AF65-F5344CB8AC3E}">
        <p14:creationId xmlns:p14="http://schemas.microsoft.com/office/powerpoint/2010/main" val="3155703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97264" y="753048"/>
            <a:ext cx="8149472" cy="575035"/>
          </a:xfrm>
        </p:spPr>
        <p:txBody>
          <a:bodyPr>
            <a:normAutofit fontScale="77500" lnSpcReduction="20000"/>
          </a:bodyPr>
          <a:lstStyle/>
          <a:p>
            <a:pPr marL="514350" indent="-514350" algn="just">
              <a:buFont typeface="+mj-lt"/>
              <a:buAutoNum type="arabicPeriod" startAt="3"/>
            </a:pPr>
            <a:r>
              <a:rPr lang="cs-CZ" b="1" u="sng" dirty="0"/>
              <a:t>Roční plán nákladů, výnosů a hospodářského výsledku</a:t>
            </a:r>
            <a:endParaRPr lang="cs-CZ" dirty="0"/>
          </a:p>
        </p:txBody>
      </p:sp>
      <p:sp>
        <p:nvSpPr>
          <p:cNvPr id="6" name="Rectangle 2"/>
          <p:cNvSpPr>
            <a:spLocks noGrp="1" noChangeArrowheads="1"/>
          </p:cNvSpPr>
          <p:nvPr>
            <p:ph type="title"/>
          </p:nvPr>
        </p:nvSpPr>
        <p:spPr>
          <a:xfrm>
            <a:off x="2069183" y="39598"/>
            <a:ext cx="8229600" cy="855482"/>
          </a:xfrm>
        </p:spPr>
        <p:txBody>
          <a:bodyPr/>
          <a:lstStyle/>
          <a:p>
            <a:pPr eaLnBrk="1" hangingPunct="1"/>
            <a:r>
              <a:rPr lang="cs-CZ" altLang="cs-CZ" sz="3200" b="1" dirty="0">
                <a:solidFill>
                  <a:srgbClr val="C00000"/>
                </a:solidFill>
              </a:rPr>
              <a:t>Příklad k procvičování 2</a:t>
            </a:r>
          </a:p>
        </p:txBody>
      </p:sp>
      <p:graphicFrame>
        <p:nvGraphicFramePr>
          <p:cNvPr id="2" name="Tabulka 1"/>
          <p:cNvGraphicFramePr>
            <a:graphicFrameLocks noGrp="1"/>
          </p:cNvGraphicFramePr>
          <p:nvPr>
            <p:extLst>
              <p:ext uri="{D42A27DB-BD31-4B8C-83A1-F6EECF244321}">
                <p14:modId xmlns:p14="http://schemas.microsoft.com/office/powerpoint/2010/main" val="1172312179"/>
              </p:ext>
            </p:extLst>
          </p:nvPr>
        </p:nvGraphicFramePr>
        <p:xfrm>
          <a:off x="1602954" y="1241982"/>
          <a:ext cx="5825367" cy="4904300"/>
        </p:xfrm>
        <a:graphic>
          <a:graphicData uri="http://schemas.openxmlformats.org/drawingml/2006/table">
            <a:tbl>
              <a:tblPr>
                <a:tableStyleId>{5C22544A-7EE6-4342-B048-85BDC9FD1C3A}</a:tableStyleId>
              </a:tblPr>
              <a:tblGrid>
                <a:gridCol w="742420">
                  <a:extLst>
                    <a:ext uri="{9D8B030D-6E8A-4147-A177-3AD203B41FA5}">
                      <a16:colId xmlns:a16="http://schemas.microsoft.com/office/drawing/2014/main" val="2954535554"/>
                    </a:ext>
                  </a:extLst>
                </a:gridCol>
                <a:gridCol w="742420">
                  <a:extLst>
                    <a:ext uri="{9D8B030D-6E8A-4147-A177-3AD203B41FA5}">
                      <a16:colId xmlns:a16="http://schemas.microsoft.com/office/drawing/2014/main" val="3206864582"/>
                    </a:ext>
                  </a:extLst>
                </a:gridCol>
                <a:gridCol w="742420">
                  <a:extLst>
                    <a:ext uri="{9D8B030D-6E8A-4147-A177-3AD203B41FA5}">
                      <a16:colId xmlns:a16="http://schemas.microsoft.com/office/drawing/2014/main" val="2783803704"/>
                    </a:ext>
                  </a:extLst>
                </a:gridCol>
                <a:gridCol w="742420">
                  <a:extLst>
                    <a:ext uri="{9D8B030D-6E8A-4147-A177-3AD203B41FA5}">
                      <a16:colId xmlns:a16="http://schemas.microsoft.com/office/drawing/2014/main" val="1120297828"/>
                    </a:ext>
                  </a:extLst>
                </a:gridCol>
                <a:gridCol w="742420">
                  <a:extLst>
                    <a:ext uri="{9D8B030D-6E8A-4147-A177-3AD203B41FA5}">
                      <a16:colId xmlns:a16="http://schemas.microsoft.com/office/drawing/2014/main" val="2498934205"/>
                    </a:ext>
                  </a:extLst>
                </a:gridCol>
                <a:gridCol w="710268">
                  <a:extLst>
                    <a:ext uri="{9D8B030D-6E8A-4147-A177-3AD203B41FA5}">
                      <a16:colId xmlns:a16="http://schemas.microsoft.com/office/drawing/2014/main" val="1219960238"/>
                    </a:ext>
                  </a:extLst>
                </a:gridCol>
                <a:gridCol w="1402999">
                  <a:extLst>
                    <a:ext uri="{9D8B030D-6E8A-4147-A177-3AD203B41FA5}">
                      <a16:colId xmlns:a16="http://schemas.microsoft.com/office/drawing/2014/main" val="1686662667"/>
                    </a:ext>
                  </a:extLst>
                </a:gridCol>
              </a:tblGrid>
              <a:tr h="245215">
                <a:tc gridSpan="3">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1463152940"/>
                  </a:ext>
                </a:extLst>
              </a:tr>
              <a:tr h="245215">
                <a:tc gridSpan="6">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2712562001"/>
                  </a:ext>
                </a:extLst>
              </a:tr>
              <a:tr h="245215">
                <a:tc gridSpan="6">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4151635057"/>
                  </a:ext>
                </a:extLst>
              </a:tr>
              <a:tr h="245215">
                <a:tc gridSpan="6">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2034009294"/>
                  </a:ext>
                </a:extLst>
              </a:tr>
              <a:tr h="245215">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1610109759"/>
                  </a:ext>
                </a:extLst>
              </a:tr>
              <a:tr h="245215">
                <a:tc gridSpan="4">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673623883"/>
                  </a:ext>
                </a:extLst>
              </a:tr>
              <a:tr h="245215">
                <a:tc gridSpan="6">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981940758"/>
                  </a:ext>
                </a:extLst>
              </a:tr>
              <a:tr h="245215">
                <a:tc gridSpan="6">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3196457954"/>
                  </a:ext>
                </a:extLst>
              </a:tr>
              <a:tr h="245215">
                <a:tc gridSpan="6">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2695756860"/>
                  </a:ext>
                </a:extLst>
              </a:tr>
              <a:tr h="245215">
                <a:tc gridSpan="6">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3399162795"/>
                  </a:ext>
                </a:extLst>
              </a:tr>
              <a:tr h="245215">
                <a:tc gridSpan="6">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3285707236"/>
                  </a:ext>
                </a:extLst>
              </a:tr>
              <a:tr h="245215">
                <a:tc gridSpan="6">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831726830"/>
                  </a:ext>
                </a:extLst>
              </a:tr>
              <a:tr h="245215">
                <a:tc gridSpan="6">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267705477"/>
                  </a:ext>
                </a:extLst>
              </a:tr>
              <a:tr h="245215">
                <a:tc gridSpan="6">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2424327117"/>
                  </a:ext>
                </a:extLst>
              </a:tr>
              <a:tr h="245215">
                <a:tc gridSpan="6">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1030281158"/>
                  </a:ext>
                </a:extLst>
              </a:tr>
              <a:tr h="245215">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3320125031"/>
                  </a:ext>
                </a:extLst>
              </a:tr>
              <a:tr h="245215">
                <a:tc gridSpan="6">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1907" marR="41907" marT="0" marB="0" anchor="b">
                    <a:solidFill>
                      <a:schemeClr val="bg1"/>
                    </a:solidFill>
                  </a:tcPr>
                </a:tc>
                <a:extLst>
                  <a:ext uri="{0D108BD9-81ED-4DB2-BD59-A6C34878D82A}">
                    <a16:rowId xmlns:a16="http://schemas.microsoft.com/office/drawing/2014/main" val="2980267094"/>
                  </a:ext>
                </a:extLst>
              </a:tr>
              <a:tr h="245215">
                <a:tc gridSpan="6">
                  <a:txBody>
                    <a:bodyPr/>
                    <a:lstStyle/>
                    <a:p>
                      <a:pPr>
                        <a:spcAft>
                          <a:spcPts val="0"/>
                        </a:spcAft>
                      </a:pPr>
                      <a:endParaRPr lang="cs-CZ" sz="1600" kern="1200" dirty="0">
                        <a:solidFill>
                          <a:schemeClr val="dk1"/>
                        </a:solidFill>
                        <a:effectLst/>
                        <a:latin typeface="+mn-lt"/>
                        <a:ea typeface="+mn-ea"/>
                        <a:cs typeface="+mn-cs"/>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kern="1200" dirty="0">
                        <a:solidFill>
                          <a:schemeClr val="dk1"/>
                        </a:solidFill>
                        <a:effectLst/>
                        <a:latin typeface="+mn-lt"/>
                        <a:ea typeface="+mn-ea"/>
                        <a:cs typeface="+mn-cs"/>
                      </a:endParaRPr>
                    </a:p>
                  </a:txBody>
                  <a:tcPr marL="41907" marR="41907" marT="0" marB="0" anchor="b">
                    <a:solidFill>
                      <a:schemeClr val="bg1"/>
                    </a:solidFill>
                  </a:tcPr>
                </a:tc>
                <a:extLst>
                  <a:ext uri="{0D108BD9-81ED-4DB2-BD59-A6C34878D82A}">
                    <a16:rowId xmlns:a16="http://schemas.microsoft.com/office/drawing/2014/main" val="2477007361"/>
                  </a:ext>
                </a:extLst>
              </a:tr>
              <a:tr h="245215">
                <a:tc gridSpan="6">
                  <a:txBody>
                    <a:bodyPr/>
                    <a:lstStyle/>
                    <a:p>
                      <a:pPr>
                        <a:spcAft>
                          <a:spcPts val="0"/>
                        </a:spcAft>
                      </a:pPr>
                      <a:endParaRPr lang="cs-CZ" sz="1600" kern="1200" dirty="0">
                        <a:solidFill>
                          <a:schemeClr val="dk1"/>
                        </a:solidFill>
                        <a:effectLst/>
                        <a:latin typeface="+mn-lt"/>
                        <a:ea typeface="+mn-ea"/>
                        <a:cs typeface="+mn-cs"/>
                      </a:endParaRP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kern="1200" dirty="0">
                        <a:solidFill>
                          <a:schemeClr val="dk1"/>
                        </a:solidFill>
                        <a:effectLst/>
                        <a:latin typeface="+mn-lt"/>
                        <a:ea typeface="+mn-ea"/>
                        <a:cs typeface="+mn-cs"/>
                      </a:endParaRPr>
                    </a:p>
                  </a:txBody>
                  <a:tcPr marL="41907" marR="41907" marT="0" marB="0" anchor="b">
                    <a:solidFill>
                      <a:schemeClr val="bg1"/>
                    </a:solidFill>
                  </a:tcPr>
                </a:tc>
                <a:extLst>
                  <a:ext uri="{0D108BD9-81ED-4DB2-BD59-A6C34878D82A}">
                    <a16:rowId xmlns:a16="http://schemas.microsoft.com/office/drawing/2014/main" val="3201294429"/>
                  </a:ext>
                </a:extLst>
              </a:tr>
              <a:tr h="245215">
                <a:tc gridSpan="6">
                  <a:txBody>
                    <a:bodyPr/>
                    <a:lstStyle/>
                    <a:p>
                      <a:pPr>
                        <a:spcAft>
                          <a:spcPts val="0"/>
                        </a:spcAft>
                      </a:pPr>
                      <a:r>
                        <a:rPr lang="cs-CZ" sz="1600" b="1" kern="1200" dirty="0">
                          <a:solidFill>
                            <a:schemeClr val="dk1"/>
                          </a:solidFill>
                          <a:effectLst/>
                          <a:latin typeface="+mn-lt"/>
                          <a:ea typeface="+mn-ea"/>
                          <a:cs typeface="+mn-cs"/>
                        </a:rPr>
                        <a:t>Zisk po zdanění  (EAT)                                                    </a:t>
                      </a:r>
                    </a:p>
                  </a:txBody>
                  <a:tcPr marL="41907" marR="41907"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b="1" kern="1200" dirty="0">
                        <a:solidFill>
                          <a:schemeClr val="dk1"/>
                        </a:solidFill>
                        <a:effectLst/>
                        <a:latin typeface="+mn-lt"/>
                        <a:ea typeface="+mn-ea"/>
                        <a:cs typeface="+mn-cs"/>
                      </a:endParaRPr>
                    </a:p>
                  </a:txBody>
                  <a:tcPr marL="41907" marR="41907" marT="0" marB="0" anchor="b">
                    <a:solidFill>
                      <a:schemeClr val="bg1"/>
                    </a:solidFill>
                  </a:tcPr>
                </a:tc>
                <a:extLst>
                  <a:ext uri="{0D108BD9-81ED-4DB2-BD59-A6C34878D82A}">
                    <a16:rowId xmlns:a16="http://schemas.microsoft.com/office/drawing/2014/main" val="3763115545"/>
                  </a:ext>
                </a:extLst>
              </a:tr>
            </a:tbl>
          </a:graphicData>
        </a:graphic>
      </p:graphicFrame>
    </p:spTree>
    <p:extLst>
      <p:ext uri="{BB962C8B-B14F-4D97-AF65-F5344CB8AC3E}">
        <p14:creationId xmlns:p14="http://schemas.microsoft.com/office/powerpoint/2010/main" val="3097048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97264" y="753048"/>
            <a:ext cx="8149472" cy="575035"/>
          </a:xfrm>
        </p:spPr>
        <p:txBody>
          <a:bodyPr>
            <a:normAutofit fontScale="70000" lnSpcReduction="20000"/>
          </a:bodyPr>
          <a:lstStyle/>
          <a:p>
            <a:pPr marL="514350" indent="-514350" algn="just">
              <a:buFont typeface="+mj-lt"/>
              <a:buAutoNum type="arabicPeriod" startAt="3"/>
            </a:pPr>
            <a:r>
              <a:rPr lang="cs-CZ" b="1" u="sng" dirty="0"/>
              <a:t>Plánovaný stav peněžních prostředků po 1. roce podnikání </a:t>
            </a:r>
            <a:endParaRPr lang="cs-CZ" dirty="0"/>
          </a:p>
        </p:txBody>
      </p:sp>
      <p:sp>
        <p:nvSpPr>
          <p:cNvPr id="6" name="Rectangle 2"/>
          <p:cNvSpPr>
            <a:spLocks noGrp="1" noChangeArrowheads="1"/>
          </p:cNvSpPr>
          <p:nvPr>
            <p:ph type="title"/>
          </p:nvPr>
        </p:nvSpPr>
        <p:spPr>
          <a:xfrm>
            <a:off x="2069183" y="39598"/>
            <a:ext cx="8229600" cy="855482"/>
          </a:xfrm>
        </p:spPr>
        <p:txBody>
          <a:bodyPr/>
          <a:lstStyle/>
          <a:p>
            <a:pPr eaLnBrk="1" hangingPunct="1"/>
            <a:r>
              <a:rPr lang="cs-CZ" altLang="cs-CZ" sz="3200" b="1" dirty="0">
                <a:solidFill>
                  <a:srgbClr val="C00000"/>
                </a:solidFill>
              </a:rPr>
              <a:t>Příklad k procvičování 2</a:t>
            </a:r>
          </a:p>
        </p:txBody>
      </p:sp>
      <p:graphicFrame>
        <p:nvGraphicFramePr>
          <p:cNvPr id="4" name="Tabulka 3"/>
          <p:cNvGraphicFramePr>
            <a:graphicFrameLocks noGrp="1"/>
          </p:cNvGraphicFramePr>
          <p:nvPr>
            <p:extLst>
              <p:ext uri="{D42A27DB-BD31-4B8C-83A1-F6EECF244321}">
                <p14:modId xmlns:p14="http://schemas.microsoft.com/office/powerpoint/2010/main" val="764958599"/>
              </p:ext>
            </p:extLst>
          </p:nvPr>
        </p:nvGraphicFramePr>
        <p:xfrm>
          <a:off x="669304" y="1772239"/>
          <a:ext cx="7390615" cy="4223208"/>
        </p:xfrm>
        <a:graphic>
          <a:graphicData uri="http://schemas.openxmlformats.org/drawingml/2006/table">
            <a:tbl>
              <a:tblPr>
                <a:tableStyleId>{5C22544A-7EE6-4342-B048-85BDC9FD1C3A}</a:tableStyleId>
              </a:tblPr>
              <a:tblGrid>
                <a:gridCol w="3227236">
                  <a:extLst>
                    <a:ext uri="{9D8B030D-6E8A-4147-A177-3AD203B41FA5}">
                      <a16:colId xmlns:a16="http://schemas.microsoft.com/office/drawing/2014/main" val="1604675663"/>
                    </a:ext>
                  </a:extLst>
                </a:gridCol>
                <a:gridCol w="859056">
                  <a:extLst>
                    <a:ext uri="{9D8B030D-6E8A-4147-A177-3AD203B41FA5}">
                      <a16:colId xmlns:a16="http://schemas.microsoft.com/office/drawing/2014/main" val="3778463536"/>
                    </a:ext>
                  </a:extLst>
                </a:gridCol>
                <a:gridCol w="859056">
                  <a:extLst>
                    <a:ext uri="{9D8B030D-6E8A-4147-A177-3AD203B41FA5}">
                      <a16:colId xmlns:a16="http://schemas.microsoft.com/office/drawing/2014/main" val="2841948901"/>
                    </a:ext>
                  </a:extLst>
                </a:gridCol>
                <a:gridCol w="821853">
                  <a:extLst>
                    <a:ext uri="{9D8B030D-6E8A-4147-A177-3AD203B41FA5}">
                      <a16:colId xmlns:a16="http://schemas.microsoft.com/office/drawing/2014/main" val="3591228830"/>
                    </a:ext>
                  </a:extLst>
                </a:gridCol>
                <a:gridCol w="1623414">
                  <a:extLst>
                    <a:ext uri="{9D8B030D-6E8A-4147-A177-3AD203B41FA5}">
                      <a16:colId xmlns:a16="http://schemas.microsoft.com/office/drawing/2014/main" val="3339166551"/>
                    </a:ext>
                  </a:extLst>
                </a:gridCol>
              </a:tblGrid>
              <a:tr h="501644">
                <a:tc gridSpan="4">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b="1" kern="1200" dirty="0">
                        <a:solidFill>
                          <a:schemeClr val="dk1"/>
                        </a:solidFill>
                        <a:effectLst/>
                        <a:latin typeface="+mn-lt"/>
                        <a:ea typeface="+mn-ea"/>
                        <a:cs typeface="+mn-cs"/>
                      </a:endParaRPr>
                    </a:p>
                  </a:txBody>
                  <a:tcPr marL="44450" marR="44450" marT="0" marB="0" anchor="b">
                    <a:solidFill>
                      <a:schemeClr val="bg1"/>
                    </a:solidFill>
                  </a:tcPr>
                </a:tc>
                <a:extLst>
                  <a:ext uri="{0D108BD9-81ED-4DB2-BD59-A6C34878D82A}">
                    <a16:rowId xmlns:a16="http://schemas.microsoft.com/office/drawing/2014/main" val="3833683695"/>
                  </a:ext>
                </a:extLst>
              </a:tr>
              <a:tr h="501644">
                <a:tc>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spcAft>
                          <a:spcPts val="0"/>
                        </a:spcAft>
                      </a:pPr>
                      <a:endParaRPr lang="cs-CZ" sz="160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a:txBody>
                    <a:bodyPr/>
                    <a:lstStyle/>
                    <a:p>
                      <a:pPr algn="r">
                        <a:spcAft>
                          <a:spcPts val="0"/>
                        </a:spcAft>
                      </a:pPr>
                      <a:endParaRPr lang="cs-CZ" sz="160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807775309"/>
                  </a:ext>
                </a:extLst>
              </a:tr>
              <a:tr h="501644">
                <a:tc gridSpan="4">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1102985326"/>
                  </a:ext>
                </a:extLst>
              </a:tr>
              <a:tr h="501644">
                <a:tc gridSpan="4">
                  <a:txBody>
                    <a:bodyPr/>
                    <a:lstStyle/>
                    <a:p>
                      <a:pPr>
                        <a:spcAft>
                          <a:spcPts val="0"/>
                        </a:spcAft>
                      </a:pPr>
                      <a:endParaRPr lang="cs-CZ" sz="1600" b="1"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b="1"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851569775"/>
                  </a:ext>
                </a:extLst>
              </a:tr>
              <a:tr h="370361">
                <a:tc gridSpan="4">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3048275801"/>
                  </a:ext>
                </a:extLst>
              </a:tr>
              <a:tr h="501644">
                <a:tc gridSpan="4">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1293182181"/>
                  </a:ext>
                </a:extLst>
              </a:tr>
              <a:tr h="592853">
                <a:tc gridSpan="4">
                  <a:txBody>
                    <a:bodyPr/>
                    <a:lstStyle/>
                    <a:p>
                      <a:pP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1600"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1654445925"/>
                  </a:ext>
                </a:extLst>
              </a:tr>
              <a:tr h="751774">
                <a:tc gridSpan="4">
                  <a:txBody>
                    <a:bodyPr/>
                    <a:lstStyle/>
                    <a:p>
                      <a:pPr>
                        <a:spcAft>
                          <a:spcPts val="0"/>
                        </a:spcAft>
                      </a:pPr>
                      <a:r>
                        <a:rPr lang="cs-CZ" sz="2400" b="1" dirty="0">
                          <a:effectLst/>
                        </a:rPr>
                        <a:t>Čistý výsledek podnikání                                       </a:t>
                      </a:r>
                      <a:endParaRPr lang="cs-CZ" sz="2400" b="1"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r">
                        <a:spcAft>
                          <a:spcPts val="0"/>
                        </a:spcAft>
                      </a:pPr>
                      <a:endParaRPr lang="cs-CZ" sz="2400" b="1" dirty="0">
                        <a:effectLst/>
                        <a:latin typeface="Times New Roman" panose="02020603050405020304" pitchFamily="18" charset="0"/>
                        <a:ea typeface="Times New Roman" panose="02020603050405020304" pitchFamily="18" charset="0"/>
                      </a:endParaRPr>
                    </a:p>
                  </a:txBody>
                  <a:tcPr marL="44450" marR="44450" marT="0" marB="0" anchor="b">
                    <a:solidFill>
                      <a:schemeClr val="bg1"/>
                    </a:solidFill>
                  </a:tcPr>
                </a:tc>
                <a:extLst>
                  <a:ext uri="{0D108BD9-81ED-4DB2-BD59-A6C34878D82A}">
                    <a16:rowId xmlns:a16="http://schemas.microsoft.com/office/drawing/2014/main" val="855922195"/>
                  </a:ext>
                </a:extLst>
              </a:tr>
            </a:tbl>
          </a:graphicData>
        </a:graphic>
      </p:graphicFrame>
    </p:spTree>
    <p:extLst>
      <p:ext uri="{BB962C8B-B14F-4D97-AF65-F5344CB8AC3E}">
        <p14:creationId xmlns:p14="http://schemas.microsoft.com/office/powerpoint/2010/main" val="1040096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5622" y="1483555"/>
            <a:ext cx="7858124" cy="776074"/>
          </a:xfrm>
        </p:spPr>
        <p:txBody>
          <a:bodyPr lIns="0" tIns="0" rIns="0" bIns="0" anchor="t" anchorCtr="0">
            <a:normAutofit/>
          </a:bodyPr>
          <a:lstStyle/>
          <a:p>
            <a:r>
              <a:rPr lang="cs-CZ" sz="4800" b="1" dirty="0">
                <a:solidFill>
                  <a:srgbClr val="FF0000"/>
                </a:solidFill>
              </a:rPr>
              <a:t>DĚKUJI ZA VAŠI POZORNOST</a:t>
            </a:r>
            <a:endParaRPr lang="cs-CZ" sz="4800" dirty="0">
              <a:solidFill>
                <a:srgbClr val="FF0000"/>
              </a:solidFill>
            </a:endParaRPr>
          </a:p>
        </p:txBody>
      </p:sp>
      <p:sp>
        <p:nvSpPr>
          <p:cNvPr id="4" name="Title 1"/>
          <p:cNvSpPr txBox="1">
            <a:spLocks/>
          </p:cNvSpPr>
          <p:nvPr/>
        </p:nvSpPr>
        <p:spPr>
          <a:xfrm>
            <a:off x="1015622" y="2963413"/>
            <a:ext cx="7858124" cy="776074"/>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cs-CZ" sz="4000" b="1" i="0" u="none" strike="noStrike" kern="1200" cap="none" spc="0" normalizeH="0" baseline="0" noProof="0" dirty="0">
                <a:ln>
                  <a:noFill/>
                </a:ln>
                <a:solidFill>
                  <a:srgbClr val="FF0000"/>
                </a:solidFill>
                <a:effectLst/>
                <a:uLnTx/>
                <a:uFillTx/>
                <a:latin typeface="+mj-lt"/>
                <a:ea typeface="+mj-ea"/>
                <a:cs typeface="+mj-cs"/>
              </a:rPr>
              <a:t>DOTAZY …</a:t>
            </a:r>
            <a:endParaRPr kumimoji="0" lang="cs-CZ" sz="4000" b="0" i="0" u="none" strike="noStrike" kern="1200" cap="none" spc="0" normalizeH="0" baseline="0" noProof="0" dirty="0">
              <a:ln>
                <a:noFill/>
              </a:ln>
              <a:solidFill>
                <a:srgbClr val="FF0000"/>
              </a:solidFill>
              <a:effectLst/>
              <a:uLnTx/>
              <a:uFillTx/>
              <a:latin typeface="+mj-lt"/>
              <a:ea typeface="+mj-ea"/>
              <a:cs typeface="+mj-cs"/>
            </a:endParaRPr>
          </a:p>
        </p:txBody>
      </p:sp>
    </p:spTree>
    <p:extLst>
      <p:ext uri="{BB962C8B-B14F-4D97-AF65-F5344CB8AC3E}">
        <p14:creationId xmlns:p14="http://schemas.microsoft.com/office/powerpoint/2010/main" val="1735084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468313" y="641350"/>
            <a:ext cx="8424862" cy="307975"/>
          </a:xfrm>
        </p:spPr>
        <p:txBody>
          <a:bodyPr>
            <a:normAutofit fontScale="90000"/>
          </a:bodyPr>
          <a:lstStyle/>
          <a:p>
            <a:pPr eaLnBrk="1" hangingPunct="1">
              <a:defRPr/>
            </a:pPr>
            <a:r>
              <a:rPr lang="cs-CZ" sz="3200" b="1" dirty="0">
                <a:solidFill>
                  <a:srgbClr val="C00000"/>
                </a:solidFill>
                <a:effectLst>
                  <a:outerShdw blurRad="38100" dist="38100" dir="2700000" algn="tl">
                    <a:srgbClr val="C0C0C0"/>
                  </a:outerShdw>
                </a:effectLst>
              </a:rPr>
              <a:t>Zakladatelský rozpočet ukázkový příklad</a:t>
            </a:r>
          </a:p>
        </p:txBody>
      </p:sp>
      <p:sp>
        <p:nvSpPr>
          <p:cNvPr id="12291" name="Rectangle 3"/>
          <p:cNvSpPr>
            <a:spLocks noGrp="1" noChangeArrowheads="1"/>
          </p:cNvSpPr>
          <p:nvPr>
            <p:ph type="body" idx="1"/>
          </p:nvPr>
        </p:nvSpPr>
        <p:spPr>
          <a:xfrm>
            <a:off x="131975" y="1253765"/>
            <a:ext cx="9012025" cy="5415323"/>
          </a:xfrm>
        </p:spPr>
        <p:txBody>
          <a:bodyPr/>
          <a:lstStyle/>
          <a:p>
            <a:pPr eaLnBrk="1" hangingPunct="1">
              <a:lnSpc>
                <a:spcPct val="80000"/>
              </a:lnSpc>
              <a:buFont typeface="Wingdings" panose="05000000000000000000" pitchFamily="2" charset="2"/>
              <a:buNone/>
            </a:pPr>
            <a:r>
              <a:rPr lang="cs-CZ" altLang="cs-CZ" sz="2000" dirty="0"/>
              <a:t>Další údaje:</a:t>
            </a:r>
          </a:p>
          <a:p>
            <a:pPr eaLnBrk="1" hangingPunct="1">
              <a:lnSpc>
                <a:spcPct val="80000"/>
              </a:lnSpc>
            </a:pPr>
            <a:r>
              <a:rPr lang="cs-CZ" altLang="cs-CZ" sz="2000" dirty="0"/>
              <a:t>Před začátkem výroby je nezbytné pořídit Stroje a zařízení v celkové hodnotě 1,3 mil. Kč a zásoby (oběžný majetek) surovin a materiálu  ve výši  0,7 mil. Kč.</a:t>
            </a:r>
          </a:p>
          <a:p>
            <a:pPr eaLnBrk="1" hangingPunct="1">
              <a:lnSpc>
                <a:spcPct val="80000"/>
              </a:lnSpc>
            </a:pPr>
            <a:r>
              <a:rPr lang="cs-CZ" altLang="cs-CZ" sz="2000" dirty="0"/>
              <a:t>Předpokládaná průměrná měsíční výroba a prodej  3000 ks výrobků v ceně 260 Kč za ks. </a:t>
            </a:r>
            <a:endParaRPr lang="cs-CZ" altLang="cs-CZ" sz="2000" b="1" dirty="0"/>
          </a:p>
          <a:p>
            <a:pPr eaLnBrk="1" hangingPunct="1">
              <a:lnSpc>
                <a:spcPct val="80000"/>
              </a:lnSpc>
            </a:pPr>
            <a:r>
              <a:rPr lang="cs-CZ" altLang="cs-CZ" sz="2000" b="1" dirty="0"/>
              <a:t>Na výrobek se spotřebuje</a:t>
            </a:r>
            <a:r>
              <a:rPr lang="cs-CZ" altLang="cs-CZ" sz="2000" dirty="0"/>
              <a:t>: materiál na 1ks 150 Kč, mzdové náklady na 1 ks 30 Kč, náklady na sociální a zdravotní pojištění 34 %, ostatní náklady na 1 ks 25 Kč.</a:t>
            </a:r>
            <a:endParaRPr lang="cs-CZ" altLang="cs-CZ" sz="2000" b="1" dirty="0"/>
          </a:p>
          <a:p>
            <a:pPr eaLnBrk="1" hangingPunct="1">
              <a:lnSpc>
                <a:spcPct val="80000"/>
              </a:lnSpc>
            </a:pPr>
            <a:r>
              <a:rPr lang="cs-CZ" altLang="cs-CZ" sz="2000" b="1" dirty="0"/>
              <a:t>Další náklady</a:t>
            </a:r>
            <a:r>
              <a:rPr lang="cs-CZ" altLang="cs-CZ" sz="2000" dirty="0"/>
              <a:t>: rovnoměrné odpisování strojů 143 </a:t>
            </a:r>
            <a:r>
              <a:rPr lang="cs-CZ" altLang="cs-CZ" sz="2000" dirty="0" err="1"/>
              <a:t>tis.Kč</a:t>
            </a:r>
            <a:r>
              <a:rPr lang="cs-CZ" altLang="cs-CZ" sz="2000" dirty="0"/>
              <a:t> ročně,  pronájem provozovny měsíčně 30 000 Kč, v případě použití úvěru bude činit úroková sazba 8 % a doba splatnosti úvěru 4 roky s konstantním úmorem, ostatní náklady 70 </a:t>
            </a:r>
            <a:r>
              <a:rPr lang="cs-CZ" altLang="cs-CZ" sz="2000" dirty="0" err="1"/>
              <a:t>tis.Kč</a:t>
            </a:r>
            <a:r>
              <a:rPr lang="cs-CZ" altLang="cs-CZ" sz="2000" dirty="0"/>
              <a:t> měsíčně.</a:t>
            </a:r>
          </a:p>
          <a:p>
            <a:pPr eaLnBrk="1" hangingPunct="1">
              <a:lnSpc>
                <a:spcPct val="80000"/>
              </a:lnSpc>
            </a:pPr>
            <a:r>
              <a:rPr lang="cs-CZ" altLang="cs-CZ" sz="2000" dirty="0"/>
              <a:t>Dále uvažujte daň ze zisku (DZPPO) 19 %, při sestavování ročního plánu výnosů, nákladů a zisku předpokládáme shodnou situaci v tržbách a dalších položkách ve všech měsících roku, zisk před zdaněním považujeme za základ daně ze zisku. Uvažujme dále také možnost alternativního investování vložených peněžních prostředků s výnosem 4 % </a:t>
            </a:r>
            <a:r>
              <a:rPr lang="cs-CZ" altLang="cs-CZ" sz="2000" dirty="0" err="1"/>
              <a:t>p.a</a:t>
            </a:r>
            <a:r>
              <a:rPr lang="cs-CZ" altLang="cs-CZ" sz="2000" dirty="0"/>
              <a:t>.</a:t>
            </a:r>
          </a:p>
        </p:txBody>
      </p:sp>
    </p:spTree>
    <p:extLst>
      <p:ext uri="{BB962C8B-B14F-4D97-AF65-F5344CB8AC3E}">
        <p14:creationId xmlns:p14="http://schemas.microsoft.com/office/powerpoint/2010/main" val="4115989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57200" y="297109"/>
            <a:ext cx="8229600" cy="1143000"/>
          </a:xfrm>
        </p:spPr>
        <p:txBody>
          <a:bodyPr/>
          <a:lstStyle/>
          <a:p>
            <a:pPr eaLnBrk="1" hangingPunct="1"/>
            <a:r>
              <a:rPr lang="cs-CZ" altLang="cs-CZ" sz="3200" dirty="0">
                <a:solidFill>
                  <a:srgbClr val="C00000"/>
                </a:solidFill>
              </a:rPr>
              <a:t>Zakladatelský rozpočet – ukázkový příklad řešení</a:t>
            </a:r>
          </a:p>
        </p:txBody>
      </p:sp>
      <p:graphicFrame>
        <p:nvGraphicFramePr>
          <p:cNvPr id="3" name="Objekt 1">
            <a:extLst>
              <a:ext uri="{FF2B5EF4-FFF2-40B4-BE49-F238E27FC236}">
                <a16:creationId xmlns:a16="http://schemas.microsoft.com/office/drawing/2014/main" id="{8F4DEF2B-8178-4488-99CA-D7525042F89D}"/>
              </a:ext>
            </a:extLst>
          </p:cNvPr>
          <p:cNvGraphicFramePr>
            <a:graphicFrameLocks noChangeAspect="1"/>
          </p:cNvGraphicFramePr>
          <p:nvPr>
            <p:extLst>
              <p:ext uri="{D42A27DB-BD31-4B8C-83A1-F6EECF244321}">
                <p14:modId xmlns:p14="http://schemas.microsoft.com/office/powerpoint/2010/main" val="3026221500"/>
              </p:ext>
            </p:extLst>
          </p:nvPr>
        </p:nvGraphicFramePr>
        <p:xfrm>
          <a:off x="2124075" y="1557338"/>
          <a:ext cx="5543550" cy="4103687"/>
        </p:xfrm>
        <a:graphic>
          <a:graphicData uri="http://schemas.openxmlformats.org/presentationml/2006/ole">
            <mc:AlternateContent xmlns:mc="http://schemas.openxmlformats.org/markup-compatibility/2006">
              <mc:Choice xmlns:v="urn:schemas-microsoft-com:vml" Requires="v">
                <p:oleObj spid="_x0000_s16390" name="Worksheet" r:id="rId3" imgW="2895772" imgH="2143068" progId="Excel.Sheet.12">
                  <p:embed/>
                </p:oleObj>
              </mc:Choice>
              <mc:Fallback>
                <p:oleObj name="Worksheet" r:id="rId3" imgW="2895772" imgH="2143068" progId="Excel.Sheet.12">
                  <p:embed/>
                  <p:pic>
                    <p:nvPicPr>
                      <p:cNvPr id="111618" name="Objekt 1"/>
                      <p:cNvPicPr>
                        <a:picLocks noChangeAspect="1" noChangeArrowheads="1"/>
                      </p:cNvPicPr>
                      <p:nvPr/>
                    </p:nvPicPr>
                    <p:blipFill>
                      <a:blip r:embed="rId4"/>
                      <a:srcRect/>
                      <a:stretch>
                        <a:fillRect/>
                      </a:stretch>
                    </p:blipFill>
                    <p:spPr bwMode="auto">
                      <a:xfrm>
                        <a:off x="2124075" y="1557338"/>
                        <a:ext cx="5543550" cy="410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20565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457200" y="142663"/>
            <a:ext cx="8229600" cy="1143000"/>
          </a:xfrm>
        </p:spPr>
        <p:txBody>
          <a:bodyPr/>
          <a:lstStyle/>
          <a:p>
            <a:pPr eaLnBrk="1" hangingPunct="1"/>
            <a:r>
              <a:rPr lang="cs-CZ" altLang="cs-CZ" sz="3200" dirty="0">
                <a:solidFill>
                  <a:srgbClr val="C00000"/>
                </a:solidFill>
              </a:rPr>
              <a:t>Zakladatelský rozpočet – ukázkový příklad řešení</a:t>
            </a:r>
          </a:p>
        </p:txBody>
      </p:sp>
      <p:sp>
        <p:nvSpPr>
          <p:cNvPr id="14339" name="Rectangle 3"/>
          <p:cNvSpPr>
            <a:spLocks noGrp="1" noChangeArrowheads="1"/>
          </p:cNvSpPr>
          <p:nvPr>
            <p:ph type="body" sz="half" idx="4294967295"/>
          </p:nvPr>
        </p:nvSpPr>
        <p:spPr>
          <a:xfrm>
            <a:off x="250825" y="836613"/>
            <a:ext cx="8893175" cy="647700"/>
          </a:xfrm>
        </p:spPr>
        <p:txBody>
          <a:bodyPr/>
          <a:lstStyle/>
          <a:p>
            <a:pPr eaLnBrk="1" hangingPunct="1"/>
            <a:r>
              <a:rPr lang="cs-CZ" altLang="cs-CZ" sz="1800" dirty="0"/>
              <a:t>Nejprve je třeba sestavit rozpočet potřebného majetku a zdrojů jeho krytí, následně pak rozpočet plánovaných budoucích výnosů a nákladů.</a:t>
            </a:r>
          </a:p>
        </p:txBody>
      </p:sp>
      <p:sp>
        <p:nvSpPr>
          <p:cNvPr id="14340" name="Rectangle 44"/>
          <p:cNvSpPr>
            <a:spLocks noChangeArrowheads="1"/>
          </p:cNvSpPr>
          <p:nvPr/>
        </p:nvSpPr>
        <p:spPr bwMode="auto">
          <a:xfrm>
            <a:off x="250825" y="5949950"/>
            <a:ext cx="8893175" cy="1008063"/>
          </a:xfrm>
          <a:prstGeom prst="rect">
            <a:avLst/>
          </a:prstGeom>
          <a:solidFill>
            <a:schemeClr val="bg1"/>
          </a:solidFill>
          <a:ln>
            <a:noFill/>
          </a:ln>
        </p:spPr>
        <p:txBody>
          <a:bodyPr/>
          <a:lstStyle>
            <a:lvl1pPr marL="342900" indent="-342900"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spcBef>
                <a:spcPct val="20000"/>
              </a:spcBef>
              <a:buClr>
                <a:schemeClr val="bg2"/>
              </a:buClr>
              <a:buSzPct val="75000"/>
              <a:buFont typeface="Wingdings" panose="05000000000000000000" pitchFamily="2" charset="2"/>
              <a:buChar char="p"/>
            </a:pPr>
            <a:r>
              <a:rPr lang="cs-CZ" altLang="cs-CZ" b="0" dirty="0"/>
              <a:t>Při úvahách o zdrojích k dispozici musíme vycházet z toho, kolik máme k dispozici </a:t>
            </a:r>
            <a:r>
              <a:rPr lang="cs-CZ" altLang="cs-CZ" dirty="0"/>
              <a:t>peněžních prostředků</a:t>
            </a:r>
            <a:r>
              <a:rPr lang="cs-CZ" altLang="cs-CZ" b="0" dirty="0"/>
              <a:t>. Za nepeněžní formu základního vkladu (dodávkový automobil) nelze cokoliv pořídit!!</a:t>
            </a:r>
          </a:p>
        </p:txBody>
      </p:sp>
      <p:graphicFrame>
        <p:nvGraphicFramePr>
          <p:cNvPr id="221189" name="Group 5"/>
          <p:cNvGraphicFramePr>
            <a:graphicFrameLocks noGrp="1"/>
          </p:cNvGraphicFramePr>
          <p:nvPr/>
        </p:nvGraphicFramePr>
        <p:xfrm>
          <a:off x="1116013" y="1484313"/>
          <a:ext cx="6840537" cy="4465638"/>
        </p:xfrm>
        <a:graphic>
          <a:graphicData uri="http://schemas.openxmlformats.org/drawingml/2006/table">
            <a:tbl>
              <a:tblPr/>
              <a:tblGrid>
                <a:gridCol w="5340349">
                  <a:extLst>
                    <a:ext uri="{9D8B030D-6E8A-4147-A177-3AD203B41FA5}">
                      <a16:colId xmlns:a16="http://schemas.microsoft.com/office/drawing/2014/main" val="20000"/>
                    </a:ext>
                  </a:extLst>
                </a:gridCol>
                <a:gridCol w="1500188">
                  <a:extLst>
                    <a:ext uri="{9D8B030D-6E8A-4147-A177-3AD203B41FA5}">
                      <a16:colId xmlns:a16="http://schemas.microsoft.com/office/drawing/2014/main" val="20001"/>
                    </a:ext>
                  </a:extLst>
                </a:gridCol>
              </a:tblGrid>
              <a:tr h="351462">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Arial" pitchFamily="34" charset="0"/>
                          <a:cs typeface="Arial" pitchFamily="34" charset="0"/>
                        </a:rPr>
                        <a:t>1) Potřeba poč</a:t>
                      </a:r>
                      <a:r>
                        <a:rPr kumimoji="0" lang="cs-CZ" sz="1600" b="1" i="0" u="none" strike="noStrike" cap="none" normalizeH="0" baseline="0" dirty="0">
                          <a:ln>
                            <a:noFill/>
                          </a:ln>
                          <a:solidFill>
                            <a:schemeClr val="tx1"/>
                          </a:solidFill>
                          <a:effectLst/>
                          <a:latin typeface="Verdana"/>
                          <a:cs typeface="Arial" pitchFamily="34" charset="0"/>
                        </a:rPr>
                        <a:t>á</a:t>
                      </a:r>
                      <a:r>
                        <a:rPr kumimoji="0" lang="cs-CZ" sz="1600" b="1" i="0" u="none" strike="noStrike" cap="none" normalizeH="0" baseline="0" dirty="0">
                          <a:ln>
                            <a:noFill/>
                          </a:ln>
                          <a:solidFill>
                            <a:schemeClr val="tx1"/>
                          </a:solidFill>
                          <a:effectLst/>
                          <a:latin typeface="Arial" pitchFamily="34" charset="0"/>
                          <a:cs typeface="Arial" pitchFamily="34" charset="0"/>
                        </a:rPr>
                        <a:t>tečn</a:t>
                      </a:r>
                      <a:r>
                        <a:rPr kumimoji="0" lang="cs-CZ" sz="1600" b="1" i="0" u="none" strike="noStrike" cap="none" normalizeH="0" baseline="0" dirty="0">
                          <a:ln>
                            <a:noFill/>
                          </a:ln>
                          <a:solidFill>
                            <a:schemeClr val="tx1"/>
                          </a:solidFill>
                          <a:effectLst/>
                          <a:latin typeface="Verdana"/>
                          <a:cs typeface="Arial" pitchFamily="34" charset="0"/>
                        </a:rPr>
                        <a:t>í</a:t>
                      </a:r>
                      <a:r>
                        <a:rPr kumimoji="0" lang="cs-CZ" sz="1600" b="1" i="0" u="none" strike="noStrike" cap="none" normalizeH="0" baseline="0" dirty="0">
                          <a:ln>
                            <a:noFill/>
                          </a:ln>
                          <a:solidFill>
                            <a:schemeClr val="tx1"/>
                          </a:solidFill>
                          <a:effectLst/>
                          <a:latin typeface="Arial" pitchFamily="34" charset="0"/>
                          <a:cs typeface="Arial" pitchFamily="34" charset="0"/>
                        </a:rPr>
                        <a:t>ho kapit</a:t>
                      </a:r>
                      <a:r>
                        <a:rPr kumimoji="0" lang="cs-CZ" sz="1600" b="1" i="0" u="none" strike="noStrike" cap="none" normalizeH="0" baseline="0" dirty="0">
                          <a:ln>
                            <a:noFill/>
                          </a:ln>
                          <a:solidFill>
                            <a:schemeClr val="tx1"/>
                          </a:solidFill>
                          <a:effectLst/>
                          <a:latin typeface="Verdana"/>
                          <a:cs typeface="Arial" pitchFamily="34" charset="0"/>
                        </a:rPr>
                        <a:t>á</a:t>
                      </a:r>
                      <a:r>
                        <a:rPr kumimoji="0" lang="cs-CZ" sz="1600" b="1" i="0" u="none" strike="noStrike" cap="none" normalizeH="0" baseline="0" dirty="0">
                          <a:ln>
                            <a:noFill/>
                          </a:ln>
                          <a:solidFill>
                            <a:schemeClr val="tx1"/>
                          </a:solidFill>
                          <a:effectLst/>
                          <a:latin typeface="Arial" pitchFamily="34" charset="0"/>
                          <a:cs typeface="Arial" pitchFamily="34" charset="0"/>
                        </a:rPr>
                        <a:t>lu</a:t>
                      </a:r>
                      <a:endParaRPr kumimoji="0" lang="cs-CZ" sz="16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Arial" pitchFamily="34" charset="0"/>
                          <a:cs typeface="Arial" pitchFamily="34" charset="0"/>
                        </a:rPr>
                        <a:t>Potřeba z</a:t>
                      </a:r>
                      <a:r>
                        <a:rPr kumimoji="0" lang="cs-CZ" sz="1400" b="1" i="0" u="none" strike="noStrike" cap="none" normalizeH="0" baseline="0" dirty="0">
                          <a:ln>
                            <a:noFill/>
                          </a:ln>
                          <a:solidFill>
                            <a:schemeClr val="tx1"/>
                          </a:solidFill>
                          <a:effectLst/>
                          <a:latin typeface="Verdana"/>
                          <a:cs typeface="Arial" pitchFamily="34" charset="0"/>
                        </a:rPr>
                        <a:t>á</a:t>
                      </a:r>
                      <a:r>
                        <a:rPr kumimoji="0" lang="cs-CZ" sz="1400" b="1" i="0" u="none" strike="noStrike" cap="none" normalizeH="0" baseline="0" dirty="0">
                          <a:ln>
                            <a:noFill/>
                          </a:ln>
                          <a:solidFill>
                            <a:schemeClr val="tx1"/>
                          </a:solidFill>
                          <a:effectLst/>
                          <a:latin typeface="Arial" pitchFamily="34" charset="0"/>
                          <a:cs typeface="Arial" pitchFamily="34" charset="0"/>
                        </a:rPr>
                        <a:t>kladn</a:t>
                      </a:r>
                      <a:r>
                        <a:rPr kumimoji="0" lang="cs-CZ" sz="1400" b="1" i="0" u="none" strike="noStrike" cap="none" normalizeH="0" baseline="0" dirty="0">
                          <a:ln>
                            <a:noFill/>
                          </a:ln>
                          <a:solidFill>
                            <a:schemeClr val="tx1"/>
                          </a:solidFill>
                          <a:effectLst/>
                          <a:latin typeface="Verdana"/>
                          <a:cs typeface="Arial" pitchFamily="34" charset="0"/>
                        </a:rPr>
                        <a:t>í</a:t>
                      </a:r>
                      <a:r>
                        <a:rPr kumimoji="0" lang="cs-CZ" sz="1400" b="1" i="0" u="none" strike="noStrike" cap="none" normalizeH="0" baseline="0" dirty="0">
                          <a:ln>
                            <a:noFill/>
                          </a:ln>
                          <a:solidFill>
                            <a:schemeClr val="tx1"/>
                          </a:solidFill>
                          <a:effectLst/>
                          <a:latin typeface="Arial" pitchFamily="34" charset="0"/>
                          <a:cs typeface="Arial" pitchFamily="34" charset="0"/>
                        </a:rPr>
                        <a:t>ch vkladů</a:t>
                      </a: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543168">
                <a:tc>
                  <a:txBody>
                    <a:bodyPr/>
                    <a:lstStyle/>
                    <a:p>
                      <a:pPr marL="0" marR="0" lvl="0" indent="0" algn="l" defTabSz="914400" rtl="0" eaLnBrk="0" fontAlgn="b" latinLnBrk="0" hangingPunct="0">
                        <a:lnSpc>
                          <a:spcPct val="100000"/>
                        </a:lnSpc>
                        <a:spcBef>
                          <a:spcPct val="0"/>
                        </a:spcBef>
                        <a:spcAft>
                          <a:spcPct val="0"/>
                        </a:spcAft>
                        <a:buClrTx/>
                        <a:buSzTx/>
                        <a:buFontTx/>
                        <a:buNone/>
                        <a:tabLst/>
                        <a:defRPr/>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3956">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200" b="1" i="0" u="none" strike="noStrike" cap="none" normalizeH="0" baseline="0" dirty="0">
                          <a:ln>
                            <a:noFill/>
                          </a:ln>
                          <a:solidFill>
                            <a:schemeClr val="tx1"/>
                          </a:solidFill>
                          <a:effectLst/>
                          <a:latin typeface="Verdana" pitchFamily="34" charset="0"/>
                        </a:rPr>
                        <a:t>Potřeba dalšího počátečního kapitálu</a:t>
                      </a:r>
                    </a:p>
                  </a:txBody>
                  <a:tcPr marT="45732" marB="4573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4"/>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Arial" pitchFamily="34" charset="0"/>
                          <a:cs typeface="Arial" pitchFamily="34" charset="0"/>
                        </a:rPr>
                        <a:t>Celkov</a:t>
                      </a:r>
                      <a:r>
                        <a:rPr kumimoji="0" lang="cs-CZ" sz="1400" b="1" i="0" u="none" strike="noStrike" cap="none" normalizeH="0" baseline="0">
                          <a:ln>
                            <a:noFill/>
                          </a:ln>
                          <a:solidFill>
                            <a:schemeClr val="tx1"/>
                          </a:solidFill>
                          <a:effectLst/>
                          <a:latin typeface="Verdana"/>
                          <a:cs typeface="Arial" pitchFamily="34" charset="0"/>
                        </a:rPr>
                        <a:t>á</a:t>
                      </a:r>
                      <a:r>
                        <a:rPr kumimoji="0" lang="cs-CZ" sz="1400" b="1" i="0" u="none" strike="noStrike" cap="none" normalizeH="0" baseline="0">
                          <a:ln>
                            <a:noFill/>
                          </a:ln>
                          <a:solidFill>
                            <a:schemeClr val="tx1"/>
                          </a:solidFill>
                          <a:effectLst/>
                          <a:latin typeface="Arial" pitchFamily="34" charset="0"/>
                          <a:cs typeface="Arial" pitchFamily="34" charset="0"/>
                        </a:rPr>
                        <a:t> poč</a:t>
                      </a:r>
                      <a:r>
                        <a:rPr kumimoji="0" lang="cs-CZ" sz="1400" b="1" i="0" u="none" strike="noStrike" cap="none" normalizeH="0" baseline="0">
                          <a:ln>
                            <a:noFill/>
                          </a:ln>
                          <a:solidFill>
                            <a:schemeClr val="tx1"/>
                          </a:solidFill>
                          <a:effectLst/>
                          <a:latin typeface="Verdana"/>
                          <a:cs typeface="Arial" pitchFamily="34" charset="0"/>
                        </a:rPr>
                        <a:t>á</a:t>
                      </a:r>
                      <a:r>
                        <a:rPr kumimoji="0" lang="cs-CZ" sz="1400" b="1" i="0" u="none" strike="noStrike" cap="none" normalizeH="0" baseline="0">
                          <a:ln>
                            <a:noFill/>
                          </a:ln>
                          <a:solidFill>
                            <a:schemeClr val="tx1"/>
                          </a:solidFill>
                          <a:effectLst/>
                          <a:latin typeface="Arial" pitchFamily="34" charset="0"/>
                          <a:cs typeface="Arial" pitchFamily="34" charset="0"/>
                        </a:rPr>
                        <a:t>tečn</a:t>
                      </a:r>
                      <a:r>
                        <a:rPr kumimoji="0" lang="cs-CZ" sz="1400" b="1" i="0" u="none" strike="noStrike" cap="none" normalizeH="0" baseline="0">
                          <a:ln>
                            <a:noFill/>
                          </a:ln>
                          <a:solidFill>
                            <a:schemeClr val="tx1"/>
                          </a:solidFill>
                          <a:effectLst/>
                          <a:latin typeface="Verdana"/>
                          <a:cs typeface="Arial" pitchFamily="34" charset="0"/>
                        </a:rPr>
                        <a:t>í</a:t>
                      </a:r>
                      <a:r>
                        <a:rPr kumimoji="0" lang="cs-CZ" sz="1400" b="1" i="0" u="none" strike="noStrike" cap="none" normalizeH="0" baseline="0">
                          <a:ln>
                            <a:noFill/>
                          </a:ln>
                          <a:solidFill>
                            <a:schemeClr val="tx1"/>
                          </a:solidFill>
                          <a:effectLst/>
                          <a:latin typeface="Arial" pitchFamily="34" charset="0"/>
                          <a:cs typeface="Arial" pitchFamily="34" charset="0"/>
                        </a:rPr>
                        <a:t> potřeba</a:t>
                      </a:r>
                      <a:endParaRPr kumimoji="0" lang="cs-CZ" sz="1400" b="1" i="0" u="none" strike="noStrike" cap="none" normalizeH="0" baseline="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51462">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cs typeface="Arial" pitchFamily="34" charset="0"/>
                        </a:rPr>
                        <a:t>2) K dispozici:</a:t>
                      </a:r>
                      <a:endParaRPr kumimoji="0" lang="cs-CZ" sz="1600" b="1" i="0" u="none" strike="noStrike" cap="none" normalizeH="0" baseline="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9"/>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Arial" pitchFamily="34" charset="0"/>
                          <a:cs typeface="Arial" pitchFamily="34" charset="0"/>
                        </a:rPr>
                        <a:t>Zdroje celkem</a:t>
                      </a: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605797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3"/>
          <p:cNvSpPr>
            <a:spLocks noGrp="1" noChangeArrowheads="1"/>
          </p:cNvSpPr>
          <p:nvPr>
            <p:ph type="body" sz="half" idx="4294967295"/>
          </p:nvPr>
        </p:nvSpPr>
        <p:spPr>
          <a:xfrm>
            <a:off x="250825" y="836613"/>
            <a:ext cx="8893175" cy="647700"/>
          </a:xfrm>
        </p:spPr>
        <p:txBody>
          <a:bodyPr/>
          <a:lstStyle/>
          <a:p>
            <a:r>
              <a:rPr lang="cs-CZ" sz="1800">
                <a:solidFill>
                  <a:schemeClr val="tx1"/>
                </a:solidFill>
              </a:rPr>
              <a:t>Nejprve je třeba sestavit rozpočet potřebného majetku a zdrojů jeho krytí, následně pak rozpočet plánovaných budoucích výnosů a nákladů.</a:t>
            </a:r>
          </a:p>
        </p:txBody>
      </p:sp>
      <p:sp>
        <p:nvSpPr>
          <p:cNvPr id="113667" name="Rectangle 44"/>
          <p:cNvSpPr>
            <a:spLocks noChangeArrowheads="1"/>
          </p:cNvSpPr>
          <p:nvPr/>
        </p:nvSpPr>
        <p:spPr bwMode="auto">
          <a:xfrm>
            <a:off x="250825" y="5949950"/>
            <a:ext cx="8893175" cy="1008063"/>
          </a:xfrm>
          <a:prstGeom prst="rect">
            <a:avLst/>
          </a:prstGeom>
          <a:solidFill>
            <a:schemeClr val="bg1"/>
          </a:solidFill>
          <a:ln>
            <a:noFill/>
          </a:ln>
        </p:spPr>
        <p:txBody>
          <a:bodyPr/>
          <a:lstStyle/>
          <a:p>
            <a:pPr marL="342900" indent="-342900">
              <a:spcBef>
                <a:spcPct val="20000"/>
              </a:spcBef>
              <a:buClr>
                <a:schemeClr val="bg2"/>
              </a:buClr>
              <a:buSzPct val="75000"/>
              <a:buFont typeface="Wingdings" pitchFamily="2" charset="2"/>
              <a:buChar char="p"/>
            </a:pPr>
            <a:r>
              <a:rPr lang="cs-CZ" dirty="0"/>
              <a:t>Při úvahách o zdrojích k dispozici musíme vycházet z toho, kolik máme k dispozici peněžních prostředků. Za nepeněžní formu základního vkladu (dodávkový automobil) nelze cokoliv pořídit!!</a:t>
            </a:r>
          </a:p>
        </p:txBody>
      </p:sp>
      <p:graphicFrame>
        <p:nvGraphicFramePr>
          <p:cNvPr id="221189" name="Group 5"/>
          <p:cNvGraphicFramePr>
            <a:graphicFrameLocks noGrp="1"/>
          </p:cNvGraphicFramePr>
          <p:nvPr/>
        </p:nvGraphicFramePr>
        <p:xfrm>
          <a:off x="1116013" y="1484313"/>
          <a:ext cx="6840537" cy="4465638"/>
        </p:xfrm>
        <a:graphic>
          <a:graphicData uri="http://schemas.openxmlformats.org/drawingml/2006/table">
            <a:tbl>
              <a:tblPr/>
              <a:tblGrid>
                <a:gridCol w="5340349">
                  <a:extLst>
                    <a:ext uri="{9D8B030D-6E8A-4147-A177-3AD203B41FA5}">
                      <a16:colId xmlns:a16="http://schemas.microsoft.com/office/drawing/2014/main" val="20000"/>
                    </a:ext>
                  </a:extLst>
                </a:gridCol>
                <a:gridCol w="1500188">
                  <a:extLst>
                    <a:ext uri="{9D8B030D-6E8A-4147-A177-3AD203B41FA5}">
                      <a16:colId xmlns:a16="http://schemas.microsoft.com/office/drawing/2014/main" val="20001"/>
                    </a:ext>
                  </a:extLst>
                </a:gridCol>
              </a:tblGrid>
              <a:tr h="351462">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Arial" pitchFamily="34" charset="0"/>
                          <a:cs typeface="Arial" pitchFamily="34" charset="0"/>
                        </a:rPr>
                        <a:t>1) Potřeba poč</a:t>
                      </a:r>
                      <a:r>
                        <a:rPr kumimoji="0" lang="cs-CZ" sz="1600" b="1" i="0" u="none" strike="noStrike" cap="none" normalizeH="0" baseline="0" dirty="0">
                          <a:ln>
                            <a:noFill/>
                          </a:ln>
                          <a:solidFill>
                            <a:schemeClr val="tx1"/>
                          </a:solidFill>
                          <a:effectLst/>
                          <a:latin typeface="Verdana"/>
                          <a:cs typeface="Arial" pitchFamily="34" charset="0"/>
                        </a:rPr>
                        <a:t>á</a:t>
                      </a:r>
                      <a:r>
                        <a:rPr kumimoji="0" lang="cs-CZ" sz="1600" b="1" i="0" u="none" strike="noStrike" cap="none" normalizeH="0" baseline="0" dirty="0">
                          <a:ln>
                            <a:noFill/>
                          </a:ln>
                          <a:solidFill>
                            <a:schemeClr val="tx1"/>
                          </a:solidFill>
                          <a:effectLst/>
                          <a:latin typeface="Arial" pitchFamily="34" charset="0"/>
                          <a:cs typeface="Arial" pitchFamily="34" charset="0"/>
                        </a:rPr>
                        <a:t>tečn</a:t>
                      </a:r>
                      <a:r>
                        <a:rPr kumimoji="0" lang="cs-CZ" sz="1600" b="1" i="0" u="none" strike="noStrike" cap="none" normalizeH="0" baseline="0" dirty="0">
                          <a:ln>
                            <a:noFill/>
                          </a:ln>
                          <a:solidFill>
                            <a:schemeClr val="tx1"/>
                          </a:solidFill>
                          <a:effectLst/>
                          <a:latin typeface="Verdana"/>
                          <a:cs typeface="Arial" pitchFamily="34" charset="0"/>
                        </a:rPr>
                        <a:t>í</a:t>
                      </a:r>
                      <a:r>
                        <a:rPr kumimoji="0" lang="cs-CZ" sz="1600" b="1" i="0" u="none" strike="noStrike" cap="none" normalizeH="0" baseline="0" dirty="0">
                          <a:ln>
                            <a:noFill/>
                          </a:ln>
                          <a:solidFill>
                            <a:schemeClr val="tx1"/>
                          </a:solidFill>
                          <a:effectLst/>
                          <a:latin typeface="Arial" pitchFamily="34" charset="0"/>
                          <a:cs typeface="Arial" pitchFamily="34" charset="0"/>
                        </a:rPr>
                        <a:t>ho kapit</a:t>
                      </a:r>
                      <a:r>
                        <a:rPr kumimoji="0" lang="cs-CZ" sz="1600" b="1" i="0" u="none" strike="noStrike" cap="none" normalizeH="0" baseline="0" dirty="0">
                          <a:ln>
                            <a:noFill/>
                          </a:ln>
                          <a:solidFill>
                            <a:schemeClr val="tx1"/>
                          </a:solidFill>
                          <a:effectLst/>
                          <a:latin typeface="Verdana"/>
                          <a:cs typeface="Arial" pitchFamily="34" charset="0"/>
                        </a:rPr>
                        <a:t>á</a:t>
                      </a:r>
                      <a:r>
                        <a:rPr kumimoji="0" lang="cs-CZ" sz="1600" b="1" i="0" u="none" strike="noStrike" cap="none" normalizeH="0" baseline="0" dirty="0">
                          <a:ln>
                            <a:noFill/>
                          </a:ln>
                          <a:solidFill>
                            <a:schemeClr val="tx1"/>
                          </a:solidFill>
                          <a:effectLst/>
                          <a:latin typeface="Arial" pitchFamily="34" charset="0"/>
                          <a:cs typeface="Arial" pitchFamily="34" charset="0"/>
                        </a:rPr>
                        <a:t>lu</a:t>
                      </a:r>
                      <a:endParaRPr kumimoji="0" lang="cs-CZ" sz="16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0"/>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Arial" pitchFamily="34" charset="0"/>
                          <a:cs typeface="Arial" pitchFamily="34" charset="0"/>
                        </a:rPr>
                        <a:t>Potřeba z</a:t>
                      </a:r>
                      <a:r>
                        <a:rPr kumimoji="0" lang="cs-CZ" sz="1400" b="1" i="0" u="none" strike="noStrike" cap="none" normalizeH="0" baseline="0" dirty="0">
                          <a:ln>
                            <a:noFill/>
                          </a:ln>
                          <a:solidFill>
                            <a:schemeClr val="tx1"/>
                          </a:solidFill>
                          <a:effectLst/>
                          <a:latin typeface="Verdana"/>
                          <a:cs typeface="Arial" pitchFamily="34" charset="0"/>
                        </a:rPr>
                        <a:t>á</a:t>
                      </a:r>
                      <a:r>
                        <a:rPr kumimoji="0" lang="cs-CZ" sz="1400" b="1" i="0" u="none" strike="noStrike" cap="none" normalizeH="0" baseline="0" dirty="0">
                          <a:ln>
                            <a:noFill/>
                          </a:ln>
                          <a:solidFill>
                            <a:schemeClr val="tx1"/>
                          </a:solidFill>
                          <a:effectLst/>
                          <a:latin typeface="Arial" pitchFamily="34" charset="0"/>
                          <a:cs typeface="Arial" pitchFamily="34" charset="0"/>
                        </a:rPr>
                        <a:t>kladn</a:t>
                      </a:r>
                      <a:r>
                        <a:rPr kumimoji="0" lang="cs-CZ" sz="1400" b="1" i="0" u="none" strike="noStrike" cap="none" normalizeH="0" baseline="0" dirty="0">
                          <a:ln>
                            <a:noFill/>
                          </a:ln>
                          <a:solidFill>
                            <a:schemeClr val="tx1"/>
                          </a:solidFill>
                          <a:effectLst/>
                          <a:latin typeface="Verdana"/>
                          <a:cs typeface="Arial" pitchFamily="34" charset="0"/>
                        </a:rPr>
                        <a:t>í</a:t>
                      </a:r>
                      <a:r>
                        <a:rPr kumimoji="0" lang="cs-CZ" sz="1400" b="1" i="0" u="none" strike="noStrike" cap="none" normalizeH="0" baseline="0" dirty="0">
                          <a:ln>
                            <a:noFill/>
                          </a:ln>
                          <a:solidFill>
                            <a:schemeClr val="tx1"/>
                          </a:solidFill>
                          <a:effectLst/>
                          <a:latin typeface="Arial" pitchFamily="34" charset="0"/>
                          <a:cs typeface="Arial" pitchFamily="34" charset="0"/>
                        </a:rPr>
                        <a:t>ch vkladů</a:t>
                      </a: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cs typeface="Arial" pitchFamily="34" charset="0"/>
                        </a:rPr>
                        <a:t>1 200 000</a:t>
                      </a:r>
                      <a:endParaRPr kumimoji="0" lang="cs-CZ" sz="1400" b="1" i="0" u="none" strike="noStrike" cap="none" normalizeH="0" baseline="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Arial" pitchFamily="34" charset="0"/>
                          <a:cs typeface="Arial" pitchFamily="34" charset="0"/>
                        </a:rPr>
                        <a:t>z toho: nepeněžit</a:t>
                      </a:r>
                      <a:r>
                        <a:rPr kumimoji="0" lang="cs-CZ" sz="1400" b="0" i="0" u="none" strike="noStrike" cap="none" normalizeH="0" baseline="0" dirty="0">
                          <a:ln>
                            <a:noFill/>
                          </a:ln>
                          <a:solidFill>
                            <a:schemeClr val="tx1"/>
                          </a:solidFill>
                          <a:effectLst/>
                          <a:latin typeface="Verdana"/>
                          <a:cs typeface="Arial" pitchFamily="34" charset="0"/>
                        </a:rPr>
                        <a:t>é</a:t>
                      </a:r>
                      <a:r>
                        <a:rPr kumimoji="0" lang="cs-CZ" sz="1400" b="0" i="0" u="none" strike="noStrike" cap="none" normalizeH="0" baseline="0" dirty="0">
                          <a:ln>
                            <a:noFill/>
                          </a:ln>
                          <a:solidFill>
                            <a:schemeClr val="tx1"/>
                          </a:solidFill>
                          <a:effectLst/>
                          <a:latin typeface="Arial" pitchFamily="34" charset="0"/>
                          <a:cs typeface="Arial" pitchFamily="34" charset="0"/>
                        </a:rPr>
                        <a:t> vklady (auto)</a:t>
                      </a: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cs typeface="Arial" pitchFamily="34" charset="0"/>
                        </a:rPr>
                        <a:t>400 000</a:t>
                      </a:r>
                      <a:endParaRPr kumimoji="0" lang="cs-CZ" sz="1400" b="1" i="0" u="none" strike="noStrike" cap="none" normalizeH="0" baseline="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543168">
                <a:tc>
                  <a:txBody>
                    <a:bodyPr/>
                    <a:lstStyle/>
                    <a:p>
                      <a:pPr marL="0" marR="0" lvl="0" indent="0" algn="l" defTabSz="914400" rtl="0" eaLnBrk="0" fontAlgn="b" latinLnBrk="0" hangingPunct="0">
                        <a:lnSpc>
                          <a:spcPct val="100000"/>
                        </a:lnSpc>
                        <a:spcBef>
                          <a:spcPct val="0"/>
                        </a:spcBef>
                        <a:spcAft>
                          <a:spcPct val="0"/>
                        </a:spcAft>
                        <a:buClrTx/>
                        <a:buSzTx/>
                        <a:buFontTx/>
                        <a:buNone/>
                        <a:tabLst/>
                        <a:defRPr/>
                      </a:pPr>
                      <a:r>
                        <a:rPr kumimoji="0" lang="cs-CZ" sz="1400" b="0" i="0" u="none" strike="noStrike" cap="none" normalizeH="0" baseline="0" dirty="0">
                          <a:ln>
                            <a:noFill/>
                          </a:ln>
                          <a:solidFill>
                            <a:schemeClr val="tx1"/>
                          </a:solidFill>
                          <a:effectLst/>
                          <a:latin typeface="Arial" pitchFamily="34" charset="0"/>
                          <a:cs typeface="Arial" pitchFamily="34" charset="0"/>
                        </a:rPr>
                        <a:t>           </a:t>
                      </a:r>
                      <a:r>
                        <a:rPr kumimoji="0" lang="cs-CZ" sz="1400" b="1" i="0" u="none" strike="noStrike" cap="none" normalizeH="0" baseline="0" dirty="0">
                          <a:ln>
                            <a:noFill/>
                          </a:ln>
                          <a:solidFill>
                            <a:schemeClr val="tx1"/>
                          </a:solidFill>
                          <a:effectLst/>
                          <a:latin typeface="Arial" pitchFamily="34" charset="0"/>
                          <a:cs typeface="Arial" pitchFamily="34" charset="0"/>
                        </a:rPr>
                        <a:t>peněžit</a:t>
                      </a:r>
                      <a:r>
                        <a:rPr kumimoji="0" lang="cs-CZ" sz="1400" b="1" i="0" u="none" strike="noStrike" cap="none" normalizeH="0" baseline="0" dirty="0">
                          <a:ln>
                            <a:noFill/>
                          </a:ln>
                          <a:solidFill>
                            <a:schemeClr val="tx1"/>
                          </a:solidFill>
                          <a:effectLst/>
                          <a:latin typeface="Verdana"/>
                          <a:cs typeface="Arial" pitchFamily="34" charset="0"/>
                        </a:rPr>
                        <a:t>é</a:t>
                      </a:r>
                      <a:r>
                        <a:rPr kumimoji="0" lang="cs-CZ" sz="1400" b="1" i="0" u="none" strike="noStrike" cap="none" normalizeH="0" baseline="0" dirty="0">
                          <a:ln>
                            <a:noFill/>
                          </a:ln>
                          <a:solidFill>
                            <a:schemeClr val="tx1"/>
                          </a:solidFill>
                          <a:effectLst/>
                          <a:latin typeface="Arial" pitchFamily="34" charset="0"/>
                          <a:cs typeface="Arial" pitchFamily="34" charset="0"/>
                        </a:rPr>
                        <a:t> vklady (Tyto vklady jsou k dispozici a po vzniku firmy budou uvolněny k použit</a:t>
                      </a:r>
                      <a:r>
                        <a:rPr kumimoji="0" lang="cs-CZ" sz="1400" b="1" i="0" u="none" strike="noStrike" cap="none" normalizeH="0" baseline="0" dirty="0">
                          <a:ln>
                            <a:noFill/>
                          </a:ln>
                          <a:solidFill>
                            <a:schemeClr val="tx1"/>
                          </a:solidFill>
                          <a:effectLst/>
                          <a:latin typeface="+mn-lt"/>
                          <a:cs typeface="Arial" pitchFamily="34" charset="0"/>
                        </a:rPr>
                        <a:t>í</a:t>
                      </a:r>
                      <a:r>
                        <a:rPr kumimoji="0" lang="cs-CZ" sz="1400" b="1" i="0" u="none" strike="noStrike" cap="none" normalizeH="0" baseline="0" dirty="0">
                          <a:ln>
                            <a:noFill/>
                          </a:ln>
                          <a:solidFill>
                            <a:schemeClr val="tx1"/>
                          </a:solidFill>
                          <a:effectLst/>
                          <a:latin typeface="Arial" pitchFamily="34" charset="0"/>
                          <a:cs typeface="Arial" pitchFamily="34" charset="0"/>
                        </a:rPr>
                        <a:t>!</a:t>
                      </a:r>
                      <a:r>
                        <a:rPr kumimoji="0" lang="cs-CZ" sz="1400" b="1" i="0" u="none" strike="noStrike" cap="none" normalizeH="0" baseline="0" dirty="0">
                          <a:ln>
                            <a:noFill/>
                          </a:ln>
                          <a:solidFill>
                            <a:schemeClr val="tx1"/>
                          </a:solidFill>
                          <a:effectLst/>
                          <a:latin typeface="Verdana" pitchFamily="34" charset="0"/>
                          <a:cs typeface="+mn-cs"/>
                        </a:rPr>
                        <a:t>)</a:t>
                      </a: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Arial" pitchFamily="34" charset="0"/>
                          <a:cs typeface="Arial" pitchFamily="34" charset="0"/>
                        </a:rPr>
                        <a:t>800 000</a:t>
                      </a: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3956">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200" b="1" i="0" u="none" strike="noStrike" cap="none" normalizeH="0" baseline="0" dirty="0">
                          <a:ln>
                            <a:noFill/>
                          </a:ln>
                          <a:solidFill>
                            <a:schemeClr val="tx1"/>
                          </a:solidFill>
                          <a:effectLst/>
                          <a:latin typeface="Verdana" pitchFamily="34" charset="0"/>
                        </a:rPr>
                        <a:t>Potřeba dalšího počátečního kapitálu</a:t>
                      </a:r>
                    </a:p>
                  </a:txBody>
                  <a:tcPr marT="45732" marB="4573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4"/>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Arial" pitchFamily="34" charset="0"/>
                          <a:cs typeface="Arial" pitchFamily="34" charset="0"/>
                        </a:rPr>
                        <a:t>Zřizovac</a:t>
                      </a:r>
                      <a:r>
                        <a:rPr kumimoji="0" lang="cs-CZ" sz="1400" b="0" i="0" u="none" strike="noStrike" cap="none" normalizeH="0" baseline="0" dirty="0">
                          <a:ln>
                            <a:noFill/>
                          </a:ln>
                          <a:solidFill>
                            <a:schemeClr val="tx1"/>
                          </a:solidFill>
                          <a:effectLst/>
                          <a:latin typeface="Verdana"/>
                          <a:cs typeface="Arial" pitchFamily="34" charset="0"/>
                        </a:rPr>
                        <a:t>í</a:t>
                      </a:r>
                      <a:r>
                        <a:rPr kumimoji="0" lang="cs-CZ" sz="1400" b="0" i="0" u="none" strike="noStrike" cap="none" normalizeH="0" baseline="0" dirty="0">
                          <a:ln>
                            <a:noFill/>
                          </a:ln>
                          <a:solidFill>
                            <a:schemeClr val="tx1"/>
                          </a:solidFill>
                          <a:effectLst/>
                          <a:latin typeface="Arial" pitchFamily="34" charset="0"/>
                          <a:cs typeface="Arial" pitchFamily="34" charset="0"/>
                        </a:rPr>
                        <a:t> poplatky </a:t>
                      </a: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Arial" pitchFamily="34" charset="0"/>
                          <a:cs typeface="Arial" pitchFamily="34" charset="0"/>
                        </a:rPr>
                        <a:t>20 000</a:t>
                      </a: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Arial" pitchFamily="34" charset="0"/>
                          <a:cs typeface="Arial" pitchFamily="34" charset="0"/>
                        </a:rPr>
                        <a:t>Stroje a zař</a:t>
                      </a:r>
                      <a:r>
                        <a:rPr kumimoji="0" lang="cs-CZ" sz="1400" b="0" i="0" u="none" strike="noStrike" cap="none" normalizeH="0" baseline="0" dirty="0">
                          <a:ln>
                            <a:noFill/>
                          </a:ln>
                          <a:solidFill>
                            <a:schemeClr val="tx1"/>
                          </a:solidFill>
                          <a:effectLst/>
                          <a:latin typeface="Verdana"/>
                          <a:cs typeface="Arial" pitchFamily="34" charset="0"/>
                        </a:rPr>
                        <a:t>í</a:t>
                      </a:r>
                      <a:r>
                        <a:rPr kumimoji="0" lang="cs-CZ" sz="1400" b="0" i="0" u="none" strike="noStrike" cap="none" normalizeH="0" baseline="0" dirty="0">
                          <a:ln>
                            <a:noFill/>
                          </a:ln>
                          <a:solidFill>
                            <a:schemeClr val="tx1"/>
                          </a:solidFill>
                          <a:effectLst/>
                          <a:latin typeface="Arial" pitchFamily="34" charset="0"/>
                          <a:cs typeface="Arial" pitchFamily="34" charset="0"/>
                        </a:rPr>
                        <a:t>zen</a:t>
                      </a:r>
                      <a:r>
                        <a:rPr kumimoji="0" lang="cs-CZ" sz="1400" b="0" i="0" u="none" strike="noStrike" cap="none" normalizeH="0" baseline="0" dirty="0">
                          <a:ln>
                            <a:noFill/>
                          </a:ln>
                          <a:solidFill>
                            <a:schemeClr val="tx1"/>
                          </a:solidFill>
                          <a:effectLst/>
                          <a:latin typeface="Verdana"/>
                          <a:cs typeface="Arial" pitchFamily="34" charset="0"/>
                        </a:rPr>
                        <a:t>í</a:t>
                      </a: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cs typeface="Arial" pitchFamily="34" charset="0"/>
                        </a:rPr>
                        <a:t>1 300 000</a:t>
                      </a:r>
                      <a:endParaRPr kumimoji="0" lang="cs-CZ" sz="1400" b="1" i="0" u="none" strike="noStrike" cap="none" normalizeH="0" baseline="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cs typeface="Arial" pitchFamily="34" charset="0"/>
                        </a:rPr>
                        <a:t>Z</a:t>
                      </a:r>
                      <a:r>
                        <a:rPr kumimoji="0" lang="cs-CZ" sz="1400" b="0" i="0" u="none" strike="noStrike" cap="none" normalizeH="0" baseline="0">
                          <a:ln>
                            <a:noFill/>
                          </a:ln>
                          <a:solidFill>
                            <a:schemeClr val="tx1"/>
                          </a:solidFill>
                          <a:effectLst/>
                          <a:latin typeface="Verdana"/>
                          <a:cs typeface="Arial" pitchFamily="34" charset="0"/>
                        </a:rPr>
                        <a:t>á</a:t>
                      </a:r>
                      <a:r>
                        <a:rPr kumimoji="0" lang="cs-CZ" sz="1400" b="0" i="0" u="none" strike="noStrike" cap="none" normalizeH="0" baseline="0">
                          <a:ln>
                            <a:noFill/>
                          </a:ln>
                          <a:solidFill>
                            <a:schemeClr val="tx1"/>
                          </a:solidFill>
                          <a:effectLst/>
                          <a:latin typeface="Arial" pitchFamily="34" charset="0"/>
                          <a:cs typeface="Arial" pitchFamily="34" charset="0"/>
                        </a:rPr>
                        <a:t>soby</a:t>
                      </a:r>
                      <a:endParaRPr kumimoji="0" lang="cs-CZ" sz="1400" b="1" i="0" u="none" strike="noStrike" cap="none" normalizeH="0" baseline="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cs typeface="Arial" pitchFamily="34" charset="0"/>
                        </a:rPr>
                        <a:t>700 000</a:t>
                      </a:r>
                      <a:endParaRPr kumimoji="0" lang="cs-CZ" sz="1400" b="1" i="0" u="none" strike="noStrike" cap="none" normalizeH="0" baseline="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Arial" pitchFamily="34" charset="0"/>
                          <a:cs typeface="Arial" pitchFamily="34" charset="0"/>
                        </a:rPr>
                        <a:t>Celkov</a:t>
                      </a:r>
                      <a:r>
                        <a:rPr kumimoji="0" lang="cs-CZ" sz="1400" b="1" i="0" u="none" strike="noStrike" cap="none" normalizeH="0" baseline="0">
                          <a:ln>
                            <a:noFill/>
                          </a:ln>
                          <a:solidFill>
                            <a:schemeClr val="tx1"/>
                          </a:solidFill>
                          <a:effectLst/>
                          <a:latin typeface="Verdana"/>
                          <a:cs typeface="Arial" pitchFamily="34" charset="0"/>
                        </a:rPr>
                        <a:t>á</a:t>
                      </a:r>
                      <a:r>
                        <a:rPr kumimoji="0" lang="cs-CZ" sz="1400" b="1" i="0" u="none" strike="noStrike" cap="none" normalizeH="0" baseline="0">
                          <a:ln>
                            <a:noFill/>
                          </a:ln>
                          <a:solidFill>
                            <a:schemeClr val="tx1"/>
                          </a:solidFill>
                          <a:effectLst/>
                          <a:latin typeface="Arial" pitchFamily="34" charset="0"/>
                          <a:cs typeface="Arial" pitchFamily="34" charset="0"/>
                        </a:rPr>
                        <a:t> poč</a:t>
                      </a:r>
                      <a:r>
                        <a:rPr kumimoji="0" lang="cs-CZ" sz="1400" b="1" i="0" u="none" strike="noStrike" cap="none" normalizeH="0" baseline="0">
                          <a:ln>
                            <a:noFill/>
                          </a:ln>
                          <a:solidFill>
                            <a:schemeClr val="tx1"/>
                          </a:solidFill>
                          <a:effectLst/>
                          <a:latin typeface="Verdana"/>
                          <a:cs typeface="Arial" pitchFamily="34" charset="0"/>
                        </a:rPr>
                        <a:t>á</a:t>
                      </a:r>
                      <a:r>
                        <a:rPr kumimoji="0" lang="cs-CZ" sz="1400" b="1" i="0" u="none" strike="noStrike" cap="none" normalizeH="0" baseline="0">
                          <a:ln>
                            <a:noFill/>
                          </a:ln>
                          <a:solidFill>
                            <a:schemeClr val="tx1"/>
                          </a:solidFill>
                          <a:effectLst/>
                          <a:latin typeface="Arial" pitchFamily="34" charset="0"/>
                          <a:cs typeface="Arial" pitchFamily="34" charset="0"/>
                        </a:rPr>
                        <a:t>tečn</a:t>
                      </a:r>
                      <a:r>
                        <a:rPr kumimoji="0" lang="cs-CZ" sz="1400" b="1" i="0" u="none" strike="noStrike" cap="none" normalizeH="0" baseline="0">
                          <a:ln>
                            <a:noFill/>
                          </a:ln>
                          <a:solidFill>
                            <a:schemeClr val="tx1"/>
                          </a:solidFill>
                          <a:effectLst/>
                          <a:latin typeface="Verdana"/>
                          <a:cs typeface="Arial" pitchFamily="34" charset="0"/>
                        </a:rPr>
                        <a:t>í</a:t>
                      </a:r>
                      <a:r>
                        <a:rPr kumimoji="0" lang="cs-CZ" sz="1400" b="1" i="0" u="none" strike="noStrike" cap="none" normalizeH="0" baseline="0">
                          <a:ln>
                            <a:noFill/>
                          </a:ln>
                          <a:solidFill>
                            <a:schemeClr val="tx1"/>
                          </a:solidFill>
                          <a:effectLst/>
                          <a:latin typeface="Arial" pitchFamily="34" charset="0"/>
                          <a:cs typeface="Arial" pitchFamily="34" charset="0"/>
                        </a:rPr>
                        <a:t> potřeba</a:t>
                      </a:r>
                      <a:endParaRPr kumimoji="0" lang="cs-CZ" sz="1400" b="1" i="0" u="none" strike="noStrike" cap="none" normalizeH="0" baseline="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Arial" pitchFamily="34" charset="0"/>
                          <a:cs typeface="Arial" pitchFamily="34" charset="0"/>
                        </a:rPr>
                        <a:t>2 020 000</a:t>
                      </a:r>
                      <a:endParaRPr kumimoji="0" lang="cs-CZ" sz="1400" b="1" i="0" u="none" strike="noStrike" cap="none" normalizeH="0" baseline="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51462">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cs typeface="Arial" pitchFamily="34" charset="0"/>
                        </a:rPr>
                        <a:t>2) K dispozici:</a:t>
                      </a:r>
                      <a:endParaRPr kumimoji="0" lang="cs-CZ" sz="1600" b="1" i="0" u="none" strike="noStrike" cap="none" normalizeH="0" baseline="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extLst>
                  <a:ext uri="{0D108BD9-81ED-4DB2-BD59-A6C34878D82A}">
                    <a16:rowId xmlns:a16="http://schemas.microsoft.com/office/drawing/2014/main" val="10009"/>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cs typeface="Arial" pitchFamily="34" charset="0"/>
                        </a:rPr>
                        <a:t>Vlastn</a:t>
                      </a:r>
                      <a:r>
                        <a:rPr kumimoji="0" lang="cs-CZ" sz="1400" b="0" i="0" u="none" strike="noStrike" cap="none" normalizeH="0" baseline="0">
                          <a:ln>
                            <a:noFill/>
                          </a:ln>
                          <a:solidFill>
                            <a:schemeClr val="tx1"/>
                          </a:solidFill>
                          <a:effectLst/>
                          <a:latin typeface="Verdana"/>
                          <a:cs typeface="Arial" pitchFamily="34" charset="0"/>
                        </a:rPr>
                        <a:t>í</a:t>
                      </a:r>
                      <a:r>
                        <a:rPr kumimoji="0" lang="cs-CZ" sz="1400" b="0" i="0" u="none" strike="noStrike" cap="none" normalizeH="0" baseline="0">
                          <a:ln>
                            <a:noFill/>
                          </a:ln>
                          <a:solidFill>
                            <a:schemeClr val="tx1"/>
                          </a:solidFill>
                          <a:effectLst/>
                          <a:latin typeface="Arial" pitchFamily="34" charset="0"/>
                          <a:cs typeface="Arial" pitchFamily="34" charset="0"/>
                        </a:rPr>
                        <a:t> peněžn</a:t>
                      </a:r>
                      <a:r>
                        <a:rPr kumimoji="0" lang="cs-CZ" sz="1400" b="0" i="0" u="none" strike="noStrike" cap="none" normalizeH="0" baseline="0">
                          <a:ln>
                            <a:noFill/>
                          </a:ln>
                          <a:solidFill>
                            <a:schemeClr val="tx1"/>
                          </a:solidFill>
                          <a:effectLst/>
                          <a:latin typeface="Verdana"/>
                          <a:cs typeface="Arial" pitchFamily="34" charset="0"/>
                        </a:rPr>
                        <a:t>í</a:t>
                      </a:r>
                      <a:r>
                        <a:rPr kumimoji="0" lang="cs-CZ" sz="1400" b="0" i="0" u="none" strike="noStrike" cap="none" normalizeH="0" baseline="0">
                          <a:ln>
                            <a:noFill/>
                          </a:ln>
                          <a:solidFill>
                            <a:schemeClr val="tx1"/>
                          </a:solidFill>
                          <a:effectLst/>
                          <a:latin typeface="Arial" pitchFamily="34" charset="0"/>
                          <a:cs typeface="Arial" pitchFamily="34" charset="0"/>
                        </a:rPr>
                        <a:t> zdroje ze z</a:t>
                      </a:r>
                      <a:r>
                        <a:rPr kumimoji="0" lang="cs-CZ" sz="1400" b="0" i="0" u="none" strike="noStrike" cap="none" normalizeH="0" baseline="0">
                          <a:ln>
                            <a:noFill/>
                          </a:ln>
                          <a:solidFill>
                            <a:schemeClr val="tx1"/>
                          </a:solidFill>
                          <a:effectLst/>
                          <a:latin typeface="Verdana"/>
                          <a:cs typeface="Arial" pitchFamily="34" charset="0"/>
                        </a:rPr>
                        <a:t>á</a:t>
                      </a:r>
                      <a:r>
                        <a:rPr kumimoji="0" lang="cs-CZ" sz="1400" b="0" i="0" u="none" strike="noStrike" cap="none" normalizeH="0" baseline="0">
                          <a:ln>
                            <a:noFill/>
                          </a:ln>
                          <a:solidFill>
                            <a:schemeClr val="tx1"/>
                          </a:solidFill>
                          <a:effectLst/>
                          <a:latin typeface="Arial" pitchFamily="34" charset="0"/>
                          <a:cs typeface="Arial" pitchFamily="34" charset="0"/>
                        </a:rPr>
                        <a:t>kladn</a:t>
                      </a:r>
                      <a:r>
                        <a:rPr kumimoji="0" lang="cs-CZ" sz="1400" b="0" i="0" u="none" strike="noStrike" cap="none" normalizeH="0" baseline="0">
                          <a:ln>
                            <a:noFill/>
                          </a:ln>
                          <a:solidFill>
                            <a:schemeClr val="tx1"/>
                          </a:solidFill>
                          <a:effectLst/>
                          <a:latin typeface="Verdana"/>
                          <a:cs typeface="Arial" pitchFamily="34" charset="0"/>
                        </a:rPr>
                        <a:t>í</a:t>
                      </a:r>
                      <a:r>
                        <a:rPr kumimoji="0" lang="cs-CZ" sz="1400" b="0" i="0" u="none" strike="noStrike" cap="none" normalizeH="0" baseline="0">
                          <a:ln>
                            <a:noFill/>
                          </a:ln>
                          <a:solidFill>
                            <a:schemeClr val="tx1"/>
                          </a:solidFill>
                          <a:effectLst/>
                          <a:latin typeface="Arial" pitchFamily="34" charset="0"/>
                          <a:cs typeface="Arial" pitchFamily="34" charset="0"/>
                        </a:rPr>
                        <a:t>ch vkladů</a:t>
                      </a:r>
                      <a:endParaRPr kumimoji="0" lang="cs-CZ" sz="1400" b="1" i="0" u="none" strike="noStrike" cap="none" normalizeH="0" baseline="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Arial" pitchFamily="34" charset="0"/>
                          <a:cs typeface="Arial" pitchFamily="34" charset="0"/>
                        </a:rPr>
                        <a:t>800 000</a:t>
                      </a:r>
                      <a:endParaRPr kumimoji="0" lang="cs-CZ" sz="1400" b="1" i="0" u="none" strike="noStrike" cap="none" normalizeH="0" baseline="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Verdana"/>
                          <a:cs typeface="Arial" pitchFamily="34" charset="0"/>
                        </a:rPr>
                        <a:t>Ú</a:t>
                      </a:r>
                      <a:r>
                        <a:rPr kumimoji="0" lang="cs-CZ" sz="1400" b="1" i="0" u="none" strike="noStrike" cap="none" normalizeH="0" baseline="0">
                          <a:ln>
                            <a:noFill/>
                          </a:ln>
                          <a:solidFill>
                            <a:schemeClr val="tx1"/>
                          </a:solidFill>
                          <a:effectLst/>
                          <a:latin typeface="Arial" pitchFamily="34" charset="0"/>
                          <a:cs typeface="Arial" pitchFamily="34" charset="0"/>
                        </a:rPr>
                        <a:t>věr</a:t>
                      </a:r>
                      <a:endParaRPr kumimoji="0" lang="cs-CZ" sz="1400" b="1" i="0" u="none" strike="noStrike" cap="none" normalizeH="0" baseline="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cs-CZ" sz="1400" b="1" i="0" u="none" strike="noStrike" cap="none" normalizeH="0" baseline="0">
                          <a:ln>
                            <a:noFill/>
                          </a:ln>
                          <a:solidFill>
                            <a:schemeClr val="tx1"/>
                          </a:solidFill>
                          <a:effectLst/>
                          <a:latin typeface="Arial" pitchFamily="34" charset="0"/>
                          <a:cs typeface="Arial" pitchFamily="34" charset="0"/>
                        </a:rPr>
                        <a:t>1 220 000</a:t>
                      </a:r>
                      <a:endParaRPr kumimoji="0" lang="cs-CZ" sz="1400" b="1" i="0" u="none" strike="noStrike" cap="none" normalizeH="0" baseline="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1951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Arial" pitchFamily="34" charset="0"/>
                          <a:cs typeface="Arial" pitchFamily="34" charset="0"/>
                        </a:rPr>
                        <a:t>Zdroje celkem</a:t>
                      </a: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Arial" pitchFamily="34" charset="0"/>
                          <a:cs typeface="Arial" pitchFamily="34" charset="0"/>
                        </a:rPr>
                        <a:t>2 020 000</a:t>
                      </a:r>
                      <a:endParaRPr kumimoji="0" lang="cs-CZ" sz="1400" b="1" i="0" u="none" strike="noStrike" cap="none" normalizeH="0" baseline="0" dirty="0">
                        <a:ln>
                          <a:noFill/>
                        </a:ln>
                        <a:solidFill>
                          <a:schemeClr val="tx1"/>
                        </a:solidFill>
                        <a:effectLst/>
                        <a:latin typeface="Verdana" pitchFamily="34" charset="0"/>
                      </a:endParaRPr>
                    </a:p>
                  </a:txBody>
                  <a:tcPr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6" name="Rectangle 2"/>
          <p:cNvSpPr txBox="1">
            <a:spLocks noChangeArrowheads="1"/>
          </p:cNvSpPr>
          <p:nvPr/>
        </p:nvSpPr>
        <p:spPr>
          <a:xfrm>
            <a:off x="468313" y="220391"/>
            <a:ext cx="8229600" cy="765175"/>
          </a:xfrm>
          <a:prstGeom prst="rect">
            <a:avLst/>
          </a:prstGeom>
        </p:spPr>
        <p:txBody>
          <a:bodyPr anchor="b"/>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fontAlgn="auto">
              <a:lnSpc>
                <a:spcPts val="3000"/>
              </a:lnSpc>
              <a:spcAft>
                <a:spcPts val="0"/>
              </a:spcAft>
              <a:defRPr/>
            </a:pPr>
            <a:r>
              <a:rPr lang="cs-CZ" sz="3200" dirty="0">
                <a:solidFill>
                  <a:srgbClr val="FF0000"/>
                </a:solidFill>
              </a:rPr>
              <a:t>Zakladatelský rozpočet – ukázkový příklad řešení</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457200" y="199699"/>
            <a:ext cx="8229600" cy="1143000"/>
          </a:xfrm>
        </p:spPr>
        <p:txBody>
          <a:bodyPr/>
          <a:lstStyle/>
          <a:p>
            <a:pPr eaLnBrk="1" hangingPunct="1"/>
            <a:r>
              <a:rPr lang="cs-CZ" altLang="cs-CZ" sz="3200" dirty="0">
                <a:solidFill>
                  <a:srgbClr val="C00000"/>
                </a:solidFill>
              </a:rPr>
              <a:t>Zakladatelský rozpočet – ukázkový příklad řešení</a:t>
            </a:r>
          </a:p>
        </p:txBody>
      </p:sp>
      <p:sp>
        <p:nvSpPr>
          <p:cNvPr id="16387" name="Rectangle 3"/>
          <p:cNvSpPr>
            <a:spLocks noGrp="1" noChangeArrowheads="1"/>
          </p:cNvSpPr>
          <p:nvPr>
            <p:ph type="body" sz="half" idx="4294967295"/>
          </p:nvPr>
        </p:nvSpPr>
        <p:spPr>
          <a:xfrm>
            <a:off x="457200" y="908050"/>
            <a:ext cx="8435975" cy="503238"/>
          </a:xfrm>
        </p:spPr>
        <p:txBody>
          <a:bodyPr/>
          <a:lstStyle/>
          <a:p>
            <a:pPr algn="ctr" eaLnBrk="1" hangingPunct="1">
              <a:buFont typeface="Wingdings" panose="05000000000000000000" pitchFamily="2" charset="2"/>
              <a:buNone/>
            </a:pPr>
            <a:r>
              <a:rPr lang="cs-CZ" altLang="cs-CZ" sz="2000" b="1" dirty="0"/>
              <a:t>3) Roční rozpočet nákladů a výnosů (r. 2019)</a:t>
            </a:r>
          </a:p>
        </p:txBody>
      </p:sp>
      <p:graphicFrame>
        <p:nvGraphicFramePr>
          <p:cNvPr id="223236" name="Group 4"/>
          <p:cNvGraphicFramePr>
            <a:graphicFrameLocks noGrp="1"/>
          </p:cNvGraphicFramePr>
          <p:nvPr>
            <p:extLst>
              <p:ext uri="{D42A27DB-BD31-4B8C-83A1-F6EECF244321}">
                <p14:modId xmlns:p14="http://schemas.microsoft.com/office/powerpoint/2010/main" val="444437757"/>
              </p:ext>
            </p:extLst>
          </p:nvPr>
        </p:nvGraphicFramePr>
        <p:xfrm>
          <a:off x="1763713" y="1341438"/>
          <a:ext cx="5472112" cy="5516565"/>
        </p:xfrm>
        <a:graphic>
          <a:graphicData uri="http://schemas.openxmlformats.org/drawingml/2006/table">
            <a:tbl>
              <a:tblPr/>
              <a:tblGrid>
                <a:gridCol w="4083050">
                  <a:extLst>
                    <a:ext uri="{9D8B030D-6E8A-4147-A177-3AD203B41FA5}">
                      <a16:colId xmlns:a16="http://schemas.microsoft.com/office/drawing/2014/main" val="20000"/>
                    </a:ext>
                  </a:extLst>
                </a:gridCol>
                <a:gridCol w="1389062">
                  <a:extLst>
                    <a:ext uri="{9D8B030D-6E8A-4147-A177-3AD203B41FA5}">
                      <a16:colId xmlns:a16="http://schemas.microsoft.com/office/drawing/2014/main" val="20001"/>
                    </a:ext>
                  </a:extLst>
                </a:gridCol>
              </a:tblGrid>
              <a:tr h="368300">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1" i="0" u="none" strike="noStrike" cap="none" normalizeH="0" baseline="0" dirty="0">
                          <a:ln>
                            <a:noFill/>
                          </a:ln>
                          <a:solidFill>
                            <a:schemeClr val="tx1"/>
                          </a:solidFill>
                          <a:effectLst/>
                          <a:latin typeface="Arial" pitchFamily="34" charset="0"/>
                          <a:cs typeface="Arial" pitchFamily="34" charset="0"/>
                        </a:rPr>
                        <a:t>Roční tržby </a:t>
                      </a: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66713">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0" i="0" u="none" strike="noStrike" cap="none" normalizeH="0" baseline="0" dirty="0">
                          <a:ln>
                            <a:noFill/>
                          </a:ln>
                          <a:solidFill>
                            <a:schemeClr val="tx1"/>
                          </a:solidFill>
                          <a:effectLst/>
                          <a:latin typeface="Arial" pitchFamily="34" charset="0"/>
                          <a:cs typeface="Arial" pitchFamily="34" charset="0"/>
                        </a:rPr>
                        <a:t>Roční přímé náklady </a:t>
                      </a: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extLst>
                  <a:ext uri="{0D108BD9-81ED-4DB2-BD59-A6C34878D82A}">
                    <a16:rowId xmlns:a16="http://schemas.microsoft.com/office/drawing/2014/main" val="10001"/>
                  </a:ext>
                </a:extLst>
              </a:tr>
              <a:tr h="3683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   materiál</a:t>
                      </a:r>
                      <a:endParaRPr kumimoji="0" lang="cs-CZ" sz="1800" b="1"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3683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   mzdy</a:t>
                      </a:r>
                      <a:endParaRPr kumimoji="0" lang="cs-CZ" sz="1800" b="1"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3"/>
                  </a:ext>
                </a:extLst>
              </a:tr>
              <a:tr h="366713">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   SZP</a:t>
                      </a:r>
                      <a:endParaRPr kumimoji="0" lang="cs-CZ" sz="1800" b="1"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4"/>
                  </a:ext>
                </a:extLst>
              </a:tr>
              <a:tr h="3683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   ostatní př. náklady</a:t>
                      </a:r>
                      <a:endParaRPr kumimoji="0" lang="cs-CZ" sz="1800" b="1"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683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Zřizovací náklady v 1. roce</a:t>
                      </a:r>
                      <a:endParaRPr kumimoji="0" lang="cs-CZ" sz="1800" b="1"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366713">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Roční odpis</a:t>
                      </a:r>
                      <a:endParaRPr kumimoji="0" lang="cs-CZ" sz="18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368300">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Roční nájem</a:t>
                      </a:r>
                      <a:endParaRPr kumimoji="0" lang="cs-CZ" sz="18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3683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Ostatní náklady</a:t>
                      </a:r>
                      <a:endParaRPr kumimoji="0" lang="cs-CZ" sz="1800" b="1" i="0" u="none" strike="noStrike" cap="none" normalizeH="0" baseline="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366713">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Roční úrok</a:t>
                      </a:r>
                      <a:endParaRPr kumimoji="0" lang="cs-CZ" sz="18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368300">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cs typeface="Arial" pitchFamily="34" charset="0"/>
                        </a:rPr>
                        <a:t>Roční náklady celkem</a:t>
                      </a:r>
                      <a:endParaRPr kumimoji="0" lang="cs-CZ" sz="18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368300">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cs typeface="Arial" pitchFamily="34" charset="0"/>
                        </a:rPr>
                        <a:t>Zisk</a:t>
                      </a:r>
                      <a:endParaRPr kumimoji="0" lang="cs-CZ" sz="18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2"/>
                  </a:ext>
                </a:extLst>
              </a:tr>
              <a:tr h="366713">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cs typeface="Arial" pitchFamily="34" charset="0"/>
                        </a:rPr>
                        <a:t>Daň</a:t>
                      </a:r>
                      <a:endParaRPr kumimoji="0" lang="cs-CZ" sz="18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3"/>
                  </a:ext>
                </a:extLst>
              </a:tr>
              <a:tr h="368300">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cs typeface="Arial" pitchFamily="34" charset="0"/>
                        </a:rPr>
                        <a:t>Čistý zisk</a:t>
                      </a:r>
                      <a:endParaRPr kumimoji="0" lang="cs-CZ" sz="1800" b="1" i="0" u="none" strike="noStrike" cap="none" normalizeH="0" baseline="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791580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426243" y="477961"/>
            <a:ext cx="8291513" cy="908050"/>
          </a:xfrm>
        </p:spPr>
        <p:txBody>
          <a:bodyPr/>
          <a:lstStyle/>
          <a:p>
            <a:pPr fontAlgn="auto">
              <a:lnSpc>
                <a:spcPts val="2500"/>
              </a:lnSpc>
              <a:spcAft>
                <a:spcPts val="0"/>
              </a:spcAft>
              <a:defRPr/>
            </a:pPr>
            <a:r>
              <a:rPr lang="cs-CZ" sz="3200" dirty="0"/>
              <a:t>Zakladatelský rozpočet – ukázkový příklad řešení</a:t>
            </a:r>
          </a:p>
        </p:txBody>
      </p:sp>
      <p:sp>
        <p:nvSpPr>
          <p:cNvPr id="115715" name="Rectangle 3"/>
          <p:cNvSpPr>
            <a:spLocks noGrp="1" noChangeArrowheads="1"/>
          </p:cNvSpPr>
          <p:nvPr>
            <p:ph type="body" sz="half" idx="4294967295"/>
          </p:nvPr>
        </p:nvSpPr>
        <p:spPr>
          <a:xfrm>
            <a:off x="457200" y="1169317"/>
            <a:ext cx="8435975" cy="503238"/>
          </a:xfrm>
        </p:spPr>
        <p:txBody>
          <a:bodyPr/>
          <a:lstStyle/>
          <a:p>
            <a:pPr algn="ctr">
              <a:buFont typeface="Wingdings" pitchFamily="2" charset="2"/>
              <a:buNone/>
            </a:pPr>
            <a:r>
              <a:rPr lang="cs-CZ" sz="2000" b="1" dirty="0"/>
              <a:t>3) Roční rozpočet nákladů a výnosů (r. 2019)</a:t>
            </a:r>
          </a:p>
        </p:txBody>
      </p:sp>
      <p:graphicFrame>
        <p:nvGraphicFramePr>
          <p:cNvPr id="5" name="Group 4"/>
          <p:cNvGraphicFramePr>
            <a:graphicFrameLocks noGrp="1"/>
          </p:cNvGraphicFramePr>
          <p:nvPr/>
        </p:nvGraphicFramePr>
        <p:xfrm>
          <a:off x="1403350" y="1602705"/>
          <a:ext cx="5905500" cy="5256210"/>
        </p:xfrm>
        <a:graphic>
          <a:graphicData uri="http://schemas.openxmlformats.org/drawingml/2006/table">
            <a:tbl>
              <a:tblPr/>
              <a:tblGrid>
                <a:gridCol w="4406426">
                  <a:extLst>
                    <a:ext uri="{9D8B030D-6E8A-4147-A177-3AD203B41FA5}">
                      <a16:colId xmlns:a16="http://schemas.microsoft.com/office/drawing/2014/main" val="20000"/>
                    </a:ext>
                  </a:extLst>
                </a:gridCol>
                <a:gridCol w="1499074">
                  <a:extLst>
                    <a:ext uri="{9D8B030D-6E8A-4147-A177-3AD203B41FA5}">
                      <a16:colId xmlns:a16="http://schemas.microsoft.com/office/drawing/2014/main" val="20001"/>
                    </a:ext>
                  </a:extLst>
                </a:gridCol>
              </a:tblGrid>
              <a:tr h="350414">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Arial" pitchFamily="34" charset="0"/>
                          <a:cs typeface="Arial" pitchFamily="34" charset="0"/>
                        </a:rPr>
                        <a:t>Roční tržby </a:t>
                      </a:r>
                      <a:endParaRPr kumimoji="0" lang="cs-CZ" sz="1600" b="1" i="0" u="none" strike="noStrike" cap="none" normalizeH="0" baseline="0" dirty="0">
                        <a:ln>
                          <a:noFill/>
                        </a:ln>
                        <a:solidFill>
                          <a:schemeClr val="tx1"/>
                        </a:solidFill>
                        <a:effectLst/>
                        <a:latin typeface="Arial" pitchFamily="34" charset="0"/>
                      </a:endParaRPr>
                    </a:p>
                  </a:txBody>
                  <a:tcPr marL="91453" marR="91453"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Arial" pitchFamily="34" charset="0"/>
                          <a:cs typeface="Arial" pitchFamily="34" charset="0"/>
                        </a:rPr>
                        <a:t>9 360 000</a:t>
                      </a:r>
                      <a:endParaRPr kumimoji="0" lang="cs-CZ" sz="1600" b="1" i="0" u="none" strike="noStrike" cap="none" normalizeH="0" baseline="0" dirty="0">
                        <a:ln>
                          <a:noFill/>
                        </a:ln>
                        <a:solidFill>
                          <a:schemeClr val="tx1"/>
                        </a:solidFill>
                        <a:effectLst/>
                        <a:latin typeface="Arial" pitchFamily="34" charset="0"/>
                      </a:endParaRPr>
                    </a:p>
                  </a:txBody>
                  <a:tcPr marL="91453" marR="91453"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50414">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Arial" pitchFamily="34" charset="0"/>
                          <a:cs typeface="Arial" pitchFamily="34" charset="0"/>
                        </a:rPr>
                        <a:t>Roční přímé náklady </a:t>
                      </a:r>
                      <a:endParaRPr kumimoji="0" lang="cs-CZ" sz="1600" b="1" i="0" u="none" strike="noStrike" cap="none" normalizeH="0" baseline="0">
                        <a:ln>
                          <a:noFill/>
                        </a:ln>
                        <a:solidFill>
                          <a:schemeClr val="tx1"/>
                        </a:solidFill>
                        <a:effectLst/>
                        <a:latin typeface="Arial" pitchFamily="34" charset="0"/>
                      </a:endParaRPr>
                    </a:p>
                  </a:txBody>
                  <a:tcPr marL="91453" marR="91453"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600" b="0" i="0" u="none" strike="noStrike" cap="none" normalizeH="0" baseline="0" dirty="0">
                          <a:ln>
                            <a:noFill/>
                          </a:ln>
                          <a:solidFill>
                            <a:schemeClr val="tx1"/>
                          </a:solidFill>
                          <a:effectLst/>
                          <a:latin typeface="Arial" pitchFamily="34" charset="0"/>
                          <a:cs typeface="Arial" pitchFamily="34" charset="0"/>
                        </a:rPr>
                        <a:t> </a:t>
                      </a:r>
                      <a:endParaRPr kumimoji="0" lang="cs-CZ" sz="1600" b="1" i="0" u="none" strike="noStrike" cap="none" normalizeH="0" baseline="0" dirty="0">
                        <a:ln>
                          <a:noFill/>
                        </a:ln>
                        <a:solidFill>
                          <a:schemeClr val="tx1"/>
                        </a:solidFill>
                        <a:effectLst/>
                        <a:latin typeface="Arial" pitchFamily="34" charset="0"/>
                      </a:endParaRPr>
                    </a:p>
                  </a:txBody>
                  <a:tcPr marL="91453" marR="91453"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solidFill>
                  </a:tcPr>
                </a:tc>
                <a:extLst>
                  <a:ext uri="{0D108BD9-81ED-4DB2-BD59-A6C34878D82A}">
                    <a16:rowId xmlns:a16="http://schemas.microsoft.com/office/drawing/2014/main" val="10001"/>
                  </a:ext>
                </a:extLst>
              </a:tr>
              <a:tr h="350414">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600" b="0" i="0" u="none" strike="noStrike" cap="none" normalizeH="0" baseline="0" dirty="0">
                          <a:ln>
                            <a:noFill/>
                          </a:ln>
                          <a:solidFill>
                            <a:schemeClr val="tx1"/>
                          </a:solidFill>
                          <a:effectLst/>
                          <a:latin typeface="Arial" pitchFamily="34" charset="0"/>
                          <a:cs typeface="Arial" pitchFamily="34" charset="0"/>
                        </a:rPr>
                        <a:t>   materiál</a:t>
                      </a:r>
                      <a:endParaRPr kumimoji="0" lang="cs-CZ" sz="1600" b="1" i="0" u="none" strike="noStrike" cap="none" normalizeH="0" baseline="0" dirty="0">
                        <a:ln>
                          <a:noFill/>
                        </a:ln>
                        <a:solidFill>
                          <a:schemeClr val="tx1"/>
                        </a:solidFill>
                        <a:effectLst/>
                        <a:latin typeface="Arial" pitchFamily="34" charset="0"/>
                      </a:endParaRPr>
                    </a:p>
                  </a:txBody>
                  <a:tcPr marL="91453" marR="91453"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cs-CZ" sz="1600" b="0" i="0" u="none" strike="noStrike" cap="none" normalizeH="0" baseline="0" dirty="0">
                          <a:ln>
                            <a:noFill/>
                          </a:ln>
                          <a:solidFill>
                            <a:schemeClr val="tx1"/>
                          </a:solidFill>
                          <a:effectLst/>
                          <a:latin typeface="Arial" pitchFamily="34" charset="0"/>
                          <a:cs typeface="Arial" pitchFamily="34" charset="0"/>
                        </a:rPr>
                        <a:t>-5 400 000</a:t>
                      </a:r>
                      <a:endParaRPr kumimoji="0" lang="cs-CZ" sz="1600" b="1" i="0" u="none" strike="noStrike" cap="none" normalizeH="0" baseline="0" dirty="0">
                        <a:ln>
                          <a:noFill/>
                        </a:ln>
                        <a:solidFill>
                          <a:schemeClr val="tx1"/>
                        </a:solidFill>
                        <a:effectLst/>
                        <a:latin typeface="Arial" pitchFamily="34" charset="0"/>
                      </a:endParaRPr>
                    </a:p>
                  </a:txBody>
                  <a:tcPr marL="91453" marR="91453"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2"/>
                  </a:ext>
                </a:extLst>
              </a:tr>
              <a:tr h="350414">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Arial" pitchFamily="34" charset="0"/>
                          <a:cs typeface="Arial" pitchFamily="34" charset="0"/>
                        </a:rPr>
                        <a:t>   mzdy</a:t>
                      </a:r>
                      <a:endParaRPr kumimoji="0" lang="cs-CZ" sz="1600" b="1" i="0" u="none" strike="noStrike" cap="none" normalizeH="0" baseline="0">
                        <a:ln>
                          <a:noFill/>
                        </a:ln>
                        <a:solidFill>
                          <a:schemeClr val="tx1"/>
                        </a:solidFill>
                        <a:effectLst/>
                        <a:latin typeface="Arial" pitchFamily="34" charset="0"/>
                      </a:endParaRPr>
                    </a:p>
                  </a:txBody>
                  <a:tcPr marL="91453" marR="91453"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cs-CZ" sz="1600" b="0" i="0" u="none" strike="noStrike" cap="none" normalizeH="0" baseline="0" dirty="0">
                          <a:ln>
                            <a:noFill/>
                          </a:ln>
                          <a:solidFill>
                            <a:schemeClr val="tx1"/>
                          </a:solidFill>
                          <a:effectLst/>
                          <a:latin typeface="Arial" pitchFamily="34" charset="0"/>
                          <a:cs typeface="Arial" pitchFamily="34" charset="0"/>
                        </a:rPr>
                        <a:t>-1 080 000</a:t>
                      </a:r>
                      <a:endParaRPr kumimoji="0" lang="cs-CZ" sz="1600" b="1" i="0" u="none" strike="noStrike" cap="none" normalizeH="0" baseline="0" dirty="0">
                        <a:ln>
                          <a:noFill/>
                        </a:ln>
                        <a:solidFill>
                          <a:schemeClr val="tx1"/>
                        </a:solidFill>
                        <a:effectLst/>
                        <a:latin typeface="Arial" pitchFamily="34" charset="0"/>
                      </a:endParaRPr>
                    </a:p>
                  </a:txBody>
                  <a:tcPr marL="91453" marR="91453"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3"/>
                  </a:ext>
                </a:extLst>
              </a:tr>
              <a:tr h="350414">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Arial" pitchFamily="34" charset="0"/>
                          <a:cs typeface="Arial" pitchFamily="34" charset="0"/>
                        </a:rPr>
                        <a:t>   SZP</a:t>
                      </a:r>
                      <a:endParaRPr kumimoji="0" lang="cs-CZ" sz="1600" b="1" i="0" u="none" strike="noStrike" cap="none" normalizeH="0" baseline="0">
                        <a:ln>
                          <a:noFill/>
                        </a:ln>
                        <a:solidFill>
                          <a:schemeClr val="tx1"/>
                        </a:solidFill>
                        <a:effectLst/>
                        <a:latin typeface="Arial" pitchFamily="34" charset="0"/>
                      </a:endParaRPr>
                    </a:p>
                  </a:txBody>
                  <a:tcPr marL="91453" marR="91453"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cs-CZ" sz="1600" b="0" i="0" u="none" strike="noStrike" cap="none" normalizeH="0" baseline="0" dirty="0">
                          <a:ln>
                            <a:noFill/>
                          </a:ln>
                          <a:solidFill>
                            <a:schemeClr val="tx1"/>
                          </a:solidFill>
                          <a:effectLst/>
                          <a:latin typeface="Arial" pitchFamily="34" charset="0"/>
                          <a:cs typeface="Arial" pitchFamily="34" charset="0"/>
                        </a:rPr>
                        <a:t>-367 200</a:t>
                      </a:r>
                      <a:endParaRPr kumimoji="0" lang="cs-CZ" sz="1600" b="1" i="0" u="none" strike="noStrike" cap="none" normalizeH="0" baseline="0" dirty="0">
                        <a:ln>
                          <a:noFill/>
                        </a:ln>
                        <a:solidFill>
                          <a:schemeClr val="tx1"/>
                        </a:solidFill>
                        <a:effectLst/>
                        <a:latin typeface="Arial" pitchFamily="34" charset="0"/>
                      </a:endParaRPr>
                    </a:p>
                  </a:txBody>
                  <a:tcPr marL="91453" marR="91453"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solidFill>
                  </a:tcPr>
                </a:tc>
                <a:extLst>
                  <a:ext uri="{0D108BD9-81ED-4DB2-BD59-A6C34878D82A}">
                    <a16:rowId xmlns:a16="http://schemas.microsoft.com/office/drawing/2014/main" val="10004"/>
                  </a:ext>
                </a:extLst>
              </a:tr>
              <a:tr h="350414">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Arial" pitchFamily="34" charset="0"/>
                          <a:cs typeface="Arial" pitchFamily="34" charset="0"/>
                        </a:rPr>
                        <a:t>   ostatní př. náklady</a:t>
                      </a:r>
                      <a:endParaRPr kumimoji="0" lang="cs-CZ" sz="1600" b="1" i="0" u="none" strike="noStrike" cap="none" normalizeH="0" baseline="0">
                        <a:ln>
                          <a:noFill/>
                        </a:ln>
                        <a:solidFill>
                          <a:schemeClr val="tx1"/>
                        </a:solidFill>
                        <a:effectLst/>
                        <a:latin typeface="Arial" pitchFamily="34" charset="0"/>
                      </a:endParaRPr>
                    </a:p>
                  </a:txBody>
                  <a:tcPr marL="91453" marR="91453"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cs-CZ" sz="1600" b="0" i="0" u="none" strike="noStrike" cap="none" normalizeH="0" baseline="0" dirty="0">
                          <a:ln>
                            <a:noFill/>
                          </a:ln>
                          <a:solidFill>
                            <a:schemeClr val="tx1"/>
                          </a:solidFill>
                          <a:effectLst/>
                          <a:latin typeface="Arial" pitchFamily="34" charset="0"/>
                          <a:cs typeface="Arial" pitchFamily="34" charset="0"/>
                        </a:rPr>
                        <a:t>-900 000</a:t>
                      </a:r>
                      <a:endParaRPr kumimoji="0" lang="cs-CZ" sz="1600" b="1" i="0" u="none" strike="noStrike" cap="none" normalizeH="0" baseline="0" dirty="0">
                        <a:ln>
                          <a:noFill/>
                        </a:ln>
                        <a:solidFill>
                          <a:schemeClr val="tx1"/>
                        </a:solidFill>
                        <a:effectLst/>
                        <a:latin typeface="Arial" pitchFamily="34" charset="0"/>
                      </a:endParaRPr>
                    </a:p>
                  </a:txBody>
                  <a:tcPr marL="91453" marR="91453"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50414">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Arial" pitchFamily="34" charset="0"/>
                          <a:cs typeface="Arial" pitchFamily="34" charset="0"/>
                        </a:rPr>
                        <a:t>Zřizovací náklady v 1. roce</a:t>
                      </a:r>
                      <a:endParaRPr kumimoji="0" lang="cs-CZ" sz="1600" b="1" i="0" u="none" strike="noStrike" cap="none" normalizeH="0" baseline="0">
                        <a:ln>
                          <a:noFill/>
                        </a:ln>
                        <a:solidFill>
                          <a:schemeClr val="tx1"/>
                        </a:solidFill>
                        <a:effectLst/>
                        <a:latin typeface="Arial" pitchFamily="34" charset="0"/>
                      </a:endParaRPr>
                    </a:p>
                  </a:txBody>
                  <a:tcPr marL="91453" marR="91453"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cs-CZ" sz="1600" b="0" i="0" u="none" strike="noStrike" cap="none" normalizeH="0" baseline="0" dirty="0">
                          <a:ln>
                            <a:noFill/>
                          </a:ln>
                          <a:solidFill>
                            <a:schemeClr val="tx1"/>
                          </a:solidFill>
                          <a:effectLst/>
                          <a:latin typeface="Arial" pitchFamily="34" charset="0"/>
                          <a:cs typeface="Arial" pitchFamily="34" charset="0"/>
                        </a:rPr>
                        <a:t>-20 000</a:t>
                      </a:r>
                      <a:endParaRPr kumimoji="0" lang="cs-CZ" sz="1600" b="1" i="0" u="none" strike="noStrike" cap="none" normalizeH="0" baseline="0" dirty="0">
                        <a:ln>
                          <a:noFill/>
                        </a:ln>
                        <a:solidFill>
                          <a:schemeClr val="tx1"/>
                        </a:solidFill>
                        <a:effectLst/>
                        <a:latin typeface="Arial" pitchFamily="34" charset="0"/>
                      </a:endParaRPr>
                    </a:p>
                  </a:txBody>
                  <a:tcPr marL="91453" marR="91453"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350414">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Arial" pitchFamily="34" charset="0"/>
                          <a:cs typeface="Arial" pitchFamily="34" charset="0"/>
                        </a:rPr>
                        <a:t>Roční odpis</a:t>
                      </a:r>
                      <a:endParaRPr kumimoji="0" lang="cs-CZ" sz="1600" b="1" i="0" u="none" strike="noStrike" cap="none" normalizeH="0" baseline="0">
                        <a:ln>
                          <a:noFill/>
                        </a:ln>
                        <a:solidFill>
                          <a:schemeClr val="tx1"/>
                        </a:solidFill>
                        <a:effectLst/>
                        <a:latin typeface="Arial" pitchFamily="34" charset="0"/>
                      </a:endParaRPr>
                    </a:p>
                  </a:txBody>
                  <a:tcPr marL="91453" marR="91453"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600" b="0" i="0" u="none" strike="noStrike" cap="none" normalizeH="0" baseline="0" dirty="0">
                          <a:ln>
                            <a:noFill/>
                          </a:ln>
                          <a:solidFill>
                            <a:schemeClr val="tx1"/>
                          </a:solidFill>
                          <a:effectLst/>
                          <a:latin typeface="Arial" pitchFamily="34" charset="0"/>
                          <a:cs typeface="Arial" pitchFamily="34" charset="0"/>
                        </a:rPr>
                        <a:t>-143 000</a:t>
                      </a:r>
                      <a:endParaRPr kumimoji="0" lang="cs-CZ" sz="1600" b="1" i="0" u="none" strike="noStrike" cap="none" normalizeH="0" baseline="0" dirty="0">
                        <a:ln>
                          <a:noFill/>
                        </a:ln>
                        <a:solidFill>
                          <a:schemeClr val="tx1"/>
                        </a:solidFill>
                        <a:effectLst/>
                        <a:latin typeface="Arial" pitchFamily="34" charset="0"/>
                      </a:endParaRPr>
                    </a:p>
                  </a:txBody>
                  <a:tcPr marL="91453" marR="91453"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350414">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Arial" pitchFamily="34" charset="0"/>
                          <a:cs typeface="Arial" pitchFamily="34" charset="0"/>
                        </a:rPr>
                        <a:t>Roční nájem</a:t>
                      </a:r>
                      <a:endParaRPr kumimoji="0" lang="cs-CZ" sz="1600" b="1" i="0" u="none" strike="noStrike" cap="none" normalizeH="0" baseline="0">
                        <a:ln>
                          <a:noFill/>
                        </a:ln>
                        <a:solidFill>
                          <a:schemeClr val="tx1"/>
                        </a:solidFill>
                        <a:effectLst/>
                        <a:latin typeface="Arial" pitchFamily="34" charset="0"/>
                      </a:endParaRPr>
                    </a:p>
                  </a:txBody>
                  <a:tcPr marL="91453" marR="91453"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600" b="0" i="0" u="none" strike="noStrike" cap="none" normalizeH="0" baseline="0" dirty="0">
                          <a:ln>
                            <a:noFill/>
                          </a:ln>
                          <a:solidFill>
                            <a:schemeClr val="tx1"/>
                          </a:solidFill>
                          <a:effectLst/>
                          <a:latin typeface="Arial" pitchFamily="34" charset="0"/>
                          <a:cs typeface="Arial" pitchFamily="34" charset="0"/>
                        </a:rPr>
                        <a:t>-360 000</a:t>
                      </a:r>
                      <a:endParaRPr kumimoji="0" lang="cs-CZ" sz="1600" b="1" i="0" u="none" strike="noStrike" cap="none" normalizeH="0" baseline="0" dirty="0">
                        <a:ln>
                          <a:noFill/>
                        </a:ln>
                        <a:solidFill>
                          <a:schemeClr val="tx1"/>
                        </a:solidFill>
                        <a:effectLst/>
                        <a:latin typeface="Arial" pitchFamily="34" charset="0"/>
                      </a:endParaRPr>
                    </a:p>
                  </a:txBody>
                  <a:tcPr marL="91453" marR="91453"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350414">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600" b="0" i="0" u="none" strike="noStrike" cap="none" normalizeH="0" baseline="0">
                          <a:ln>
                            <a:noFill/>
                          </a:ln>
                          <a:solidFill>
                            <a:schemeClr val="tx1"/>
                          </a:solidFill>
                          <a:effectLst/>
                          <a:latin typeface="Arial" pitchFamily="34" charset="0"/>
                          <a:cs typeface="Arial" pitchFamily="34" charset="0"/>
                        </a:rPr>
                        <a:t>Ostatní náklady</a:t>
                      </a:r>
                      <a:endParaRPr kumimoji="0" lang="cs-CZ" sz="1600" b="1" i="0" u="none" strike="noStrike" cap="none" normalizeH="0" baseline="0">
                        <a:ln>
                          <a:noFill/>
                        </a:ln>
                        <a:solidFill>
                          <a:schemeClr val="tx1"/>
                        </a:solidFill>
                        <a:effectLst/>
                        <a:latin typeface="Arial" pitchFamily="34" charset="0"/>
                      </a:endParaRPr>
                    </a:p>
                  </a:txBody>
                  <a:tcPr marL="91453" marR="91453" marT="45717" marB="45717"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600" b="0" i="0" u="none" strike="noStrike" cap="none" normalizeH="0" baseline="0" dirty="0">
                          <a:ln>
                            <a:noFill/>
                          </a:ln>
                          <a:solidFill>
                            <a:schemeClr val="tx1"/>
                          </a:solidFill>
                          <a:effectLst/>
                          <a:latin typeface="Arial" pitchFamily="34" charset="0"/>
                          <a:cs typeface="Arial" pitchFamily="34" charset="0"/>
                        </a:rPr>
                        <a:t>-840 000</a:t>
                      </a:r>
                      <a:endParaRPr kumimoji="0" lang="cs-CZ" sz="1600" b="1" i="0" u="none" strike="noStrike" cap="none" normalizeH="0" baseline="0" dirty="0">
                        <a:ln>
                          <a:noFill/>
                        </a:ln>
                        <a:solidFill>
                          <a:schemeClr val="tx1"/>
                        </a:solidFill>
                        <a:effectLst/>
                        <a:latin typeface="Arial" pitchFamily="34" charset="0"/>
                      </a:endParaRPr>
                    </a:p>
                  </a:txBody>
                  <a:tcPr marL="91453" marR="91453"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350414">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600" b="0" i="0" u="none" strike="noStrike" cap="none" normalizeH="0" baseline="0" dirty="0">
                          <a:ln>
                            <a:noFill/>
                          </a:ln>
                          <a:solidFill>
                            <a:schemeClr val="tx1"/>
                          </a:solidFill>
                          <a:effectLst/>
                          <a:latin typeface="Arial" pitchFamily="34" charset="0"/>
                          <a:cs typeface="Arial" pitchFamily="34" charset="0"/>
                        </a:rPr>
                        <a:t>Roční úrok z úvěru</a:t>
                      </a:r>
                      <a:endParaRPr kumimoji="0" lang="cs-CZ" sz="1600" b="1" i="0" u="none" strike="noStrike" cap="none" normalizeH="0" baseline="0" dirty="0">
                        <a:ln>
                          <a:noFill/>
                        </a:ln>
                        <a:solidFill>
                          <a:schemeClr val="tx1"/>
                        </a:solidFill>
                        <a:effectLst/>
                        <a:latin typeface="Arial" pitchFamily="34" charset="0"/>
                      </a:endParaRPr>
                    </a:p>
                  </a:txBody>
                  <a:tcPr marL="91453" marR="91453"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600" b="0" i="0" u="none" strike="noStrike" cap="none" normalizeH="0" baseline="0" dirty="0">
                          <a:ln>
                            <a:noFill/>
                          </a:ln>
                          <a:solidFill>
                            <a:schemeClr val="tx1"/>
                          </a:solidFill>
                          <a:effectLst/>
                          <a:latin typeface="Arial" pitchFamily="34" charset="0"/>
                          <a:cs typeface="Arial" pitchFamily="34" charset="0"/>
                        </a:rPr>
                        <a:t>-97 600</a:t>
                      </a:r>
                      <a:endParaRPr kumimoji="0" lang="cs-CZ" sz="1600" b="1" i="0" u="none" strike="noStrike" cap="none" normalizeH="0" baseline="0" dirty="0">
                        <a:ln>
                          <a:noFill/>
                        </a:ln>
                        <a:solidFill>
                          <a:schemeClr val="tx1"/>
                        </a:solidFill>
                        <a:effectLst/>
                        <a:latin typeface="Arial" pitchFamily="34" charset="0"/>
                      </a:endParaRPr>
                    </a:p>
                  </a:txBody>
                  <a:tcPr marL="91453" marR="91453"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350414">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cs typeface="Arial" pitchFamily="34" charset="0"/>
                        </a:rPr>
                        <a:t>Roční náklady celkem</a:t>
                      </a:r>
                      <a:endParaRPr kumimoji="0" lang="cs-CZ" sz="1600" b="1" i="0" u="none" strike="noStrike" cap="none" normalizeH="0" baseline="0">
                        <a:ln>
                          <a:noFill/>
                        </a:ln>
                        <a:solidFill>
                          <a:schemeClr val="tx1"/>
                        </a:solidFill>
                        <a:effectLst/>
                        <a:latin typeface="Arial" pitchFamily="34" charset="0"/>
                      </a:endParaRPr>
                    </a:p>
                  </a:txBody>
                  <a:tcPr marL="91453" marR="91453"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Arial" pitchFamily="34" charset="0"/>
                          <a:cs typeface="Arial" pitchFamily="34" charset="0"/>
                        </a:rPr>
                        <a:t>-9 207 800</a:t>
                      </a:r>
                      <a:endParaRPr kumimoji="0" lang="cs-CZ" sz="1600" b="1" i="0" u="none" strike="noStrike" cap="none" normalizeH="0" baseline="0" dirty="0">
                        <a:ln>
                          <a:noFill/>
                        </a:ln>
                        <a:solidFill>
                          <a:schemeClr val="tx1"/>
                        </a:solidFill>
                        <a:effectLst/>
                        <a:latin typeface="Arial" pitchFamily="34" charset="0"/>
                      </a:endParaRPr>
                    </a:p>
                  </a:txBody>
                  <a:tcPr marL="91453" marR="91453"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350414">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Arial" pitchFamily="34" charset="0"/>
                          <a:cs typeface="Arial" pitchFamily="34" charset="0"/>
                        </a:rPr>
                        <a:t>Zisk</a:t>
                      </a:r>
                      <a:endParaRPr kumimoji="0" lang="cs-CZ" sz="1600" b="1" i="0" u="none" strike="noStrike" cap="none" normalizeH="0" baseline="0" dirty="0">
                        <a:ln>
                          <a:noFill/>
                        </a:ln>
                        <a:solidFill>
                          <a:schemeClr val="tx1"/>
                        </a:solidFill>
                        <a:effectLst/>
                        <a:latin typeface="Arial" pitchFamily="34" charset="0"/>
                      </a:endParaRPr>
                    </a:p>
                  </a:txBody>
                  <a:tcPr marL="91453" marR="91453"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Arial" pitchFamily="34" charset="0"/>
                          <a:cs typeface="Arial" pitchFamily="34" charset="0"/>
                        </a:rPr>
                        <a:t>152 200</a:t>
                      </a:r>
                      <a:endParaRPr kumimoji="0" lang="cs-CZ" sz="1600" b="1" i="0" u="none" strike="noStrike" cap="none" normalizeH="0" baseline="0" dirty="0">
                        <a:ln>
                          <a:noFill/>
                        </a:ln>
                        <a:solidFill>
                          <a:schemeClr val="tx1"/>
                        </a:solidFill>
                        <a:effectLst/>
                        <a:latin typeface="Arial" pitchFamily="34" charset="0"/>
                      </a:endParaRPr>
                    </a:p>
                  </a:txBody>
                  <a:tcPr marL="91453" marR="91453"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2"/>
                  </a:ext>
                </a:extLst>
              </a:tr>
              <a:tr h="350414">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600" b="1" i="0" u="none" strike="noStrike" cap="none" normalizeH="0" baseline="0">
                          <a:ln>
                            <a:noFill/>
                          </a:ln>
                          <a:solidFill>
                            <a:schemeClr val="tx1"/>
                          </a:solidFill>
                          <a:effectLst/>
                          <a:latin typeface="Arial" pitchFamily="34" charset="0"/>
                          <a:cs typeface="Arial" pitchFamily="34" charset="0"/>
                        </a:rPr>
                        <a:t>Daň</a:t>
                      </a:r>
                      <a:endParaRPr kumimoji="0" lang="cs-CZ" sz="1600" b="1" i="0" u="none" strike="noStrike" cap="none" normalizeH="0" baseline="0">
                        <a:ln>
                          <a:noFill/>
                        </a:ln>
                        <a:solidFill>
                          <a:schemeClr val="tx1"/>
                        </a:solidFill>
                        <a:effectLst/>
                        <a:latin typeface="Arial" pitchFamily="34" charset="0"/>
                      </a:endParaRPr>
                    </a:p>
                  </a:txBody>
                  <a:tcPr marL="91453" marR="91453"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Arial" pitchFamily="34" charset="0"/>
                          <a:cs typeface="Arial" pitchFamily="34" charset="0"/>
                        </a:rPr>
                        <a:t>28 880</a:t>
                      </a:r>
                      <a:endParaRPr kumimoji="0" lang="cs-CZ" sz="1600" b="1" i="0" u="none" strike="noStrike" cap="none" normalizeH="0" baseline="0" dirty="0">
                        <a:ln>
                          <a:noFill/>
                        </a:ln>
                        <a:solidFill>
                          <a:schemeClr val="tx1"/>
                        </a:solidFill>
                        <a:effectLst/>
                        <a:latin typeface="Arial" pitchFamily="34" charset="0"/>
                      </a:endParaRPr>
                    </a:p>
                  </a:txBody>
                  <a:tcPr marL="91453" marR="91453"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3"/>
                  </a:ext>
                </a:extLst>
              </a:tr>
              <a:tr h="350414">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Arial" pitchFamily="34" charset="0"/>
                          <a:cs typeface="Arial" pitchFamily="34" charset="0"/>
                        </a:rPr>
                        <a:t>Čistý zisk</a:t>
                      </a:r>
                      <a:endParaRPr kumimoji="0" lang="cs-CZ" sz="1600" b="1" i="0" u="none" strike="noStrike" cap="none" normalizeH="0" baseline="0" dirty="0">
                        <a:ln>
                          <a:noFill/>
                        </a:ln>
                        <a:solidFill>
                          <a:schemeClr val="tx1"/>
                        </a:solidFill>
                        <a:effectLst/>
                        <a:latin typeface="Arial" pitchFamily="34" charset="0"/>
                      </a:endParaRPr>
                    </a:p>
                  </a:txBody>
                  <a:tcPr marL="91453" marR="91453"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cs-CZ" sz="1600" b="1" i="0" u="none" strike="noStrike" cap="none" normalizeH="0" baseline="0" dirty="0">
                          <a:ln>
                            <a:noFill/>
                          </a:ln>
                          <a:solidFill>
                            <a:schemeClr val="tx1"/>
                          </a:solidFill>
                          <a:effectLst/>
                          <a:latin typeface="Arial" pitchFamily="34" charset="0"/>
                          <a:cs typeface="Arial" pitchFamily="34" charset="0"/>
                        </a:rPr>
                        <a:t>123 320</a:t>
                      </a:r>
                      <a:endParaRPr kumimoji="0" lang="cs-CZ" sz="1600" b="1" i="0" u="none" strike="noStrike" cap="none" normalizeH="0" baseline="0" dirty="0">
                        <a:ln>
                          <a:noFill/>
                        </a:ln>
                        <a:solidFill>
                          <a:schemeClr val="tx1"/>
                        </a:solidFill>
                        <a:effectLst/>
                        <a:latin typeface="Arial" pitchFamily="34" charset="0"/>
                      </a:endParaRPr>
                    </a:p>
                  </a:txBody>
                  <a:tcPr marL="91453" marR="91453"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eaLnBrk="1" hangingPunct="1"/>
            <a:r>
              <a:rPr lang="cs-CZ" altLang="cs-CZ" sz="2800" dirty="0">
                <a:solidFill>
                  <a:srgbClr val="C00000"/>
                </a:solidFill>
              </a:rPr>
              <a:t>Zakladatelský rozpočet – ukázkový příklad řešení</a:t>
            </a:r>
          </a:p>
        </p:txBody>
      </p:sp>
      <p:sp>
        <p:nvSpPr>
          <p:cNvPr id="18435" name="Rectangle 3"/>
          <p:cNvSpPr>
            <a:spLocks noGrp="1" noChangeArrowheads="1"/>
          </p:cNvSpPr>
          <p:nvPr>
            <p:ph type="body" sz="half" idx="4294967295"/>
          </p:nvPr>
        </p:nvSpPr>
        <p:spPr>
          <a:xfrm>
            <a:off x="457200" y="981075"/>
            <a:ext cx="4141788" cy="5149850"/>
          </a:xfrm>
        </p:spPr>
        <p:txBody>
          <a:bodyPr/>
          <a:lstStyle/>
          <a:p>
            <a:pPr eaLnBrk="1" hangingPunct="1">
              <a:buFontTx/>
              <a:buNone/>
            </a:pPr>
            <a:r>
              <a:rPr lang="cs-CZ" altLang="cs-CZ" sz="2400" b="1"/>
              <a:t>4) Propočet Cash-flow</a:t>
            </a:r>
            <a:endParaRPr lang="cs-CZ" altLang="cs-CZ" sz="1600" b="1"/>
          </a:p>
          <a:p>
            <a:pPr eaLnBrk="1" hangingPunct="1">
              <a:buFontTx/>
              <a:buNone/>
            </a:pPr>
            <a:endParaRPr lang="cs-CZ" altLang="cs-CZ" sz="1600" b="1"/>
          </a:p>
        </p:txBody>
      </p:sp>
      <p:sp>
        <p:nvSpPr>
          <p:cNvPr id="18436" name="Rectangle 52"/>
          <p:cNvSpPr>
            <a:spLocks noChangeArrowheads="1"/>
          </p:cNvSpPr>
          <p:nvPr/>
        </p:nvSpPr>
        <p:spPr bwMode="auto">
          <a:xfrm>
            <a:off x="468313" y="3357563"/>
            <a:ext cx="829151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b="1">
                <a:solidFill>
                  <a:schemeClr val="tx1"/>
                </a:solidFill>
                <a:latin typeface="Verdana" panose="020B0604030504040204" pitchFamily="34" charset="0"/>
              </a:defRPr>
            </a:lvl1pPr>
            <a:lvl2pPr marL="742950" indent="-285750" eaLnBrk="0" hangingPunct="0">
              <a:defRPr b="1">
                <a:solidFill>
                  <a:schemeClr val="tx1"/>
                </a:solidFill>
                <a:latin typeface="Verdana" panose="020B0604030504040204" pitchFamily="34" charset="0"/>
              </a:defRPr>
            </a:lvl2pPr>
            <a:lvl3pPr marL="1143000" indent="-228600" eaLnBrk="0" hangingPunct="0">
              <a:defRPr b="1">
                <a:solidFill>
                  <a:schemeClr val="tx1"/>
                </a:solidFill>
                <a:latin typeface="Verdana" panose="020B0604030504040204" pitchFamily="34" charset="0"/>
              </a:defRPr>
            </a:lvl3pPr>
            <a:lvl4pPr marL="1600200" indent="-228600" eaLnBrk="0" hangingPunct="0">
              <a:defRPr b="1">
                <a:solidFill>
                  <a:schemeClr val="tx1"/>
                </a:solidFill>
                <a:latin typeface="Verdana" panose="020B0604030504040204" pitchFamily="34" charset="0"/>
              </a:defRPr>
            </a:lvl4pPr>
            <a:lvl5pPr marL="2057400" indent="-228600" eaLnBrk="0" hangingPunct="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eaLnBrk="1" hangingPunct="1">
              <a:spcBef>
                <a:spcPct val="20000"/>
              </a:spcBef>
              <a:buClr>
                <a:schemeClr val="bg2"/>
              </a:buClr>
              <a:buSzPct val="75000"/>
            </a:pPr>
            <a:r>
              <a:rPr lang="pl-PL" altLang="cs-CZ" sz="2400"/>
              <a:t>5) Ekonomický přínos pro podnikatele</a:t>
            </a:r>
            <a:endParaRPr lang="cs-CZ" altLang="cs-CZ" sz="2400"/>
          </a:p>
        </p:txBody>
      </p:sp>
      <p:graphicFrame>
        <p:nvGraphicFramePr>
          <p:cNvPr id="225285" name="Group 5"/>
          <p:cNvGraphicFramePr>
            <a:graphicFrameLocks noGrp="1"/>
          </p:cNvGraphicFramePr>
          <p:nvPr/>
        </p:nvGraphicFramePr>
        <p:xfrm>
          <a:off x="755650" y="1557338"/>
          <a:ext cx="7416800" cy="1463676"/>
        </p:xfrm>
        <a:graphic>
          <a:graphicData uri="http://schemas.openxmlformats.org/drawingml/2006/table">
            <a:tbl>
              <a:tblPr/>
              <a:tblGrid>
                <a:gridCol w="5535613">
                  <a:extLst>
                    <a:ext uri="{9D8B030D-6E8A-4147-A177-3AD203B41FA5}">
                      <a16:colId xmlns:a16="http://schemas.microsoft.com/office/drawing/2014/main" val="20000"/>
                    </a:ext>
                  </a:extLst>
                </a:gridCol>
                <a:gridCol w="1881187">
                  <a:extLst>
                    <a:ext uri="{9D8B030D-6E8A-4147-A177-3AD203B41FA5}">
                      <a16:colId xmlns:a16="http://schemas.microsoft.com/office/drawing/2014/main" val="20001"/>
                    </a:ext>
                  </a:extLst>
                </a:gridCol>
              </a:tblGrid>
              <a:tr h="365919">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0" i="0" u="none" strike="noStrike" cap="none" normalizeH="0" baseline="0" dirty="0">
                          <a:ln>
                            <a:noFill/>
                          </a:ln>
                          <a:solidFill>
                            <a:schemeClr val="tx1"/>
                          </a:solidFill>
                          <a:effectLst/>
                          <a:latin typeface="Arial" pitchFamily="34" charset="0"/>
                          <a:cs typeface="Arial" pitchFamily="34" charset="0"/>
                        </a:rPr>
                        <a:t>Čistý zisk</a:t>
                      </a:r>
                      <a:endParaRPr kumimoji="0" lang="cs-CZ" sz="1800" b="1" i="0" u="none" strike="noStrike" cap="none" normalizeH="0" baseline="0" dirty="0">
                        <a:ln>
                          <a:noFill/>
                        </a:ln>
                        <a:solidFill>
                          <a:schemeClr val="tx1"/>
                        </a:solidFill>
                        <a:effectLst/>
                        <a:latin typeface="Arial"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919">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 +odpisy</a:t>
                      </a:r>
                      <a:endParaRPr kumimoji="0" lang="cs-CZ" sz="1800" b="1" i="0" u="none" strike="noStrike" cap="none" normalizeH="0" baseline="0">
                        <a:ln>
                          <a:noFill/>
                        </a:ln>
                        <a:solidFill>
                          <a:schemeClr val="tx1"/>
                        </a:solidFill>
                        <a:effectLst/>
                        <a:latin typeface="Arial"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91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 - splátka úvěru</a:t>
                      </a:r>
                      <a:endParaRPr kumimoji="0" lang="cs-CZ" sz="1800" b="1" i="0" u="none" strike="noStrike" cap="none" normalizeH="0" baseline="0">
                        <a:ln>
                          <a:noFill/>
                        </a:ln>
                        <a:solidFill>
                          <a:schemeClr val="tx1"/>
                        </a:solidFill>
                        <a:effectLst/>
                        <a:latin typeface="Arial" pitchFamily="34" charset="0"/>
                      </a:endParaRPr>
                    </a:p>
                  </a:txBody>
                  <a:tcPr marT="45740" marB="4574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marT="45740" marB="4574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919">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cs typeface="Arial" pitchFamily="34" charset="0"/>
                        </a:rPr>
                        <a:t>Cash-flow</a:t>
                      </a:r>
                      <a:endParaRPr kumimoji="0" lang="cs-CZ" sz="1800" b="1" i="0" u="none" strike="noStrike" cap="none" normalizeH="0" baseline="0">
                        <a:ln>
                          <a:noFill/>
                        </a:ln>
                        <a:solidFill>
                          <a:schemeClr val="tx1"/>
                        </a:solidFill>
                        <a:effectLst/>
                        <a:latin typeface="Arial"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25302" name="Group 22"/>
          <p:cNvGraphicFramePr>
            <a:graphicFrameLocks noGrp="1"/>
          </p:cNvGraphicFramePr>
          <p:nvPr/>
        </p:nvGraphicFramePr>
        <p:xfrm>
          <a:off x="971550" y="4221163"/>
          <a:ext cx="7200900" cy="1097064"/>
        </p:xfrm>
        <a:graphic>
          <a:graphicData uri="http://schemas.openxmlformats.org/drawingml/2006/table">
            <a:tbl>
              <a:tblPr/>
              <a:tblGrid>
                <a:gridCol w="5329238">
                  <a:extLst>
                    <a:ext uri="{9D8B030D-6E8A-4147-A177-3AD203B41FA5}">
                      <a16:colId xmlns:a16="http://schemas.microsoft.com/office/drawing/2014/main" val="20000"/>
                    </a:ext>
                  </a:extLst>
                </a:gridCol>
                <a:gridCol w="1871662">
                  <a:extLst>
                    <a:ext uri="{9D8B030D-6E8A-4147-A177-3AD203B41FA5}">
                      <a16:colId xmlns:a16="http://schemas.microsoft.com/office/drawing/2014/main" val="20001"/>
                    </a:ext>
                  </a:extLst>
                </a:gridCol>
              </a:tblGrid>
              <a:tr h="365654">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0" i="0" u="none" strike="noStrike" cap="none" normalizeH="0" baseline="0" dirty="0">
                          <a:ln>
                            <a:noFill/>
                          </a:ln>
                          <a:solidFill>
                            <a:schemeClr val="tx1"/>
                          </a:solidFill>
                          <a:effectLst/>
                          <a:latin typeface="Arial" pitchFamily="34" charset="0"/>
                          <a:cs typeface="Arial" pitchFamily="34" charset="0"/>
                        </a:rPr>
                        <a:t>Cash-</a:t>
                      </a:r>
                      <a:r>
                        <a:rPr kumimoji="0" lang="cs-CZ" sz="1800" b="0" i="0" u="none" strike="noStrike" cap="none" normalizeH="0" baseline="0" dirty="0" err="1">
                          <a:ln>
                            <a:noFill/>
                          </a:ln>
                          <a:solidFill>
                            <a:schemeClr val="tx1"/>
                          </a:solidFill>
                          <a:effectLst/>
                          <a:latin typeface="Arial" pitchFamily="34" charset="0"/>
                          <a:cs typeface="Arial" pitchFamily="34" charset="0"/>
                        </a:rPr>
                        <a:t>flow</a:t>
                      </a:r>
                      <a:endParaRPr kumimoji="0" lang="cs-CZ" sz="1800" b="1" i="0" u="none" strike="noStrike" cap="none" normalizeH="0" baseline="0" dirty="0">
                        <a:ln>
                          <a:noFill/>
                        </a:ln>
                        <a:solidFill>
                          <a:schemeClr val="tx1"/>
                        </a:solidFill>
                        <a:effectLst/>
                        <a:latin typeface="Arial" pitchFamily="34" charset="0"/>
                      </a:endParaRPr>
                    </a:p>
                  </a:txBody>
                  <a:tcPr marT="45684" marB="4568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marT="45684" marB="4568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54">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cs-CZ" sz="1800" b="0" i="0" u="none" strike="noStrike" cap="none" normalizeH="0" baseline="0">
                          <a:ln>
                            <a:noFill/>
                          </a:ln>
                          <a:solidFill>
                            <a:schemeClr val="tx1"/>
                          </a:solidFill>
                          <a:effectLst/>
                          <a:latin typeface="Arial" pitchFamily="34" charset="0"/>
                          <a:cs typeface="Arial" pitchFamily="34" charset="0"/>
                        </a:rPr>
                        <a:t>oportunitní náklady</a:t>
                      </a:r>
                      <a:endParaRPr kumimoji="0" lang="cs-CZ" sz="1800" b="1" i="0" u="none" strike="noStrike" cap="none" normalizeH="0" baseline="0">
                        <a:ln>
                          <a:noFill/>
                        </a:ln>
                        <a:solidFill>
                          <a:schemeClr val="tx1"/>
                        </a:solidFill>
                        <a:effectLst/>
                        <a:latin typeface="Arial" pitchFamily="34" charset="0"/>
                      </a:endParaRPr>
                    </a:p>
                  </a:txBody>
                  <a:tcPr marT="45684" marB="4568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marT="45684" marB="4568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654">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Arial" pitchFamily="34" charset="0"/>
                          <a:cs typeface="Arial" pitchFamily="34" charset="0"/>
                        </a:rPr>
                        <a:t>Čistý ekonomický výnos</a:t>
                      </a:r>
                      <a:endParaRPr kumimoji="0" lang="cs-CZ" sz="1800" b="1" i="0" u="none" strike="noStrike" cap="none" normalizeH="0" baseline="0">
                        <a:ln>
                          <a:noFill/>
                        </a:ln>
                        <a:solidFill>
                          <a:schemeClr val="tx1"/>
                        </a:solidFill>
                        <a:effectLst/>
                        <a:latin typeface="Arial" pitchFamily="34" charset="0"/>
                      </a:endParaRPr>
                    </a:p>
                  </a:txBody>
                  <a:tcPr marT="45684" marB="4568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cs-CZ" sz="1800" b="1" i="0" u="none" strike="noStrike" cap="none" normalizeH="0" baseline="0" dirty="0">
                        <a:ln>
                          <a:noFill/>
                        </a:ln>
                        <a:solidFill>
                          <a:schemeClr val="tx1"/>
                        </a:solidFill>
                        <a:effectLst/>
                        <a:latin typeface="Arial" pitchFamily="34" charset="0"/>
                      </a:endParaRPr>
                    </a:p>
                  </a:txBody>
                  <a:tcPr marT="45684" marB="4568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85519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1365</TotalTime>
  <Words>886</Words>
  <Application>Microsoft Office PowerPoint</Application>
  <PresentationFormat>Předvádění na obrazovce (4:3)</PresentationFormat>
  <Paragraphs>230</Paragraphs>
  <Slides>26</Slides>
  <Notes>1</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1</vt:i4>
      </vt:variant>
      <vt:variant>
        <vt:lpstr>Nadpisy snímků</vt:lpstr>
      </vt:variant>
      <vt:variant>
        <vt:i4>26</vt:i4>
      </vt:variant>
    </vt:vector>
  </HeadingPairs>
  <TitlesOfParts>
    <vt:vector size="33" baseType="lpstr">
      <vt:lpstr>Arial</vt:lpstr>
      <vt:lpstr>Calibri</vt:lpstr>
      <vt:lpstr>Times New Roman</vt:lpstr>
      <vt:lpstr>Verdana</vt:lpstr>
      <vt:lpstr>Wingdings</vt:lpstr>
      <vt:lpstr>Office Theme</vt:lpstr>
      <vt:lpstr>Worksheet</vt:lpstr>
      <vt:lpstr>Příklady  Podnikatelský rozpočet</vt:lpstr>
      <vt:lpstr>Zakladatelský rozpočet ukázkový příklad</vt:lpstr>
      <vt:lpstr>Zakladatelský rozpočet ukázkový příklad</vt:lpstr>
      <vt:lpstr>Zakladatelský rozpočet – ukázkový příklad řešení</vt:lpstr>
      <vt:lpstr>Zakladatelský rozpočet – ukázkový příklad řešení</vt:lpstr>
      <vt:lpstr>Prezentace aplikace PowerPoint</vt:lpstr>
      <vt:lpstr>Zakladatelský rozpočet – ukázkový příklad řešení</vt:lpstr>
      <vt:lpstr>Zakladatelský rozpočet – ukázkový příklad řešení</vt:lpstr>
      <vt:lpstr>Zakladatelský rozpočet – ukázkový příklad řešení</vt:lpstr>
      <vt:lpstr>Zakladatelský rozpočet – ukázkový příklad řešení</vt:lpstr>
      <vt:lpstr>ZAKLADATELSKÝ ROZPOČET  Ukázkový příklad 1</vt:lpstr>
      <vt:lpstr>ZAKLADATELSKÝ ROZPOČET  Ukázkový příklad 1 - řešení</vt:lpstr>
      <vt:lpstr>ZAKLADATELSKÝ ROZPOČET  Ukázkový příklad 1 - řešení</vt:lpstr>
      <vt:lpstr>ZAKLADATELSKÝ ROZPOČET  Ukázkový příklad 1 - řešení</vt:lpstr>
      <vt:lpstr>ZAKLADATELSKÝ ROZPOČET  Ukázkový příklad 2</vt:lpstr>
      <vt:lpstr>ZAKLADATELSKÝ ROZPOČET  Ukázkový příklad 2</vt:lpstr>
      <vt:lpstr>ZAKLADATELSKÝ ROZPOČET  Ukázkový příklad 2 - řešení</vt:lpstr>
      <vt:lpstr>ZAKLADATELSKÝ ROZPOČET  Ukázkový příklad 2 - řešení</vt:lpstr>
      <vt:lpstr>ZAKLADATELSKÝ ROZPOČET  Ukázkový příklad 2 - řešení</vt:lpstr>
      <vt:lpstr>Příklad k procvičování 1</vt:lpstr>
      <vt:lpstr>Příklad k procvičování 2 - řešení</vt:lpstr>
      <vt:lpstr>Příklad k procvičování 2</vt:lpstr>
      <vt:lpstr>Příklad k procvičování 2</vt:lpstr>
      <vt:lpstr>Příklad k procvičování 2</vt:lpstr>
      <vt:lpstr>Příklad k procvičování 2</vt:lpstr>
      <vt:lpstr>DĚKUJI ZA VAŠI POZORNOST</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L9087</dc:creator>
  <cp:lastModifiedBy>Petr Novák</cp:lastModifiedBy>
  <cp:revision>301</cp:revision>
  <dcterms:created xsi:type="dcterms:W3CDTF">2012-07-19T22:32:54Z</dcterms:created>
  <dcterms:modified xsi:type="dcterms:W3CDTF">2022-03-09T10:51:16Z</dcterms:modified>
</cp:coreProperties>
</file>