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77" r:id="rId2"/>
    <p:sldId id="352" r:id="rId3"/>
    <p:sldId id="350" r:id="rId4"/>
    <p:sldId id="353" r:id="rId5"/>
    <p:sldId id="480" r:id="rId6"/>
    <p:sldId id="309" r:id="rId7"/>
    <p:sldId id="481" r:id="rId8"/>
    <p:sldId id="475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74" d="100"/>
          <a:sy n="74" d="100"/>
        </p:scale>
        <p:origin x="-126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15.2.2022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62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v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Organizace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+ Požadavky k ukončení studijního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předmětu (anotace)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Cílem předmětu je naučit studenty pracovat s důležitým fenoménem moderního marketingového myšlení, a to značkou (</a:t>
            </a:r>
            <a:r>
              <a:rPr lang="cs-CZ" sz="1600" dirty="0" err="1"/>
              <a:t>brand</a:t>
            </a:r>
            <a:r>
              <a:rPr lang="cs-CZ" sz="1600" dirty="0"/>
              <a:t>).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 absolvování předmětu budou studenti schopni: vyhodnotit pojem značka, rozvíjet strategie značky, identifikovat značku, určit její hodnotu a pozici na trhu, roli trademarku </a:t>
            </a:r>
            <a:br>
              <a:rPr lang="cs-CZ" sz="1600" dirty="0"/>
            </a:br>
            <a:r>
              <a:rPr lang="cs-CZ" sz="1600" dirty="0"/>
              <a:t>v marketingových činnostech ovlivňujících chování spotřebitele, plánovat a implementovat marketingové programy k rozvoji značky, stejně jako aplikovat teorie a modely, které jsou využívány k rozhodování o značce v komplexních marketingových programech podniku.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 rámci cvičení si studenti prakticky osvojí proces určování hodnoty a pozice značky na trhu </a:t>
            </a:r>
            <a:br>
              <a:rPr lang="cs-CZ" sz="1600" dirty="0"/>
            </a:br>
            <a:r>
              <a:rPr lang="cs-CZ" sz="1600" dirty="0"/>
              <a:t>a rozvíjení značky prostřednictvím různých marketingových nástrojů.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583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5464" cy="4525963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1000"/>
              </a:spcBef>
              <a:buNone/>
            </a:pPr>
            <a:r>
              <a:rPr lang="cs-CZ" sz="1600" b="1" dirty="0"/>
              <a:t>Základní literatura:</a:t>
            </a:r>
          </a:p>
          <a:p>
            <a:pPr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b="1" dirty="0"/>
              <a:t>CHOVANCOVÁ, MILOSLAVA. </a:t>
            </a:r>
            <a:r>
              <a:rPr lang="cs-CZ" sz="1600" b="1" i="1" dirty="0"/>
              <a:t>Management značky. </a:t>
            </a:r>
            <a:r>
              <a:rPr lang="cs-CZ" sz="1600" b="1" dirty="0"/>
              <a:t>Olomouc: MVŠO, 2018. </a:t>
            </a:r>
          </a:p>
          <a:p>
            <a:pPr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KOTLER, P. a K. L. KELLER. </a:t>
            </a:r>
            <a:r>
              <a:rPr lang="cs-CZ" sz="1600" i="1" dirty="0"/>
              <a:t>Marketing management</a:t>
            </a:r>
            <a:r>
              <a:rPr lang="cs-CZ" sz="1600" dirty="0"/>
              <a:t>. Praha: Grada </a:t>
            </a:r>
            <a:r>
              <a:rPr lang="cs-CZ" sz="1600" dirty="0" err="1"/>
              <a:t>Publishing</a:t>
            </a:r>
            <a:r>
              <a:rPr lang="cs-CZ" sz="1600" dirty="0"/>
              <a:t>, 2013. </a:t>
            </a:r>
            <a:br>
              <a:rPr lang="cs-CZ" sz="1600" dirty="0"/>
            </a:br>
            <a:r>
              <a:rPr lang="cs-CZ" sz="1600" dirty="0"/>
              <a:t>ISBN 978-80-247-4150-5.</a:t>
            </a:r>
          </a:p>
          <a:p>
            <a:pPr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KELLER, K. L. </a:t>
            </a:r>
            <a:r>
              <a:rPr lang="cs-CZ" sz="1600" i="1" dirty="0"/>
              <a:t>Strategické řízení značky.</a:t>
            </a:r>
            <a:r>
              <a:rPr lang="cs-CZ" sz="1600" dirty="0"/>
              <a:t>. Praha: Grada </a:t>
            </a:r>
            <a:r>
              <a:rPr lang="cs-CZ" sz="1600" dirty="0" err="1"/>
              <a:t>Publishing</a:t>
            </a:r>
            <a:r>
              <a:rPr lang="cs-CZ" sz="1600" dirty="0"/>
              <a:t>, 2007. ISBN 978-80-247-1481-3.</a:t>
            </a:r>
          </a:p>
          <a:p>
            <a:pPr marL="0" indent="0" algn="just">
              <a:spcBef>
                <a:spcPts val="1000"/>
              </a:spcBef>
              <a:buNone/>
            </a:pPr>
            <a:endParaRPr lang="cs-CZ" sz="1600" dirty="0"/>
          </a:p>
          <a:p>
            <a:pPr marL="0" indent="0" algn="just">
              <a:spcBef>
                <a:spcPts val="1000"/>
              </a:spcBef>
              <a:buNone/>
            </a:pPr>
            <a:r>
              <a:rPr lang="cs-CZ" sz="1600" b="1" dirty="0"/>
              <a:t>Doporučená literatura: </a:t>
            </a:r>
          </a:p>
          <a:p>
            <a:pPr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KLEIN, N. </a:t>
            </a:r>
            <a:r>
              <a:rPr lang="cs-CZ" sz="1600" i="1" dirty="0"/>
              <a:t>Bez loga</a:t>
            </a:r>
            <a:r>
              <a:rPr lang="cs-CZ" sz="1600" dirty="0"/>
              <a:t>. Praha: Argo, 2005. ISBN 80-7203-671-8.</a:t>
            </a:r>
          </a:p>
          <a:p>
            <a:pPr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AAKER, D. A. </a:t>
            </a:r>
            <a:r>
              <a:rPr lang="cs-CZ" sz="1600" i="1" dirty="0"/>
              <a:t>Brand </a:t>
            </a:r>
            <a:r>
              <a:rPr lang="cs-CZ" sz="1600" i="1" dirty="0" err="1"/>
              <a:t>Building</a:t>
            </a:r>
            <a:r>
              <a:rPr lang="cs-CZ" sz="1600" i="1" dirty="0"/>
              <a:t>: budování obchodní značky</a:t>
            </a:r>
            <a:r>
              <a:rPr lang="cs-CZ" sz="1600" dirty="0"/>
              <a:t>. Praha: Computer </a:t>
            </a:r>
            <a:r>
              <a:rPr lang="cs-CZ" sz="1600" dirty="0" err="1"/>
              <a:t>Press</a:t>
            </a:r>
            <a:r>
              <a:rPr lang="cs-CZ" sz="1600" dirty="0"/>
              <a:t>, 2003. </a:t>
            </a:r>
            <a:br>
              <a:rPr lang="cs-CZ" sz="1600" dirty="0"/>
            </a:br>
            <a:r>
              <a:rPr lang="cs-CZ" sz="1600" dirty="0"/>
              <a:t>ISBN 80-7226-885-6.</a:t>
            </a:r>
          </a:p>
          <a:p>
            <a:pPr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OLINS, W. </a:t>
            </a:r>
            <a:r>
              <a:rPr lang="cs-CZ" sz="1600" i="1" dirty="0"/>
              <a:t>Brand New: nová podoba značek</a:t>
            </a:r>
            <a:r>
              <a:rPr lang="cs-CZ" sz="1600" dirty="0"/>
              <a:t>. Praha: </a:t>
            </a:r>
            <a:r>
              <a:rPr lang="cs-CZ" sz="1600" dirty="0" err="1"/>
              <a:t>Slovart</a:t>
            </a:r>
            <a:r>
              <a:rPr lang="cs-CZ" sz="1600" dirty="0"/>
              <a:t>, 2016. ISBN 978-80-7529-047-2.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146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Termíny přednášek a cvičení (úterý)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9431A110-04B3-4637-A77F-C4737CD79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21481"/>
              </p:ext>
            </p:extLst>
          </p:nvPr>
        </p:nvGraphicFramePr>
        <p:xfrm>
          <a:off x="493712" y="4992981"/>
          <a:ext cx="81565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132">
                  <a:extLst>
                    <a:ext uri="{9D8B030D-6E8A-4147-A177-3AD203B41FA5}">
                      <a16:colId xmlns:a16="http://schemas.microsoft.com/office/drawing/2014/main" xmlns="" val="1274210595"/>
                    </a:ext>
                  </a:extLst>
                </a:gridCol>
                <a:gridCol w="4083443">
                  <a:extLst>
                    <a:ext uri="{9D8B030D-6E8A-4147-A177-3AD203B41FA5}">
                      <a16:colId xmlns:a16="http://schemas.microsoft.com/office/drawing/2014/main" xmlns="" val="2889951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Zápočet/seminární práce: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čtvrtek 31. 3.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562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Zkouškový test: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úterý </a:t>
                      </a: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9601960"/>
                  </a:ext>
                </a:extLst>
              </a:tr>
            </a:tbl>
          </a:graphicData>
        </a:graphic>
      </p:graphicFrame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xmlns="" id="{620EC014-FA33-40D1-A2D2-2AABD2F32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513260"/>
              </p:ext>
            </p:extLst>
          </p:nvPr>
        </p:nvGraphicFramePr>
        <p:xfrm>
          <a:off x="493711" y="1844237"/>
          <a:ext cx="8156575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34">
                  <a:extLst>
                    <a:ext uri="{9D8B030D-6E8A-4147-A177-3AD203B41FA5}">
                      <a16:colId xmlns:a16="http://schemas.microsoft.com/office/drawing/2014/main" xmlns="" val="2140375510"/>
                    </a:ext>
                  </a:extLst>
                </a:gridCol>
                <a:gridCol w="4042341">
                  <a:extLst>
                    <a:ext uri="{9D8B030D-6E8A-4147-A177-3AD203B41FA5}">
                      <a16:colId xmlns:a16="http://schemas.microsoft.com/office/drawing/2014/main" xmlns="" val="4045669104"/>
                    </a:ext>
                  </a:extLst>
                </a:gridCol>
              </a:tblGrid>
              <a:tr h="1491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7584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 týden – 15. 2. 2022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7. týden – 29. 3.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2173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 týden – 22. 2.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8. týden –   5.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806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 týden –   1.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9. týden –  12.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0770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4. týden –   8.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10. týden – 19.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1144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5. týden – 15.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11. týden – 26.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9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 týden – 22.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 týden –   3. 5.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721242"/>
                  </a:ext>
                </a:extLst>
              </a:tr>
            </a:tbl>
          </a:graphicData>
        </a:graphic>
      </p:graphicFrame>
      <p:sp>
        <p:nvSpPr>
          <p:cNvPr id="11" name="Zástupný obsah 10">
            <a:extLst>
              <a:ext uri="{FF2B5EF4-FFF2-40B4-BE49-F238E27FC236}">
                <a16:creationId xmlns:a16="http://schemas.microsoft.com/office/drawing/2014/main" xmlns="" id="{AF3D6F43-B9BC-4395-97D1-D89D53D3F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04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861060"/>
            <a:ext cx="6718685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Ukončení studijního předmětu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7" y="1563880"/>
            <a:ext cx="7983583" cy="4622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/>
              <a:t>Název studijního předmětu: Management značky</a:t>
            </a:r>
          </a:p>
          <a:p>
            <a:pPr marL="0" indent="0">
              <a:buNone/>
            </a:pPr>
            <a:r>
              <a:rPr lang="cs-CZ" sz="1600" dirty="0"/>
              <a:t>Zkratka předmětu: XMZN</a:t>
            </a:r>
          </a:p>
          <a:p>
            <a:pPr marL="0" indent="0">
              <a:buNone/>
            </a:pPr>
            <a:r>
              <a:rPr lang="cs-CZ" sz="1600" dirty="0"/>
              <a:t>Počet kreditů: 4</a:t>
            </a:r>
          </a:p>
          <a:p>
            <a:pPr marL="0" indent="0">
              <a:buNone/>
            </a:pPr>
            <a:r>
              <a:rPr lang="cs-CZ" sz="1600" dirty="0"/>
              <a:t>Rozsah hodin: přednáška (2 hod./týden) + cvičení (1 hod./týden)</a:t>
            </a:r>
          </a:p>
          <a:p>
            <a:pPr marL="0" indent="0">
              <a:buNone/>
            </a:pPr>
            <a:r>
              <a:rPr lang="cs-CZ" sz="1600" dirty="0"/>
              <a:t>Způsob zakončení: zápočet před zkouškou + zkouška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Požadavky na studenta:</a:t>
            </a:r>
          </a:p>
          <a:p>
            <a:pPr marL="457200" lvl="0" indent="-457200" algn="just">
              <a:buFont typeface="Arial"/>
              <a:buAutoNum type="arabicPeriod"/>
            </a:pPr>
            <a:r>
              <a:rPr lang="cs-CZ" sz="1600" b="1" dirty="0"/>
              <a:t>Aktivní účast ve výuce: </a:t>
            </a:r>
            <a:r>
              <a:rPr lang="cs-CZ" sz="1600" dirty="0"/>
              <a:t>docházka min. </a:t>
            </a:r>
            <a:r>
              <a:rPr lang="cs-CZ" sz="1600" dirty="0" smtClean="0"/>
              <a:t>75 % </a:t>
            </a:r>
            <a:r>
              <a:rPr lang="cs-CZ" sz="1600" dirty="0">
                <a:solidFill>
                  <a:prstClr val="black"/>
                </a:solidFill>
              </a:rPr>
              <a:t>(povoleny 3 absence</a:t>
            </a:r>
            <a:r>
              <a:rPr lang="cs-CZ" sz="1600" dirty="0" smtClean="0">
                <a:solidFill>
                  <a:prstClr val="black"/>
                </a:solidFill>
              </a:rPr>
              <a:t>).</a:t>
            </a:r>
            <a:endParaRPr lang="cs-CZ" sz="1600" dirty="0"/>
          </a:p>
          <a:p>
            <a:pPr marL="457200" indent="-457200">
              <a:buAutoNum type="arabicPeriod"/>
            </a:pPr>
            <a:r>
              <a:rPr lang="cs-CZ" sz="1600" b="1" dirty="0"/>
              <a:t>Zápočet/seminární práce</a:t>
            </a:r>
            <a:r>
              <a:rPr lang="cs-CZ" sz="1600" dirty="0"/>
              <a:t>: „Popis globální značky“  </a:t>
            </a:r>
            <a:r>
              <a:rPr lang="cs-CZ" sz="1600" dirty="0">
                <a:solidFill>
                  <a:srgbClr val="92D050"/>
                </a:solidFill>
              </a:rPr>
              <a:t/>
            </a:r>
            <a:br>
              <a:rPr lang="cs-CZ" sz="1600" dirty="0">
                <a:solidFill>
                  <a:srgbClr val="92D050"/>
                </a:solidFill>
              </a:rPr>
            </a:br>
            <a:r>
              <a:rPr lang="cs-CZ" sz="1600" dirty="0"/>
              <a:t>Rozsah práce: titulní strana + 3-4 strany A4. Odevzdání ve Wordu, vložit do IS/MVŠO. </a:t>
            </a:r>
            <a:br>
              <a:rPr lang="cs-CZ" sz="1600" dirty="0"/>
            </a:br>
            <a:r>
              <a:rPr lang="cs-CZ" sz="1600" dirty="0"/>
              <a:t>Termín: </a:t>
            </a:r>
            <a:r>
              <a:rPr lang="cs-CZ" sz="1600" b="1" dirty="0"/>
              <a:t>31. 3. 2022</a:t>
            </a:r>
            <a:r>
              <a:rPr lang="cs-CZ" sz="1600" dirty="0"/>
              <a:t>.</a:t>
            </a:r>
          </a:p>
          <a:p>
            <a:pPr marL="457200" indent="-457200">
              <a:buFont typeface="Arial"/>
              <a:buAutoNum type="arabicPeriod"/>
            </a:pPr>
            <a:r>
              <a:rPr lang="cs-CZ" sz="1600" b="1" dirty="0"/>
              <a:t>Zkouška/písemný test: </a:t>
            </a:r>
            <a:r>
              <a:rPr lang="cs-CZ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úspěšné splnění testu min. 60 %. </a:t>
            </a:r>
            <a:r>
              <a:rPr lang="cs-CZ" sz="1600" dirty="0"/>
              <a:t>Termín: </a:t>
            </a:r>
            <a:r>
              <a:rPr lang="cs-CZ" sz="1600" b="1" dirty="0" smtClean="0"/>
              <a:t>3. </a:t>
            </a:r>
            <a:r>
              <a:rPr lang="cs-CZ" sz="1600" b="1" dirty="0"/>
              <a:t>5. 2022</a:t>
            </a:r>
            <a:r>
              <a:rPr lang="cs-CZ" sz="1600" b="1" dirty="0">
                <a:solidFill>
                  <a:srgbClr val="92D050"/>
                </a:solidFill>
              </a:rPr>
              <a:t> </a:t>
            </a:r>
            <a:r>
              <a:rPr lang="cs-CZ" sz="1600" dirty="0"/>
              <a:t>(změna možná dle aktuálního vývoje situace Covid-19).</a:t>
            </a:r>
          </a:p>
          <a:p>
            <a:pPr marL="0" indent="0">
              <a:buNone/>
            </a:pPr>
            <a:endParaRPr lang="cs-CZ" sz="1600" dirty="0"/>
          </a:p>
          <a:p>
            <a:pPr marL="457200" indent="-457200">
              <a:buFont typeface="Arial"/>
              <a:buAutoNum type="arabicPeriod"/>
            </a:pP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8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Zadání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5464" cy="4525963"/>
          </a:xfrm>
          <a:noFill/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buNone/>
            </a:pPr>
            <a:r>
              <a:rPr lang="cs-CZ" sz="1600" dirty="0"/>
              <a:t>Téma seminární práce: </a:t>
            </a:r>
            <a:r>
              <a:rPr lang="cs-CZ" sz="1600" b="1" dirty="0"/>
              <a:t>„Popis globální značky“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sz="1600" dirty="0"/>
              <a:t>Obsah (postup): vyberte si jednu z globálních značek a uveďte/popište: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název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historie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základní charakteristika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globální hodnota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příběh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portfolio v rámci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cílový trh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konkurenční značky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údaje o registraci značky/ochranné známky (</a:t>
            </a:r>
            <a:r>
              <a:rPr lang="cs-CZ" sz="1600" dirty="0">
                <a:hlinkClick r:id="rId2"/>
              </a:rPr>
              <a:t>www.upv.cz</a:t>
            </a:r>
            <a:r>
              <a:rPr lang="cs-CZ" sz="1600" dirty="0"/>
              <a:t>)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logo značky (vizuální podoba)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symbolika loga (popis)</a:t>
            </a:r>
          </a:p>
          <a:p>
            <a:pPr lvl="1" algn="just">
              <a:spcBef>
                <a:spcPts val="300"/>
              </a:spcBef>
              <a:buFont typeface="+mj-lt"/>
              <a:buAutoNum type="arabicPeriod"/>
            </a:pPr>
            <a:r>
              <a:rPr lang="cs-CZ" sz="1600" dirty="0"/>
              <a:t>slogany značky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sz="1600" dirty="0"/>
              <a:t>Pozor! Nezapomínejte uvádět odkazy na zdroje, závěrečný seznam literatury a elektronických zdrojů.</a:t>
            </a:r>
          </a:p>
        </p:txBody>
      </p:sp>
    </p:spTree>
    <p:extLst>
      <p:ext uri="{BB962C8B-B14F-4D97-AF65-F5344CB8AC3E}">
        <p14:creationId xmlns:p14="http://schemas.microsoft.com/office/powerpoint/2010/main" val="343876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r>
              <a:rPr lang="cs-CZ" sz="3600" b="1"/>
              <a:t/>
            </a:r>
            <a:br>
              <a:rPr lang="cs-CZ" sz="3600" b="1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/>
          </a:p>
          <a:p>
            <a:pPr marL="0" lvl="0" indent="0">
              <a:buNone/>
            </a:pPr>
            <a:endParaRPr lang="cs-CZ" sz="2100">
              <a:cs typeface="Arial"/>
            </a:endParaRPr>
          </a:p>
          <a:p>
            <a:pPr marL="0" indent="0">
              <a:buNone/>
            </a:pPr>
            <a:endParaRPr lang="cs-CZ" sz="21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96CA6351-6F7A-4730-A2C9-9EF345A83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061" y="4185173"/>
            <a:ext cx="3355718" cy="192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3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468</Words>
  <Application>Microsoft Office PowerPoint</Application>
  <PresentationFormat>Předvádění na obrazovce (4:3)</PresentationFormat>
  <Paragraphs>83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Office Theme</vt:lpstr>
      <vt:lpstr>MANAGEMENT ZNAČKY  (XMZN)  Organizace předmětu Úvod + Požadavky k ukončení studijního předmětu </vt:lpstr>
      <vt:lpstr>Cíle předmětu (anotace)</vt:lpstr>
      <vt:lpstr>Obsah předmětu</vt:lpstr>
      <vt:lpstr>Literatura</vt:lpstr>
      <vt:lpstr>Termíny přednášek a cvičení (úterý)</vt:lpstr>
      <vt:lpstr>Prezentace aplikace PowerPoint</vt:lpstr>
      <vt:lpstr>Zadání seminární práce</vt:lpstr>
      <vt:lpstr>Děkuji vám za pozornost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221</cp:revision>
  <cp:lastPrinted>2021-02-16T10:58:41Z</cp:lastPrinted>
  <dcterms:created xsi:type="dcterms:W3CDTF">2012-07-19T22:32:54Z</dcterms:created>
  <dcterms:modified xsi:type="dcterms:W3CDTF">2022-02-15T00:29:21Z</dcterms:modified>
</cp:coreProperties>
</file>