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560" r:id="rId3"/>
    <p:sldId id="474" r:id="rId4"/>
    <p:sldId id="538" r:id="rId5"/>
    <p:sldId id="551" r:id="rId6"/>
    <p:sldId id="546" r:id="rId7"/>
    <p:sldId id="545" r:id="rId8"/>
    <p:sldId id="508" r:id="rId9"/>
    <p:sldId id="557" r:id="rId10"/>
    <p:sldId id="537" r:id="rId11"/>
    <p:sldId id="558" r:id="rId12"/>
    <p:sldId id="559" r:id="rId13"/>
    <p:sldId id="536" r:id="rId14"/>
    <p:sldId id="531" r:id="rId15"/>
    <p:sldId id="530" r:id="rId16"/>
    <p:sldId id="543" r:id="rId17"/>
    <p:sldId id="544" r:id="rId18"/>
    <p:sldId id="528" r:id="rId19"/>
    <p:sldId id="527" r:id="rId20"/>
    <p:sldId id="56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22.3.2022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22.3.2022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6.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Koncept hodnoty značky + Hodnota značky 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    z pohledu spotřebitele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solidFill>
                  <a:prstClr val="black"/>
                </a:solidFill>
                <a:cs typeface="Arial"/>
              </a:rPr>
              <a:t>PhDr. Ing</a:t>
            </a:r>
            <a:r>
              <a:rPr lang="cs-CZ" sz="1400" dirty="0">
                <a:solidFill>
                  <a:prstClr val="black"/>
                </a:solidFill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4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Olomouc, LS </a:t>
            </a:r>
            <a:r>
              <a:rPr lang="cs-CZ" sz="1400" dirty="0" smtClean="0">
                <a:solidFill>
                  <a:prstClr val="black"/>
                </a:solidFill>
                <a:cs typeface="Arial"/>
              </a:rPr>
              <a:t>2021/2022</a:t>
            </a:r>
            <a:endParaRPr lang="en-US"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8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 (Richard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Elliott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err="1"/>
              <a:t>Elliott</a:t>
            </a:r>
            <a:r>
              <a:rPr lang="cs-CZ" sz="1600" b="1" dirty="0"/>
              <a:t> </a:t>
            </a:r>
            <a:r>
              <a:rPr lang="cs-CZ" sz="1600" dirty="0"/>
              <a:t>za pomoci </a:t>
            </a:r>
            <a:r>
              <a:rPr lang="cs-CZ" sz="1600" dirty="0" err="1"/>
              <a:t>Percyho</a:t>
            </a:r>
            <a:r>
              <a:rPr lang="cs-CZ" sz="1600" dirty="0"/>
              <a:t> představuje sjednocený model hodnoty </a:t>
            </a:r>
            <a:r>
              <a:rPr lang="cs-CZ" sz="1600" dirty="0" smtClean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</a:t>
            </a:r>
            <a:r>
              <a:rPr lang="cs-CZ" sz="1600" dirty="0" err="1"/>
              <a:t>Aakera</a:t>
            </a:r>
            <a:r>
              <a:rPr lang="cs-CZ" sz="1600" dirty="0"/>
              <a:t> do tohoto modelu zapojuje i finanční pohled, čili ten, který se netýká spotřebitele, ale vlastníka značky (nejčastěji tedy nějaké firmy nebo korporace).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503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827"/>
          </a:xfrm>
          <a:noFill/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9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300" dirty="0" smtClean="0"/>
              <a:t>Zdroj</a:t>
            </a:r>
            <a:r>
              <a:rPr lang="cs-CZ" sz="1300" dirty="0"/>
              <a:t>: Richard </a:t>
            </a:r>
            <a:r>
              <a:rPr lang="cs-CZ" sz="1300" dirty="0" err="1"/>
              <a:t>Elliott</a:t>
            </a:r>
            <a:r>
              <a:rPr lang="cs-CZ" sz="1300" dirty="0"/>
              <a:t> – </a:t>
            </a:r>
            <a:r>
              <a:rPr lang="cs-CZ" sz="1300" dirty="0" err="1"/>
              <a:t>Larry</a:t>
            </a:r>
            <a:r>
              <a:rPr lang="cs-CZ" sz="1300" dirty="0"/>
              <a:t> </a:t>
            </a:r>
            <a:r>
              <a:rPr lang="cs-CZ" sz="1300" dirty="0" err="1"/>
              <a:t>Percy</a:t>
            </a:r>
            <a:r>
              <a:rPr lang="cs-CZ" sz="1300" dirty="0"/>
              <a:t>: </a:t>
            </a:r>
            <a:r>
              <a:rPr lang="cs-CZ" sz="1300" dirty="0" err="1"/>
              <a:t>Strategic</a:t>
            </a:r>
            <a:r>
              <a:rPr lang="cs-CZ" sz="1300" dirty="0"/>
              <a:t> </a:t>
            </a:r>
            <a:r>
              <a:rPr lang="cs-CZ" sz="1300" dirty="0" err="1"/>
              <a:t>brand</a:t>
            </a:r>
            <a:r>
              <a:rPr lang="cs-CZ" sz="1300" dirty="0"/>
              <a:t> management, Oxford 2007, s. 95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95" y="1365897"/>
            <a:ext cx="4914762" cy="4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Síla značky spočívá v mínění spotřebitelů.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Hodnota značky vycházející z pohledu zákazníka (CBBE) je metodologicky definována jako rozdílový účinek který má znalost značky na reakci spotřebitele na marketing dané značky.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Hodnota značky může mít pozitivní nebo negativní hodnotu CBBE. Je ovlivněna: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rozdílovým </a:t>
            </a:r>
            <a:r>
              <a:rPr lang="cs-CZ" sz="1600" dirty="0"/>
              <a:t>účinkem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znalostí </a:t>
            </a:r>
            <a:r>
              <a:rPr lang="cs-CZ" sz="1600" dirty="0"/>
              <a:t>značky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reakcí </a:t>
            </a:r>
            <a:r>
              <a:rPr lang="cs-CZ" sz="1600" dirty="0"/>
              <a:t>spotřebitele na marketing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Postupné kroky pro budování silné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Brand management je proces, </a:t>
            </a:r>
            <a:r>
              <a:rPr lang="cs-CZ" sz="1600" dirty="0"/>
              <a:t>ne </a:t>
            </a:r>
            <a:r>
              <a:rPr lang="cs-CZ" sz="1600" dirty="0" smtClean="0"/>
              <a:t>jedna akce.</a:t>
            </a: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Proč? Protože zahrnuje: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vytvoření značky a její pozice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plánování a realizaci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vyhodnocování a interpretaci výsledků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zvyšování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Strategická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Analýza </a:t>
            </a:r>
            <a:r>
              <a:rPr lang="cs-CZ" sz="1600" b="1" dirty="0"/>
              <a:t>zákazníka </a:t>
            </a:r>
            <a:r>
              <a:rPr lang="cs-CZ" sz="1600" dirty="0" smtClean="0"/>
              <a:t>- trendy</a:t>
            </a:r>
            <a:r>
              <a:rPr lang="cs-CZ" sz="1600" dirty="0"/>
              <a:t>, motivace, segmenty, nenaplněné potřeby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Analýza </a:t>
            </a:r>
            <a:r>
              <a:rPr lang="pl-PL" sz="1600" b="1" dirty="0"/>
              <a:t>konkurence </a:t>
            </a:r>
            <a:r>
              <a:rPr lang="pl-PL" sz="1600" dirty="0"/>
              <a:t>- obraz /pozice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Seskupení </a:t>
            </a:r>
            <a:r>
              <a:rPr lang="pl-PL" sz="1600" b="1" dirty="0"/>
              <a:t>pozic konkurence </a:t>
            </a:r>
            <a:r>
              <a:rPr lang="pl-PL" sz="1600" dirty="0"/>
              <a:t>– počet konkurentů, pozice konkurentů </a:t>
            </a:r>
            <a:endParaRPr lang="pl-PL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Vlastní analýza značky </a:t>
            </a:r>
            <a:r>
              <a:rPr lang="cs-CZ" sz="1600" dirty="0"/>
              <a:t>- silné/slabé stránky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Fáze </a:t>
            </a:r>
            <a:r>
              <a:rPr lang="cs-CZ" sz="1600" b="1" dirty="0"/>
              <a:t>strategické analýzy </a:t>
            </a:r>
            <a:r>
              <a:rPr lang="cs-CZ" sz="1600" dirty="0"/>
              <a:t>– analýza značky (interní informace), vyplnění informační mezery z </a:t>
            </a:r>
            <a:r>
              <a:rPr lang="cs-CZ" sz="1600" dirty="0" smtClean="0"/>
              <a:t>různých </a:t>
            </a:r>
            <a:r>
              <a:rPr lang="cs-CZ" sz="1600" dirty="0"/>
              <a:t>zdrojů, specifikace: identita značky, nabídka hodnoty, vztah značka – zákazník a pozice </a:t>
            </a:r>
            <a:r>
              <a:rPr lang="cs-CZ" sz="1600" dirty="0" smtClean="0"/>
              <a:t>značky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zákazníka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Trendy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Motivace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Segmenty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Nenaplněné potřeby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2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konkurence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Obraz/Pozice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Silné/Slabé stránky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688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Stávající </a:t>
            </a:r>
            <a:r>
              <a:rPr lang="cs-CZ" sz="1600" dirty="0"/>
              <a:t>obraz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Tradice </a:t>
            </a:r>
            <a:r>
              <a:rPr lang="cs-CZ" sz="1600" dirty="0"/>
              <a:t>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 </a:t>
            </a:r>
            <a:r>
              <a:rPr lang="cs-CZ" sz="1600" dirty="0"/>
              <a:t>a slabé stránky značky – co lze ve jménu značky nabídnout a poskytnout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Duše </a:t>
            </a:r>
            <a:r>
              <a:rPr lang="cs-CZ" sz="1600" dirty="0"/>
              <a:t>značky a organizace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Napojení </a:t>
            </a:r>
            <a:r>
              <a:rPr lang="cs-CZ" sz="1600" dirty="0"/>
              <a:t>na jiné značky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7" y="3181943"/>
            <a:ext cx="31829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výhody silných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zlepšené </a:t>
            </a:r>
            <a:r>
              <a:rPr lang="cs-CZ" sz="1600" dirty="0"/>
              <a:t>vnímání výkonu produktu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věrnost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vůči akcím konkurenčního marketingu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 marketingových krizích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marže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méně </a:t>
            </a:r>
            <a:r>
              <a:rPr lang="cs-CZ" sz="1600" dirty="0"/>
              <a:t>pružné spotřebitelské reakce na zvýšení cen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větší </a:t>
            </a:r>
            <a:r>
              <a:rPr lang="pl-PL" sz="1600" dirty="0"/>
              <a:t>spolupráce a podpora obchodu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efektivita marketingové spolupráce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poskytování licencí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dalších extenzí značky </a:t>
            </a:r>
          </a:p>
          <a:p>
            <a:endParaRPr lang="cs-CZ" sz="1600" dirty="0"/>
          </a:p>
          <a:p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b="1" dirty="0">
                <a:solidFill>
                  <a:srgbClr val="D50202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kapitola: Koncept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Jaký má hodnota značky význam? Proč má cenu budovat </a:t>
            </a:r>
            <a:r>
              <a:rPr lang="cs-CZ" sz="1600" b="1" dirty="0" smtClean="0"/>
              <a:t>značku?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Hodnota </a:t>
            </a:r>
            <a:r>
              <a:rPr lang="cs-CZ" sz="1600" dirty="0"/>
              <a:t>značky ovlivňuje tři věci: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vnímání a chování zákazníků a pozici firmy na </a:t>
            </a:r>
            <a:r>
              <a:rPr lang="cs-CZ" sz="1600" dirty="0" smtClean="0"/>
              <a:t>trhu,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celkovou hodnotu </a:t>
            </a:r>
            <a:r>
              <a:rPr lang="cs-CZ" sz="1600" dirty="0" smtClean="0"/>
              <a:t>firmy,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pozici firmy na trhu </a:t>
            </a:r>
            <a:r>
              <a:rPr lang="cs-CZ" sz="1600" dirty="0" smtClean="0"/>
              <a:t>práce. 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5" y="4190588"/>
            <a:ext cx="3473236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7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Hodnota značky</a:t>
            </a:r>
            <a:r>
              <a:rPr lang="cs-CZ" sz="1600" dirty="0"/>
              <a:t> (anglicky </a:t>
            </a:r>
            <a:r>
              <a:rPr lang="cs-CZ" sz="1600" b="1" dirty="0"/>
              <a:t>Brand </a:t>
            </a:r>
            <a:r>
              <a:rPr lang="cs-CZ" sz="1600" b="1" dirty="0" err="1"/>
              <a:t>Equity</a:t>
            </a:r>
            <a:r>
              <a:rPr lang="cs-CZ" sz="1600" dirty="0"/>
              <a:t>) označuje přidanou hodnotu, kterou značka propůjčuje zboží nebo </a:t>
            </a:r>
            <a:r>
              <a:rPr lang="cs-CZ" sz="1600" dirty="0" smtClean="0"/>
              <a:t>službě, a díky </a:t>
            </a:r>
            <a:r>
              <a:rPr lang="cs-CZ" sz="1600" dirty="0"/>
              <a:t>které </a:t>
            </a:r>
            <a:r>
              <a:rPr lang="cs-CZ" sz="1600" dirty="0" smtClean="0"/>
              <a:t>konkrétní značka </a:t>
            </a:r>
            <a:r>
              <a:rPr lang="cs-CZ" sz="1600" dirty="0"/>
              <a:t>dokáže </a:t>
            </a:r>
            <a:r>
              <a:rPr lang="cs-CZ" sz="1600" b="1" dirty="0"/>
              <a:t>ovlivnit rozhodování zákazníka a motivovat ho k nákupu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Tvoří </a:t>
            </a:r>
            <a:r>
              <a:rPr lang="cs-CZ" sz="1600" dirty="0"/>
              <a:t>ji subjektivní vnímání zákazníků, soustava subjektivních asociací (např. s prestiží,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</a:t>
            </a:r>
            <a:r>
              <a:rPr lang="cs-CZ" sz="1600" dirty="0"/>
              <a:t>kvalitou nebo další aspekty, které ovlivňují naše </a:t>
            </a:r>
            <a:r>
              <a:rPr lang="cs-CZ" sz="1600" b="1" dirty="0"/>
              <a:t>nákupní rozhodování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Hodnota </a:t>
            </a:r>
            <a:r>
              <a:rPr lang="cs-CZ" sz="1600" dirty="0"/>
              <a:t>značky může být </a:t>
            </a:r>
            <a:r>
              <a:rPr lang="cs-CZ" sz="1600" b="1" dirty="0"/>
              <a:t>pozitivní</a:t>
            </a:r>
            <a:r>
              <a:rPr lang="cs-CZ" sz="1600" dirty="0"/>
              <a:t>, ale může být i </a:t>
            </a:r>
            <a:r>
              <a:rPr lang="cs-CZ" sz="1600" b="1" dirty="0"/>
              <a:t>negativní</a:t>
            </a:r>
            <a:r>
              <a:rPr lang="cs-CZ" sz="1600" dirty="0"/>
              <a:t> (pokud jsou zkušenosti zákazníků a nebo jiné aktivity firmy na trhu negativní).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6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75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Hodnota </a:t>
            </a:r>
            <a:r>
              <a:rPr lang="cs-CZ" sz="1600" b="1" dirty="0"/>
              <a:t>značky</a:t>
            </a:r>
            <a:r>
              <a:rPr lang="cs-CZ" sz="1600" dirty="0"/>
              <a:t>, která vychází z pohledu zákazníka, může být definována jako diferenciální efekt, která má znalost značky na reakci zákazníka na její marketing.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Prvním </a:t>
            </a:r>
            <a:r>
              <a:rPr lang="cs-CZ" sz="1600" dirty="0"/>
              <a:t>krokem v procesu </a:t>
            </a:r>
            <a:r>
              <a:rPr lang="cs-CZ" sz="1600" dirty="0" smtClean="0"/>
              <a:t>strategického </a:t>
            </a:r>
            <a:r>
              <a:rPr lang="cs-CZ" sz="1600" dirty="0"/>
              <a:t>managementu značky je identifikovat a určit </a:t>
            </a:r>
            <a:r>
              <a:rPr lang="cs-CZ" sz="1600" dirty="0" err="1"/>
              <a:t>positioning</a:t>
            </a:r>
            <a:r>
              <a:rPr lang="cs-CZ" sz="1600" dirty="0"/>
              <a:t> značky a její hodnoty.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 hodnoty značky </a:t>
            </a:r>
            <a:r>
              <a:rPr lang="cs-CZ" sz="1600" dirty="0"/>
              <a:t>mohou sloužit jako důležitý základ strategie značky a představují vlastnosti a přínosy, které charakterizují nejdůležitější aspekty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základních hodnot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Vytvoření </a:t>
            </a:r>
            <a:r>
              <a:rPr lang="cs-CZ" sz="1600" b="1" dirty="0"/>
              <a:t>mentální </a:t>
            </a:r>
            <a:r>
              <a:rPr lang="cs-CZ" sz="1600" b="1" dirty="0" smtClean="0"/>
              <a:t>mapy </a:t>
            </a:r>
            <a:r>
              <a:rPr lang="cs-CZ" sz="1600" dirty="0" smtClean="0"/>
              <a:t>– charakterizuje </a:t>
            </a:r>
            <a:r>
              <a:rPr lang="cs-CZ" sz="1600" dirty="0"/>
              <a:t>asociace se značkou uživatele značky; odráží, jak je značka skutečně vnímána spotřebiteli, v jejich představivosti, názorech a pocitech. </a:t>
            </a:r>
            <a:r>
              <a:rPr lang="cs-CZ" sz="1600" dirty="0" smtClean="0"/>
              <a:t> 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Formulace </a:t>
            </a:r>
            <a:r>
              <a:rPr lang="cs-CZ" sz="1600" b="1" dirty="0"/>
              <a:t>základního slibu značky („mantry“) </a:t>
            </a:r>
            <a:r>
              <a:rPr lang="cs-CZ" sz="1600" dirty="0" smtClean="0"/>
              <a:t>– mantry jsou </a:t>
            </a:r>
            <a:r>
              <a:rPr lang="cs-CZ" sz="1600" dirty="0"/>
              <a:t>krátké fráze o třech až pěti slovech, které zachycují nevyvratitelnou esenci </a:t>
            </a:r>
            <a:r>
              <a:rPr lang="cs-CZ" sz="1600" dirty="0" err="1"/>
              <a:t>positioningu</a:t>
            </a:r>
            <a:r>
              <a:rPr lang="cs-CZ" sz="1600" dirty="0"/>
              <a:t> značky a hodnot značky.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Implementace </a:t>
            </a:r>
            <a:r>
              <a:rPr lang="cs-CZ" sz="1600" b="1" dirty="0"/>
              <a:t>základního slibu značky („mantry“)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Interní </a:t>
            </a:r>
            <a:r>
              <a:rPr lang="cs-CZ" sz="1600" b="1" dirty="0" err="1"/>
              <a:t>branding</a:t>
            </a:r>
            <a:r>
              <a:rPr lang="cs-CZ" sz="1600" b="1" dirty="0"/>
              <a:t>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kapitola: Hodnota značky z pohledu spotřebitele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Hodnota značky se nejčastěji </a:t>
            </a:r>
            <a:r>
              <a:rPr lang="cs-CZ" sz="1600" b="1" dirty="0"/>
              <a:t>definuje z pohledu zákazníka</a:t>
            </a:r>
            <a:r>
              <a:rPr lang="cs-CZ" sz="1600" dirty="0"/>
              <a:t> (tzv. CBBE model), pak jde především o </a:t>
            </a:r>
            <a:r>
              <a:rPr lang="cs-CZ" sz="1600" dirty="0" smtClean="0"/>
              <a:t>povědomí </a:t>
            </a:r>
            <a:r>
              <a:rPr lang="cs-CZ" sz="1600" dirty="0"/>
              <a:t>o značce uložené v paměti, navázané asociace a </a:t>
            </a:r>
            <a:r>
              <a:rPr lang="cs-CZ" sz="1600" dirty="0" smtClean="0"/>
              <a:t>loajalitu </a:t>
            </a:r>
            <a:r>
              <a:rPr lang="cs-CZ" sz="1600" dirty="0"/>
              <a:t>ke značce (David </a:t>
            </a:r>
            <a:r>
              <a:rPr lang="cs-CZ" sz="1600" dirty="0" err="1"/>
              <a:t>Aaker</a:t>
            </a:r>
            <a:r>
              <a:rPr lang="cs-CZ" sz="1600" dirty="0"/>
              <a:t> přidává ještě vnímání kvality).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Vlastník </a:t>
            </a:r>
            <a:r>
              <a:rPr lang="cs-CZ" sz="1600" dirty="0"/>
              <a:t>značky vidí její hodnotu především </a:t>
            </a:r>
            <a:r>
              <a:rPr lang="cs-CZ" sz="1600" b="1" dirty="0"/>
              <a:t>v lepším odlišení od konkurence</a:t>
            </a:r>
            <a:r>
              <a:rPr lang="cs-CZ" sz="1600" dirty="0"/>
              <a:t>, vyšší věrnosti zákazníků, v menší zranitelnosti vůči krizím a konkurenci, ve vyšších maržích a v možnosti rozšiřovat značku i na další produkty.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32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(David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Aaker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David </a:t>
            </a:r>
            <a:r>
              <a:rPr lang="cs-CZ" sz="1600" b="1" dirty="0" err="1" smtClean="0"/>
              <a:t>Aaker</a:t>
            </a:r>
            <a:r>
              <a:rPr lang="cs-CZ" sz="1600" dirty="0" smtClean="0"/>
              <a:t>, </a:t>
            </a:r>
            <a:r>
              <a:rPr lang="cs-CZ" sz="1600" dirty="0"/>
              <a:t>který je označovaný za otce </a:t>
            </a:r>
            <a:r>
              <a:rPr lang="cs-CZ" sz="1600" dirty="0" err="1"/>
              <a:t>brandingu</a:t>
            </a:r>
            <a:r>
              <a:rPr lang="cs-CZ" sz="1600" dirty="0"/>
              <a:t>, emeritní profesor na kalifornské univerzitě, popisuje </a:t>
            </a:r>
            <a:r>
              <a:rPr lang="cs-CZ" sz="1600" b="1" dirty="0"/>
              <a:t>hodnotu značky </a:t>
            </a:r>
            <a:r>
              <a:rPr lang="cs-CZ" sz="1600" b="1" dirty="0" smtClean="0"/>
              <a:t>z pohledu spotřebitele (</a:t>
            </a:r>
            <a:r>
              <a:rPr lang="cs-CZ" sz="1600" b="1" dirty="0"/>
              <a:t>CBBE</a:t>
            </a:r>
            <a:r>
              <a:rPr lang="cs-CZ" sz="1600" b="1" dirty="0" smtClean="0"/>
              <a:t>) </a:t>
            </a:r>
            <a:r>
              <a:rPr lang="cs-CZ" sz="1600" dirty="0" smtClean="0"/>
              <a:t>jako </a:t>
            </a:r>
            <a:r>
              <a:rPr lang="cs-CZ" sz="1600" dirty="0"/>
              <a:t>soubor výhod (aktiv) </a:t>
            </a:r>
            <a:r>
              <a:rPr lang="cs-CZ" sz="1600" dirty="0" smtClean="0"/>
              <a:t>a nevýhod </a:t>
            </a:r>
            <a:r>
              <a:rPr lang="cs-CZ" sz="1600" dirty="0"/>
              <a:t>(pasiv), které dělí do čtyř kategorií</a:t>
            </a:r>
            <a:r>
              <a:rPr lang="cs-CZ" sz="1600" dirty="0" smtClean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povědomí </a:t>
            </a:r>
            <a:r>
              <a:rPr lang="cs-CZ" sz="1600" dirty="0"/>
              <a:t>o </a:t>
            </a:r>
            <a:r>
              <a:rPr lang="cs-CZ" sz="1600" dirty="0" smtClean="0"/>
              <a:t>značce,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asociace </a:t>
            </a:r>
            <a:r>
              <a:rPr lang="cs-CZ" sz="1600" dirty="0"/>
              <a:t>se </a:t>
            </a:r>
            <a:r>
              <a:rPr lang="cs-CZ" sz="1600" dirty="0" smtClean="0"/>
              <a:t>značkou,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vnímání kvality,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loajalita </a:t>
            </a:r>
            <a:r>
              <a:rPr lang="cs-CZ" sz="1600" dirty="0"/>
              <a:t>ke </a:t>
            </a:r>
            <a:r>
              <a:rPr lang="cs-CZ" sz="1600" dirty="0" smtClean="0"/>
              <a:t>značce.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01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(CBBE)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hodnoty značky </a:t>
            </a:r>
            <a:r>
              <a:rPr lang="cs-CZ" sz="1600" dirty="0"/>
              <a:t>vycházející z pohledu zákazníka (</a:t>
            </a:r>
            <a:r>
              <a:rPr lang="cs-CZ" sz="1600" b="1" dirty="0" err="1"/>
              <a:t>C</a:t>
            </a:r>
            <a:r>
              <a:rPr lang="cs-CZ" sz="1600" dirty="0" err="1"/>
              <a:t>ustomer-</a:t>
            </a:r>
            <a:r>
              <a:rPr lang="cs-CZ" sz="1600" b="1" dirty="0" err="1"/>
              <a:t>B</a:t>
            </a:r>
            <a:r>
              <a:rPr lang="cs-CZ" sz="1600" dirty="0" err="1"/>
              <a:t>ased</a:t>
            </a:r>
            <a:r>
              <a:rPr lang="cs-CZ" sz="1600" dirty="0"/>
              <a:t> Brand </a:t>
            </a:r>
            <a:r>
              <a:rPr lang="cs-CZ" sz="1600" b="1" dirty="0" err="1"/>
              <a:t>E</a:t>
            </a:r>
            <a:r>
              <a:rPr lang="cs-CZ" sz="1600" dirty="0" err="1"/>
              <a:t>quity</a:t>
            </a:r>
            <a:r>
              <a:rPr lang="cs-CZ" sz="1600" dirty="0"/>
              <a:t>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 zkratce CBBE</a:t>
            </a:r>
            <a:r>
              <a:rPr lang="cs-CZ" sz="1600" dirty="0"/>
              <a:t>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CBBE: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zahrnuje </a:t>
            </a:r>
            <a:r>
              <a:rPr lang="cs-CZ" sz="1600" dirty="0"/>
              <a:t>poslední teoretický vývoj i manažerské postupy, pokud jde o chápání ovlivňování </a:t>
            </a:r>
            <a:r>
              <a:rPr lang="cs-CZ" sz="1600" dirty="0" smtClean="0"/>
              <a:t>chování </a:t>
            </a:r>
            <a:r>
              <a:rPr lang="cs-CZ" sz="1600" dirty="0"/>
              <a:t>spotřebitelů.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poskytuje </a:t>
            </a:r>
            <a:r>
              <a:rPr lang="cs-CZ" sz="1600" dirty="0"/>
              <a:t>jedinečný úhel vnímání esence hodnoty značky a jejího nejlepšího budování, měření a řízení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přistupuje </a:t>
            </a:r>
            <a:r>
              <a:rPr lang="cs-CZ" sz="1600" dirty="0"/>
              <a:t>k hodnotě značky z perspektivy spotřebitele – jedince nebo organizace.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744</Words>
  <Application>Microsoft Office PowerPoint</Application>
  <PresentationFormat>Předvádění na obrazovce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MANAGEMENT ZNAČKY  (XMZN)  6. přednáška Téma: Koncept hodnoty značky + Hodnota značky              z pohledu spotřebitele </vt:lpstr>
      <vt:lpstr>Obsah předmětu</vt:lpstr>
      <vt:lpstr>6. kapitola: Koncept hodnoty značky</vt:lpstr>
      <vt:lpstr>Hodnota značky</vt:lpstr>
      <vt:lpstr>Hodnota značky</vt:lpstr>
      <vt:lpstr>Identifikace základních hodnot značky</vt:lpstr>
      <vt:lpstr>7. kapitola: Hodnota značky z pohledu spotřebitele</vt:lpstr>
      <vt:lpstr>Model hodnoty značky (David Aaker)</vt:lpstr>
      <vt:lpstr>Model hodnoty značky (CBBE)</vt:lpstr>
      <vt:lpstr>Model syntézy hodnoty značky (Richard Elliott)</vt:lpstr>
      <vt:lpstr>Model syntézy hodnoty značky</vt:lpstr>
      <vt:lpstr>Hodnota značky</vt:lpstr>
      <vt:lpstr>8. kapitola: Postupné kroky pro budování silné značky </vt:lpstr>
      <vt:lpstr>Strategická analýza značky</vt:lpstr>
      <vt:lpstr>Analýzy zákazníka</vt:lpstr>
      <vt:lpstr>Analýza konkurence</vt:lpstr>
      <vt:lpstr>Vlastní analýza značky</vt:lpstr>
      <vt:lpstr>Marketingové výhody silných značek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69</cp:revision>
  <cp:lastPrinted>2020-03-04T10:01:56Z</cp:lastPrinted>
  <dcterms:created xsi:type="dcterms:W3CDTF">2020-03-04T09:39:52Z</dcterms:created>
  <dcterms:modified xsi:type="dcterms:W3CDTF">2022-03-21T23:42:36Z</dcterms:modified>
</cp:coreProperties>
</file>