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cs typeface="Arial"/>
              </a:rPr>
              <a:t>PhDr. Ing</a:t>
            </a:r>
            <a:r>
              <a:rPr lang="cs-CZ" sz="1400" dirty="0"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Advokát značky </a:t>
            </a:r>
            <a:r>
              <a:rPr lang="cs-CZ" sz="1600" dirty="0" smtClean="0"/>
              <a:t>je </a:t>
            </a:r>
            <a:r>
              <a:rPr lang="cs-CZ" sz="1600" dirty="0"/>
              <a:t>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 smtClean="0"/>
              <a:t>Češi </a:t>
            </a:r>
            <a:r>
              <a:rPr lang="cs-CZ" sz="1400" dirty="0"/>
              <a:t>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 smtClean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Lze </a:t>
            </a:r>
            <a:r>
              <a:rPr lang="cs-CZ" sz="1600" dirty="0"/>
              <a:t>definovat tři základní stavy spokojenosti: 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potěšení zákazníka </a:t>
            </a:r>
            <a:r>
              <a:rPr lang="cs-CZ" sz="1600" dirty="0" smtClean="0"/>
              <a:t>– představy </a:t>
            </a:r>
            <a:r>
              <a:rPr lang="cs-CZ" sz="1600" dirty="0"/>
              <a:t>a očekávání jsou realitou </a:t>
            </a:r>
            <a:r>
              <a:rPr lang="cs-CZ" sz="1600" dirty="0" smtClean="0"/>
              <a:t>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plná/naprostá </a:t>
            </a:r>
            <a:r>
              <a:rPr lang="cs-CZ" sz="1600" b="1" dirty="0"/>
              <a:t>spokojenost </a:t>
            </a:r>
            <a:r>
              <a:rPr lang="cs-CZ" sz="1600" b="1" dirty="0" smtClean="0"/>
              <a:t>zákazníka</a:t>
            </a:r>
            <a:r>
              <a:rPr lang="cs-CZ" sz="1600" dirty="0" smtClean="0"/>
              <a:t> – shoda </a:t>
            </a:r>
            <a:r>
              <a:rPr lang="cs-CZ" sz="1600" dirty="0"/>
              <a:t>mezi očekáváním a realitou, požadavky byly </a:t>
            </a:r>
            <a:r>
              <a:rPr lang="cs-CZ" sz="1600" dirty="0" smtClean="0"/>
              <a:t>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limitovaná spokojenost </a:t>
            </a:r>
            <a:r>
              <a:rPr lang="cs-CZ" sz="1600" dirty="0" smtClean="0"/>
              <a:t>– realita </a:t>
            </a:r>
            <a:r>
              <a:rPr lang="cs-CZ" sz="1600" dirty="0"/>
              <a:t>není totožná </a:t>
            </a:r>
            <a:r>
              <a:rPr lang="cs-CZ" sz="1600" dirty="0" smtClean="0"/>
              <a:t>s požadavky zákazníka.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(</a:t>
            </a:r>
            <a:r>
              <a:rPr lang="cs-CZ" sz="1600" dirty="0" err="1" smtClean="0"/>
              <a:t>Kotler</a:t>
            </a:r>
            <a:r>
              <a:rPr lang="cs-CZ" sz="1600" dirty="0"/>
              <a:t>, </a:t>
            </a:r>
            <a:r>
              <a:rPr lang="cs-CZ" sz="1600" dirty="0" smtClean="0"/>
              <a:t>Keller) uvádí </a:t>
            </a:r>
            <a:r>
              <a:rPr lang="cs-CZ" sz="1600" b="1" dirty="0" smtClean="0"/>
              <a:t>definici </a:t>
            </a:r>
            <a:r>
              <a:rPr lang="cs-CZ" sz="1600" b="1" dirty="0"/>
              <a:t>věrnosti </a:t>
            </a:r>
            <a:r>
              <a:rPr lang="cs-CZ" sz="1600" dirty="0"/>
              <a:t>jako: „Hluboce zakořeněná potřeba opakovaného nákupu nebo využití preferovaného výrobku nebo služby </a:t>
            </a:r>
            <a:r>
              <a:rPr lang="cs-CZ" sz="1600" dirty="0" smtClean="0"/>
              <a:t>v budoucnu</a:t>
            </a:r>
            <a:r>
              <a:rPr lang="cs-CZ" sz="1600" dirty="0"/>
              <a:t>, a to bez vlivu aktuální situace a marketingových snah </a:t>
            </a:r>
            <a:r>
              <a:rPr lang="cs-CZ" sz="1600" dirty="0" smtClean="0"/>
              <a:t>s potenciálem </a:t>
            </a:r>
            <a:r>
              <a:rPr lang="cs-CZ" sz="1600" dirty="0"/>
              <a:t>způsobit změnu chování zákazníka</a:t>
            </a:r>
            <a:r>
              <a:rPr lang="cs-CZ" sz="1600" dirty="0" smtClean="0"/>
              <a:t>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</a:t>
            </a:r>
            <a:r>
              <a:rPr lang="cs-CZ" sz="1600" dirty="0" smtClean="0"/>
              <a:t>s nakoupeným </a:t>
            </a:r>
            <a:r>
              <a:rPr lang="cs-CZ" sz="1600" dirty="0"/>
              <a:t>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</a:t>
            </a:r>
            <a:r>
              <a:rPr lang="cs-CZ" sz="16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</a:t>
            </a:r>
            <a:r>
              <a:rPr lang="cs-CZ" sz="1600" dirty="0" smtClean="0"/>
              <a:t>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Konkrétně </a:t>
            </a:r>
            <a:r>
              <a:rPr lang="cs-CZ" sz="1600" dirty="0"/>
              <a:t>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 smtClean="0"/>
              <a:t>postojovou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Lze ji </a:t>
            </a:r>
            <a:r>
              <a:rPr lang="cs-CZ" sz="1600" dirty="0"/>
              <a:t>pomocí behaviorální i emocionální stránky přiblížit jako způsob budoucího chování zákazníků, kteří projevují zájem opakovanými nákupy a pozitivními referencemi.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S behaviorální </a:t>
            </a:r>
            <a:r>
              <a:rPr lang="cs-CZ" sz="1600" dirty="0"/>
              <a:t>stránkou souvisí opakované a možná i zvětšující se objemy nákupů. 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Do emocionálního aspektu </a:t>
            </a:r>
            <a:r>
              <a:rPr lang="cs-CZ" sz="1600" dirty="0"/>
              <a:t>spadá to, co zákazníky vede </a:t>
            </a:r>
            <a:r>
              <a:rPr lang="cs-CZ" sz="1600" dirty="0" smtClean="0"/>
              <a:t>k opakovaným </a:t>
            </a:r>
            <a:r>
              <a:rPr lang="cs-CZ" sz="1600" dirty="0"/>
              <a:t>nákupům, např. služby, značka, propagace apod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Budoucí </a:t>
            </a:r>
            <a:r>
              <a:rPr lang="cs-CZ" sz="1600" dirty="0"/>
              <a:t>chování zákazníků lze předvídat i </a:t>
            </a:r>
            <a:r>
              <a:rPr lang="cs-CZ" sz="1600" dirty="0" smtClean="0"/>
              <a:t>s ohledem </a:t>
            </a:r>
            <a:r>
              <a:rPr lang="cs-CZ" sz="1600" dirty="0"/>
              <a:t>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</a:t>
            </a:r>
            <a:r>
              <a:rPr lang="cs-CZ" sz="1600" b="1" dirty="0" smtClean="0"/>
              <a:t>monopolem/dodavatelem</a:t>
            </a:r>
            <a:r>
              <a:rPr lang="cs-CZ" sz="1600" dirty="0" smtClean="0"/>
              <a:t> - Jde </a:t>
            </a:r>
            <a:r>
              <a:rPr lang="cs-CZ" sz="1600" dirty="0"/>
              <a:t>o extrémní situaci, kdy zákazník nemá žádnou jinou dodavatelskou možnost. Zákazníci vyjadřují vysokou míru nespokojenosti a frustrace. V dnešním prostředí se jedná o </a:t>
            </a:r>
            <a:r>
              <a:rPr lang="cs-CZ" sz="1600" dirty="0" smtClean="0"/>
              <a:t>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vysokými náklady na změnu </a:t>
            </a:r>
            <a:r>
              <a:rPr lang="cs-CZ" sz="1600" b="1" dirty="0" smtClean="0"/>
              <a:t>dodavatele</a:t>
            </a:r>
            <a:r>
              <a:rPr lang="cs-CZ" sz="1600" dirty="0" smtClean="0"/>
              <a:t> - Zákazník </a:t>
            </a:r>
            <a:r>
              <a:rPr lang="cs-CZ" sz="1600" dirty="0"/>
              <a:t>má již možnost využít nabídku od konkurence, ale kvůli vysokým iniciačním nákladům zůstává u dosavadního dodavatele. I v tomto případě jde o velkou míru negativního vnímání ze strany zákazníků</a:t>
            </a:r>
            <a:r>
              <a:rPr lang="cs-CZ" sz="1600" dirty="0" smtClean="0"/>
              <a:t>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</a:t>
            </a:r>
            <a:r>
              <a:rPr lang="cs-CZ" sz="1600" b="1" dirty="0" smtClean="0"/>
              <a:t>dodavatelem</a:t>
            </a:r>
            <a:r>
              <a:rPr lang="cs-CZ" sz="1600" dirty="0" smtClean="0"/>
              <a:t> - </a:t>
            </a:r>
            <a:r>
              <a:rPr lang="cs-CZ" sz="1600" dirty="0"/>
              <a:t>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</a:t>
            </a:r>
            <a:r>
              <a:rPr lang="cs-CZ" sz="1600" dirty="0" smtClean="0"/>
              <a:t>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4) </a:t>
            </a:r>
            <a:r>
              <a:rPr lang="cs-CZ" sz="1600" b="1" dirty="0" smtClean="0"/>
              <a:t>Loajalita zvyková </a:t>
            </a:r>
            <a:r>
              <a:rPr lang="cs-CZ" sz="1600" dirty="0" smtClean="0"/>
              <a:t>- Typická </a:t>
            </a:r>
            <a:r>
              <a:rPr lang="cs-CZ" sz="1600" dirty="0"/>
              <a:t>pro mnoho zákazníků, kteří z nějakých důvodů, nechtějí měnit své zažité zvyky. Pokud by se však na to organizace příliš spoléhala a systematicky nezlepšovala svou nabídku, může se rychle dostat do existenčních problémů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5) </a:t>
            </a:r>
            <a:r>
              <a:rPr lang="cs-CZ" sz="1600" b="1" dirty="0" smtClean="0"/>
              <a:t>Loajalita zavazující</a:t>
            </a:r>
            <a:r>
              <a:rPr lang="cs-CZ" sz="1600" dirty="0" smtClean="0"/>
              <a:t> - Dle </a:t>
            </a:r>
            <a:r>
              <a:rPr lang="cs-CZ" sz="1600" dirty="0"/>
              <a:t>výkonnosti organizace se jedná o nejatraktivnější formu loajality. Zákazníci jsou vysoce spokojeni a mají tak pocit určitých závazků. Takoví </a:t>
            </a:r>
            <a:r>
              <a:rPr lang="cs-CZ" sz="1600" dirty="0" smtClean="0"/>
              <a:t>zákazníci jsou </a:t>
            </a:r>
            <a:r>
              <a:rPr lang="cs-CZ" sz="1600" dirty="0"/>
              <a:t>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loajální - vybere </a:t>
            </a:r>
            <a:r>
              <a:rPr lang="cs-CZ" sz="1600" dirty="0"/>
              <a:t>si váš výrobek bez </a:t>
            </a:r>
            <a:r>
              <a:rPr lang="cs-CZ" sz="1600" dirty="0" smtClean="0"/>
              <a:t>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Mírně loajální – koupí si váš </a:t>
            </a:r>
            <a:r>
              <a:rPr lang="cs-CZ" sz="1600" dirty="0"/>
              <a:t>výrobek </a:t>
            </a:r>
            <a:r>
              <a:rPr lang="cs-CZ" sz="1600" dirty="0" smtClean="0"/>
              <a:t>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Indiferentní - bude </a:t>
            </a:r>
            <a:r>
              <a:rPr lang="cs-CZ" sz="1600" dirty="0"/>
              <a:t>zkoumat užitečnost opakovaného </a:t>
            </a:r>
            <a:r>
              <a:rPr lang="cs-CZ" sz="1600" dirty="0" smtClean="0"/>
              <a:t>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nejistý - bude </a:t>
            </a:r>
            <a:r>
              <a:rPr lang="cs-CZ" sz="1600" dirty="0"/>
              <a:t>váhat a asi si váš výrobek už </a:t>
            </a:r>
            <a:r>
              <a:rPr lang="cs-CZ" sz="1600" dirty="0" smtClean="0"/>
              <a:t>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Ztracený - určitě </a:t>
            </a:r>
            <a:r>
              <a:rPr lang="cs-CZ" sz="1600" dirty="0"/>
              <a:t>si váš výrobek už </a:t>
            </a:r>
            <a:r>
              <a:rPr lang="cs-CZ" sz="1600" dirty="0" smtClean="0"/>
              <a:t>nekoupí.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</a:t>
            </a:r>
            <a:r>
              <a:rPr lang="cs-CZ" sz="1600" b="1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při </a:t>
            </a:r>
            <a:r>
              <a:rPr lang="cs-CZ" sz="1600" dirty="0"/>
              <a:t>překonání </a:t>
            </a:r>
            <a:r>
              <a:rPr lang="cs-CZ" sz="1600" dirty="0" smtClean="0"/>
              <a:t>očekávání přichází </a:t>
            </a:r>
            <a:r>
              <a:rPr lang="cs-CZ" sz="1600" dirty="0"/>
              <a:t>zákazníkovo potěšení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míra </a:t>
            </a:r>
            <a:r>
              <a:rPr lang="cs-CZ" sz="1600" dirty="0"/>
              <a:t>spokojenosti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setrvačnost </a:t>
            </a:r>
            <a:r>
              <a:rPr lang="cs-CZ" sz="1600" dirty="0"/>
              <a:t>zákazníka a jeho </a:t>
            </a:r>
            <a:r>
              <a:rPr lang="cs-CZ" sz="1600" dirty="0" smtClean="0"/>
              <a:t>nepřipravenost na </a:t>
            </a:r>
            <a:r>
              <a:rPr lang="cs-CZ" sz="1600" dirty="0"/>
              <a:t>změnu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vztahy </a:t>
            </a:r>
            <a:r>
              <a:rPr lang="cs-CZ" sz="1600" dirty="0"/>
              <a:t>mezi obchodními partnery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postavení dodavatele na trhu.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 smtClean="0"/>
              <a:t>Věrný </a:t>
            </a:r>
            <a:r>
              <a:rPr lang="cs-CZ" sz="1600" b="1" dirty="0"/>
              <a:t>zákazník </a:t>
            </a:r>
            <a:r>
              <a:rPr lang="cs-CZ" sz="1600" dirty="0"/>
              <a:t>už z definice pojmu u jedné značky musí nakoupit nejméně dvakrát – jeho nákup </a:t>
            </a:r>
            <a:r>
              <a:rPr lang="cs-CZ" sz="1600" dirty="0" smtClean="0"/>
              <a:t>není náhodný</a:t>
            </a:r>
            <a:r>
              <a:rPr lang="cs-CZ" sz="1600" dirty="0"/>
              <a:t>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Skutečná </a:t>
            </a:r>
            <a:r>
              <a:rPr lang="cs-CZ" sz="1600" dirty="0"/>
              <a:t>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</a:t>
            </a:r>
            <a:r>
              <a:rPr lang="cs-CZ" sz="1600" dirty="0" smtClean="0"/>
              <a:t>povědomí </a:t>
            </a:r>
            <a:r>
              <a:rPr lang="cs-CZ" sz="1600" dirty="0"/>
              <a:t>o značce a velmi pozitivní </a:t>
            </a:r>
            <a:r>
              <a:rPr lang="cs-CZ" sz="1600" dirty="0" smtClean="0"/>
              <a:t>asociace </a:t>
            </a:r>
            <a:r>
              <a:rPr lang="cs-CZ" sz="1600" dirty="0"/>
              <a:t>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Zákazníci </a:t>
            </a:r>
            <a:r>
              <a:rPr lang="cs-CZ" sz="1600" dirty="0"/>
              <a:t>s vysokou loajalitou nemají potřebu měnit své oblíbené značky a hledat něco nového.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Vysoká </a:t>
            </a:r>
            <a:r>
              <a:rPr lang="cs-CZ" sz="1600" dirty="0"/>
              <a:t>loajalita je jedním z důležitých aspektů, které </a:t>
            </a:r>
            <a:r>
              <a:rPr lang="cs-CZ" sz="1600" b="1" dirty="0"/>
              <a:t>tvoří </a:t>
            </a:r>
            <a:r>
              <a:rPr lang="cs-CZ" sz="1600" b="1" dirty="0" smtClean="0"/>
              <a:t>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</a:t>
            </a:r>
            <a:r>
              <a:rPr lang="cs-CZ" sz="1600" b="1" dirty="0" smtClean="0"/>
              <a:t>posláním</a:t>
            </a:r>
            <a:r>
              <a:rPr lang="cs-CZ" sz="1600" dirty="0" smtClean="0"/>
              <a:t>, </a:t>
            </a:r>
            <a:r>
              <a:rPr lang="cs-CZ" sz="1600" dirty="0"/>
              <a:t>se kterým se </a:t>
            </a:r>
            <a:r>
              <a:rPr lang="cs-CZ" sz="1600" dirty="0" smtClean="0"/>
              <a:t>lidé </a:t>
            </a:r>
            <a:r>
              <a:rPr lang="cs-CZ" sz="1600" dirty="0"/>
              <a:t>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Taková </a:t>
            </a:r>
            <a:r>
              <a:rPr lang="cs-CZ" sz="1600" dirty="0"/>
              <a:t>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</a:t>
            </a:r>
            <a:r>
              <a:rPr lang="cs-CZ" sz="1600" dirty="0" smtClean="0"/>
              <a:t>samozřejmost, ale zákaznická </a:t>
            </a:r>
            <a:r>
              <a:rPr lang="cs-CZ" sz="1600" dirty="0"/>
              <a:t>loajalita se ale v posledním desetiletí stala přímo ekonomickou nutností. Základna věrných zákazníků totiž může </a:t>
            </a:r>
            <a:r>
              <a:rPr lang="cs-CZ" sz="1600" dirty="0" smtClean="0"/>
              <a:t>podnikání </a:t>
            </a:r>
            <a:r>
              <a:rPr lang="cs-CZ" sz="1600" dirty="0"/>
              <a:t>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Loajalita ke značce ztrácí hodnotu, věrných je jen 8 % spotřebitelů, ukazuje výzkum agentury </a:t>
            </a:r>
            <a:r>
              <a:rPr lang="cs-CZ" sz="1600" dirty="0" err="1" smtClean="0"/>
              <a:t>Nielsen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 smtClean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mnohé z nich se zrodily v online prostředí.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Místo </a:t>
            </a:r>
            <a:r>
              <a:rPr lang="cs-CZ" sz="1600" dirty="0"/>
              <a:t>zaměření na úzkou skupinu spotřebitelů by však měly upozorňovat na produkty, které mají potenciál oslovit širší publikum.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Kromě </a:t>
            </a:r>
            <a:r>
              <a:rPr lang="cs-CZ" sz="1600" dirty="0"/>
              <a:t>spotřebitelů, kteří vyhledávají novinky, tak mohou spíše zasáhnout i ty „věrné“, kteří nemají jen motivaci ke změně</a:t>
            </a:r>
            <a:r>
              <a:rPr lang="cs-CZ" sz="16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</a:t>
            </a:r>
            <a:r>
              <a:rPr lang="cs-CZ" sz="1600" dirty="0"/>
              <a:t>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Zákazník </a:t>
            </a:r>
            <a:r>
              <a:rPr lang="cs-CZ" sz="1600" dirty="0"/>
              <a:t>chce vědět o tom, co značka dělá a pak také se s ní identifikovat – má tedy chuť být spojován s danou značkou.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err="1" smtClean="0"/>
              <a:t>Lovebrand</a:t>
            </a:r>
            <a:r>
              <a:rPr lang="cs-CZ" sz="1600" dirty="0" smtClean="0"/>
              <a:t> </a:t>
            </a:r>
            <a:r>
              <a:rPr lang="cs-CZ" sz="1600" dirty="0"/>
              <a:t>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Příslib </a:t>
            </a:r>
            <a:r>
              <a:rPr lang="cs-CZ" sz="1600" dirty="0"/>
              <a:t>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</a:t>
            </a:r>
            <a:r>
              <a:rPr lang="cs-CZ" sz="1600" dirty="0" smtClean="0"/>
              <a:t>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846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MANAGEMENT ZNAČKY  (XMZN)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67</cp:revision>
  <cp:lastPrinted>2020-03-04T10:01:56Z</cp:lastPrinted>
  <dcterms:created xsi:type="dcterms:W3CDTF">2020-03-04T09:39:52Z</dcterms:created>
  <dcterms:modified xsi:type="dcterms:W3CDTF">2022-03-14T22:49:42Z</dcterms:modified>
</cp:coreProperties>
</file>