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handoutMasterIdLst>
    <p:handoutMasterId r:id="rId28"/>
  </p:handoutMasterIdLst>
  <p:sldIdLst>
    <p:sldId id="256" r:id="rId2"/>
    <p:sldId id="474" r:id="rId3"/>
    <p:sldId id="539" r:id="rId4"/>
    <p:sldId id="576" r:id="rId5"/>
    <p:sldId id="578" r:id="rId6"/>
    <p:sldId id="582" r:id="rId7"/>
    <p:sldId id="575" r:id="rId8"/>
    <p:sldId id="579" r:id="rId9"/>
    <p:sldId id="574" r:id="rId10"/>
    <p:sldId id="542" r:id="rId11"/>
    <p:sldId id="541" r:id="rId12"/>
    <p:sldId id="540" r:id="rId13"/>
    <p:sldId id="563" r:id="rId14"/>
    <p:sldId id="561" r:id="rId15"/>
    <p:sldId id="565" r:id="rId16"/>
    <p:sldId id="564" r:id="rId17"/>
    <p:sldId id="569" r:id="rId18"/>
    <p:sldId id="570" r:id="rId19"/>
    <p:sldId id="568" r:id="rId20"/>
    <p:sldId id="585" r:id="rId21"/>
    <p:sldId id="572" r:id="rId22"/>
    <p:sldId id="583" r:id="rId23"/>
    <p:sldId id="573" r:id="rId24"/>
    <p:sldId id="584" r:id="rId25"/>
    <p:sldId id="475" r:id="rId26"/>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317" userDrawn="1">
          <p15:clr>
            <a:srgbClr val="A4A3A4"/>
          </p15:clr>
        </p15:guide>
        <p15:guide id="2" pos="499" userDrawn="1">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dvíková Pavla" initials="LP"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a:srgbClr val="D50202"/>
    <a:srgbClr val="FFFF00"/>
    <a:srgbClr val="009900"/>
    <a:srgbClr val="CCFFFF"/>
    <a:srgbClr val="D10202"/>
    <a:srgbClr val="99FF99"/>
    <a:srgbClr val="CCFF99"/>
    <a:srgbClr val="99FF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Světlý sty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6807" autoAdjust="0"/>
  </p:normalViewPr>
  <p:slideViewPr>
    <p:cSldViewPr snapToGrid="0" snapToObjects="1">
      <p:cViewPr>
        <p:scale>
          <a:sx n="53" d="100"/>
          <a:sy n="53" d="100"/>
        </p:scale>
        <p:origin x="-96" y="-372"/>
      </p:cViewPr>
      <p:guideLst>
        <p:guide orient="horz" pos="3317"/>
        <p:guide pos="499"/>
      </p:guideLst>
    </p:cSldViewPr>
  </p:slideViewPr>
  <p:outlineViewPr>
    <p:cViewPr>
      <p:scale>
        <a:sx n="33" d="100"/>
        <a:sy n="33" d="100"/>
      </p:scale>
      <p:origin x="0" y="-20106"/>
    </p:cViewPr>
  </p:outlineViewPr>
  <p:notesTextViewPr>
    <p:cViewPr>
      <p:scale>
        <a:sx n="100" d="100"/>
        <a:sy n="100" d="100"/>
      </p:scale>
      <p:origin x="0" y="0"/>
    </p:cViewPr>
  </p:notesTextViewPr>
  <p:sorterViewPr>
    <p:cViewPr>
      <p:scale>
        <a:sx n="100" d="100"/>
        <a:sy n="100" d="100"/>
      </p:scale>
      <p:origin x="0" y="-5448"/>
    </p:cViewPr>
  </p:sorterViewPr>
  <p:notesViewPr>
    <p:cSldViewPr snapToGrid="0" snapToObjects="1">
      <p:cViewPr varScale="1">
        <p:scale>
          <a:sx n="91" d="100"/>
          <a:sy n="91" d="100"/>
        </p:scale>
        <p:origin x="376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3037840" cy="466434"/>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970939" y="0"/>
            <a:ext cx="3037840" cy="466434"/>
          </a:xfrm>
          <a:prstGeom prst="rect">
            <a:avLst/>
          </a:prstGeom>
        </p:spPr>
        <p:txBody>
          <a:bodyPr vert="horz" lIns="91440" tIns="45720" rIns="91440" bIns="45720" rtlCol="0"/>
          <a:lstStyle>
            <a:lvl1pPr algn="r">
              <a:defRPr sz="1200"/>
            </a:lvl1pPr>
          </a:lstStyle>
          <a:p>
            <a:fld id="{2DC6700B-6DB9-4E6E-8308-1B81A615A0C7}" type="datetimeFigureOut">
              <a:rPr lang="cs-CZ" smtClean="0"/>
              <a:t>18.4.2022</a:t>
            </a:fld>
            <a:endParaRPr lang="cs-CZ"/>
          </a:p>
        </p:txBody>
      </p:sp>
      <p:sp>
        <p:nvSpPr>
          <p:cNvPr id="4" name="Zástupný symbol pro zápatí 3"/>
          <p:cNvSpPr>
            <a:spLocks noGrp="1"/>
          </p:cNvSpPr>
          <p:nvPr>
            <p:ph type="ftr" sz="quarter" idx="2"/>
          </p:nvPr>
        </p:nvSpPr>
        <p:spPr>
          <a:xfrm>
            <a:off x="1" y="8829968"/>
            <a:ext cx="3037840" cy="466433"/>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970939" y="8829968"/>
            <a:ext cx="3037840" cy="466433"/>
          </a:xfrm>
          <a:prstGeom prst="rect">
            <a:avLst/>
          </a:prstGeom>
        </p:spPr>
        <p:txBody>
          <a:bodyPr vert="horz" lIns="91440" tIns="45720" rIns="91440" bIns="45720" rtlCol="0" anchor="b"/>
          <a:lstStyle>
            <a:lvl1pPr algn="r">
              <a:defRPr sz="1200"/>
            </a:lvl1pPr>
          </a:lstStyle>
          <a:p>
            <a:fld id="{660AA3FD-3C58-4BC6-86FC-A8729BC07362}" type="slidenum">
              <a:rPr lang="cs-CZ" smtClean="0"/>
              <a:t>‹#›</a:t>
            </a:fld>
            <a:endParaRPr lang="cs-CZ"/>
          </a:p>
        </p:txBody>
      </p:sp>
    </p:spTree>
    <p:extLst>
      <p:ext uri="{BB962C8B-B14F-4D97-AF65-F5344CB8AC3E}">
        <p14:creationId xmlns:p14="http://schemas.microsoft.com/office/powerpoint/2010/main" val="20817137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3037840" cy="464821"/>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970939" y="0"/>
            <a:ext cx="3037840" cy="464821"/>
          </a:xfrm>
          <a:prstGeom prst="rect">
            <a:avLst/>
          </a:prstGeom>
        </p:spPr>
        <p:txBody>
          <a:bodyPr vert="horz" lIns="91440" tIns="45720" rIns="91440" bIns="45720" rtlCol="0"/>
          <a:lstStyle>
            <a:lvl1pPr algn="r">
              <a:defRPr sz="1200"/>
            </a:lvl1pPr>
          </a:lstStyle>
          <a:p>
            <a:fld id="{C83DBD41-9FAA-4C3D-A3D8-9976A4942FA3}" type="datetimeFigureOut">
              <a:rPr lang="cs-CZ" smtClean="0"/>
              <a:t>18.4.2022</a:t>
            </a:fld>
            <a:endParaRPr lang="cs-CZ"/>
          </a:p>
        </p:txBody>
      </p:sp>
      <p:sp>
        <p:nvSpPr>
          <p:cNvPr id="4" name="Zástupný symbol pro obrázek snímku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701041" y="4415790"/>
            <a:ext cx="5608320" cy="4183381"/>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1" y="8829967"/>
            <a:ext cx="3037840" cy="464821"/>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970939" y="8829967"/>
            <a:ext cx="3037840" cy="464821"/>
          </a:xfrm>
          <a:prstGeom prst="rect">
            <a:avLst/>
          </a:prstGeom>
        </p:spPr>
        <p:txBody>
          <a:bodyPr vert="horz" lIns="91440" tIns="45720" rIns="91440" bIns="45720" rtlCol="0" anchor="b"/>
          <a:lstStyle>
            <a:lvl1pPr algn="r">
              <a:defRPr sz="1200"/>
            </a:lvl1pPr>
          </a:lstStyle>
          <a:p>
            <a:fld id="{05390784-34DA-4799-BFD9-C6E9ED246103}" type="slidenum">
              <a:rPr lang="cs-CZ" smtClean="0"/>
              <a:t>‹#›</a:t>
            </a:fld>
            <a:endParaRPr lang="cs-CZ"/>
          </a:p>
        </p:txBody>
      </p:sp>
    </p:spTree>
    <p:extLst>
      <p:ext uri="{BB962C8B-B14F-4D97-AF65-F5344CB8AC3E}">
        <p14:creationId xmlns:p14="http://schemas.microsoft.com/office/powerpoint/2010/main" val="98173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5390784-34DA-4799-BFD9-C6E9ED246103}" type="slidenum">
              <a:rPr lang="cs-CZ" smtClean="0"/>
              <a:t>1</a:t>
            </a:fld>
            <a:endParaRPr lang="cs-CZ"/>
          </a:p>
        </p:txBody>
      </p:sp>
    </p:spTree>
    <p:extLst>
      <p:ext uri="{BB962C8B-B14F-4D97-AF65-F5344CB8AC3E}">
        <p14:creationId xmlns:p14="http://schemas.microsoft.com/office/powerpoint/2010/main" val="3235430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4/18/2022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4/18/2022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4/18/2022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638058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4/18/2022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A04B1EB3-18E5-3B48-B1FD-09B9226D6C2A}" type="datetimeFigureOut">
              <a:rPr lang="en-US" smtClean="0"/>
              <a:t>4/18/2022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A04B1EB3-18E5-3B48-B1FD-09B9226D6C2A}" type="datetimeFigureOut">
              <a:rPr lang="en-US" smtClean="0"/>
              <a:t>4/18/2022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A04B1EB3-18E5-3B48-B1FD-09B9226D6C2A}" type="datetimeFigureOut">
              <a:rPr lang="en-US" smtClean="0"/>
              <a:t>4/18/2022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A04B1EB3-18E5-3B48-B1FD-09B9226D6C2A}" type="datetimeFigureOut">
              <a:rPr lang="en-US" smtClean="0"/>
              <a:t>4/18/2022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1EB3-18E5-3B48-B1FD-09B9226D6C2A}" type="datetimeFigureOut">
              <a:rPr lang="en-US" smtClean="0"/>
              <a:t>4/18/2022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4/18/2022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4/18/2022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B1EB3-18E5-3B48-B1FD-09B9226D6C2A}" type="datetimeFigureOut">
              <a:rPr lang="en-US" smtClean="0"/>
              <a:t>4/18/2022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8AB19-9DFA-5149-B5A7-89AF79578156}" type="slidenum">
              <a:rPr lang="en-US" smtClean="0"/>
              <a:t>‹#›</a:t>
            </a:fld>
            <a:endParaRPr lang="en-US"/>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88350" y="2566220"/>
            <a:ext cx="7509489" cy="2127700"/>
          </a:xfrm>
          <a:noFill/>
        </p:spPr>
        <p:txBody>
          <a:bodyPr lIns="0" tIns="0" rIns="0" bIns="0" anchor="t" anchorCtr="0">
            <a:normAutofit fontScale="90000"/>
          </a:bodyPr>
          <a:lstStyle/>
          <a:p>
            <a:pPr algn="l">
              <a:spcBef>
                <a:spcPts val="1200"/>
              </a:spcBef>
            </a:pPr>
            <a:r>
              <a:rPr lang="cs-CZ" sz="3600" dirty="0">
                <a:solidFill>
                  <a:srgbClr val="D10202"/>
                </a:solidFill>
                <a:effectLst>
                  <a:outerShdw blurRad="38100" dist="38100" dir="2700000" algn="tl">
                    <a:srgbClr val="000000">
                      <a:alpha val="43137"/>
                    </a:srgbClr>
                  </a:outerShdw>
                </a:effectLst>
                <a:cs typeface="Arial"/>
              </a:rPr>
              <a:t>MANAGEMENT ZNAČKY  (XMZN)</a:t>
            </a:r>
            <a:br>
              <a:rPr lang="cs-CZ" sz="3600" dirty="0">
                <a:solidFill>
                  <a:srgbClr val="D10202"/>
                </a:solidFill>
                <a:effectLst>
                  <a:outerShdw blurRad="38100" dist="38100" dir="2700000" algn="tl">
                    <a:srgbClr val="000000">
                      <a:alpha val="43137"/>
                    </a:srgbClr>
                  </a:outerShdw>
                </a:effectLst>
                <a:cs typeface="Arial"/>
              </a:rPr>
            </a:br>
            <a:r>
              <a:rPr lang="cs-CZ" sz="3600" dirty="0">
                <a:solidFill>
                  <a:srgbClr val="D10202"/>
                </a:solidFill>
                <a:effectLst>
                  <a:outerShdw blurRad="38100" dist="38100" dir="2700000" algn="tl">
                    <a:srgbClr val="000000">
                      <a:alpha val="43137"/>
                    </a:srgbClr>
                  </a:outerShdw>
                </a:effectLst>
                <a:cs typeface="Arial"/>
              </a:rPr>
              <a:t/>
            </a:r>
            <a:br>
              <a:rPr lang="cs-CZ" sz="3600" dirty="0">
                <a:solidFill>
                  <a:srgbClr val="D10202"/>
                </a:solidFill>
                <a:effectLst>
                  <a:outerShdw blurRad="38100" dist="38100" dir="2700000" algn="tl">
                    <a:srgbClr val="000000">
                      <a:alpha val="43137"/>
                    </a:srgbClr>
                  </a:outerShdw>
                </a:effectLst>
                <a:cs typeface="Arial"/>
              </a:rPr>
            </a:br>
            <a:r>
              <a:rPr lang="cs-CZ" sz="2700" dirty="0">
                <a:solidFill>
                  <a:srgbClr val="D10202"/>
                </a:solidFill>
                <a:effectLst>
                  <a:outerShdw blurRad="38100" dist="38100" dir="2700000" algn="tl">
                    <a:srgbClr val="000000">
                      <a:alpha val="43137"/>
                    </a:srgbClr>
                  </a:outerShdw>
                </a:effectLst>
                <a:cs typeface="Arial"/>
              </a:rPr>
              <a:t>8. přednáška</a:t>
            </a:r>
            <a:br>
              <a:rPr lang="cs-CZ" sz="2700" dirty="0">
                <a:solidFill>
                  <a:srgbClr val="D10202"/>
                </a:solidFill>
                <a:effectLst>
                  <a:outerShdw blurRad="38100" dist="38100" dir="2700000" algn="tl">
                    <a:srgbClr val="000000">
                      <a:alpha val="43137"/>
                    </a:srgbClr>
                  </a:outerShdw>
                </a:effectLst>
                <a:cs typeface="Arial"/>
              </a:rPr>
            </a:br>
            <a:r>
              <a:rPr lang="cs-CZ" sz="2700" dirty="0">
                <a:solidFill>
                  <a:srgbClr val="D10202"/>
                </a:solidFill>
                <a:effectLst>
                  <a:outerShdw blurRad="38100" dist="38100" dir="2700000" algn="tl">
                    <a:srgbClr val="000000">
                      <a:alpha val="43137"/>
                    </a:srgbClr>
                  </a:outerShdw>
                </a:effectLst>
                <a:cs typeface="Arial"/>
              </a:rPr>
              <a:t>Téma: Druhy značek, trademark. Vnímání značky. Loajalita </a:t>
            </a:r>
            <a:br>
              <a:rPr lang="cs-CZ" sz="2700" dirty="0">
                <a:solidFill>
                  <a:srgbClr val="D10202"/>
                </a:solidFill>
                <a:effectLst>
                  <a:outerShdw blurRad="38100" dist="38100" dir="2700000" algn="tl">
                    <a:srgbClr val="000000">
                      <a:alpha val="43137"/>
                    </a:srgbClr>
                  </a:outerShdw>
                </a:effectLst>
                <a:cs typeface="Arial"/>
              </a:rPr>
            </a:br>
            <a:r>
              <a:rPr lang="cs-CZ" sz="2700" dirty="0">
                <a:solidFill>
                  <a:srgbClr val="D10202"/>
                </a:solidFill>
                <a:effectLst>
                  <a:outerShdw blurRad="38100" dist="38100" dir="2700000" algn="tl">
                    <a:srgbClr val="000000">
                      <a:alpha val="43137"/>
                    </a:srgbClr>
                  </a:outerShdw>
                </a:effectLst>
                <a:cs typeface="Arial"/>
              </a:rPr>
              <a:t>            ke značce. </a:t>
            </a:r>
            <a:endParaRPr lang="en-US" sz="2700" dirty="0">
              <a:solidFill>
                <a:srgbClr val="D10202"/>
              </a:solidFill>
              <a:effectLst>
                <a:outerShdw blurRad="38100" dist="38100" dir="2700000" algn="tl">
                  <a:srgbClr val="000000">
                    <a:alpha val="43137"/>
                  </a:srgbClr>
                </a:outerShdw>
              </a:effectLst>
            </a:endParaRPr>
          </a:p>
        </p:txBody>
      </p:sp>
      <p:sp>
        <p:nvSpPr>
          <p:cNvPr id="3" name="Title 1"/>
          <p:cNvSpPr txBox="1">
            <a:spLocks/>
          </p:cNvSpPr>
          <p:nvPr/>
        </p:nvSpPr>
        <p:spPr>
          <a:xfrm>
            <a:off x="788350" y="5174395"/>
            <a:ext cx="2928245" cy="902268"/>
          </a:xfrm>
          <a:prstGeom prst="rect">
            <a:avLst/>
          </a:prstGeom>
        </p:spPr>
        <p:txBody>
          <a:bodyPr vert="horz" lIns="0" tIns="0" rIns="0" bIns="0" rtlCol="0" anchor="t" anchorCtr="0">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cs-CZ" sz="1400" dirty="0">
                <a:cs typeface="Arial"/>
              </a:rPr>
              <a:t>Ing. Mgr. Renáta Pavlíčková, MBA</a:t>
            </a:r>
          </a:p>
          <a:p>
            <a:pPr algn="l"/>
            <a:r>
              <a:rPr lang="cs-CZ" sz="1400" dirty="0">
                <a:cs typeface="Arial"/>
              </a:rPr>
              <a:t>renata.pavlickova@mvso.cz</a:t>
            </a:r>
          </a:p>
          <a:p>
            <a:pPr algn="l"/>
            <a:endParaRPr lang="cs-CZ" sz="1400" dirty="0">
              <a:cs typeface="Arial"/>
            </a:endParaRPr>
          </a:p>
          <a:p>
            <a:pPr algn="l"/>
            <a:r>
              <a:rPr lang="cs-CZ" sz="1400" dirty="0">
                <a:cs typeface="Arial"/>
              </a:rPr>
              <a:t>Olomouc, LS 2020/2021</a:t>
            </a:r>
            <a:endParaRPr lang="en-US" sz="1400" dirty="0">
              <a:cs typeface="Arial"/>
            </a:endParaRPr>
          </a:p>
        </p:txBody>
      </p:sp>
      <p:sp>
        <p:nvSpPr>
          <p:cNvPr id="4" name="Obdélník 3">
            <a:extLst>
              <a:ext uri="{FF2B5EF4-FFF2-40B4-BE49-F238E27FC236}">
                <a16:creationId xmlns:a16="http://schemas.microsoft.com/office/drawing/2014/main" xmlns="" id="{112FCA39-295A-4D4B-8D46-B1873CFD999C}"/>
              </a:ext>
            </a:extLst>
          </p:cNvPr>
          <p:cNvSpPr/>
          <p:nvPr/>
        </p:nvSpPr>
        <p:spPr>
          <a:xfrm>
            <a:off x="4290060" y="5040753"/>
            <a:ext cx="4581095" cy="1169551"/>
          </a:xfrm>
          <a:prstGeom prst="rect">
            <a:avLst/>
          </a:prstGeom>
        </p:spPr>
        <p:txBody>
          <a:bodyPr wrap="square">
            <a:spAutoFit/>
          </a:bodyPr>
          <a:lstStyle/>
          <a:p>
            <a:r>
              <a:rPr lang="cs-CZ" sz="1400" dirty="0">
                <a:solidFill>
                  <a:srgbClr val="D10202"/>
                </a:solidFill>
                <a:cs typeface="Arial"/>
              </a:rPr>
              <a:t>Studijní program: Ekonomika a management</a:t>
            </a:r>
            <a:br>
              <a:rPr lang="cs-CZ" sz="1400" dirty="0">
                <a:solidFill>
                  <a:srgbClr val="D10202"/>
                </a:solidFill>
                <a:cs typeface="Arial"/>
              </a:rPr>
            </a:br>
            <a:r>
              <a:rPr lang="cs-CZ" sz="1400" dirty="0">
                <a:solidFill>
                  <a:srgbClr val="D10202"/>
                </a:solidFill>
                <a:cs typeface="Arial"/>
              </a:rPr>
              <a:t>Obor: Ekonomika a management malých a středních podniků</a:t>
            </a:r>
            <a:br>
              <a:rPr lang="cs-CZ" sz="1400" dirty="0">
                <a:solidFill>
                  <a:srgbClr val="D10202"/>
                </a:solidFill>
                <a:cs typeface="Arial"/>
              </a:rPr>
            </a:br>
            <a:r>
              <a:rPr lang="cs-CZ" sz="1400" dirty="0">
                <a:solidFill>
                  <a:srgbClr val="D10202"/>
                </a:solidFill>
                <a:cs typeface="Arial"/>
              </a:rPr>
              <a:t>Ročník: 2.</a:t>
            </a:r>
            <a:br>
              <a:rPr lang="cs-CZ" sz="1400" dirty="0">
                <a:solidFill>
                  <a:srgbClr val="D10202"/>
                </a:solidFill>
                <a:cs typeface="Arial"/>
              </a:rPr>
            </a:br>
            <a:r>
              <a:rPr lang="cs-CZ" sz="1400" dirty="0">
                <a:solidFill>
                  <a:srgbClr val="D10202"/>
                </a:solidFill>
                <a:cs typeface="Arial"/>
              </a:rPr>
              <a:t>Typ studia: navazující (</a:t>
            </a:r>
            <a:r>
              <a:rPr lang="cs-CZ" sz="1400" dirty="0" err="1">
                <a:solidFill>
                  <a:srgbClr val="D10202"/>
                </a:solidFill>
                <a:cs typeface="Arial"/>
              </a:rPr>
              <a:t>NMgr</a:t>
            </a:r>
            <a:r>
              <a:rPr lang="cs-CZ" sz="1400" dirty="0">
                <a:solidFill>
                  <a:srgbClr val="D10202"/>
                </a:solidFill>
                <a:cs typeface="Arial"/>
              </a:rPr>
              <a:t>.)</a:t>
            </a:r>
            <a:br>
              <a:rPr lang="cs-CZ" sz="1400" dirty="0">
                <a:solidFill>
                  <a:srgbClr val="D10202"/>
                </a:solidFill>
                <a:cs typeface="Arial"/>
              </a:rPr>
            </a:br>
            <a:r>
              <a:rPr lang="cs-CZ" sz="1400" dirty="0">
                <a:solidFill>
                  <a:srgbClr val="D10202"/>
                </a:solidFill>
                <a:cs typeface="Arial"/>
              </a:rPr>
              <a:t>Forma: kombinovaná</a:t>
            </a:r>
            <a:endParaRPr lang="cs-CZ" sz="1400" dirty="0"/>
          </a:p>
        </p:txBody>
      </p:sp>
    </p:spTree>
    <p:extLst>
      <p:ext uri="{BB962C8B-B14F-4D97-AF65-F5344CB8AC3E}">
        <p14:creationId xmlns:p14="http://schemas.microsoft.com/office/powerpoint/2010/main" val="1735084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Trademark v České republice</a:t>
            </a:r>
          </a:p>
        </p:txBody>
      </p:sp>
      <p:sp>
        <p:nvSpPr>
          <p:cNvPr id="3" name="Zástupný symbol pro obsah 2"/>
          <p:cNvSpPr>
            <a:spLocks noGrp="1"/>
          </p:cNvSpPr>
          <p:nvPr>
            <p:ph idx="1"/>
          </p:nvPr>
        </p:nvSpPr>
        <p:spPr>
          <a:noFill/>
        </p:spPr>
        <p:txBody>
          <a:bodyPr>
            <a:normAutofit lnSpcReduction="10000"/>
          </a:bodyPr>
          <a:lstStyle/>
          <a:p>
            <a:pPr algn="just">
              <a:lnSpc>
                <a:spcPct val="150000"/>
              </a:lnSpc>
            </a:pPr>
            <a:r>
              <a:rPr lang="cs-CZ" sz="1600" b="1" dirty="0"/>
              <a:t>Ochrannou známkou </a:t>
            </a:r>
            <a:r>
              <a:rPr lang="cs-CZ" sz="1600" dirty="0"/>
              <a:t>je označení tvořené slovy, písmeny, číslicemi, kresbou nebo tvarem výrobku nebo jeho obalu (prostorová známka), popřípadě jejich kombinací, a zapsané do rejstříku Úřadu průmyslového vlastnictví. Toto označení je určeno k rozlišení výrobků nebo služeb pocházejících od různých podnikatelů. </a:t>
            </a:r>
          </a:p>
          <a:p>
            <a:pPr algn="just">
              <a:lnSpc>
                <a:spcPct val="150000"/>
              </a:lnSpc>
            </a:pPr>
            <a:r>
              <a:rPr lang="cs-CZ" sz="1600" b="1" dirty="0"/>
              <a:t>Ochranná známka je typ duševního vlastnictví</a:t>
            </a:r>
            <a:r>
              <a:rPr lang="cs-CZ" sz="1600" dirty="0"/>
              <a:t>. Vlastník registrované ochranné známky může v případě jejího porušení započít právní úkony, směřující k zabránění neoprávněného použití této známky, registrace známky se nicméně nevyžaduje. Vlastník neregistrované ochranné známky též může podniknout kroky k ochraně svého označení, ale musí ve všech započatých řízeních prokazovat, že skutečně své označení užívá a v jakém rozsahu. </a:t>
            </a:r>
          </a:p>
          <a:p>
            <a:pPr algn="just">
              <a:lnSpc>
                <a:spcPct val="150000"/>
              </a:lnSpc>
            </a:pPr>
            <a:r>
              <a:rPr lang="cs-CZ" sz="1600" b="1" dirty="0"/>
              <a:t>Zákonná úprava: </a:t>
            </a:r>
            <a:r>
              <a:rPr lang="cs-CZ" sz="1600" dirty="0"/>
              <a:t>zákon č. 137/1995 Sb. O ochranných známkách ve znění zákona č. 116/2000 Sb., prováděcí vyhláška č. 213/1995 Sb. </a:t>
            </a:r>
          </a:p>
          <a:p>
            <a:pPr algn="just">
              <a:lnSpc>
                <a:spcPct val="150000"/>
              </a:lnSpc>
            </a:pPr>
            <a:r>
              <a:rPr lang="cs-CZ" sz="1600" dirty="0"/>
              <a:t>Odkaz: </a:t>
            </a:r>
            <a:r>
              <a:rPr lang="cs-CZ" sz="1600" b="1" dirty="0"/>
              <a:t>Úřad průmyslového vlastnictví </a:t>
            </a:r>
            <a:r>
              <a:rPr lang="cs-CZ" sz="1600" dirty="0"/>
              <a:t>–  </a:t>
            </a:r>
            <a:r>
              <a:rPr lang="cs-CZ" sz="1600" b="1" dirty="0"/>
              <a:t>www.upv.cz</a:t>
            </a:r>
          </a:p>
          <a:p>
            <a:pPr marL="0" lvl="0" indent="0" algn="just">
              <a:lnSpc>
                <a:spcPct val="150000"/>
              </a:lnSpc>
              <a:buNone/>
            </a:pPr>
            <a:endParaRPr lang="cs-CZ" sz="1600" dirty="0"/>
          </a:p>
        </p:txBody>
      </p:sp>
    </p:spTree>
    <p:extLst>
      <p:ext uri="{BB962C8B-B14F-4D97-AF65-F5344CB8AC3E}">
        <p14:creationId xmlns:p14="http://schemas.microsoft.com/office/powerpoint/2010/main" val="2453201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Trademark v České republice</a:t>
            </a:r>
          </a:p>
        </p:txBody>
      </p:sp>
      <p:sp>
        <p:nvSpPr>
          <p:cNvPr id="3" name="Zástupný symbol pro obsah 2"/>
          <p:cNvSpPr>
            <a:spLocks noGrp="1"/>
          </p:cNvSpPr>
          <p:nvPr>
            <p:ph idx="1"/>
          </p:nvPr>
        </p:nvSpPr>
        <p:spPr>
          <a:noFill/>
        </p:spPr>
        <p:txBody>
          <a:bodyPr>
            <a:normAutofit lnSpcReduction="10000"/>
          </a:bodyPr>
          <a:lstStyle/>
          <a:p>
            <a:pPr marL="0" lvl="0" indent="0" algn="just">
              <a:lnSpc>
                <a:spcPct val="150000"/>
              </a:lnSpc>
              <a:buNone/>
            </a:pPr>
            <a:r>
              <a:rPr lang="cs-CZ" sz="1600" b="1" dirty="0"/>
              <a:t>Kdy je zápis vyloučen</a:t>
            </a:r>
            <a:r>
              <a:rPr lang="cs-CZ" sz="1600" dirty="0"/>
              <a:t> – ze zápisu do rejstříku je vyloučeno označení, které:</a:t>
            </a:r>
          </a:p>
          <a:p>
            <a:pPr lvl="1" algn="just">
              <a:lnSpc>
                <a:spcPct val="150000"/>
              </a:lnSpc>
              <a:buFont typeface="+mj-lt"/>
              <a:buAutoNum type="arabicPeriod"/>
            </a:pPr>
            <a:r>
              <a:rPr lang="cs-CZ" sz="1600" dirty="0"/>
              <a:t>nemůže být graficky znázorněno,</a:t>
            </a:r>
          </a:p>
          <a:p>
            <a:pPr lvl="1" algn="just">
              <a:lnSpc>
                <a:spcPct val="150000"/>
              </a:lnSpc>
              <a:buFont typeface="+mj-lt"/>
              <a:buAutoNum type="arabicPeriod"/>
            </a:pPr>
            <a:r>
              <a:rPr lang="cs-CZ" sz="1600" dirty="0"/>
              <a:t>nemá rozlišovací způsobilost,</a:t>
            </a:r>
          </a:p>
          <a:p>
            <a:pPr lvl="1" algn="just">
              <a:lnSpc>
                <a:spcPct val="150000"/>
              </a:lnSpc>
              <a:buFont typeface="+mj-lt"/>
              <a:buAutoNum type="arabicPeriod"/>
            </a:pPr>
            <a:r>
              <a:rPr lang="cs-CZ" sz="1600" dirty="0"/>
              <a:t>je tvořeno výlučně ze značek sloužících v obchodě, z údajů o zeměpisném původu,</a:t>
            </a:r>
          </a:p>
          <a:p>
            <a:pPr lvl="1" algn="just">
              <a:lnSpc>
                <a:spcPct val="150000"/>
              </a:lnSpc>
              <a:buFont typeface="+mj-lt"/>
              <a:buAutoNum type="arabicPeriod"/>
            </a:pPr>
            <a:r>
              <a:rPr lang="cs-CZ" sz="1600" dirty="0"/>
              <a:t>výlučně sestává ze značek nebo označení obvyklých v běžném jazyce,</a:t>
            </a:r>
          </a:p>
          <a:p>
            <a:pPr lvl="1" algn="just">
              <a:lnSpc>
                <a:spcPct val="150000"/>
              </a:lnSpc>
              <a:buFont typeface="+mj-lt"/>
              <a:buAutoNum type="arabicPeriod"/>
            </a:pPr>
            <a:r>
              <a:rPr lang="cs-CZ" sz="1600" dirty="0"/>
              <a:t>je tvořeno výlučně tvarem výrobku,</a:t>
            </a:r>
          </a:p>
          <a:p>
            <a:pPr lvl="1" algn="just">
              <a:lnSpc>
                <a:spcPct val="150000"/>
              </a:lnSpc>
              <a:buFont typeface="+mj-lt"/>
              <a:buAutoNum type="arabicPeriod"/>
            </a:pPr>
            <a:r>
              <a:rPr lang="cs-CZ" sz="1600" dirty="0"/>
              <a:t>odporuje veřejnému pořádku nebo dobrým mravům,</a:t>
            </a:r>
          </a:p>
          <a:p>
            <a:pPr lvl="1" algn="just">
              <a:lnSpc>
                <a:spcPct val="150000"/>
              </a:lnSpc>
              <a:buFont typeface="+mj-lt"/>
              <a:buAutoNum type="arabicPeriod"/>
            </a:pPr>
            <a:r>
              <a:rPr lang="cs-CZ" sz="1600" dirty="0"/>
              <a:t>může klamat veřejnost o povaze, jakosti nebo původu výrobků nebo služeb,</a:t>
            </a:r>
          </a:p>
          <a:p>
            <a:pPr lvl="1" algn="just">
              <a:lnSpc>
                <a:spcPct val="150000"/>
              </a:lnSpc>
              <a:buFont typeface="+mj-lt"/>
              <a:buAutoNum type="arabicPeriod"/>
            </a:pPr>
            <a:r>
              <a:rPr lang="cs-CZ" sz="1600" dirty="0"/>
              <a:t>by bylo v rozporu se závazky České republiky z mezinárodních smluv,</a:t>
            </a:r>
          </a:p>
          <a:p>
            <a:pPr lvl="1" algn="just">
              <a:lnSpc>
                <a:spcPct val="150000"/>
              </a:lnSpc>
              <a:buFont typeface="+mj-lt"/>
              <a:buAutoNum type="arabicPeriod"/>
            </a:pPr>
            <a:r>
              <a:rPr lang="cs-CZ" sz="1600" dirty="0"/>
              <a:t>obsahuje znaky vysoké symbolické hodnoty, zejména náboženské symboly,</a:t>
            </a:r>
          </a:p>
          <a:p>
            <a:pPr lvl="1" algn="just">
              <a:lnSpc>
                <a:spcPct val="150000"/>
              </a:lnSpc>
              <a:buFont typeface="+mj-lt"/>
              <a:buAutoNum type="arabicPeriod"/>
            </a:pPr>
            <a:r>
              <a:rPr lang="cs-CZ" sz="1600" dirty="0"/>
              <a:t>je přihlašováno pro vína a lihoviny s nepravdivým zeměpisným údajem.</a:t>
            </a:r>
          </a:p>
          <a:p>
            <a:pPr marL="0" lvl="0" indent="0" algn="just">
              <a:lnSpc>
                <a:spcPct val="150000"/>
              </a:lnSpc>
              <a:buNone/>
            </a:pPr>
            <a:endParaRPr lang="cs-CZ" sz="1600" dirty="0"/>
          </a:p>
        </p:txBody>
      </p:sp>
    </p:spTree>
    <p:extLst>
      <p:ext uri="{BB962C8B-B14F-4D97-AF65-F5344CB8AC3E}">
        <p14:creationId xmlns:p14="http://schemas.microsoft.com/office/powerpoint/2010/main" val="2453201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Nezapsání známky</a:t>
            </a:r>
          </a:p>
        </p:txBody>
      </p:sp>
      <p:sp>
        <p:nvSpPr>
          <p:cNvPr id="3" name="Zástupný symbol pro obsah 2"/>
          <p:cNvSpPr>
            <a:spLocks noGrp="1"/>
          </p:cNvSpPr>
          <p:nvPr>
            <p:ph idx="1"/>
          </p:nvPr>
        </p:nvSpPr>
        <p:spPr>
          <a:noFill/>
        </p:spPr>
        <p:txBody>
          <a:bodyPr>
            <a:normAutofit/>
          </a:bodyPr>
          <a:lstStyle/>
          <a:p>
            <a:pPr marL="0" indent="0" algn="just">
              <a:lnSpc>
                <a:spcPct val="150000"/>
              </a:lnSpc>
              <a:buNone/>
            </a:pPr>
            <a:r>
              <a:rPr lang="cs-CZ" sz="1600" b="1" dirty="0"/>
              <a:t>Úřad dále nezapíše označení, </a:t>
            </a:r>
            <a:r>
              <a:rPr lang="cs-CZ" sz="1600" dirty="0"/>
              <a:t>jestliže:  </a:t>
            </a:r>
          </a:p>
          <a:p>
            <a:pPr algn="just">
              <a:lnSpc>
                <a:spcPct val="150000"/>
              </a:lnSpc>
              <a:buFont typeface="Wingdings" panose="05000000000000000000" pitchFamily="2" charset="2"/>
              <a:buChar char="§"/>
            </a:pPr>
            <a:r>
              <a:rPr lang="cs-CZ" sz="1600" dirty="0"/>
              <a:t>shodné se starší ochrannou známkou zapsanou nebo přihlášenou pro podobné výrobky </a:t>
            </a:r>
            <a:br>
              <a:rPr lang="cs-CZ" sz="1600" dirty="0"/>
            </a:br>
            <a:r>
              <a:rPr lang="cs-CZ" sz="1600" dirty="0"/>
              <a:t>i služby nebo obsahující s ní shodné prvky (zápis je možný se souhlasem majitele starší ochranné známky), </a:t>
            </a:r>
          </a:p>
          <a:p>
            <a:pPr algn="just">
              <a:lnSpc>
                <a:spcPct val="150000"/>
              </a:lnSpc>
              <a:buFont typeface="Wingdings" panose="05000000000000000000" pitchFamily="2" charset="2"/>
              <a:buChar char="§"/>
            </a:pPr>
            <a:r>
              <a:rPr lang="cs-CZ" sz="1600" dirty="0"/>
              <a:t>shodné se známkou, která zanikla v důsledku neobnovení, a to do 2 let od jejího zániku. </a:t>
            </a:r>
          </a:p>
          <a:p>
            <a:pPr marL="0" lvl="0" indent="0" algn="just">
              <a:lnSpc>
                <a:spcPct val="150000"/>
              </a:lnSpc>
              <a:buNone/>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2453201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Práva majitele ochranné známky</a:t>
            </a:r>
          </a:p>
        </p:txBody>
      </p:sp>
      <p:sp>
        <p:nvSpPr>
          <p:cNvPr id="3" name="Zástupný symbol pro obsah 2"/>
          <p:cNvSpPr>
            <a:spLocks noGrp="1"/>
          </p:cNvSpPr>
          <p:nvPr>
            <p:ph idx="1"/>
          </p:nvPr>
        </p:nvSpPr>
        <p:spPr>
          <a:noFill/>
        </p:spPr>
        <p:txBody>
          <a:bodyPr>
            <a:normAutofit lnSpcReduction="10000"/>
          </a:bodyPr>
          <a:lstStyle/>
          <a:p>
            <a:pPr algn="just">
              <a:lnSpc>
                <a:spcPct val="150000"/>
              </a:lnSpc>
              <a:buFont typeface="+mj-lt"/>
              <a:buAutoNum type="alphaLcParenR"/>
            </a:pPr>
            <a:r>
              <a:rPr lang="cs-CZ" sz="1600" dirty="0"/>
              <a:t>výučné právo (monopol) označovat jí své výrobky nebo služby, nebo ji užívat ve spojení s těmito výrobky nebo službami, poskytnout na ni licenci, převést ji (prodej) a jinou osobu nebo ji dát do zástavy,</a:t>
            </a:r>
          </a:p>
          <a:p>
            <a:pPr algn="just">
              <a:lnSpc>
                <a:spcPct val="150000"/>
              </a:lnSpc>
              <a:buFont typeface="+mj-lt"/>
              <a:buAutoNum type="alphaLcParenR"/>
            </a:pPr>
            <a:r>
              <a:rPr lang="cs-CZ" sz="1600" dirty="0"/>
              <a:t>používat spolu s ochrannou známkou značku, </a:t>
            </a:r>
          </a:p>
          <a:p>
            <a:pPr algn="just">
              <a:lnSpc>
                <a:spcPct val="150000"/>
              </a:lnSpc>
              <a:buFont typeface="+mj-lt"/>
              <a:buAutoNum type="alphaLcParenR"/>
            </a:pPr>
            <a:r>
              <a:rPr lang="cs-CZ" sz="1600" dirty="0"/>
              <a:t>bez souhlasu majitele nikdo nesmí užívat označení shodné nebo zaměnitelné pro stejné nebo podobné výrobky nebo služby nebo je užívat ve spojení s těmito výrobky nebo službami; užívat toto označení v obchodním jménu, korespondenci nebo reklamě, </a:t>
            </a:r>
          </a:p>
          <a:p>
            <a:pPr algn="just">
              <a:lnSpc>
                <a:spcPct val="150000"/>
              </a:lnSpc>
              <a:buFont typeface="+mj-lt"/>
              <a:buAutoNum type="alphaLcParenR"/>
            </a:pPr>
            <a:r>
              <a:rPr lang="cs-CZ" sz="1600" dirty="0"/>
              <a:t>vůči každému, kdo uvádí na trh výrobky nebo služby, na nichž je umístěno shodné nebo zaměnitelné označení, právo na informaci o původu výrobků či příslušných dokladů, </a:t>
            </a:r>
          </a:p>
          <a:p>
            <a:pPr algn="just">
              <a:lnSpc>
                <a:spcPct val="150000"/>
              </a:lnSpc>
              <a:buFont typeface="+mj-lt"/>
              <a:buAutoNum type="alphaLcParenR"/>
            </a:pPr>
            <a:r>
              <a:rPr lang="cs-CZ" sz="1600" dirty="0"/>
              <a:t>celní úřad na žádost majitele nepropustí do oběhu zboží porušující jeho práva, </a:t>
            </a:r>
          </a:p>
          <a:p>
            <a:pPr algn="just">
              <a:lnSpc>
                <a:spcPct val="150000"/>
              </a:lnSpc>
              <a:buFont typeface="+mj-lt"/>
              <a:buAutoNum type="alphaLcParenR"/>
            </a:pPr>
            <a:r>
              <a:rPr lang="cs-CZ" sz="1600" dirty="0"/>
              <a:t>majitel je oprávněn vyžadovat na vydavateli publikace, v níž je ochranná známka produkována, aby uvedl, že se jedná o ochrannou známku včetně čísla zápisu do rejstříku. </a:t>
            </a:r>
          </a:p>
          <a:p>
            <a:endParaRPr lang="cs-CZ" sz="1600" dirty="0"/>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4101549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Řízení o přihlášce ochranné známky</a:t>
            </a:r>
          </a:p>
        </p:txBody>
      </p:sp>
      <p:sp>
        <p:nvSpPr>
          <p:cNvPr id="3" name="Zástupný symbol pro obsah 2"/>
          <p:cNvSpPr>
            <a:spLocks noGrp="1"/>
          </p:cNvSpPr>
          <p:nvPr>
            <p:ph idx="1"/>
          </p:nvPr>
        </p:nvSpPr>
        <p:spPr>
          <a:noFill/>
        </p:spPr>
        <p:txBody>
          <a:bodyPr>
            <a:normAutofit/>
          </a:bodyPr>
          <a:lstStyle/>
          <a:p>
            <a:pPr algn="just">
              <a:lnSpc>
                <a:spcPct val="150000"/>
              </a:lnSpc>
              <a:buFont typeface="Wingdings" panose="05000000000000000000" pitchFamily="2" charset="2"/>
              <a:buChar char="§"/>
            </a:pPr>
            <a:r>
              <a:rPr lang="cs-CZ" sz="1600" dirty="0"/>
              <a:t>Podání přihlášky se žádostí o zápis do rejstříku, která kromě identifikace přihlašovatele a znění nebo vyobrazení přihlašovaného označení musí obsahovat seznam výrobků a/nebo služeb, pro které má být známka zapsána, zaplaceni poplatku. </a:t>
            </a:r>
          </a:p>
          <a:p>
            <a:pPr algn="just">
              <a:lnSpc>
                <a:spcPct val="150000"/>
              </a:lnSpc>
              <a:buFont typeface="Wingdings" panose="05000000000000000000" pitchFamily="2" charset="2"/>
              <a:buChar char="§"/>
            </a:pPr>
            <a:r>
              <a:rPr lang="cs-CZ" sz="1600" dirty="0"/>
              <a:t>Výrobky a služby musí být zařazeny do tříd podle niceského třídění (dělení do 42 tříd). </a:t>
            </a:r>
          </a:p>
          <a:p>
            <a:pPr algn="just">
              <a:lnSpc>
                <a:spcPct val="150000"/>
              </a:lnSpc>
              <a:buFont typeface="Wingdings" panose="05000000000000000000" pitchFamily="2" charset="2"/>
              <a:buChar char="§"/>
            </a:pPr>
            <a:r>
              <a:rPr lang="cs-CZ" sz="1600" dirty="0"/>
              <a:t>Po podání přihlášky již nelze rozšířit seznam výrobků a služeb uvedený v přihlášce. </a:t>
            </a:r>
          </a:p>
          <a:p>
            <a:pPr algn="just">
              <a:lnSpc>
                <a:spcPct val="150000"/>
              </a:lnSpc>
              <a:buFont typeface="Wingdings" panose="05000000000000000000" pitchFamily="2" charset="2"/>
              <a:buChar char="§"/>
            </a:pPr>
            <a:r>
              <a:rPr lang="cs-CZ" sz="1600" dirty="0"/>
              <a:t>Podáním přihlášky vzniká přihlašovateli právo přednosti. </a:t>
            </a:r>
          </a:p>
          <a:p>
            <a:pPr algn="just">
              <a:lnSpc>
                <a:spcPct val="150000"/>
              </a:lnSpc>
              <a:buFont typeface="Wingdings" panose="05000000000000000000" pitchFamily="2" charset="2"/>
              <a:buChar char="§"/>
            </a:pPr>
            <a:r>
              <a:rPr lang="cs-CZ" sz="1600" dirty="0"/>
              <a:t>Úřad podrobí přihlášku průzkumu. Nesplňuje-li přihlašované označení výše vedené podmínky, Úřad přihlášku zamítne, v opačném případě ji zveřejní. </a:t>
            </a:r>
          </a:p>
          <a:p>
            <a:pPr marL="0" indent="0">
              <a:buNone/>
            </a:pPr>
            <a:endParaRPr lang="cs-CZ" sz="1600" dirty="0"/>
          </a:p>
        </p:txBody>
      </p:sp>
    </p:spTree>
    <p:extLst>
      <p:ext uri="{BB962C8B-B14F-4D97-AF65-F5344CB8AC3E}">
        <p14:creationId xmlns:p14="http://schemas.microsoft.com/office/powerpoint/2010/main" val="41015496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Námitkové řízení</a:t>
            </a:r>
          </a:p>
        </p:txBody>
      </p:sp>
      <p:sp>
        <p:nvSpPr>
          <p:cNvPr id="3" name="Zástupný symbol pro obsah 2"/>
          <p:cNvSpPr>
            <a:spLocks noGrp="1"/>
          </p:cNvSpPr>
          <p:nvPr>
            <p:ph idx="1"/>
          </p:nvPr>
        </p:nvSpPr>
        <p:spPr>
          <a:noFill/>
        </p:spPr>
        <p:txBody>
          <a:bodyPr>
            <a:normAutofit/>
          </a:bodyPr>
          <a:lstStyle/>
          <a:p>
            <a:pPr algn="just">
              <a:lnSpc>
                <a:spcPct val="150000"/>
              </a:lnSpc>
              <a:buFont typeface="Wingdings" panose="05000000000000000000" pitchFamily="2" charset="2"/>
              <a:buChar char="§"/>
            </a:pPr>
            <a:r>
              <a:rPr lang="cs-CZ" sz="1600" dirty="0"/>
              <a:t>Označení je zveřejněno ve Věstníku Úřadu a ve lhůtě 3 měsíců mohou oprávněné osoby podat zdůvodněné námitky proti jeho zápisu do rejstříku. </a:t>
            </a:r>
          </a:p>
          <a:p>
            <a:pPr algn="just">
              <a:lnSpc>
                <a:spcPct val="150000"/>
              </a:lnSpc>
              <a:buFont typeface="Wingdings" panose="05000000000000000000" pitchFamily="2" charset="2"/>
              <a:buChar char="§"/>
            </a:pPr>
            <a:r>
              <a:rPr lang="cs-CZ" sz="1600" dirty="0"/>
              <a:t>Oprávněni (v zákonu je výčet) jsou ti, do jichž starších práv by zápis do rejstříku zasáhl. Pokud námitky nejsou podány, ÚPV označení zapíše do rejstříku. Jsou-li námitky podány, přihlašovatel je vyzván, aby se k nim vyjádřil. Pokud tak ve lhůtě neučiní, ÚPV řízení zastaví. </a:t>
            </a:r>
            <a:br>
              <a:rPr lang="cs-CZ" sz="1600" dirty="0"/>
            </a:br>
            <a:r>
              <a:rPr lang="cs-CZ" sz="1600" dirty="0"/>
              <a:t>V opačném případě námitky posoudí a buď přihlášku zamítne, nebo zamítne námitky a ochrannou známku zapíše. </a:t>
            </a:r>
          </a:p>
          <a:p>
            <a:pPr algn="just">
              <a:lnSpc>
                <a:spcPct val="150000"/>
              </a:lnSpc>
              <a:buFont typeface="Wingdings" panose="05000000000000000000" pitchFamily="2" charset="2"/>
              <a:buChar char="§"/>
            </a:pPr>
            <a:r>
              <a:rPr lang="cs-CZ" sz="1600" dirty="0"/>
              <a:t>Úřad o zápisu ochranné známky uvědomí přihlašovatele, zápis oznámí ve Věstníku. </a:t>
            </a:r>
          </a:p>
          <a:p>
            <a:pPr algn="just">
              <a:lnSpc>
                <a:spcPct val="150000"/>
              </a:lnSpc>
              <a:buFont typeface="Wingdings" panose="05000000000000000000" pitchFamily="2" charset="2"/>
              <a:buChar char="§"/>
            </a:pPr>
            <a:r>
              <a:rPr lang="cs-CZ" sz="1600" dirty="0"/>
              <a:t>Na žádost majitele ochranné známky Úřad vydá osvědčení o zápisu do rejstříku. </a:t>
            </a:r>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17603850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Porušování ochranné známky</a:t>
            </a:r>
          </a:p>
        </p:txBody>
      </p:sp>
      <p:sp>
        <p:nvSpPr>
          <p:cNvPr id="3" name="Zástupný symbol pro obsah 2"/>
          <p:cNvSpPr>
            <a:spLocks noGrp="1"/>
          </p:cNvSpPr>
          <p:nvPr>
            <p:ph idx="1"/>
          </p:nvPr>
        </p:nvSpPr>
        <p:spPr>
          <a:noFill/>
        </p:spPr>
        <p:txBody>
          <a:bodyPr>
            <a:normAutofit/>
          </a:bodyPr>
          <a:lstStyle/>
          <a:p>
            <a:pPr marL="0" indent="0" algn="just">
              <a:lnSpc>
                <a:spcPct val="150000"/>
              </a:lnSpc>
              <a:buNone/>
            </a:pPr>
            <a:r>
              <a:rPr lang="cs-CZ" sz="1600" b="1" dirty="0"/>
              <a:t>Majitel se může u soudu domáhat</a:t>
            </a:r>
            <a:r>
              <a:rPr lang="cs-CZ" sz="1600" dirty="0"/>
              <a:t>, aby: </a:t>
            </a:r>
          </a:p>
          <a:p>
            <a:pPr lvl="1" algn="just">
              <a:lnSpc>
                <a:spcPct val="150000"/>
              </a:lnSpc>
              <a:buFont typeface="Wingdings" panose="05000000000000000000" pitchFamily="2" charset="2"/>
              <a:buChar char="§"/>
            </a:pPr>
            <a:r>
              <a:rPr lang="cs-CZ" sz="1600" dirty="0"/>
              <a:t>každému bylo zakázáno užívat jeho ochrannou známku nebo označení s ní zaměnitelné pro stejné nebo podobné výrobky nebo služby, </a:t>
            </a:r>
          </a:p>
          <a:p>
            <a:pPr lvl="1" algn="just">
              <a:lnSpc>
                <a:spcPct val="150000"/>
              </a:lnSpc>
              <a:buFont typeface="Wingdings" panose="05000000000000000000" pitchFamily="2" charset="2"/>
              <a:buChar char="§"/>
            </a:pPr>
            <a:r>
              <a:rPr lang="pl-PL" sz="1600" dirty="0"/>
              <a:t>takto označené předměty byly staženy z trhu, </a:t>
            </a:r>
          </a:p>
          <a:p>
            <a:pPr lvl="1" algn="just">
              <a:lnSpc>
                <a:spcPct val="150000"/>
              </a:lnSpc>
              <a:buFont typeface="Wingdings" panose="05000000000000000000" pitchFamily="2" charset="2"/>
              <a:buChar char="§"/>
            </a:pPr>
            <a:r>
              <a:rPr lang="cs-CZ" sz="1600" dirty="0"/>
              <a:t>aby soud nařídil porušovateli zničení takových výrobků, </a:t>
            </a:r>
          </a:p>
          <a:p>
            <a:pPr lvl="1" algn="just">
              <a:lnSpc>
                <a:spcPct val="150000"/>
              </a:lnSpc>
              <a:buFont typeface="Wingdings" panose="05000000000000000000" pitchFamily="2" charset="2"/>
              <a:buChar char="§"/>
            </a:pPr>
            <a:r>
              <a:rPr lang="cs-CZ" sz="1600" dirty="0"/>
              <a:t>porušovatel nahradil způsobenou škodu, </a:t>
            </a:r>
          </a:p>
          <a:p>
            <a:pPr lvl="1" algn="just">
              <a:lnSpc>
                <a:spcPct val="150000"/>
              </a:lnSpc>
              <a:buFont typeface="Wingdings" panose="05000000000000000000" pitchFamily="2" charset="2"/>
              <a:buChar char="§"/>
            </a:pPr>
            <a:r>
              <a:rPr lang="cs-CZ" sz="1600" dirty="0"/>
              <a:t>poskytl přiměřené zadostiučinění, i peněžité, za způsobenou nemajetkovou újmu. </a:t>
            </a:r>
          </a:p>
          <a:p>
            <a:pPr marL="0" indent="0" algn="just">
              <a:lnSpc>
                <a:spcPct val="150000"/>
              </a:lnSpc>
              <a:buNone/>
            </a:pPr>
            <a:r>
              <a:rPr lang="cs-CZ" sz="1600" dirty="0"/>
              <a:t>(Porušování ochranné známky postihuje § 150 trestního zákona (zákon č. 140/1961 Sb.).</a:t>
            </a:r>
          </a:p>
          <a:p>
            <a:pPr marL="0" lvl="0" indent="0" algn="just">
              <a:lnSpc>
                <a:spcPct val="150000"/>
              </a:lnSpc>
              <a:buNone/>
            </a:pPr>
            <a:endParaRPr lang="cs-CZ" sz="1600" dirty="0"/>
          </a:p>
        </p:txBody>
      </p:sp>
    </p:spTree>
    <p:extLst>
      <p:ext uri="{BB962C8B-B14F-4D97-AF65-F5344CB8AC3E}">
        <p14:creationId xmlns:p14="http://schemas.microsoft.com/office/powerpoint/2010/main" val="17603850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Výmaz zapsané ochranné známky</a:t>
            </a:r>
          </a:p>
        </p:txBody>
      </p:sp>
      <p:sp>
        <p:nvSpPr>
          <p:cNvPr id="3" name="Zástupný symbol pro obsah 2"/>
          <p:cNvSpPr>
            <a:spLocks noGrp="1"/>
          </p:cNvSpPr>
          <p:nvPr>
            <p:ph idx="1"/>
          </p:nvPr>
        </p:nvSpPr>
        <p:spPr>
          <a:noFill/>
        </p:spPr>
        <p:txBody>
          <a:bodyPr>
            <a:normAutofit/>
          </a:bodyPr>
          <a:lstStyle/>
          <a:p>
            <a:pPr marL="0" indent="0" algn="just">
              <a:lnSpc>
                <a:spcPct val="150000"/>
              </a:lnSpc>
              <a:buNone/>
            </a:pPr>
            <a:r>
              <a:rPr lang="cs-CZ" sz="1600" b="1" dirty="0"/>
              <a:t>Úřad provede výmaz</a:t>
            </a:r>
            <a:r>
              <a:rPr lang="cs-CZ" sz="1600" dirty="0"/>
              <a:t>, jestliže na návrh třetí osoby nebo z vlastního podnětu zjistí, že: </a:t>
            </a:r>
          </a:p>
          <a:p>
            <a:pPr lvl="1" algn="just">
              <a:lnSpc>
                <a:spcPct val="150000"/>
              </a:lnSpc>
              <a:buFont typeface="Wingdings" panose="05000000000000000000" pitchFamily="2" charset="2"/>
              <a:buChar char="§"/>
            </a:pPr>
            <a:r>
              <a:rPr lang="pl-PL" sz="1600" dirty="0"/>
              <a:t>byla zapsána v rozporu se zákonem, </a:t>
            </a:r>
          </a:p>
          <a:p>
            <a:pPr lvl="1" algn="just">
              <a:lnSpc>
                <a:spcPct val="150000"/>
              </a:lnSpc>
              <a:buFont typeface="Wingdings" panose="05000000000000000000" pitchFamily="2" charset="2"/>
              <a:buChar char="§"/>
            </a:pPr>
            <a:r>
              <a:rPr lang="cs-CZ" sz="1600" dirty="0"/>
              <a:t>nebyla v České republice bez řádného zdůvodnění využívána nejméně 5 roků, </a:t>
            </a:r>
          </a:p>
          <a:p>
            <a:pPr lvl="1" algn="just">
              <a:lnSpc>
                <a:spcPct val="150000"/>
              </a:lnSpc>
              <a:buFont typeface="Wingdings" panose="05000000000000000000" pitchFamily="2" charset="2"/>
              <a:buChar char="§"/>
            </a:pPr>
            <a:r>
              <a:rPr lang="cs-CZ" sz="1600" dirty="0"/>
              <a:t>je zaměnitelná se starší známkou zapsanou pro stejné nebo podobné výrobky či služby, </a:t>
            </a:r>
          </a:p>
          <a:p>
            <a:pPr lvl="1" algn="just">
              <a:lnSpc>
                <a:spcPct val="150000"/>
              </a:lnSpc>
              <a:buFont typeface="Wingdings" panose="05000000000000000000" pitchFamily="2" charset="2"/>
              <a:buChar char="§"/>
            </a:pPr>
            <a:r>
              <a:rPr lang="cs-CZ" sz="1600" dirty="0"/>
              <a:t>by neoprávněně těžila z dobré pověsti všeobecně známé známky nebo jí byla na újmu, </a:t>
            </a:r>
          </a:p>
          <a:p>
            <a:pPr lvl="1" algn="just">
              <a:lnSpc>
                <a:spcPct val="150000"/>
              </a:lnSpc>
              <a:buFont typeface="Wingdings" panose="05000000000000000000" pitchFamily="2" charset="2"/>
              <a:buChar char="§"/>
            </a:pPr>
            <a:r>
              <a:rPr lang="cs-CZ" sz="1600" dirty="0"/>
              <a:t>se vinou majitele stala v obchodním styku obvyklým označením. </a:t>
            </a:r>
          </a:p>
          <a:p>
            <a:pPr marL="0" indent="0">
              <a:buNone/>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8064229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Ochranná doba ochranné známky</a:t>
            </a:r>
          </a:p>
        </p:txBody>
      </p:sp>
      <p:sp>
        <p:nvSpPr>
          <p:cNvPr id="3" name="Zástupný symbol pro obsah 2"/>
          <p:cNvSpPr>
            <a:spLocks noGrp="1"/>
          </p:cNvSpPr>
          <p:nvPr>
            <p:ph idx="1"/>
          </p:nvPr>
        </p:nvSpPr>
        <p:spPr>
          <a:noFill/>
        </p:spPr>
        <p:txBody>
          <a:bodyPr>
            <a:normAutofit/>
          </a:bodyPr>
          <a:lstStyle/>
          <a:p>
            <a:pPr algn="just">
              <a:lnSpc>
                <a:spcPct val="150000"/>
              </a:lnSpc>
              <a:buFont typeface="Wingdings" panose="05000000000000000000" pitchFamily="2" charset="2"/>
              <a:buChar char="§"/>
            </a:pPr>
            <a:r>
              <a:rPr lang="cs-CZ" sz="1600" dirty="0"/>
              <a:t>Ochranná doba je 10 let od podání přihlášky. </a:t>
            </a:r>
          </a:p>
          <a:p>
            <a:pPr algn="just">
              <a:lnSpc>
                <a:spcPct val="150000"/>
              </a:lnSpc>
              <a:buFont typeface="Wingdings" panose="05000000000000000000" pitchFamily="2" charset="2"/>
              <a:buChar char="§"/>
            </a:pPr>
            <a:r>
              <a:rPr lang="cs-CZ" sz="1600" dirty="0"/>
              <a:t>Na žádost majitele podanou nejpozději 6 měsíců před jejím uplynutí se ochranná doba obnoví vždy o dalších 10 let. </a:t>
            </a:r>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19641940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Zápis ochranné známky v zahraničí</a:t>
            </a:r>
          </a:p>
        </p:txBody>
      </p:sp>
      <p:sp>
        <p:nvSpPr>
          <p:cNvPr id="3" name="Zástupný symbol pro obsah 2"/>
          <p:cNvSpPr>
            <a:spLocks noGrp="1"/>
          </p:cNvSpPr>
          <p:nvPr>
            <p:ph idx="1"/>
          </p:nvPr>
        </p:nvSpPr>
        <p:spPr>
          <a:noFill/>
        </p:spPr>
        <p:txBody>
          <a:bodyPr>
            <a:normAutofit/>
          </a:bodyPr>
          <a:lstStyle/>
          <a:p>
            <a:pPr lvl="0" algn="just">
              <a:lnSpc>
                <a:spcPct val="150000"/>
              </a:lnSpc>
              <a:buFont typeface="Wingdings" panose="05000000000000000000" pitchFamily="2" charset="2"/>
              <a:buChar char="§"/>
            </a:pPr>
            <a:r>
              <a:rPr lang="cs-CZ" sz="1600" b="1" dirty="0"/>
              <a:t>Ochranná známka zapsaná v České republice </a:t>
            </a:r>
            <a:r>
              <a:rPr lang="cs-CZ" sz="1600" dirty="0"/>
              <a:t>je účinná pouze v České republice. </a:t>
            </a:r>
          </a:p>
          <a:p>
            <a:pPr lvl="0" algn="just">
              <a:lnSpc>
                <a:spcPct val="150000"/>
              </a:lnSpc>
              <a:buFont typeface="Wingdings" panose="05000000000000000000" pitchFamily="2" charset="2"/>
              <a:buChar char="§"/>
            </a:pPr>
            <a:r>
              <a:rPr lang="cs-CZ" sz="1600" dirty="0"/>
              <a:t>Dosáhnout nápisu však lze i v </a:t>
            </a:r>
            <a:r>
              <a:rPr lang="cs-CZ" sz="1600" b="1" dirty="0"/>
              <a:t>zahraničí</a:t>
            </a:r>
            <a:r>
              <a:rPr lang="cs-CZ" sz="1600" dirty="0"/>
              <a:t>, je-li v dotyčné zemi podána přihláška a jsou-li splněny tam platné podmínky. </a:t>
            </a:r>
          </a:p>
          <a:p>
            <a:pPr lvl="0" algn="just">
              <a:lnSpc>
                <a:spcPct val="150000"/>
              </a:lnSpc>
              <a:buFont typeface="Wingdings" panose="05000000000000000000" pitchFamily="2" charset="2"/>
              <a:buChar char="§"/>
            </a:pPr>
            <a:r>
              <a:rPr lang="cs-CZ" sz="1600" dirty="0"/>
              <a:t>Je-li zahraniční přihláška podána do 6 měsíců, v tzv. </a:t>
            </a:r>
            <a:r>
              <a:rPr lang="cs-CZ" sz="1600" b="1" dirty="0"/>
              <a:t>unijní prioritní lhůtě</a:t>
            </a:r>
            <a:r>
              <a:rPr lang="cs-CZ" sz="1600" dirty="0"/>
              <a:t>, získává ochranná známka v dotyčné zemi právo přednosti k datu podání české přihlášky. </a:t>
            </a:r>
          </a:p>
          <a:p>
            <a:pPr lvl="0" algn="just">
              <a:lnSpc>
                <a:spcPct val="150000"/>
              </a:lnSpc>
              <a:buFont typeface="Wingdings" panose="05000000000000000000" pitchFamily="2" charset="2"/>
              <a:buChar char="§"/>
            </a:pPr>
            <a:r>
              <a:rPr lang="cs-CZ" sz="1600" dirty="0"/>
              <a:t>K získání ochrany v zahraničí je výhodné podat žádost o mezinárodní zápis již zapsané české ochranné známky s využitím ustanovení Madridské dohody o mezinárodním zápisu, případně Protokolu k této dohodě. </a:t>
            </a:r>
          </a:p>
          <a:p>
            <a:pPr lvl="0" algn="just">
              <a:lnSpc>
                <a:spcPct val="150000"/>
              </a:lnSpc>
              <a:buFont typeface="Wingdings" panose="05000000000000000000" pitchFamily="2" charset="2"/>
              <a:buChar char="§"/>
            </a:pPr>
            <a:r>
              <a:rPr lang="cs-CZ" sz="1600" dirty="0"/>
              <a:t>Česká republika je členem Dohody i signatářem Protokolu. Podáním jedné žádosti na Úřad průmyslového vlastnictví tak lze získat zápis ochranné známky v kterékoliv z 51 členských zemí Dohody resp. ze 42 zemí – signatářů Protokolu. </a:t>
            </a:r>
          </a:p>
          <a:p>
            <a:pPr marL="0" lvl="0" indent="0" algn="just">
              <a:lnSpc>
                <a:spcPct val="150000"/>
              </a:lnSpc>
              <a:buNone/>
            </a:pPr>
            <a:endParaRPr lang="cs-CZ" sz="1600" dirty="0"/>
          </a:p>
        </p:txBody>
      </p:sp>
    </p:spTree>
    <p:extLst>
      <p:ext uri="{BB962C8B-B14F-4D97-AF65-F5344CB8AC3E}">
        <p14:creationId xmlns:p14="http://schemas.microsoft.com/office/powerpoint/2010/main" val="806422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Obsah předmětu</a:t>
            </a:r>
          </a:p>
        </p:txBody>
      </p:sp>
      <p:sp>
        <p:nvSpPr>
          <p:cNvPr id="3" name="Zástupný symbol pro obsah 2"/>
          <p:cNvSpPr>
            <a:spLocks noGrp="1"/>
          </p:cNvSpPr>
          <p:nvPr>
            <p:ph idx="1"/>
          </p:nvPr>
        </p:nvSpPr>
        <p:spPr>
          <a:noFill/>
        </p:spPr>
        <p:txBody>
          <a:bodyPr>
            <a:normAutofit/>
          </a:bodyPr>
          <a:lstStyle/>
          <a:p>
            <a:pPr lvl="0">
              <a:spcBef>
                <a:spcPts val="1000"/>
              </a:spcBef>
              <a:buFont typeface="+mj-lt"/>
              <a:buAutoNum type="arabicPeriod"/>
            </a:pPr>
            <a:r>
              <a:rPr lang="cs-CZ" sz="1600" b="1" dirty="0"/>
              <a:t>Značka a management značky</a:t>
            </a:r>
          </a:p>
          <a:p>
            <a:pPr lvl="0">
              <a:spcBef>
                <a:spcPts val="1000"/>
              </a:spcBef>
              <a:buFont typeface="+mj-lt"/>
              <a:buAutoNum type="arabicPeriod"/>
            </a:pPr>
            <a:r>
              <a:rPr lang="cs-CZ" sz="1600" b="1" dirty="0">
                <a:solidFill>
                  <a:srgbClr val="D50202"/>
                </a:solidFill>
              </a:rPr>
              <a:t>Druhy značek, prvky značky a trademark</a:t>
            </a:r>
          </a:p>
          <a:p>
            <a:pPr lvl="0">
              <a:spcBef>
                <a:spcPts val="1000"/>
              </a:spcBef>
              <a:buFont typeface="+mj-lt"/>
              <a:buAutoNum type="arabicPeriod"/>
            </a:pPr>
            <a:r>
              <a:rPr lang="cs-CZ" sz="1600" b="1" dirty="0"/>
              <a:t>Identita a osobnost značky</a:t>
            </a:r>
          </a:p>
          <a:p>
            <a:pPr lvl="0">
              <a:spcBef>
                <a:spcPts val="1000"/>
              </a:spcBef>
              <a:buFont typeface="+mj-lt"/>
              <a:buAutoNum type="arabicPeriod"/>
            </a:pPr>
            <a:r>
              <a:rPr lang="cs-CZ" sz="1600" i="1" dirty="0"/>
              <a:t>Vnímání značky a vztah zákazníka ke značce</a:t>
            </a:r>
          </a:p>
          <a:p>
            <a:pPr lvl="0">
              <a:spcBef>
                <a:spcPts val="1000"/>
              </a:spcBef>
              <a:buFont typeface="+mj-lt"/>
              <a:buAutoNum type="arabicPeriod"/>
            </a:pPr>
            <a:r>
              <a:rPr lang="cs-CZ" sz="1600" b="1" dirty="0"/>
              <a:t>Zákaznická loajalita ke značce</a:t>
            </a:r>
          </a:p>
          <a:p>
            <a:pPr lvl="0">
              <a:spcBef>
                <a:spcPts val="1000"/>
              </a:spcBef>
              <a:buFont typeface="+mj-lt"/>
              <a:buAutoNum type="arabicPeriod"/>
            </a:pPr>
            <a:r>
              <a:rPr lang="cs-CZ" sz="1600" b="1" dirty="0"/>
              <a:t>Koncept hodnoty značky</a:t>
            </a:r>
          </a:p>
          <a:p>
            <a:pPr lvl="0">
              <a:spcBef>
                <a:spcPts val="1000"/>
              </a:spcBef>
              <a:buFont typeface="+mj-lt"/>
              <a:buAutoNum type="arabicPeriod"/>
            </a:pPr>
            <a:r>
              <a:rPr lang="pl-PL" sz="1600" b="1" dirty="0"/>
              <a:t>Hodnota značky z pohledu spotřebitele</a:t>
            </a:r>
          </a:p>
          <a:p>
            <a:pPr lvl="0">
              <a:spcBef>
                <a:spcPts val="1000"/>
              </a:spcBef>
              <a:buFont typeface="+mj-lt"/>
              <a:buAutoNum type="arabicPeriod"/>
            </a:pPr>
            <a:r>
              <a:rPr lang="cs-CZ" sz="1600" b="1" dirty="0"/>
              <a:t>Postupné kroky pro budování silné značky</a:t>
            </a:r>
          </a:p>
          <a:p>
            <a:pPr lvl="0">
              <a:spcBef>
                <a:spcPts val="1000"/>
              </a:spcBef>
              <a:buFont typeface="+mj-lt"/>
              <a:buAutoNum type="arabicPeriod"/>
            </a:pPr>
            <a:r>
              <a:rPr lang="cs-CZ" sz="1600" i="1" dirty="0"/>
              <a:t>Strategický management značky</a:t>
            </a:r>
          </a:p>
          <a:p>
            <a:pPr lvl="0">
              <a:spcBef>
                <a:spcPts val="1000"/>
              </a:spcBef>
              <a:buFont typeface="+mj-lt"/>
              <a:buAutoNum type="arabicPeriod"/>
            </a:pPr>
            <a:r>
              <a:rPr lang="pl-PL" sz="1600" i="1" dirty="0"/>
              <a:t>Branding v marketingových programech podniku</a:t>
            </a:r>
          </a:p>
          <a:p>
            <a:pPr lvl="0">
              <a:spcBef>
                <a:spcPts val="1000"/>
              </a:spcBef>
              <a:buFont typeface="+mj-lt"/>
              <a:buAutoNum type="arabicPeriod"/>
            </a:pPr>
            <a:r>
              <a:rPr lang="cs-CZ" sz="1600" i="1" dirty="0"/>
              <a:t>Výzkum značky, měření zdrojů hodnoty značky, mínění spotřebitele</a:t>
            </a:r>
          </a:p>
          <a:p>
            <a:pPr lvl="0">
              <a:spcBef>
                <a:spcPts val="1000"/>
              </a:spcBef>
              <a:buFont typeface="+mj-lt"/>
              <a:buAutoNum type="arabicPeriod"/>
            </a:pPr>
            <a:r>
              <a:rPr lang="cs-CZ" sz="1600" i="1" dirty="0"/>
              <a:t>Budování a udržení hodnoty značky</a:t>
            </a:r>
          </a:p>
          <a:p>
            <a:pPr marL="0" indent="0">
              <a:buNone/>
            </a:pPr>
            <a:endParaRPr lang="cs-CZ" sz="2400" dirty="0"/>
          </a:p>
        </p:txBody>
      </p:sp>
    </p:spTree>
    <p:extLst>
      <p:ext uri="{BB962C8B-B14F-4D97-AF65-F5344CB8AC3E}">
        <p14:creationId xmlns:p14="http://schemas.microsoft.com/office/powerpoint/2010/main" val="29201241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Základní druhy ochranných známek</a:t>
            </a:r>
          </a:p>
        </p:txBody>
      </p:sp>
      <p:sp>
        <p:nvSpPr>
          <p:cNvPr id="3" name="Zástupný symbol pro obsah 2"/>
          <p:cNvSpPr>
            <a:spLocks noGrp="1"/>
          </p:cNvSpPr>
          <p:nvPr>
            <p:ph idx="1"/>
          </p:nvPr>
        </p:nvSpPr>
        <p:spPr>
          <a:noFill/>
        </p:spPr>
        <p:txBody>
          <a:bodyPr>
            <a:normAutofit/>
          </a:bodyPr>
          <a:lstStyle/>
          <a:p>
            <a:pPr marL="0" indent="0" algn="just">
              <a:lnSpc>
                <a:spcPct val="200000"/>
              </a:lnSpc>
              <a:buNone/>
            </a:pPr>
            <a:r>
              <a:rPr lang="cs-CZ" sz="1600" b="1" dirty="0"/>
              <a:t>Základními druhy ochranných známek registrovatelných v České republice jsou:</a:t>
            </a:r>
          </a:p>
          <a:p>
            <a:pPr>
              <a:lnSpc>
                <a:spcPct val="200000"/>
              </a:lnSpc>
              <a:buFont typeface="+mj-lt"/>
              <a:buAutoNum type="arabicPeriod"/>
            </a:pPr>
            <a:r>
              <a:rPr lang="cs-CZ" sz="1600" dirty="0"/>
              <a:t>slovní ochranná známka</a:t>
            </a:r>
          </a:p>
          <a:p>
            <a:pPr>
              <a:lnSpc>
                <a:spcPct val="200000"/>
              </a:lnSpc>
              <a:buFont typeface="+mj-lt"/>
              <a:buAutoNum type="arabicPeriod"/>
            </a:pPr>
            <a:r>
              <a:rPr lang="cs-CZ" sz="1600" dirty="0"/>
              <a:t>obrazová ochranná známka</a:t>
            </a:r>
          </a:p>
          <a:p>
            <a:pPr>
              <a:lnSpc>
                <a:spcPct val="200000"/>
              </a:lnSpc>
              <a:buFont typeface="+mj-lt"/>
              <a:buAutoNum type="arabicPeriod"/>
            </a:pPr>
            <a:r>
              <a:rPr lang="cs-CZ" sz="1600" dirty="0"/>
              <a:t>kombinovaná ochranná známka</a:t>
            </a:r>
          </a:p>
          <a:p>
            <a:pPr>
              <a:lnSpc>
                <a:spcPct val="200000"/>
              </a:lnSpc>
              <a:buFont typeface="+mj-lt"/>
              <a:buAutoNum type="arabicPeriod"/>
            </a:pPr>
            <a:r>
              <a:rPr lang="cs-CZ" sz="1600" dirty="0"/>
              <a:t>slovní grafická ochranná známka</a:t>
            </a:r>
          </a:p>
          <a:p>
            <a:pPr>
              <a:lnSpc>
                <a:spcPct val="200000"/>
              </a:lnSpc>
              <a:buFont typeface="+mj-lt"/>
              <a:buAutoNum type="arabicPeriod"/>
            </a:pPr>
            <a:r>
              <a:rPr lang="cs-CZ" sz="1600" dirty="0"/>
              <a:t>prostorová ochranná známka</a:t>
            </a:r>
          </a:p>
          <a:p>
            <a:pPr>
              <a:lnSpc>
                <a:spcPct val="200000"/>
              </a:lnSpc>
              <a:buFont typeface="+mj-lt"/>
              <a:buAutoNum type="arabicPeriod"/>
            </a:pPr>
            <a:r>
              <a:rPr lang="cs-CZ" sz="1600" dirty="0"/>
              <a:t>ochranná známka tvořená barvou či jejich kombinací</a:t>
            </a:r>
          </a:p>
          <a:p>
            <a:pPr algn="just">
              <a:lnSpc>
                <a:spcPct val="150000"/>
              </a:lnSpc>
              <a:buFont typeface="Wingdings" panose="05000000000000000000" pitchFamily="2" charset="2"/>
              <a:buChar char="§"/>
            </a:pPr>
            <a:endParaRPr lang="cs-CZ" sz="160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00063" y="2682921"/>
            <a:ext cx="2357083" cy="23570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339392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Pojmy (druhy) ochranných známek</a:t>
            </a:r>
          </a:p>
        </p:txBody>
      </p:sp>
      <p:sp>
        <p:nvSpPr>
          <p:cNvPr id="3" name="Zástupný symbol pro obsah 2"/>
          <p:cNvSpPr>
            <a:spLocks noGrp="1"/>
          </p:cNvSpPr>
          <p:nvPr>
            <p:ph idx="1"/>
          </p:nvPr>
        </p:nvSpPr>
        <p:spPr>
          <a:noFill/>
        </p:spPr>
        <p:txBody>
          <a:bodyPr>
            <a:normAutofit/>
          </a:bodyPr>
          <a:lstStyle/>
          <a:p>
            <a:pPr marL="0" indent="0" algn="just">
              <a:spcBef>
                <a:spcPts val="600"/>
              </a:spcBef>
              <a:buNone/>
            </a:pPr>
            <a:r>
              <a:rPr lang="cs-CZ" sz="1600" dirty="0"/>
              <a:t>Od novelizace 1.1.2019 lze nyní zaregistrovat následující druhy OZ</a:t>
            </a:r>
            <a:r>
              <a:rPr lang="cs-CZ" sz="1600" baseline="30000" dirty="0"/>
              <a:t>:</a:t>
            </a:r>
            <a:endParaRPr lang="cs-CZ" sz="1600" dirty="0"/>
          </a:p>
          <a:p>
            <a:pPr algn="just">
              <a:spcBef>
                <a:spcPts val="600"/>
              </a:spcBef>
              <a:spcAft>
                <a:spcPts val="600"/>
              </a:spcAft>
              <a:buFont typeface="Wingdings" panose="05000000000000000000" pitchFamily="2" charset="2"/>
              <a:buChar char="§"/>
            </a:pPr>
            <a:r>
              <a:rPr lang="cs-CZ" sz="1600" b="1" dirty="0"/>
              <a:t>Slovní ochranná známka</a:t>
            </a:r>
            <a:r>
              <a:rPr lang="cs-CZ" sz="1600" dirty="0"/>
              <a:t>, která je tvořena výlučně slovy nebo písmeny v latince, arabskými nebo římskými číslicemi, dalšími obvyklými typografickými znaky nebo jejich kombinací, se vyjádří předložením reprodukce označení s obvyklým písmem a v obvyklém rozvržení bez jakýchkoli grafických prvků nebo barev.</a:t>
            </a:r>
          </a:p>
          <a:p>
            <a:pPr algn="just">
              <a:spcBef>
                <a:spcPts val="600"/>
              </a:spcBef>
              <a:spcAft>
                <a:spcPts val="600"/>
              </a:spcAft>
              <a:buFont typeface="Wingdings" panose="05000000000000000000" pitchFamily="2" charset="2"/>
              <a:buChar char="§"/>
            </a:pPr>
            <a:r>
              <a:rPr lang="cs-CZ" sz="1600" b="1" dirty="0"/>
              <a:t>Obrazová ochranná známka</a:t>
            </a:r>
            <a:r>
              <a:rPr lang="cs-CZ" sz="1600" dirty="0"/>
              <a:t>, která je tvořena neobvyklými znaky, styly nebo rozvržením, grafickým prvkem nebo barvou, včetně ochranných známek, jež jsou tvořeny výlučně obrazovými prvky nebo kombinací slovních a obrazových prvků, se vyjádří předložením reprodukce označení, o jehož zápis se žádá, znázorňující veškeré její prvky a případně také barvy.</a:t>
            </a:r>
          </a:p>
          <a:p>
            <a:pPr algn="just">
              <a:spcBef>
                <a:spcPts val="600"/>
              </a:spcBef>
              <a:spcAft>
                <a:spcPts val="600"/>
              </a:spcAft>
              <a:buFont typeface="Wingdings" panose="05000000000000000000" pitchFamily="2" charset="2"/>
              <a:buChar char="§"/>
            </a:pPr>
            <a:r>
              <a:rPr lang="cs-CZ" sz="1600" b="1" dirty="0"/>
              <a:t>Prostorová ochranná známka</a:t>
            </a:r>
            <a:r>
              <a:rPr lang="cs-CZ" sz="1600" dirty="0"/>
              <a:t>, která je tvořena nebo doplněna trojrozměrným tvarem, znázorňujícím nádoby, obal, samotný výrobek nebo jeho ztvárnění, se vyjádří předložením grafické reprodukce tvaru, zahrnující i obrazy vytvořené počítačem, nebo fotografické reprodukce. Grafická nebo fotografická reprodukce může zahrnovat různé náhledy.</a:t>
            </a:r>
          </a:p>
          <a:p>
            <a:endParaRPr lang="cs-CZ" sz="1600" b="1" dirty="0"/>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10581751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Pojmy (druhy) ochranných známek</a:t>
            </a:r>
          </a:p>
        </p:txBody>
      </p:sp>
      <p:sp>
        <p:nvSpPr>
          <p:cNvPr id="3" name="Zástupný symbol pro obsah 2"/>
          <p:cNvSpPr>
            <a:spLocks noGrp="1"/>
          </p:cNvSpPr>
          <p:nvPr>
            <p:ph idx="1"/>
          </p:nvPr>
        </p:nvSpPr>
        <p:spPr>
          <a:noFill/>
        </p:spPr>
        <p:txBody>
          <a:bodyPr>
            <a:normAutofit/>
          </a:bodyPr>
          <a:lstStyle/>
          <a:p>
            <a:pPr algn="just">
              <a:lnSpc>
                <a:spcPct val="150000"/>
              </a:lnSpc>
              <a:spcBef>
                <a:spcPts val="600"/>
              </a:spcBef>
              <a:spcAft>
                <a:spcPts val="600"/>
              </a:spcAft>
            </a:pPr>
            <a:r>
              <a:rPr lang="cs-CZ" sz="1600" b="1" dirty="0"/>
              <a:t>Poziční ochranná známka</a:t>
            </a:r>
            <a:r>
              <a:rPr lang="cs-CZ" sz="1600" dirty="0"/>
              <a:t>, která je tvořena zvláštním způsobem, jakým je ochranná známka na výrobku umístěna nebo jakým je k němu připevněna, se vyjádří předložením reprodukce, jež náležitě určuje pozici ochranné známky a její velikost nebo proporce u příslušných výrobků. Prvky, které netvoří součást předmětu zápisu, se vizuálně označí nejlépe přerušovanými nebo tečkovanými čarami. Vyjádření může být doplněno popisem, který podrobně uvádí, jakým způsobem je ochranná známka k výrobku připevněna.</a:t>
            </a:r>
          </a:p>
          <a:p>
            <a:pPr algn="just">
              <a:lnSpc>
                <a:spcPct val="150000"/>
              </a:lnSpc>
              <a:spcBef>
                <a:spcPts val="600"/>
              </a:spcBef>
              <a:spcAft>
                <a:spcPts val="600"/>
              </a:spcAft>
            </a:pPr>
            <a:r>
              <a:rPr lang="cs-CZ" sz="1600" b="1" dirty="0"/>
              <a:t>Ochranná známka se vzorem</a:t>
            </a:r>
            <a:r>
              <a:rPr lang="cs-CZ" sz="1600" dirty="0"/>
              <a:t>, která je tvořena výlučně sadou prvků, které se pravidelně opakují, se vyjádří předložením reprodukce znázorňující opakující se vzor. Vyjádření může být doplněno popisem, který podrobně uvádí, jakým způsobem se tyto prvky pravidelně opakují.</a:t>
            </a:r>
          </a:p>
          <a:p>
            <a:pPr algn="just">
              <a:lnSpc>
                <a:spcPct val="150000"/>
              </a:lnSpc>
            </a:pPr>
            <a:endParaRPr lang="cs-CZ" sz="1600" b="1" dirty="0"/>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40901003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Pojmy (druhy) ochranných známek</a:t>
            </a:r>
          </a:p>
        </p:txBody>
      </p:sp>
      <p:sp>
        <p:nvSpPr>
          <p:cNvPr id="3" name="Zástupný symbol pro obsah 2"/>
          <p:cNvSpPr>
            <a:spLocks noGrp="1"/>
          </p:cNvSpPr>
          <p:nvPr>
            <p:ph idx="1"/>
          </p:nvPr>
        </p:nvSpPr>
        <p:spPr>
          <a:noFill/>
        </p:spPr>
        <p:txBody>
          <a:bodyPr>
            <a:normAutofit fontScale="92500"/>
          </a:bodyPr>
          <a:lstStyle/>
          <a:p>
            <a:pPr algn="just">
              <a:lnSpc>
                <a:spcPct val="150000"/>
              </a:lnSpc>
              <a:spcBef>
                <a:spcPts val="0"/>
              </a:spcBef>
            </a:pPr>
            <a:r>
              <a:rPr lang="cs-CZ" sz="1600" b="1" dirty="0"/>
              <a:t>Barevná ochranná známka</a:t>
            </a:r>
            <a:r>
              <a:rPr lang="cs-CZ" sz="1600" dirty="0"/>
              <a:t>, která je tvořena výlučně barvou bez obrysů nebo výlučně barevnou kombinací bez obrysů, se vyjádří předložením - reprodukce barvy a jejím označením prostřednictvím odkazu na všeobecně uznávaný kód barvy (v evropské praxi se používají například CMYK, PANTONE, RAL), nebo - reprodukce znázorňující systematické uspořádání barevné kombinace jednotným a předem stanoveným způsobem a označením těchto barev prostřednictvím odkazu na všeobecně uznávaný kód barvy.</a:t>
            </a:r>
          </a:p>
          <a:p>
            <a:pPr algn="just">
              <a:lnSpc>
                <a:spcPct val="150000"/>
              </a:lnSpc>
              <a:spcBef>
                <a:spcPts val="0"/>
              </a:spcBef>
            </a:pPr>
            <a:r>
              <a:rPr lang="cs-CZ" sz="1600" b="1" dirty="0"/>
              <a:t>Zvuková ochranná známka</a:t>
            </a:r>
            <a:r>
              <a:rPr lang="cs-CZ" sz="1600" dirty="0"/>
              <a:t>, která je tvořena výlučně zvukem nebo kombinací zvuků, se vyjádří předložením audionahrávky reprodukující zvuk nebo přesným zachycením zvuku v notovém zápisu.</a:t>
            </a:r>
          </a:p>
          <a:p>
            <a:pPr algn="just">
              <a:lnSpc>
                <a:spcPct val="150000"/>
              </a:lnSpc>
              <a:spcBef>
                <a:spcPts val="0"/>
              </a:spcBef>
            </a:pPr>
            <a:r>
              <a:rPr lang="cs-CZ" sz="1600" b="1" dirty="0"/>
              <a:t>Pohybová ochranná známka</a:t>
            </a:r>
            <a:r>
              <a:rPr lang="cs-CZ" sz="1600" dirty="0"/>
              <a:t>, která je tvořena nebo doplněna pohybem nebo změnou pozice prvků na ochranné známce, se vyjádří předložením videonahrávky nebo řady statických obrazů v příslušném pořadí znázorňujících pohyb nebo změnu pozice. Jsou-li použity statické obrazy, mohou být očíslovány nebo doprovázeny popisem vysvětlujícím jejich pořadí.</a:t>
            </a:r>
          </a:p>
          <a:p>
            <a:pPr lvl="0" algn="just">
              <a:spcBef>
                <a:spcPts val="600"/>
              </a:spcBef>
              <a:spcAft>
                <a:spcPts val="600"/>
              </a:spcAft>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19723542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Pojmy (druhy) ochranných známek</a:t>
            </a:r>
          </a:p>
        </p:txBody>
      </p:sp>
      <p:sp>
        <p:nvSpPr>
          <p:cNvPr id="3" name="Zástupný symbol pro obsah 2"/>
          <p:cNvSpPr>
            <a:spLocks noGrp="1"/>
          </p:cNvSpPr>
          <p:nvPr>
            <p:ph idx="1"/>
          </p:nvPr>
        </p:nvSpPr>
        <p:spPr>
          <a:noFill/>
        </p:spPr>
        <p:txBody>
          <a:bodyPr>
            <a:normAutofit/>
          </a:bodyPr>
          <a:lstStyle/>
          <a:p>
            <a:pPr algn="just">
              <a:lnSpc>
                <a:spcPct val="150000"/>
              </a:lnSpc>
              <a:spcBef>
                <a:spcPts val="0"/>
              </a:spcBef>
            </a:pPr>
            <a:r>
              <a:rPr lang="cs-CZ" sz="1600" b="1" dirty="0"/>
              <a:t>Multimediální ochranná známka</a:t>
            </a:r>
            <a:r>
              <a:rPr lang="cs-CZ" sz="1600" dirty="0"/>
              <a:t>, která je tvořena nebo doplněna kombinací obrazu a zvuku, se vyjádří předložením audiovizuální nahrávky obsahující kombinaci obrazu a zvuku.</a:t>
            </a:r>
          </a:p>
          <a:p>
            <a:pPr algn="just">
              <a:lnSpc>
                <a:spcPct val="150000"/>
              </a:lnSpc>
              <a:spcBef>
                <a:spcPts val="0"/>
              </a:spcBef>
            </a:pPr>
            <a:r>
              <a:rPr lang="cs-CZ" sz="1600" b="1" dirty="0"/>
              <a:t>Holografická ochranná známka</a:t>
            </a:r>
            <a:r>
              <a:rPr lang="cs-CZ" sz="1600" dirty="0"/>
              <a:t>, která je tvořena prvky s holografickými znaky, se vyjádří předložením videonahrávky nebo grafické nebo fotografické reprodukce obsahující náhledy, které jsou nezbytné pro náležité rozpoznání holografického efektu v jeho plném rozsahu.</a:t>
            </a:r>
          </a:p>
          <a:p>
            <a:pPr algn="just">
              <a:lnSpc>
                <a:spcPct val="150000"/>
              </a:lnSpc>
              <a:spcBef>
                <a:spcPts val="0"/>
              </a:spcBef>
            </a:pPr>
            <a:r>
              <a:rPr lang="cs-CZ" sz="1600" b="1" dirty="0"/>
              <a:t>Jiný druh ochranné známky</a:t>
            </a:r>
            <a:r>
              <a:rPr lang="cs-CZ" sz="1600" dirty="0"/>
              <a:t>, která neodpovídá žádnému z uvedených druhů ochranných známek, se vyjádří v jakékoli vhodné formě s využitím všeobecně dostupných technologií, pokud ji lze jasně, přesně, samostatně, snadno dostupným způsobem, srozumitelně, trvanlivě a objektivně reprodukovat v rejstříku, aby bylo příslušným orgánům i veřejnosti umožněno jasně a přesně určit předmět ochrany poskytovaný vlastníkovi ochranné známky.</a:t>
            </a:r>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25441335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3899" y="1313600"/>
            <a:ext cx="3848096" cy="1461778"/>
          </a:xfrm>
        </p:spPr>
        <p:txBody>
          <a:bodyPr>
            <a:normAutofit/>
          </a:bodyPr>
          <a:lstStyle/>
          <a:p>
            <a:r>
              <a:rPr lang="cs-CZ" sz="2400" dirty="0">
                <a:ln w="0"/>
                <a:effectLst>
                  <a:outerShdw blurRad="38100" dist="19050" dir="2700000" algn="tl" rotWithShape="0">
                    <a:schemeClr val="dk1">
                      <a:alpha val="40000"/>
                    </a:schemeClr>
                  </a:outerShdw>
                </a:effectLst>
                <a:latin typeface="+mn-lt"/>
              </a:rPr>
              <a:t>Děkuji vám za pozornost </a:t>
            </a:r>
            <a:r>
              <a:rPr lang="cs-CZ" sz="3600" b="1" dirty="0"/>
              <a:t/>
            </a:r>
            <a:br>
              <a:rPr lang="cs-CZ" sz="3600" b="1" dirty="0"/>
            </a:br>
            <a:endParaRPr lang="cs-CZ" sz="3500"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723900" y="2470248"/>
            <a:ext cx="3036258" cy="3536236"/>
          </a:xfrm>
        </p:spPr>
        <p:txBody>
          <a:bodyPr>
            <a:normAutofit/>
          </a:bodyPr>
          <a:lstStyle/>
          <a:p>
            <a:pPr marL="0" indent="0">
              <a:buNone/>
            </a:pPr>
            <a:endParaRPr lang="cs-CZ" sz="2100"/>
          </a:p>
          <a:p>
            <a:pPr marL="0" lvl="0" indent="0">
              <a:buNone/>
            </a:pPr>
            <a:endParaRPr lang="cs-CZ" sz="2100">
              <a:cs typeface="Arial"/>
            </a:endParaRPr>
          </a:p>
          <a:p>
            <a:endParaRPr lang="cs-CZ" sz="2100" dirty="0"/>
          </a:p>
        </p:txBody>
      </p:sp>
      <p:pic>
        <p:nvPicPr>
          <p:cNvPr id="5" name="Grafický objekt 4" descr="Nákupní vozík">
            <a:extLst>
              <a:ext uri="{FF2B5EF4-FFF2-40B4-BE49-F238E27FC236}">
                <a16:creationId xmlns:a16="http://schemas.microsoft.com/office/drawing/2014/main" xmlns="" id="{ACC34281-671D-4F76-80F6-8C1D093028D0}"/>
              </a:ext>
            </a:extLst>
          </p:cNvPr>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a:off x="626373" y="4128036"/>
            <a:ext cx="1878448" cy="1878448"/>
          </a:xfrm>
          <a:prstGeom prst="rect">
            <a:avLst/>
          </a:prstGeom>
        </p:spPr>
      </p:pic>
    </p:spTree>
    <p:extLst>
      <p:ext uri="{BB962C8B-B14F-4D97-AF65-F5344CB8AC3E}">
        <p14:creationId xmlns:p14="http://schemas.microsoft.com/office/powerpoint/2010/main" val="561832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solidFill>
            <a:srgbClr val="66FFFF"/>
          </a:solidFill>
        </p:spPr>
        <p:txBody>
          <a:bodyPr>
            <a:noAutofit/>
          </a:bodyPr>
          <a:lstStyle/>
          <a:p>
            <a:r>
              <a:rPr lang="cs-CZ" sz="2400" dirty="0">
                <a:solidFill>
                  <a:srgbClr val="D50202"/>
                </a:solidFill>
                <a:effectLst>
                  <a:outerShdw blurRad="38100" dist="38100" dir="2700000" algn="tl">
                    <a:srgbClr val="000000">
                      <a:alpha val="43137"/>
                    </a:srgbClr>
                  </a:outerShdw>
                </a:effectLst>
              </a:rPr>
              <a:t>2. kapitola: Druhy značek, prvky značky a trademark</a:t>
            </a:r>
          </a:p>
        </p:txBody>
      </p:sp>
      <p:sp>
        <p:nvSpPr>
          <p:cNvPr id="3" name="Zástupný symbol pro obsah 2"/>
          <p:cNvSpPr>
            <a:spLocks noGrp="1"/>
          </p:cNvSpPr>
          <p:nvPr>
            <p:ph idx="1"/>
          </p:nvPr>
        </p:nvSpPr>
        <p:spPr>
          <a:noFill/>
        </p:spPr>
        <p:txBody>
          <a:bodyPr>
            <a:normAutofit/>
          </a:bodyPr>
          <a:lstStyle/>
          <a:p>
            <a:pPr marL="0" lvl="0" indent="0" algn="just">
              <a:lnSpc>
                <a:spcPct val="150000"/>
              </a:lnSpc>
              <a:buNone/>
            </a:pPr>
            <a:r>
              <a:rPr lang="cs-CZ" sz="1600" dirty="0"/>
              <a:t>.</a:t>
            </a:r>
          </a:p>
          <a:p>
            <a:pPr marL="0" lvl="0" indent="0" algn="just">
              <a:lnSpc>
                <a:spcPct val="150000"/>
              </a:lnSpc>
              <a:buNone/>
            </a:pPr>
            <a:endParaRPr lang="cs-CZ" sz="1600" dirty="0"/>
          </a:p>
        </p:txBody>
      </p:sp>
    </p:spTree>
    <p:extLst>
      <p:ext uri="{BB962C8B-B14F-4D97-AF65-F5344CB8AC3E}">
        <p14:creationId xmlns:p14="http://schemas.microsoft.com/office/powerpoint/2010/main" val="2640433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Pojmy</a:t>
            </a:r>
          </a:p>
        </p:txBody>
      </p:sp>
      <p:sp>
        <p:nvSpPr>
          <p:cNvPr id="3" name="Zástupný symbol pro obsah 2"/>
          <p:cNvSpPr>
            <a:spLocks noGrp="1"/>
          </p:cNvSpPr>
          <p:nvPr>
            <p:ph idx="1"/>
          </p:nvPr>
        </p:nvSpPr>
        <p:spPr>
          <a:noFill/>
        </p:spPr>
        <p:txBody>
          <a:bodyPr>
            <a:normAutofit/>
          </a:bodyPr>
          <a:lstStyle/>
          <a:p>
            <a:pPr lvl="0" algn="just">
              <a:lnSpc>
                <a:spcPct val="150000"/>
              </a:lnSpc>
              <a:buFont typeface="Wingdings" panose="05000000000000000000" pitchFamily="2" charset="2"/>
              <a:buChar char="§"/>
            </a:pPr>
            <a:r>
              <a:rPr lang="cs-CZ" sz="1600" b="1" dirty="0"/>
              <a:t>Značka </a:t>
            </a:r>
            <a:r>
              <a:rPr lang="cs-CZ" sz="1600" dirty="0"/>
              <a:t>(anglicky </a:t>
            </a:r>
            <a:r>
              <a:rPr lang="cs-CZ" sz="1600" i="1" dirty="0"/>
              <a:t>„</a:t>
            </a:r>
            <a:r>
              <a:rPr lang="cs-CZ" sz="1600" i="1" dirty="0" err="1"/>
              <a:t>brand</a:t>
            </a:r>
            <a:r>
              <a:rPr lang="cs-CZ" sz="1600" i="1" dirty="0"/>
              <a:t>“)</a:t>
            </a:r>
            <a:r>
              <a:rPr lang="cs-CZ" sz="1600" dirty="0"/>
              <a:t>, slouží k odlišování zboží jednotlivých výrobců. </a:t>
            </a:r>
          </a:p>
          <a:p>
            <a:pPr lvl="0" algn="just">
              <a:lnSpc>
                <a:spcPct val="150000"/>
              </a:lnSpc>
              <a:buFont typeface="Wingdings" panose="05000000000000000000" pitchFamily="2" charset="2"/>
              <a:buChar char="§"/>
            </a:pPr>
            <a:r>
              <a:rPr lang="cs-CZ" sz="1600" dirty="0"/>
              <a:t>Značka je jméno, termín, označení, symbol či design nebo kombinace těchto pojmů sloužící k </a:t>
            </a:r>
            <a:r>
              <a:rPr lang="cs-CZ" sz="1600" dirty="0" err="1"/>
              <a:t>iden-tifikaci</a:t>
            </a:r>
            <a:r>
              <a:rPr lang="cs-CZ" sz="1600" dirty="0"/>
              <a:t> výrobků a služeb jednoho či více prodejců a jejich odlišení v konkurenci trhu. </a:t>
            </a:r>
          </a:p>
          <a:p>
            <a:pPr lvl="0" algn="just">
              <a:lnSpc>
                <a:spcPct val="150000"/>
              </a:lnSpc>
              <a:buFont typeface="Wingdings" panose="05000000000000000000" pitchFamily="2" charset="2"/>
              <a:buChar char="§"/>
            </a:pPr>
            <a:r>
              <a:rPr lang="cs-CZ" sz="1600" b="1" dirty="0"/>
              <a:t>Obchodní značka</a:t>
            </a:r>
            <a:r>
              <a:rPr lang="cs-CZ" sz="1600" dirty="0"/>
              <a:t> (anglicky "</a:t>
            </a:r>
            <a:r>
              <a:rPr lang="cs-CZ" sz="1600" dirty="0" err="1"/>
              <a:t>brand</a:t>
            </a:r>
            <a:r>
              <a:rPr lang="cs-CZ" sz="1600" dirty="0"/>
              <a:t>", tedy "značka") je termín z oblasti obchodu a marketingu označující značku konkrétních výrobků, služeb, organizace nebo i jednotlivce. Rozumí se jí nejen logo a vizuální prezentace, ale hlavně podstata toho, jak zákazníci pocitově vnímají a jak se ztotožňují se samotnou společností, jejími hodnotami, produkty (výrobky, službami). </a:t>
            </a:r>
          </a:p>
          <a:p>
            <a:pPr lvl="0" algn="just">
              <a:lnSpc>
                <a:spcPct val="150000"/>
              </a:lnSpc>
              <a:buFont typeface="Wingdings" panose="05000000000000000000" pitchFamily="2" charset="2"/>
              <a:buChar char="§"/>
            </a:pPr>
            <a:r>
              <a:rPr lang="cs-CZ" sz="1600" b="1" dirty="0"/>
              <a:t>Ochranná známka</a:t>
            </a:r>
            <a:r>
              <a:rPr lang="cs-CZ" sz="1600" dirty="0"/>
              <a:t> je právní nástroj ochrany značky, pomocí které firmy identifikují samy sebe, své výrobky a služby a tím se pro zákazníky odlišují od ostatních firem, které na trh přinášejí stejné nebo podobné výrobky a služby. </a:t>
            </a:r>
          </a:p>
          <a:p>
            <a:pPr marL="0" lvl="0" indent="0" algn="just">
              <a:lnSpc>
                <a:spcPct val="150000"/>
              </a:lnSpc>
              <a:buNone/>
            </a:pPr>
            <a:endParaRPr lang="cs-CZ" sz="1600" dirty="0"/>
          </a:p>
        </p:txBody>
      </p:sp>
    </p:spTree>
    <p:extLst>
      <p:ext uri="{BB962C8B-B14F-4D97-AF65-F5344CB8AC3E}">
        <p14:creationId xmlns:p14="http://schemas.microsoft.com/office/powerpoint/2010/main" val="2379692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Druhy značek</a:t>
            </a:r>
          </a:p>
        </p:txBody>
      </p:sp>
      <p:sp>
        <p:nvSpPr>
          <p:cNvPr id="3" name="Zástupný symbol pro obsah 2"/>
          <p:cNvSpPr>
            <a:spLocks noGrp="1"/>
          </p:cNvSpPr>
          <p:nvPr>
            <p:ph idx="1"/>
          </p:nvPr>
        </p:nvSpPr>
        <p:spPr>
          <a:noFill/>
        </p:spPr>
        <p:txBody>
          <a:bodyPr>
            <a:normAutofit/>
          </a:bodyPr>
          <a:lstStyle/>
          <a:p>
            <a:pPr marL="0" indent="0" algn="just">
              <a:lnSpc>
                <a:spcPct val="150000"/>
              </a:lnSpc>
              <a:buNone/>
            </a:pPr>
            <a:r>
              <a:rPr lang="cs-CZ" sz="1600" b="1" dirty="0"/>
              <a:t>Národní značky </a:t>
            </a:r>
            <a:endParaRPr lang="cs-CZ" sz="1600" dirty="0"/>
          </a:p>
          <a:p>
            <a:pPr lvl="1" algn="just">
              <a:lnSpc>
                <a:spcPct val="150000"/>
              </a:lnSpc>
              <a:buFont typeface="Wingdings" panose="05000000000000000000" pitchFamily="2" charset="2"/>
              <a:buChar char="§"/>
            </a:pPr>
            <a:r>
              <a:rPr lang="cs-CZ" sz="1600" dirty="0"/>
              <a:t>Jsou názvy značkových produktů, které jsou produkovány a distribuovány výrobcem. Tyto značky jsou snadno spotřebiteli rozeznávány, protože mají národní reklamní kampaně. </a:t>
            </a:r>
          </a:p>
          <a:p>
            <a:pPr marL="0" indent="0" algn="just">
              <a:lnSpc>
                <a:spcPct val="150000"/>
              </a:lnSpc>
              <a:buNone/>
            </a:pPr>
            <a:r>
              <a:rPr lang="cs-CZ" sz="1600" b="1" dirty="0"/>
              <a:t>Licenční značky </a:t>
            </a:r>
            <a:endParaRPr lang="cs-CZ" sz="1600" dirty="0"/>
          </a:p>
          <a:p>
            <a:pPr lvl="1" algn="just">
              <a:lnSpc>
                <a:spcPct val="150000"/>
              </a:lnSpc>
              <a:buFont typeface="Wingdings" panose="05000000000000000000" pitchFamily="2" charset="2"/>
              <a:buChar char="§"/>
            </a:pPr>
            <a:r>
              <a:rPr lang="cs-CZ" sz="1600" dirty="0"/>
              <a:t>Jsou názvy značek, kterými se prodává právo k užití názvu značky, jména celebrity nebo nějaké jiné velmi známé identifikované značky další společnosti k tomu, aby kupující společnost mohla název značky využít na produktu. </a:t>
            </a:r>
          </a:p>
          <a:p>
            <a:pPr marL="0" indent="0" algn="just">
              <a:lnSpc>
                <a:spcPct val="150000"/>
              </a:lnSpc>
              <a:buNone/>
            </a:pPr>
            <a:r>
              <a:rPr lang="cs-CZ" sz="1600" b="1" dirty="0"/>
              <a:t>Privátní značky </a:t>
            </a:r>
            <a:endParaRPr lang="cs-CZ" sz="1600" dirty="0"/>
          </a:p>
          <a:p>
            <a:pPr lvl="1" algn="just">
              <a:lnSpc>
                <a:spcPct val="150000"/>
              </a:lnSpc>
              <a:buFont typeface="Wingdings" panose="05000000000000000000" pitchFamily="2" charset="2"/>
              <a:buChar char="§"/>
            </a:pPr>
            <a:r>
              <a:rPr lang="cs-CZ" sz="1600" dirty="0"/>
              <a:t>Jsou názvy značek, které propagují název související s maloobchodníkem nebo velkoobchodníkem; nesouvisí s výrobcem produktu. </a:t>
            </a:r>
          </a:p>
        </p:txBody>
      </p:sp>
    </p:spTree>
    <p:extLst>
      <p:ext uri="{BB962C8B-B14F-4D97-AF65-F5344CB8AC3E}">
        <p14:creationId xmlns:p14="http://schemas.microsoft.com/office/powerpoint/2010/main" val="2448469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Privátní značka</a:t>
            </a:r>
          </a:p>
        </p:txBody>
      </p:sp>
      <p:sp>
        <p:nvSpPr>
          <p:cNvPr id="3" name="Zástupný symbol pro obsah 2"/>
          <p:cNvSpPr>
            <a:spLocks noGrp="1"/>
          </p:cNvSpPr>
          <p:nvPr>
            <p:ph idx="1"/>
          </p:nvPr>
        </p:nvSpPr>
        <p:spPr>
          <a:noFill/>
        </p:spPr>
        <p:txBody>
          <a:bodyPr>
            <a:normAutofit/>
          </a:bodyPr>
          <a:lstStyle/>
          <a:p>
            <a:pPr lvl="0" algn="just">
              <a:lnSpc>
                <a:spcPct val="150000"/>
              </a:lnSpc>
              <a:buFont typeface="Wingdings" panose="05000000000000000000" pitchFamily="2" charset="2"/>
              <a:buChar char="§"/>
            </a:pPr>
            <a:r>
              <a:rPr lang="cs-CZ" sz="1600" b="1" dirty="0"/>
              <a:t>Privátní značka</a:t>
            </a:r>
            <a:r>
              <a:rPr lang="cs-CZ" sz="1600" dirty="0"/>
              <a:t> je označení pro výrobky a služby, které vytváří výrobce pro jinou společnost, která ji nabízí pod svou značkou. </a:t>
            </a:r>
          </a:p>
          <a:p>
            <a:pPr lvl="0" algn="just">
              <a:lnSpc>
                <a:spcPct val="150000"/>
              </a:lnSpc>
              <a:buFont typeface="Wingdings" panose="05000000000000000000" pitchFamily="2" charset="2"/>
              <a:buChar char="§"/>
            </a:pPr>
            <a:r>
              <a:rPr lang="cs-CZ" sz="1600" dirty="0"/>
              <a:t>Většinou jde o obchodníky a další členy distribučního řetězce.</a:t>
            </a:r>
          </a:p>
          <a:p>
            <a:pPr lvl="0" algn="just">
              <a:lnSpc>
                <a:spcPct val="150000"/>
              </a:lnSpc>
              <a:buFont typeface="Wingdings" panose="05000000000000000000" pitchFamily="2" charset="2"/>
              <a:buChar char="§"/>
            </a:pPr>
            <a:r>
              <a:rPr lang="cs-CZ" sz="1600" dirty="0"/>
              <a:t>Vznik, plánování, rozvoj a řízení privátní značky probíhá dohledem vlastníka a výrobce se vzdává své identity ve prospěch obchodních subjektů. </a:t>
            </a:r>
          </a:p>
          <a:p>
            <a:pPr lvl="0" algn="just">
              <a:lnSpc>
                <a:spcPct val="150000"/>
              </a:lnSpc>
              <a:buFont typeface="Wingdings" panose="05000000000000000000" pitchFamily="2" charset="2"/>
              <a:buChar char="§"/>
            </a:pPr>
            <a:r>
              <a:rPr lang="cs-CZ" sz="1600" dirty="0"/>
              <a:t>Pro obchodníka jsou privátní značky výhodné, neboť mu umožňují odlišit se od konkurence, zhodnotit image firmy, zlepšit loajalitu zákazníků, získat výhodnější pozici v odběratelských vztazích a samostatně rozhodovat o cenách, čímž může mít obchodník vyšší marži. </a:t>
            </a:r>
          </a:p>
          <a:p>
            <a:pPr lvl="0" algn="just">
              <a:lnSpc>
                <a:spcPct val="150000"/>
              </a:lnSpc>
              <a:buFont typeface="Wingdings" panose="05000000000000000000" pitchFamily="2" charset="2"/>
              <a:buChar char="§"/>
            </a:pPr>
            <a:r>
              <a:rPr lang="cs-CZ" sz="1600" dirty="0"/>
              <a:t>Oproti běžným značkám mívají nižší náklady na výrobu a prodej a prodávají se za výhodnější ceny proti konkurenci.</a:t>
            </a:r>
          </a:p>
        </p:txBody>
      </p:sp>
    </p:spTree>
    <p:extLst>
      <p:ext uri="{BB962C8B-B14F-4D97-AF65-F5344CB8AC3E}">
        <p14:creationId xmlns:p14="http://schemas.microsoft.com/office/powerpoint/2010/main" val="2452666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Značení obchodních značek</a:t>
            </a:r>
          </a:p>
        </p:txBody>
      </p:sp>
      <p:sp>
        <p:nvSpPr>
          <p:cNvPr id="3" name="Zástupný symbol pro obsah 2"/>
          <p:cNvSpPr>
            <a:spLocks noGrp="1"/>
          </p:cNvSpPr>
          <p:nvPr>
            <p:ph idx="1"/>
          </p:nvPr>
        </p:nvSpPr>
        <p:spPr>
          <a:noFill/>
        </p:spPr>
        <p:txBody>
          <a:bodyPr>
            <a:normAutofit/>
          </a:bodyPr>
          <a:lstStyle/>
          <a:p>
            <a:pPr marL="0" indent="0" algn="just">
              <a:lnSpc>
                <a:spcPct val="150000"/>
              </a:lnSpc>
              <a:buNone/>
            </a:pPr>
            <a:r>
              <a:rPr lang="cs-CZ" sz="1600" dirty="0"/>
              <a:t>Obchodní značky jsou označovány následující symboly:</a:t>
            </a:r>
          </a:p>
          <a:p>
            <a:pPr lvl="1" algn="just">
              <a:lnSpc>
                <a:spcPct val="150000"/>
              </a:lnSpc>
              <a:buFont typeface="Wingdings" panose="05000000000000000000" pitchFamily="2" charset="2"/>
              <a:buChar char="§"/>
            </a:pPr>
            <a:r>
              <a:rPr lang="cs-CZ" sz="2000" dirty="0"/>
              <a:t>™</a:t>
            </a:r>
            <a:r>
              <a:rPr lang="cs-CZ" sz="1600" dirty="0"/>
              <a:t> — neregistrovaná obchodní značka</a:t>
            </a:r>
          </a:p>
          <a:p>
            <a:pPr lvl="1" algn="just">
              <a:lnSpc>
                <a:spcPct val="150000"/>
              </a:lnSpc>
              <a:buFont typeface="Wingdings" panose="05000000000000000000" pitchFamily="2" charset="2"/>
              <a:buChar char="§"/>
            </a:pPr>
            <a:r>
              <a:rPr lang="cs-CZ" sz="2000" dirty="0"/>
              <a:t>℠ </a:t>
            </a:r>
            <a:r>
              <a:rPr lang="cs-CZ" sz="1600" dirty="0"/>
              <a:t>— neregistrovaná značka služby, tj. značka používaná k propagaci nebo pro značkové  </a:t>
            </a:r>
          </a:p>
          <a:p>
            <a:pPr marL="457200" lvl="1" indent="0" algn="just">
              <a:lnSpc>
                <a:spcPct val="150000"/>
              </a:lnSpc>
              <a:buNone/>
            </a:pPr>
            <a:r>
              <a:rPr lang="cs-CZ" sz="1600" dirty="0"/>
              <a:t>                 služby</a:t>
            </a:r>
          </a:p>
          <a:p>
            <a:pPr lvl="1" algn="just">
              <a:lnSpc>
                <a:spcPct val="150000"/>
              </a:lnSpc>
              <a:buFont typeface="Wingdings" panose="05000000000000000000" pitchFamily="2" charset="2"/>
              <a:buChar char="§"/>
            </a:pPr>
            <a:r>
              <a:rPr lang="cs-CZ" sz="2000" dirty="0"/>
              <a:t>®</a:t>
            </a:r>
            <a:r>
              <a:rPr lang="cs-CZ" sz="1600" dirty="0"/>
              <a:t> — registrovaná ochranná známka</a:t>
            </a:r>
          </a:p>
          <a:p>
            <a:pPr marL="0" lvl="0" indent="0" algn="just">
              <a:lnSpc>
                <a:spcPct val="150000"/>
              </a:lnSpc>
              <a:buNone/>
            </a:pPr>
            <a:endParaRPr lang="cs-CZ" sz="1600" dirty="0"/>
          </a:p>
          <a:p>
            <a:pPr marL="0" lvl="0" indent="0" algn="ctr">
              <a:lnSpc>
                <a:spcPct val="150000"/>
              </a:lnSpc>
              <a:buNone/>
            </a:pPr>
            <a:r>
              <a:rPr lang="cs-CZ" sz="6000" dirty="0"/>
              <a:t>™          ℠          ®</a:t>
            </a:r>
          </a:p>
        </p:txBody>
      </p:sp>
    </p:spTree>
    <p:extLst>
      <p:ext uri="{BB962C8B-B14F-4D97-AF65-F5344CB8AC3E}">
        <p14:creationId xmlns:p14="http://schemas.microsoft.com/office/powerpoint/2010/main" val="2654476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Trademark</a:t>
            </a:r>
          </a:p>
        </p:txBody>
      </p:sp>
      <p:sp>
        <p:nvSpPr>
          <p:cNvPr id="3" name="Zástupný symbol pro obsah 2"/>
          <p:cNvSpPr>
            <a:spLocks noGrp="1"/>
          </p:cNvSpPr>
          <p:nvPr>
            <p:ph idx="1"/>
          </p:nvPr>
        </p:nvSpPr>
        <p:spPr>
          <a:noFill/>
        </p:spPr>
        <p:txBody>
          <a:bodyPr>
            <a:normAutofit lnSpcReduction="10000"/>
          </a:bodyPr>
          <a:lstStyle/>
          <a:p>
            <a:pPr lvl="0" algn="just">
              <a:lnSpc>
                <a:spcPct val="150000"/>
              </a:lnSpc>
              <a:buFont typeface="Wingdings" panose="05000000000000000000" pitchFamily="2" charset="2"/>
              <a:buChar char="§"/>
            </a:pPr>
            <a:r>
              <a:rPr lang="cs-CZ" sz="1600" b="1" dirty="0"/>
              <a:t>Ochranná známka</a:t>
            </a:r>
            <a:r>
              <a:rPr lang="cs-CZ" sz="1600" dirty="0"/>
              <a:t> (anglicky </a:t>
            </a:r>
            <a:r>
              <a:rPr lang="cs-CZ" sz="1600" b="1" dirty="0"/>
              <a:t>Trademark</a:t>
            </a:r>
            <a:r>
              <a:rPr lang="cs-CZ" sz="1600" dirty="0"/>
              <a:t>) je </a:t>
            </a:r>
            <a:r>
              <a:rPr lang="cs-CZ" sz="1600" b="1" dirty="0"/>
              <a:t>nástroj ochrany duševního vlastnictví</a:t>
            </a:r>
            <a:r>
              <a:rPr lang="cs-CZ" sz="1600" dirty="0"/>
              <a:t>. </a:t>
            </a:r>
          </a:p>
          <a:p>
            <a:pPr lvl="0" algn="just">
              <a:lnSpc>
                <a:spcPct val="150000"/>
              </a:lnSpc>
              <a:buFont typeface="Wingdings" panose="05000000000000000000" pitchFamily="2" charset="2"/>
              <a:buChar char="§"/>
            </a:pPr>
            <a:r>
              <a:rPr lang="cs-CZ" sz="1600" dirty="0"/>
              <a:t>Lze ji použít například na logo (textové nebo grafické), obchodní označení, název firmy, název výrobku nebo služby. Typicky se s ní tedy ochraňuje značka (</a:t>
            </a:r>
            <a:r>
              <a:rPr lang="cs-CZ" sz="1600" dirty="0" err="1"/>
              <a:t>brand</a:t>
            </a:r>
            <a:r>
              <a:rPr lang="cs-CZ" sz="1600" dirty="0"/>
              <a:t>) - tedy cokoliv, co jasně identifikuje firmu a její produkty a odlišuje je od jejich konkurentů. </a:t>
            </a:r>
          </a:p>
          <a:p>
            <a:pPr lvl="0" algn="just">
              <a:lnSpc>
                <a:spcPct val="150000"/>
              </a:lnSpc>
              <a:buFont typeface="Wingdings" panose="05000000000000000000" pitchFamily="2" charset="2"/>
              <a:buChar char="§"/>
            </a:pPr>
            <a:r>
              <a:rPr lang="cs-CZ" sz="1600" dirty="0"/>
              <a:t>Rozvoj značky je velmi nákladná a drahá záležitost, a proto pochopitelně společnosti nechtějí, aby další společnost užívala jejich značky k prodeji substitučních produktů. Z toho důvodu společnosti žádají o udělení </a:t>
            </a:r>
            <a:r>
              <a:rPr lang="cs-CZ" sz="1600" b="1" i="1" dirty="0"/>
              <a:t>„trademark“, </a:t>
            </a:r>
            <a:r>
              <a:rPr lang="cs-CZ" sz="1600" i="1" dirty="0"/>
              <a:t>tj. exkluzivního práva k legálnímu užití názvu značky</a:t>
            </a:r>
            <a:r>
              <a:rPr lang="cs-CZ" sz="1600" dirty="0"/>
              <a:t>. </a:t>
            </a:r>
          </a:p>
          <a:p>
            <a:pPr lvl="0" algn="just">
              <a:lnSpc>
                <a:spcPct val="150000"/>
              </a:lnSpc>
              <a:buFont typeface="Wingdings" panose="05000000000000000000" pitchFamily="2" charset="2"/>
              <a:buChar char="§"/>
            </a:pPr>
            <a:r>
              <a:rPr lang="cs-CZ" sz="1600" dirty="0"/>
              <a:t>Udělení trademarku v jedné zemi, však neznamená, ochranu trademarku na globálním trhu, tzn. že nezajistí, že bude platné v jiné zemi. V USA je exkluzivní právo (trademark) po udělení, garantováno na 20 let, a dále platí jen tehdy, když společnost pokračuje v ochraně názvu značky. </a:t>
            </a:r>
          </a:p>
          <a:p>
            <a:pPr marL="0" lvl="0" indent="0" algn="just">
              <a:lnSpc>
                <a:spcPct val="150000"/>
              </a:lnSpc>
              <a:buNone/>
            </a:pPr>
            <a:endParaRPr lang="cs-CZ" sz="1600" dirty="0"/>
          </a:p>
        </p:txBody>
      </p:sp>
    </p:spTree>
    <p:extLst>
      <p:ext uri="{BB962C8B-B14F-4D97-AF65-F5344CB8AC3E}">
        <p14:creationId xmlns:p14="http://schemas.microsoft.com/office/powerpoint/2010/main" val="2523749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err="1">
                <a:solidFill>
                  <a:srgbClr val="D50202"/>
                </a:solidFill>
                <a:effectLst>
                  <a:outerShdw blurRad="38100" dist="38100" dir="2700000" algn="tl">
                    <a:srgbClr val="000000">
                      <a:alpha val="43137"/>
                    </a:srgbClr>
                  </a:outerShdw>
                </a:effectLst>
              </a:rPr>
              <a:t>Registered</a:t>
            </a:r>
            <a:r>
              <a:rPr lang="cs-CZ" sz="2400" dirty="0">
                <a:solidFill>
                  <a:srgbClr val="D50202"/>
                </a:solidFill>
                <a:effectLst>
                  <a:outerShdw blurRad="38100" dist="38100" dir="2700000" algn="tl">
                    <a:srgbClr val="000000">
                      <a:alpha val="43137"/>
                    </a:srgbClr>
                  </a:outerShdw>
                </a:effectLst>
              </a:rPr>
              <a:t> </a:t>
            </a:r>
            <a:r>
              <a:rPr lang="cs-CZ" sz="2400" dirty="0" err="1">
                <a:solidFill>
                  <a:srgbClr val="D50202"/>
                </a:solidFill>
                <a:effectLst>
                  <a:outerShdw blurRad="38100" dist="38100" dir="2700000" algn="tl">
                    <a:srgbClr val="000000">
                      <a:alpha val="43137"/>
                    </a:srgbClr>
                  </a:outerShdw>
                </a:effectLst>
              </a:rPr>
              <a:t>Trade</a:t>
            </a:r>
            <a:r>
              <a:rPr lang="cs-CZ" sz="2400" dirty="0">
                <a:solidFill>
                  <a:srgbClr val="D50202"/>
                </a:solidFill>
                <a:effectLst>
                  <a:outerShdw blurRad="38100" dist="38100" dir="2700000" algn="tl">
                    <a:srgbClr val="000000">
                      <a:alpha val="43137"/>
                    </a:srgbClr>
                  </a:outerShdw>
                </a:effectLst>
              </a:rPr>
              <a:t> Mark</a:t>
            </a:r>
          </a:p>
        </p:txBody>
      </p:sp>
      <p:sp>
        <p:nvSpPr>
          <p:cNvPr id="3" name="Zástupný symbol pro obsah 2"/>
          <p:cNvSpPr>
            <a:spLocks noGrp="1"/>
          </p:cNvSpPr>
          <p:nvPr>
            <p:ph idx="1"/>
          </p:nvPr>
        </p:nvSpPr>
        <p:spPr>
          <a:noFill/>
        </p:spPr>
        <p:txBody>
          <a:bodyPr>
            <a:normAutofit/>
          </a:bodyPr>
          <a:lstStyle/>
          <a:p>
            <a:pPr lvl="0" algn="just">
              <a:lnSpc>
                <a:spcPct val="150000"/>
              </a:lnSpc>
              <a:buFont typeface="Wingdings" panose="05000000000000000000" pitchFamily="2" charset="2"/>
              <a:buChar char="§"/>
            </a:pPr>
            <a:r>
              <a:rPr lang="cs-CZ" sz="1600" dirty="0"/>
              <a:t>Symbol registrované ochranné známky, </a:t>
            </a:r>
            <a:r>
              <a:rPr lang="cs-CZ" sz="1600" dirty="0" err="1"/>
              <a:t>Registered</a:t>
            </a:r>
            <a:r>
              <a:rPr lang="cs-CZ" sz="1600" dirty="0"/>
              <a:t> </a:t>
            </a:r>
            <a:r>
              <a:rPr lang="cs-CZ" sz="1600" dirty="0" err="1"/>
              <a:t>Trade</a:t>
            </a:r>
            <a:r>
              <a:rPr lang="cs-CZ" sz="1600" dirty="0"/>
              <a:t> Mark</a:t>
            </a:r>
          </a:p>
          <a:p>
            <a:pPr lvl="0" algn="just">
              <a:lnSpc>
                <a:spcPct val="150000"/>
              </a:lnSpc>
              <a:buFont typeface="Wingdings" panose="05000000000000000000" pitchFamily="2" charset="2"/>
              <a:buChar char="§"/>
            </a:pPr>
            <a:endParaRPr lang="cs-CZ" sz="1600" dirty="0"/>
          </a:p>
          <a:p>
            <a:pPr lvl="0" algn="just">
              <a:lnSpc>
                <a:spcPct val="150000"/>
              </a:lnSpc>
              <a:buFont typeface="Wingdings" panose="05000000000000000000" pitchFamily="2" charset="2"/>
              <a:buChar char="§"/>
            </a:pPr>
            <a:endParaRPr lang="cs-CZ" sz="1600" dirty="0"/>
          </a:p>
          <a:p>
            <a:pPr lvl="0" algn="just">
              <a:lnSpc>
                <a:spcPct val="150000"/>
              </a:lnSpc>
              <a:buFont typeface="Wingdings" panose="05000000000000000000" pitchFamily="2" charset="2"/>
              <a:buChar char="§"/>
            </a:pPr>
            <a:endParaRPr lang="cs-CZ" sz="1600" dirty="0"/>
          </a:p>
          <a:p>
            <a:pPr lvl="0" algn="just">
              <a:lnSpc>
                <a:spcPct val="150000"/>
              </a:lnSpc>
              <a:buFont typeface="Wingdings" panose="05000000000000000000" pitchFamily="2" charset="2"/>
              <a:buChar char="§"/>
            </a:pPr>
            <a:endParaRPr lang="cs-CZ" sz="1600" dirty="0"/>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pic>
        <p:nvPicPr>
          <p:cNvPr id="1028" name="Picture 4" descr="https://upload.wikimedia.org/wikipedia/commons/6/62/RegisteredT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1371" y="2805963"/>
            <a:ext cx="2095500" cy="2095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44763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486</TotalTime>
  <Words>2247</Words>
  <Application>Microsoft Office PowerPoint</Application>
  <PresentationFormat>Předvádění na obrazovce (4:3)</PresentationFormat>
  <Paragraphs>151</Paragraphs>
  <Slides>25</Slides>
  <Notes>1</Notes>
  <HiddenSlides>0</HiddenSlides>
  <MMClips>0</MMClips>
  <ScaleCrop>false</ScaleCrop>
  <HeadingPairs>
    <vt:vector size="4" baseType="variant">
      <vt:variant>
        <vt:lpstr>Motiv</vt:lpstr>
      </vt:variant>
      <vt:variant>
        <vt:i4>1</vt:i4>
      </vt:variant>
      <vt:variant>
        <vt:lpstr>Nadpisy snímků</vt:lpstr>
      </vt:variant>
      <vt:variant>
        <vt:i4>25</vt:i4>
      </vt:variant>
    </vt:vector>
  </HeadingPairs>
  <TitlesOfParts>
    <vt:vector size="26" baseType="lpstr">
      <vt:lpstr>Office Theme</vt:lpstr>
      <vt:lpstr>MANAGEMENT ZNAČKY  (XMZN)  8. přednáška Téma: Druhy značek, trademark. Vnímání značky. Loajalita              ke značce. </vt:lpstr>
      <vt:lpstr>Obsah předmětu</vt:lpstr>
      <vt:lpstr>2. kapitola: Druhy značek, prvky značky a trademark</vt:lpstr>
      <vt:lpstr>Pojmy</vt:lpstr>
      <vt:lpstr>Druhy značek</vt:lpstr>
      <vt:lpstr>Privátní značka</vt:lpstr>
      <vt:lpstr>Značení obchodních značek</vt:lpstr>
      <vt:lpstr>Trademark</vt:lpstr>
      <vt:lpstr>Registered Trade Mark</vt:lpstr>
      <vt:lpstr>Trademark v České republice</vt:lpstr>
      <vt:lpstr>Trademark v České republice</vt:lpstr>
      <vt:lpstr>Nezapsání známky</vt:lpstr>
      <vt:lpstr>Práva majitele ochranné známky</vt:lpstr>
      <vt:lpstr>Řízení o přihlášce ochranné známky</vt:lpstr>
      <vt:lpstr>Námitkové řízení</vt:lpstr>
      <vt:lpstr>Porušování ochranné známky</vt:lpstr>
      <vt:lpstr>Výmaz zapsané ochranné známky</vt:lpstr>
      <vt:lpstr>Ochranná doba ochranné známky</vt:lpstr>
      <vt:lpstr>Zápis ochranné známky v zahraničí</vt:lpstr>
      <vt:lpstr>Základní druhy ochranných známek</vt:lpstr>
      <vt:lpstr>Pojmy (druhy) ochranných známek</vt:lpstr>
      <vt:lpstr>Pojmy (druhy) ochranných známek</vt:lpstr>
      <vt:lpstr>Pojmy (druhy) ochranných známek</vt:lpstr>
      <vt:lpstr>Pojmy (druhy) ochranných známek</vt:lpstr>
      <vt:lpstr>Děkuji vám za pozornost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MARKETINGOVÁ KOMUNIKACE  (XMK) 1. cvičení Téma: Marketing a marketingový mix</dc:title>
  <dc:creator>Pavlíčková Renáta</dc:creator>
  <cp:lastModifiedBy>Renáta</cp:lastModifiedBy>
  <cp:revision>73</cp:revision>
  <cp:lastPrinted>2020-03-04T10:01:56Z</cp:lastPrinted>
  <dcterms:created xsi:type="dcterms:W3CDTF">2020-03-04T09:39:52Z</dcterms:created>
  <dcterms:modified xsi:type="dcterms:W3CDTF">2022-04-18T14:29:08Z</dcterms:modified>
</cp:coreProperties>
</file>