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74" r:id="rId3"/>
    <p:sldId id="539" r:id="rId4"/>
    <p:sldId id="576" r:id="rId5"/>
    <p:sldId id="578" r:id="rId6"/>
    <p:sldId id="582" r:id="rId7"/>
    <p:sldId id="575" r:id="rId8"/>
    <p:sldId id="579" r:id="rId9"/>
    <p:sldId id="574" r:id="rId10"/>
    <p:sldId id="542" r:id="rId11"/>
    <p:sldId id="541" r:id="rId12"/>
    <p:sldId id="540" r:id="rId13"/>
    <p:sldId id="563" r:id="rId14"/>
    <p:sldId id="561" r:id="rId15"/>
    <p:sldId id="565" r:id="rId16"/>
    <p:sldId id="564" r:id="rId17"/>
    <p:sldId id="569" r:id="rId18"/>
    <p:sldId id="570" r:id="rId19"/>
    <p:sldId id="568" r:id="rId20"/>
    <p:sldId id="585" r:id="rId21"/>
    <p:sldId id="572" r:id="rId22"/>
    <p:sldId id="583" r:id="rId23"/>
    <p:sldId id="573" r:id="rId24"/>
    <p:sldId id="584" r:id="rId25"/>
    <p:sldId id="475"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7" userDrawn="1">
          <p15:clr>
            <a:srgbClr val="A4A3A4"/>
          </p15:clr>
        </p15:guide>
        <p15:guide id="2" pos="4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807" autoAdjust="0"/>
  </p:normalViewPr>
  <p:slideViewPr>
    <p:cSldViewPr snapToGrid="0" snapToObjects="1">
      <p:cViewPr varScale="1">
        <p:scale>
          <a:sx n="126" d="100"/>
          <a:sy n="126" d="100"/>
        </p:scale>
        <p:origin x="1194" y="120"/>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29.03.2022</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29.03.2022</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3/29/2022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3/29/2022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3/29/2022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3/29/2022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(XMZN)</a:t>
            </a:r>
            <a:br>
              <a:rPr lang="cs-CZ" sz="3600" dirty="0">
                <a:solidFill>
                  <a:srgbClr val="D10202"/>
                </a:solidFill>
                <a:effectLst>
                  <a:outerShdw blurRad="38100" dist="38100" dir="2700000" algn="tl">
                    <a:srgbClr val="000000">
                      <a:alpha val="43137"/>
                    </a:srgbClr>
                  </a:outerShdw>
                </a:effectLst>
                <a:cs typeface="Arial"/>
              </a:rPr>
            </a:b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a:cs typeface="Arial"/>
              </a:rPr>
              <a:t>Ing.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2020/2021</a:t>
            </a:r>
            <a:endParaRPr lang="en-US" sz="1400" dirty="0">
              <a:cs typeface="Arial"/>
            </a:endParaRPr>
          </a:p>
        </p:txBody>
      </p:sp>
      <p:sp>
        <p:nvSpPr>
          <p:cNvPr id="4" name="Obdélník 3">
            <a:extLst>
              <a:ext uri="{FF2B5EF4-FFF2-40B4-BE49-F238E27FC236}">
                <a16:creationId xmlns:a16="http://schemas.microsoft.com/office/drawing/2014/main" id="{112FCA39-295A-4D4B-8D46-B1873CFD999C}"/>
              </a:ext>
            </a:extLst>
          </p:cNvPr>
          <p:cNvSpPr/>
          <p:nvPr/>
        </p:nvSpPr>
        <p:spPr>
          <a:xfrm>
            <a:off x="4290060" y="5040753"/>
            <a:ext cx="4581095" cy="1169551"/>
          </a:xfrm>
          <a:prstGeom prst="rect">
            <a:avLst/>
          </a:prstGeom>
        </p:spPr>
        <p:txBody>
          <a:bodyPr wrap="square">
            <a:spAutoFit/>
          </a:bodyPr>
          <a:lstStyle/>
          <a:p>
            <a:r>
              <a:rPr lang="cs-CZ" sz="1400" dirty="0">
                <a:solidFill>
                  <a:srgbClr val="D10202"/>
                </a:solidFill>
                <a:cs typeface="Arial"/>
              </a:rPr>
              <a:t>Studijní program: Ekonomika a management</a:t>
            </a:r>
            <a:br>
              <a:rPr lang="cs-CZ" sz="1400" dirty="0">
                <a:solidFill>
                  <a:srgbClr val="D10202"/>
                </a:solidFill>
                <a:cs typeface="Arial"/>
              </a:rPr>
            </a:br>
            <a:r>
              <a:rPr lang="cs-CZ" sz="1400" dirty="0">
                <a:solidFill>
                  <a:srgbClr val="D10202"/>
                </a:solidFill>
                <a:cs typeface="Arial"/>
              </a:rPr>
              <a:t>Obor: Ekonomika a management malých a středních podniků</a:t>
            </a:r>
            <a:br>
              <a:rPr lang="cs-CZ" sz="1400" dirty="0">
                <a:solidFill>
                  <a:srgbClr val="D10202"/>
                </a:solidFill>
                <a:cs typeface="Arial"/>
              </a:rPr>
            </a:br>
            <a:r>
              <a:rPr lang="cs-CZ" sz="1400" dirty="0">
                <a:solidFill>
                  <a:srgbClr val="D10202"/>
                </a:solidFill>
                <a:cs typeface="Arial"/>
              </a:rPr>
              <a:t>Ročník: 2.</a:t>
            </a:r>
            <a:br>
              <a:rPr lang="cs-CZ" sz="1400" dirty="0">
                <a:solidFill>
                  <a:srgbClr val="D10202"/>
                </a:solidFill>
                <a:cs typeface="Arial"/>
              </a:rPr>
            </a:br>
            <a:r>
              <a:rPr lang="cs-CZ" sz="1400" dirty="0">
                <a:solidFill>
                  <a:srgbClr val="D10202"/>
                </a:solidFill>
                <a:cs typeface="Arial"/>
              </a:rPr>
              <a:t>Typ studia: navazující (</a:t>
            </a:r>
            <a:r>
              <a:rPr lang="cs-CZ" sz="1400" dirty="0" err="1">
                <a:solidFill>
                  <a:srgbClr val="D10202"/>
                </a:solidFill>
                <a:cs typeface="Arial"/>
              </a:rPr>
              <a:t>NMgr</a:t>
            </a:r>
            <a:r>
              <a:rPr lang="cs-CZ" sz="1400" dirty="0">
                <a:solidFill>
                  <a:srgbClr val="D10202"/>
                </a:solidFill>
                <a:cs typeface="Arial"/>
              </a:rPr>
              <a:t>.)</a:t>
            </a:r>
            <a:br>
              <a:rPr lang="cs-CZ" sz="1400" dirty="0">
                <a:solidFill>
                  <a:srgbClr val="D10202"/>
                </a:solidFill>
                <a:cs typeface="Arial"/>
              </a:rPr>
            </a:br>
            <a:r>
              <a:rPr lang="cs-CZ" sz="1400" dirty="0">
                <a:solidFill>
                  <a:srgbClr val="D10202"/>
                </a:solidFill>
                <a:cs typeface="Arial"/>
              </a:rPr>
              <a:t>Forma: kombinovaná</a:t>
            </a:r>
            <a:endParaRPr lang="cs-CZ" sz="1400"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b="1" dirty="0"/>
              <a:t>Značka a management značky</a:t>
            </a:r>
          </a:p>
          <a:p>
            <a:pPr lvl="0">
              <a:spcBef>
                <a:spcPts val="1000"/>
              </a:spcBef>
              <a:buFont typeface="+mj-lt"/>
              <a:buAutoNum type="arabicPeriod"/>
            </a:pPr>
            <a:r>
              <a:rPr lang="cs-CZ" sz="1600" b="1" dirty="0">
                <a:solidFill>
                  <a:srgbClr val="D50202"/>
                </a:solidFill>
              </a:rPr>
              <a:t>Druhy značek, prvky značky a trademark</a:t>
            </a:r>
          </a:p>
          <a:p>
            <a:pPr lvl="0">
              <a:spcBef>
                <a:spcPts val="1000"/>
              </a:spcBef>
              <a:buFont typeface="+mj-lt"/>
              <a:buAutoNum type="arabicPeriod"/>
            </a:pPr>
            <a:r>
              <a:rPr lang="cs-CZ" sz="1600" b="1" dirty="0"/>
              <a:t>Identita a osobnost značky</a:t>
            </a:r>
          </a:p>
          <a:p>
            <a:pPr lvl="0">
              <a:spcBef>
                <a:spcPts val="1000"/>
              </a:spcBef>
              <a:buFont typeface="+mj-lt"/>
              <a:buAutoNum type="arabicPeriod"/>
            </a:pPr>
            <a:r>
              <a:rPr lang="cs-CZ" sz="1600" i="1" dirty="0"/>
              <a:t>Vnímání značky a vztah zákazníka ke značce</a:t>
            </a:r>
          </a:p>
          <a:p>
            <a:pPr lvl="0">
              <a:spcBef>
                <a:spcPts val="1000"/>
              </a:spcBef>
              <a:buFont typeface="+mj-lt"/>
              <a:buAutoNum type="arabicPeriod"/>
            </a:pPr>
            <a:r>
              <a:rPr lang="cs-CZ" sz="1600" b="1" dirty="0"/>
              <a:t>Zákaznická loajalita ke značce</a:t>
            </a:r>
          </a:p>
          <a:p>
            <a:pPr lvl="0">
              <a:spcBef>
                <a:spcPts val="1000"/>
              </a:spcBef>
              <a:buFont typeface="+mj-lt"/>
              <a:buAutoNum type="arabicPeriod"/>
            </a:pPr>
            <a:r>
              <a:rPr lang="cs-CZ" sz="1600" b="1" dirty="0"/>
              <a:t>Koncept hodnoty značky</a:t>
            </a:r>
          </a:p>
          <a:p>
            <a:pPr lvl="0">
              <a:spcBef>
                <a:spcPts val="1000"/>
              </a:spcBef>
              <a:buFont typeface="+mj-lt"/>
              <a:buAutoNum type="arabicPeriod"/>
            </a:pPr>
            <a:r>
              <a:rPr lang="pl-PL" sz="1600" b="1" dirty="0"/>
              <a:t>Hodnota značky z pohledu spotřebitele</a:t>
            </a:r>
          </a:p>
          <a:p>
            <a:pPr lvl="0">
              <a:spcBef>
                <a:spcPts val="1000"/>
              </a:spcBef>
              <a:buFont typeface="+mj-lt"/>
              <a:buAutoNum type="arabicPeriod"/>
            </a:pPr>
            <a:r>
              <a:rPr lang="cs-CZ" sz="1600" b="1" dirty="0"/>
              <a:t>Postupné kroky pro budování silné značky</a:t>
            </a:r>
          </a:p>
          <a:p>
            <a:pPr lvl="0">
              <a:spcBef>
                <a:spcPts val="1000"/>
              </a:spcBef>
              <a:buFont typeface="+mj-lt"/>
              <a:buAutoNum type="arabicPeriod"/>
            </a:pPr>
            <a:r>
              <a:rPr lang="cs-CZ" sz="1600" i="1" dirty="0"/>
              <a:t>Strategický management značky</a:t>
            </a:r>
          </a:p>
          <a:p>
            <a:pPr lvl="0">
              <a:spcBef>
                <a:spcPts val="1000"/>
              </a:spcBef>
              <a:buFont typeface="+mj-lt"/>
              <a:buAutoNum type="arabicPeriod"/>
            </a:pPr>
            <a:r>
              <a:rPr lang="pl-PL" sz="1600" i="1" dirty="0"/>
              <a:t>Branding v marketingových programech podniku</a:t>
            </a:r>
          </a:p>
          <a:p>
            <a:pPr lvl="0">
              <a:spcBef>
                <a:spcPts val="1000"/>
              </a:spcBef>
              <a:buFont typeface="+mj-lt"/>
              <a:buAutoNum type="arabicPeriod"/>
            </a:pPr>
            <a:r>
              <a:rPr lang="cs-CZ" sz="1600" i="1" dirty="0"/>
              <a:t>Výzkum značky, měření zdrojů hodnoty značky, mínění spotřebitele</a:t>
            </a:r>
          </a:p>
          <a:p>
            <a:pPr lvl="0">
              <a:spcBef>
                <a:spcPts val="1000"/>
              </a:spcBef>
              <a:buFont typeface="+mj-lt"/>
              <a:buAutoNum type="arabicPeriod"/>
            </a:pPr>
            <a:r>
              <a:rPr lang="cs-CZ" sz="1600" i="1"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a16="http://schemas.microsoft.com/office/drawing/2014/main" id="{ACC34281-671D-4F76-80F6-8C1D093028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solidFill>
            <a:srgbClr val="66FFFF"/>
          </a:solidFill>
        </p:spPr>
        <p:txBody>
          <a:bodyPr>
            <a:noAutofit/>
          </a:bodyPr>
          <a:lstStyle/>
          <a:p>
            <a:r>
              <a:rPr lang="cs-CZ" sz="2400" dirty="0">
                <a:solidFill>
                  <a:srgbClr val="D50202"/>
                </a:solidFill>
                <a:effectLst>
                  <a:outerShdw blurRad="38100" dist="38100" dir="2700000" algn="tl">
                    <a:srgbClr val="000000">
                      <a:alpha val="43137"/>
                    </a:srgbClr>
                  </a:outerShdw>
                </a:effectLst>
              </a:rPr>
              <a:t>2. kapitola: Druhy značek, prvky značky a trademark</a:t>
            </a:r>
          </a:p>
        </p:txBody>
      </p:sp>
      <p:sp>
        <p:nvSpPr>
          <p:cNvPr id="3" name="Zástupný symbol pro obsah 2"/>
          <p:cNvSpPr>
            <a:spLocks noGrp="1"/>
          </p:cNvSpPr>
          <p:nvPr>
            <p:ph idx="1"/>
          </p:nvPr>
        </p:nvSpPr>
        <p:spPr>
          <a:noFill/>
        </p:spPr>
        <p:txBody>
          <a:bodyPr>
            <a:normAutofit/>
          </a:bodyPr>
          <a:lstStyle/>
          <a:p>
            <a:pPr marL="0" lvl="0" indent="0" algn="just">
              <a:lnSpc>
                <a:spcPct val="150000"/>
              </a:lnSpc>
              <a:buNone/>
            </a:pPr>
            <a:r>
              <a:rPr lang="cs-CZ" sz="1600" dirty="0"/>
              <a:t>.</a:t>
            </a:r>
          </a:p>
          <a:p>
            <a:pPr marL="0" lvl="0" indent="0" algn="just">
              <a:lnSpc>
                <a:spcPct val="150000"/>
              </a:lnSpc>
              <a:buNone/>
            </a:pPr>
            <a:endParaRPr lang="cs-CZ" sz="1600" dirty="0"/>
          </a:p>
        </p:txBody>
      </p:sp>
    </p:spTree>
    <p:extLst>
      <p:ext uri="{BB962C8B-B14F-4D97-AF65-F5344CB8AC3E}">
        <p14:creationId xmlns:p14="http://schemas.microsoft.com/office/powerpoint/2010/main" val="264043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2412</Words>
  <Application>Microsoft Office PowerPoint</Application>
  <PresentationFormat>Předvádění na obrazovce (4:3)</PresentationFormat>
  <Paragraphs>151</Paragraphs>
  <Slides>25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Calibri</vt:lpstr>
      <vt:lpstr>Wingdings</vt:lpstr>
      <vt:lpstr>Office Theme</vt:lpstr>
      <vt:lpstr>MANAGEMENT ZNAČKY  (XMZN)  8. přednáška Téma: Druhy značek, trademark. Vnímání značky. Loajalita              ke značce. </vt:lpstr>
      <vt:lpstr>Obsah předmětu</vt:lpstr>
      <vt:lpstr>2. kapitola: Druhy značek, prvky značky a trademark</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Pavlíčková Renáta</cp:lastModifiedBy>
  <cp:revision>73</cp:revision>
  <cp:lastPrinted>2020-03-04T10:01:56Z</cp:lastPrinted>
  <dcterms:created xsi:type="dcterms:W3CDTF">2020-03-04T09:39:52Z</dcterms:created>
  <dcterms:modified xsi:type="dcterms:W3CDTF">2022-03-29T08:32:04Z</dcterms:modified>
</cp:coreProperties>
</file>