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259" r:id="rId5"/>
    <p:sldId id="274" r:id="rId6"/>
    <p:sldId id="260" r:id="rId7"/>
    <p:sldId id="263" r:id="rId8"/>
    <p:sldId id="264" r:id="rId9"/>
    <p:sldId id="266" r:id="rId10"/>
    <p:sldId id="265" r:id="rId11"/>
    <p:sldId id="272" r:id="rId12"/>
    <p:sldId id="273" r:id="rId13"/>
    <p:sldId id="262" r:id="rId14"/>
    <p:sldId id="261" r:id="rId15"/>
    <p:sldId id="270" r:id="rId16"/>
    <p:sldId id="269" r:id="rId17"/>
    <p:sldId id="271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3255"/>
    <a:srgbClr val="EE6E71"/>
    <a:srgbClr val="EF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90A37C-2098-4AAE-96D0-91CEDBF4B282}" type="doc">
      <dgm:prSet loTypeId="urn:microsoft.com/office/officeart/2005/8/layout/process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048119C7-6539-4FE0-96B7-A0F9BDDEEB2B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VÝZKUM TRHU</a:t>
          </a:r>
        </a:p>
      </dgm:t>
    </dgm:pt>
    <dgm:pt modelId="{9FC7D5F7-8938-4BD8-9330-5E93BDFB53BF}" type="parTrans" cxnId="{1069DB75-5D1C-41A9-B021-1BB642B0B051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0F67C-264A-4E3C-BB7F-5DB88AD01E14}" type="sibTrans" cxnId="{1069DB75-5D1C-41A9-B021-1BB642B0B051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E8F338-DE5F-43BF-B190-3DF9270910D4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TRHU A JEHO SEGMENTACE</a:t>
          </a:r>
        </a:p>
      </dgm:t>
    </dgm:pt>
    <dgm:pt modelId="{C338C06B-90E8-42DD-9175-F7D2F460AC0B}" type="parTrans" cxnId="{8923057A-5F0F-46DC-8F59-557EBFD081A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08EBFE-1F04-43D5-BBA6-571EDF468C6E}" type="sibTrans" cxnId="{8923057A-5F0F-46DC-8F59-557EBFD081AA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466126-173E-40AA-BD60-788F1C7923CF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FORMY VSTUPU NA TRH</a:t>
          </a:r>
        </a:p>
      </dgm:t>
    </dgm:pt>
    <dgm:pt modelId="{584EAC1F-3AA3-4946-8C5A-5432456FC3C0}" type="parTrans" cxnId="{C1DB88FF-3BEF-42D7-90E4-BCBCE430A9A5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60492F-A0E9-440A-9356-91DD649E3D8C}" type="sibTrans" cxnId="{C1DB88FF-3BEF-42D7-90E4-BCBCE430A9A5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EA309-E918-4EE8-BD98-28AA07D4C79D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VÝROBKOVÁ POLITIKA</a:t>
          </a:r>
        </a:p>
      </dgm:t>
    </dgm:pt>
    <dgm:pt modelId="{6EFFA5BC-5CEE-43BE-8D9C-592C4FAC5A08}" type="parTrans" cxnId="{C9351951-CAF8-40C6-B1CC-779EF906E00A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14D3603-91F6-4A94-8255-39F8B5A7E46D}" type="sibTrans" cxnId="{C9351951-CAF8-40C6-B1CC-779EF906E00A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B9FF9D-ACE0-4AC7-BC26-328AA01C623E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CENOVÁ POLITIKA</a:t>
          </a:r>
        </a:p>
      </dgm:t>
    </dgm:pt>
    <dgm:pt modelId="{A44F254D-2967-44A8-B099-7E431619DD58}" type="parTrans" cxnId="{ED8678E8-7FC5-456F-85A5-4E41B4485375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A5A5A4-F4F4-458E-8DED-435EA9CCDFA8}" type="sibTrans" cxnId="{ED8678E8-7FC5-456F-85A5-4E41B4485375}">
      <dgm:prSet custT="1"/>
      <dgm:spPr>
        <a:solidFill>
          <a:srgbClr val="C00000"/>
        </a:solidFill>
        <a:ln>
          <a:solidFill>
            <a:schemeClr val="tx1"/>
          </a:solidFill>
        </a:ln>
      </dgm:spPr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943FC9-2270-40E9-AB0D-F5D2BFA2FBD5}">
      <dgm:prSet phldrT="[Text]" custT="1"/>
      <dgm:spPr>
        <a:solidFill>
          <a:srgbClr val="C00000"/>
        </a:solidFill>
        <a:ln>
          <a:solidFill>
            <a:srgbClr val="C00000"/>
          </a:solidFill>
        </a:ln>
      </dgm:spPr>
      <dgm:t>
        <a:bodyPr/>
        <a:lstStyle/>
        <a:p>
          <a:r>
            <a:rPr lang="cs-C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DISTRIBUČNÍ POLITIKA</a:t>
          </a:r>
        </a:p>
      </dgm:t>
    </dgm:pt>
    <dgm:pt modelId="{2EBB7220-DB73-470C-84F2-F716C2C0CF6F}" type="parTrans" cxnId="{F780DCA0-D626-40BE-93E8-9BACF614938E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33FC2-3535-48D1-BADE-5AB6D0FBBBC4}" type="sibTrans" cxnId="{F780DCA0-D626-40BE-93E8-9BACF614938E}">
      <dgm:prSet/>
      <dgm:spPr/>
      <dgm:t>
        <a:bodyPr/>
        <a:lstStyle/>
        <a:p>
          <a:endParaRPr lang="cs-CZ" sz="20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A0F517-19A4-4FAF-9AFB-3F3827D168B8}" type="pres">
      <dgm:prSet presAssocID="{4D90A37C-2098-4AAE-96D0-91CEDBF4B282}" presName="linearFlow" presStyleCnt="0">
        <dgm:presLayoutVars>
          <dgm:resizeHandles val="exact"/>
        </dgm:presLayoutVars>
      </dgm:prSet>
      <dgm:spPr/>
    </dgm:pt>
    <dgm:pt modelId="{E686846A-DAA9-4C0C-8102-126DF3972D94}" type="pres">
      <dgm:prSet presAssocID="{048119C7-6539-4FE0-96B7-A0F9BDDEEB2B}" presName="node" presStyleLbl="node1" presStyleIdx="0" presStyleCnt="6" custScaleX="201069">
        <dgm:presLayoutVars>
          <dgm:bulletEnabled val="1"/>
        </dgm:presLayoutVars>
      </dgm:prSet>
      <dgm:spPr/>
    </dgm:pt>
    <dgm:pt modelId="{A6922924-03AB-450F-9926-A7DD8AAFAAA0}" type="pres">
      <dgm:prSet presAssocID="{3630F67C-264A-4E3C-BB7F-5DB88AD01E14}" presName="sibTrans" presStyleLbl="sibTrans2D1" presStyleIdx="0" presStyleCnt="5"/>
      <dgm:spPr/>
    </dgm:pt>
    <dgm:pt modelId="{BBFE6EF1-572E-4D31-BE96-40E99437A1F9}" type="pres">
      <dgm:prSet presAssocID="{3630F67C-264A-4E3C-BB7F-5DB88AD01E14}" presName="connectorText" presStyleLbl="sibTrans2D1" presStyleIdx="0" presStyleCnt="5"/>
      <dgm:spPr/>
    </dgm:pt>
    <dgm:pt modelId="{3B4B0915-1759-4F58-B05D-C2AC1632BFFC}" type="pres">
      <dgm:prSet presAssocID="{5CE8F338-DE5F-43BF-B190-3DF9270910D4}" presName="node" presStyleLbl="node1" presStyleIdx="1" presStyleCnt="6" custScaleX="203407">
        <dgm:presLayoutVars>
          <dgm:bulletEnabled val="1"/>
        </dgm:presLayoutVars>
      </dgm:prSet>
      <dgm:spPr/>
    </dgm:pt>
    <dgm:pt modelId="{1FA95918-F76E-40F1-8324-386A6E46361D}" type="pres">
      <dgm:prSet presAssocID="{D708EBFE-1F04-43D5-BBA6-571EDF468C6E}" presName="sibTrans" presStyleLbl="sibTrans2D1" presStyleIdx="1" presStyleCnt="5"/>
      <dgm:spPr/>
    </dgm:pt>
    <dgm:pt modelId="{1412B47F-D45A-49AA-8E67-2986AB9A93A3}" type="pres">
      <dgm:prSet presAssocID="{D708EBFE-1F04-43D5-BBA6-571EDF468C6E}" presName="connectorText" presStyleLbl="sibTrans2D1" presStyleIdx="1" presStyleCnt="5"/>
      <dgm:spPr/>
    </dgm:pt>
    <dgm:pt modelId="{0448C3FE-5715-4350-AB45-F92F40E67A7A}" type="pres">
      <dgm:prSet presAssocID="{2A466126-173E-40AA-BD60-788F1C7923CF}" presName="node" presStyleLbl="node1" presStyleIdx="2" presStyleCnt="6" custScaleX="203407">
        <dgm:presLayoutVars>
          <dgm:bulletEnabled val="1"/>
        </dgm:presLayoutVars>
      </dgm:prSet>
      <dgm:spPr/>
    </dgm:pt>
    <dgm:pt modelId="{2B0C9C3F-7134-4D67-9C8F-88F64D7E27B7}" type="pres">
      <dgm:prSet presAssocID="{1060492F-A0E9-440A-9356-91DD649E3D8C}" presName="sibTrans" presStyleLbl="sibTrans2D1" presStyleIdx="2" presStyleCnt="5"/>
      <dgm:spPr/>
    </dgm:pt>
    <dgm:pt modelId="{48C9DAC7-3BBE-45F8-826C-FF9C46D58957}" type="pres">
      <dgm:prSet presAssocID="{1060492F-A0E9-440A-9356-91DD649E3D8C}" presName="connectorText" presStyleLbl="sibTrans2D1" presStyleIdx="2" presStyleCnt="5"/>
      <dgm:spPr/>
    </dgm:pt>
    <dgm:pt modelId="{C40327C6-DB77-4DB8-8146-297C66360FC1}" type="pres">
      <dgm:prSet presAssocID="{6ABEA309-E918-4EE8-BD98-28AA07D4C79D}" presName="node" presStyleLbl="node1" presStyleIdx="3" presStyleCnt="6" custScaleX="203407">
        <dgm:presLayoutVars>
          <dgm:bulletEnabled val="1"/>
        </dgm:presLayoutVars>
      </dgm:prSet>
      <dgm:spPr/>
    </dgm:pt>
    <dgm:pt modelId="{B21D011E-91E0-497A-A91F-9A90D25C8DDF}" type="pres">
      <dgm:prSet presAssocID="{914D3603-91F6-4A94-8255-39F8B5A7E46D}" presName="sibTrans" presStyleLbl="sibTrans2D1" presStyleIdx="3" presStyleCnt="5"/>
      <dgm:spPr/>
    </dgm:pt>
    <dgm:pt modelId="{F58D9641-AF3E-43CF-9692-A1A996DC1F11}" type="pres">
      <dgm:prSet presAssocID="{914D3603-91F6-4A94-8255-39F8B5A7E46D}" presName="connectorText" presStyleLbl="sibTrans2D1" presStyleIdx="3" presStyleCnt="5"/>
      <dgm:spPr/>
    </dgm:pt>
    <dgm:pt modelId="{670080D5-388C-4DA0-AB8E-D200EA19537D}" type="pres">
      <dgm:prSet presAssocID="{78B9FF9D-ACE0-4AC7-BC26-328AA01C623E}" presName="node" presStyleLbl="node1" presStyleIdx="4" presStyleCnt="6" custScaleX="201848">
        <dgm:presLayoutVars>
          <dgm:bulletEnabled val="1"/>
        </dgm:presLayoutVars>
      </dgm:prSet>
      <dgm:spPr/>
    </dgm:pt>
    <dgm:pt modelId="{CF59E615-E661-41A7-AE93-44226F8EBC05}" type="pres">
      <dgm:prSet presAssocID="{F2A5A5A4-F4F4-458E-8DED-435EA9CCDFA8}" presName="sibTrans" presStyleLbl="sibTrans2D1" presStyleIdx="4" presStyleCnt="5"/>
      <dgm:spPr/>
    </dgm:pt>
    <dgm:pt modelId="{9F183580-FB7F-46F9-A28E-6A1D480AB73F}" type="pres">
      <dgm:prSet presAssocID="{F2A5A5A4-F4F4-458E-8DED-435EA9CCDFA8}" presName="connectorText" presStyleLbl="sibTrans2D1" presStyleIdx="4" presStyleCnt="5"/>
      <dgm:spPr/>
    </dgm:pt>
    <dgm:pt modelId="{BA543570-2057-48E0-899A-45FCF91F4ECA}" type="pres">
      <dgm:prSet presAssocID="{89943FC9-2270-40E9-AB0D-F5D2BFA2FBD5}" presName="node" presStyleLbl="node1" presStyleIdx="5" presStyleCnt="6" custScaleX="203407">
        <dgm:presLayoutVars>
          <dgm:bulletEnabled val="1"/>
        </dgm:presLayoutVars>
      </dgm:prSet>
      <dgm:spPr/>
    </dgm:pt>
  </dgm:ptLst>
  <dgm:cxnLst>
    <dgm:cxn modelId="{152B9F0A-12A4-46AB-8F7F-347EA3C30491}" type="presOf" srcId="{5CE8F338-DE5F-43BF-B190-3DF9270910D4}" destId="{3B4B0915-1759-4F58-B05D-C2AC1632BFFC}" srcOrd="0" destOrd="0" presId="urn:microsoft.com/office/officeart/2005/8/layout/process2"/>
    <dgm:cxn modelId="{7943A816-E21D-435F-A83C-0454D03AC583}" type="presOf" srcId="{3630F67C-264A-4E3C-BB7F-5DB88AD01E14}" destId="{BBFE6EF1-572E-4D31-BE96-40E99437A1F9}" srcOrd="1" destOrd="0" presId="urn:microsoft.com/office/officeart/2005/8/layout/process2"/>
    <dgm:cxn modelId="{EA1E4831-96F5-49AD-9E73-13E7698A22BA}" type="presOf" srcId="{2A466126-173E-40AA-BD60-788F1C7923CF}" destId="{0448C3FE-5715-4350-AB45-F92F40E67A7A}" srcOrd="0" destOrd="0" presId="urn:microsoft.com/office/officeart/2005/8/layout/process2"/>
    <dgm:cxn modelId="{7B28DF3F-5AF1-496B-A66A-5F8F00D52900}" type="presOf" srcId="{4D90A37C-2098-4AAE-96D0-91CEDBF4B282}" destId="{04A0F517-19A4-4FAF-9AFB-3F3827D168B8}" srcOrd="0" destOrd="0" presId="urn:microsoft.com/office/officeart/2005/8/layout/process2"/>
    <dgm:cxn modelId="{71C6AF45-9A46-4333-8F5C-0DD15E895AD0}" type="presOf" srcId="{89943FC9-2270-40E9-AB0D-F5D2BFA2FBD5}" destId="{BA543570-2057-48E0-899A-45FCF91F4ECA}" srcOrd="0" destOrd="0" presId="urn:microsoft.com/office/officeart/2005/8/layout/process2"/>
    <dgm:cxn modelId="{CFE63047-349D-4496-B15E-87E1EDBC057F}" type="presOf" srcId="{1060492F-A0E9-440A-9356-91DD649E3D8C}" destId="{48C9DAC7-3BBE-45F8-826C-FF9C46D58957}" srcOrd="1" destOrd="0" presId="urn:microsoft.com/office/officeart/2005/8/layout/process2"/>
    <dgm:cxn modelId="{7331FD4A-5632-4345-8B61-EA339B3A1B86}" type="presOf" srcId="{F2A5A5A4-F4F4-458E-8DED-435EA9CCDFA8}" destId="{CF59E615-E661-41A7-AE93-44226F8EBC05}" srcOrd="0" destOrd="0" presId="urn:microsoft.com/office/officeart/2005/8/layout/process2"/>
    <dgm:cxn modelId="{C9351951-CAF8-40C6-B1CC-779EF906E00A}" srcId="{4D90A37C-2098-4AAE-96D0-91CEDBF4B282}" destId="{6ABEA309-E918-4EE8-BD98-28AA07D4C79D}" srcOrd="3" destOrd="0" parTransId="{6EFFA5BC-5CEE-43BE-8D9C-592C4FAC5A08}" sibTransId="{914D3603-91F6-4A94-8255-39F8B5A7E46D}"/>
    <dgm:cxn modelId="{1069DB75-5D1C-41A9-B021-1BB642B0B051}" srcId="{4D90A37C-2098-4AAE-96D0-91CEDBF4B282}" destId="{048119C7-6539-4FE0-96B7-A0F9BDDEEB2B}" srcOrd="0" destOrd="0" parTransId="{9FC7D5F7-8938-4BD8-9330-5E93BDFB53BF}" sibTransId="{3630F67C-264A-4E3C-BB7F-5DB88AD01E14}"/>
    <dgm:cxn modelId="{8923057A-5F0F-46DC-8F59-557EBFD081AA}" srcId="{4D90A37C-2098-4AAE-96D0-91CEDBF4B282}" destId="{5CE8F338-DE5F-43BF-B190-3DF9270910D4}" srcOrd="1" destOrd="0" parTransId="{C338C06B-90E8-42DD-9175-F7D2F460AC0B}" sibTransId="{D708EBFE-1F04-43D5-BBA6-571EDF468C6E}"/>
    <dgm:cxn modelId="{13C9D47E-E00A-4A78-AE90-38BAED428777}" type="presOf" srcId="{914D3603-91F6-4A94-8255-39F8B5A7E46D}" destId="{F58D9641-AF3E-43CF-9692-A1A996DC1F11}" srcOrd="1" destOrd="0" presId="urn:microsoft.com/office/officeart/2005/8/layout/process2"/>
    <dgm:cxn modelId="{9C4FCE83-F175-4C2D-8C89-BA7B129FBB55}" type="presOf" srcId="{F2A5A5A4-F4F4-458E-8DED-435EA9CCDFA8}" destId="{9F183580-FB7F-46F9-A28E-6A1D480AB73F}" srcOrd="1" destOrd="0" presId="urn:microsoft.com/office/officeart/2005/8/layout/process2"/>
    <dgm:cxn modelId="{F780DCA0-D626-40BE-93E8-9BACF614938E}" srcId="{4D90A37C-2098-4AAE-96D0-91CEDBF4B282}" destId="{89943FC9-2270-40E9-AB0D-F5D2BFA2FBD5}" srcOrd="5" destOrd="0" parTransId="{2EBB7220-DB73-470C-84F2-F716C2C0CF6F}" sibTransId="{99833FC2-3535-48D1-BADE-5AB6D0FBBBC4}"/>
    <dgm:cxn modelId="{0D9B92B2-F58B-4929-BF89-CF6918E053D8}" type="presOf" srcId="{914D3603-91F6-4A94-8255-39F8B5A7E46D}" destId="{B21D011E-91E0-497A-A91F-9A90D25C8DDF}" srcOrd="0" destOrd="0" presId="urn:microsoft.com/office/officeart/2005/8/layout/process2"/>
    <dgm:cxn modelId="{63E8BBBC-A415-44D3-97F3-74BD8F00BC77}" type="presOf" srcId="{78B9FF9D-ACE0-4AC7-BC26-328AA01C623E}" destId="{670080D5-388C-4DA0-AB8E-D200EA19537D}" srcOrd="0" destOrd="0" presId="urn:microsoft.com/office/officeart/2005/8/layout/process2"/>
    <dgm:cxn modelId="{DB6DA2C1-C8B0-41EF-9B4A-61F8EBAF249A}" type="presOf" srcId="{6ABEA309-E918-4EE8-BD98-28AA07D4C79D}" destId="{C40327C6-DB77-4DB8-8146-297C66360FC1}" srcOrd="0" destOrd="0" presId="urn:microsoft.com/office/officeart/2005/8/layout/process2"/>
    <dgm:cxn modelId="{B0B0A6C1-B973-48B5-AB72-81FA62E97F65}" type="presOf" srcId="{D708EBFE-1F04-43D5-BBA6-571EDF468C6E}" destId="{1412B47F-D45A-49AA-8E67-2986AB9A93A3}" srcOrd="1" destOrd="0" presId="urn:microsoft.com/office/officeart/2005/8/layout/process2"/>
    <dgm:cxn modelId="{B452D2C8-43FD-4276-A2E4-9265B92A3B9E}" type="presOf" srcId="{048119C7-6539-4FE0-96B7-A0F9BDDEEB2B}" destId="{E686846A-DAA9-4C0C-8102-126DF3972D94}" srcOrd="0" destOrd="0" presId="urn:microsoft.com/office/officeart/2005/8/layout/process2"/>
    <dgm:cxn modelId="{1D8676DC-152D-4A5F-9846-9069185AD9C9}" type="presOf" srcId="{D708EBFE-1F04-43D5-BBA6-571EDF468C6E}" destId="{1FA95918-F76E-40F1-8324-386A6E46361D}" srcOrd="0" destOrd="0" presId="urn:microsoft.com/office/officeart/2005/8/layout/process2"/>
    <dgm:cxn modelId="{ED8678E8-7FC5-456F-85A5-4E41B4485375}" srcId="{4D90A37C-2098-4AAE-96D0-91CEDBF4B282}" destId="{78B9FF9D-ACE0-4AC7-BC26-328AA01C623E}" srcOrd="4" destOrd="0" parTransId="{A44F254D-2967-44A8-B099-7E431619DD58}" sibTransId="{F2A5A5A4-F4F4-458E-8DED-435EA9CCDFA8}"/>
    <dgm:cxn modelId="{115547ED-D7C8-43D0-BB6D-ABBCBB0D9FFC}" type="presOf" srcId="{1060492F-A0E9-440A-9356-91DD649E3D8C}" destId="{2B0C9C3F-7134-4D67-9C8F-88F64D7E27B7}" srcOrd="0" destOrd="0" presId="urn:microsoft.com/office/officeart/2005/8/layout/process2"/>
    <dgm:cxn modelId="{F2678EF3-B8EA-4108-AA8A-79441B843799}" type="presOf" srcId="{3630F67C-264A-4E3C-BB7F-5DB88AD01E14}" destId="{A6922924-03AB-450F-9926-A7DD8AAFAAA0}" srcOrd="0" destOrd="0" presId="urn:microsoft.com/office/officeart/2005/8/layout/process2"/>
    <dgm:cxn modelId="{C1DB88FF-3BEF-42D7-90E4-BCBCE430A9A5}" srcId="{4D90A37C-2098-4AAE-96D0-91CEDBF4B282}" destId="{2A466126-173E-40AA-BD60-788F1C7923CF}" srcOrd="2" destOrd="0" parTransId="{584EAC1F-3AA3-4946-8C5A-5432456FC3C0}" sibTransId="{1060492F-A0E9-440A-9356-91DD649E3D8C}"/>
    <dgm:cxn modelId="{9F176005-C98F-4504-9C5B-DDCF40617898}" type="presParOf" srcId="{04A0F517-19A4-4FAF-9AFB-3F3827D168B8}" destId="{E686846A-DAA9-4C0C-8102-126DF3972D94}" srcOrd="0" destOrd="0" presId="urn:microsoft.com/office/officeart/2005/8/layout/process2"/>
    <dgm:cxn modelId="{0495B647-8799-4883-83B0-7C24ADF9B752}" type="presParOf" srcId="{04A0F517-19A4-4FAF-9AFB-3F3827D168B8}" destId="{A6922924-03AB-450F-9926-A7DD8AAFAAA0}" srcOrd="1" destOrd="0" presId="urn:microsoft.com/office/officeart/2005/8/layout/process2"/>
    <dgm:cxn modelId="{CE7AAE8A-CFBC-4509-8C82-C2B65DAD7E53}" type="presParOf" srcId="{A6922924-03AB-450F-9926-A7DD8AAFAAA0}" destId="{BBFE6EF1-572E-4D31-BE96-40E99437A1F9}" srcOrd="0" destOrd="0" presId="urn:microsoft.com/office/officeart/2005/8/layout/process2"/>
    <dgm:cxn modelId="{00E313CB-B2EC-455C-BB26-3378FDF49D74}" type="presParOf" srcId="{04A0F517-19A4-4FAF-9AFB-3F3827D168B8}" destId="{3B4B0915-1759-4F58-B05D-C2AC1632BFFC}" srcOrd="2" destOrd="0" presId="urn:microsoft.com/office/officeart/2005/8/layout/process2"/>
    <dgm:cxn modelId="{506105E7-4226-4801-BFDE-31D8CCB397FB}" type="presParOf" srcId="{04A0F517-19A4-4FAF-9AFB-3F3827D168B8}" destId="{1FA95918-F76E-40F1-8324-386A6E46361D}" srcOrd="3" destOrd="0" presId="urn:microsoft.com/office/officeart/2005/8/layout/process2"/>
    <dgm:cxn modelId="{8EE06A72-2674-400A-8D24-E8C83E1CC208}" type="presParOf" srcId="{1FA95918-F76E-40F1-8324-386A6E46361D}" destId="{1412B47F-D45A-49AA-8E67-2986AB9A93A3}" srcOrd="0" destOrd="0" presId="urn:microsoft.com/office/officeart/2005/8/layout/process2"/>
    <dgm:cxn modelId="{4EF96FD1-58CD-4D71-8064-138DD243A48B}" type="presParOf" srcId="{04A0F517-19A4-4FAF-9AFB-3F3827D168B8}" destId="{0448C3FE-5715-4350-AB45-F92F40E67A7A}" srcOrd="4" destOrd="0" presId="urn:microsoft.com/office/officeart/2005/8/layout/process2"/>
    <dgm:cxn modelId="{E6202358-0A41-4222-ACA7-239787440945}" type="presParOf" srcId="{04A0F517-19A4-4FAF-9AFB-3F3827D168B8}" destId="{2B0C9C3F-7134-4D67-9C8F-88F64D7E27B7}" srcOrd="5" destOrd="0" presId="urn:microsoft.com/office/officeart/2005/8/layout/process2"/>
    <dgm:cxn modelId="{0667594B-298B-49B4-BE7F-5DA9B63FC70B}" type="presParOf" srcId="{2B0C9C3F-7134-4D67-9C8F-88F64D7E27B7}" destId="{48C9DAC7-3BBE-45F8-826C-FF9C46D58957}" srcOrd="0" destOrd="0" presId="urn:microsoft.com/office/officeart/2005/8/layout/process2"/>
    <dgm:cxn modelId="{175DD9C0-B412-4E9E-9E82-91FF406CCE90}" type="presParOf" srcId="{04A0F517-19A4-4FAF-9AFB-3F3827D168B8}" destId="{C40327C6-DB77-4DB8-8146-297C66360FC1}" srcOrd="6" destOrd="0" presId="urn:microsoft.com/office/officeart/2005/8/layout/process2"/>
    <dgm:cxn modelId="{111BBE7A-17ED-492E-8A16-A621E9CBC6EE}" type="presParOf" srcId="{04A0F517-19A4-4FAF-9AFB-3F3827D168B8}" destId="{B21D011E-91E0-497A-A91F-9A90D25C8DDF}" srcOrd="7" destOrd="0" presId="urn:microsoft.com/office/officeart/2005/8/layout/process2"/>
    <dgm:cxn modelId="{DCA5E4E3-725C-492E-9C38-B674CB32A089}" type="presParOf" srcId="{B21D011E-91E0-497A-A91F-9A90D25C8DDF}" destId="{F58D9641-AF3E-43CF-9692-A1A996DC1F11}" srcOrd="0" destOrd="0" presId="urn:microsoft.com/office/officeart/2005/8/layout/process2"/>
    <dgm:cxn modelId="{81501E48-1A24-4B61-B126-E3F2316C4ABD}" type="presParOf" srcId="{04A0F517-19A4-4FAF-9AFB-3F3827D168B8}" destId="{670080D5-388C-4DA0-AB8E-D200EA19537D}" srcOrd="8" destOrd="0" presId="urn:microsoft.com/office/officeart/2005/8/layout/process2"/>
    <dgm:cxn modelId="{8F697DBE-2AF9-4925-B7A2-86B9CBECC429}" type="presParOf" srcId="{04A0F517-19A4-4FAF-9AFB-3F3827D168B8}" destId="{CF59E615-E661-41A7-AE93-44226F8EBC05}" srcOrd="9" destOrd="0" presId="urn:microsoft.com/office/officeart/2005/8/layout/process2"/>
    <dgm:cxn modelId="{01F8449C-5FEF-4416-AD65-E5620E91106A}" type="presParOf" srcId="{CF59E615-E661-41A7-AE93-44226F8EBC05}" destId="{9F183580-FB7F-46F9-A28E-6A1D480AB73F}" srcOrd="0" destOrd="0" presId="urn:microsoft.com/office/officeart/2005/8/layout/process2"/>
    <dgm:cxn modelId="{F0F1459A-980B-4A66-A833-55FE88A16E8D}" type="presParOf" srcId="{04A0F517-19A4-4FAF-9AFB-3F3827D168B8}" destId="{BA543570-2057-48E0-899A-45FCF91F4ECA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6846A-DAA9-4C0C-8102-126DF3972D94}">
      <dsp:nvSpPr>
        <dsp:cNvPr id="0" name=""/>
        <dsp:cNvSpPr/>
      </dsp:nvSpPr>
      <dsp:spPr>
        <a:xfrm>
          <a:off x="1757282" y="5016"/>
          <a:ext cx="5355896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VÝZKUM TRHU</a:t>
          </a:r>
        </a:p>
      </dsp:txBody>
      <dsp:txXfrm>
        <a:off x="1776786" y="24520"/>
        <a:ext cx="5316888" cy="626919"/>
      </dsp:txXfrm>
    </dsp:sp>
    <dsp:sp modelId="{A6922924-03AB-450F-9926-A7DD8AAFAAA0}">
      <dsp:nvSpPr>
        <dsp:cNvPr id="0" name=""/>
        <dsp:cNvSpPr/>
      </dsp:nvSpPr>
      <dsp:spPr>
        <a:xfrm rot="5400000">
          <a:off x="4310369" y="687592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712565"/>
        <a:ext cx="179801" cy="174805"/>
      </dsp:txXfrm>
    </dsp:sp>
    <dsp:sp modelId="{3B4B0915-1759-4F58-B05D-C2AC1632BFFC}">
      <dsp:nvSpPr>
        <dsp:cNvPr id="0" name=""/>
        <dsp:cNvSpPr/>
      </dsp:nvSpPr>
      <dsp:spPr>
        <a:xfrm>
          <a:off x="1726143" y="1003907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TRHU A JEHO SEGMENTACE</a:t>
          </a:r>
        </a:p>
      </dsp:txBody>
      <dsp:txXfrm>
        <a:off x="1745647" y="1023411"/>
        <a:ext cx="5379166" cy="626919"/>
      </dsp:txXfrm>
    </dsp:sp>
    <dsp:sp modelId="{1FA95918-F76E-40F1-8324-386A6E46361D}">
      <dsp:nvSpPr>
        <dsp:cNvPr id="0" name=""/>
        <dsp:cNvSpPr/>
      </dsp:nvSpPr>
      <dsp:spPr>
        <a:xfrm rot="5400000">
          <a:off x="4310369" y="1686483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1711456"/>
        <a:ext cx="179801" cy="174805"/>
      </dsp:txXfrm>
    </dsp:sp>
    <dsp:sp modelId="{0448C3FE-5715-4350-AB45-F92F40E67A7A}">
      <dsp:nvSpPr>
        <dsp:cNvPr id="0" name=""/>
        <dsp:cNvSpPr/>
      </dsp:nvSpPr>
      <dsp:spPr>
        <a:xfrm>
          <a:off x="1726143" y="2002799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VÝBĚR FORMY VSTUPU NA TRH</a:t>
          </a:r>
        </a:p>
      </dsp:txBody>
      <dsp:txXfrm>
        <a:off x="1745647" y="2022303"/>
        <a:ext cx="5379166" cy="626919"/>
      </dsp:txXfrm>
    </dsp:sp>
    <dsp:sp modelId="{2B0C9C3F-7134-4D67-9C8F-88F64D7E27B7}">
      <dsp:nvSpPr>
        <dsp:cNvPr id="0" name=""/>
        <dsp:cNvSpPr/>
      </dsp:nvSpPr>
      <dsp:spPr>
        <a:xfrm rot="5400000">
          <a:off x="4310369" y="2685375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2710348"/>
        <a:ext cx="179801" cy="174805"/>
      </dsp:txXfrm>
    </dsp:sp>
    <dsp:sp modelId="{C40327C6-DB77-4DB8-8146-297C66360FC1}">
      <dsp:nvSpPr>
        <dsp:cNvPr id="0" name=""/>
        <dsp:cNvSpPr/>
      </dsp:nvSpPr>
      <dsp:spPr>
        <a:xfrm>
          <a:off x="1726143" y="3001690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VÝROBKOVÁ POLITIKA</a:t>
          </a:r>
        </a:p>
      </dsp:txBody>
      <dsp:txXfrm>
        <a:off x="1745647" y="3021194"/>
        <a:ext cx="5379166" cy="626919"/>
      </dsp:txXfrm>
    </dsp:sp>
    <dsp:sp modelId="{B21D011E-91E0-497A-A91F-9A90D25C8DDF}">
      <dsp:nvSpPr>
        <dsp:cNvPr id="0" name=""/>
        <dsp:cNvSpPr/>
      </dsp:nvSpPr>
      <dsp:spPr>
        <a:xfrm rot="5400000">
          <a:off x="4310369" y="3684266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3709239"/>
        <a:ext cx="179801" cy="174805"/>
      </dsp:txXfrm>
    </dsp:sp>
    <dsp:sp modelId="{670080D5-388C-4DA0-AB8E-D200EA19537D}">
      <dsp:nvSpPr>
        <dsp:cNvPr id="0" name=""/>
        <dsp:cNvSpPr/>
      </dsp:nvSpPr>
      <dsp:spPr>
        <a:xfrm>
          <a:off x="1746907" y="4000582"/>
          <a:ext cx="5376647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CENOVÁ POLITIKA</a:t>
          </a:r>
        </a:p>
      </dsp:txBody>
      <dsp:txXfrm>
        <a:off x="1766411" y="4020086"/>
        <a:ext cx="5337639" cy="626919"/>
      </dsp:txXfrm>
    </dsp:sp>
    <dsp:sp modelId="{CF59E615-E661-41A7-AE93-44226F8EBC05}">
      <dsp:nvSpPr>
        <dsp:cNvPr id="0" name=""/>
        <dsp:cNvSpPr/>
      </dsp:nvSpPr>
      <dsp:spPr>
        <a:xfrm rot="5400000">
          <a:off x="4310369" y="4683158"/>
          <a:ext cx="249722" cy="299667"/>
        </a:xfrm>
        <a:prstGeom prst="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0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345330" y="4708131"/>
        <a:ext cx="179801" cy="174805"/>
      </dsp:txXfrm>
    </dsp:sp>
    <dsp:sp modelId="{BA543570-2057-48E0-899A-45FCF91F4ECA}">
      <dsp:nvSpPr>
        <dsp:cNvPr id="0" name=""/>
        <dsp:cNvSpPr/>
      </dsp:nvSpPr>
      <dsp:spPr>
        <a:xfrm>
          <a:off x="1726143" y="4999474"/>
          <a:ext cx="5418174" cy="665927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solidFill>
            <a:srgbClr val="C00000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DISTRIBUČNÍ POLITIKA</a:t>
          </a:r>
        </a:p>
      </dsp:txBody>
      <dsp:txXfrm>
        <a:off x="1745647" y="5018978"/>
        <a:ext cx="5379166" cy="6269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4832287-B25D-4B93-BC75-BE93CB0D31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E7F1ADD-DA58-4B89-A241-5E4057C6CA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43C98-30E3-4385-8927-9ABEBE77B9B9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79D575D-9C7F-4850-9E9D-897D11572A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CC3A2B-EE61-4162-BB57-AC4FE2FF197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C866-0219-4173-BB3C-1D2CD6E125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9509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A11B0-B0B0-40A1-A00E-AF6B6B39CF74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D17765-0F04-463A-AE28-758453535B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390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7D4BFB-93CD-4C1C-8B64-89B7EA20D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7165BAE-6BA3-4A9C-97A2-58CEA67D3D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FECA0A-39C4-47E0-A8B7-7BD38DC23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2A0EF-35ED-4A7F-9108-1696181E2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71B8AA-2543-46A8-8683-FADA4CFF6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46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578381-D54F-43A7-9DD8-C6A448A50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F327D97-E872-411C-A567-5CC5BA021F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15D2C0-D0B1-43CC-B200-E67C2312C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EE7A502-40A8-499F-AFAF-D16BAF420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096891-18CA-421F-B91A-4BE547AB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624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5117FD1-E3C5-4B44-9554-4967A6E3B1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A6CF458-65CA-45DD-9B60-0FFBB7193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3A5F46-3E5D-4761-85E7-4C445516C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5ECCBE-9B50-4F51-AAB2-E45C5FA2A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89A2E1-9ECF-454F-9BAA-C5158139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57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464B5A-6D32-400F-93AD-159DD9549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84FA11-7C75-49E8-9E3D-ED8013FBA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464F946-962E-461F-BD1E-425CBABED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215877D-4706-40E9-8FEA-1EF14F6F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169166-9D2F-45EE-9244-DCF6AFD2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6820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38E0B6-60A3-45F8-9DE1-7612EAED9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494BD1F-16DE-417C-BD18-E6480521A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1D24F1-112B-4967-A2AA-795CE6BF75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A8906EF-BD63-4BD7-8D26-60A76653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2F6643C-2AB1-4137-8FFE-C22EDB20D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118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1C623-DAAE-4008-8000-4DEA6E0AF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48BE96-A9C0-4DC7-B224-842E5A581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8A919C1-EA69-4015-8223-6C9A08288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BEEEB7B-4EF0-49FD-ACBB-EB73D8B1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4A92DC-F537-44B6-A05E-0A0857674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3B8CE2-DD56-4A6C-9833-246A409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1827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D1E17-B41C-4F80-B3E2-059DE66D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5993C4-BD80-41DF-9C9E-0B71AA3AD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E53E0EE-00E9-473E-91A7-7AE29B1FB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A8B9470-9823-4DBE-84F7-3AF8AD39E9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BA90F4-F0CA-476F-B3A9-F9D5F132A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4FE976-9FA7-4F59-8A6D-D90D7BC7C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B1252BA-A732-466B-BBFE-463B88379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0AA444F-24E0-4A64-9A8A-A84594FB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18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E6CF1C-C562-4756-973F-0CAA18736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1AB918F-977B-442B-BD80-D95187F9E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2F09EF3-E91E-492C-BDEC-E6D216C9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CD59AE-F998-430E-9F38-7411A9065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660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03AF77-3F77-4C2D-9BFF-1A3817D3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DFD52C3-4F15-41E7-B793-4A428E9D2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6E8AEB2-1D62-4BA3-94ED-1423CE0A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094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87916-FB00-4403-B10A-1D1B1FB86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24F5B7-B6F2-422F-B2FD-D7A362342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6F7A7BC-10BF-4F89-99FD-DD5DE75E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4A9F225-AA34-40AB-B975-66A09FB8C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04A844C-F55D-424D-8A89-30AB70CF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BC4E82-AC2A-4D93-B953-C69186E5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161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6B2332-03B9-498E-B6B6-803D6FB9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428687A-EC28-4E7F-8C18-A28AD5AD1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2C728F-A84C-4AD7-B903-5021DE50F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947485-DA27-48C9-9837-7E7A6B931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1E5DE22-FDE0-4100-A542-F1DB05BF0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545D56-A4DC-4CBF-A6E6-490147FD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38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976A5AD-08B7-45AD-9142-24050C5E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5F65888-FA84-42FE-B43C-F5B88080A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BFD999-C4F0-4176-BF74-D371B13AFE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C4D50-0BC5-47C1-AE1A-6EF911C6030D}" type="datetimeFigureOut">
              <a:rPr lang="cs-CZ" smtClean="0"/>
              <a:t>22.02.2022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7B4CE60-5B75-4A89-BEC3-D1E2BC1FC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94066-FFC6-4B73-9718-6407FB8A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9A293-F56D-4906-A68C-9088702BDF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88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microsoft.com/office/2007/relationships/hdphoto" Target="../media/hdphoto4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77CD1DD1-E02C-4513-9142-346452858463}"/>
              </a:ext>
            </a:extLst>
          </p:cNvPr>
          <p:cNvSpPr/>
          <p:nvPr/>
        </p:nvSpPr>
        <p:spPr>
          <a:xfrm>
            <a:off x="367323" y="2152358"/>
            <a:ext cx="113166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</a:p>
          <a:p>
            <a:pPr algn="ctr"/>
            <a:r>
              <a:rPr lang="cs-CZ" sz="4000" b="1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ÚVOD DO MEZINÁRODNÍHO MARKETINGU A ZÁKLADNÍ KONCEPCE A TRENDY</a:t>
            </a:r>
            <a:endParaRPr lang="cs-CZ" sz="4000" b="1" dirty="0">
              <a:ln w="0"/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2C721C96-FE64-4E3B-A811-6324E416A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57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87400" y="181957"/>
            <a:ext cx="11582737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ZÁKLADNÍ KONCEPCE MEZINÁRODNÍHO MARKETINGU</a:t>
            </a:r>
          </a:p>
          <a:p>
            <a:endParaRPr lang="cs-CZ" sz="1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vývozní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export marketing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globální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global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interkulturní marketing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intercultural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marketing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objekt v exteriéru&#10;&#10;Popis byl vytvořen automaticky">
            <a:extLst>
              <a:ext uri="{FF2B5EF4-FFF2-40B4-BE49-F238E27FC236}">
                <a16:creationId xmlns:a16="http://schemas.microsoft.com/office/drawing/2014/main" id="{2CF8DCE5-7419-431C-8EA8-DABAE8575A3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8286" y1="17521" x2="48857" y2="17094"/>
                        <a14:foregroundMark x1="48857" y1="17094" x2="48571" y2="18376"/>
                        <a14:foregroundMark x1="51143" y1="15812" x2="56000" y2="17949"/>
                        <a14:foregroundMark x1="55714" y1="15385" x2="51714" y2="15385"/>
                        <a14:foregroundMark x1="55143" y1="14957" x2="53143" y2="14530"/>
                        <a14:foregroundMark x1="55429" y1="14530" x2="52571" y2="13675"/>
                        <a14:foregroundMark x1="10286" y1="67094" x2="16286" y2="72650"/>
                        <a14:backgroundMark x1="49429" y1="77350" x2="50286" y2="81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512" y="3994264"/>
            <a:ext cx="5062112" cy="338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38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55398" y="273539"/>
            <a:ext cx="117161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VÝVOZNÍ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Přizpůsobení tuzemské obchodní politiky podmínkám zahraničního obchodu.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Uplatňují ho malé a střední podniky, které nemají dostatečné finanční zdroje na budování distribučních cest a nemají dostatek zkušeností.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Podniky se obvykle orientují na geograficky blízké zahraniční trhy nebo pouze na jediný zahraniční trh.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Podnik, který začíná vyvážet není na zahraničním trhu známý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 má slabou obchodní pozici  vyváží obvykle běžné výrobky, které mají na mezinárodním trhu velkou konkurenci.</a:t>
            </a:r>
          </a:p>
        </p:txBody>
      </p:sp>
    </p:spTree>
    <p:extLst>
      <p:ext uri="{BB962C8B-B14F-4D97-AF65-F5344CB8AC3E}">
        <p14:creationId xmlns:p14="http://schemas.microsoft.com/office/powerpoint/2010/main" val="1301351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8193" y="370489"/>
            <a:ext cx="1177561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cap="all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Dělení vývozních operací: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Nepravidelné vývozní operace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podnik přichází do styku se zahraničím trhem nepravidelně.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Pravidelné vývozní operace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strategické rozhodnutí podniku o obchodování na zahraničním trhu.</a:t>
            </a:r>
          </a:p>
        </p:txBody>
      </p:sp>
    </p:spTree>
    <p:extLst>
      <p:ext uri="{BB962C8B-B14F-4D97-AF65-F5344CB8AC3E}">
        <p14:creationId xmlns:p14="http://schemas.microsoft.com/office/powerpoint/2010/main" val="3164346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GLOBÁLNÍ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Využití stejného marketingového programu na různých trzích a předpokladem je nalezení velkých homogenních segmentů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Uplatňuje se o velkosériové výroby a průměrně kvalitních standardizovaných produktů, při jejichž výrobě lze dosahovat úspor z rozsahu.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u této koncepce nerespektují specifika sociálně kulturního prostředí  což vede k omezení exportu některých produktů.</a:t>
            </a:r>
          </a:p>
        </p:txBody>
      </p:sp>
    </p:spTree>
    <p:extLst>
      <p:ext uri="{BB962C8B-B14F-4D97-AF65-F5344CB8AC3E}">
        <p14:creationId xmlns:p14="http://schemas.microsoft.com/office/powerpoint/2010/main" val="906724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INTERKULTURNÍ MARKETING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Moderní marketingová koncepce.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Koncepce respektuje rozdíly a jedinečné příležitosti v dané zemi.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Koncepce se snaží přizpůsobit marketing potřebám a přáním jednotlivců.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maximální možné míře adaptuje svůj marketingový program podmínkám zahraničního trhu.  Adaptace ale vyžaduje velké finanční prostředky, které se vynakládají na úpravu výrobkové politiky, distribuci a komunikační politiku.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Zohledňuje sociálně-kulturní odlišnosti zákazníků, spotřebitelů  využití sociálně-kulturních zón = marketingový program pro danou skupinu zemí.</a:t>
            </a:r>
          </a:p>
        </p:txBody>
      </p:sp>
    </p:spTree>
    <p:extLst>
      <p:ext uri="{BB962C8B-B14F-4D97-AF65-F5344CB8AC3E}">
        <p14:creationId xmlns:p14="http://schemas.microsoft.com/office/powerpoint/2010/main" val="3175464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84317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STATEGICKÉ PŘÍSTUPY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Do mezinárodního podnikání se zapojují firmy různé velikosti a odlišné ekonomické síly, které mají různé podnikové cíle.</a:t>
            </a:r>
          </a:p>
          <a:p>
            <a:pPr marL="457200" indent="-457200">
              <a:buFontTx/>
              <a:buChar char="-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Strategické přístupy (strategie) uplatňované v mezinárodním podnikání jsou: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VEDOUCÍ FIRMY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DRUHÉ NEJVĚTŠÍ FIRMY NA TRHU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FIREM, KTERÉ NAPODOBUJÍ VELKÉ FIRMY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FIREM ZAMĚŘUJÍCÍ SE NA MIKROSEGMENTY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ŠIROKÉHO PODNIKÁNÍ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DIFERENCIACE</a:t>
            </a:r>
          </a:p>
          <a:p>
            <a:pPr marL="514350" indent="-514350">
              <a:buAutoNum type="arabicPeriod"/>
            </a:pPr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ÚZKÉ SPECIALIZACE</a:t>
            </a:r>
          </a:p>
        </p:txBody>
      </p:sp>
    </p:spTree>
    <p:extLst>
      <p:ext uri="{BB962C8B-B14F-4D97-AF65-F5344CB8AC3E}">
        <p14:creationId xmlns:p14="http://schemas.microsoft.com/office/powerpoint/2010/main" val="13711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1. STRATEGIE VEDOUCÍ FIRMY NA TRHU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Cílem této strategie je zvyšování podílu na globálním trhu a získání dominantního postavení.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na globálních trzích musí využívat pro udržení své pozice na trhu celou řadu </a:t>
            </a: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marketingových nástrojů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Nejčastějšími marketingovými nástroji jsou inovace a investice do výzkumu a vývoje, snaha o pokrytí všech tržních segmentů pomocí široké nabídky výrobků, budování mezinárodní značky, intenzivní spolupráce na distribučním řetězci, spolupráce na tvorbě nákupní aliance, masivní celosvětové komunikační kampaně, akvizice a fúze s jinými podniky.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61087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2. STRATEGIE DRUHÉ NEJVĚTŠÍ FIRMY NA TRHU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Podnik se snaží oslabit postavení největší firmy na trhu a získat část jejího tržního podílu.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Pro oslabení vedoucí firmy může podnik využívat kombinaci různých marketingových  nástrojů např: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účinná cenová politika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(nižší ceny, výhodnější platební podmínky)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intenzivní komunikační politika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(vysoké investice do reklamy a dalších komunikačních aktivit,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uvádění inovací na mezinárodní trhy,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zdokonalování služeb,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vytipování slabých stránek vedoucí firmy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získání konkurenčních výhod v dané oblasti.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5946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3. STRATEGIE FIREM, KTERÉ NAPODOBUJÍ VELKÉ FIRMY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Malé a střední podniky napodobují velké firmy s cílem udržet si získaný podíl na trhu a věrné zákazníky.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Tyto firmy mají nezastupitelné místo na mezinárodním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nabízejí obvykle kvalitní výrobky za přijatelné ceny.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Výhodou jsou nízké investice do výzkumu a vývoje.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napodobování velkých firem je charakteristická pro některé východoasijské firmy, které využívají nedokonalou mezinárodní legislativu v oblasti ochrany duševního vlastnictví a kopírují vynálezy jiných firem (např. Apple x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Xiomi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Huawei)</a:t>
            </a:r>
          </a:p>
        </p:txBody>
      </p:sp>
    </p:spTree>
    <p:extLst>
      <p:ext uri="{BB962C8B-B14F-4D97-AF65-F5344CB8AC3E}">
        <p14:creationId xmlns:p14="http://schemas.microsoft.com/office/powerpoint/2010/main" val="333486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4. STRATEGIE FIREM, KTERÉ SE ZAMĚŘUJÍ NA MIKROSEGMETY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spočívá v zaměření na úzký segment, o který konkurence nemá zájem.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Firmy, které používají strategii, nejsou přímými konkurenty velkých firem  a zaměřují se na </a:t>
            </a: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mikrosegmenty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= tržní mezery.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Firmy využívají přímých kontaktů se zákazníky a nabízejí specializované služby, které by nebyly pro velké firmy rentabilní.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Nevýhodou úzké specializace je možnost vstupu silnějšího konkurenta na trh a možnost změny poptávky, která může znamenat zánik úzce specializované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Výhodou této strategie může být rozvoj aktiv v mezinárodním prostředí, který může příznivě ovlivnit rentabilitu firmy.</a:t>
            </a:r>
          </a:p>
        </p:txBody>
      </p:sp>
    </p:spTree>
    <p:extLst>
      <p:ext uri="{BB962C8B-B14F-4D97-AF65-F5344CB8AC3E}">
        <p14:creationId xmlns:p14="http://schemas.microsoft.com/office/powerpoint/2010/main" val="3402724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93785" y="304732"/>
            <a:ext cx="11849399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 A MEZINÁRODNÍ PODNIKÁNÍ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Globalizace umožnila velký rozvoj mezinárodního podnikání v oblasti výroby i služeb.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Liberalizace mezinárodního obchodu, volný pohyb kapitálu, rozvoj moderních komunikačních technologií a rozvoj logistických systémů se staly impulzem pro rozvoj mezinárodních podnikových aktivit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firmy více pronikají na mezinárodní trhy zvýšení konkurence na světových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Promyšlená strategie mezinárodního marketingu zlepšuje ekonomické výsledky podniků a posiluje jejich konkurenceschopnost.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Podniky můžou pomocí mezinárodního podnikání snížit své náklady = úspory z rozsahu. Dále také mohou výhodněji prodávat na zahraničních trzích díky výhodnějším podmínkách daných zemí (daňová zvýhodnění).</a:t>
            </a:r>
            <a:endParaRPr lang="cs-CZ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CEC5A864-22E0-4F26-89C0-67067536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1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5. STRATEGIE ŠIROKÉHO PODNIKÁNÍ 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Tuto strategii využívají velké firmy.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Velkosériová výroba a uplatnění výrobku na mezinárodních trzích realizují firmy úspory nákladu z rozsahu.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Konkurenční výhoda firmy spočívá v nízkých nákladech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 konkurenceschopné ceny.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Strategie je využívaná nejčastěji Japonskými, Korejskými a Čínskými výrobci elektroniky a automobilů.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Typické jsou velké distribuční řetězce.</a:t>
            </a:r>
          </a:p>
        </p:txBody>
      </p:sp>
    </p:spTree>
    <p:extLst>
      <p:ext uri="{BB962C8B-B14F-4D97-AF65-F5344CB8AC3E}">
        <p14:creationId xmlns:p14="http://schemas.microsoft.com/office/powerpoint/2010/main" val="9603891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6. STRATEGIE DIFERENCIACE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Spočívá v získání konkurenční výhody díky odlišnosti od konkurenčních nabídek.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Tato strategie je charakteristická pro úspěšné firmy z vyspělých zemí, které prodávají své výrobky za vyšší ceny, ale zároveň s výrobkem nabízejí celou řadu služeb, které mu dodávají vyšší užitnou hodnotu.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Strategie diferenciace je vhodná pro technologicky náročné výrobky a služby, a také pro značkové spotřební zboží.</a:t>
            </a:r>
          </a:p>
        </p:txBody>
      </p:sp>
    </p:spTree>
    <p:extLst>
      <p:ext uri="{BB962C8B-B14F-4D97-AF65-F5344CB8AC3E}">
        <p14:creationId xmlns:p14="http://schemas.microsoft.com/office/powerpoint/2010/main" val="2951822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642" y="315167"/>
            <a:ext cx="11609913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7. STRATEGIE ÚZKÉ SPECIALIZACE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Jedná se o strategii tržních mezer =  strategie koncentrace.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Konkurenční výhoda spočívá v tom, že vzhledem k úzké specializaci a omezenému počtu kupujících může mít firma poměrné vysoké marže.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Díky koncentraci může firma získat dominantní postavení ve svém segmentu na světovém trhu.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Tuto strategii používají výrobci luxusního zboží nebo firmy specializující se na ojedinělé dodávky pro potřeby některých průmyslových odvětví (výroba specializované technologie pro jaderné elektrárny)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mezinárodním podnikání je koncentrační strategie vhodná pro středné i malé podniky, které se zaměřují na menší segmenty, které nejsou pro velké firmy zajímavé.</a:t>
            </a:r>
          </a:p>
        </p:txBody>
      </p:sp>
    </p:spTree>
    <p:extLst>
      <p:ext uri="{BB962C8B-B14F-4D97-AF65-F5344CB8AC3E}">
        <p14:creationId xmlns:p14="http://schemas.microsoft.com/office/powerpoint/2010/main" val="3041080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B0626896-F6DD-4514-91A9-024DA03DAC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755294"/>
              </p:ext>
            </p:extLst>
          </p:nvPr>
        </p:nvGraphicFramePr>
        <p:xfrm>
          <a:off x="2668554" y="3089641"/>
          <a:ext cx="7259218" cy="259270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629609">
                  <a:extLst>
                    <a:ext uri="{9D8B030D-6E8A-4147-A177-3AD203B41FA5}">
                      <a16:colId xmlns:a16="http://schemas.microsoft.com/office/drawing/2014/main" val="679370728"/>
                    </a:ext>
                  </a:extLst>
                </a:gridCol>
                <a:gridCol w="3629609">
                  <a:extLst>
                    <a:ext uri="{9D8B030D-6E8A-4147-A177-3AD203B41FA5}">
                      <a16:colId xmlns:a16="http://schemas.microsoft.com/office/drawing/2014/main" val="3853993673"/>
                    </a:ext>
                  </a:extLst>
                </a:gridCol>
              </a:tblGrid>
              <a:tr h="1296351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DIFERENCIACE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ŠIROKÉHO PRONIKÁNÍ NA TRH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429696"/>
                  </a:ext>
                </a:extLst>
              </a:tr>
              <a:tr h="1296351">
                <a:tc gridSpan="2"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STRATEGIE ÚZKÉ SPECIALIZACE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418232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0EB5A91A-EF3B-4205-A4F2-D0E1EE606571}"/>
              </a:ext>
            </a:extLst>
          </p:cNvPr>
          <p:cNvSpPr txBox="1"/>
          <p:nvPr/>
        </p:nvSpPr>
        <p:spPr>
          <a:xfrm>
            <a:off x="121297" y="270588"/>
            <a:ext cx="11812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SCHÉMA KONKUREČNÍ STRATEGIE NA MEZINÁRODNÍCH TRZÍCH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B1C2C1F3-C610-40DA-846E-1174EA6DB9B1}"/>
              </a:ext>
            </a:extLst>
          </p:cNvPr>
          <p:cNvSpPr txBox="1"/>
          <p:nvPr/>
        </p:nvSpPr>
        <p:spPr>
          <a:xfrm>
            <a:off x="628261" y="4753947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VYBRANÝ SEGMENT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EB45993-F5A7-4804-B5C0-55F8268AA514}"/>
              </a:ext>
            </a:extLst>
          </p:cNvPr>
          <p:cNvSpPr txBox="1"/>
          <p:nvPr/>
        </p:nvSpPr>
        <p:spPr>
          <a:xfrm>
            <a:off x="628261" y="3581400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SVĚTOVÝ TRH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AE757DE-8760-4BA5-BDCD-5F3DCC831249}"/>
              </a:ext>
            </a:extLst>
          </p:cNvPr>
          <p:cNvSpPr txBox="1"/>
          <p:nvPr/>
        </p:nvSpPr>
        <p:spPr>
          <a:xfrm>
            <a:off x="2668553" y="2110660"/>
            <a:ext cx="3657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ODLIŠNOST VÝROBKŮ VNÍMANÁ SPOTŘEBITELI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BBBA2A4-1CD6-4C52-8751-80EBB9CC39EC}"/>
              </a:ext>
            </a:extLst>
          </p:cNvPr>
          <p:cNvSpPr txBox="1"/>
          <p:nvPr/>
        </p:nvSpPr>
        <p:spPr>
          <a:xfrm>
            <a:off x="7268546" y="2073929"/>
            <a:ext cx="1819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NÍZKÉ NÁKLADY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18E2745-2BCB-4FFB-8E94-FD1F4C24E1C6}"/>
              </a:ext>
            </a:extLst>
          </p:cNvPr>
          <p:cNvSpPr txBox="1"/>
          <p:nvPr/>
        </p:nvSpPr>
        <p:spPr>
          <a:xfrm rot="16200000">
            <a:off x="9504303" y="4062826"/>
            <a:ext cx="22309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STRATEGICKÝ CÍL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03866E1-A61B-4BB8-97FE-3B3F84775C47}"/>
              </a:ext>
            </a:extLst>
          </p:cNvPr>
          <p:cNvSpPr txBox="1"/>
          <p:nvPr/>
        </p:nvSpPr>
        <p:spPr>
          <a:xfrm>
            <a:off x="5178490" y="6051724"/>
            <a:ext cx="2575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STRATEGICKÁ VÝHODA</a:t>
            </a:r>
          </a:p>
        </p:txBody>
      </p:sp>
    </p:spTree>
    <p:extLst>
      <p:ext uri="{BB962C8B-B14F-4D97-AF65-F5344CB8AC3E}">
        <p14:creationId xmlns:p14="http://schemas.microsoft.com/office/powerpoint/2010/main" val="2553741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93785" y="304732"/>
            <a:ext cx="12192000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MEZINÁRODNÍ MARKETING</a:t>
            </a:r>
          </a:p>
          <a:p>
            <a:r>
              <a:rPr lang="cs-CZ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Marketing, který přesahuje hranice jednoho státu.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procesem řízení, zjišťování a uspokojování těchto potřeb u zákazníků na zahraničních trzích.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Postup plánování, realizace a kontroly marketingových aktivit v mezinárodním prostředí je ovlivněn více faktory.</a:t>
            </a:r>
          </a:p>
          <a:p>
            <a:pPr marL="457200" indent="-457200">
              <a:buFontTx/>
              <a:buChar char="-"/>
            </a:pPr>
            <a:r>
              <a:rPr lang="cs-CZ" sz="3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Podnik vstupující na mezinárodní trh musí respektovat: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kulturní a sociální odlišnosti trhu </a:t>
            </a: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(odlišná náboženství, pravidla chování),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jazykové bariéry,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možné preference domácích výrobků,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odlišný distribuční řetězec,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rozdílné administrativní postupy,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jiné chování zákazníků.</a:t>
            </a:r>
          </a:p>
          <a:p>
            <a:endParaRPr lang="cs-CZ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CEC5A864-22E0-4F26-89C0-6706753689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44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155" y="115546"/>
            <a:ext cx="1158273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CÍLE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ve výrobě,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v distribuci,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budování mezinárodní značky,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úspora marketingových nákladů.</a:t>
            </a: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ČINNOSTI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výzkum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trhu a jeho segmentace,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výběr formy vstupu na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výrobková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cenová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komunikační politika,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distribuční politika.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 descr="Obsah obrázku text, klipart&#10;&#10;Popis byl vytvořen automaticky">
            <a:extLst>
              <a:ext uri="{FF2B5EF4-FFF2-40B4-BE49-F238E27FC236}">
                <a16:creationId xmlns:a16="http://schemas.microsoft.com/office/drawing/2014/main" id="{090042FF-2A33-41F3-98A3-86D6288C0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  <p:pic>
        <p:nvPicPr>
          <p:cNvPr id="5" name="Obrázek 4" descr="Obsah obrázku bílá&#10;&#10;Popis byl vytvořen automaticky">
            <a:extLst>
              <a:ext uri="{FF2B5EF4-FFF2-40B4-BE49-F238E27FC236}">
                <a16:creationId xmlns:a16="http://schemas.microsoft.com/office/drawing/2014/main" id="{10A26816-8AC8-47BF-BEB6-46E85FBA3BD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94" b="93354" l="8228" r="89557">
                        <a14:foregroundMark x1="56329" y1="15190" x2="56329" y2="15190"/>
                        <a14:foregroundMark x1="52532" y1="14557" x2="62975" y2="15190"/>
                        <a14:foregroundMark x1="53797" y1="13608" x2="62025" y2="13608"/>
                        <a14:foregroundMark x1="50633" y1="15506" x2="62658" y2="13608"/>
                        <a14:foregroundMark x1="62658" y1="13608" x2="67405" y2="16456"/>
                        <a14:foregroundMark x1="62342" y1="12975" x2="54747" y2="12658"/>
                        <a14:foregroundMark x1="59810" y1="12342" x2="57278" y2="12025"/>
                        <a14:foregroundMark x1="8228" y1="64873" x2="10127" y2="66456"/>
                        <a14:foregroundMark x1="41139" y1="89241" x2="46519" y2="89241"/>
                        <a14:foregroundMark x1="40506" y1="93038" x2="48734" y2="93354"/>
                        <a14:foregroundMark x1="60759" y1="93354" x2="68354" y2="93354"/>
                        <a14:foregroundMark x1="71203" y1="30063" x2="76582" y2="41139"/>
                        <a14:foregroundMark x1="76582" y1="41139" x2="68671" y2="50633"/>
                        <a14:foregroundMark x1="68671" y1="50633" x2="56646" y2="51266"/>
                        <a14:foregroundMark x1="56646" y1="51266" x2="53797" y2="420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45" y="3400389"/>
            <a:ext cx="3567386" cy="356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41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94340" y="271853"/>
            <a:ext cx="1158273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V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vstupu na zahraniční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typu zahraničního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způsobu vstupu na zahraniční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marketingovém programu,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rozhodování o organizaci marketingu.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6D6F0B5-3F5C-45E9-8CFC-DBED0E57F2F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90000" l="9746" r="89831">
                        <a14:foregroundMark x1="46610" y1="9000" x2="56356" y2="9333"/>
                        <a14:foregroundMark x1="24576" y1="84000" x2="29661" y2="8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8802"/>
            <a:ext cx="2784169" cy="3539198"/>
          </a:xfrm>
          <a:prstGeom prst="rect">
            <a:avLst/>
          </a:prstGeom>
        </p:spPr>
      </p:pic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6E935ACF-B6A8-48BD-B9C6-21FCA30401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99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94340" y="271853"/>
            <a:ext cx="1158273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ÚLOHA MEZINÁRODNÍHO MARKETINGU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určit trhy, které odpovídají zdrojům a možnostem podniku,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identifikovat sociálně-kulturní odlišnosti,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analyzovat podstavení konkurence,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segmenty trhu,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strategii pronikání na trh,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definovat marketingové cíle (kvantitativní i kvalitativní)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výrobkovou politiku,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podporovat distribuční sítě,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podporovat růst objemu prodejů na jednotlivých trzích,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kontroly,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hodnotit dosažené výsledky,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stanovit taktiky proti konkurenci.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6E935ACF-B6A8-48BD-B9C6-21FCA30401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10000" y1="46250" x2="10000" y2="46250"/>
                        <a14:foregroundMark x1="44545" y1="36250" x2="44545" y2="36250"/>
                        <a14:foregroundMark x1="77273" y1="53125" x2="77273" y2="53125"/>
                        <a14:foregroundMark x1="88182" y1="50000" x2="88182" y2="50000"/>
                        <a14:foregroundMark x1="30000" y1="59375" x2="30000" y2="59375"/>
                        <a14:foregroundMark x1="42727" y1="48125" x2="42727" y2="48125"/>
                        <a14:foregroundMark x1="57273" y1="41875" x2="57273" y2="41875"/>
                        <a14:backgroundMark x1="38636" y1="53750" x2="38636" y2="53750"/>
                        <a14:backgroundMark x1="50455" y1="46875" x2="50455" y2="46875"/>
                        <a14:backgroundMark x1="59091" y1="51250" x2="59091" y2="5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496" y="-109775"/>
            <a:ext cx="1315341" cy="95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6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202155" y="115546"/>
            <a:ext cx="115827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 ČINNOSTÍ MARKETINGU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3FEE8E5-5017-41C0-ACA4-E8C73AC24C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1403999"/>
              </p:ext>
            </p:extLst>
          </p:nvPr>
        </p:nvGraphicFramePr>
        <p:xfrm>
          <a:off x="1434258" y="785090"/>
          <a:ext cx="8870462" cy="5670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8574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MEZINÁRODNÍ MARKETINGOVÉ PROSTŘEDÍ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Znalost mezinárodního marketingového prostředí je základním východiskem pro rozhodování o mezinárodních marketingových koncepcích, strategiích.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Je nutné provedení analýz a vyhodnocení rizika, které s mezinárodním podnikáním souvisí.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Nástroje analýzy mezinárodního makroprostředí jsou: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PEST ANALÝZA  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analýza politického, právního, ekonomického, technologického a sociálně-kulturního prostředí.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SWOT ANALÝZA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PORTEROVA ANALÝZA KONKURENČNÍCH SIL .</a:t>
            </a:r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cs-CZ" sz="30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4101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65A7EFB-8196-4332-8A20-248576190B5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9CDE819E-0DE9-4045-95A8-1B280CD9B398}"/>
              </a:ext>
            </a:extLst>
          </p:cNvPr>
          <p:cNvSpPr txBox="1"/>
          <p:nvPr/>
        </p:nvSpPr>
        <p:spPr>
          <a:xfrm>
            <a:off x="174650" y="203200"/>
            <a:ext cx="117203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 mezinárodním marketingovém prostředí je nutné brát v úvahu: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politiku,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právo,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ekonomiku,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hospodářskou soutěž,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úroveň technologií,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stukturu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distribuce,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geografii,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infrastrkuturu</a:t>
            </a: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3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kulturu.</a:t>
            </a:r>
          </a:p>
        </p:txBody>
      </p:sp>
    </p:spTree>
    <p:extLst>
      <p:ext uri="{BB962C8B-B14F-4D97-AF65-F5344CB8AC3E}">
        <p14:creationId xmlns:p14="http://schemas.microsoft.com/office/powerpoint/2010/main" val="35336282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ED20F0DFCDE7045AA6BB4CF109D500E" ma:contentTypeVersion="2" ma:contentTypeDescription="Vytvoří nový dokument" ma:contentTypeScope="" ma:versionID="a06eed8ef81bd13b4710cdcc708b4ac5">
  <xsd:schema xmlns:xsd="http://www.w3.org/2001/XMLSchema" xmlns:xs="http://www.w3.org/2001/XMLSchema" xmlns:p="http://schemas.microsoft.com/office/2006/metadata/properties" xmlns:ns2="a9f35f07-9a28-4d2d-bdff-db8c95e03da5" targetNamespace="http://schemas.microsoft.com/office/2006/metadata/properties" ma:root="true" ma:fieldsID="c89108019f81febdb48767322a5fbdfa" ns2:_="">
    <xsd:import namespace="a9f35f07-9a28-4d2d-bdff-db8c95e03d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f35f07-9a28-4d2d-bdff-db8c95e03d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93E36E6-E424-4E32-BCDB-137DB49673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B57644-5072-485E-9CBE-BDAC349815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f35f07-9a28-4d2d-bdff-db8c95e03d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311B7-C85A-4F31-A598-C396937F263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13502</TotalTime>
  <Words>1399</Words>
  <Application>Microsoft Office PowerPoint</Application>
  <PresentationFormat>Širokoúhlá obrazovka</PresentationFormat>
  <Paragraphs>158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Tkačíková Lenka</dc:creator>
  <cp:lastModifiedBy>Prachařová Lenka</cp:lastModifiedBy>
  <cp:revision>288</cp:revision>
  <dcterms:created xsi:type="dcterms:W3CDTF">2021-02-11T08:32:21Z</dcterms:created>
  <dcterms:modified xsi:type="dcterms:W3CDTF">2022-02-22T11:22:49Z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0x010100AED20F0DFCDE7045AA6BB4CF109D500E</vt:lpwstr>
  </property>
</Properties>
</file>