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5"/>
  </p:notesMasterIdLst>
  <p:handoutMasterIdLst>
    <p:handoutMasterId r:id="rId26"/>
  </p:handoutMasterIdLst>
  <p:sldIdLst>
    <p:sldId id="509" r:id="rId5"/>
    <p:sldId id="513" r:id="rId6"/>
    <p:sldId id="512" r:id="rId7"/>
    <p:sldId id="514" r:id="rId8"/>
    <p:sldId id="515" r:id="rId9"/>
    <p:sldId id="516" r:id="rId10"/>
    <p:sldId id="517" r:id="rId11"/>
    <p:sldId id="518" r:id="rId12"/>
    <p:sldId id="519" r:id="rId13"/>
    <p:sldId id="520" r:id="rId14"/>
    <p:sldId id="521" r:id="rId15"/>
    <p:sldId id="522" r:id="rId16"/>
    <p:sldId id="523" r:id="rId17"/>
    <p:sldId id="524" r:id="rId18"/>
    <p:sldId id="525" r:id="rId19"/>
    <p:sldId id="526" r:id="rId20"/>
    <p:sldId id="527" r:id="rId21"/>
    <p:sldId id="528" r:id="rId22"/>
    <p:sldId id="529" r:id="rId23"/>
    <p:sldId id="530" r:id="rId24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3255"/>
    <a:srgbClr val="EE6E71"/>
    <a:srgbClr val="EF5F7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D083AE6-46FA-4A59-8FB0-9F97EB10719F}" styleName="Světlý styl 3 – zvýraznění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EB344D84-9AFB-497E-A393-DC336BA19D2E}" styleName="Střední styl 3 – zvýraznění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799B23B-EC83-4686-B30A-512413B5E67A}" styleName="Světlý styl 3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2DE63D5-997A-4646-A377-4702673A728D}" styleName="Světlý styl 2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F5AB1C69-6EDB-4FF4-983F-18BD219EF322}" styleName="Střední styl 2 – zvýraznění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118" d="100"/>
          <a:sy n="118" d="100"/>
        </p:scale>
        <p:origin x="108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9" d="100"/>
          <a:sy n="99" d="100"/>
        </p:scale>
        <p:origin x="357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D4832287-B25D-4B93-BC75-BE93CB0D31D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E7F1ADD-DA58-4B89-A241-5E4057C6CA03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D43C98-30E3-4385-8927-9ABEBE77B9B9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679D575D-9C7F-4850-9E9D-897D11572AD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6ACC3A2B-EE61-4162-BB57-AC4FE2FF197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DBC866-0219-4173-BB3C-1D2CD6E1255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395098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FA11B0-B0B0-40A1-A00E-AF6B6B39CF74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2D17765-0F04-463A-AE28-758453535B3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3909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57D4BFB-93CD-4C1C-8B64-89B7EA20D46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7165BAE-6BA3-4A9C-97A2-58CEA67D3D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E5FECA0A-39C4-47E0-A8B7-7BD38DC23D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B82A0EF-35ED-4A7F-9108-1696181E26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971B8AA-2543-46A8-8683-FADA4CFF6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46334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9578381-D54F-43A7-9DD8-C6A448A503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F327D97-E872-411C-A567-5CC5BA02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315D2C0-D0B1-43CC-B200-E67C2312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EE7A502-40A8-499F-AFAF-D16BAF420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E096891-18CA-421F-B91A-4BE547AB3D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236245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D5117FD1-E3C5-4B44-9554-4967A6E3B1A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A6CF458-65CA-45DD-9B60-0FFBB7193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73A5F46-3E5D-4761-85E7-4C445516C8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5ECCBE-9B50-4F51-AAB2-E45C5FA2A7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489A2E1-9ECF-454F-9BAA-C51581399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675772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6464B5A-6D32-400F-93AD-159DD9549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184FA11-7C75-49E8-9E3D-ED8013FBA3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464F946-962E-461F-BD1E-425CBABED2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215877D-4706-40E9-8FEA-1EF14F6F8D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C169166-9D2F-45EE-9244-DCF6AFD2B3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468200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438E0B6-60A3-45F8-9DE1-7612EAED9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494BD1F-16DE-417C-BD18-E6480521AF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91D24F1-112B-4967-A2AA-795CE6BF75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A8906EF-BD63-4BD7-8D26-60A7665304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2F6643C-2AB1-4137-8FFE-C22EDB20D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031183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A51C623-DAAE-4008-8000-4DEA6E0AF8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248BE96-A9C0-4DC7-B224-842E5A581D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C8A919C1-EA69-4015-8223-6C9A082885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0BEEEB7B-4EF0-49FD-ACBB-EB73D8B10F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C94A92DC-F537-44B6-A05E-0A0857674A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B13B8CE2-DD56-4A6C-9833-246A40998A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827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7D1E17-B41C-4F80-B3E2-059DE66DF3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565993C4-BD80-41DF-9C9E-0B71AA3AD59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2E53E0EE-00E9-473E-91A7-7AE29B1FB2F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2A8B9470-9823-4DBE-84F7-3AF8AD39E9F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16BA90F4-F0CA-476F-B3A9-F9D5F132A4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94FE976-9FA7-4F59-8A6D-D90D7BC7C8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0B1252BA-A732-466B-BBFE-463B883791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D0AA444F-24E0-4A64-9A8A-A84594FB9E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9185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E6CF1C-C562-4756-973F-0CAA18736E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11AB918F-977B-442B-BD80-D95187F9ED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2F09EF3-E91E-492C-BDEC-E6D216C93A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9ACD59AE-F998-430E-9F38-7411A9065C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18660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203AF77-3F77-4C2D-9BFF-1A3817D37C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DFD52C3-4F15-41E7-B793-4A428E9D2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6E8AEB2-1D62-4BA3-94ED-1423CE0A96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280949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B87916-FB00-4403-B10A-1D1B1FB868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824F5B7-B6F2-422F-B2FD-D7A3623422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56F7A7BC-10BF-4F89-99FD-DD5DE75E77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64A9F225-AA34-40AB-B975-66A09FB8C0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204A844C-F55D-424D-8A89-30AB70CF0A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44BC4E82-AC2A-4D93-B953-C69186E584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91618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6B2332-03B9-498E-B6B6-803D6FB91D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7428687A-EC28-4E7F-8C18-A28AD5AD17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2D2C728F-A84C-4AD7-B903-5021DE50F8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C947485-DA27-48C9-9837-7E7A6B931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1E5DE22-FDE0-4100-A542-F1DB05BF05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7C545D56-A4DC-4CBF-A6E6-490147FD41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73848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6976A5AD-08B7-45AD-9142-24050C5EC5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05F65888-FA84-42FE-B43C-F5B88080AA4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7BFD999-C4F0-4176-BF74-D371B13AFE1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34C4D50-0BC5-47C1-AE1A-6EF911C6030D}" type="datetimeFigureOut">
              <a:rPr lang="cs-CZ" smtClean="0"/>
              <a:t>03.05.2022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7B4CE60-5B75-4A89-BEC3-D1E2BC1FCD6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EF94066-FFC6-4B73-9718-6407FB8AF6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99A293-F56D-4906-A68C-9088702BDF9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7388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microsoft.com/office/2007/relationships/hdphoto" Target="../media/hdphoto2.wdp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Obdélník 1">
            <a:extLst>
              <a:ext uri="{FF2B5EF4-FFF2-40B4-BE49-F238E27FC236}">
                <a16:creationId xmlns:a16="http://schemas.microsoft.com/office/drawing/2014/main" id="{77CD1DD1-E02C-4513-9142-346452858463}"/>
              </a:ext>
            </a:extLst>
          </p:cNvPr>
          <p:cNvSpPr/>
          <p:nvPr/>
        </p:nvSpPr>
        <p:spPr>
          <a:xfrm>
            <a:off x="367323" y="2152358"/>
            <a:ext cx="11316677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10. </a:t>
            </a:r>
          </a:p>
          <a:p>
            <a:pPr algn="ctr"/>
            <a:r>
              <a:rPr lang="cs-CZ" sz="4000" b="1" dirty="0">
                <a:ln w="0"/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MEZINÁRODNÍ CENOVÁ POLITIKA</a:t>
            </a:r>
            <a:endParaRPr lang="cs-CZ" sz="4000" b="1" dirty="0">
              <a:ln w="0"/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pic>
        <p:nvPicPr>
          <p:cNvPr id="4" name="Obrázek 3" descr="Obsah obrázku text, klipart&#10;&#10;Popis byl vytvořen automaticky">
            <a:extLst>
              <a:ext uri="{FF2B5EF4-FFF2-40B4-BE49-F238E27FC236}">
                <a16:creationId xmlns:a16="http://schemas.microsoft.com/office/drawing/2014/main" id="{2C721C96-FE64-4E3B-A811-6324E416A3C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10000" b="90000" l="10000" r="90000">
                        <a14:foregroundMark x1="10000" y1="46250" x2="10000" y2="46250"/>
                        <a14:foregroundMark x1="44545" y1="36250" x2="44545" y2="36250"/>
                        <a14:foregroundMark x1="77273" y1="53125" x2="77273" y2="53125"/>
                        <a14:foregroundMark x1="88182" y1="50000" x2="88182" y2="50000"/>
                        <a14:foregroundMark x1="30000" y1="59375" x2="30000" y2="59375"/>
                        <a14:foregroundMark x1="42727" y1="48125" x2="42727" y2="48125"/>
                        <a14:foregroundMark x1="57273" y1="41875" x2="57273" y2="41875"/>
                        <a14:backgroundMark x1="38636" y1="53750" x2="38636" y2="53750"/>
                        <a14:backgroundMark x1="50455" y1="46875" x2="50455" y2="46875"/>
                        <a14:backgroundMark x1="59091" y1="51250" x2="59091" y2="51250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91496" y="-109775"/>
            <a:ext cx="1315341" cy="95661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58246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EXPANZIONISTICKÝCH CEN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Expansion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strategii mimořádně nízkých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Tuto strategii využívá na mezinárodních trzích řada firem hlavně ve východoasijských zemí.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Používaní expanzionistických cen vede k antidumpingovým řízením ze strany vyspělých zemí a může negativně ovlivnit podnikatelské aktivity dané firmy v zahraničí.</a:t>
            </a:r>
          </a:p>
        </p:txBody>
      </p:sp>
    </p:spTree>
    <p:extLst>
      <p:ext uri="{BB962C8B-B14F-4D97-AF65-F5344CB8AC3E}">
        <p14:creationId xmlns:p14="http://schemas.microsoft.com/office/powerpoint/2010/main" val="161707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VYUŽÍVÁNÍ TRANSFEROVÝCH CEN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Transfer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Velké mezinárodní firmy mají často výrobní či jiné aktivity v mnoha zemích a využívají výhod rozdílných cen vstupů (surovin, pracovní síly, energií) a rozdílné daňové zátěže.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Velká část obchodních operací se realizuje v rámci vnitrofiremního obchodu mezi mateřskou firmou a jejími dceřinými společnosti a nebo mezi dceřinými společnostmi navzájem.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Důvodem využívání transferových cen je maximalizace zisků v rámci celé firmy.</a:t>
            </a:r>
          </a:p>
        </p:txBody>
      </p:sp>
    </p:spTree>
    <p:extLst>
      <p:ext uri="{BB962C8B-B14F-4D97-AF65-F5344CB8AC3E}">
        <p14:creationId xmlns:p14="http://schemas.microsoft.com/office/powerpoint/2010/main" val="2659967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CENOVÁ POLITIKA V PRŮBĚHU ŽIVOTNÍHO CYKLU VÝROBKU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jednotlivých fázích životního cyklu výrobku využívá firma různou cenovou politiku.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zavádění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zavádění výrobku na trh by se měla cenová tvorba zaměřit na dlouhodobou ziskovost.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zavádění se nejčastěji uplatňují dvě cenové strategie: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pronikání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(umožňuje rychle získat významný podíl na trhu),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zužitkování u nových výrobků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(výrobky zatím nemají konkurenci a je po nich poptávka).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723862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09397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růstu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Obvykle když roste objem prodejů, není důvod snižovat cenu.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má obvykle úspory z rozsahu.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 výrobků dlouhodobé spotřeby vzniká často problém, že zákaznici budou realizovat další prodej až za několik let.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Fáze zralosti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této fázi musí podnik svou cenovou politikou reagovat na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rostovcí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konkurenci.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Mizí konkurenční výhoda, konkurenti uvádějí na trh obdobné inovované produkty za nižší ceny.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hledají cesty pro udržení rentability a snaží se snížit náklady výroby.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35931053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Závěrečná fáze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se snaží o minimalizaci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K úspoře nákladů dochází díky redukci distribuční sítě minimálnímu vynaložení nákladů na komunikaci.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Většina firem používá v této fázi politiku nízkých cen a hlavními nástroji cenové politiky jsou slevy a výprodeje jejichž cílem je doprodej zásob.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270993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TVORBY CENY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Proces cenové tvorby ovlivňují zejména náklady, poptávka a konkurence.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Podle toho který faktor firma upřednostňuje, je možné rozlišit tři základní metodologické cenové přístupy k cenové tvorbě.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nákladově orientované,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poptávkově orientované,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konkurenčně orientované.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3322147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přirážkou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cost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-plus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základní jednoduchou metodu, která spočívá v připočtení standardní ziskové přirážky k nákladům na jednotku výroby.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Výše přirážky je různá, záleží na druhu výrobků.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pomocí cílové rentability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break-even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nákladově orientovanou metodu.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stanoví cenu tak aby byla dosažena požadovaná návratnost investovaných prostředků ve stanoveném časovém horizontu.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Stanovení ceny podle hodnoty vnímané spotřebiteli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value-percieved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- Jedná se o cenový marketingový přístup, firma se snaží nabídnout výrobek nebo službu v požadované kvalitě přesně vymezenému segmentu zákazníků za cenu, která je stanovena podle toho jak vnímají nabízenou hodnotu.</a:t>
            </a:r>
          </a:p>
        </p:txBody>
      </p:sp>
    </p:spTree>
    <p:extLst>
      <p:ext uri="{BB962C8B-B14F-4D97-AF65-F5344CB8AC3E}">
        <p14:creationId xmlns:p14="http://schemas.microsoft.com/office/powerpoint/2010/main" val="18292260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145479" y="151179"/>
            <a:ext cx="1190104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Cena jako přidaná hodnota pro zákazníka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value-added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Některé firmy využívají v současné době metodu, která spočívá se stanovení relativně nízké ceny za kvalitní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vychází z předpokladu, že i nižší cena by měla pro spotřebitele znamenat nabídku vysoké hodnoty, která je výsledkem neustálé snahy o snižování nákladů při zachování jakosti.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Následování cen konkurence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going-rate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stanovování cen se firma řídí cenami konkurence a nezohledňuje vlastní přímo své vlastní náklady ani poptávku.</a:t>
            </a:r>
          </a:p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Určení ceny pomocí cenových nabídek (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sealed-bid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pricing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stanoví cenu tak, aby získala zakázku.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zohledňuje nabídky konkurence a méně bere ohled na své náklady a poptávku.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Metoda se využívá v odvětvích kde je silná konkurence (stavebnictví).</a:t>
            </a:r>
          </a:p>
        </p:txBody>
      </p:sp>
    </p:spTree>
    <p:extLst>
      <p:ext uri="{BB962C8B-B14F-4D97-AF65-F5344CB8AC3E}">
        <p14:creationId xmlns:p14="http://schemas.microsoft.com/office/powerpoint/2010/main" val="7764115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8708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PODMÍNKY V MEZINÁRODNÍM OBCHODĚ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ovlivňují podstatným způsobem výši ceny v mezinárodním obchodě, protože určuje jakou část nákladů spojených s dodávkou hradí prodávající a jako hradí kupující.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Obecně platí, že čím delší je dodací podmínka, tj. čím větší je část nákladů oběhu hradí prodávající, tím vyšší cenu může docílit.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určují povinnosti kupujícího a prodávajícího, které souvisí s dodávkou a převzetím zboží.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Dodací podmínky určují: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okamžik předání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přechod výloh a rizik z prodávajícího na kupujícího.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42560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84739" y="236374"/>
            <a:ext cx="11753151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mezinárodním obchodu mají význam pravidla vydané Mezinárodní obchodní komorou v Paříži, jedná se o podmínky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INCOTERMS 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(International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Commercial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Terms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11 doložek řazených do dvou skupin podle způsobu přepravy.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všechny druhy přepravy je možné použít 7 doložek.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Pro námořní a vnitrozemskou vodní dopravu jsou určeny čtyři doložky.</a:t>
            </a:r>
          </a:p>
        </p:txBody>
      </p:sp>
    </p:spTree>
    <p:extLst>
      <p:ext uri="{BB962C8B-B14F-4D97-AF65-F5344CB8AC3E}">
        <p14:creationId xmlns:p14="http://schemas.microsoft.com/office/powerpoint/2010/main" val="1437610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POLITIKA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politika je jediným nástrojem mezinárodního marketingového mixu, který vytváří příjmy a bezprostředně ovlivňuje ziskovost podnikání.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 porovnání s ostatními nástroji mezinárodního marketingového mixu je cena pružný nástroj, protože změny v oblasti cenové politiky je možné realizovat poměrně rychle a podle aktuální situace na cílovém trhu.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Výhodou cenové politiky je to, že je méně než ostatní nástroje závislá na vnějším prostředí a podnik ji může snadno kontrolovat a používat jako strategický i operativní nástroj při realizaci mezinárodní marketingové strategie.</a:t>
            </a:r>
          </a:p>
        </p:txBody>
      </p:sp>
    </p:spTree>
    <p:extLst>
      <p:ext uri="{BB962C8B-B14F-4D97-AF65-F5344CB8AC3E}">
        <p14:creationId xmlns:p14="http://schemas.microsoft.com/office/powerpoint/2010/main" val="39764282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19424" y="151179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PLATEBNÍ PODMÍNKY V MEZINÁRODNÍM OBCHODĚ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Nabízené platební podmínky mohou být jedním z faktorů, který ovlivní výběr dodavatele a do značné míry i rizikovost mezinárodních podnikatelských aktivit.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Platební podmínky určují: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úhrady,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dobu úhradu,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úhrady kupní ceny kupujícím.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Místo úhrady bývá stanoveno uvedením banky, u které má být placeno ale může být sjednáno i nepřímo např. určením místa předání.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Dobu úhrady rozeznáváme: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před dodáním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při dodání zboží,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placení po dodání zboží.</a:t>
            </a:r>
          </a:p>
        </p:txBody>
      </p:sp>
    </p:spTree>
    <p:extLst>
      <p:ext uri="{BB962C8B-B14F-4D97-AF65-F5344CB8AC3E}">
        <p14:creationId xmlns:p14="http://schemas.microsoft.com/office/powerpoint/2010/main" val="37695756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988282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FAKTORY OVLIVŇUJÍCÍ VOLBU MEZINÁRODNÍ CENOVÉ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cenovou strategii ovlivňuje řada vnějších i vnitřních faktorů.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Vnější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obchodně-politické faktory,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stabilita devizových kurzů,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četnost a síla konkurence,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poptávka a chování spotřebitelů.</a:t>
            </a:r>
          </a:p>
          <a:p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Vnitřní faktory: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zvolená mezinárodní marketingová strategie,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 cenové politiky,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náklady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způsob stanovení cen.</a:t>
            </a:r>
          </a:p>
        </p:txBody>
      </p:sp>
    </p:spTree>
    <p:extLst>
      <p:ext uri="{BB962C8B-B14F-4D97-AF65-F5344CB8AC3E}">
        <p14:creationId xmlns:p14="http://schemas.microsoft.com/office/powerpoint/2010/main" val="1989015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65556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Základní rámec pro tvorbu a uplatnění cenových strategií na zahraničních trzích vytváří </a:t>
            </a:r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podnikatelské prostředí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 podnikatelským prostředním souvisí fiskální politika státu (daňové zatížení).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Ceny ovlivňují obchodně-politické nástroje, které jsou používány jako opatření na ochranu tuzemských výrobců, jedná se o cla, dovozní přirážky a stanovení minimálních cen pro dovážené výrobky.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Cenová strategie je do značné míry ovlivněna konkurencí.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Firmy s vedoucím postavením na trhu mohou těžit ze svého postavení leadera a v oblasti cenové politiky uplatňují obvykle vyšší ceny, než konkurenční firmy.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Cena je základní složkou mezi kupujícím a prodávajícím  je součástí ohodnocení výrobku spotřebitelem a je kulturně podmíněna.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52549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33239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Chování spotřebitelů, jejich zvyklosti, postoje, sociální postavení, kupní síla a vnímání ceny a hodnoty výrobku ovlivňují přizpůsobení ceny na vybraných zahraničních trzích pro různé skupiny zákazníků.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Spotřebitelé vnímají cenu jako symbol kvality.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Některé podniky využívají výhody vyplývající z dobré pověsti země původu (made in) a mohou si dovolit stanovit pro vybrané zahraniční trhy vyšší ceny než pro trh tuzemský.</a:t>
            </a:r>
          </a:p>
        </p:txBody>
      </p:sp>
    </p:spTree>
    <p:extLst>
      <p:ext uri="{BB962C8B-B14F-4D97-AF65-F5344CB8AC3E}">
        <p14:creationId xmlns:p14="http://schemas.microsoft.com/office/powerpoint/2010/main" val="39689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563231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MEZINÁRODNÍ CENOVÁ STRATEGIE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Při stanovení mezinárodní cenové strategie musí firma vycházet zejména z mezinárodní podnikatelské strategie.</a:t>
            </a:r>
          </a:p>
          <a:p>
            <a:pPr marL="457200" indent="-457200">
              <a:buFontTx/>
              <a:buChar char="-"/>
            </a:pPr>
            <a:r>
              <a:rPr lang="cs-CZ" sz="3000" b="1" u="sng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 nutné aby si firma vybrala vhodnou strategii např.: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vyšších cen,</a:t>
            </a:r>
          </a:p>
          <a:p>
            <a:pPr marL="457200" indent="-457200">
              <a:buFont typeface="Wingdings" panose="05000000000000000000" pitchFamily="2" charset="2"/>
              <a:buChar char="§"/>
            </a:pPr>
            <a:r>
              <a:rPr lang="cs-CZ" sz="3000" b="1" i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nižších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Dalším důležitým rozhodnutím je rozhodnutí o tom zda bude mít podnik v mezinárodním prostředí nastavenou jednotnou cenovou strategií na všech trzích nebo budou používat na různých trzích různé ceny.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Používání jednotných cen tzv. cenová standardizace, je možné v případě jednotného globálního positioningu. Ceny jsou stanoveny na úrovni mateřské firmy a ve všech zemích jsou udržovány na stejné hladině.</a:t>
            </a:r>
          </a:p>
        </p:txBody>
      </p:sp>
    </p:spTree>
    <p:extLst>
      <p:ext uri="{BB962C8B-B14F-4D97-AF65-F5344CB8AC3E}">
        <p14:creationId xmlns:p14="http://schemas.microsoft.com/office/powerpoint/2010/main" val="362392610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ZUŽITKOVÁNÍ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sbírání smetany,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skimming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stratégy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Jedná se o strategii založenou na uplatnění záměrně vysoké ceny v poměrně krátkém časovém období.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Nejčastěji se používá při zavádění zcela nového výrobku na světový trh.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získá díky novosti výrobku na určitou dobu monopolní výhodu.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 příchodem konkurence pak firma přistupuje k postupnému snižování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Tuto strategii využívají výrobci značkového a módního zboží.</a:t>
            </a:r>
          </a:p>
          <a:p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8144587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70898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PRÉMIOVÉ CENY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prestižní ceny,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premium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Strategie, která má obvykle zájem na dlouhodobém udržování vysoké cenové hladiny, kterou chtějí zachovat po celou dobu životního cyklu výrobku.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strategie je podpořit prestiž výrobku a hodnocení vysoké kvality ze strany spotřebitelů a vybudovat pro výrobek jedinečnou pozici na trhu. 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je používána u luxusních výrobků.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Vysoké ceny jsou pro spotřebitele symbolem prestiže.</a:t>
            </a:r>
          </a:p>
        </p:txBody>
      </p:sp>
    </p:spTree>
    <p:extLst>
      <p:ext uri="{BB962C8B-B14F-4D97-AF65-F5344CB8AC3E}">
        <p14:creationId xmlns:p14="http://schemas.microsoft.com/office/powerpoint/2010/main" val="23189844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>
            <a:extLst>
              <a:ext uri="{FF2B5EF4-FFF2-40B4-BE49-F238E27FC236}">
                <a16:creationId xmlns:a16="http://schemas.microsoft.com/office/drawing/2014/main" id="{D65A7EFB-8196-4332-8A20-248576190B50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20000"/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2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4F085726-E956-431A-9943-88F46B1F37E4}"/>
              </a:ext>
            </a:extLst>
          </p:cNvPr>
          <p:cNvSpPr txBox="1"/>
          <p:nvPr/>
        </p:nvSpPr>
        <p:spPr>
          <a:xfrm>
            <a:off x="203718" y="330925"/>
            <a:ext cx="11753151" cy="42473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0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CENOVÉHO PRONIKÁNÍ NA TRH</a:t>
            </a:r>
          </a:p>
          <a:p>
            <a:pPr marL="457200" indent="-457200">
              <a:buFontTx/>
              <a:buChar char="-"/>
            </a:pP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Penetration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price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 </a:t>
            </a:r>
            <a:r>
              <a:rPr lang="cs-CZ" sz="3000" dirty="0" err="1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strategy</a:t>
            </a: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Strategie je založena na používání nízkých cen.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Cílem strategie je rychlé proniknutí na trh, dosažení velkého tržního podílu, rychlého obratu a s tím spojeného zvýšení objemu výroby a snížení jednotkových nákladů.</a:t>
            </a:r>
          </a:p>
          <a:p>
            <a:pPr marL="457200" indent="-457200">
              <a:buFontTx/>
              <a:buChar char="-"/>
            </a:pPr>
            <a:r>
              <a:rPr lang="cs-CZ" sz="30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 3" panose="05040102010807070707" pitchFamily="18" charset="2"/>
              </a:rPr>
              <a:t>Firma musí mít potřebné výrobní a distribuční kapacity pro uspokojení očekávané vysoké poptávky.</a:t>
            </a:r>
          </a:p>
          <a:p>
            <a:pPr marL="457200" indent="-457200">
              <a:buFontTx/>
              <a:buChar char="-"/>
            </a:pPr>
            <a:endParaRPr lang="cs-CZ" sz="3000" dirty="0">
              <a:latin typeface="Times New Roman" panose="02020603050405020304" pitchFamily="18" charset="0"/>
              <a:cs typeface="Times New Roman" panose="02020603050405020304" pitchFamily="18" charset="0"/>
              <a:sym typeface="Wingdings 3" panose="050401020108070707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507631514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AED20F0DFCDE7045AA6BB4CF109D500E" ma:contentTypeVersion="2" ma:contentTypeDescription="Vytvoří nový dokument" ma:contentTypeScope="" ma:versionID="a06eed8ef81bd13b4710cdcc708b4ac5">
  <xsd:schema xmlns:xsd="http://www.w3.org/2001/XMLSchema" xmlns:xs="http://www.w3.org/2001/XMLSchema" xmlns:p="http://schemas.microsoft.com/office/2006/metadata/properties" xmlns:ns2="a9f35f07-9a28-4d2d-bdff-db8c95e03da5" targetNamespace="http://schemas.microsoft.com/office/2006/metadata/properties" ma:root="true" ma:fieldsID="c89108019f81febdb48767322a5fbdfa" ns2:_="">
    <xsd:import namespace="a9f35f07-9a28-4d2d-bdff-db8c95e03da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9f35f07-9a28-4d2d-bdff-db8c95e03d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0FD311B7-C85A-4F31-A598-C396937F263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69B57644-5072-485E-9CBE-BDAC349815C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9f35f07-9a28-4d2d-bdff-db8c95e03d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93E36E6-E424-4E32-BCDB-137DB4967329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13501</TotalTime>
  <Words>1483</Words>
  <Application>Microsoft Office PowerPoint</Application>
  <PresentationFormat>Širokoúhlá obrazovka</PresentationFormat>
  <Paragraphs>130</Paragraphs>
  <Slides>20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Calibri Light</vt:lpstr>
      <vt:lpstr>Times New Roman</vt:lpstr>
      <vt:lpstr>Wingdings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Tkačíková Lenka</dc:creator>
  <cp:lastModifiedBy>Prachařová Lenka</cp:lastModifiedBy>
  <cp:revision>288</cp:revision>
  <dcterms:created xsi:type="dcterms:W3CDTF">2021-02-11T08:32:21Z</dcterms:created>
  <dcterms:modified xsi:type="dcterms:W3CDTF">2022-05-03T06:42:12Z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0x010100AED20F0DFCDE7045AA6BB4CF109D500E</vt:lpwstr>
  </property>
</Properties>
</file>