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 varScale="1">
        <p:scale>
          <a:sx n="122" d="100"/>
          <a:sy n="122" d="100"/>
        </p:scale>
        <p:origin x="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E3FB1AA-0A7C-477C-88BA-03E1382E5777}"/>
              </a:ext>
            </a:extLst>
          </p:cNvPr>
          <p:cNvSpPr txBox="1"/>
          <p:nvPr/>
        </p:nvSpPr>
        <p:spPr>
          <a:xfrm>
            <a:off x="285134" y="1268361"/>
            <a:ext cx="106876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0" dirty="0">
                <a:ln w="12700">
                  <a:solidFill>
                    <a:sysClr val="windowText" lastClr="000000"/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MARKETINGOVÝ VÝZKUM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47C2468-3E1D-43AC-A222-B22A762B32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7794" y="72831"/>
            <a:ext cx="2566221" cy="1013729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769AEE4A-F616-459A-B9AB-554A8C41FD83}"/>
              </a:ext>
            </a:extLst>
          </p:cNvPr>
          <p:cNvSpPr txBox="1"/>
          <p:nvPr/>
        </p:nvSpPr>
        <p:spPr>
          <a:xfrm>
            <a:off x="412953" y="5855110"/>
            <a:ext cx="1043202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i="1" dirty="0">
                <a:latin typeface="Bookman Old Style" panose="02050604050505020204" pitchFamily="18" charset="0"/>
              </a:rPr>
              <a:t>Olomouc 2022</a:t>
            </a:r>
            <a:r>
              <a:rPr lang="cs-CZ" dirty="0"/>
              <a:t>	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E737019-ECF8-446A-8671-7DF809904E0B}"/>
              </a:ext>
            </a:extLst>
          </p:cNvPr>
          <p:cNvSpPr txBox="1"/>
          <p:nvPr/>
        </p:nvSpPr>
        <p:spPr>
          <a:xfrm>
            <a:off x="4935795" y="5855110"/>
            <a:ext cx="734469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i="1" dirty="0">
                <a:latin typeface="Bookman Old Style" panose="02050604050505020204" pitchFamily="18" charset="0"/>
              </a:rPr>
              <a:t>Ing. Lenka Prachařová, Ph.D.</a:t>
            </a:r>
          </a:p>
        </p:txBody>
      </p:sp>
    </p:spTree>
    <p:extLst>
      <p:ext uri="{BB962C8B-B14F-4D97-AF65-F5344CB8AC3E}">
        <p14:creationId xmlns:p14="http://schemas.microsoft.com/office/powerpoint/2010/main" val="2913988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FD5D101A-70B5-4F9E-AF79-D5D25318A8E1}"/>
              </a:ext>
            </a:extLst>
          </p:cNvPr>
          <p:cNvSpPr txBox="1"/>
          <p:nvPr/>
        </p:nvSpPr>
        <p:spPr>
          <a:xfrm>
            <a:off x="373625" y="458956"/>
            <a:ext cx="11218607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Bookman Old Style" panose="02050604050505020204" pitchFamily="18" charset="0"/>
              </a:rPr>
              <a:t>ZÁPOČET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AKTIVNÍ ÚČAST NA HODINÁCH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ZÁPOČTOVÁ SEMINÁRNÍ PRÁCE NA TÉMA „MARKETINGOVÝ VÝZKUM“</a:t>
            </a:r>
          </a:p>
          <a:p>
            <a:endParaRPr lang="cs-CZ" sz="3000" dirty="0">
              <a:latin typeface="Bookman Old Style" panose="02050604050505020204" pitchFamily="18" charset="0"/>
            </a:endParaRPr>
          </a:p>
          <a:p>
            <a:r>
              <a:rPr lang="cs-CZ" sz="4000" b="1" dirty="0">
                <a:latin typeface="Bookman Old Style" panose="02050604050505020204" pitchFamily="18" charset="0"/>
              </a:rPr>
              <a:t>ZKOUŠKA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KOMBINOVANÁ PÍSEMNÝ TEST + ÚSTNÍ ZKOUŠENÍ</a:t>
            </a:r>
          </a:p>
        </p:txBody>
      </p:sp>
    </p:spTree>
    <p:extLst>
      <p:ext uri="{BB962C8B-B14F-4D97-AF65-F5344CB8AC3E}">
        <p14:creationId xmlns:p14="http://schemas.microsoft.com/office/powerpoint/2010/main" val="1949029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FD5D101A-70B5-4F9E-AF79-D5D25318A8E1}"/>
              </a:ext>
            </a:extLst>
          </p:cNvPr>
          <p:cNvSpPr txBox="1"/>
          <p:nvPr/>
        </p:nvSpPr>
        <p:spPr>
          <a:xfrm>
            <a:off x="217317" y="131824"/>
            <a:ext cx="11218607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Bookman Old Style" panose="02050604050505020204" pitchFamily="18" charset="0"/>
              </a:rPr>
              <a:t>ZÁPOČTOVÁ SEMINÁRNÍ PRÁCE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Téma: </a:t>
            </a:r>
            <a:r>
              <a:rPr lang="cs-CZ" sz="3000" b="1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Bookman Old Style" panose="02050604050505020204" pitchFamily="18" charset="0"/>
              </a:rPr>
              <a:t>Marketingový výzkum produktu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Rozsah: </a:t>
            </a:r>
            <a:r>
              <a:rPr lang="cs-CZ" sz="3000" dirty="0">
                <a:latin typeface="Bookman Old Style" panose="02050604050505020204" pitchFamily="18" charset="0"/>
              </a:rPr>
              <a:t>10-20 stran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Obsah: </a:t>
            </a:r>
            <a:r>
              <a:rPr lang="cs-CZ" sz="3000" dirty="0">
                <a:latin typeface="Bookman Old Style" panose="02050604050505020204" pitchFamily="18" charset="0"/>
              </a:rPr>
              <a:t>	</a:t>
            </a:r>
            <a:r>
              <a:rPr lang="cs-CZ" sz="3000" b="1" dirty="0">
                <a:latin typeface="Bookman Old Style" panose="02050604050505020204" pitchFamily="18" charset="0"/>
              </a:rPr>
              <a:t>1. Titulní list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		2. Obsah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		3. Úvod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		4. Marketingový výzkum</a:t>
            </a:r>
            <a:r>
              <a:rPr lang="cs-CZ" sz="3000" dirty="0">
                <a:latin typeface="Bookman Old Style" panose="02050604050505020204" pitchFamily="18" charset="0"/>
              </a:rPr>
              <a:t> (seznámení s produktem, firmou, forma provádění výzkumu, místo provádění výzkumu, dotazník a jeho otázky, vyhodnocení dotazníku, grafické zpracování, komentáře)</a:t>
            </a:r>
          </a:p>
          <a:p>
            <a:r>
              <a:rPr lang="cs-CZ" sz="3000" dirty="0">
                <a:latin typeface="Bookman Old Style" panose="02050604050505020204" pitchFamily="18" charset="0"/>
              </a:rPr>
              <a:t>		</a:t>
            </a:r>
            <a:r>
              <a:rPr lang="cs-CZ" sz="3000" b="1" dirty="0">
                <a:latin typeface="Bookman Old Style" panose="02050604050505020204" pitchFamily="18" charset="0"/>
              </a:rPr>
              <a:t>5. Závěr </a:t>
            </a:r>
            <a:r>
              <a:rPr lang="cs-CZ" sz="3000" dirty="0">
                <a:latin typeface="Bookman Old Style" panose="02050604050505020204" pitchFamily="18" charset="0"/>
              </a:rPr>
              <a:t>(vyhodnocení celého výzkumu)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Typ souboru: </a:t>
            </a:r>
            <a:r>
              <a:rPr lang="cs-CZ" sz="3000" dirty="0">
                <a:latin typeface="Bookman Old Style" panose="02050604050505020204" pitchFamily="18" charset="0"/>
              </a:rPr>
              <a:t>MS Word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Termín odevzdání: </a:t>
            </a:r>
            <a:r>
              <a:rPr lang="cs-CZ" sz="3000" dirty="0">
                <a:latin typeface="Bookman Old Style" panose="02050604050505020204" pitchFamily="18" charset="0"/>
              </a:rPr>
              <a:t>IS do 10. května 2022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Hodnocení: </a:t>
            </a:r>
            <a:r>
              <a:rPr lang="cs-CZ" sz="3000" dirty="0">
                <a:latin typeface="Bookman Old Style" panose="02050604050505020204" pitchFamily="18" charset="0"/>
              </a:rPr>
              <a:t>min. 20 bodů max. 30 bodů</a:t>
            </a:r>
          </a:p>
          <a:p>
            <a:endParaRPr lang="cs-CZ" sz="3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327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FD5D101A-70B5-4F9E-AF79-D5D25318A8E1}"/>
              </a:ext>
            </a:extLst>
          </p:cNvPr>
          <p:cNvSpPr txBox="1"/>
          <p:nvPr/>
        </p:nvSpPr>
        <p:spPr>
          <a:xfrm>
            <a:off x="217317" y="131824"/>
            <a:ext cx="11218607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Bookman Old Style" panose="02050604050505020204" pitchFamily="18" charset="0"/>
              </a:rPr>
              <a:t>ZKOUŠKA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PÍSEMNÝ TEST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8 otevřených otázek z probíraných okruhů.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2 otázky z probíraných praktických příkladů.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Max. 50 bodů min. 30 bodů.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cs-CZ" sz="3000" b="1" dirty="0">
              <a:latin typeface="Bookman Old Style" panose="02050604050505020204" pitchFamily="18" charset="0"/>
            </a:endParaRPr>
          </a:p>
          <a:p>
            <a:r>
              <a:rPr lang="cs-CZ" sz="3000" b="1" dirty="0">
                <a:latin typeface="Bookman Old Style" panose="02050604050505020204" pitchFamily="18" charset="0"/>
              </a:rPr>
              <a:t>ÚSTNÍ ZKOUŠENÍ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Po úspěšném absolvování písemné zkoušky.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2 otázky z probíraných okruhů.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Bez přípravy.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Nepovinné, v případě dostatečného množství bodů z předchozích částí.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Max. 20 bodů.</a:t>
            </a:r>
          </a:p>
        </p:txBody>
      </p:sp>
    </p:spTree>
    <p:extLst>
      <p:ext uri="{BB962C8B-B14F-4D97-AF65-F5344CB8AC3E}">
        <p14:creationId xmlns:p14="http://schemas.microsoft.com/office/powerpoint/2010/main" val="2844864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0D556B1C-E664-4002-8F04-2DF8FEF49D40}"/>
              </a:ext>
            </a:extLst>
          </p:cNvPr>
          <p:cNvSpPr txBox="1"/>
          <p:nvPr/>
        </p:nvSpPr>
        <p:spPr>
          <a:xfrm>
            <a:off x="334297" y="127819"/>
            <a:ext cx="11577484" cy="625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Bookman Old Style" panose="02050604050505020204" pitchFamily="18" charset="0"/>
              </a:rPr>
              <a:t>TÉMATA</a:t>
            </a:r>
          </a:p>
          <a:p>
            <a:r>
              <a:rPr lang="cs-CZ" sz="3000" dirty="0">
                <a:solidFill>
                  <a:srgbClr val="000000"/>
                </a:solidFill>
                <a:latin typeface="Bookman Old Style" panose="02050604050505020204" pitchFamily="18" charset="0"/>
              </a:rPr>
              <a:t>1</a:t>
            </a:r>
            <a:r>
              <a:rPr lang="cs-CZ" sz="30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. Úloha marketingového výzkumu v podniku</a:t>
            </a:r>
            <a:br>
              <a:rPr lang="cs-CZ" sz="3000" dirty="0">
                <a:latin typeface="Bookman Old Style" panose="02050604050505020204" pitchFamily="18" charset="0"/>
              </a:rPr>
            </a:br>
            <a:r>
              <a:rPr lang="cs-CZ" sz="30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2. Informační systém a znalostní management</a:t>
            </a:r>
            <a:br>
              <a:rPr lang="cs-CZ" sz="3000" dirty="0">
                <a:latin typeface="Bookman Old Style" panose="02050604050505020204" pitchFamily="18" charset="0"/>
              </a:rPr>
            </a:br>
            <a:r>
              <a:rPr lang="cs-CZ" sz="30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3. Proces marketingového výzkumu</a:t>
            </a:r>
            <a:br>
              <a:rPr lang="cs-CZ" sz="3000" dirty="0">
                <a:latin typeface="Bookman Old Style" panose="02050604050505020204" pitchFamily="18" charset="0"/>
              </a:rPr>
            </a:br>
            <a:r>
              <a:rPr lang="cs-CZ" sz="30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4. Humánní stránka marketingového výzkumu</a:t>
            </a:r>
            <a:br>
              <a:rPr lang="cs-CZ" sz="3000" dirty="0">
                <a:latin typeface="Bookman Old Style" panose="02050604050505020204" pitchFamily="18" charset="0"/>
              </a:rPr>
            </a:br>
            <a:r>
              <a:rPr lang="cs-CZ" sz="30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5. Definování problému a výzkumný proces</a:t>
            </a:r>
            <a:br>
              <a:rPr lang="cs-CZ" sz="3000" dirty="0">
                <a:latin typeface="Bookman Old Style" panose="02050604050505020204" pitchFamily="18" charset="0"/>
              </a:rPr>
            </a:br>
            <a:r>
              <a:rPr lang="cs-CZ" sz="30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6. Explorační výzkum a kvalitativní analýza</a:t>
            </a:r>
            <a:br>
              <a:rPr lang="cs-CZ" sz="3000" dirty="0">
                <a:latin typeface="Bookman Old Style" panose="02050604050505020204" pitchFamily="18" charset="0"/>
              </a:rPr>
            </a:br>
            <a:r>
              <a:rPr lang="cs-CZ" sz="30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7. Sekundární a primární data</a:t>
            </a:r>
            <a:br>
              <a:rPr lang="cs-CZ" sz="3000" dirty="0">
                <a:latin typeface="Bookman Old Style" panose="02050604050505020204" pitchFamily="18" charset="0"/>
              </a:rPr>
            </a:br>
            <a:r>
              <a:rPr lang="cs-CZ" sz="30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8. Pozorování a experiment</a:t>
            </a:r>
            <a:br>
              <a:rPr lang="cs-CZ" sz="3000" dirty="0">
                <a:latin typeface="Bookman Old Style" panose="02050604050505020204" pitchFamily="18" charset="0"/>
              </a:rPr>
            </a:br>
            <a:r>
              <a:rPr lang="cs-CZ" sz="30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9. Měření a návrh dotazníku</a:t>
            </a:r>
            <a:br>
              <a:rPr lang="cs-CZ" sz="3000" dirty="0">
                <a:latin typeface="Bookman Old Style" panose="02050604050505020204" pitchFamily="18" charset="0"/>
              </a:rPr>
            </a:br>
            <a:r>
              <a:rPr lang="cs-CZ" sz="30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10. Práce v terénu, návrh a procesy vzorkování</a:t>
            </a:r>
            <a:br>
              <a:rPr lang="cs-CZ" sz="3000" dirty="0">
                <a:latin typeface="Bookman Old Style" panose="02050604050505020204" pitchFamily="18" charset="0"/>
              </a:rPr>
            </a:br>
            <a:r>
              <a:rPr lang="cs-CZ" sz="30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11. Editování, kódování, analýza dat</a:t>
            </a:r>
            <a:br>
              <a:rPr lang="cs-CZ" sz="3000" dirty="0">
                <a:latin typeface="Bookman Old Style" panose="02050604050505020204" pitchFamily="18" charset="0"/>
              </a:rPr>
            </a:br>
            <a:r>
              <a:rPr lang="cs-CZ" sz="30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12. Komunikační proces s výsledky výzkumu</a:t>
            </a:r>
            <a:endParaRPr lang="cs-CZ" sz="3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3744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</TotalTime>
  <Words>284</Words>
  <Application>Microsoft Office PowerPoint</Application>
  <PresentationFormat>Širokoúhlá obrazovka</PresentationFormat>
  <Paragraphs>34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Bookman Old Style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Prachařová Lenka</cp:lastModifiedBy>
  <cp:revision>52</cp:revision>
  <dcterms:created xsi:type="dcterms:W3CDTF">2021-10-06T11:18:58Z</dcterms:created>
  <dcterms:modified xsi:type="dcterms:W3CDTF">2022-02-18T10:36:00Z</dcterms:modified>
</cp:coreProperties>
</file>