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theme/themeOverride6.xml" ContentType="application/vnd.openxmlformats-officedocument.themeOverr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ppt/theme/themeOverride8.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9.xml" ContentType="application/vnd.openxmlformats-officedocument.themeOverride+xml"/>
  <Override PartName="/ppt/notesSlides/notesSlide24.xml" ContentType="application/vnd.openxmlformats-officedocument.presentationml.notesSlide+xml"/>
  <Override PartName="/ppt/theme/themeOverride10.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handoutMasterIdLst>
    <p:handoutMasterId r:id="rId57"/>
  </p:handoutMasterIdLst>
  <p:sldIdLst>
    <p:sldId id="256" r:id="rId2"/>
    <p:sldId id="265" r:id="rId3"/>
    <p:sldId id="343" r:id="rId4"/>
    <p:sldId id="342" r:id="rId5"/>
    <p:sldId id="340" r:id="rId6"/>
    <p:sldId id="347" r:id="rId7"/>
    <p:sldId id="348" r:id="rId8"/>
    <p:sldId id="349" r:id="rId9"/>
    <p:sldId id="350" r:id="rId10"/>
    <p:sldId id="351" r:id="rId11"/>
    <p:sldId id="341" r:id="rId12"/>
    <p:sldId id="276" r:id="rId13"/>
    <p:sldId id="277" r:id="rId14"/>
    <p:sldId id="305" r:id="rId15"/>
    <p:sldId id="306" r:id="rId16"/>
    <p:sldId id="307" r:id="rId17"/>
    <p:sldId id="308" r:id="rId18"/>
    <p:sldId id="309" r:id="rId19"/>
    <p:sldId id="344" r:id="rId20"/>
    <p:sldId id="345" r:id="rId21"/>
    <p:sldId id="310" r:id="rId22"/>
    <p:sldId id="264" r:id="rId23"/>
    <p:sldId id="257" r:id="rId24"/>
    <p:sldId id="258" r:id="rId25"/>
    <p:sldId id="259" r:id="rId26"/>
    <p:sldId id="332" r:id="rId27"/>
    <p:sldId id="333" r:id="rId28"/>
    <p:sldId id="334" r:id="rId29"/>
    <p:sldId id="335" r:id="rId30"/>
    <p:sldId id="336" r:id="rId31"/>
    <p:sldId id="337" r:id="rId32"/>
    <p:sldId id="338" r:id="rId33"/>
    <p:sldId id="339" r:id="rId34"/>
    <p:sldId id="261" r:id="rId35"/>
    <p:sldId id="262" r:id="rId36"/>
    <p:sldId id="346" r:id="rId37"/>
    <p:sldId id="312" r:id="rId38"/>
    <p:sldId id="314"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52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BF1D947-E1D7-4B9C-A2D6-8A6F4C7767AF}" type="datetimeFigureOut">
              <a:rPr lang="cs-CZ" smtClean="0"/>
              <a:t>10.03.2022</a:t>
            </a:fld>
            <a:endParaRPr lang="cs-CZ"/>
          </a:p>
        </p:txBody>
      </p:sp>
      <p:sp>
        <p:nvSpPr>
          <p:cNvPr id="4" name="Zástupný symbol pro zápatí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732E11C-7D5D-4493-8194-8CE6D44FC424}" type="slidenum">
              <a:rPr lang="cs-CZ" smtClean="0"/>
              <a:t>‹#›</a:t>
            </a:fld>
            <a:endParaRPr lang="cs-CZ"/>
          </a:p>
        </p:txBody>
      </p:sp>
    </p:spTree>
    <p:extLst>
      <p:ext uri="{BB962C8B-B14F-4D97-AF65-F5344CB8AC3E}">
        <p14:creationId xmlns:p14="http://schemas.microsoft.com/office/powerpoint/2010/main" val="1326205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7E205CC-596E-4CA8-92A3-9A71C5BA1840}" type="datetimeFigureOut">
              <a:rPr lang="cs-CZ" smtClean="0"/>
              <a:pPr/>
              <a:t>10.03.2022</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9A1C42A-51F7-42AB-9105-2AD3C3766F83}" type="slidenum">
              <a:rPr lang="cs-CZ" smtClean="0"/>
              <a:pPr/>
              <a:t>‹#›</a:t>
            </a:fld>
            <a:endParaRPr lang="cs-CZ"/>
          </a:p>
        </p:txBody>
      </p:sp>
    </p:spTree>
    <p:extLst>
      <p:ext uri="{BB962C8B-B14F-4D97-AF65-F5344CB8AC3E}">
        <p14:creationId xmlns:p14="http://schemas.microsoft.com/office/powerpoint/2010/main" val="355577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1</a:t>
            </a:fld>
            <a:endParaRPr lang="cs-CZ"/>
          </a:p>
        </p:txBody>
      </p:sp>
    </p:spTree>
    <p:extLst>
      <p:ext uri="{BB962C8B-B14F-4D97-AF65-F5344CB8AC3E}">
        <p14:creationId xmlns:p14="http://schemas.microsoft.com/office/powerpoint/2010/main" val="2444710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18</a:t>
            </a:fld>
            <a:endParaRPr lang="cs-CZ"/>
          </a:p>
        </p:txBody>
      </p:sp>
    </p:spTree>
    <p:extLst>
      <p:ext uri="{BB962C8B-B14F-4D97-AF65-F5344CB8AC3E}">
        <p14:creationId xmlns:p14="http://schemas.microsoft.com/office/powerpoint/2010/main" val="300947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 dlouhé společenské diskusi byla dne 6. 3. 2015 ve Sbírce zákonů vyhlášena novela zákona o veřejných zakázkách, která tím nabyla účinnosti. Novela obsahuje zvýšení limitu pro dodatečné stavební práce u veřejného zadavatele z 20 % na 30 % a formulační úpravu týkající se použití jednacího řízení bez uveřejnění, kdy nově dodatečné stavební práce již nemusí být „objektivně“ nepředvídatelné. Dostačující je, pokud je zadavatel „nemohl předvídat s náležitou péčí“. </a:t>
            </a:r>
          </a:p>
          <a:p>
            <a:endParaRPr lang="cs-CZ" sz="1200" b="0" i="0" u="none" strike="noStrike" kern="1200" baseline="0" dirty="0">
              <a:solidFill>
                <a:schemeClr val="tx1"/>
              </a:solidFill>
              <a:latin typeface="+mn-lt"/>
              <a:ea typeface="+mn-ea"/>
              <a:cs typeface="+mn-cs"/>
            </a:endParaRPr>
          </a:p>
          <a:p>
            <a:r>
              <a:rPr lang="cs-CZ" b="1" dirty="0"/>
              <a:t>První soukromá dálnice v Česku dostala stopku, Slováci je přitom staví </a:t>
            </a:r>
          </a:p>
          <a:p>
            <a:r>
              <a:rPr lang="cs-CZ" sz="1200" b="1" kern="1200" dirty="0">
                <a:solidFill>
                  <a:schemeClr val="tx1"/>
                </a:solidFill>
                <a:effectLst/>
                <a:latin typeface="+mn-lt"/>
                <a:ea typeface="+mn-ea"/>
                <a:cs typeface="+mn-cs"/>
              </a:rPr>
              <a:t>Plány na první dálnici v Česku, která by vznikla zapojením soukromého kapitálu, dostávají další zpoždění. Úřad pro ochranu hospodářské soutěže zrušil tendr na firmu, která měla ministerstvu dopravy radit s dostavbou dálnice D4 mezi Příbramí a Pískem. Stát má zapojení soukromníků vyjít levněji.</a:t>
            </a:r>
            <a:endParaRPr lang="cs-CZ" dirty="0">
              <a:effectLst/>
            </a:endParaRPr>
          </a:p>
          <a:p>
            <a:r>
              <a:rPr lang="cs-CZ" dirty="0">
                <a:effectLst/>
              </a:rPr>
              <a:t>Plány na první dálnici v Česku, která by vznikla zapojením soukromého kapitálu, dostávají další zpoždění. Úřad pro ochranu hospodářské soutěže zrušil tendr na firmu, která měla ministerstvu dopravy radit s dostavbou dálnice D4 mezi Příbramí a Pískem. Stát má zapojení soukromníků vyjít levněji.</a:t>
            </a:r>
            <a:br>
              <a:rPr lang="cs-CZ" dirty="0">
                <a:effectLst/>
              </a:rPr>
            </a:br>
            <a:r>
              <a:rPr lang="cs-CZ" dirty="0">
                <a:effectLst/>
              </a:rPr>
              <a:t>Úřad pro ochranu hospodářské soutěže (ÚOHS) zatím nepravomocně soutěž zrušil, ministerstvo podalo proti rozhodnutí rozklad. Dále nechce případ komentovat. Jde o další z řady zakázek, které ÚOHS ministerstvu dopravy za poslední rok zrušil.</a:t>
            </a:r>
          </a:p>
          <a:p>
            <a:r>
              <a:rPr lang="cs-CZ" dirty="0">
                <a:effectLst/>
              </a:rPr>
              <a:t>Podle předsedy ÚOHS Petra Rafaje se ministerstvo dopustilo porušení zákona o veřejných zakázkách tím, že nevymezilo minimální úroveň technických kvalifikačních předpokladů ve veřejné zakázce tak, aby odpovídala druhu, rozsahu a složitosti předmětu plnění veřejné zakázky.</a:t>
            </a:r>
          </a:p>
          <a:p>
            <a:r>
              <a:rPr lang="cs-CZ" dirty="0">
                <a:effectLst/>
              </a:rPr>
              <a:t>Ministerstvo požadovalo prokázat kvalifikaci poskytování služeb vedoucího právního poradenství u silničního projektu realizovaného formou PPP v EU o celkových investičních nákladech minimálně 5,5 miliardy korun. Podobný byl požadavek i na reference.</a:t>
            </a:r>
          </a:p>
          <a:p>
            <a:r>
              <a:rPr lang="cs-CZ" dirty="0">
                <a:effectLst/>
              </a:rPr>
              <a:t>Jde o takzvaný PPP projekt, který v Česku nemá zatím příliš dobrý zvuk, ale v Evropě se běžně pro velké projekty používá. Až dosud se české silnice stavějí tak, že stát vybírá zvlášť projektanty a pak stavební firmu, která silnici postaví. V případě PPP stát vypíše soutěž v podstatě jen na to, že má mezi Háji a Miroticemi stát silnice, a nechá na dodavatelích, jakým způsobem ji postaví. Vítězná firma se o silnici bude dál starat – pokud se rozbije, bude to její problém, stát bude platit fixní částku. Po 25 letech firma tepnu předá v bezvadném stavu státu.</a:t>
            </a:r>
          </a:p>
          <a:p>
            <a:r>
              <a:rPr lang="cs-CZ" b="1" dirty="0">
                <a:effectLst/>
              </a:rPr>
              <a:t>Na Slovensku se staví</a:t>
            </a:r>
            <a:endParaRPr lang="cs-CZ" dirty="0">
              <a:effectLst/>
            </a:endParaRPr>
          </a:p>
          <a:p>
            <a:r>
              <a:rPr lang="cs-CZ" dirty="0">
                <a:effectLst/>
              </a:rPr>
              <a:t>Podmínky ministerstva v soutěži hájí i Asociace pro rozvoj infrastruktury ARI, která je zrušením soutěže znepokojena. „Zastáváme názor, že rozhodnutí ÚOHS není věcně správné a zásadním způsobem nereflektuje mezinárodní zadávací praxi PPP projektů běžně užívanou na evropském trhu,“ uvedla ARI ve svém prohlášení.</a:t>
            </a:r>
          </a:p>
          <a:p>
            <a:r>
              <a:rPr lang="cs-CZ" dirty="0">
                <a:effectLst/>
              </a:rPr>
              <a:t>„ÚOHS se argumentačně opírá o tvrzení subjektů, které nedisponují zkušenostmi z úspěšně dokončených obdobných PPP projektů ve smyslu porovnatelného typu, velikosti a komplexnosti,“ tvrdí mluvčí ARI Gabriela Švancarová.</a:t>
            </a:r>
          </a:p>
          <a:p>
            <a:r>
              <a:rPr lang="cs-CZ" dirty="0">
                <a:effectLst/>
              </a:rPr>
              <a:t>Zrušení soutěže znamená další posun v plánech ministerstva, podle původních plánů se mělo už příští rok začít stavět. Tím, že ÚOHS zrušil už soutěž na poradce k soutěži je jisté, že stavba bude mít další velké zpoždění.</a:t>
            </a:r>
          </a:p>
          <a:p>
            <a:r>
              <a:rPr lang="cs-CZ" dirty="0">
                <a:effectLst/>
              </a:rPr>
              <a:t>V modelu PPP se staví i u našich východních sousedů: na Slovensku takto vznikla silnice R1 do Bánské Bystrice, minulý týden se podepsala memorandum o výstavbě a provozování obchvatu Bratislavy. Zakázku za 51 miliard korun získalo sdružení firem vedené španělskou společností </a:t>
            </a:r>
            <a:r>
              <a:rPr lang="cs-CZ" dirty="0" err="1">
                <a:effectLst/>
              </a:rPr>
              <a:t>Cintra</a:t>
            </a:r>
            <a:r>
              <a:rPr lang="cs-CZ" dirty="0">
                <a:effectLst/>
              </a:rPr>
              <a:t>.</a:t>
            </a:r>
          </a:p>
          <a:p>
            <a:r>
              <a:rPr lang="cs-CZ" b="1" dirty="0"/>
              <a:t>Stát se opět pokouší využít soukromé peníze na D4 </a:t>
            </a:r>
          </a:p>
          <a:p>
            <a:r>
              <a:rPr lang="cs-CZ" sz="1200" b="1" kern="1200" dirty="0">
                <a:solidFill>
                  <a:schemeClr val="tx1"/>
                </a:solidFill>
                <a:effectLst/>
                <a:latin typeface="+mn-lt"/>
                <a:ea typeface="+mn-ea"/>
                <a:cs typeface="+mn-cs"/>
              </a:rPr>
              <a:t>Přebytek kapitálu bank a nízké úrokové sazby nahrávají dálničním projektům PPP. Ministerstvo dopravy chce znovu zkusit rehabilitovat výstavbu dálnic pomocí soukromého kapitálu. Přes několikeré pokusy se v Česku dosud nic takového nepodařilo, na rozdíl třeba od Slovenska. Úřad včera sezval ke kulatému stolu odborníky a možné zájemce o pozici poradce při přípravě pilotního projektu. Konkrétně jde o dostavbu dálnice D4 mezi Příbramí a Pískem.</a:t>
            </a:r>
            <a:endParaRPr lang="cs-CZ" dirty="0">
              <a:effectLst/>
            </a:endParaRPr>
          </a:p>
          <a:p>
            <a:r>
              <a:rPr lang="cs-CZ" sz="1200" kern="1200" dirty="0">
                <a:solidFill>
                  <a:schemeClr val="tx1"/>
                </a:solidFill>
                <a:effectLst/>
                <a:latin typeface="+mn-lt"/>
                <a:ea typeface="+mn-ea"/>
                <a:cs typeface="+mn-cs"/>
              </a:rPr>
              <a:t>Ministerstvo se konzultacemi chce vyhnout blamáži, kterou už letos zažilo. První soutěž na poradce zrušil antimonopolní úřad kvůli diskriminačním podmínkám, opravný tendr vypíše stát v říjnu.</a:t>
            </a:r>
            <a:endParaRPr lang="cs-CZ" dirty="0">
              <a:effectLst/>
            </a:endParaRPr>
          </a:p>
          <a:p>
            <a:r>
              <a:rPr lang="cs-CZ" dirty="0">
                <a:effectLst/>
              </a:rPr>
              <a:t>„Výhodou je rychlost stavby, ale i to, že firma, která dálnici také provozuje, odvede práci kvalitně a nemusíme ji tolik kontrolovat,“ sdělil deníku E15 ministr Dan </a:t>
            </a:r>
            <a:r>
              <a:rPr lang="cs-CZ" dirty="0" err="1">
                <a:effectLst/>
              </a:rPr>
              <a:t>Ťok</a:t>
            </a:r>
            <a:r>
              <a:rPr lang="cs-CZ" dirty="0">
                <a:effectLst/>
              </a:rPr>
              <a:t>. Podle něj má být první projekt tréninkem na období po roce 2023, kdy z velké části vyschne proud evropských peněz do českých dálnic a bude třeba hledat jiné zdroje. S tím souhlasí i stavební firmy.</a:t>
            </a:r>
          </a:p>
          <a:p>
            <a:r>
              <a:rPr lang="cs-CZ" b="1" dirty="0">
                <a:effectLst/>
              </a:rPr>
              <a:t>Doplňkový způsob financování</a:t>
            </a:r>
            <a:endParaRPr lang="cs-CZ" dirty="0">
              <a:effectLst/>
            </a:endParaRPr>
          </a:p>
          <a:p>
            <a:r>
              <a:rPr lang="cs-CZ" dirty="0">
                <a:effectLst/>
              </a:rPr>
              <a:t>„Chceme, aby se to zkusilo jako doplňkový způsob financování,“ uvedl nedávno jednatel Sdružení pro výstavbu silnic Petr Svoboda. Situace v bankovním sektoru přitom státu hraje do karet. Banky sedí na nebývalých kapitálových polštářích a úroky jsou rekordně nízko. Podle Evropského centra pro PPP projekty průměrná marže na komerčních úvěrech pro výstavbu klesla od roku 2013 do loňska ze tří procent na polovinu.</a:t>
            </a:r>
          </a:p>
          <a:p>
            <a:r>
              <a:rPr lang="cs-CZ" dirty="0">
                <a:effectLst/>
              </a:rPr>
              <a:t>„Je tedy i z pohledu financování pravý čas konečně realizovat nějaký pilotní projekt PPP,“ říká šéf projektového financování ČSOB Jan Troják. Dostavba třiceti kilometrů D4 s odhadovanými náklady 25 miliard by měla začít za dva roky.</a:t>
            </a:r>
          </a:p>
          <a:p>
            <a:endParaRPr lang="cs-CZ" dirty="0"/>
          </a:p>
          <a:p>
            <a:endParaRPr lang="cs-CZ" dirty="0"/>
          </a:p>
          <a:p>
            <a:endParaRPr lang="cs-CZ" dirty="0"/>
          </a:p>
          <a:p>
            <a:r>
              <a:rPr lang="cs-CZ" b="1" dirty="0"/>
              <a:t>PPP projekt výstavby opravárenského a odstavného závodu a poskytování full </a:t>
            </a:r>
            <a:r>
              <a:rPr lang="cs-CZ" b="1" dirty="0" err="1"/>
              <a:t>service</a:t>
            </a:r>
            <a:r>
              <a:rPr lang="cs-CZ" b="1" dirty="0"/>
              <a:t> pro Plzeňské městské dopravní podniky, a.s.</a:t>
            </a:r>
            <a:endParaRPr lang="cs-CZ" dirty="0"/>
          </a:p>
          <a:p>
            <a:r>
              <a:rPr lang="cs-CZ" dirty="0"/>
              <a:t>Realizace záměru PMDP a.s. opustit nevyhovující prostory pro odstav a opravy vozidel MHD a přesun kompetence výstavbě nového areálu a poskytování FS na soukromý subjekt.</a:t>
            </a:r>
          </a:p>
          <a:p>
            <a:r>
              <a:rPr lang="cs-CZ" dirty="0"/>
              <a:t>Země</a:t>
            </a:r>
          </a:p>
          <a:p>
            <a:r>
              <a:rPr lang="cs-CZ" dirty="0"/>
              <a:t>ČR</a:t>
            </a:r>
          </a:p>
          <a:p>
            <a:r>
              <a:rPr lang="cs-CZ" dirty="0"/>
              <a:t>Lokace</a:t>
            </a:r>
          </a:p>
          <a:p>
            <a:r>
              <a:rPr lang="cs-CZ" dirty="0"/>
              <a:t>Plzeň</a:t>
            </a:r>
          </a:p>
          <a:p>
            <a:r>
              <a:rPr lang="cs-CZ" dirty="0"/>
              <a:t>Sektor</a:t>
            </a:r>
          </a:p>
          <a:p>
            <a:r>
              <a:rPr lang="cs-CZ" dirty="0"/>
              <a:t>Dopravní infrastruktura</a:t>
            </a:r>
          </a:p>
          <a:p>
            <a:r>
              <a:rPr lang="cs-CZ" dirty="0"/>
              <a:t>Oblast</a:t>
            </a:r>
          </a:p>
          <a:p>
            <a:r>
              <a:rPr lang="cs-CZ" dirty="0"/>
              <a:t>MHD</a:t>
            </a:r>
          </a:p>
          <a:p>
            <a:r>
              <a:rPr lang="cs-CZ" dirty="0"/>
              <a:t>Typ zadání</a:t>
            </a:r>
          </a:p>
          <a:p>
            <a:r>
              <a:rPr lang="cs-CZ" dirty="0"/>
              <a:t>PPP</a:t>
            </a:r>
          </a:p>
          <a:p>
            <a:r>
              <a:rPr lang="cs-CZ" dirty="0"/>
              <a:t>Fáze</a:t>
            </a:r>
          </a:p>
          <a:p>
            <a:r>
              <a:rPr lang="cs-CZ" dirty="0"/>
              <a:t>Provoz</a:t>
            </a:r>
          </a:p>
          <a:p>
            <a:r>
              <a:rPr lang="cs-CZ" dirty="0"/>
              <a:t>Současný stav</a:t>
            </a:r>
          </a:p>
          <a:p>
            <a:r>
              <a:rPr lang="cs-CZ" dirty="0"/>
              <a:t>Vozy PMDP a.s. plně využívají nový opravárenský a odstavný závod.</a:t>
            </a:r>
          </a:p>
          <a:p>
            <a:r>
              <a:rPr lang="cs-CZ" b="1" dirty="0"/>
              <a:t>Parametry</a:t>
            </a:r>
          </a:p>
          <a:p>
            <a:r>
              <a:rPr lang="cs-CZ" dirty="0"/>
              <a:t>CAPEX</a:t>
            </a:r>
          </a:p>
          <a:p>
            <a:r>
              <a:rPr lang="cs-CZ" dirty="0"/>
              <a:t>1,6 </a:t>
            </a:r>
            <a:r>
              <a:rPr lang="cs-CZ" dirty="0" err="1"/>
              <a:t>mld</a:t>
            </a:r>
            <a:r>
              <a:rPr lang="cs-CZ" dirty="0"/>
              <a:t> CZK</a:t>
            </a:r>
          </a:p>
          <a:p>
            <a:r>
              <a:rPr lang="cs-CZ" dirty="0"/>
              <a:t>Typ stavby</a:t>
            </a:r>
          </a:p>
          <a:p>
            <a:r>
              <a:rPr lang="cs-CZ" dirty="0"/>
              <a:t>Nová stavba, demolice</a:t>
            </a:r>
          </a:p>
          <a:p>
            <a:r>
              <a:rPr lang="cs-CZ" dirty="0"/>
              <a:t>Územní rozhodnutí</a:t>
            </a:r>
          </a:p>
          <a:p>
            <a:r>
              <a:rPr lang="cs-CZ" dirty="0"/>
              <a:t>Opravárenský závod: 01/2011</a:t>
            </a:r>
            <a:br>
              <a:rPr lang="cs-CZ" dirty="0"/>
            </a:br>
            <a:r>
              <a:rPr lang="cs-CZ" dirty="0"/>
              <a:t>Odstavný závod: 01/2011</a:t>
            </a:r>
          </a:p>
          <a:p>
            <a:r>
              <a:rPr lang="cs-CZ" dirty="0"/>
              <a:t>Stavební povolení</a:t>
            </a:r>
          </a:p>
          <a:p>
            <a:r>
              <a:rPr lang="cs-CZ" dirty="0"/>
              <a:t>Opravárenský závod:  05/2011</a:t>
            </a:r>
            <a:br>
              <a:rPr lang="cs-CZ" dirty="0"/>
            </a:br>
            <a:r>
              <a:rPr lang="cs-CZ" dirty="0"/>
              <a:t>Odstavný závod: 07-09/2013</a:t>
            </a:r>
          </a:p>
          <a:p>
            <a:r>
              <a:rPr lang="cs-CZ" dirty="0"/>
              <a:t>Parametry smlouvy</a:t>
            </a:r>
          </a:p>
          <a:p>
            <a:r>
              <a:rPr lang="cs-CZ" dirty="0"/>
              <a:t>Délka projektu 29 let (01/2013 – 12/2041).</a:t>
            </a:r>
            <a:br>
              <a:rPr lang="cs-CZ" dirty="0"/>
            </a:br>
            <a:r>
              <a:rPr lang="cs-CZ" dirty="0"/>
              <a:t>Poskytování FS ze strany Dodavatele po celou dobu smlouvy.</a:t>
            </a:r>
            <a:br>
              <a:rPr lang="cs-CZ" dirty="0"/>
            </a:br>
            <a:r>
              <a:rPr lang="cs-CZ" dirty="0"/>
              <a:t>Postupné splácení obou závodů ze strany Zadavatele a jejich převod na Zadavatele na konci projektu.</a:t>
            </a:r>
            <a:br>
              <a:rPr lang="cs-CZ" dirty="0"/>
            </a:br>
            <a:r>
              <a:rPr lang="cs-CZ" dirty="0"/>
              <a:t>Opce Zadavatele na předčasný převod obou závodů.</a:t>
            </a:r>
            <a:br>
              <a:rPr lang="cs-CZ" dirty="0"/>
            </a:br>
            <a:r>
              <a:rPr lang="cs-CZ" dirty="0"/>
              <a:t>Za finanční závazky Zadavatele ručí Město.</a:t>
            </a:r>
          </a:p>
          <a:p>
            <a:r>
              <a:rPr lang="cs-CZ" dirty="0"/>
              <a:t>Termín realizace</a:t>
            </a:r>
          </a:p>
          <a:p>
            <a:r>
              <a:rPr lang="cs-CZ" dirty="0"/>
              <a:t>09/2012 – 06/2014</a:t>
            </a:r>
          </a:p>
          <a:p>
            <a:r>
              <a:rPr lang="cs-CZ" dirty="0"/>
              <a:t>Popis</a:t>
            </a:r>
          </a:p>
          <a:p>
            <a:r>
              <a:rPr lang="cs-CZ" dirty="0"/>
              <a:t>Demolice původních objektů a následná výstavba nového areálu.</a:t>
            </a:r>
          </a:p>
          <a:p>
            <a:endParaRPr lang="cs-CZ" dirty="0"/>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21</a:t>
            </a:fld>
            <a:endParaRPr lang="cs-CZ"/>
          </a:p>
        </p:txBody>
      </p:sp>
    </p:spTree>
    <p:extLst>
      <p:ext uri="{BB962C8B-B14F-4D97-AF65-F5344CB8AC3E}">
        <p14:creationId xmlns:p14="http://schemas.microsoft.com/office/powerpoint/2010/main" val="165391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22</a:t>
            </a:fld>
            <a:endParaRPr lang="cs-CZ"/>
          </a:p>
        </p:txBody>
      </p:sp>
    </p:spTree>
    <p:extLst>
      <p:ext uri="{BB962C8B-B14F-4D97-AF65-F5344CB8AC3E}">
        <p14:creationId xmlns:p14="http://schemas.microsoft.com/office/powerpoint/2010/main" val="508846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23</a:t>
            </a:fld>
            <a:endParaRPr lang="cs-CZ"/>
          </a:p>
        </p:txBody>
      </p:sp>
    </p:spTree>
    <p:extLst>
      <p:ext uri="{BB962C8B-B14F-4D97-AF65-F5344CB8AC3E}">
        <p14:creationId xmlns:p14="http://schemas.microsoft.com/office/powerpoint/2010/main" val="4129331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24</a:t>
            </a:fld>
            <a:endParaRPr lang="cs-CZ"/>
          </a:p>
        </p:txBody>
      </p:sp>
    </p:spTree>
    <p:extLst>
      <p:ext uri="{BB962C8B-B14F-4D97-AF65-F5344CB8AC3E}">
        <p14:creationId xmlns:p14="http://schemas.microsoft.com/office/powerpoint/2010/main" val="1303022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25</a:t>
            </a:fld>
            <a:endParaRPr lang="cs-CZ"/>
          </a:p>
        </p:txBody>
      </p:sp>
    </p:spTree>
    <p:extLst>
      <p:ext uri="{BB962C8B-B14F-4D97-AF65-F5344CB8AC3E}">
        <p14:creationId xmlns:p14="http://schemas.microsoft.com/office/powerpoint/2010/main" val="1960180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26</a:t>
            </a:fld>
            <a:endParaRPr lang="cs-CZ"/>
          </a:p>
        </p:txBody>
      </p:sp>
    </p:spTree>
    <p:extLst>
      <p:ext uri="{BB962C8B-B14F-4D97-AF65-F5344CB8AC3E}">
        <p14:creationId xmlns:p14="http://schemas.microsoft.com/office/powerpoint/2010/main" val="1609193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27</a:t>
            </a:fld>
            <a:endParaRPr lang="cs-CZ"/>
          </a:p>
        </p:txBody>
      </p:sp>
    </p:spTree>
    <p:extLst>
      <p:ext uri="{BB962C8B-B14F-4D97-AF65-F5344CB8AC3E}">
        <p14:creationId xmlns:p14="http://schemas.microsoft.com/office/powerpoint/2010/main" val="3439470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28</a:t>
            </a:fld>
            <a:endParaRPr lang="cs-CZ"/>
          </a:p>
        </p:txBody>
      </p:sp>
    </p:spTree>
    <p:extLst>
      <p:ext uri="{BB962C8B-B14F-4D97-AF65-F5344CB8AC3E}">
        <p14:creationId xmlns:p14="http://schemas.microsoft.com/office/powerpoint/2010/main" val="676451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29</a:t>
            </a:fld>
            <a:endParaRPr lang="cs-CZ"/>
          </a:p>
        </p:txBody>
      </p:sp>
    </p:spTree>
    <p:extLst>
      <p:ext uri="{BB962C8B-B14F-4D97-AF65-F5344CB8AC3E}">
        <p14:creationId xmlns:p14="http://schemas.microsoft.com/office/powerpoint/2010/main" val="334008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2</a:t>
            </a:fld>
            <a:endParaRPr lang="cs-CZ"/>
          </a:p>
        </p:txBody>
      </p:sp>
    </p:spTree>
    <p:extLst>
      <p:ext uri="{BB962C8B-B14F-4D97-AF65-F5344CB8AC3E}">
        <p14:creationId xmlns:p14="http://schemas.microsoft.com/office/powerpoint/2010/main" val="1441591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30</a:t>
            </a:fld>
            <a:endParaRPr lang="cs-CZ"/>
          </a:p>
        </p:txBody>
      </p:sp>
    </p:spTree>
    <p:extLst>
      <p:ext uri="{BB962C8B-B14F-4D97-AF65-F5344CB8AC3E}">
        <p14:creationId xmlns:p14="http://schemas.microsoft.com/office/powerpoint/2010/main" val="2042284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31</a:t>
            </a:fld>
            <a:endParaRPr lang="cs-CZ"/>
          </a:p>
        </p:txBody>
      </p:sp>
    </p:spTree>
    <p:extLst>
      <p:ext uri="{BB962C8B-B14F-4D97-AF65-F5344CB8AC3E}">
        <p14:creationId xmlns:p14="http://schemas.microsoft.com/office/powerpoint/2010/main" val="879062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32</a:t>
            </a:fld>
            <a:endParaRPr lang="cs-CZ"/>
          </a:p>
        </p:txBody>
      </p:sp>
    </p:spTree>
    <p:extLst>
      <p:ext uri="{BB962C8B-B14F-4D97-AF65-F5344CB8AC3E}">
        <p14:creationId xmlns:p14="http://schemas.microsoft.com/office/powerpoint/2010/main" val="2057971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33</a:t>
            </a:fld>
            <a:endParaRPr lang="cs-CZ"/>
          </a:p>
        </p:txBody>
      </p:sp>
    </p:spTree>
    <p:extLst>
      <p:ext uri="{BB962C8B-B14F-4D97-AF65-F5344CB8AC3E}">
        <p14:creationId xmlns:p14="http://schemas.microsoft.com/office/powerpoint/2010/main" val="2404406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34</a:t>
            </a:fld>
            <a:endParaRPr lang="cs-CZ"/>
          </a:p>
        </p:txBody>
      </p:sp>
    </p:spTree>
    <p:extLst>
      <p:ext uri="{BB962C8B-B14F-4D97-AF65-F5344CB8AC3E}">
        <p14:creationId xmlns:p14="http://schemas.microsoft.com/office/powerpoint/2010/main" val="554925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35</a:t>
            </a:fld>
            <a:endParaRPr lang="cs-CZ"/>
          </a:p>
        </p:txBody>
      </p:sp>
    </p:spTree>
    <p:extLst>
      <p:ext uri="{BB962C8B-B14F-4D97-AF65-F5344CB8AC3E}">
        <p14:creationId xmlns:p14="http://schemas.microsoft.com/office/powerpoint/2010/main" val="2288411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Zpráva Komise se dovolává důkladné změny ve vztahu mezi veřejným sektorem, inženýrskými a projekčními experty a zhotoviteli stavebních projektů za účelem vytvoření pevného, férového a vyváženého rámce pro přípravu, realizaci a provoz velkých projektů. Konkrétně to obnáší postup v souladu s následujícími deseti doporučeními:</a:t>
            </a:r>
          </a:p>
          <a:p>
            <a:endParaRPr lang="cs-CZ" dirty="0"/>
          </a:p>
          <a:p>
            <a:pPr marL="514350" indent="-514350">
              <a:buFont typeface="+mj-lt"/>
              <a:buAutoNum type="arabicPeriod"/>
            </a:pPr>
            <a:r>
              <a:rPr lang="cs-CZ" dirty="0"/>
              <a:t>Tato doporučení se vztahují především na velké investičně náročné projekty veřejného sektoru. Mnohá doporučení však lze prakticky využít i u velkých projektů soukromého sektoru.</a:t>
            </a:r>
          </a:p>
          <a:p>
            <a:endParaRPr lang="cs-CZ"/>
          </a:p>
          <a:p>
            <a:endParaRPr lang="cs-CZ" dirty="0"/>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36</a:t>
            </a:fld>
            <a:endParaRPr lang="cs-CZ"/>
          </a:p>
        </p:txBody>
      </p:sp>
    </p:spTree>
    <p:extLst>
      <p:ext uri="{BB962C8B-B14F-4D97-AF65-F5344CB8AC3E}">
        <p14:creationId xmlns:p14="http://schemas.microsoft.com/office/powerpoint/2010/main" val="475740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Rot="1" noChangeAspect="1" noChangeArrowheads="1" noTextEdit="1"/>
          </p:cNvSpPr>
          <p:nvPr>
            <p:ph type="sldImg"/>
          </p:nvPr>
        </p:nvSpPr>
        <p:spPr>
          <a:xfrm>
            <a:off x="-2276475" y="1277938"/>
            <a:ext cx="11309350" cy="8482012"/>
          </a:xfrm>
          <a:ln/>
        </p:spPr>
      </p:sp>
      <p:sp>
        <p:nvSpPr>
          <p:cNvPr id="418819" name="Rectangle 3"/>
          <p:cNvSpPr>
            <a:spLocks noGrp="1" noChangeArrowheads="1"/>
          </p:cNvSpPr>
          <p:nvPr>
            <p:ph type="body" idx="1"/>
          </p:nvPr>
        </p:nvSpPr>
        <p:spPr>
          <a:xfrm>
            <a:off x="813210" y="371194"/>
            <a:ext cx="5791368" cy="322640"/>
          </a:xfrm>
        </p:spPr>
        <p:txBody>
          <a:bodyPr/>
          <a:lstStyle/>
          <a:p>
            <a:endParaRPr lang="en-GB" altLang="cs-CZ"/>
          </a:p>
        </p:txBody>
      </p:sp>
    </p:spTree>
    <p:extLst>
      <p:ext uri="{BB962C8B-B14F-4D97-AF65-F5344CB8AC3E}">
        <p14:creationId xmlns:p14="http://schemas.microsoft.com/office/powerpoint/2010/main" val="976802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1472526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114848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FontTx/>
              <a:buChar char="-"/>
            </a:pPr>
            <a:r>
              <a:rPr lang="pt-BR" dirty="0"/>
              <a:t>jiná právnická osoba, pokud</a:t>
            </a:r>
          </a:p>
          <a:p>
            <a:r>
              <a:rPr lang="cs-CZ" dirty="0"/>
              <a:t>1. byla založena nebo zřízena za účelem uspokojování potřeb veřejného zájmu, které nemají průmyslovou nebo obchodní povahu, a</a:t>
            </a:r>
          </a:p>
          <a:p>
            <a:r>
              <a:rPr lang="cs-CZ" dirty="0"/>
              <a:t>2. jiný veřejný zadavatel ji převážně financuje, může v ní uplatňovat rozhodující vliv nebo jmenuje nebo volí více než polovinu členů v jejím statutárním nebo kontrolním orgánu.</a:t>
            </a:r>
          </a:p>
          <a:p>
            <a:endParaRPr lang="cs-CZ" dirty="0"/>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4</a:t>
            </a:fld>
            <a:endParaRPr lang="cs-CZ"/>
          </a:p>
        </p:txBody>
      </p:sp>
    </p:spTree>
    <p:extLst>
      <p:ext uri="{BB962C8B-B14F-4D97-AF65-F5344CB8AC3E}">
        <p14:creationId xmlns:p14="http://schemas.microsoft.com/office/powerpoint/2010/main" val="4095175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914603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000258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3816000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1024303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1608552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887817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1002260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6537156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4132332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1026"/>
          <p:cNvSpPr>
            <a:spLocks noGrp="1" noRot="1" noChangeAspect="1" noChangeArrowheads="1" noTextEdit="1"/>
          </p:cNvSpPr>
          <p:nvPr>
            <p:ph type="sldImg"/>
          </p:nvPr>
        </p:nvSpPr>
        <p:spPr>
          <a:ln/>
        </p:spPr>
      </p:sp>
      <p:sp>
        <p:nvSpPr>
          <p:cNvPr id="446467" name="Rectangle 1027"/>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330468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Zadavatelem je vždy veřejný subjekt, který detailně specifikuje své potřeby a výstupy, které od projektu očekává. Rolí soukromého sektoru je co nejefektivněji zajistit veřejnou službu podle zadání zadavatele – vyhrává nejlepší nabídka – hodnotí se ekonomická výhodnost. V případě, že soukromý sektor neplní smluvní podmínky, například o kvalitě služby, ohrozí své příjmy od veřejného sektoru a tím i splácení svých investic. Veřejný sektor platí roční splátky například poplatkem za dostupnost služby nebo umožní soukromému sektoru vybírat platby přímo od uživatelů služby. Banky zajišťují projektové financování projektů (až do 95 %) a disponují speciálními právy. Na konci projektu infrastruktura přechází do vlastnictví veřejného sektoru.</a:t>
            </a:r>
          </a:p>
          <a:p>
            <a:endParaRPr lang="cs-CZ" dirty="0"/>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12</a:t>
            </a:fld>
            <a:endParaRPr lang="cs-CZ"/>
          </a:p>
        </p:txBody>
      </p:sp>
    </p:spTree>
    <p:extLst>
      <p:ext uri="{BB962C8B-B14F-4D97-AF65-F5344CB8AC3E}">
        <p14:creationId xmlns:p14="http://schemas.microsoft.com/office/powerpoint/2010/main" val="10966602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7962762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349553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3647615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87709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4027808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13</a:t>
            </a:fld>
            <a:endParaRPr lang="cs-CZ"/>
          </a:p>
        </p:txBody>
      </p:sp>
    </p:spTree>
    <p:extLst>
      <p:ext uri="{BB962C8B-B14F-4D97-AF65-F5344CB8AC3E}">
        <p14:creationId xmlns:p14="http://schemas.microsoft.com/office/powerpoint/2010/main" val="318219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561634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106432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4074739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9A1C42A-51F7-42AB-9105-2AD3C3766F83}" type="slidenum">
              <a:rPr lang="cs-CZ" smtClean="0"/>
              <a:pPr/>
              <a:t>17</a:t>
            </a:fld>
            <a:endParaRPr lang="cs-CZ"/>
          </a:p>
        </p:txBody>
      </p:sp>
    </p:spTree>
    <p:extLst>
      <p:ext uri="{BB962C8B-B14F-4D97-AF65-F5344CB8AC3E}">
        <p14:creationId xmlns:p14="http://schemas.microsoft.com/office/powerpoint/2010/main" val="404697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63A26F0-6963-49D0-8B17-FBFBCEE23F5C}" type="datetimeFigureOut">
              <a:rPr lang="cs-CZ" smtClean="0"/>
              <a:pPr/>
              <a:t>10.03.2022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9CD0A71-26C1-47B5-B8B7-2054FABBF184}" type="slidenum">
              <a:rPr lang="cs-CZ" smtClean="0"/>
              <a:pPr/>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63A26F0-6963-49D0-8B17-FBFBCEE23F5C}" type="datetimeFigureOut">
              <a:rPr lang="cs-CZ" smtClean="0"/>
              <a:pPr/>
              <a:t>10.03.2022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9CD0A71-26C1-47B5-B8B7-2054FABBF184}" type="slidenum">
              <a:rPr lang="cs-CZ" smtClean="0"/>
              <a:pPr/>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63A26F0-6963-49D0-8B17-FBFBCEE23F5C}" type="datetimeFigureOut">
              <a:rPr lang="cs-CZ" smtClean="0"/>
              <a:pPr/>
              <a:t>10.03.2022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9CD0A71-26C1-47B5-B8B7-2054FABBF184}" type="slidenum">
              <a:rPr lang="cs-CZ" smtClean="0"/>
              <a:pPr/>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F9CD0A71-26C1-47B5-B8B7-2054FABBF184}" type="slidenum">
              <a:rPr lang="cs-CZ" smtClean="0"/>
              <a:pPr/>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685800" y="457200"/>
            <a:ext cx="7772400" cy="5715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Zástupný symbol pro zápatí 2"/>
          <p:cNvSpPr>
            <a:spLocks noGrp="1"/>
          </p:cNvSpPr>
          <p:nvPr>
            <p:ph type="ftr" sz="quarter" idx="10"/>
          </p:nvPr>
        </p:nvSpPr>
        <p:spPr>
          <a:xfrm>
            <a:off x="2819400" y="6477000"/>
            <a:ext cx="4648200" cy="228600"/>
          </a:xfrm>
        </p:spPr>
        <p:txBody>
          <a:bodyPr/>
          <a:lstStyle>
            <a:lvl2pPr lvl="1">
              <a:defRPr/>
            </a:lvl2pPr>
          </a:lstStyle>
          <a:p>
            <a:pPr lvl="1"/>
            <a:r>
              <a:rPr lang="cs-CZ" altLang="cs-CZ"/>
              <a:t>Asociace PPP, Na Příkopě 3-5, 110 00 Praha 1</a:t>
            </a:r>
          </a:p>
        </p:txBody>
      </p:sp>
      <p:sp>
        <p:nvSpPr>
          <p:cNvPr id="4" name="Zástupný symbol pro číslo snímku 3"/>
          <p:cNvSpPr>
            <a:spLocks noGrp="1"/>
          </p:cNvSpPr>
          <p:nvPr>
            <p:ph type="sldNum" sz="quarter" idx="11"/>
          </p:nvPr>
        </p:nvSpPr>
        <p:spPr>
          <a:xfrm>
            <a:off x="685800" y="6477000"/>
            <a:ext cx="990600" cy="228600"/>
          </a:xfrm>
        </p:spPr>
        <p:txBody>
          <a:bodyPr/>
          <a:lstStyle>
            <a:lvl1pPr>
              <a:defRPr/>
            </a:lvl1pPr>
          </a:lstStyle>
          <a:p>
            <a:fld id="{4C53C310-A0DC-4AD1-80C2-3AEB3CD12D27}" type="slidenum">
              <a:rPr lang="cs-CZ" altLang="cs-CZ"/>
              <a:pPr/>
              <a:t>‹#›</a:t>
            </a:fld>
            <a:endParaRPr lang="cs-CZ" altLang="cs-CZ"/>
          </a:p>
        </p:txBody>
      </p:sp>
    </p:spTree>
    <p:extLst>
      <p:ext uri="{BB962C8B-B14F-4D97-AF65-F5344CB8AC3E}">
        <p14:creationId xmlns:p14="http://schemas.microsoft.com/office/powerpoint/2010/main" val="140934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63A26F0-6963-49D0-8B17-FBFBCEE23F5C}" type="datetimeFigureOut">
              <a:rPr lang="cs-CZ" smtClean="0"/>
              <a:pPr/>
              <a:t>10.03.2022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9CD0A71-26C1-47B5-B8B7-2054FABBF184}" type="slidenum">
              <a:rPr lang="cs-CZ" smtClean="0"/>
              <a:pPr/>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63A26F0-6963-49D0-8B17-FBFBCEE23F5C}" type="datetimeFigureOut">
              <a:rPr lang="cs-CZ" smtClean="0"/>
              <a:pPr/>
              <a:t>10.03.2022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9CD0A71-26C1-47B5-B8B7-2054FABBF184}" type="slidenum">
              <a:rPr lang="cs-CZ" smtClean="0"/>
              <a:pPr/>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63A26F0-6963-49D0-8B17-FBFBCEE23F5C}" type="datetimeFigureOut">
              <a:rPr lang="cs-CZ" smtClean="0"/>
              <a:pPr/>
              <a:t>10.03.2022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9CD0A71-26C1-47B5-B8B7-2054FABBF184}" type="slidenum">
              <a:rPr lang="cs-CZ" smtClean="0"/>
              <a:pPr/>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63A26F0-6963-49D0-8B17-FBFBCEE23F5C}" type="datetimeFigureOut">
              <a:rPr lang="cs-CZ" smtClean="0"/>
              <a:pPr/>
              <a:t>10.03.2022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9CD0A71-26C1-47B5-B8B7-2054FABBF184}" type="slidenum">
              <a:rPr lang="cs-CZ" smtClean="0"/>
              <a:pPr/>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63A26F0-6963-49D0-8B17-FBFBCEE23F5C}" type="datetimeFigureOut">
              <a:rPr lang="cs-CZ" smtClean="0"/>
              <a:pPr/>
              <a:t>10.03.2022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9CD0A71-26C1-47B5-B8B7-2054FABBF184}" type="slidenum">
              <a:rPr lang="cs-CZ" smtClean="0"/>
              <a:pPr/>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A26F0-6963-49D0-8B17-FBFBCEE23F5C}" type="datetimeFigureOut">
              <a:rPr lang="cs-CZ" smtClean="0"/>
              <a:pPr/>
              <a:t>10.03.2022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9CD0A71-26C1-47B5-B8B7-2054FABBF184}" type="slidenum">
              <a:rPr lang="cs-CZ" smtClean="0"/>
              <a:pPr/>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63A26F0-6963-49D0-8B17-FBFBCEE23F5C}" type="datetimeFigureOut">
              <a:rPr lang="cs-CZ" smtClean="0"/>
              <a:pPr/>
              <a:t>10.03.2022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9CD0A71-26C1-47B5-B8B7-2054FABBF184}" type="slidenum">
              <a:rPr lang="cs-CZ" smtClean="0"/>
              <a:pPr/>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63A26F0-6963-49D0-8B17-FBFBCEE23F5C}" type="datetimeFigureOut">
              <a:rPr lang="cs-CZ" smtClean="0"/>
              <a:pPr/>
              <a:t>10.03.2022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9CD0A71-26C1-47B5-B8B7-2054FABBF184}" type="slidenum">
              <a:rPr lang="cs-CZ" smtClean="0"/>
              <a:pPr/>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A26F0-6963-49D0-8B17-FBFBCEE23F5C}" type="datetimeFigureOut">
              <a:rPr lang="cs-CZ" smtClean="0"/>
              <a:pPr/>
              <a:t>10.03.2022</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D0A71-26C1-47B5-B8B7-2054FABBF184}" type="slidenum">
              <a:rPr lang="cs-CZ" smtClean="0"/>
              <a:pPr/>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hyperlink" Target="http://www.asociaceppp.cz/"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sociaceppp.cz/cnt/databaze_ppp_projekt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praha.idnes.cz/d4-dostavba-prodlouzeni-pribramsko-dur-/praha-zpravy.aspx?c=A171004_132737_praha-zpravy_zuf"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ortal-vz.cz/getmedia/1c79eb25-e98e-4cf9-8964-afa8df67e3f3/Smernice-c-2014_24_EU-o-zadavani-VZ-a-o-zruseni-smernice-c-18.pdf" TargetMode="External"/><Relationship Id="rId2" Type="http://schemas.openxmlformats.org/officeDocument/2006/relationships/hyperlink" Target="http://www.portal-vz.cz/getmedia/13987a0b-9762-4ee4-94a2-2569ab004aec/sb0051-2016.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travellerspoint.com/photos/stream/size/L/photoID/12605/features/tags/Singapor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4.xml.rels><?xml version="1.0" encoding="UTF-8" standalone="yes"?>
<Relationships xmlns="http://schemas.openxmlformats.org/package/2006/relationships"><Relationship Id="rId3" Type="http://schemas.openxmlformats.org/officeDocument/2006/relationships/hyperlink" Target="http://www.alcatraz.us/tours/tourDetail.cfm?tour_id=7210"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www.tropicalisland.de/CPT%20Cape%20Town%20Robben%20Island%20Nelson%20Mandela%20Gateway%20ferry%20terminal%20b.jpg" TargetMode="Externa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Management podpůrných procesů</a:t>
            </a:r>
          </a:p>
        </p:txBody>
      </p:sp>
      <p:sp>
        <p:nvSpPr>
          <p:cNvPr id="3" name="Podnadpis 2"/>
          <p:cNvSpPr>
            <a:spLocks noGrp="1"/>
          </p:cNvSpPr>
          <p:nvPr>
            <p:ph type="subTitle" idx="1"/>
          </p:nvPr>
        </p:nvSpPr>
        <p:spPr/>
        <p:txBody>
          <a:bodyPr/>
          <a:lstStyle/>
          <a:p>
            <a:r>
              <a:rPr lang="cs-CZ"/>
              <a:t>III. </a:t>
            </a:r>
            <a:r>
              <a:rPr lang="cs-CZ" dirty="0"/>
              <a:t>Cvičení </a:t>
            </a:r>
          </a:p>
          <a:p>
            <a:r>
              <a:rPr lang="en-US" dirty="0"/>
              <a:t>PPP (Public Private partnership)</a:t>
            </a:r>
          </a:p>
        </p:txBody>
      </p:sp>
    </p:spTree>
    <p:extLst>
      <p:ext uri="{BB962C8B-B14F-4D97-AF65-F5344CB8AC3E}">
        <p14:creationId xmlns:p14="http://schemas.microsoft.com/office/powerpoint/2010/main" val="168491896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9212A4-642D-4054-95B6-D40841D579E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B00B71D-C7A4-4EA0-8D53-8819AD4841B5}"/>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91E6C0A6-3BC0-4C14-9DBA-56DB8C6809C7}"/>
              </a:ext>
            </a:extLst>
          </p:cNvPr>
          <p:cNvPicPr>
            <a:picLocks noChangeAspect="1"/>
          </p:cNvPicPr>
          <p:nvPr/>
        </p:nvPicPr>
        <p:blipFill>
          <a:blip r:embed="rId2"/>
          <a:stretch>
            <a:fillRect/>
          </a:stretch>
        </p:blipFill>
        <p:spPr>
          <a:xfrm>
            <a:off x="0" y="714008"/>
            <a:ext cx="9144000" cy="5715000"/>
          </a:xfrm>
          <a:prstGeom prst="rect">
            <a:avLst/>
          </a:prstGeom>
        </p:spPr>
      </p:pic>
    </p:spTree>
    <p:extLst>
      <p:ext uri="{BB962C8B-B14F-4D97-AF65-F5344CB8AC3E}">
        <p14:creationId xmlns:p14="http://schemas.microsoft.com/office/powerpoint/2010/main" val="1184795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Podmínky účasti v zadávacím řízení</a:t>
            </a:r>
            <a:endParaRPr lang="cs-CZ" dirty="0"/>
          </a:p>
        </p:txBody>
      </p:sp>
      <p:sp>
        <p:nvSpPr>
          <p:cNvPr id="3" name="Zástupný symbol pro obsah 2"/>
          <p:cNvSpPr>
            <a:spLocks noGrp="1"/>
          </p:cNvSpPr>
          <p:nvPr>
            <p:ph idx="1"/>
          </p:nvPr>
        </p:nvSpPr>
        <p:spPr/>
        <p:txBody>
          <a:bodyPr>
            <a:normAutofit fontScale="70000" lnSpcReduction="20000"/>
          </a:bodyPr>
          <a:lstStyle/>
          <a:p>
            <a:pPr marL="514350" indent="-514350">
              <a:buFont typeface="+mj-lt"/>
              <a:buAutoNum type="alphaLcParenR"/>
            </a:pPr>
            <a:r>
              <a:rPr lang="cs-CZ" dirty="0"/>
              <a:t>podmínky </a:t>
            </a:r>
            <a:r>
              <a:rPr lang="cs-CZ" b="1" dirty="0">
                <a:solidFill>
                  <a:srgbClr val="C00000"/>
                </a:solidFill>
              </a:rPr>
              <a:t>kvalifikace</a:t>
            </a:r>
            <a:r>
              <a:rPr lang="cs-CZ" dirty="0"/>
              <a:t>,</a:t>
            </a:r>
          </a:p>
          <a:p>
            <a:pPr marL="514350" indent="-514350">
              <a:buFont typeface="+mj-lt"/>
              <a:buAutoNum type="alphaLcParenR"/>
            </a:pPr>
            <a:r>
              <a:rPr lang="cs-CZ" b="1" dirty="0">
                <a:solidFill>
                  <a:srgbClr val="C00000"/>
                </a:solidFill>
              </a:rPr>
              <a:t>technické podmínky </a:t>
            </a:r>
            <a:r>
              <a:rPr lang="cs-CZ" dirty="0"/>
              <a:t>vymezující předmět veřejné zakázky včetně podmínek nakládání s právy k průmyslovému nebo duševnímu vlastnictví vzniklými v souvislosti s plněním smlouvy na veřejnou zakázku,</a:t>
            </a:r>
          </a:p>
          <a:p>
            <a:pPr marL="514350" indent="-514350">
              <a:buFont typeface="+mj-lt"/>
              <a:buAutoNum type="alphaLcParenR"/>
            </a:pPr>
            <a:r>
              <a:rPr lang="cs-CZ" b="1" dirty="0">
                <a:solidFill>
                  <a:srgbClr val="C00000"/>
                </a:solidFill>
              </a:rPr>
              <a:t>obchodní nebo jiné smluvní podmínky </a:t>
            </a:r>
            <a:r>
              <a:rPr lang="cs-CZ" dirty="0"/>
              <a:t>vztahující se k předmětu veřejné zakázky, nebo</a:t>
            </a:r>
          </a:p>
          <a:p>
            <a:pPr marL="514350" indent="-514350">
              <a:buFont typeface="+mj-lt"/>
              <a:buAutoNum type="alphaLcParenR"/>
            </a:pPr>
            <a:r>
              <a:rPr lang="cs-CZ" b="1" dirty="0">
                <a:solidFill>
                  <a:srgbClr val="C00000"/>
                </a:solidFill>
              </a:rPr>
              <a:t>zvláštní podmínky plnění veřejné zakázky</a:t>
            </a:r>
            <a:r>
              <a:rPr lang="cs-CZ" dirty="0"/>
              <a:t>, a to zejména v oblasti vlivu předmětu veřejné zakázky na </a:t>
            </a:r>
            <a:r>
              <a:rPr lang="cs-CZ" b="1" dirty="0">
                <a:solidFill>
                  <a:srgbClr val="C00000"/>
                </a:solidFill>
              </a:rPr>
              <a:t>životní prostředí</a:t>
            </a:r>
            <a:r>
              <a:rPr lang="cs-CZ" dirty="0"/>
              <a:t>, </a:t>
            </a:r>
            <a:r>
              <a:rPr lang="cs-CZ" b="1" dirty="0">
                <a:solidFill>
                  <a:srgbClr val="C00000"/>
                </a:solidFill>
              </a:rPr>
              <a:t>sociálních důsledků vyplývajících z předmětu veřejné zakázky</a:t>
            </a:r>
            <a:r>
              <a:rPr lang="cs-CZ" dirty="0"/>
              <a:t>, </a:t>
            </a:r>
            <a:r>
              <a:rPr lang="cs-CZ" b="1" dirty="0">
                <a:solidFill>
                  <a:srgbClr val="C00000"/>
                </a:solidFill>
              </a:rPr>
              <a:t>hospodářské oblasti nebo inovací</a:t>
            </a:r>
            <a:r>
              <a:rPr lang="cs-CZ" dirty="0"/>
              <a:t>.</a:t>
            </a:r>
          </a:p>
          <a:p>
            <a:pPr marL="514350" indent="-514350">
              <a:buFont typeface="+mj-lt"/>
              <a:buAutoNum type="alphaLcParenR"/>
            </a:pPr>
            <a:endParaRPr lang="cs-CZ" dirty="0"/>
          </a:p>
          <a:p>
            <a:pPr marL="0" indent="0">
              <a:buNone/>
            </a:pPr>
            <a:r>
              <a:rPr lang="cs-CZ" dirty="0"/>
              <a:t>Zadavatel může stanovit požadavky na obsah, formu nebo způsob podání žádostí o účast, předběžných nabídek nebo nabídek.</a:t>
            </a:r>
          </a:p>
        </p:txBody>
      </p:sp>
    </p:spTree>
    <p:extLst>
      <p:ext uri="{BB962C8B-B14F-4D97-AF65-F5344CB8AC3E}">
        <p14:creationId xmlns:p14="http://schemas.microsoft.com/office/powerpoint/2010/main" val="1196017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Definice PPP </a:t>
            </a:r>
          </a:p>
        </p:txBody>
      </p:sp>
      <p:sp>
        <p:nvSpPr>
          <p:cNvPr id="3" name="Zástupný symbol pro obsah 2"/>
          <p:cNvSpPr>
            <a:spLocks noGrp="1"/>
          </p:cNvSpPr>
          <p:nvPr>
            <p:ph idx="1"/>
          </p:nvPr>
        </p:nvSpPr>
        <p:spPr/>
        <p:txBody>
          <a:bodyPr/>
          <a:lstStyle/>
          <a:p>
            <a:r>
              <a:rPr lang="cs-CZ" dirty="0"/>
              <a:t>Public </a:t>
            </a:r>
            <a:r>
              <a:rPr lang="cs-CZ" dirty="0" err="1"/>
              <a:t>Private</a:t>
            </a:r>
            <a:r>
              <a:rPr lang="cs-CZ" dirty="0"/>
              <a:t> </a:t>
            </a:r>
            <a:r>
              <a:rPr lang="cs-CZ" dirty="0" err="1"/>
              <a:t>Partnership</a:t>
            </a:r>
            <a:r>
              <a:rPr lang="cs-CZ" dirty="0"/>
              <a:t> (PPP) - partnerství veřejného a soukromého sektoru v oblasti veřejné infrastruktury a veřejných služeb- je soubor metod spolupráce, v nichž soukromá společnost zajišťuje poskytování veřejné služby. Může se jednat jak o placené převzetí provozování stávajících aktiv, tak i o budování, provozování a případně i financování nové či stávající infrastruktury.</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187624" y="548680"/>
            <a:ext cx="7499176" cy="936104"/>
          </a:xfrm>
        </p:spPr>
        <p:txBody>
          <a:bodyPr>
            <a:normAutofit fontScale="90000"/>
          </a:bodyPr>
          <a:lstStyle/>
          <a:p>
            <a:r>
              <a:rPr lang="cs-CZ" dirty="0"/>
              <a:t>Rozdíly PPP projektů a veřejných zakázek</a:t>
            </a:r>
          </a:p>
        </p:txBody>
      </p:sp>
      <p:sp>
        <p:nvSpPr>
          <p:cNvPr id="3" name="Zástupný symbol pro obsah 2"/>
          <p:cNvSpPr>
            <a:spLocks noGrp="1"/>
          </p:cNvSpPr>
          <p:nvPr>
            <p:ph idx="1"/>
          </p:nvPr>
        </p:nvSpPr>
        <p:spPr/>
        <p:txBody>
          <a:bodyPr>
            <a:normAutofit fontScale="70000" lnSpcReduction="20000"/>
          </a:bodyPr>
          <a:lstStyle/>
          <a:p>
            <a:pPr marL="514350" indent="-514350">
              <a:buAutoNum type="arabicPeriod"/>
            </a:pPr>
            <a:r>
              <a:rPr lang="cs-CZ" dirty="0"/>
              <a:t>Rozdíl je v </a:t>
            </a:r>
            <a:r>
              <a:rPr lang="cs-CZ" b="1" dirty="0">
                <a:solidFill>
                  <a:srgbClr val="C00000"/>
                </a:solidFill>
              </a:rPr>
              <a:t>časovém vynaloženi peněz</a:t>
            </a:r>
            <a:r>
              <a:rPr lang="cs-CZ" dirty="0"/>
              <a:t>, kdy při využití konceptu PPP jsou náklady na investici rozloženy na dobu provozu, oproti standardní zakázce (bez znaků PPP), kde je třeba tyto prostředky uvolnit z rozpočtů ještě před tím, než začne být daná služba poskytována.</a:t>
            </a:r>
          </a:p>
          <a:p>
            <a:pPr marL="514350" indent="-514350">
              <a:buAutoNum type="arabicPeriod"/>
            </a:pPr>
            <a:r>
              <a:rPr lang="cs-CZ" dirty="0"/>
              <a:t>Druhy rozdíl je v </a:t>
            </a:r>
            <a:r>
              <a:rPr lang="cs-CZ" b="1" dirty="0">
                <a:solidFill>
                  <a:srgbClr val="C00000"/>
                </a:solidFill>
              </a:rPr>
              <a:t>častém překračování nákladů i harmonogramu v případě standardní veřejné zakázky (bez znaků PPP). </a:t>
            </a:r>
            <a:r>
              <a:rPr lang="cs-CZ" dirty="0"/>
              <a:t>Toto se u modelu PPP vyskytuje pouze výjimečně a bývá způsobeno především změnami požadavků zadavatele.</a:t>
            </a:r>
          </a:p>
          <a:p>
            <a:pPr marL="514350" indent="-514350">
              <a:buAutoNum type="arabicPeriod"/>
            </a:pPr>
            <a:r>
              <a:rPr lang="cs-CZ" dirty="0"/>
              <a:t>Třetí rozdíl je </a:t>
            </a:r>
            <a:r>
              <a:rPr lang="cs-CZ" b="1" dirty="0">
                <a:solidFill>
                  <a:srgbClr val="C00000"/>
                </a:solidFill>
              </a:rPr>
              <a:t>v platbách po dobu životnosti projektu</a:t>
            </a:r>
            <a:r>
              <a:rPr lang="cs-CZ" dirty="0"/>
              <a:t>. Ty jsou u PPP samozřejmě podstatně vyšší, neboť je splácena prvotní investice. Náklady na samotný provoz (bez splátek investice) budou ale nižší, neboť provozovatel optimalizoval dílo již v přípravné fázi projektu a dohlédl na kvalitu v době výstavby.</a:t>
            </a:r>
          </a:p>
        </p:txBody>
      </p:sp>
      <p:sp>
        <p:nvSpPr>
          <p:cNvPr id="4" name="Obdélník 3"/>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ástupný symbol pro číslo snímku 26"/>
          <p:cNvSpPr>
            <a:spLocks noGrp="1"/>
          </p:cNvSpPr>
          <p:nvPr>
            <p:ph type="sldNum" sz="quarter" idx="11"/>
          </p:nvPr>
        </p:nvSpPr>
        <p:spPr/>
        <p:txBody>
          <a:bodyPr/>
          <a:lstStyle/>
          <a:p>
            <a:fld id="{3740B5E2-CD23-4C48-A22C-057F6DC36152}" type="slidenum">
              <a:rPr lang="cs-CZ" altLang="cs-CZ"/>
              <a:pPr/>
              <a:t>14</a:t>
            </a:fld>
            <a:endParaRPr lang="cs-CZ" altLang="cs-CZ"/>
          </a:p>
        </p:txBody>
      </p:sp>
      <p:sp>
        <p:nvSpPr>
          <p:cNvPr id="352258" name="Rectangle 2"/>
          <p:cNvSpPr>
            <a:spLocks noGrp="1" noChangeArrowheads="1"/>
          </p:cNvSpPr>
          <p:nvPr>
            <p:ph type="title"/>
          </p:nvPr>
        </p:nvSpPr>
        <p:spPr>
          <a:xfrm>
            <a:off x="685800" y="457200"/>
            <a:ext cx="8207375" cy="762000"/>
          </a:xfrm>
        </p:spPr>
        <p:txBody>
          <a:bodyPr/>
          <a:lstStyle/>
          <a:p>
            <a:r>
              <a:rPr lang="cs-CZ" altLang="cs-CZ" sz="2800"/>
              <a:t>Běžné oddělené schéma realizace</a:t>
            </a:r>
          </a:p>
        </p:txBody>
      </p:sp>
      <p:sp>
        <p:nvSpPr>
          <p:cNvPr id="352260" name="Rectangle 4"/>
          <p:cNvSpPr>
            <a:spLocks noChangeArrowheads="1"/>
          </p:cNvSpPr>
          <p:nvPr/>
        </p:nvSpPr>
        <p:spPr bwMode="auto">
          <a:xfrm>
            <a:off x="3348038" y="2852738"/>
            <a:ext cx="1800225" cy="64770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2000" b="1">
                <a:effectLst/>
                <a:latin typeface="Arial" charset="0"/>
              </a:rPr>
              <a:t>Veřejný </a:t>
            </a:r>
          </a:p>
          <a:p>
            <a:pPr algn="ctr"/>
            <a:r>
              <a:rPr lang="cs-CZ" altLang="cs-CZ" sz="2000" b="1">
                <a:effectLst/>
                <a:latin typeface="Arial" charset="0"/>
              </a:rPr>
              <a:t>sektor</a:t>
            </a:r>
            <a:endParaRPr lang="cs-CZ" altLang="cs-CZ">
              <a:effectLst/>
              <a:latin typeface="Arial" charset="0"/>
            </a:endParaRPr>
          </a:p>
        </p:txBody>
      </p:sp>
      <p:sp>
        <p:nvSpPr>
          <p:cNvPr id="352261" name="Rectangle 5"/>
          <p:cNvSpPr>
            <a:spLocks noChangeArrowheads="1"/>
          </p:cNvSpPr>
          <p:nvPr/>
        </p:nvSpPr>
        <p:spPr bwMode="auto">
          <a:xfrm>
            <a:off x="179388" y="2852738"/>
            <a:ext cx="2232025" cy="574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1800">
                <a:effectLst/>
                <a:latin typeface="Arial" charset="0"/>
              </a:rPr>
              <a:t>Finanční instituce</a:t>
            </a:r>
          </a:p>
        </p:txBody>
      </p:sp>
      <p:sp>
        <p:nvSpPr>
          <p:cNvPr id="352263" name="Rectangle 7"/>
          <p:cNvSpPr>
            <a:spLocks noChangeArrowheads="1"/>
          </p:cNvSpPr>
          <p:nvPr/>
        </p:nvSpPr>
        <p:spPr bwMode="auto">
          <a:xfrm>
            <a:off x="3276600" y="5373688"/>
            <a:ext cx="1511300"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1800">
                <a:effectLst/>
                <a:latin typeface="Arial" charset="0"/>
              </a:rPr>
              <a:t>Stavební </a:t>
            </a:r>
          </a:p>
          <a:p>
            <a:pPr algn="ctr"/>
            <a:r>
              <a:rPr lang="cs-CZ" altLang="cs-CZ" sz="1800">
                <a:effectLst/>
                <a:latin typeface="Arial" charset="0"/>
              </a:rPr>
              <a:t>společnosti</a:t>
            </a:r>
          </a:p>
        </p:txBody>
      </p:sp>
      <p:sp>
        <p:nvSpPr>
          <p:cNvPr id="352264" name="Rectangle 8"/>
          <p:cNvSpPr>
            <a:spLocks noChangeArrowheads="1"/>
          </p:cNvSpPr>
          <p:nvPr/>
        </p:nvSpPr>
        <p:spPr bwMode="auto">
          <a:xfrm>
            <a:off x="900113" y="5373688"/>
            <a:ext cx="1511300"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1800">
                <a:effectLst/>
                <a:latin typeface="Arial" charset="0"/>
              </a:rPr>
              <a:t>Dodavatelé</a:t>
            </a:r>
          </a:p>
          <a:p>
            <a:pPr algn="ctr"/>
            <a:r>
              <a:rPr lang="cs-CZ" altLang="cs-CZ" sz="1800">
                <a:effectLst/>
                <a:latin typeface="Arial" charset="0"/>
              </a:rPr>
              <a:t>zařízení</a:t>
            </a:r>
          </a:p>
        </p:txBody>
      </p:sp>
      <p:sp>
        <p:nvSpPr>
          <p:cNvPr id="352265" name="Rectangle 9"/>
          <p:cNvSpPr>
            <a:spLocks noChangeArrowheads="1"/>
          </p:cNvSpPr>
          <p:nvPr/>
        </p:nvSpPr>
        <p:spPr bwMode="auto">
          <a:xfrm>
            <a:off x="5724525" y="5373688"/>
            <a:ext cx="1511300"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1800">
                <a:effectLst/>
                <a:latin typeface="Arial" charset="0"/>
              </a:rPr>
              <a:t>Poskytovatelé</a:t>
            </a:r>
          </a:p>
          <a:p>
            <a:pPr algn="ctr"/>
            <a:r>
              <a:rPr lang="cs-CZ" altLang="cs-CZ" sz="1800">
                <a:effectLst/>
                <a:latin typeface="Arial" charset="0"/>
              </a:rPr>
              <a:t>služeb</a:t>
            </a:r>
          </a:p>
        </p:txBody>
      </p:sp>
      <p:sp>
        <p:nvSpPr>
          <p:cNvPr id="352269" name="Line 13"/>
          <p:cNvSpPr>
            <a:spLocks noChangeShapeType="1"/>
          </p:cNvSpPr>
          <p:nvPr/>
        </p:nvSpPr>
        <p:spPr bwMode="auto">
          <a:xfrm flipV="1">
            <a:off x="2124075" y="4005263"/>
            <a:ext cx="1223963" cy="1223962"/>
          </a:xfrm>
          <a:prstGeom prst="line">
            <a:avLst/>
          </a:prstGeom>
          <a:noFill/>
          <a:ln w="317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2270" name="Line 14"/>
          <p:cNvSpPr>
            <a:spLocks noChangeShapeType="1"/>
          </p:cNvSpPr>
          <p:nvPr/>
        </p:nvSpPr>
        <p:spPr bwMode="auto">
          <a:xfrm flipV="1">
            <a:off x="3851275" y="3716338"/>
            <a:ext cx="0" cy="1511300"/>
          </a:xfrm>
          <a:prstGeom prst="line">
            <a:avLst/>
          </a:prstGeom>
          <a:noFill/>
          <a:ln w="317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2271" name="Line 15"/>
          <p:cNvSpPr>
            <a:spLocks noChangeShapeType="1"/>
          </p:cNvSpPr>
          <p:nvPr/>
        </p:nvSpPr>
        <p:spPr bwMode="auto">
          <a:xfrm flipH="1" flipV="1">
            <a:off x="4859338" y="4005263"/>
            <a:ext cx="1152525" cy="1222375"/>
          </a:xfrm>
          <a:prstGeom prst="line">
            <a:avLst/>
          </a:prstGeom>
          <a:noFill/>
          <a:ln w="317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2272" name="Line 16"/>
          <p:cNvSpPr>
            <a:spLocks noChangeShapeType="1"/>
          </p:cNvSpPr>
          <p:nvPr/>
        </p:nvSpPr>
        <p:spPr bwMode="auto">
          <a:xfrm>
            <a:off x="2627313" y="2997200"/>
            <a:ext cx="503237"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2273" name="Line 17"/>
          <p:cNvSpPr>
            <a:spLocks noChangeShapeType="1"/>
          </p:cNvSpPr>
          <p:nvPr/>
        </p:nvSpPr>
        <p:spPr bwMode="auto">
          <a:xfrm flipH="1">
            <a:off x="2627313" y="3284538"/>
            <a:ext cx="4318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2276" name="Line 20"/>
          <p:cNvSpPr>
            <a:spLocks noChangeShapeType="1"/>
          </p:cNvSpPr>
          <p:nvPr/>
        </p:nvSpPr>
        <p:spPr bwMode="auto">
          <a:xfrm flipH="1">
            <a:off x="1692275" y="3789363"/>
            <a:ext cx="1439863" cy="1439862"/>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2277" name="Line 21"/>
          <p:cNvSpPr>
            <a:spLocks noChangeShapeType="1"/>
          </p:cNvSpPr>
          <p:nvPr/>
        </p:nvSpPr>
        <p:spPr bwMode="auto">
          <a:xfrm>
            <a:off x="4211638" y="3716338"/>
            <a:ext cx="0" cy="1512887"/>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2278" name="Line 22"/>
          <p:cNvSpPr>
            <a:spLocks noChangeShapeType="1"/>
          </p:cNvSpPr>
          <p:nvPr/>
        </p:nvSpPr>
        <p:spPr bwMode="auto">
          <a:xfrm>
            <a:off x="5219700" y="3716338"/>
            <a:ext cx="1368425" cy="151447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2279" name="Line 23"/>
          <p:cNvSpPr>
            <a:spLocks noChangeShapeType="1"/>
          </p:cNvSpPr>
          <p:nvPr/>
        </p:nvSpPr>
        <p:spPr bwMode="auto">
          <a:xfrm>
            <a:off x="7667625" y="2060575"/>
            <a:ext cx="685800" cy="15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2280" name="Text Box 24"/>
          <p:cNvSpPr txBox="1">
            <a:spLocks noChangeArrowheads="1"/>
          </p:cNvSpPr>
          <p:nvPr/>
        </p:nvSpPr>
        <p:spPr bwMode="auto">
          <a:xfrm>
            <a:off x="7092950" y="1555750"/>
            <a:ext cx="191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effectLst/>
                <a:latin typeface="Arial" charset="0"/>
              </a:rPr>
              <a:t>peněžní toky</a:t>
            </a:r>
          </a:p>
        </p:txBody>
      </p:sp>
      <p:sp>
        <p:nvSpPr>
          <p:cNvPr id="352281" name="Line 25"/>
          <p:cNvSpPr>
            <a:spLocks noChangeShapeType="1"/>
          </p:cNvSpPr>
          <p:nvPr/>
        </p:nvSpPr>
        <p:spPr bwMode="auto">
          <a:xfrm>
            <a:off x="5940425" y="2060575"/>
            <a:ext cx="685800" cy="1588"/>
          </a:xfrm>
          <a:prstGeom prst="line">
            <a:avLst/>
          </a:prstGeom>
          <a:noFill/>
          <a:ln w="317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2282" name="Text Box 26"/>
          <p:cNvSpPr txBox="1">
            <a:spLocks noChangeArrowheads="1"/>
          </p:cNvSpPr>
          <p:nvPr/>
        </p:nvSpPr>
        <p:spPr bwMode="auto">
          <a:xfrm>
            <a:off x="5795963" y="1557338"/>
            <a:ext cx="1049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effectLst/>
                <a:latin typeface="Arial" charset="0"/>
              </a:rPr>
              <a:t>služby</a:t>
            </a:r>
          </a:p>
        </p:txBody>
      </p:sp>
      <p:sp>
        <p:nvSpPr>
          <p:cNvPr id="352283" name="Rectangle 27"/>
          <p:cNvSpPr>
            <a:spLocks noChangeArrowheads="1"/>
          </p:cNvSpPr>
          <p:nvPr/>
        </p:nvSpPr>
        <p:spPr bwMode="auto">
          <a:xfrm>
            <a:off x="6227763" y="2636838"/>
            <a:ext cx="2592387" cy="12969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1600">
                <a:effectLst/>
                <a:latin typeface="Arial" charset="0"/>
              </a:rPr>
              <a:t>Organizační složky státu</a:t>
            </a:r>
          </a:p>
          <a:p>
            <a:pPr algn="ctr"/>
            <a:r>
              <a:rPr lang="cs-CZ" altLang="cs-CZ" sz="1600">
                <a:effectLst/>
                <a:latin typeface="Arial" charset="0"/>
              </a:rPr>
              <a:t> Příspěvková organizace</a:t>
            </a:r>
          </a:p>
          <a:p>
            <a:pPr algn="ctr">
              <a:buFontTx/>
              <a:buChar char="-"/>
            </a:pPr>
            <a:r>
              <a:rPr lang="cs-CZ" altLang="cs-CZ" sz="1600">
                <a:effectLst/>
                <a:latin typeface="Arial" charset="0"/>
              </a:rPr>
              <a:t> Státní podniky</a:t>
            </a:r>
          </a:p>
          <a:p>
            <a:pPr algn="ctr">
              <a:buFontTx/>
              <a:buChar char="-"/>
            </a:pPr>
            <a:r>
              <a:rPr lang="cs-CZ" altLang="cs-CZ" sz="1600">
                <a:effectLst/>
                <a:latin typeface="Arial" charset="0"/>
              </a:rPr>
              <a:t> a.s. vlastněné státem</a:t>
            </a:r>
          </a:p>
        </p:txBody>
      </p:sp>
      <p:sp>
        <p:nvSpPr>
          <p:cNvPr id="352284" name="Text Box 28"/>
          <p:cNvSpPr txBox="1">
            <a:spLocks noChangeArrowheads="1"/>
          </p:cNvSpPr>
          <p:nvPr/>
        </p:nvSpPr>
        <p:spPr bwMode="auto">
          <a:xfrm>
            <a:off x="5919788" y="2728913"/>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effectLst>
                  <a:outerShdw blurRad="38100" dist="38100" dir="2700000" algn="tl">
                    <a:srgbClr val="C0C0C0"/>
                  </a:outerShdw>
                </a:effectLst>
              </a:rPr>
              <a:t>?</a:t>
            </a:r>
          </a:p>
        </p:txBody>
      </p:sp>
      <p:sp>
        <p:nvSpPr>
          <p:cNvPr id="352285" name="Text Box 29"/>
          <p:cNvSpPr txBox="1">
            <a:spLocks noChangeArrowheads="1"/>
          </p:cNvSpPr>
          <p:nvPr/>
        </p:nvSpPr>
        <p:spPr bwMode="auto">
          <a:xfrm>
            <a:off x="6135688" y="2944813"/>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effectLst>
                  <a:outerShdw blurRad="38100" dist="38100" dir="2700000" algn="tl">
                    <a:srgbClr val="C0C0C0"/>
                  </a:outerShdw>
                </a:effectLst>
              </a:rPr>
              <a:t>?</a:t>
            </a:r>
          </a:p>
        </p:txBody>
      </p:sp>
      <p:sp>
        <p:nvSpPr>
          <p:cNvPr id="352286" name="Text Box 30"/>
          <p:cNvSpPr txBox="1">
            <a:spLocks noChangeArrowheads="1"/>
          </p:cNvSpPr>
          <p:nvPr/>
        </p:nvSpPr>
        <p:spPr bwMode="auto">
          <a:xfrm>
            <a:off x="6351588" y="3160713"/>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effectLst>
                  <a:outerShdw blurRad="38100" dist="38100" dir="2700000" algn="tl">
                    <a:srgbClr val="C0C0C0"/>
                  </a:outerShdw>
                </a:effectLst>
              </a:rPr>
              <a:t>?</a:t>
            </a:r>
          </a:p>
        </p:txBody>
      </p:sp>
      <p:sp>
        <p:nvSpPr>
          <p:cNvPr id="352287" name="Text Box 31"/>
          <p:cNvSpPr txBox="1">
            <a:spLocks noChangeArrowheads="1"/>
          </p:cNvSpPr>
          <p:nvPr/>
        </p:nvSpPr>
        <p:spPr bwMode="auto">
          <a:xfrm>
            <a:off x="6567488" y="3376613"/>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effectLst>
                  <a:outerShdw blurRad="38100" dist="38100" dir="2700000" algn="tl">
                    <a:srgbClr val="C0C0C0"/>
                  </a:outerShdw>
                </a:effectLst>
              </a:rPr>
              <a:t>?</a:t>
            </a:r>
          </a:p>
        </p:txBody>
      </p:sp>
      <p:sp>
        <p:nvSpPr>
          <p:cNvPr id="352288" name="Text Box 32"/>
          <p:cNvSpPr txBox="1">
            <a:spLocks noChangeArrowheads="1"/>
          </p:cNvSpPr>
          <p:nvPr/>
        </p:nvSpPr>
        <p:spPr bwMode="auto">
          <a:xfrm>
            <a:off x="6783388" y="3592513"/>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effectLst>
                  <a:outerShdw blurRad="38100" dist="38100" dir="2700000" algn="tl">
                    <a:srgbClr val="C0C0C0"/>
                  </a:outerShdw>
                </a:effectLst>
              </a:rPr>
              <a:t>?</a:t>
            </a:r>
          </a:p>
        </p:txBody>
      </p:sp>
      <p:sp>
        <p:nvSpPr>
          <p:cNvPr id="352289" name="Text Box 33"/>
          <p:cNvSpPr txBox="1">
            <a:spLocks noChangeArrowheads="1"/>
          </p:cNvSpPr>
          <p:nvPr/>
        </p:nvSpPr>
        <p:spPr bwMode="auto">
          <a:xfrm>
            <a:off x="6999288" y="3808413"/>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effectLst>
                  <a:outerShdw blurRad="38100" dist="38100" dir="2700000" algn="tl">
                    <a:srgbClr val="C0C0C0"/>
                  </a:outerShdw>
                </a:effectLst>
              </a:rPr>
              <a:t>?</a:t>
            </a:r>
          </a:p>
        </p:txBody>
      </p:sp>
      <p:sp>
        <p:nvSpPr>
          <p:cNvPr id="2" name="Obdélník 1"/>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3656315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ástupný symbol pro číslo snímku 28"/>
          <p:cNvSpPr>
            <a:spLocks noGrp="1"/>
          </p:cNvSpPr>
          <p:nvPr>
            <p:ph type="sldNum" sz="quarter" idx="11"/>
          </p:nvPr>
        </p:nvSpPr>
        <p:spPr/>
        <p:txBody>
          <a:bodyPr/>
          <a:lstStyle/>
          <a:p>
            <a:fld id="{B2C92B90-D326-4A4F-A158-71E18EB1E956}" type="slidenum">
              <a:rPr lang="cs-CZ" altLang="cs-CZ"/>
              <a:pPr/>
              <a:t>15</a:t>
            </a:fld>
            <a:endParaRPr lang="cs-CZ" altLang="cs-CZ"/>
          </a:p>
        </p:txBody>
      </p:sp>
      <p:sp>
        <p:nvSpPr>
          <p:cNvPr id="355330" name="Rectangle 2"/>
          <p:cNvSpPr>
            <a:spLocks noGrp="1" noChangeArrowheads="1"/>
          </p:cNvSpPr>
          <p:nvPr>
            <p:ph type="title"/>
          </p:nvPr>
        </p:nvSpPr>
        <p:spPr>
          <a:xfrm>
            <a:off x="684213" y="476250"/>
            <a:ext cx="7772400" cy="762000"/>
          </a:xfrm>
        </p:spPr>
        <p:txBody>
          <a:bodyPr>
            <a:normAutofit fontScale="90000"/>
          </a:bodyPr>
          <a:lstStyle/>
          <a:p>
            <a:r>
              <a:rPr lang="cs-CZ" altLang="cs-CZ" sz="2800"/>
              <a:t>Public Private Partnership </a:t>
            </a:r>
            <a:br>
              <a:rPr lang="cs-CZ" altLang="cs-CZ" sz="2800"/>
            </a:br>
            <a:r>
              <a:rPr lang="cs-CZ" altLang="cs-CZ" sz="2000">
                <a:latin typeface="Arial" charset="0"/>
              </a:rPr>
              <a:t>metoda PPP – varianta 1 – projektová společnost</a:t>
            </a:r>
          </a:p>
        </p:txBody>
      </p:sp>
      <p:sp>
        <p:nvSpPr>
          <p:cNvPr id="355331" name="Rectangle 3"/>
          <p:cNvSpPr>
            <a:spLocks noChangeArrowheads="1"/>
          </p:cNvSpPr>
          <p:nvPr/>
        </p:nvSpPr>
        <p:spPr bwMode="auto">
          <a:xfrm>
            <a:off x="3059113" y="3500438"/>
            <a:ext cx="1873250" cy="936625"/>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2000" b="1">
                <a:effectLst/>
                <a:latin typeface="Arial" charset="0"/>
              </a:rPr>
              <a:t>Projektová</a:t>
            </a:r>
          </a:p>
          <a:p>
            <a:pPr algn="ctr"/>
            <a:r>
              <a:rPr lang="cs-CZ" altLang="cs-CZ" sz="2000" b="1">
                <a:effectLst/>
                <a:latin typeface="Arial" charset="0"/>
              </a:rPr>
              <a:t>společnost</a:t>
            </a:r>
          </a:p>
        </p:txBody>
      </p:sp>
      <p:sp>
        <p:nvSpPr>
          <p:cNvPr id="355332" name="Rectangle 4"/>
          <p:cNvSpPr>
            <a:spLocks noChangeArrowheads="1"/>
          </p:cNvSpPr>
          <p:nvPr/>
        </p:nvSpPr>
        <p:spPr bwMode="auto">
          <a:xfrm>
            <a:off x="3132138" y="1484313"/>
            <a:ext cx="1800225" cy="64770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2000" b="1">
                <a:effectLst/>
                <a:latin typeface="Arial" charset="0"/>
              </a:rPr>
              <a:t>Veřejný </a:t>
            </a:r>
          </a:p>
          <a:p>
            <a:pPr algn="ctr"/>
            <a:r>
              <a:rPr lang="cs-CZ" altLang="cs-CZ" sz="2000" b="1">
                <a:effectLst/>
                <a:latin typeface="Arial" charset="0"/>
              </a:rPr>
              <a:t>sektor</a:t>
            </a:r>
            <a:endParaRPr lang="cs-CZ" altLang="cs-CZ">
              <a:effectLst/>
              <a:latin typeface="Arial" charset="0"/>
            </a:endParaRPr>
          </a:p>
        </p:txBody>
      </p:sp>
      <p:sp>
        <p:nvSpPr>
          <p:cNvPr id="355333" name="Rectangle 5"/>
          <p:cNvSpPr>
            <a:spLocks noChangeArrowheads="1"/>
          </p:cNvSpPr>
          <p:nvPr/>
        </p:nvSpPr>
        <p:spPr bwMode="auto">
          <a:xfrm>
            <a:off x="900113" y="3717925"/>
            <a:ext cx="1511300"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2000" b="1">
                <a:effectLst/>
                <a:latin typeface="Arial" charset="0"/>
              </a:rPr>
              <a:t>Banky</a:t>
            </a:r>
            <a:endParaRPr lang="cs-CZ" altLang="cs-CZ">
              <a:effectLst/>
              <a:latin typeface="Arial" charset="0"/>
            </a:endParaRPr>
          </a:p>
        </p:txBody>
      </p:sp>
      <p:sp>
        <p:nvSpPr>
          <p:cNvPr id="355334" name="Rectangle 6"/>
          <p:cNvSpPr>
            <a:spLocks noChangeArrowheads="1"/>
          </p:cNvSpPr>
          <p:nvPr/>
        </p:nvSpPr>
        <p:spPr bwMode="auto">
          <a:xfrm>
            <a:off x="5724525" y="3717925"/>
            <a:ext cx="1655763"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2000" b="1">
                <a:effectLst/>
                <a:latin typeface="Arial" charset="0"/>
              </a:rPr>
              <a:t>Investoři </a:t>
            </a:r>
          </a:p>
          <a:p>
            <a:pPr algn="ctr"/>
            <a:r>
              <a:rPr lang="cs-CZ" altLang="cs-CZ" sz="1800">
                <a:effectLst/>
                <a:latin typeface="Arial" charset="0"/>
              </a:rPr>
              <a:t>(vlastní kapitál)</a:t>
            </a:r>
          </a:p>
        </p:txBody>
      </p:sp>
      <p:sp>
        <p:nvSpPr>
          <p:cNvPr id="355335" name="Rectangle 7"/>
          <p:cNvSpPr>
            <a:spLocks noChangeArrowheads="1"/>
          </p:cNvSpPr>
          <p:nvPr/>
        </p:nvSpPr>
        <p:spPr bwMode="auto">
          <a:xfrm>
            <a:off x="3276600" y="4868863"/>
            <a:ext cx="1511300"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1800">
                <a:effectLst/>
                <a:latin typeface="Arial" charset="0"/>
              </a:rPr>
              <a:t>Stavební </a:t>
            </a:r>
          </a:p>
          <a:p>
            <a:pPr algn="ctr"/>
            <a:r>
              <a:rPr lang="cs-CZ" altLang="cs-CZ" sz="1800">
                <a:effectLst/>
                <a:latin typeface="Arial" charset="0"/>
              </a:rPr>
              <a:t>společnosti</a:t>
            </a:r>
          </a:p>
        </p:txBody>
      </p:sp>
      <p:sp>
        <p:nvSpPr>
          <p:cNvPr id="355336" name="Rectangle 8"/>
          <p:cNvSpPr>
            <a:spLocks noChangeArrowheads="1"/>
          </p:cNvSpPr>
          <p:nvPr/>
        </p:nvSpPr>
        <p:spPr bwMode="auto">
          <a:xfrm>
            <a:off x="900113" y="4868863"/>
            <a:ext cx="1511300"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1800">
                <a:effectLst/>
                <a:latin typeface="Arial" charset="0"/>
              </a:rPr>
              <a:t>Dodavatelé</a:t>
            </a:r>
          </a:p>
          <a:p>
            <a:pPr algn="ctr"/>
            <a:r>
              <a:rPr lang="cs-CZ" altLang="cs-CZ" sz="1800">
                <a:effectLst/>
                <a:latin typeface="Arial" charset="0"/>
              </a:rPr>
              <a:t>zařízení</a:t>
            </a:r>
          </a:p>
        </p:txBody>
      </p:sp>
      <p:sp>
        <p:nvSpPr>
          <p:cNvPr id="355337" name="Rectangle 9"/>
          <p:cNvSpPr>
            <a:spLocks noChangeArrowheads="1"/>
          </p:cNvSpPr>
          <p:nvPr/>
        </p:nvSpPr>
        <p:spPr bwMode="auto">
          <a:xfrm>
            <a:off x="5724525" y="4868863"/>
            <a:ext cx="1511300"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1800">
                <a:effectLst/>
                <a:latin typeface="Arial" charset="0"/>
              </a:rPr>
              <a:t>Poskytovatelé</a:t>
            </a:r>
          </a:p>
          <a:p>
            <a:pPr algn="ctr"/>
            <a:r>
              <a:rPr lang="cs-CZ" altLang="cs-CZ" sz="1800">
                <a:effectLst/>
                <a:latin typeface="Arial" charset="0"/>
              </a:rPr>
              <a:t>služeb</a:t>
            </a:r>
          </a:p>
        </p:txBody>
      </p:sp>
      <p:sp>
        <p:nvSpPr>
          <p:cNvPr id="355338" name="Oval 10"/>
          <p:cNvSpPr>
            <a:spLocks noChangeArrowheads="1"/>
          </p:cNvSpPr>
          <p:nvPr/>
        </p:nvSpPr>
        <p:spPr bwMode="auto">
          <a:xfrm>
            <a:off x="3276600" y="2492375"/>
            <a:ext cx="1439863" cy="72072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1800" b="1">
                <a:effectLst/>
                <a:latin typeface="Arial" charset="0"/>
              </a:rPr>
              <a:t>smlouva</a:t>
            </a:r>
          </a:p>
        </p:txBody>
      </p:sp>
      <p:sp>
        <p:nvSpPr>
          <p:cNvPr id="355339" name="Line 11"/>
          <p:cNvSpPr>
            <a:spLocks noChangeShapeType="1"/>
          </p:cNvSpPr>
          <p:nvPr/>
        </p:nvSpPr>
        <p:spPr bwMode="auto">
          <a:xfrm>
            <a:off x="4859338" y="2349500"/>
            <a:ext cx="0" cy="1008063"/>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5340" name="Line 12"/>
          <p:cNvSpPr>
            <a:spLocks noChangeShapeType="1"/>
          </p:cNvSpPr>
          <p:nvPr/>
        </p:nvSpPr>
        <p:spPr bwMode="auto">
          <a:xfrm flipV="1">
            <a:off x="3132138" y="2276475"/>
            <a:ext cx="0" cy="1081088"/>
          </a:xfrm>
          <a:prstGeom prst="line">
            <a:avLst/>
          </a:prstGeom>
          <a:noFill/>
          <a:ln w="317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5341" name="Line 13"/>
          <p:cNvSpPr>
            <a:spLocks noChangeShapeType="1"/>
          </p:cNvSpPr>
          <p:nvPr/>
        </p:nvSpPr>
        <p:spPr bwMode="auto">
          <a:xfrm flipV="1">
            <a:off x="2411413" y="4437063"/>
            <a:ext cx="576262" cy="360362"/>
          </a:xfrm>
          <a:prstGeom prst="line">
            <a:avLst/>
          </a:prstGeom>
          <a:noFill/>
          <a:ln w="317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5342" name="Line 14"/>
          <p:cNvSpPr>
            <a:spLocks noChangeShapeType="1"/>
          </p:cNvSpPr>
          <p:nvPr/>
        </p:nvSpPr>
        <p:spPr bwMode="auto">
          <a:xfrm flipV="1">
            <a:off x="3851275" y="4508500"/>
            <a:ext cx="0" cy="287338"/>
          </a:xfrm>
          <a:prstGeom prst="line">
            <a:avLst/>
          </a:prstGeom>
          <a:noFill/>
          <a:ln w="317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5343" name="Line 15"/>
          <p:cNvSpPr>
            <a:spLocks noChangeShapeType="1"/>
          </p:cNvSpPr>
          <p:nvPr/>
        </p:nvSpPr>
        <p:spPr bwMode="auto">
          <a:xfrm flipH="1" flipV="1">
            <a:off x="5003800" y="4508500"/>
            <a:ext cx="647700" cy="360363"/>
          </a:xfrm>
          <a:prstGeom prst="line">
            <a:avLst/>
          </a:prstGeom>
          <a:noFill/>
          <a:ln w="317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5344" name="Line 16"/>
          <p:cNvSpPr>
            <a:spLocks noChangeShapeType="1"/>
          </p:cNvSpPr>
          <p:nvPr/>
        </p:nvSpPr>
        <p:spPr bwMode="auto">
          <a:xfrm>
            <a:off x="2484438" y="3860800"/>
            <a:ext cx="503237"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5345" name="Line 17"/>
          <p:cNvSpPr>
            <a:spLocks noChangeShapeType="1"/>
          </p:cNvSpPr>
          <p:nvPr/>
        </p:nvSpPr>
        <p:spPr bwMode="auto">
          <a:xfrm flipH="1">
            <a:off x="2484438" y="4076700"/>
            <a:ext cx="4318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5346" name="Line 18"/>
          <p:cNvSpPr>
            <a:spLocks noChangeShapeType="1"/>
          </p:cNvSpPr>
          <p:nvPr/>
        </p:nvSpPr>
        <p:spPr bwMode="auto">
          <a:xfrm>
            <a:off x="5076825" y="3860800"/>
            <a:ext cx="503238"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5347" name="Line 19"/>
          <p:cNvSpPr>
            <a:spLocks noChangeShapeType="1"/>
          </p:cNvSpPr>
          <p:nvPr/>
        </p:nvSpPr>
        <p:spPr bwMode="auto">
          <a:xfrm flipH="1">
            <a:off x="5076825" y="4076700"/>
            <a:ext cx="4318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5348" name="Line 20"/>
          <p:cNvSpPr>
            <a:spLocks noChangeShapeType="1"/>
          </p:cNvSpPr>
          <p:nvPr/>
        </p:nvSpPr>
        <p:spPr bwMode="auto">
          <a:xfrm flipH="1">
            <a:off x="1979613" y="4437063"/>
            <a:ext cx="576262" cy="360362"/>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5349" name="Line 21"/>
          <p:cNvSpPr>
            <a:spLocks noChangeShapeType="1"/>
          </p:cNvSpPr>
          <p:nvPr/>
        </p:nvSpPr>
        <p:spPr bwMode="auto">
          <a:xfrm>
            <a:off x="4211638" y="4508500"/>
            <a:ext cx="0" cy="28892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5350" name="Line 22"/>
          <p:cNvSpPr>
            <a:spLocks noChangeShapeType="1"/>
          </p:cNvSpPr>
          <p:nvPr/>
        </p:nvSpPr>
        <p:spPr bwMode="auto">
          <a:xfrm>
            <a:off x="5580063" y="4508500"/>
            <a:ext cx="576262" cy="28892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5351" name="Line 23"/>
          <p:cNvSpPr>
            <a:spLocks noChangeShapeType="1"/>
          </p:cNvSpPr>
          <p:nvPr/>
        </p:nvSpPr>
        <p:spPr bwMode="auto">
          <a:xfrm>
            <a:off x="7667625" y="1844675"/>
            <a:ext cx="685800" cy="15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5352" name="Text Box 24"/>
          <p:cNvSpPr txBox="1">
            <a:spLocks noChangeArrowheads="1"/>
          </p:cNvSpPr>
          <p:nvPr/>
        </p:nvSpPr>
        <p:spPr bwMode="auto">
          <a:xfrm>
            <a:off x="7092950" y="1339850"/>
            <a:ext cx="191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effectLst/>
                <a:latin typeface="Arial" charset="0"/>
              </a:rPr>
              <a:t>peněžní toky</a:t>
            </a:r>
          </a:p>
        </p:txBody>
      </p:sp>
      <p:sp>
        <p:nvSpPr>
          <p:cNvPr id="355353" name="Line 25"/>
          <p:cNvSpPr>
            <a:spLocks noChangeShapeType="1"/>
          </p:cNvSpPr>
          <p:nvPr/>
        </p:nvSpPr>
        <p:spPr bwMode="auto">
          <a:xfrm>
            <a:off x="7667625" y="2708275"/>
            <a:ext cx="685800" cy="1588"/>
          </a:xfrm>
          <a:prstGeom prst="line">
            <a:avLst/>
          </a:prstGeom>
          <a:noFill/>
          <a:ln w="317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5354" name="Text Box 26"/>
          <p:cNvSpPr txBox="1">
            <a:spLocks noChangeArrowheads="1"/>
          </p:cNvSpPr>
          <p:nvPr/>
        </p:nvSpPr>
        <p:spPr bwMode="auto">
          <a:xfrm>
            <a:off x="7451725" y="2203450"/>
            <a:ext cx="1049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effectLst/>
                <a:latin typeface="Arial" charset="0"/>
              </a:rPr>
              <a:t>služby</a:t>
            </a:r>
          </a:p>
        </p:txBody>
      </p:sp>
      <p:sp>
        <p:nvSpPr>
          <p:cNvPr id="355356" name="Line 28"/>
          <p:cNvSpPr>
            <a:spLocks noChangeShapeType="1"/>
          </p:cNvSpPr>
          <p:nvPr/>
        </p:nvSpPr>
        <p:spPr bwMode="auto">
          <a:xfrm flipV="1">
            <a:off x="1547813" y="1773238"/>
            <a:ext cx="0" cy="1943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5357" name="Line 29"/>
          <p:cNvSpPr>
            <a:spLocks noChangeShapeType="1"/>
          </p:cNvSpPr>
          <p:nvPr/>
        </p:nvSpPr>
        <p:spPr bwMode="auto">
          <a:xfrm flipV="1">
            <a:off x="1547813" y="1773238"/>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0" name="Obdélník 29"/>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1571661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ástupný symbol pro číslo snímku 20"/>
          <p:cNvSpPr>
            <a:spLocks noGrp="1"/>
          </p:cNvSpPr>
          <p:nvPr>
            <p:ph type="sldNum" sz="quarter" idx="11"/>
          </p:nvPr>
        </p:nvSpPr>
        <p:spPr/>
        <p:txBody>
          <a:bodyPr/>
          <a:lstStyle/>
          <a:p>
            <a:fld id="{B43032B0-316E-4861-879D-40902097D9F2}" type="slidenum">
              <a:rPr lang="cs-CZ" altLang="cs-CZ"/>
              <a:pPr/>
              <a:t>16</a:t>
            </a:fld>
            <a:endParaRPr lang="cs-CZ" altLang="cs-CZ"/>
          </a:p>
        </p:txBody>
      </p:sp>
      <p:sp>
        <p:nvSpPr>
          <p:cNvPr id="353282" name="Rectangle 2"/>
          <p:cNvSpPr>
            <a:spLocks noGrp="1" noChangeArrowheads="1"/>
          </p:cNvSpPr>
          <p:nvPr>
            <p:ph type="title"/>
          </p:nvPr>
        </p:nvSpPr>
        <p:spPr>
          <a:xfrm>
            <a:off x="684213" y="476250"/>
            <a:ext cx="7772400" cy="762000"/>
          </a:xfrm>
        </p:spPr>
        <p:txBody>
          <a:bodyPr>
            <a:normAutofit fontScale="90000"/>
          </a:bodyPr>
          <a:lstStyle/>
          <a:p>
            <a:r>
              <a:rPr lang="cs-CZ" altLang="cs-CZ" sz="2800"/>
              <a:t>Public Private Partnership </a:t>
            </a:r>
            <a:br>
              <a:rPr lang="cs-CZ" altLang="cs-CZ" sz="2800"/>
            </a:br>
            <a:r>
              <a:rPr lang="cs-CZ" altLang="cs-CZ" sz="2000">
                <a:latin typeface="Arial" charset="0"/>
              </a:rPr>
              <a:t>metoda PPP – varianta 2 – Hlavní dodavatel „fronter“ </a:t>
            </a:r>
          </a:p>
        </p:txBody>
      </p:sp>
      <p:sp>
        <p:nvSpPr>
          <p:cNvPr id="353283" name="Rectangle 3"/>
          <p:cNvSpPr>
            <a:spLocks noChangeArrowheads="1"/>
          </p:cNvSpPr>
          <p:nvPr/>
        </p:nvSpPr>
        <p:spPr bwMode="auto">
          <a:xfrm>
            <a:off x="3059113" y="3500438"/>
            <a:ext cx="1873250" cy="936625"/>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2000" b="1">
                <a:effectLst/>
                <a:latin typeface="Arial" charset="0"/>
              </a:rPr>
              <a:t>Hlavní </a:t>
            </a:r>
          </a:p>
          <a:p>
            <a:pPr algn="ctr"/>
            <a:r>
              <a:rPr lang="cs-CZ" altLang="cs-CZ" sz="2000" b="1">
                <a:effectLst/>
                <a:latin typeface="Arial" charset="0"/>
              </a:rPr>
              <a:t>dodavatel</a:t>
            </a:r>
          </a:p>
        </p:txBody>
      </p:sp>
      <p:sp>
        <p:nvSpPr>
          <p:cNvPr id="353284" name="Rectangle 4"/>
          <p:cNvSpPr>
            <a:spLocks noChangeArrowheads="1"/>
          </p:cNvSpPr>
          <p:nvPr/>
        </p:nvSpPr>
        <p:spPr bwMode="auto">
          <a:xfrm>
            <a:off x="3132138" y="1484313"/>
            <a:ext cx="1800225" cy="64770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2000" b="1">
                <a:effectLst/>
                <a:latin typeface="Arial" charset="0"/>
              </a:rPr>
              <a:t>Veřejný </a:t>
            </a:r>
          </a:p>
          <a:p>
            <a:pPr algn="ctr"/>
            <a:r>
              <a:rPr lang="cs-CZ" altLang="cs-CZ" sz="2000" b="1">
                <a:effectLst/>
                <a:latin typeface="Arial" charset="0"/>
              </a:rPr>
              <a:t>sektor</a:t>
            </a:r>
            <a:endParaRPr lang="cs-CZ" altLang="cs-CZ">
              <a:effectLst/>
              <a:latin typeface="Arial" charset="0"/>
            </a:endParaRPr>
          </a:p>
        </p:txBody>
      </p:sp>
      <p:sp>
        <p:nvSpPr>
          <p:cNvPr id="353287" name="Rectangle 7"/>
          <p:cNvSpPr>
            <a:spLocks noChangeArrowheads="1"/>
          </p:cNvSpPr>
          <p:nvPr/>
        </p:nvSpPr>
        <p:spPr bwMode="auto">
          <a:xfrm>
            <a:off x="3276600" y="5229225"/>
            <a:ext cx="1511300"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1800">
                <a:effectLst/>
                <a:latin typeface="Arial" charset="0"/>
              </a:rPr>
              <a:t>Stavební </a:t>
            </a:r>
          </a:p>
          <a:p>
            <a:pPr algn="ctr"/>
            <a:r>
              <a:rPr lang="cs-CZ" altLang="cs-CZ" sz="1800">
                <a:effectLst/>
                <a:latin typeface="Arial" charset="0"/>
              </a:rPr>
              <a:t>společnosti</a:t>
            </a:r>
          </a:p>
        </p:txBody>
      </p:sp>
      <p:sp>
        <p:nvSpPr>
          <p:cNvPr id="353288" name="Rectangle 8"/>
          <p:cNvSpPr>
            <a:spLocks noChangeArrowheads="1"/>
          </p:cNvSpPr>
          <p:nvPr/>
        </p:nvSpPr>
        <p:spPr bwMode="auto">
          <a:xfrm>
            <a:off x="900113" y="5229225"/>
            <a:ext cx="1511300"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1800">
                <a:effectLst/>
                <a:latin typeface="Arial" charset="0"/>
              </a:rPr>
              <a:t>Dodavatelé</a:t>
            </a:r>
          </a:p>
          <a:p>
            <a:pPr algn="ctr"/>
            <a:r>
              <a:rPr lang="cs-CZ" altLang="cs-CZ" sz="1800">
                <a:effectLst/>
                <a:latin typeface="Arial" charset="0"/>
              </a:rPr>
              <a:t>zařízení</a:t>
            </a:r>
          </a:p>
        </p:txBody>
      </p:sp>
      <p:sp>
        <p:nvSpPr>
          <p:cNvPr id="353289" name="Rectangle 9"/>
          <p:cNvSpPr>
            <a:spLocks noChangeArrowheads="1"/>
          </p:cNvSpPr>
          <p:nvPr/>
        </p:nvSpPr>
        <p:spPr bwMode="auto">
          <a:xfrm>
            <a:off x="5724525" y="5229225"/>
            <a:ext cx="1511300"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1800">
                <a:effectLst/>
                <a:latin typeface="Arial" charset="0"/>
              </a:rPr>
              <a:t>Poskytovatelé</a:t>
            </a:r>
          </a:p>
          <a:p>
            <a:pPr algn="ctr"/>
            <a:r>
              <a:rPr lang="cs-CZ" altLang="cs-CZ" sz="1800">
                <a:effectLst/>
                <a:latin typeface="Arial" charset="0"/>
              </a:rPr>
              <a:t>služeb</a:t>
            </a:r>
          </a:p>
        </p:txBody>
      </p:sp>
      <p:sp>
        <p:nvSpPr>
          <p:cNvPr id="353290" name="Oval 10"/>
          <p:cNvSpPr>
            <a:spLocks noChangeArrowheads="1"/>
          </p:cNvSpPr>
          <p:nvPr/>
        </p:nvSpPr>
        <p:spPr bwMode="auto">
          <a:xfrm>
            <a:off x="3276600" y="2492375"/>
            <a:ext cx="1439863" cy="72072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sz="1800" b="1">
                <a:effectLst/>
                <a:latin typeface="Arial" charset="0"/>
              </a:rPr>
              <a:t>smlouva</a:t>
            </a:r>
          </a:p>
        </p:txBody>
      </p:sp>
      <p:sp>
        <p:nvSpPr>
          <p:cNvPr id="353291" name="Line 11"/>
          <p:cNvSpPr>
            <a:spLocks noChangeShapeType="1"/>
          </p:cNvSpPr>
          <p:nvPr/>
        </p:nvSpPr>
        <p:spPr bwMode="auto">
          <a:xfrm>
            <a:off x="4859338" y="2349500"/>
            <a:ext cx="0" cy="1008063"/>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3292" name="Line 12"/>
          <p:cNvSpPr>
            <a:spLocks noChangeShapeType="1"/>
          </p:cNvSpPr>
          <p:nvPr/>
        </p:nvSpPr>
        <p:spPr bwMode="auto">
          <a:xfrm flipV="1">
            <a:off x="3132138" y="2276475"/>
            <a:ext cx="0" cy="1081088"/>
          </a:xfrm>
          <a:prstGeom prst="line">
            <a:avLst/>
          </a:prstGeom>
          <a:noFill/>
          <a:ln w="317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3293" name="Line 13"/>
          <p:cNvSpPr>
            <a:spLocks noChangeShapeType="1"/>
          </p:cNvSpPr>
          <p:nvPr/>
        </p:nvSpPr>
        <p:spPr bwMode="auto">
          <a:xfrm flipV="1">
            <a:off x="2195513" y="4437063"/>
            <a:ext cx="792162" cy="431800"/>
          </a:xfrm>
          <a:prstGeom prst="line">
            <a:avLst/>
          </a:prstGeom>
          <a:noFill/>
          <a:ln w="317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3294" name="Line 14"/>
          <p:cNvSpPr>
            <a:spLocks noChangeShapeType="1"/>
          </p:cNvSpPr>
          <p:nvPr/>
        </p:nvSpPr>
        <p:spPr bwMode="auto">
          <a:xfrm flipH="1" flipV="1">
            <a:off x="3851275" y="4508500"/>
            <a:ext cx="0" cy="504825"/>
          </a:xfrm>
          <a:prstGeom prst="line">
            <a:avLst/>
          </a:prstGeom>
          <a:noFill/>
          <a:ln w="317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3295" name="Line 15"/>
          <p:cNvSpPr>
            <a:spLocks noChangeShapeType="1"/>
          </p:cNvSpPr>
          <p:nvPr/>
        </p:nvSpPr>
        <p:spPr bwMode="auto">
          <a:xfrm flipH="1" flipV="1">
            <a:off x="5003800" y="4508500"/>
            <a:ext cx="863600" cy="504825"/>
          </a:xfrm>
          <a:prstGeom prst="line">
            <a:avLst/>
          </a:prstGeom>
          <a:noFill/>
          <a:ln w="317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3300" name="Line 20"/>
          <p:cNvSpPr>
            <a:spLocks noChangeShapeType="1"/>
          </p:cNvSpPr>
          <p:nvPr/>
        </p:nvSpPr>
        <p:spPr bwMode="auto">
          <a:xfrm flipH="1">
            <a:off x="1692275" y="4437063"/>
            <a:ext cx="863600" cy="50482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3301" name="Line 21"/>
          <p:cNvSpPr>
            <a:spLocks noChangeShapeType="1"/>
          </p:cNvSpPr>
          <p:nvPr/>
        </p:nvSpPr>
        <p:spPr bwMode="auto">
          <a:xfrm>
            <a:off x="4211638" y="4508500"/>
            <a:ext cx="0" cy="576263"/>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3302" name="Line 22"/>
          <p:cNvSpPr>
            <a:spLocks noChangeShapeType="1"/>
          </p:cNvSpPr>
          <p:nvPr/>
        </p:nvSpPr>
        <p:spPr bwMode="auto">
          <a:xfrm>
            <a:off x="5580063" y="4508500"/>
            <a:ext cx="720725" cy="4333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3303" name="Line 23"/>
          <p:cNvSpPr>
            <a:spLocks noChangeShapeType="1"/>
          </p:cNvSpPr>
          <p:nvPr/>
        </p:nvSpPr>
        <p:spPr bwMode="auto">
          <a:xfrm>
            <a:off x="7667625" y="1844675"/>
            <a:ext cx="685800" cy="15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3304" name="Text Box 24"/>
          <p:cNvSpPr txBox="1">
            <a:spLocks noChangeArrowheads="1"/>
          </p:cNvSpPr>
          <p:nvPr/>
        </p:nvSpPr>
        <p:spPr bwMode="auto">
          <a:xfrm>
            <a:off x="7092950" y="1339850"/>
            <a:ext cx="191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effectLst/>
                <a:latin typeface="Arial" charset="0"/>
              </a:rPr>
              <a:t>peněžní toky</a:t>
            </a:r>
          </a:p>
        </p:txBody>
      </p:sp>
      <p:sp>
        <p:nvSpPr>
          <p:cNvPr id="353305" name="Line 25"/>
          <p:cNvSpPr>
            <a:spLocks noChangeShapeType="1"/>
          </p:cNvSpPr>
          <p:nvPr/>
        </p:nvSpPr>
        <p:spPr bwMode="auto">
          <a:xfrm>
            <a:off x="7667625" y="2708275"/>
            <a:ext cx="685800" cy="1588"/>
          </a:xfrm>
          <a:prstGeom prst="line">
            <a:avLst/>
          </a:prstGeom>
          <a:noFill/>
          <a:ln w="317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3306" name="Text Box 26"/>
          <p:cNvSpPr txBox="1">
            <a:spLocks noChangeArrowheads="1"/>
          </p:cNvSpPr>
          <p:nvPr/>
        </p:nvSpPr>
        <p:spPr bwMode="auto">
          <a:xfrm>
            <a:off x="7451725" y="2203450"/>
            <a:ext cx="1049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effectLst/>
                <a:latin typeface="Arial" charset="0"/>
              </a:rPr>
              <a:t>služby</a:t>
            </a:r>
          </a:p>
        </p:txBody>
      </p:sp>
      <p:sp>
        <p:nvSpPr>
          <p:cNvPr id="22" name="Obdélník 21"/>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3351767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PPP projekty ve světě</a:t>
            </a:r>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Velká Británie</a:t>
            </a:r>
          </a:p>
          <a:p>
            <a:r>
              <a:rPr lang="cs-CZ" b="1" dirty="0">
                <a:solidFill>
                  <a:srgbClr val="C00000"/>
                </a:solidFill>
              </a:rPr>
              <a:t>Sportovní akademie Manchester </a:t>
            </a:r>
            <a:r>
              <a:rPr lang="cs-CZ" dirty="0"/>
              <a:t>(Renovace původní sportovní akademie, výstavba venkovních hřišť a  ostatních sportovních zařízení a provoz celého komplexu po dobu 25 let) </a:t>
            </a:r>
            <a:endParaRPr lang="en-US" dirty="0"/>
          </a:p>
          <a:p>
            <a:r>
              <a:rPr lang="cs-CZ" b="1" dirty="0">
                <a:solidFill>
                  <a:srgbClr val="C00000"/>
                </a:solidFill>
              </a:rPr>
              <a:t>Odpadové hospodářství elektrárny v </a:t>
            </a:r>
            <a:r>
              <a:rPr lang="cs-CZ" b="1" dirty="0" err="1">
                <a:solidFill>
                  <a:srgbClr val="C00000"/>
                </a:solidFill>
              </a:rPr>
              <a:t>Baldovie</a:t>
            </a:r>
            <a:r>
              <a:rPr lang="cs-CZ" b="1" dirty="0">
                <a:solidFill>
                  <a:srgbClr val="C00000"/>
                </a:solidFill>
              </a:rPr>
              <a:t> </a:t>
            </a:r>
            <a:r>
              <a:rPr lang="cs-CZ" dirty="0"/>
              <a:t>(Výstavba  a  provoz  nové  spalovny  v </a:t>
            </a:r>
            <a:r>
              <a:rPr lang="cs-CZ" dirty="0" err="1"/>
              <a:t>Baldovie</a:t>
            </a:r>
            <a:r>
              <a:rPr lang="cs-CZ" dirty="0"/>
              <a:t>,  která  vyhovuje  novým  direktivám  EU  a  je  šetrnější k životnímu prostředí) </a:t>
            </a:r>
            <a:endParaRPr lang="en-US" dirty="0"/>
          </a:p>
          <a:p>
            <a:r>
              <a:rPr lang="cs-CZ" b="1" dirty="0">
                <a:solidFill>
                  <a:srgbClr val="C00000"/>
                </a:solidFill>
              </a:rPr>
              <a:t>Cvičiště pro helikoptéry </a:t>
            </a:r>
            <a:r>
              <a:rPr lang="cs-CZ" dirty="0"/>
              <a:t>(Výstavba a provoz výcvikového centra pro helikoptéry ve Velké Británii)</a:t>
            </a:r>
          </a:p>
          <a:p>
            <a:pPr marL="0" indent="0">
              <a:buNone/>
            </a:pPr>
            <a:r>
              <a:rPr lang="cs-CZ" dirty="0"/>
              <a:t> </a:t>
            </a:r>
          </a:p>
        </p:txBody>
      </p:sp>
    </p:spTree>
    <p:extLst>
      <p:ext uri="{BB962C8B-B14F-4D97-AF65-F5344CB8AC3E}">
        <p14:creationId xmlns:p14="http://schemas.microsoft.com/office/powerpoint/2010/main" val="3889535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PPP projekty ve světě</a:t>
            </a:r>
          </a:p>
        </p:txBody>
      </p:sp>
      <p:sp>
        <p:nvSpPr>
          <p:cNvPr id="6" name="Zástupný symbol pro obsah 5"/>
          <p:cNvSpPr>
            <a:spLocks noGrp="1"/>
          </p:cNvSpPr>
          <p:nvPr>
            <p:ph idx="1"/>
          </p:nvPr>
        </p:nvSpPr>
        <p:spPr/>
        <p:txBody>
          <a:bodyPr>
            <a:normAutofit fontScale="92500"/>
          </a:bodyPr>
          <a:lstStyle/>
          <a:p>
            <a:r>
              <a:rPr lang="cs-CZ" b="1" dirty="0">
                <a:solidFill>
                  <a:srgbClr val="C00000"/>
                </a:solidFill>
              </a:rPr>
              <a:t>Parkoviště </a:t>
            </a:r>
            <a:r>
              <a:rPr lang="cs-CZ" b="1" dirty="0" err="1">
                <a:solidFill>
                  <a:srgbClr val="C00000"/>
                </a:solidFill>
              </a:rPr>
              <a:t>Perigueux</a:t>
            </a:r>
            <a:r>
              <a:rPr lang="cs-CZ" b="1" dirty="0">
                <a:solidFill>
                  <a:srgbClr val="C00000"/>
                </a:solidFill>
              </a:rPr>
              <a:t>, Francie </a:t>
            </a:r>
            <a:r>
              <a:rPr lang="cs-CZ" dirty="0"/>
              <a:t>(Výstavba a provoz 5 parkovišť ve městě </a:t>
            </a:r>
            <a:r>
              <a:rPr lang="cs-CZ" dirty="0" err="1"/>
              <a:t>Perigueux</a:t>
            </a:r>
            <a:r>
              <a:rPr lang="cs-CZ" dirty="0"/>
              <a:t>) </a:t>
            </a:r>
            <a:endParaRPr lang="en-US" dirty="0"/>
          </a:p>
          <a:p>
            <a:r>
              <a:rPr lang="cs-CZ" b="1" dirty="0">
                <a:solidFill>
                  <a:srgbClr val="C00000"/>
                </a:solidFill>
              </a:rPr>
              <a:t>Vysokorychlostní železnice, Holandsko </a:t>
            </a:r>
            <a:r>
              <a:rPr lang="cs-CZ" dirty="0"/>
              <a:t>(Výstavba a provoz vysokorychlostní železnice v Holandsku) </a:t>
            </a:r>
            <a:endParaRPr lang="en-US" dirty="0"/>
          </a:p>
          <a:p>
            <a:r>
              <a:rPr lang="cs-CZ" b="1" dirty="0">
                <a:solidFill>
                  <a:srgbClr val="C00000"/>
                </a:solidFill>
              </a:rPr>
              <a:t>Dálniční úsek mezi </a:t>
            </a:r>
            <a:r>
              <a:rPr lang="cs-CZ" b="1" dirty="0" err="1">
                <a:solidFill>
                  <a:srgbClr val="C00000"/>
                </a:solidFill>
              </a:rPr>
              <a:t>Shenzhen</a:t>
            </a:r>
            <a:r>
              <a:rPr lang="cs-CZ" b="1" dirty="0">
                <a:solidFill>
                  <a:srgbClr val="C00000"/>
                </a:solidFill>
              </a:rPr>
              <a:t> a </a:t>
            </a:r>
            <a:r>
              <a:rPr lang="cs-CZ" b="1" dirty="0" err="1">
                <a:solidFill>
                  <a:srgbClr val="C00000"/>
                </a:solidFill>
              </a:rPr>
              <a:t>Guangzhou</a:t>
            </a:r>
            <a:r>
              <a:rPr lang="cs-CZ" b="1" dirty="0">
                <a:solidFill>
                  <a:srgbClr val="C00000"/>
                </a:solidFill>
              </a:rPr>
              <a:t> v Číně </a:t>
            </a:r>
            <a:r>
              <a:rPr lang="cs-CZ" dirty="0"/>
              <a:t>(Výstavba,  provozování,  financování  a  </a:t>
            </a:r>
            <a:r>
              <a:rPr lang="cs-CZ" dirty="0" err="1"/>
              <a:t>udržba</a:t>
            </a:r>
            <a:r>
              <a:rPr lang="cs-CZ" dirty="0"/>
              <a:t>  123  km  úseku  dálnice  mezi  </a:t>
            </a:r>
            <a:r>
              <a:rPr lang="cs-CZ" dirty="0" err="1"/>
              <a:t>Guangzhou</a:t>
            </a:r>
            <a:r>
              <a:rPr lang="cs-CZ" dirty="0"/>
              <a:t>  a  </a:t>
            </a:r>
            <a:r>
              <a:rPr lang="cs-CZ" dirty="0" err="1"/>
              <a:t>Shenzhen</a:t>
            </a:r>
            <a:r>
              <a:rPr lang="cs-CZ" dirty="0"/>
              <a:t>  v provincii </a:t>
            </a:r>
            <a:r>
              <a:rPr lang="cs-CZ" dirty="0" err="1"/>
              <a:t>Guangdong</a:t>
            </a:r>
            <a:r>
              <a:rPr lang="cs-CZ" dirty="0"/>
              <a:t> v jižní Číně)</a:t>
            </a:r>
          </a:p>
        </p:txBody>
      </p:sp>
    </p:spTree>
    <p:extLst>
      <p:ext uri="{BB962C8B-B14F-4D97-AF65-F5344CB8AC3E}">
        <p14:creationId xmlns:p14="http://schemas.microsoft.com/office/powerpoint/2010/main" val="148657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3748" y="404664"/>
            <a:ext cx="8229600" cy="1143000"/>
          </a:xfrm>
        </p:spPr>
        <p:txBody>
          <a:bodyPr>
            <a:normAutofit fontScale="90000"/>
          </a:bodyPr>
          <a:lstStyle/>
          <a:p>
            <a:r>
              <a:rPr lang="cs-CZ" b="1" dirty="0"/>
              <a:t>PPP projekty na rozvoj infrastruktury za posledních 12 let</a:t>
            </a:r>
          </a:p>
        </p:txBody>
      </p:sp>
      <p:sp>
        <p:nvSpPr>
          <p:cNvPr id="3" name="Zástupný symbol pro obsah 2"/>
          <p:cNvSpPr>
            <a:spLocks noGrp="1"/>
          </p:cNvSpPr>
          <p:nvPr>
            <p:ph idx="1"/>
          </p:nvPr>
        </p:nvSpPr>
        <p:spPr/>
        <p:txBody>
          <a:bodyPr/>
          <a:lstStyle/>
          <a:p>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57413"/>
            <a:ext cx="5728097" cy="320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513748" y="5756175"/>
            <a:ext cx="8640960" cy="430887"/>
          </a:xfrm>
          <a:prstGeom prst="rect">
            <a:avLst/>
          </a:prstGeom>
          <a:noFill/>
        </p:spPr>
        <p:txBody>
          <a:bodyPr wrap="square" rtlCol="0">
            <a:spAutoFit/>
          </a:bodyPr>
          <a:lstStyle/>
          <a:p>
            <a:r>
              <a:rPr lang="cs-CZ" sz="1100" dirty="0"/>
              <a:t>Asociace pro rozvoj infrastruktury. 2016</a:t>
            </a:r>
            <a:r>
              <a:rPr lang="cs-CZ" sz="1100" i="1" dirty="0"/>
              <a:t>. Stanovisko k veřejné zakázce MDČR na poradce projektu PPP R4</a:t>
            </a:r>
            <a:r>
              <a:rPr lang="cs-CZ" sz="1100" dirty="0"/>
              <a:t>. Dostupné na: http://www.ceskainfrastruktura.cz/wp-content/uploads/2016/01/160114-ARI-stanovisko-k-ZR_VZ-PPP-MDCR1.pdf</a:t>
            </a:r>
          </a:p>
        </p:txBody>
      </p:sp>
    </p:spTree>
    <p:extLst>
      <p:ext uri="{BB962C8B-B14F-4D97-AF65-F5344CB8AC3E}">
        <p14:creationId xmlns:p14="http://schemas.microsoft.com/office/powerpoint/2010/main" val="373543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Doporučená literatura</a:t>
            </a:r>
          </a:p>
        </p:txBody>
      </p:sp>
      <p:sp>
        <p:nvSpPr>
          <p:cNvPr id="3" name="Zástupný symbol pro obsah 2"/>
          <p:cNvSpPr>
            <a:spLocks noGrp="1"/>
          </p:cNvSpPr>
          <p:nvPr>
            <p:ph idx="1"/>
          </p:nvPr>
        </p:nvSpPr>
        <p:spPr/>
        <p:txBody>
          <a:bodyPr/>
          <a:lstStyle/>
          <a:p>
            <a:r>
              <a:rPr lang="cs-CZ" sz="2800" dirty="0"/>
              <a:t>VYSKOČIL, V. K., ŠTRUP, O., PAVLÍK, M. </a:t>
            </a:r>
            <a:r>
              <a:rPr lang="cs-CZ" sz="2800" i="1" dirty="0" err="1"/>
              <a:t>Facility</a:t>
            </a:r>
            <a:r>
              <a:rPr lang="cs-CZ" sz="2800" i="1" dirty="0"/>
              <a:t> Management a Public </a:t>
            </a:r>
            <a:r>
              <a:rPr lang="cs-CZ" sz="2800" i="1" dirty="0" err="1"/>
              <a:t>Private</a:t>
            </a:r>
            <a:r>
              <a:rPr lang="cs-CZ" sz="2800" i="1" dirty="0"/>
              <a:t> </a:t>
            </a:r>
            <a:r>
              <a:rPr lang="cs-CZ" sz="2800" i="1" dirty="0" err="1"/>
              <a:t>Partnership</a:t>
            </a:r>
            <a:r>
              <a:rPr lang="cs-CZ" sz="2800" dirty="0"/>
              <a:t>, 1. vyd., Praha: </a:t>
            </a:r>
            <a:r>
              <a:rPr lang="cs-CZ" sz="2800" dirty="0" err="1"/>
              <a:t>Profesional</a:t>
            </a:r>
            <a:r>
              <a:rPr lang="cs-CZ" sz="2800" dirty="0"/>
              <a:t> </a:t>
            </a:r>
            <a:r>
              <a:rPr lang="cs-CZ" sz="2800" dirty="0" err="1"/>
              <a:t>Publishing</a:t>
            </a:r>
            <a:r>
              <a:rPr lang="cs-CZ" sz="2800" dirty="0"/>
              <a:t>, 2007, 262 s. ISBN 978-80-86946-34-4</a:t>
            </a:r>
          </a:p>
          <a:p>
            <a:r>
              <a:rPr lang="cs-CZ" dirty="0">
                <a:hlinkClick r:id="rId5"/>
              </a:rPr>
              <a:t>http://www.asociaceppp.cz/</a:t>
            </a:r>
            <a:r>
              <a:rPr lang="cs-CZ" dirty="0"/>
              <a:t> </a:t>
            </a:r>
          </a:p>
        </p:txBody>
      </p:sp>
    </p:spTree>
    <p:extLst>
      <p:ext uri="{BB962C8B-B14F-4D97-AF65-F5344CB8AC3E}">
        <p14:creationId xmlns:p14="http://schemas.microsoft.com/office/powerpoint/2010/main" val="154303616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PPP projekty za posledních 12 let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5801" y="1600200"/>
            <a:ext cx="645239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51520" y="6187062"/>
            <a:ext cx="8640960" cy="430887"/>
          </a:xfrm>
          <a:prstGeom prst="rect">
            <a:avLst/>
          </a:prstGeom>
          <a:noFill/>
        </p:spPr>
        <p:txBody>
          <a:bodyPr wrap="square" rtlCol="0">
            <a:spAutoFit/>
          </a:bodyPr>
          <a:lstStyle/>
          <a:p>
            <a:r>
              <a:rPr lang="cs-CZ" sz="1100" dirty="0"/>
              <a:t>Asociace pro rozvoj infrastruktury. 2016</a:t>
            </a:r>
            <a:r>
              <a:rPr lang="cs-CZ" sz="1100" i="1" dirty="0"/>
              <a:t>. Stanovisko k veřejné zakázce MDČR na poradce projektu PPP R4</a:t>
            </a:r>
            <a:r>
              <a:rPr lang="cs-CZ" sz="1100" dirty="0"/>
              <a:t>. Dostupné na: http://www.ceskainfrastruktura.cz/wp-content/uploads/2016/01/160114-ARI-stanovisko-k-ZR_VZ-PPP-MDCR1.pdf</a:t>
            </a:r>
          </a:p>
        </p:txBody>
      </p:sp>
    </p:spTree>
    <p:extLst>
      <p:ext uri="{BB962C8B-B14F-4D97-AF65-F5344CB8AC3E}">
        <p14:creationId xmlns:p14="http://schemas.microsoft.com/office/powerpoint/2010/main" val="632841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PPP projekty v ČR</a:t>
            </a:r>
          </a:p>
        </p:txBody>
      </p:sp>
      <p:sp>
        <p:nvSpPr>
          <p:cNvPr id="3" name="Zástupný symbol pro obsah 2"/>
          <p:cNvSpPr>
            <a:spLocks noGrp="1"/>
          </p:cNvSpPr>
          <p:nvPr>
            <p:ph idx="1"/>
          </p:nvPr>
        </p:nvSpPr>
        <p:spPr/>
        <p:txBody>
          <a:bodyPr>
            <a:normAutofit fontScale="55000" lnSpcReduction="20000"/>
          </a:bodyPr>
          <a:lstStyle/>
          <a:p>
            <a:r>
              <a:rPr lang="cs-CZ" dirty="0" err="1">
                <a:solidFill>
                  <a:srgbClr val="C00000"/>
                </a:solidFill>
              </a:rPr>
              <a:t>Dalnice</a:t>
            </a:r>
            <a:r>
              <a:rPr lang="cs-CZ" dirty="0">
                <a:solidFill>
                  <a:srgbClr val="C00000"/>
                </a:solidFill>
              </a:rPr>
              <a:t> D47 (</a:t>
            </a:r>
            <a:r>
              <a:rPr lang="en-US" dirty="0" err="1">
                <a:solidFill>
                  <a:srgbClr val="C00000"/>
                </a:solidFill>
              </a:rPr>
              <a:t>cca</a:t>
            </a:r>
            <a:r>
              <a:rPr lang="en-US" dirty="0">
                <a:solidFill>
                  <a:srgbClr val="C00000"/>
                </a:solidFill>
              </a:rPr>
              <a:t> 80km: </a:t>
            </a:r>
            <a:r>
              <a:rPr lang="cs-CZ" dirty="0" err="1">
                <a:solidFill>
                  <a:srgbClr val="C00000"/>
                </a:solidFill>
              </a:rPr>
              <a:t>Lipnik</a:t>
            </a:r>
            <a:r>
              <a:rPr lang="cs-CZ" dirty="0">
                <a:solidFill>
                  <a:srgbClr val="C00000"/>
                </a:solidFill>
              </a:rPr>
              <a:t> nad Bečvou- Ostrava) (2001-2003). </a:t>
            </a:r>
            <a:r>
              <a:rPr lang="cs-CZ" dirty="0"/>
              <a:t>Partner ze soukromé sféry: </a:t>
            </a:r>
            <a:r>
              <a:rPr lang="cs-CZ" dirty="0" err="1"/>
              <a:t>Housing</a:t>
            </a:r>
            <a:r>
              <a:rPr lang="en-US" dirty="0"/>
              <a:t>&amp;Construction CZ.</a:t>
            </a:r>
            <a:r>
              <a:rPr lang="en-US" dirty="0">
                <a:solidFill>
                  <a:srgbClr val="C00000"/>
                </a:solidFill>
              </a:rPr>
              <a:t> </a:t>
            </a:r>
            <a:r>
              <a:rPr lang="cs-CZ" i="1" dirty="0"/>
              <a:t>zrušeno vládou kvůli vysoké ceně (125mlrd Kč za 30 let</a:t>
            </a:r>
            <a:r>
              <a:rPr lang="cs-CZ" dirty="0"/>
              <a:t>)</a:t>
            </a:r>
          </a:p>
          <a:p>
            <a:r>
              <a:rPr lang="cs-CZ" dirty="0" err="1">
                <a:solidFill>
                  <a:srgbClr val="C00000"/>
                </a:solidFill>
              </a:rPr>
              <a:t>Dalnice</a:t>
            </a:r>
            <a:r>
              <a:rPr lang="cs-CZ" dirty="0">
                <a:solidFill>
                  <a:srgbClr val="C00000"/>
                </a:solidFill>
              </a:rPr>
              <a:t> D11, D35- </a:t>
            </a:r>
            <a:r>
              <a:rPr lang="cs-CZ" i="1" dirty="0"/>
              <a:t>zrušeno ve stadiu plánování </a:t>
            </a:r>
          </a:p>
          <a:p>
            <a:r>
              <a:rPr lang="cs-CZ" dirty="0">
                <a:solidFill>
                  <a:srgbClr val="C00000"/>
                </a:solidFill>
              </a:rPr>
              <a:t>Krajský justiční areál v </a:t>
            </a:r>
            <a:r>
              <a:rPr lang="cs-CZ" dirty="0" err="1">
                <a:solidFill>
                  <a:srgbClr val="C00000"/>
                </a:solidFill>
              </a:rPr>
              <a:t>Ústií</a:t>
            </a:r>
            <a:r>
              <a:rPr lang="cs-CZ" dirty="0">
                <a:solidFill>
                  <a:srgbClr val="C00000"/>
                </a:solidFill>
              </a:rPr>
              <a:t> nad Labem, věznice v </a:t>
            </a:r>
            <a:r>
              <a:rPr lang="cs-CZ" dirty="0" err="1">
                <a:solidFill>
                  <a:srgbClr val="C00000"/>
                </a:solidFill>
              </a:rPr>
              <a:t>Rapotícich</a:t>
            </a:r>
            <a:r>
              <a:rPr lang="cs-CZ" dirty="0">
                <a:solidFill>
                  <a:srgbClr val="C00000"/>
                </a:solidFill>
              </a:rPr>
              <a:t> u Brna</a:t>
            </a:r>
            <a:r>
              <a:rPr lang="cs-CZ" i="1" dirty="0"/>
              <a:t>- zrušeno ve stadiu plánování, </a:t>
            </a:r>
            <a:r>
              <a:rPr lang="cs-CZ" dirty="0">
                <a:solidFill>
                  <a:srgbClr val="C00000"/>
                </a:solidFill>
              </a:rPr>
              <a:t>Ústřední vojenská nemocnice v Praze- </a:t>
            </a:r>
            <a:r>
              <a:rPr lang="cs-CZ" i="1" dirty="0"/>
              <a:t>schváleno 2010, 2011 zrušeno</a:t>
            </a:r>
          </a:p>
          <a:p>
            <a:r>
              <a:rPr lang="cs-CZ" dirty="0">
                <a:solidFill>
                  <a:srgbClr val="C00000"/>
                </a:solidFill>
              </a:rPr>
              <a:t>Výstavba a opravy </a:t>
            </a:r>
            <a:r>
              <a:rPr lang="cs-CZ" dirty="0" err="1">
                <a:solidFill>
                  <a:srgbClr val="C00000"/>
                </a:solidFill>
              </a:rPr>
              <a:t>vodohospodařských</a:t>
            </a:r>
            <a:r>
              <a:rPr lang="cs-CZ" dirty="0">
                <a:solidFill>
                  <a:srgbClr val="C00000"/>
                </a:solidFill>
              </a:rPr>
              <a:t> staveb </a:t>
            </a:r>
            <a:r>
              <a:rPr lang="cs-CZ" dirty="0"/>
              <a:t>(VHS Turnov, Jihlava, Rokycany aj), celkem za 50 </a:t>
            </a:r>
            <a:r>
              <a:rPr lang="cs-CZ" dirty="0" err="1"/>
              <a:t>mlrd</a:t>
            </a:r>
            <a:r>
              <a:rPr lang="cs-CZ" dirty="0"/>
              <a:t>. Kč</a:t>
            </a:r>
            <a:r>
              <a:rPr lang="cs-CZ" i="1" dirty="0"/>
              <a:t>- </a:t>
            </a:r>
            <a:r>
              <a:rPr lang="cs-CZ" i="1" dirty="0">
                <a:solidFill>
                  <a:srgbClr val="C00000"/>
                </a:solidFill>
              </a:rPr>
              <a:t>realizováno</a:t>
            </a:r>
          </a:p>
          <a:p>
            <a:r>
              <a:rPr lang="cs-CZ" i="1" dirty="0">
                <a:solidFill>
                  <a:srgbClr val="C00000"/>
                </a:solidFill>
              </a:rPr>
              <a:t>Aquapark Olomouc- realizováno, 2009</a:t>
            </a:r>
            <a:endParaRPr lang="cs-CZ" i="1" dirty="0"/>
          </a:p>
          <a:p>
            <a:r>
              <a:rPr lang="en-US" dirty="0">
                <a:solidFill>
                  <a:srgbClr val="C00000"/>
                </a:solidFill>
              </a:rPr>
              <a:t>Depo MHD </a:t>
            </a:r>
            <a:r>
              <a:rPr lang="en-US" dirty="0" err="1">
                <a:solidFill>
                  <a:srgbClr val="C00000"/>
                </a:solidFill>
              </a:rPr>
              <a:t>Plzeň</a:t>
            </a:r>
            <a:r>
              <a:rPr lang="cs-CZ" dirty="0">
                <a:solidFill>
                  <a:srgbClr val="C00000"/>
                </a:solidFill>
              </a:rPr>
              <a:t> </a:t>
            </a:r>
            <a:r>
              <a:rPr lang="cs-CZ" dirty="0"/>
              <a:t>(</a:t>
            </a:r>
            <a:r>
              <a:rPr lang="en-US" dirty="0"/>
              <a:t>PPP </a:t>
            </a:r>
            <a:r>
              <a:rPr lang="en-US" dirty="0" err="1"/>
              <a:t>projekt</a:t>
            </a:r>
            <a:r>
              <a:rPr lang="en-US" dirty="0"/>
              <a:t> </a:t>
            </a:r>
            <a:r>
              <a:rPr lang="en-US" dirty="0" err="1"/>
              <a:t>výstavby</a:t>
            </a:r>
            <a:r>
              <a:rPr lang="en-US" dirty="0"/>
              <a:t> </a:t>
            </a:r>
            <a:r>
              <a:rPr lang="en-US" dirty="0" err="1"/>
              <a:t>opravárenského</a:t>
            </a:r>
            <a:r>
              <a:rPr lang="en-US" dirty="0"/>
              <a:t> a </a:t>
            </a:r>
            <a:r>
              <a:rPr lang="en-US" dirty="0" err="1"/>
              <a:t>odstavného</a:t>
            </a:r>
            <a:r>
              <a:rPr lang="en-US" dirty="0"/>
              <a:t> </a:t>
            </a:r>
            <a:r>
              <a:rPr lang="en-US" dirty="0" err="1"/>
              <a:t>závodu</a:t>
            </a:r>
            <a:r>
              <a:rPr lang="en-US" dirty="0"/>
              <a:t> a </a:t>
            </a:r>
            <a:r>
              <a:rPr lang="en-US" dirty="0" err="1"/>
              <a:t>poskytování</a:t>
            </a:r>
            <a:r>
              <a:rPr lang="en-US" dirty="0"/>
              <a:t> full service pro </a:t>
            </a:r>
            <a:r>
              <a:rPr lang="en-US" dirty="0" err="1"/>
              <a:t>Plzeňské</a:t>
            </a:r>
            <a:r>
              <a:rPr lang="en-US" dirty="0"/>
              <a:t> </a:t>
            </a:r>
            <a:r>
              <a:rPr lang="en-US" dirty="0" err="1"/>
              <a:t>městské</a:t>
            </a:r>
            <a:r>
              <a:rPr lang="en-US" dirty="0"/>
              <a:t> </a:t>
            </a:r>
            <a:r>
              <a:rPr lang="en-US" dirty="0" err="1"/>
              <a:t>dopravní</a:t>
            </a:r>
            <a:r>
              <a:rPr lang="en-US" dirty="0"/>
              <a:t> </a:t>
            </a:r>
            <a:r>
              <a:rPr lang="en-US" dirty="0" err="1"/>
              <a:t>podniky</a:t>
            </a:r>
            <a:r>
              <a:rPr lang="en-US" dirty="0"/>
              <a:t>, </a:t>
            </a:r>
            <a:r>
              <a:rPr lang="en-US" dirty="0" err="1"/>
              <a:t>a.s</a:t>
            </a:r>
            <a:r>
              <a:rPr lang="en-US" dirty="0"/>
              <a:t>.</a:t>
            </a:r>
            <a:r>
              <a:rPr lang="cs-CZ" dirty="0"/>
              <a:t>)- </a:t>
            </a:r>
            <a:r>
              <a:rPr lang="cs-CZ" i="1" dirty="0">
                <a:solidFill>
                  <a:srgbClr val="C00000"/>
                </a:solidFill>
              </a:rPr>
              <a:t>provoz od 2014</a:t>
            </a:r>
          </a:p>
          <a:p>
            <a:r>
              <a:rPr lang="cs-CZ" dirty="0" err="1">
                <a:solidFill>
                  <a:srgbClr val="C00000"/>
                </a:solidFill>
              </a:rPr>
              <a:t>Dalnice</a:t>
            </a:r>
            <a:r>
              <a:rPr lang="cs-CZ" dirty="0">
                <a:solidFill>
                  <a:srgbClr val="C00000"/>
                </a:solidFill>
              </a:rPr>
              <a:t> </a:t>
            </a:r>
            <a:r>
              <a:rPr lang="pt-BR" dirty="0">
                <a:solidFill>
                  <a:srgbClr val="C00000"/>
                </a:solidFill>
              </a:rPr>
              <a:t>D4 </a:t>
            </a:r>
            <a:r>
              <a:rPr lang="cs-CZ" dirty="0"/>
              <a:t>(</a:t>
            </a:r>
            <a:r>
              <a:rPr lang="pt-BR" dirty="0"/>
              <a:t>mezi Příbramí a </a:t>
            </a:r>
            <a:r>
              <a:rPr lang="cs-CZ" dirty="0"/>
              <a:t>Miroticemi, 32 km)-</a:t>
            </a:r>
            <a:r>
              <a:rPr lang="cs-CZ" i="1" dirty="0"/>
              <a:t>příprava</a:t>
            </a:r>
            <a:r>
              <a:rPr lang="cs-CZ" dirty="0"/>
              <a:t>, investice 24,9mlrd. Kč, začátek- 2019</a:t>
            </a:r>
          </a:p>
          <a:p>
            <a:r>
              <a:rPr lang="cs-CZ" dirty="0" err="1">
                <a:solidFill>
                  <a:srgbClr val="C00000"/>
                </a:solidFill>
              </a:rPr>
              <a:t>Dalnice</a:t>
            </a:r>
            <a:r>
              <a:rPr lang="cs-CZ" dirty="0">
                <a:solidFill>
                  <a:srgbClr val="C00000"/>
                </a:solidFill>
              </a:rPr>
              <a:t> D7 </a:t>
            </a:r>
            <a:r>
              <a:rPr lang="cs-CZ" dirty="0"/>
              <a:t>(</a:t>
            </a:r>
            <a:r>
              <a:rPr lang="pl-PL" dirty="0"/>
              <a:t>z Prahy přes Slaný, Louny, Žatecko do Chomutova, dále k německým hranicím)</a:t>
            </a:r>
            <a:r>
              <a:rPr lang="en-US" dirty="0"/>
              <a:t>- </a:t>
            </a:r>
            <a:r>
              <a:rPr lang="cs-CZ" dirty="0"/>
              <a:t>příprava projektu</a:t>
            </a:r>
          </a:p>
          <a:p>
            <a:r>
              <a:rPr lang="cs-CZ" dirty="0">
                <a:solidFill>
                  <a:srgbClr val="C00000"/>
                </a:solidFill>
              </a:rPr>
              <a:t>Revitalizace a provoz Alžbětiných lázní v Karlových Varech</a:t>
            </a:r>
            <a:r>
              <a:rPr lang="cs-CZ" dirty="0"/>
              <a:t>-</a:t>
            </a:r>
            <a:r>
              <a:rPr lang="cs-CZ" i="1" dirty="0"/>
              <a:t>příprava</a:t>
            </a:r>
            <a:r>
              <a:rPr lang="cs-CZ" dirty="0"/>
              <a:t>,  2018-2040</a:t>
            </a:r>
            <a:endParaRPr lang="en-US" dirty="0"/>
          </a:p>
        </p:txBody>
      </p:sp>
      <p:sp>
        <p:nvSpPr>
          <p:cNvPr id="5" name="Obdélník 4"/>
          <p:cNvSpPr/>
          <p:nvPr/>
        </p:nvSpPr>
        <p:spPr>
          <a:xfrm>
            <a:off x="0" y="6021288"/>
            <a:ext cx="8862250" cy="507831"/>
          </a:xfrm>
          <a:prstGeom prst="rect">
            <a:avLst/>
          </a:prstGeom>
        </p:spPr>
        <p:txBody>
          <a:bodyPr wrap="square">
            <a:spAutoFit/>
          </a:bodyPr>
          <a:lstStyle/>
          <a:p>
            <a:r>
              <a:rPr lang="cs-CZ" sz="900" dirty="0"/>
              <a:t>Čerpáno z :Asociace pro rozvoj infrastruktury, </a:t>
            </a:r>
            <a:r>
              <a:rPr lang="cs-CZ" sz="900" i="1" dirty="0"/>
              <a:t>Databáze projektů</a:t>
            </a:r>
            <a:r>
              <a:rPr lang="cs-CZ" sz="900" dirty="0"/>
              <a:t>, dostupné na: </a:t>
            </a:r>
            <a:r>
              <a:rPr lang="cs-CZ" sz="900" dirty="0">
                <a:hlinkClick r:id="rId3" tooltip=" [odkaz na jiný web]"/>
              </a:rPr>
              <a:t>http://www.asociaceppp.cz/</a:t>
            </a:r>
            <a:r>
              <a:rPr lang="cs-CZ" sz="900" dirty="0" err="1">
                <a:hlinkClick r:id="rId3" tooltip=" [odkaz na jiný web]"/>
              </a:rPr>
              <a:t>cnt</a:t>
            </a:r>
            <a:r>
              <a:rPr lang="cs-CZ" sz="900" dirty="0">
                <a:hlinkClick r:id="rId3" tooltip=" [odkaz na jiný web]"/>
              </a:rPr>
              <a:t>/</a:t>
            </a:r>
            <a:r>
              <a:rPr lang="cs-CZ" sz="900" dirty="0" err="1">
                <a:hlinkClick r:id="rId3" tooltip=" [odkaz na jiný web]"/>
              </a:rPr>
              <a:t>databaze_ppp_projektu</a:t>
            </a:r>
            <a:r>
              <a:rPr lang="cs-CZ" sz="900" dirty="0">
                <a:hlinkClick r:id="rId3" tooltip=" [odkaz na jiný web]"/>
              </a:rPr>
              <a:t>/</a:t>
            </a:r>
            <a:r>
              <a:rPr lang="cs-CZ" sz="900" dirty="0"/>
              <a:t>, ČTK.2016 Dostavbu dálnice D4 zaplatí soukromníci, vláda schválila PPP projekt. </a:t>
            </a:r>
            <a:r>
              <a:rPr lang="cs-CZ" sz="900" i="1" dirty="0"/>
              <a:t>E15.cz</a:t>
            </a:r>
            <a:r>
              <a:rPr lang="cs-CZ" sz="900" dirty="0"/>
              <a:t>. Dostupné na</a:t>
            </a:r>
            <a:r>
              <a:rPr lang="cs-CZ" sz="900" b="1" dirty="0"/>
              <a:t>: </a:t>
            </a:r>
            <a:r>
              <a:rPr lang="cs-CZ" sz="900" dirty="0">
                <a:hlinkClick r:id="rId4"/>
              </a:rPr>
              <a:t>https://praha.idnes.cz/d4-dostavba-prodlouzeni-pribramsko-dur-/</a:t>
            </a:r>
            <a:r>
              <a:rPr lang="cs-CZ" sz="900" dirty="0" err="1">
                <a:hlinkClick r:id="rId4"/>
              </a:rPr>
              <a:t>praha-zpravy.aspx?c</a:t>
            </a:r>
            <a:r>
              <a:rPr lang="cs-CZ" sz="900" dirty="0">
                <a:hlinkClick r:id="rId4"/>
              </a:rPr>
              <a:t>=A171004_132737_praha-zpravy_zuf</a:t>
            </a:r>
            <a:r>
              <a:rPr lang="cs-CZ" sz="900" dirty="0"/>
              <a:t>, Krásenská L.  2013</a:t>
            </a:r>
            <a:r>
              <a:rPr lang="cs-CZ" sz="900" i="1" dirty="0"/>
              <a:t>. Potenciál PPP projektů v oblasti vodního hospodářství</a:t>
            </a:r>
            <a:r>
              <a:rPr lang="cs-CZ" sz="900" dirty="0"/>
              <a:t>. Diplomová práce. Mendlová Univerzita v Brně</a:t>
            </a:r>
          </a:p>
        </p:txBody>
      </p:sp>
    </p:spTree>
    <p:extLst>
      <p:ext uri="{BB962C8B-B14F-4D97-AF65-F5344CB8AC3E}">
        <p14:creationId xmlns:p14="http://schemas.microsoft.com/office/powerpoint/2010/main" val="783000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95536" y="548680"/>
            <a:ext cx="8229600" cy="922114"/>
          </a:xfrm>
        </p:spPr>
        <p:txBody>
          <a:bodyPr>
            <a:normAutofit fontScale="90000"/>
          </a:bodyPr>
          <a:lstStyle/>
          <a:p>
            <a:r>
              <a:rPr lang="cs-CZ" b="1" dirty="0"/>
              <a:t>Zadání: Povinné body při zpracování případové studie</a:t>
            </a:r>
          </a:p>
        </p:txBody>
      </p:sp>
      <p:sp>
        <p:nvSpPr>
          <p:cNvPr id="3" name="Zástupný symbol pro obsah 2"/>
          <p:cNvSpPr>
            <a:spLocks noGrp="1"/>
          </p:cNvSpPr>
          <p:nvPr>
            <p:ph idx="1"/>
          </p:nvPr>
        </p:nvSpPr>
        <p:spPr/>
        <p:txBody>
          <a:bodyPr>
            <a:normAutofit/>
          </a:bodyPr>
          <a:lstStyle/>
          <a:p>
            <a:pPr marL="0" indent="0">
              <a:buNone/>
            </a:pPr>
            <a:r>
              <a:rPr lang="cs-CZ" dirty="0"/>
              <a:t>1. Zdůvodnění akce</a:t>
            </a:r>
          </a:p>
          <a:p>
            <a:pPr marL="0" indent="0">
              <a:buNone/>
            </a:pPr>
            <a:r>
              <a:rPr lang="cs-CZ" dirty="0"/>
              <a:t>2. Popis akce</a:t>
            </a:r>
          </a:p>
          <a:p>
            <a:pPr marL="0" indent="0">
              <a:buNone/>
            </a:pPr>
            <a:r>
              <a:rPr lang="cs-CZ" dirty="0"/>
              <a:t>3. Etapy a terminy realizace</a:t>
            </a:r>
          </a:p>
          <a:p>
            <a:pPr marL="0" indent="0">
              <a:buNone/>
            </a:pPr>
            <a:r>
              <a:rPr lang="cs-CZ" dirty="0"/>
              <a:t>4. Postavení veřejného sektoru z pohledu metody PPP v tomto projektu</a:t>
            </a:r>
          </a:p>
          <a:p>
            <a:pPr marL="0" indent="0">
              <a:buNone/>
            </a:pPr>
            <a:r>
              <a:rPr lang="cs-CZ" dirty="0"/>
              <a:t>5. Předpokládané náklady</a:t>
            </a:r>
          </a:p>
          <a:p>
            <a:pPr marL="0" indent="0">
              <a:buNone/>
            </a:pPr>
            <a:r>
              <a:rPr lang="cs-CZ" dirty="0"/>
              <a:t>6. Porovnání výnosů a nákladů</a:t>
            </a:r>
          </a:p>
          <a:p>
            <a:pPr marL="0" indent="0">
              <a:buNone/>
            </a:pPr>
            <a:endParaRPr lang="cs-CZ" dirty="0"/>
          </a:p>
          <a:p>
            <a:endParaRPr lang="cs-CZ" dirty="0"/>
          </a:p>
        </p:txBody>
      </p:sp>
    </p:spTree>
    <p:extLst>
      <p:ext uri="{BB962C8B-B14F-4D97-AF65-F5344CB8AC3E}">
        <p14:creationId xmlns:p14="http://schemas.microsoft.com/office/powerpoint/2010/main" val="407420072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1. Zdůvodnění akce:</a:t>
            </a:r>
            <a:r>
              <a:rPr lang="cs-CZ" dirty="0"/>
              <a:t> </a:t>
            </a:r>
            <a:r>
              <a:rPr lang="cs-CZ" b="1" dirty="0"/>
              <a:t> </a:t>
            </a:r>
            <a:endParaRPr lang="cs-CZ" dirty="0"/>
          </a:p>
        </p:txBody>
      </p:sp>
      <p:sp>
        <p:nvSpPr>
          <p:cNvPr id="3" name="Zástupný symbol pro obsah 2"/>
          <p:cNvSpPr>
            <a:spLocks noGrp="1"/>
          </p:cNvSpPr>
          <p:nvPr>
            <p:ph idx="1"/>
          </p:nvPr>
        </p:nvSpPr>
        <p:spPr/>
        <p:txBody>
          <a:bodyPr>
            <a:normAutofit lnSpcReduction="10000"/>
          </a:bodyPr>
          <a:lstStyle/>
          <a:p>
            <a:pPr marL="0" indent="0">
              <a:buNone/>
            </a:pPr>
            <a:endParaRPr lang="cs-CZ" dirty="0"/>
          </a:p>
          <a:p>
            <a:pPr lvl="0"/>
            <a:r>
              <a:rPr lang="cs-CZ" i="1" dirty="0"/>
              <a:t>věcné - uvedení konkrétních údajů jednoznačně prokazujících potřebu realizace akce </a:t>
            </a:r>
            <a:endParaRPr lang="cs-CZ" dirty="0"/>
          </a:p>
          <a:p>
            <a:pPr lvl="0"/>
            <a:r>
              <a:rPr lang="cs-CZ" i="1" dirty="0"/>
              <a:t>ekonomické – vždy vyčíslení dopadů na hospodaření organizace v dalších letech (zvýšení výnosů, snížení nákladů, zvýšení nákladů a způsob jejich krytí, návratnost vložených prostředků apod.)</a:t>
            </a:r>
            <a:endParaRPr lang="cs-CZ" dirty="0"/>
          </a:p>
          <a:p>
            <a:endParaRPr lang="cs-CZ" dirty="0"/>
          </a:p>
        </p:txBody>
      </p:sp>
    </p:spTree>
    <p:extLst>
      <p:ext uri="{BB962C8B-B14F-4D97-AF65-F5344CB8AC3E}">
        <p14:creationId xmlns:p14="http://schemas.microsoft.com/office/powerpoint/2010/main" val="149160862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2. Popis akce:</a:t>
            </a:r>
            <a:r>
              <a:rPr lang="cs-CZ" dirty="0"/>
              <a:t> </a:t>
            </a:r>
            <a:r>
              <a:rPr lang="cs-CZ" b="1" dirty="0"/>
              <a:t> </a:t>
            </a:r>
            <a:endParaRPr lang="cs-CZ" dirty="0"/>
          </a:p>
        </p:txBody>
      </p:sp>
      <p:sp>
        <p:nvSpPr>
          <p:cNvPr id="3" name="Zástupný symbol pro obsah 2"/>
          <p:cNvSpPr>
            <a:spLocks noGrp="1"/>
          </p:cNvSpPr>
          <p:nvPr>
            <p:ph idx="1"/>
          </p:nvPr>
        </p:nvSpPr>
        <p:spPr/>
        <p:txBody>
          <a:bodyPr>
            <a:normAutofit/>
          </a:bodyPr>
          <a:lstStyle/>
          <a:p>
            <a:pPr marL="0" indent="0">
              <a:buNone/>
            </a:pPr>
            <a:r>
              <a:rPr lang="cs-CZ" i="1" cap="all" dirty="0"/>
              <a:t>v</a:t>
            </a:r>
            <a:r>
              <a:rPr lang="cs-CZ" i="1" dirty="0"/>
              <a:t>ýčet a rozsah nejdůležitějších prací podle financování z investičních a  neinvestičních prostředků</a:t>
            </a:r>
            <a:br>
              <a:rPr lang="cs-CZ" i="1" dirty="0"/>
            </a:br>
            <a:r>
              <a:rPr lang="cs-CZ" i="1" dirty="0"/>
              <a:t> </a:t>
            </a:r>
            <a:endParaRPr lang="cs-CZ" dirty="0"/>
          </a:p>
        </p:txBody>
      </p:sp>
    </p:spTree>
    <p:extLst>
      <p:ext uri="{BB962C8B-B14F-4D97-AF65-F5344CB8AC3E}">
        <p14:creationId xmlns:p14="http://schemas.microsoft.com/office/powerpoint/2010/main" val="3235603835"/>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lvl="0"/>
            <a:r>
              <a:rPr lang="cs-CZ" sz="2800" b="1" dirty="0"/>
              <a:t>3. Etapy a termíny realizace akce (ve tvaru mm </a:t>
            </a:r>
            <a:r>
              <a:rPr lang="cs-CZ" sz="2800" b="1" dirty="0" err="1"/>
              <a:t>rrrr</a:t>
            </a:r>
            <a:r>
              <a:rPr lang="cs-CZ" sz="2800" b="1" dirty="0"/>
              <a:t>):</a:t>
            </a:r>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1552055601"/>
              </p:ext>
            </p:extLst>
          </p:nvPr>
        </p:nvGraphicFramePr>
        <p:xfrm>
          <a:off x="1115616" y="1802958"/>
          <a:ext cx="6840760" cy="3498253"/>
        </p:xfrm>
        <a:graphic>
          <a:graphicData uri="http://schemas.openxmlformats.org/drawingml/2006/table">
            <a:tbl>
              <a:tblPr>
                <a:tableStyleId>{5C22544A-7EE6-4342-B048-85BDC9FD1C3A}</a:tableStyleId>
              </a:tblPr>
              <a:tblGrid>
                <a:gridCol w="4886586">
                  <a:extLst>
                    <a:ext uri="{9D8B030D-6E8A-4147-A177-3AD203B41FA5}">
                      <a16:colId xmlns:a16="http://schemas.microsoft.com/office/drawing/2014/main" val="20000"/>
                    </a:ext>
                  </a:extLst>
                </a:gridCol>
                <a:gridCol w="377659">
                  <a:extLst>
                    <a:ext uri="{9D8B030D-6E8A-4147-A177-3AD203B41FA5}">
                      <a16:colId xmlns:a16="http://schemas.microsoft.com/office/drawing/2014/main" val="20001"/>
                    </a:ext>
                  </a:extLst>
                </a:gridCol>
                <a:gridCol w="597513">
                  <a:extLst>
                    <a:ext uri="{9D8B030D-6E8A-4147-A177-3AD203B41FA5}">
                      <a16:colId xmlns:a16="http://schemas.microsoft.com/office/drawing/2014/main" val="20002"/>
                    </a:ext>
                  </a:extLst>
                </a:gridCol>
                <a:gridCol w="379957">
                  <a:extLst>
                    <a:ext uri="{9D8B030D-6E8A-4147-A177-3AD203B41FA5}">
                      <a16:colId xmlns:a16="http://schemas.microsoft.com/office/drawing/2014/main" val="20003"/>
                    </a:ext>
                  </a:extLst>
                </a:gridCol>
                <a:gridCol w="599045">
                  <a:extLst>
                    <a:ext uri="{9D8B030D-6E8A-4147-A177-3AD203B41FA5}">
                      <a16:colId xmlns:a16="http://schemas.microsoft.com/office/drawing/2014/main" val="20004"/>
                    </a:ext>
                  </a:extLst>
                </a:gridCol>
              </a:tblGrid>
              <a:tr h="639741">
                <a:tc>
                  <a:txBody>
                    <a:bodyPr/>
                    <a:lstStyle/>
                    <a:p>
                      <a:pPr algn="ctr">
                        <a:spcAft>
                          <a:spcPts val="0"/>
                        </a:spcAft>
                        <a:tabLst>
                          <a:tab pos="2250440" algn="l"/>
                          <a:tab pos="449580" algn="l"/>
                        </a:tabLst>
                      </a:pPr>
                      <a:r>
                        <a:rPr lang="cs-CZ" sz="1600" dirty="0">
                          <a:effectLst/>
                        </a:rPr>
                        <a:t>název etapy</a:t>
                      </a:r>
                      <a:endParaRPr lang="cs-CZ" sz="1600" b="1" dirty="0">
                        <a:effectLst/>
                        <a:latin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algn="ctr">
                        <a:spcAft>
                          <a:spcPts val="0"/>
                        </a:spcAft>
                      </a:pPr>
                      <a:r>
                        <a:rPr lang="cs-CZ" sz="1600" dirty="0">
                          <a:effectLst/>
                        </a:rPr>
                        <a:t>zahájení  </a:t>
                      </a:r>
                      <a:endParaRPr lang="cs-CZ" sz="1600" dirty="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cs-CZ"/>
                    </a:p>
                  </a:txBody>
                  <a:tcPr/>
                </a:tc>
                <a:tc gridSpan="2">
                  <a:txBody>
                    <a:bodyPr/>
                    <a:lstStyle/>
                    <a:p>
                      <a:pPr algn="ctr">
                        <a:spcAft>
                          <a:spcPts val="0"/>
                        </a:spcAft>
                      </a:pPr>
                      <a:r>
                        <a:rPr lang="cs-CZ" sz="1600" dirty="0">
                          <a:effectLst/>
                        </a:rPr>
                        <a:t>dokončení</a:t>
                      </a:r>
                      <a:endParaRPr lang="cs-CZ" sz="1600" dirty="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cs-CZ"/>
                    </a:p>
                  </a:txBody>
                  <a:tcPr/>
                </a:tc>
                <a:extLst>
                  <a:ext uri="{0D108BD9-81ED-4DB2-BD59-A6C34878D82A}">
                    <a16:rowId xmlns:a16="http://schemas.microsoft.com/office/drawing/2014/main" val="10000"/>
                  </a:ext>
                </a:extLst>
              </a:tr>
              <a:tr h="357314">
                <a:tc>
                  <a:txBody>
                    <a:bodyPr/>
                    <a:lstStyle/>
                    <a:p>
                      <a:pPr>
                        <a:spcAft>
                          <a:spcPts val="0"/>
                        </a:spcAft>
                        <a:tabLst>
                          <a:tab pos="2250440" algn="l"/>
                          <a:tab pos="449580" algn="l"/>
                        </a:tabLst>
                      </a:pPr>
                      <a:endParaRPr lang="cs-CZ" sz="1000" b="1" dirty="0">
                        <a:effectLst/>
                        <a:latin typeface="Times New Roman"/>
                      </a:endParaRPr>
                    </a:p>
                  </a:txBody>
                  <a:tcPr marL="44450" marR="4445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357314">
                <a:tc>
                  <a:txBody>
                    <a:bodyPr/>
                    <a:lstStyle/>
                    <a:p>
                      <a:pPr>
                        <a:spcAft>
                          <a:spcPts val="0"/>
                        </a:spcAft>
                      </a:pPr>
                      <a:endParaRPr lang="cs-CZ" sz="1000" dirty="0">
                        <a:effectLst/>
                        <a:latin typeface="Times New Roman"/>
                        <a:ea typeface="Times New Roman"/>
                      </a:endParaRPr>
                    </a:p>
                  </a:txBody>
                  <a:tcPr marL="44450" marR="4445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357314">
                <a:tc>
                  <a:txBody>
                    <a:bodyPr/>
                    <a:lstStyle/>
                    <a:p>
                      <a:pPr>
                        <a:spcAft>
                          <a:spcPts val="0"/>
                        </a:spcAft>
                      </a:pPr>
                      <a:endParaRPr lang="cs-CZ" sz="1000" dirty="0">
                        <a:effectLst/>
                        <a:latin typeface="Times New Roman"/>
                        <a:ea typeface="Times New Roman"/>
                      </a:endParaRPr>
                    </a:p>
                  </a:txBody>
                  <a:tcPr marL="44450" marR="4445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r h="357314">
                <a:tc>
                  <a:txBody>
                    <a:bodyPr/>
                    <a:lstStyle/>
                    <a:p>
                      <a:pPr>
                        <a:spcAft>
                          <a:spcPts val="0"/>
                        </a:spcAft>
                      </a:pPr>
                      <a:endParaRPr lang="cs-CZ" sz="1000" dirty="0">
                        <a:effectLst/>
                        <a:latin typeface="Times New Roman"/>
                        <a:ea typeface="Times New Roman"/>
                      </a:endParaRPr>
                    </a:p>
                  </a:txBody>
                  <a:tcPr marL="44450" marR="4445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4"/>
                  </a:ext>
                </a:extLst>
              </a:tr>
              <a:tr h="357314">
                <a:tc>
                  <a:txBody>
                    <a:bodyPr/>
                    <a:lstStyle/>
                    <a:p>
                      <a:pPr>
                        <a:spcAft>
                          <a:spcPts val="0"/>
                        </a:spcAft>
                      </a:pPr>
                      <a:endParaRPr lang="cs-CZ" sz="1000" dirty="0">
                        <a:effectLst/>
                        <a:latin typeface="Times New Roman"/>
                        <a:ea typeface="Times New Roman"/>
                      </a:endParaRPr>
                    </a:p>
                  </a:txBody>
                  <a:tcPr marL="44450" marR="4445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5"/>
                  </a:ext>
                </a:extLst>
              </a:tr>
              <a:tr h="357314">
                <a:tc>
                  <a:txBody>
                    <a:bodyPr/>
                    <a:lstStyle/>
                    <a:p>
                      <a:pPr>
                        <a:spcAft>
                          <a:spcPts val="0"/>
                        </a:spcAft>
                      </a:pPr>
                      <a:endParaRPr lang="cs-CZ" sz="1000" dirty="0">
                        <a:effectLst/>
                        <a:latin typeface="Times New Roman"/>
                        <a:ea typeface="Times New Roman"/>
                      </a:endParaRPr>
                    </a:p>
                  </a:txBody>
                  <a:tcPr marL="44450" marR="4445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6"/>
                  </a:ext>
                </a:extLst>
              </a:tr>
              <a:tr h="357314">
                <a:tc>
                  <a:txBody>
                    <a:bodyPr/>
                    <a:lstStyle/>
                    <a:p>
                      <a:pPr>
                        <a:spcAft>
                          <a:spcPts val="0"/>
                        </a:spcAft>
                      </a:pPr>
                      <a:endParaRPr lang="cs-CZ" sz="1000" dirty="0">
                        <a:effectLst/>
                        <a:latin typeface="Times New Roman"/>
                        <a:ea typeface="Times New Roman"/>
                      </a:endParaRPr>
                    </a:p>
                  </a:txBody>
                  <a:tcPr marL="44450" marR="4445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7"/>
                  </a:ext>
                </a:extLst>
              </a:tr>
              <a:tr h="357314">
                <a:tc>
                  <a:txBody>
                    <a:bodyPr/>
                    <a:lstStyle/>
                    <a:p>
                      <a:pPr>
                        <a:spcAft>
                          <a:spcPts val="0"/>
                        </a:spcAft>
                      </a:pPr>
                      <a:endParaRPr lang="cs-CZ" sz="1000" dirty="0">
                        <a:effectLst/>
                        <a:latin typeface="Times New Roman"/>
                        <a:ea typeface="Times New Roman"/>
                      </a:endParaRPr>
                    </a:p>
                  </a:txBody>
                  <a:tcPr marL="44450" marR="44450"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a:effectLst/>
                        </a:rPr>
                        <a:t> </a:t>
                      </a:r>
                      <a:endParaRPr lang="cs-CZ" sz="100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a:spcAft>
                          <a:spcPts val="0"/>
                        </a:spcAft>
                      </a:pPr>
                      <a:r>
                        <a:rPr lang="cs-CZ" sz="1200" dirty="0">
                          <a:effectLst/>
                        </a:rPr>
                        <a:t> </a:t>
                      </a:r>
                      <a:endParaRPr lang="cs-CZ" sz="1000" dirty="0">
                        <a:effectLst/>
                        <a:latin typeface="Times New Roman"/>
                        <a:ea typeface="Times New Roman"/>
                      </a:endParaRPr>
                    </a:p>
                  </a:txBody>
                  <a:tcPr marL="44450" marR="4445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165299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64704"/>
            <a:ext cx="8534400" cy="758952"/>
          </a:xfrm>
        </p:spPr>
        <p:txBody>
          <a:bodyPr>
            <a:normAutofit fontScale="90000"/>
          </a:bodyPr>
          <a:lstStyle/>
          <a:p>
            <a:r>
              <a:rPr lang="cs-CZ" b="1" dirty="0"/>
              <a:t>4. Postavení veřejného sektoru z pohledu metody PPP v tomto projektu</a:t>
            </a:r>
          </a:p>
        </p:txBody>
      </p:sp>
      <p:sp>
        <p:nvSpPr>
          <p:cNvPr id="3" name="Zástupný symbol pro obsah 2"/>
          <p:cNvSpPr>
            <a:spLocks noGrp="1"/>
          </p:cNvSpPr>
          <p:nvPr>
            <p:ph idx="1"/>
          </p:nvPr>
        </p:nvSpPr>
        <p:spPr>
          <a:xfrm>
            <a:off x="323528" y="2636912"/>
            <a:ext cx="8229600" cy="2836912"/>
          </a:xfrm>
        </p:spPr>
        <p:txBody>
          <a:bodyPr/>
          <a:lstStyle/>
          <a:p>
            <a:r>
              <a:rPr lang="cs-CZ" dirty="0"/>
              <a:t>Způsob realizace spolupráce veřejného a soukromého sektoru</a:t>
            </a:r>
          </a:p>
        </p:txBody>
      </p:sp>
    </p:spTree>
    <p:extLst>
      <p:ext uri="{BB962C8B-B14F-4D97-AF65-F5344CB8AC3E}">
        <p14:creationId xmlns:p14="http://schemas.microsoft.com/office/powerpoint/2010/main" val="499819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64704"/>
            <a:ext cx="8534400" cy="758952"/>
          </a:xfrm>
        </p:spPr>
        <p:txBody>
          <a:bodyPr>
            <a:normAutofit fontScale="90000"/>
          </a:bodyPr>
          <a:lstStyle/>
          <a:p>
            <a:r>
              <a:rPr lang="cs-CZ" b="1" dirty="0"/>
              <a:t>4. Projekty z převahou rizik na straně veřejného sektoru</a:t>
            </a:r>
          </a:p>
        </p:txBody>
      </p:sp>
      <p:sp>
        <p:nvSpPr>
          <p:cNvPr id="3" name="Zástupný symbol pro obsah 2"/>
          <p:cNvSpPr>
            <a:spLocks noGrp="1"/>
          </p:cNvSpPr>
          <p:nvPr>
            <p:ph idx="1"/>
          </p:nvPr>
        </p:nvSpPr>
        <p:spPr>
          <a:xfrm>
            <a:off x="457200" y="1772816"/>
            <a:ext cx="8229600" cy="4353347"/>
          </a:xfrm>
        </p:spPr>
        <p:txBody>
          <a:bodyPr>
            <a:normAutofit fontScale="77500" lnSpcReduction="20000"/>
          </a:bodyPr>
          <a:lstStyle/>
          <a:p>
            <a:pPr marL="0" indent="0" algn="ctr">
              <a:buNone/>
            </a:pPr>
            <a:r>
              <a:rPr lang="cs-CZ" b="1" u="sng" dirty="0"/>
              <a:t>D</a:t>
            </a:r>
            <a:r>
              <a:rPr lang="en-US" b="1" u="sng" dirty="0"/>
              <a:t>&amp;B (Design and Build)</a:t>
            </a:r>
          </a:p>
          <a:p>
            <a:r>
              <a:rPr lang="cs-CZ" u="sng" dirty="0"/>
              <a:t>Klíčový rys: </a:t>
            </a:r>
            <a:r>
              <a:rPr lang="cs-CZ" dirty="0"/>
              <a:t>Soukromý partner vyprojektuje a vybuduje infrastrukturu podle požadavků veřejného partnera</a:t>
            </a:r>
          </a:p>
          <a:p>
            <a:r>
              <a:rPr lang="cs-CZ" u="sng" dirty="0"/>
              <a:t>Přednosti: </a:t>
            </a:r>
            <a:r>
              <a:rPr lang="cs-CZ" dirty="0"/>
              <a:t>Přenos projekčního a stavebního rizika na soukromého partnera</a:t>
            </a:r>
          </a:p>
          <a:p>
            <a:r>
              <a:rPr lang="cs-CZ" u="sng" dirty="0"/>
              <a:t>Nevýhody: </a:t>
            </a:r>
            <a:r>
              <a:rPr lang="cs-CZ" dirty="0"/>
              <a:t>Provozní riziko nese partner z veřejného sektoru. Slabá motivace soukromého partnera k přijetí takového designu, který přihlíží k budoucím provozním nákladům</a:t>
            </a:r>
          </a:p>
          <a:p>
            <a:r>
              <a:rPr lang="cs-CZ" u="sng" dirty="0"/>
              <a:t>Použití: </a:t>
            </a:r>
            <a:r>
              <a:rPr lang="cs-CZ" dirty="0"/>
              <a:t>Vhodné pro investiční projekt s nízkou náročností na následné provozování. Vhodné tam, kde si veřejný sektor přeje zachovat plnou odpovědnost za provoz </a:t>
            </a:r>
          </a:p>
        </p:txBody>
      </p:sp>
      <p:sp>
        <p:nvSpPr>
          <p:cNvPr id="4" name="TextovéPole 3"/>
          <p:cNvSpPr txBox="1"/>
          <p:nvPr/>
        </p:nvSpPr>
        <p:spPr>
          <a:xfrm>
            <a:off x="258780" y="6237789"/>
            <a:ext cx="8640960" cy="600164"/>
          </a:xfrm>
          <a:prstGeom prst="rect">
            <a:avLst/>
          </a:prstGeom>
          <a:noFill/>
        </p:spPr>
        <p:txBody>
          <a:bodyPr wrap="square" rtlCol="0">
            <a:spAutoFit/>
          </a:bodyPr>
          <a:lstStyle/>
          <a:p>
            <a:r>
              <a:rPr lang="cs-CZ" sz="1100" dirty="0"/>
              <a:t>VYSKOČIL, V. K., ŠTRUP, O., PAVLÍK, M. </a:t>
            </a:r>
            <a:r>
              <a:rPr lang="cs-CZ" sz="1100" i="1" dirty="0" err="1"/>
              <a:t>Facility</a:t>
            </a:r>
            <a:r>
              <a:rPr lang="cs-CZ" sz="1100" i="1" dirty="0"/>
              <a:t> Management a Public </a:t>
            </a:r>
            <a:r>
              <a:rPr lang="cs-CZ" sz="1100" i="1" dirty="0" err="1"/>
              <a:t>Private</a:t>
            </a:r>
            <a:r>
              <a:rPr lang="cs-CZ" sz="1100" i="1" dirty="0"/>
              <a:t> </a:t>
            </a:r>
            <a:r>
              <a:rPr lang="cs-CZ" sz="1100" i="1" dirty="0" err="1"/>
              <a:t>Partnership</a:t>
            </a:r>
            <a:r>
              <a:rPr lang="cs-CZ" sz="1100" dirty="0"/>
              <a:t>, 1. vyd., Praha: </a:t>
            </a:r>
            <a:r>
              <a:rPr lang="cs-CZ" sz="1100" dirty="0" err="1"/>
              <a:t>Profesional</a:t>
            </a:r>
            <a:r>
              <a:rPr lang="cs-CZ" sz="1100" dirty="0"/>
              <a:t> </a:t>
            </a:r>
            <a:r>
              <a:rPr lang="cs-CZ" sz="1100" dirty="0" err="1"/>
              <a:t>Publishing</a:t>
            </a:r>
            <a:r>
              <a:rPr lang="cs-CZ" sz="1100" dirty="0"/>
              <a:t>, 2007, 262 s. ISBN 978-80-86946-34-4</a:t>
            </a:r>
          </a:p>
          <a:p>
            <a:endParaRPr lang="cs-CZ" sz="1100" dirty="0"/>
          </a:p>
        </p:txBody>
      </p:sp>
    </p:spTree>
    <p:extLst>
      <p:ext uri="{BB962C8B-B14F-4D97-AF65-F5344CB8AC3E}">
        <p14:creationId xmlns:p14="http://schemas.microsoft.com/office/powerpoint/2010/main" val="2496943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229600" cy="1143000"/>
          </a:xfrm>
        </p:spPr>
        <p:txBody>
          <a:bodyPr>
            <a:noAutofit/>
          </a:bodyPr>
          <a:lstStyle/>
          <a:p>
            <a:r>
              <a:rPr lang="cs-CZ" sz="2800" b="1" dirty="0"/>
              <a:t>4. PPP projekty s vyšším podílem rizik na straně soukromého partnera (se zárukou veřejných financí)</a:t>
            </a:r>
          </a:p>
        </p:txBody>
      </p:sp>
      <p:sp>
        <p:nvSpPr>
          <p:cNvPr id="3" name="Zástupný symbol pro obsah 2"/>
          <p:cNvSpPr>
            <a:spLocks noGrp="1"/>
          </p:cNvSpPr>
          <p:nvPr>
            <p:ph idx="1"/>
          </p:nvPr>
        </p:nvSpPr>
        <p:spPr/>
        <p:txBody>
          <a:bodyPr>
            <a:normAutofit fontScale="92500" lnSpcReduction="20000"/>
          </a:bodyPr>
          <a:lstStyle/>
          <a:p>
            <a:pPr marL="0" indent="0" algn="ctr">
              <a:buNone/>
            </a:pPr>
            <a:r>
              <a:rPr lang="cs-CZ" b="1" u="sng" dirty="0"/>
              <a:t>DBOT (Design- </a:t>
            </a:r>
            <a:r>
              <a:rPr lang="cs-CZ" b="1" u="sng" dirty="0" err="1"/>
              <a:t>Build</a:t>
            </a:r>
            <a:r>
              <a:rPr lang="cs-CZ" b="1" u="sng" dirty="0"/>
              <a:t>- </a:t>
            </a:r>
            <a:r>
              <a:rPr lang="cs-CZ" b="1" u="sng" dirty="0" err="1"/>
              <a:t>Operate</a:t>
            </a:r>
            <a:r>
              <a:rPr lang="cs-CZ" b="1" u="sng" dirty="0"/>
              <a:t>- Transfer)</a:t>
            </a:r>
          </a:p>
          <a:p>
            <a:r>
              <a:rPr lang="cs-CZ" u="sng" dirty="0"/>
              <a:t>Klíčový rys:  </a:t>
            </a:r>
            <a:r>
              <a:rPr lang="cs-CZ" dirty="0" err="1"/>
              <a:t>Naprojektování</a:t>
            </a:r>
            <a:r>
              <a:rPr lang="cs-CZ" dirty="0"/>
              <a:t>, výstavba a provoz ze strany soukromého partnera s následným převodem vlastnictví na veřejného partnera</a:t>
            </a:r>
          </a:p>
          <a:p>
            <a:r>
              <a:rPr lang="cs-CZ" u="sng" dirty="0"/>
              <a:t>Přednosti:</a:t>
            </a:r>
            <a:r>
              <a:rPr lang="cs-CZ" dirty="0"/>
              <a:t> Přenos projekčního, stavebního a provozního rizika na soukromého partnera. Potenciál urychlení výstavby. Podpora novátorského přístupu soukromého partnera. Zlepšená kvalita provozu a údržby. Veřejný sektor se může soustředit na strategické věci ohledně veřejné služby. </a:t>
            </a:r>
          </a:p>
          <a:p>
            <a:endParaRPr lang="cs-CZ" dirty="0"/>
          </a:p>
        </p:txBody>
      </p:sp>
      <p:sp>
        <p:nvSpPr>
          <p:cNvPr id="4" name="TextovéPole 3"/>
          <p:cNvSpPr txBox="1"/>
          <p:nvPr/>
        </p:nvSpPr>
        <p:spPr>
          <a:xfrm>
            <a:off x="258780" y="6237789"/>
            <a:ext cx="8640960" cy="600164"/>
          </a:xfrm>
          <a:prstGeom prst="rect">
            <a:avLst/>
          </a:prstGeom>
          <a:noFill/>
        </p:spPr>
        <p:txBody>
          <a:bodyPr wrap="square" rtlCol="0">
            <a:spAutoFit/>
          </a:bodyPr>
          <a:lstStyle/>
          <a:p>
            <a:r>
              <a:rPr lang="cs-CZ" sz="1100" dirty="0"/>
              <a:t>VYSKOČIL, V. K., ŠTRUP, O., PAVLÍK, M. </a:t>
            </a:r>
            <a:r>
              <a:rPr lang="cs-CZ" sz="1100" i="1" dirty="0" err="1"/>
              <a:t>Facility</a:t>
            </a:r>
            <a:r>
              <a:rPr lang="cs-CZ" sz="1100" i="1" dirty="0"/>
              <a:t> Management a Public </a:t>
            </a:r>
            <a:r>
              <a:rPr lang="cs-CZ" sz="1100" i="1" dirty="0" err="1"/>
              <a:t>Private</a:t>
            </a:r>
            <a:r>
              <a:rPr lang="cs-CZ" sz="1100" i="1" dirty="0"/>
              <a:t> </a:t>
            </a:r>
            <a:r>
              <a:rPr lang="cs-CZ" sz="1100" i="1" dirty="0" err="1"/>
              <a:t>Partnership</a:t>
            </a:r>
            <a:r>
              <a:rPr lang="cs-CZ" sz="1100" dirty="0"/>
              <a:t>, 1. vyd., Praha: </a:t>
            </a:r>
            <a:r>
              <a:rPr lang="cs-CZ" sz="1100" dirty="0" err="1"/>
              <a:t>Profesional</a:t>
            </a:r>
            <a:r>
              <a:rPr lang="cs-CZ" sz="1100" dirty="0"/>
              <a:t> </a:t>
            </a:r>
            <a:r>
              <a:rPr lang="cs-CZ" sz="1100" dirty="0" err="1"/>
              <a:t>Publishing</a:t>
            </a:r>
            <a:r>
              <a:rPr lang="cs-CZ" sz="1100" dirty="0"/>
              <a:t>, 2007, 262 s. ISBN 978-80-86946-34-4</a:t>
            </a:r>
          </a:p>
          <a:p>
            <a:endParaRPr lang="cs-CZ" sz="1100" dirty="0"/>
          </a:p>
        </p:txBody>
      </p:sp>
    </p:spTree>
    <p:extLst>
      <p:ext uri="{BB962C8B-B14F-4D97-AF65-F5344CB8AC3E}">
        <p14:creationId xmlns:p14="http://schemas.microsoft.com/office/powerpoint/2010/main" val="466019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Autofit/>
          </a:bodyPr>
          <a:lstStyle/>
          <a:p>
            <a:r>
              <a:rPr lang="cs-CZ" sz="2800" b="1" dirty="0"/>
              <a:t>4. PPP projekty s vyšším podílem rizik na straně soukromého partnera (se zárukou veřejných financí)</a:t>
            </a:r>
          </a:p>
        </p:txBody>
      </p:sp>
      <p:sp>
        <p:nvSpPr>
          <p:cNvPr id="3" name="Zástupný symbol pro obsah 2"/>
          <p:cNvSpPr>
            <a:spLocks noGrp="1"/>
          </p:cNvSpPr>
          <p:nvPr>
            <p:ph idx="1"/>
          </p:nvPr>
        </p:nvSpPr>
        <p:spPr/>
        <p:txBody>
          <a:bodyPr>
            <a:normAutofit fontScale="92500" lnSpcReduction="10000"/>
          </a:bodyPr>
          <a:lstStyle/>
          <a:p>
            <a:pPr marL="0" indent="0" algn="ctr">
              <a:buNone/>
            </a:pPr>
            <a:r>
              <a:rPr lang="cs-CZ" b="1" u="sng" dirty="0"/>
              <a:t>DBOT (Design- </a:t>
            </a:r>
            <a:r>
              <a:rPr lang="cs-CZ" b="1" u="sng" dirty="0" err="1"/>
              <a:t>Build</a:t>
            </a:r>
            <a:r>
              <a:rPr lang="cs-CZ" b="1" u="sng" dirty="0"/>
              <a:t>- </a:t>
            </a:r>
            <a:r>
              <a:rPr lang="cs-CZ" b="1" u="sng" dirty="0" err="1"/>
              <a:t>Operate</a:t>
            </a:r>
            <a:r>
              <a:rPr lang="cs-CZ" b="1" u="sng" dirty="0"/>
              <a:t>- Transfer)</a:t>
            </a:r>
          </a:p>
          <a:p>
            <a:r>
              <a:rPr lang="cs-CZ" u="sng" dirty="0"/>
              <a:t>Nevýhody: </a:t>
            </a:r>
            <a:r>
              <a:rPr lang="cs-CZ" dirty="0"/>
              <a:t>Výběrová řízení na výběr soukromého partnera jsou složitá. Veřejný partner musí mít systém monitorování plnění výkonnostních parametrů a řízení kontraktu. </a:t>
            </a:r>
          </a:p>
          <a:p>
            <a:r>
              <a:rPr lang="cs-CZ" u="sng" dirty="0"/>
              <a:t>Použití: </a:t>
            </a:r>
            <a:r>
              <a:rPr lang="cs-CZ" dirty="0"/>
              <a:t>Vyhovuje projektům s významným provozním komponentem. Zvlášť vhodné pro projekty v oblasti vodovodů a kanalizací a zásobování (projekty </a:t>
            </a:r>
            <a:r>
              <a:rPr lang="cs-CZ" dirty="0" err="1"/>
              <a:t>Energy</a:t>
            </a:r>
            <a:r>
              <a:rPr lang="cs-CZ" dirty="0"/>
              <a:t> Performance </a:t>
            </a:r>
            <a:r>
              <a:rPr lang="cs-CZ" dirty="0" err="1"/>
              <a:t>Contracting</a:t>
            </a:r>
            <a:r>
              <a:rPr lang="cs-CZ" dirty="0"/>
              <a:t>- EPC)</a:t>
            </a:r>
          </a:p>
        </p:txBody>
      </p:sp>
      <p:sp>
        <p:nvSpPr>
          <p:cNvPr id="4" name="TextovéPole 3"/>
          <p:cNvSpPr txBox="1"/>
          <p:nvPr/>
        </p:nvSpPr>
        <p:spPr>
          <a:xfrm>
            <a:off x="258780" y="6237789"/>
            <a:ext cx="8640960" cy="600164"/>
          </a:xfrm>
          <a:prstGeom prst="rect">
            <a:avLst/>
          </a:prstGeom>
          <a:noFill/>
        </p:spPr>
        <p:txBody>
          <a:bodyPr wrap="square" rtlCol="0">
            <a:spAutoFit/>
          </a:bodyPr>
          <a:lstStyle/>
          <a:p>
            <a:r>
              <a:rPr lang="cs-CZ" sz="1100" dirty="0"/>
              <a:t>VYSKOČIL, V. K., ŠTRUP, O., PAVLÍK, M. </a:t>
            </a:r>
            <a:r>
              <a:rPr lang="cs-CZ" sz="1100" i="1" dirty="0" err="1"/>
              <a:t>Facility</a:t>
            </a:r>
            <a:r>
              <a:rPr lang="cs-CZ" sz="1100" i="1" dirty="0"/>
              <a:t> Management a Public </a:t>
            </a:r>
            <a:r>
              <a:rPr lang="cs-CZ" sz="1100" i="1" dirty="0" err="1"/>
              <a:t>Private</a:t>
            </a:r>
            <a:r>
              <a:rPr lang="cs-CZ" sz="1100" i="1" dirty="0"/>
              <a:t> </a:t>
            </a:r>
            <a:r>
              <a:rPr lang="cs-CZ" sz="1100" i="1" dirty="0" err="1"/>
              <a:t>Partnership</a:t>
            </a:r>
            <a:r>
              <a:rPr lang="cs-CZ" sz="1100" dirty="0"/>
              <a:t>, 1. vyd., Praha: </a:t>
            </a:r>
            <a:r>
              <a:rPr lang="cs-CZ" sz="1100" dirty="0" err="1"/>
              <a:t>Profesional</a:t>
            </a:r>
            <a:r>
              <a:rPr lang="cs-CZ" sz="1100" dirty="0"/>
              <a:t> </a:t>
            </a:r>
            <a:r>
              <a:rPr lang="cs-CZ" sz="1100" dirty="0" err="1"/>
              <a:t>Publishing</a:t>
            </a:r>
            <a:r>
              <a:rPr lang="cs-CZ" sz="1100" dirty="0"/>
              <a:t>, 2007, 262 s. ISBN 978-80-86946-34-4</a:t>
            </a:r>
          </a:p>
          <a:p>
            <a:endParaRPr lang="cs-CZ" sz="1100" dirty="0"/>
          </a:p>
        </p:txBody>
      </p:sp>
    </p:spTree>
    <p:extLst>
      <p:ext uri="{BB962C8B-B14F-4D97-AF65-F5344CB8AC3E}">
        <p14:creationId xmlns:p14="http://schemas.microsoft.com/office/powerpoint/2010/main" val="164407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Právní rámec veřejných zakázek</a:t>
            </a:r>
          </a:p>
        </p:txBody>
      </p:sp>
      <p:sp>
        <p:nvSpPr>
          <p:cNvPr id="3" name="Zástupný symbol pro obsah 2"/>
          <p:cNvSpPr>
            <a:spLocks noGrp="1"/>
          </p:cNvSpPr>
          <p:nvPr>
            <p:ph idx="1"/>
          </p:nvPr>
        </p:nvSpPr>
        <p:spPr/>
        <p:txBody>
          <a:bodyPr>
            <a:normAutofit fontScale="85000" lnSpcReduction="20000"/>
          </a:bodyPr>
          <a:lstStyle/>
          <a:p>
            <a:endParaRPr lang="cs-CZ" dirty="0"/>
          </a:p>
          <a:p>
            <a:r>
              <a:rPr lang="cs-CZ" dirty="0"/>
              <a:t> </a:t>
            </a:r>
            <a:r>
              <a:rPr lang="pl-PL" b="1" dirty="0">
                <a:solidFill>
                  <a:srgbClr val="C00000"/>
                </a:solidFill>
              </a:rPr>
              <a:t>zákon</a:t>
            </a:r>
            <a:r>
              <a:rPr lang="en-US" b="1" dirty="0">
                <a:solidFill>
                  <a:srgbClr val="C00000"/>
                </a:solidFill>
              </a:rPr>
              <a:t> </a:t>
            </a:r>
            <a:r>
              <a:rPr lang="cs-CZ" b="1" dirty="0">
                <a:solidFill>
                  <a:srgbClr val="C00000"/>
                </a:solidFill>
              </a:rPr>
              <a:t>České republiky č</a:t>
            </a:r>
            <a:r>
              <a:rPr lang="en-US" b="1" dirty="0">
                <a:solidFill>
                  <a:srgbClr val="C00000"/>
                </a:solidFill>
              </a:rPr>
              <a:t>. 13</a:t>
            </a:r>
            <a:r>
              <a:rPr lang="cs-CZ" b="1" dirty="0">
                <a:solidFill>
                  <a:srgbClr val="C00000"/>
                </a:solidFill>
              </a:rPr>
              <a:t>4</a:t>
            </a:r>
            <a:r>
              <a:rPr lang="pl-PL" b="1" dirty="0">
                <a:solidFill>
                  <a:srgbClr val="C00000"/>
                </a:solidFill>
              </a:rPr>
              <a:t> ze dne 19. dubna 2016 o veřejných zakázkách</a:t>
            </a:r>
            <a:r>
              <a:rPr lang="pl-PL" dirty="0"/>
              <a:t>, dostupné na </a:t>
            </a:r>
            <a:r>
              <a:rPr lang="pl-PL" dirty="0">
                <a:hlinkClick r:id="rId2"/>
              </a:rPr>
              <a:t>http://www.portal-vz.cz/getmedia/13987a0b-9762-4ee4-94a2-2569ab004aec/sb0051-2016.pdf</a:t>
            </a:r>
            <a:r>
              <a:rPr lang="pl-PL" dirty="0"/>
              <a:t> </a:t>
            </a:r>
            <a:endParaRPr lang="cs-CZ" dirty="0"/>
          </a:p>
          <a:p>
            <a:endParaRPr lang="cs-CZ" dirty="0"/>
          </a:p>
          <a:p>
            <a:r>
              <a:rPr lang="cs-CZ" b="1" dirty="0">
                <a:solidFill>
                  <a:srgbClr val="C00000"/>
                </a:solidFill>
              </a:rPr>
              <a:t>Směrnice evropského parlamentu a rady 2014/24/EU </a:t>
            </a:r>
            <a:r>
              <a:rPr lang="pl-PL" b="1" dirty="0">
                <a:solidFill>
                  <a:srgbClr val="C00000"/>
                </a:solidFill>
              </a:rPr>
              <a:t>ze dne 26. února 2014 </a:t>
            </a:r>
            <a:r>
              <a:rPr lang="cs-CZ" b="1" dirty="0">
                <a:solidFill>
                  <a:srgbClr val="C00000"/>
                </a:solidFill>
              </a:rPr>
              <a:t>o zadávání veřejných zakázek a o zrušení směrnice 2004/18/ES</a:t>
            </a:r>
            <a:r>
              <a:rPr lang="cs-CZ" dirty="0"/>
              <a:t>, dostupné na </a:t>
            </a:r>
            <a:r>
              <a:rPr lang="cs-CZ" dirty="0">
                <a:hlinkClick r:id="rId3"/>
              </a:rPr>
              <a:t>http://www.portal-vz.cz/getmedia/1c79eb25-e98e-4cf9-8964-afa8df67e3f3/Smernice-c-2014_24_EU-o-zadavani-VZ-a-o-zruseni-smernice-c-18.pdf</a:t>
            </a:r>
            <a:endParaRPr lang="cs-CZ" dirty="0"/>
          </a:p>
          <a:p>
            <a:endParaRPr lang="cs-CZ" dirty="0"/>
          </a:p>
          <a:p>
            <a:endParaRPr lang="cs-CZ" dirty="0"/>
          </a:p>
        </p:txBody>
      </p:sp>
    </p:spTree>
    <p:extLst>
      <p:ext uri="{BB962C8B-B14F-4D97-AF65-F5344CB8AC3E}">
        <p14:creationId xmlns:p14="http://schemas.microsoft.com/office/powerpoint/2010/main" val="4197497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620688"/>
            <a:ext cx="8534400" cy="824136"/>
          </a:xfrm>
        </p:spPr>
        <p:txBody>
          <a:bodyPr>
            <a:normAutofit fontScale="90000"/>
          </a:bodyPr>
          <a:lstStyle/>
          <a:p>
            <a:r>
              <a:rPr lang="cs-CZ" b="1" dirty="0"/>
              <a:t>4. Klasické PPP projekty s převahou rizik na straně soukromého partnera</a:t>
            </a:r>
          </a:p>
        </p:txBody>
      </p:sp>
      <p:sp>
        <p:nvSpPr>
          <p:cNvPr id="3" name="Zástupný symbol pro obsah 2"/>
          <p:cNvSpPr>
            <a:spLocks noGrp="1"/>
          </p:cNvSpPr>
          <p:nvPr>
            <p:ph idx="1"/>
          </p:nvPr>
        </p:nvSpPr>
        <p:spPr/>
        <p:txBody>
          <a:bodyPr>
            <a:normAutofit fontScale="77500" lnSpcReduction="20000"/>
          </a:bodyPr>
          <a:lstStyle/>
          <a:p>
            <a:pPr marL="0" indent="0" algn="ctr">
              <a:buNone/>
            </a:pPr>
            <a:r>
              <a:rPr lang="cs-CZ" b="1" u="sng" dirty="0"/>
              <a:t>DBFOT (Design- </a:t>
            </a:r>
            <a:r>
              <a:rPr lang="cs-CZ" b="1" u="sng" dirty="0" err="1"/>
              <a:t>Build</a:t>
            </a:r>
            <a:r>
              <a:rPr lang="cs-CZ" b="1" u="sng" dirty="0"/>
              <a:t>- Finance- </a:t>
            </a:r>
            <a:r>
              <a:rPr lang="cs-CZ" b="1" u="sng" dirty="0" err="1"/>
              <a:t>Operate</a:t>
            </a:r>
            <a:r>
              <a:rPr lang="cs-CZ" b="1" u="sng" dirty="0"/>
              <a:t>- (Transfer))</a:t>
            </a:r>
          </a:p>
          <a:p>
            <a:r>
              <a:rPr lang="cs-CZ" u="sng" dirty="0"/>
              <a:t>Klíčový rys: </a:t>
            </a:r>
            <a:r>
              <a:rPr lang="cs-CZ" dirty="0"/>
              <a:t>Smlouva se soukromým partnerem, aby navrhl, postavil, financoval a provozoval zařízení po stanovené období, po jehož skončení může být zařízení opět převedeno na veřejného partnera. Zařízení je po dobu smlouvy ve vlastnictví soukromého partnera a jeho náklady se refundují prostřednictvím veřejné dotace.</a:t>
            </a:r>
          </a:p>
          <a:p>
            <a:r>
              <a:rPr lang="cs-CZ" u="sng" dirty="0"/>
              <a:t>Přednosti: </a:t>
            </a:r>
            <a:r>
              <a:rPr lang="cs-CZ" dirty="0"/>
              <a:t>Viz typ DBOT. Přitahuje finance soukromého sektoru. Dodává lépe předvídatelný a  důsledný nákladový profil. Zvýšený převod rizika zajistí větší motivaci pro dodavatele ze soukromého sektoru přijmout při projektování přístup kalkulace životního cyklu</a:t>
            </a:r>
          </a:p>
        </p:txBody>
      </p:sp>
      <p:sp>
        <p:nvSpPr>
          <p:cNvPr id="4" name="TextovéPole 3"/>
          <p:cNvSpPr txBox="1"/>
          <p:nvPr/>
        </p:nvSpPr>
        <p:spPr>
          <a:xfrm>
            <a:off x="258780" y="6237789"/>
            <a:ext cx="8640960" cy="600164"/>
          </a:xfrm>
          <a:prstGeom prst="rect">
            <a:avLst/>
          </a:prstGeom>
          <a:noFill/>
        </p:spPr>
        <p:txBody>
          <a:bodyPr wrap="square" rtlCol="0">
            <a:spAutoFit/>
          </a:bodyPr>
          <a:lstStyle/>
          <a:p>
            <a:r>
              <a:rPr lang="cs-CZ" sz="1100" dirty="0"/>
              <a:t>VYSKOČIL, V. K., ŠTRUP, O., PAVLÍK, M. </a:t>
            </a:r>
            <a:r>
              <a:rPr lang="cs-CZ" sz="1100" i="1" dirty="0" err="1"/>
              <a:t>Facility</a:t>
            </a:r>
            <a:r>
              <a:rPr lang="cs-CZ" sz="1100" i="1" dirty="0"/>
              <a:t> Management a Public </a:t>
            </a:r>
            <a:r>
              <a:rPr lang="cs-CZ" sz="1100" i="1" dirty="0" err="1"/>
              <a:t>Private</a:t>
            </a:r>
            <a:r>
              <a:rPr lang="cs-CZ" sz="1100" i="1" dirty="0"/>
              <a:t> </a:t>
            </a:r>
            <a:r>
              <a:rPr lang="cs-CZ" sz="1100" i="1" dirty="0" err="1"/>
              <a:t>Partnership</a:t>
            </a:r>
            <a:r>
              <a:rPr lang="cs-CZ" sz="1100" dirty="0"/>
              <a:t>, 1. vyd., Praha: </a:t>
            </a:r>
            <a:r>
              <a:rPr lang="cs-CZ" sz="1100" dirty="0" err="1"/>
              <a:t>Profesional</a:t>
            </a:r>
            <a:r>
              <a:rPr lang="cs-CZ" sz="1100" dirty="0"/>
              <a:t> </a:t>
            </a:r>
            <a:r>
              <a:rPr lang="cs-CZ" sz="1100" dirty="0" err="1"/>
              <a:t>Publishing</a:t>
            </a:r>
            <a:r>
              <a:rPr lang="cs-CZ" sz="1100" dirty="0"/>
              <a:t>, 2007, 262 s. ISBN 978-80-86946-34-4</a:t>
            </a:r>
          </a:p>
          <a:p>
            <a:endParaRPr lang="cs-CZ" sz="1100" dirty="0"/>
          </a:p>
        </p:txBody>
      </p:sp>
    </p:spTree>
    <p:extLst>
      <p:ext uri="{BB962C8B-B14F-4D97-AF65-F5344CB8AC3E}">
        <p14:creationId xmlns:p14="http://schemas.microsoft.com/office/powerpoint/2010/main" val="2236264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692696"/>
            <a:ext cx="8246368" cy="648072"/>
          </a:xfrm>
        </p:spPr>
        <p:txBody>
          <a:bodyPr>
            <a:normAutofit fontScale="90000"/>
          </a:bodyPr>
          <a:lstStyle/>
          <a:p>
            <a:r>
              <a:rPr lang="cs-CZ" b="1" dirty="0"/>
              <a:t>4. Klasické PPP projekty s převahou rizik na straně soukromého partnera</a:t>
            </a:r>
          </a:p>
        </p:txBody>
      </p:sp>
      <p:sp>
        <p:nvSpPr>
          <p:cNvPr id="3" name="Zástupný symbol pro obsah 2"/>
          <p:cNvSpPr>
            <a:spLocks noGrp="1"/>
          </p:cNvSpPr>
          <p:nvPr>
            <p:ph idx="1"/>
          </p:nvPr>
        </p:nvSpPr>
        <p:spPr/>
        <p:txBody>
          <a:bodyPr>
            <a:normAutofit lnSpcReduction="10000"/>
          </a:bodyPr>
          <a:lstStyle/>
          <a:p>
            <a:pPr marL="0" indent="0" algn="ctr">
              <a:buNone/>
            </a:pPr>
            <a:r>
              <a:rPr lang="cs-CZ" b="1" u="sng" dirty="0"/>
              <a:t>DBFOT (Design- </a:t>
            </a:r>
            <a:r>
              <a:rPr lang="cs-CZ" b="1" u="sng" dirty="0" err="1"/>
              <a:t>Build</a:t>
            </a:r>
            <a:r>
              <a:rPr lang="cs-CZ" b="1" u="sng" dirty="0"/>
              <a:t>- Finance- </a:t>
            </a:r>
            <a:r>
              <a:rPr lang="cs-CZ" b="1" u="sng" dirty="0" err="1"/>
              <a:t>Operate</a:t>
            </a:r>
            <a:r>
              <a:rPr lang="cs-CZ" b="1" u="sng" dirty="0"/>
              <a:t>- (Transfer))</a:t>
            </a:r>
          </a:p>
          <a:p>
            <a:r>
              <a:rPr lang="cs-CZ" u="sng" dirty="0"/>
              <a:t>Nevýhody: </a:t>
            </a:r>
            <a:r>
              <a:rPr lang="cs-CZ" dirty="0"/>
              <a:t>Viz typ DBOT. Musí mít systémově zvládnuto řízení převodu do veřejného vlastnictví </a:t>
            </a:r>
          </a:p>
          <a:p>
            <a:r>
              <a:rPr lang="cs-CZ" u="sng" dirty="0"/>
              <a:t>Použití:</a:t>
            </a:r>
            <a:r>
              <a:rPr lang="cs-CZ" dirty="0"/>
              <a:t> Vyhovuje projektům s významným provozním komponentem. Hodí se hlavně pro projekty z oblasti silniční dopravy, vodohospodářství a nakládání s odpady. </a:t>
            </a:r>
          </a:p>
        </p:txBody>
      </p:sp>
      <p:sp>
        <p:nvSpPr>
          <p:cNvPr id="4" name="TextovéPole 3"/>
          <p:cNvSpPr txBox="1"/>
          <p:nvPr/>
        </p:nvSpPr>
        <p:spPr>
          <a:xfrm>
            <a:off x="258780" y="6237789"/>
            <a:ext cx="8640960" cy="600164"/>
          </a:xfrm>
          <a:prstGeom prst="rect">
            <a:avLst/>
          </a:prstGeom>
          <a:noFill/>
        </p:spPr>
        <p:txBody>
          <a:bodyPr wrap="square" rtlCol="0">
            <a:spAutoFit/>
          </a:bodyPr>
          <a:lstStyle/>
          <a:p>
            <a:r>
              <a:rPr lang="cs-CZ" sz="1100" dirty="0"/>
              <a:t>VYSKOČIL, V. K., ŠTRUP, O., PAVLÍK, M. </a:t>
            </a:r>
            <a:r>
              <a:rPr lang="cs-CZ" sz="1100" i="1" dirty="0" err="1"/>
              <a:t>Facility</a:t>
            </a:r>
            <a:r>
              <a:rPr lang="cs-CZ" sz="1100" i="1" dirty="0"/>
              <a:t> Management a Public </a:t>
            </a:r>
            <a:r>
              <a:rPr lang="cs-CZ" sz="1100" i="1" dirty="0" err="1"/>
              <a:t>Private</a:t>
            </a:r>
            <a:r>
              <a:rPr lang="cs-CZ" sz="1100" i="1" dirty="0"/>
              <a:t> </a:t>
            </a:r>
            <a:r>
              <a:rPr lang="cs-CZ" sz="1100" i="1" dirty="0" err="1"/>
              <a:t>Partnership</a:t>
            </a:r>
            <a:r>
              <a:rPr lang="cs-CZ" sz="1100" dirty="0"/>
              <a:t>, 1. vyd., Praha: </a:t>
            </a:r>
            <a:r>
              <a:rPr lang="cs-CZ" sz="1100" dirty="0" err="1"/>
              <a:t>Profesional</a:t>
            </a:r>
            <a:r>
              <a:rPr lang="cs-CZ" sz="1100" dirty="0"/>
              <a:t> </a:t>
            </a:r>
            <a:r>
              <a:rPr lang="cs-CZ" sz="1100" dirty="0" err="1"/>
              <a:t>Publishing</a:t>
            </a:r>
            <a:r>
              <a:rPr lang="cs-CZ" sz="1100" dirty="0"/>
              <a:t>, 2007, 262 s. ISBN 978-80-86946-34-4</a:t>
            </a:r>
          </a:p>
          <a:p>
            <a:endParaRPr lang="cs-CZ" sz="1100" dirty="0"/>
          </a:p>
        </p:txBody>
      </p:sp>
    </p:spTree>
    <p:extLst>
      <p:ext uri="{BB962C8B-B14F-4D97-AF65-F5344CB8AC3E}">
        <p14:creationId xmlns:p14="http://schemas.microsoft.com/office/powerpoint/2010/main" val="1020414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692696"/>
            <a:ext cx="8534400" cy="758952"/>
          </a:xfrm>
        </p:spPr>
        <p:txBody>
          <a:bodyPr>
            <a:normAutofit fontScale="90000"/>
          </a:bodyPr>
          <a:lstStyle/>
          <a:p>
            <a:r>
              <a:rPr lang="cs-CZ" b="1" dirty="0"/>
              <a:t>4. Klasické PPP projekty s převahou rizik na straně soukromého partnera</a:t>
            </a:r>
          </a:p>
        </p:txBody>
      </p:sp>
      <p:sp>
        <p:nvSpPr>
          <p:cNvPr id="3" name="Zástupný symbol pro obsah 2"/>
          <p:cNvSpPr>
            <a:spLocks noGrp="1"/>
          </p:cNvSpPr>
          <p:nvPr>
            <p:ph idx="1"/>
          </p:nvPr>
        </p:nvSpPr>
        <p:spPr/>
        <p:txBody>
          <a:bodyPr>
            <a:normAutofit fontScale="77500" lnSpcReduction="20000"/>
          </a:bodyPr>
          <a:lstStyle/>
          <a:p>
            <a:pPr marL="0" indent="0" algn="ctr">
              <a:buNone/>
            </a:pPr>
            <a:r>
              <a:rPr lang="cs-CZ" b="1" u="sng" dirty="0"/>
              <a:t>Koncese</a:t>
            </a:r>
          </a:p>
          <a:p>
            <a:r>
              <a:rPr lang="cs-CZ" u="sng" dirty="0"/>
              <a:t>Klíčový rys: </a:t>
            </a:r>
            <a:r>
              <a:rPr lang="cs-CZ" dirty="0"/>
              <a:t>Stejně jako DBFO s tím rozdílem, že soukromý partner získává náklady zpět z uživatelských poplatků. </a:t>
            </a:r>
          </a:p>
          <a:p>
            <a:r>
              <a:rPr lang="cs-CZ" u="sng" dirty="0"/>
              <a:t>Přednosti: </a:t>
            </a:r>
            <a:r>
              <a:rPr lang="cs-CZ" dirty="0"/>
              <a:t>Viz DBFO. Umožňuje uplatnit zásadu úhrady ekologických poplatků za znečištění na jeho původce. Zvyšuje stupeň převodu rizika poptávky. </a:t>
            </a:r>
          </a:p>
          <a:p>
            <a:r>
              <a:rPr lang="cs-CZ" u="sng" dirty="0"/>
              <a:t>Nevýhody: </a:t>
            </a:r>
            <a:r>
              <a:rPr lang="cs-CZ" dirty="0"/>
              <a:t>Viz DBFO. Možné politické komplikace spojené s uživatelskými poplatky.</a:t>
            </a:r>
          </a:p>
          <a:p>
            <a:r>
              <a:rPr lang="cs-CZ" u="sng" dirty="0"/>
              <a:t>Použití: </a:t>
            </a:r>
            <a:r>
              <a:rPr lang="cs-CZ" dirty="0"/>
              <a:t>Hodí se pro projekty, které poskytují příležitost pro zavedení uživatelských poplatků. Hodí se zejména pro projekty z oblasti silniční dopravy, zásobování vodou a nakládání s odpady.</a:t>
            </a:r>
          </a:p>
        </p:txBody>
      </p:sp>
      <p:sp>
        <p:nvSpPr>
          <p:cNvPr id="4" name="TextovéPole 3"/>
          <p:cNvSpPr txBox="1"/>
          <p:nvPr/>
        </p:nvSpPr>
        <p:spPr>
          <a:xfrm>
            <a:off x="258780" y="6237789"/>
            <a:ext cx="8640960" cy="600164"/>
          </a:xfrm>
          <a:prstGeom prst="rect">
            <a:avLst/>
          </a:prstGeom>
          <a:noFill/>
        </p:spPr>
        <p:txBody>
          <a:bodyPr wrap="square" rtlCol="0">
            <a:spAutoFit/>
          </a:bodyPr>
          <a:lstStyle/>
          <a:p>
            <a:r>
              <a:rPr lang="cs-CZ" sz="1100" dirty="0"/>
              <a:t>VYSKOČIL, V. K., ŠTRUP, O., PAVLÍK, M. </a:t>
            </a:r>
            <a:r>
              <a:rPr lang="cs-CZ" sz="1100" i="1" dirty="0" err="1"/>
              <a:t>Facility</a:t>
            </a:r>
            <a:r>
              <a:rPr lang="cs-CZ" sz="1100" i="1" dirty="0"/>
              <a:t> Management a Public </a:t>
            </a:r>
            <a:r>
              <a:rPr lang="cs-CZ" sz="1100" i="1" dirty="0" err="1"/>
              <a:t>Private</a:t>
            </a:r>
            <a:r>
              <a:rPr lang="cs-CZ" sz="1100" i="1" dirty="0"/>
              <a:t> </a:t>
            </a:r>
            <a:r>
              <a:rPr lang="cs-CZ" sz="1100" i="1" dirty="0" err="1"/>
              <a:t>Partnership</a:t>
            </a:r>
            <a:r>
              <a:rPr lang="cs-CZ" sz="1100" dirty="0"/>
              <a:t>, 1. vyd., Praha: </a:t>
            </a:r>
            <a:r>
              <a:rPr lang="cs-CZ" sz="1100" dirty="0" err="1"/>
              <a:t>Profesional</a:t>
            </a:r>
            <a:r>
              <a:rPr lang="cs-CZ" sz="1100" dirty="0"/>
              <a:t> </a:t>
            </a:r>
            <a:r>
              <a:rPr lang="cs-CZ" sz="1100" dirty="0" err="1"/>
              <a:t>Publishing</a:t>
            </a:r>
            <a:r>
              <a:rPr lang="cs-CZ" sz="1100" dirty="0"/>
              <a:t>, 2007, 262 s. ISBN 978-80-86946-34-4</a:t>
            </a:r>
          </a:p>
          <a:p>
            <a:endParaRPr lang="cs-CZ" sz="1100" dirty="0"/>
          </a:p>
        </p:txBody>
      </p:sp>
    </p:spTree>
    <p:extLst>
      <p:ext uri="{BB962C8B-B14F-4D97-AF65-F5344CB8AC3E}">
        <p14:creationId xmlns:p14="http://schemas.microsoft.com/office/powerpoint/2010/main" val="1315712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4704"/>
            <a:ext cx="8102352" cy="576064"/>
          </a:xfrm>
        </p:spPr>
        <p:txBody>
          <a:bodyPr>
            <a:normAutofit fontScale="90000"/>
          </a:bodyPr>
          <a:lstStyle/>
          <a:p>
            <a:r>
              <a:rPr lang="cs-CZ" b="1" dirty="0"/>
              <a:t>4. Klasické PPP projekty s převahou rizik na straně soukromého partnera</a:t>
            </a:r>
          </a:p>
        </p:txBody>
      </p:sp>
      <p:sp>
        <p:nvSpPr>
          <p:cNvPr id="3" name="Zástupný symbol pro obsah 2"/>
          <p:cNvSpPr>
            <a:spLocks noGrp="1"/>
          </p:cNvSpPr>
          <p:nvPr>
            <p:ph idx="1"/>
          </p:nvPr>
        </p:nvSpPr>
        <p:spPr/>
        <p:txBody>
          <a:bodyPr>
            <a:normAutofit fontScale="92500" lnSpcReduction="20000"/>
          </a:bodyPr>
          <a:lstStyle/>
          <a:p>
            <a:pPr marL="0" indent="0" algn="ctr">
              <a:buNone/>
            </a:pPr>
            <a:r>
              <a:rPr lang="en-US" b="1" u="sng" dirty="0"/>
              <a:t>BOO (Build-Own-Operate)- </a:t>
            </a:r>
            <a:r>
              <a:rPr lang="cs-CZ" b="1" u="sng" dirty="0"/>
              <a:t>projekty na hranici privatizace a soukromého vlastnictví</a:t>
            </a:r>
          </a:p>
          <a:p>
            <a:r>
              <a:rPr lang="cs-CZ" dirty="0"/>
              <a:t>Soukromý partner financuje, vybuduje, vlastní a provozuje infrastrukturu natrvalo,</a:t>
            </a:r>
          </a:p>
          <a:p>
            <a:r>
              <a:rPr lang="cs-CZ" dirty="0"/>
              <a:t>Zájmy státu se uplatňují prostřednictvím regulačního orgánu nebo smluvně pomocí dohodnutých kritérií,</a:t>
            </a:r>
          </a:p>
          <a:p>
            <a:r>
              <a:rPr lang="cs-CZ" dirty="0"/>
              <a:t>Od privatizace se tento typ liší například tím, že partner z veřejného sektoru má právo od projektu odstoupit z předem stanovených smluvních důvodů.</a:t>
            </a:r>
          </a:p>
        </p:txBody>
      </p:sp>
      <p:sp>
        <p:nvSpPr>
          <p:cNvPr id="4" name="TextovéPole 3"/>
          <p:cNvSpPr txBox="1"/>
          <p:nvPr/>
        </p:nvSpPr>
        <p:spPr>
          <a:xfrm>
            <a:off x="258780" y="6237789"/>
            <a:ext cx="8640960" cy="600164"/>
          </a:xfrm>
          <a:prstGeom prst="rect">
            <a:avLst/>
          </a:prstGeom>
          <a:noFill/>
        </p:spPr>
        <p:txBody>
          <a:bodyPr wrap="square" rtlCol="0">
            <a:spAutoFit/>
          </a:bodyPr>
          <a:lstStyle/>
          <a:p>
            <a:r>
              <a:rPr lang="cs-CZ" sz="1100" dirty="0"/>
              <a:t>VYSKOČIL, V. K., ŠTRUP, O., PAVLÍK, M. </a:t>
            </a:r>
            <a:r>
              <a:rPr lang="cs-CZ" sz="1100" i="1" dirty="0" err="1"/>
              <a:t>Facility</a:t>
            </a:r>
            <a:r>
              <a:rPr lang="cs-CZ" sz="1100" i="1" dirty="0"/>
              <a:t> Management a Public </a:t>
            </a:r>
            <a:r>
              <a:rPr lang="cs-CZ" sz="1100" i="1" dirty="0" err="1"/>
              <a:t>Private</a:t>
            </a:r>
            <a:r>
              <a:rPr lang="cs-CZ" sz="1100" i="1" dirty="0"/>
              <a:t> </a:t>
            </a:r>
            <a:r>
              <a:rPr lang="cs-CZ" sz="1100" i="1" dirty="0" err="1"/>
              <a:t>Partnership</a:t>
            </a:r>
            <a:r>
              <a:rPr lang="cs-CZ" sz="1100" dirty="0"/>
              <a:t>, 1. vyd., Praha: </a:t>
            </a:r>
            <a:r>
              <a:rPr lang="cs-CZ" sz="1100" dirty="0" err="1"/>
              <a:t>Profesional</a:t>
            </a:r>
            <a:r>
              <a:rPr lang="cs-CZ" sz="1100" dirty="0"/>
              <a:t> </a:t>
            </a:r>
            <a:r>
              <a:rPr lang="cs-CZ" sz="1100" dirty="0" err="1"/>
              <a:t>Publishing</a:t>
            </a:r>
            <a:r>
              <a:rPr lang="cs-CZ" sz="1100" dirty="0"/>
              <a:t>, 2007, 262 s. ISBN 978-80-86946-34-4</a:t>
            </a:r>
          </a:p>
          <a:p>
            <a:endParaRPr lang="cs-CZ" sz="1100" dirty="0"/>
          </a:p>
        </p:txBody>
      </p:sp>
    </p:spTree>
    <p:extLst>
      <p:ext uri="{BB962C8B-B14F-4D97-AF65-F5344CB8AC3E}">
        <p14:creationId xmlns:p14="http://schemas.microsoft.com/office/powerpoint/2010/main" val="190528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5. Předpokládané náklady</a:t>
            </a:r>
          </a:p>
        </p:txBody>
      </p:sp>
      <p:sp>
        <p:nvSpPr>
          <p:cNvPr id="3" name="Zástupný symbol pro obsah 2"/>
          <p:cNvSpPr>
            <a:spLocks noGrp="1"/>
          </p:cNvSpPr>
          <p:nvPr>
            <p:ph idx="1"/>
          </p:nvPr>
        </p:nvSpPr>
        <p:spPr/>
        <p:txBody>
          <a:bodyPr/>
          <a:lstStyle/>
          <a:p>
            <a:r>
              <a:rPr lang="cs-CZ" dirty="0"/>
              <a:t>Investiční</a:t>
            </a:r>
          </a:p>
          <a:p>
            <a:r>
              <a:rPr lang="cs-CZ" dirty="0"/>
              <a:t>Provozní</a:t>
            </a:r>
          </a:p>
        </p:txBody>
      </p:sp>
    </p:spTree>
    <p:extLst>
      <p:ext uri="{BB962C8B-B14F-4D97-AF65-F5344CB8AC3E}">
        <p14:creationId xmlns:p14="http://schemas.microsoft.com/office/powerpoint/2010/main" val="198455937"/>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6. Porovnání výnosů a nákladů</a:t>
            </a:r>
          </a:p>
        </p:txBody>
      </p:sp>
      <p:sp>
        <p:nvSpPr>
          <p:cNvPr id="3" name="Zástupný symbol pro obsah 2"/>
          <p:cNvSpPr>
            <a:spLocks noGrp="1"/>
          </p:cNvSpPr>
          <p:nvPr>
            <p:ph idx="1"/>
          </p:nvPr>
        </p:nvSpPr>
        <p:spPr/>
        <p:txBody>
          <a:bodyPr/>
          <a:lstStyle/>
          <a:p>
            <a:pPr marL="0" indent="0">
              <a:buNone/>
            </a:pPr>
            <a:r>
              <a:rPr lang="cs-CZ" dirty="0"/>
              <a:t>1. Odhad jednorázových nákladů na investici.</a:t>
            </a:r>
          </a:p>
          <a:p>
            <a:pPr marL="0" indent="0">
              <a:buNone/>
            </a:pPr>
            <a:r>
              <a:rPr lang="cs-CZ" dirty="0"/>
              <a:t>2. Odhad budoucích výnosů</a:t>
            </a:r>
          </a:p>
          <a:p>
            <a:pPr marL="0" indent="0">
              <a:buNone/>
            </a:pPr>
            <a:r>
              <a:rPr lang="cs-CZ" dirty="0"/>
              <a:t>3. Výpočet nákladů na kapitál podniku.</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1187280785"/>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143000"/>
          </a:xfrm>
        </p:spPr>
        <p:txBody>
          <a:bodyPr>
            <a:noAutofit/>
          </a:bodyPr>
          <a:lstStyle/>
          <a:p>
            <a:r>
              <a:rPr lang="cs-CZ" sz="3200" b="1" dirty="0"/>
              <a:t>Desatero pro velké projekty dle německé „Komise pro reformu výstavbu velkých projektů“ </a:t>
            </a:r>
            <a:endParaRPr lang="cs-CZ" sz="3200" dirty="0"/>
          </a:p>
        </p:txBody>
      </p:sp>
      <p:sp>
        <p:nvSpPr>
          <p:cNvPr id="3" name="Zástupný symbol pro obsah 2"/>
          <p:cNvSpPr>
            <a:spLocks noGrp="1"/>
          </p:cNvSpPr>
          <p:nvPr>
            <p:ph idx="1"/>
          </p:nvPr>
        </p:nvSpPr>
        <p:spPr>
          <a:xfrm>
            <a:off x="539552" y="1844824"/>
            <a:ext cx="8229600" cy="4525963"/>
          </a:xfrm>
        </p:spPr>
        <p:txBody>
          <a:bodyPr>
            <a:normAutofit fontScale="77500" lnSpcReduction="20000"/>
          </a:bodyPr>
          <a:lstStyle/>
          <a:p>
            <a:pPr marL="514350" indent="-514350">
              <a:buFont typeface="+mj-lt"/>
              <a:buAutoNum type="arabicPeriod"/>
            </a:pPr>
            <a:r>
              <a:rPr lang="cs-CZ" dirty="0"/>
              <a:t>Kooperativní příprava projektů v týmu</a:t>
            </a:r>
          </a:p>
          <a:p>
            <a:pPr marL="514350" indent="-514350">
              <a:buFont typeface="+mj-lt"/>
              <a:buAutoNum type="arabicPeriod"/>
            </a:pPr>
            <a:r>
              <a:rPr lang="cs-CZ" dirty="0"/>
              <a:t>Napřed plánuj, potom stav</a:t>
            </a:r>
          </a:p>
          <a:p>
            <a:pPr marL="514350" indent="-514350">
              <a:buFont typeface="+mj-lt"/>
              <a:buAutoNum type="arabicPeriod"/>
            </a:pPr>
            <a:r>
              <a:rPr lang="cs-CZ" dirty="0"/>
              <a:t>Řízení rizik a jejich podchycení ve veřejných rozpočtech</a:t>
            </a:r>
          </a:p>
          <a:p>
            <a:pPr marL="514350" indent="-514350">
              <a:buFont typeface="+mj-lt"/>
              <a:buAutoNum type="arabicPeriod"/>
            </a:pPr>
            <a:r>
              <a:rPr lang="cs-CZ" dirty="0"/>
              <a:t>Zakázku udělit uchazeči, který nabízí nejlepší hodnotu za peníze, ne tomu nejlevnějšímu</a:t>
            </a:r>
          </a:p>
          <a:p>
            <a:pPr marL="514350" indent="-514350">
              <a:buFont typeface="+mj-lt"/>
              <a:buAutoNum type="arabicPeriod"/>
            </a:pPr>
            <a:r>
              <a:rPr lang="cs-CZ" dirty="0"/>
              <a:t>Kooperativní partnerství v rámci projektu</a:t>
            </a:r>
          </a:p>
          <a:p>
            <a:pPr marL="514350" indent="-514350">
              <a:buFont typeface="+mj-lt"/>
              <a:buAutoNum type="arabicPeriod"/>
            </a:pPr>
            <a:r>
              <a:rPr lang="cs-CZ" dirty="0"/>
              <a:t>Mimosoudní urovnávání sporů</a:t>
            </a:r>
          </a:p>
          <a:p>
            <a:pPr marL="514350" indent="-514350">
              <a:buFont typeface="+mj-lt"/>
              <a:buAutoNum type="arabicPeriod"/>
            </a:pPr>
            <a:r>
              <a:rPr lang="cs-CZ" dirty="0"/>
              <a:t>Povinné posouzení hodnoty za peníze</a:t>
            </a:r>
          </a:p>
          <a:p>
            <a:pPr marL="514350" indent="-514350">
              <a:buFont typeface="+mj-lt"/>
              <a:buAutoNum type="arabicPeriod"/>
            </a:pPr>
            <a:r>
              <a:rPr lang="cs-CZ" dirty="0"/>
              <a:t>Jasné procesy a odpovědnosti – centra dokonalosti</a:t>
            </a:r>
          </a:p>
          <a:p>
            <a:pPr marL="514350" indent="-514350">
              <a:buFont typeface="+mj-lt"/>
              <a:buAutoNum type="arabicPeriod"/>
            </a:pPr>
            <a:r>
              <a:rPr lang="cs-CZ" dirty="0"/>
              <a:t>Větší transparentnost a důkladnější kontrola</a:t>
            </a:r>
          </a:p>
          <a:p>
            <a:pPr marL="514350" indent="-514350">
              <a:buFont typeface="+mj-lt"/>
              <a:buAutoNum type="arabicPeriod"/>
            </a:pPr>
            <a:r>
              <a:rPr lang="cs-CZ" dirty="0"/>
              <a:t>Použití digitálních metod – BIM</a:t>
            </a:r>
          </a:p>
        </p:txBody>
      </p:sp>
      <p:sp>
        <p:nvSpPr>
          <p:cNvPr id="4" name="TextovéPole 3"/>
          <p:cNvSpPr txBox="1"/>
          <p:nvPr/>
        </p:nvSpPr>
        <p:spPr>
          <a:xfrm>
            <a:off x="285837" y="6332878"/>
            <a:ext cx="6948264" cy="261610"/>
          </a:xfrm>
          <a:prstGeom prst="rect">
            <a:avLst/>
          </a:prstGeom>
          <a:noFill/>
        </p:spPr>
        <p:txBody>
          <a:bodyPr wrap="square" rtlCol="0">
            <a:spAutoFit/>
          </a:bodyPr>
          <a:lstStyle/>
          <a:p>
            <a:r>
              <a:rPr lang="cs-CZ" sz="1100" dirty="0"/>
              <a:t>Dostupné na http://www.ceskainfrastruktura.cz/zpravy/ari-novy-pristup-k-realizaci-velkych-projektu/</a:t>
            </a:r>
          </a:p>
        </p:txBody>
      </p:sp>
    </p:spTree>
    <p:extLst>
      <p:ext uri="{BB962C8B-B14F-4D97-AF65-F5344CB8AC3E}">
        <p14:creationId xmlns:p14="http://schemas.microsoft.com/office/powerpoint/2010/main" val="3773411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Zástupný symbol pro číslo snímku 59"/>
          <p:cNvSpPr>
            <a:spLocks noGrp="1"/>
          </p:cNvSpPr>
          <p:nvPr>
            <p:ph type="sldNum" sz="quarter" idx="11"/>
          </p:nvPr>
        </p:nvSpPr>
        <p:spPr/>
        <p:txBody>
          <a:bodyPr/>
          <a:lstStyle/>
          <a:p>
            <a:fld id="{E82A5C17-EFF1-4200-8BA0-29DC1119B72E}" type="slidenum">
              <a:rPr lang="cs-CZ" altLang="cs-CZ"/>
              <a:pPr/>
              <a:t>37</a:t>
            </a:fld>
            <a:endParaRPr lang="cs-CZ" altLang="cs-CZ"/>
          </a:p>
        </p:txBody>
      </p:sp>
      <p:graphicFrame>
        <p:nvGraphicFramePr>
          <p:cNvPr id="417857" name="Group 65"/>
          <p:cNvGraphicFramePr>
            <a:graphicFrameLocks noGrp="1"/>
          </p:cNvGraphicFramePr>
          <p:nvPr>
            <p:ph/>
          </p:nvPr>
        </p:nvGraphicFramePr>
        <p:xfrm>
          <a:off x="250825" y="1412875"/>
          <a:ext cx="8424863" cy="4700588"/>
        </p:xfrm>
        <a:graphic>
          <a:graphicData uri="http://schemas.openxmlformats.org/drawingml/2006/table">
            <a:tbl>
              <a:tblPr/>
              <a:tblGrid>
                <a:gridCol w="3343275">
                  <a:extLst>
                    <a:ext uri="{9D8B030D-6E8A-4147-A177-3AD203B41FA5}">
                      <a16:colId xmlns:a16="http://schemas.microsoft.com/office/drawing/2014/main" val="20000"/>
                    </a:ext>
                  </a:extLst>
                </a:gridCol>
                <a:gridCol w="2225675">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gridCol w="1322388">
                  <a:extLst>
                    <a:ext uri="{9D8B030D-6E8A-4147-A177-3AD203B41FA5}">
                      <a16:colId xmlns:a16="http://schemas.microsoft.com/office/drawing/2014/main" val="20003"/>
                    </a:ext>
                  </a:extLst>
                </a:gridCol>
              </a:tblGrid>
              <a:tr h="268288">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cap="none" normalizeH="0" baseline="0" dirty="0">
                          <a:ln>
                            <a:noFill/>
                          </a:ln>
                          <a:solidFill>
                            <a:schemeClr val="tx1"/>
                          </a:solidFill>
                          <a:effectLst/>
                          <a:latin typeface="Arial" charset="0"/>
                          <a:cs typeface="Times New Roman" charset="0"/>
                        </a:rPr>
                        <a:t>Projekt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cap="none" normalizeH="0" baseline="0">
                          <a:ln>
                            <a:noFill/>
                          </a:ln>
                          <a:solidFill>
                            <a:schemeClr val="tx1"/>
                          </a:solidFill>
                          <a:effectLst/>
                          <a:latin typeface="Arial" charset="0"/>
                          <a:cs typeface="Times New Roman" charset="0"/>
                        </a:rPr>
                        <a:t>Veřejný zadavatel</a:t>
                      </a:r>
                      <a:endParaRPr kumimoji="0" lang="cs-CZ" altLang="cs-CZ" sz="1200" b="0" i="0" u="none" strike="noStrike" cap="none" normalizeH="0" baseline="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cap="none" normalizeH="0" baseline="0">
                          <a:ln>
                            <a:noFill/>
                          </a:ln>
                          <a:solidFill>
                            <a:schemeClr val="tx1"/>
                          </a:solidFill>
                          <a:effectLst/>
                          <a:latin typeface="Arial" charset="0"/>
                          <a:cs typeface="Times New Roman" charset="0"/>
                        </a:rPr>
                        <a:t>Forma PPP</a:t>
                      </a:r>
                      <a:endParaRPr kumimoji="0" lang="cs-CZ" altLang="cs-CZ" sz="1200" b="0" i="0" u="none" strike="noStrike" cap="none" normalizeH="0" baseline="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cap="none" normalizeH="0" baseline="0">
                          <a:ln>
                            <a:noFill/>
                          </a:ln>
                          <a:solidFill>
                            <a:schemeClr val="tx1"/>
                          </a:solidFill>
                          <a:effectLst/>
                          <a:latin typeface="Arial" charset="0"/>
                          <a:cs typeface="Times New Roman" charset="0"/>
                        </a:rPr>
                        <a:t>Výše investice (mld. Kč)</a:t>
                      </a:r>
                      <a:endParaRPr kumimoji="0" lang="cs-CZ" altLang="cs-CZ" sz="1200" b="0" i="0" u="none" strike="noStrike" cap="none" normalizeH="0" baseline="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9238">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Justiční areály – Ústí nad Labem, Karlovy Vary</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Ministerstvo spravedlnosti</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ea typeface="Times New Roman" charset="0"/>
                          <a:cs typeface="Arial" charset="0"/>
                        </a:rPr>
                        <a:t>DBFO/BOT</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ÚnL 1, 344 </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KV 0,483</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5788">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Věznice typu s ostrahou</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Ministerstvo spravedlnosti, Vězeňská služba</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ea typeface="Times New Roman" charset="0"/>
                          <a:cs typeface="Arial" charset="0"/>
                        </a:rPr>
                        <a:t>DBFO/BOT</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ea typeface="Times New Roman" charset="0"/>
                          <a:cs typeface="Arial" charset="0"/>
                        </a:rPr>
                        <a:t>1,1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6575">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dirty="0" err="1">
                          <a:ln>
                            <a:noFill/>
                          </a:ln>
                          <a:solidFill>
                            <a:schemeClr val="tx1"/>
                          </a:solidFill>
                          <a:effectLst/>
                          <a:latin typeface="Arial" charset="0"/>
                          <a:cs typeface="Times New Roman" charset="0"/>
                        </a:rPr>
                        <a:t>AirCon</a:t>
                      </a:r>
                      <a:r>
                        <a:rPr kumimoji="0" lang="cs-CZ" altLang="cs-CZ" sz="1200" b="0" i="0" u="none" strike="noStrike" cap="none" normalizeH="0" baseline="0" dirty="0">
                          <a:ln>
                            <a:noFill/>
                          </a:ln>
                          <a:solidFill>
                            <a:schemeClr val="tx1"/>
                          </a:solidFill>
                          <a:effectLst/>
                          <a:latin typeface="Arial" charset="0"/>
                          <a:cs typeface="Times New Roman" charset="0"/>
                        </a:rPr>
                        <a:t> – železniční spojení Praha- letiště Ruzyně</a:t>
                      </a:r>
                      <a:endParaRPr kumimoji="0" lang="cs-CZ" altLang="cs-CZ" sz="12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Ministerstvo dopravy</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ea typeface="Times New Roman" charset="0"/>
                          <a:cs typeface="Arial" charset="0"/>
                        </a:rPr>
                        <a:t>kombinace BOT/DBFO a O&amp;M kontraktu na provoz</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ea typeface="Times New Roman" charset="0"/>
                          <a:cs typeface="Arial" charset="0"/>
                        </a:rPr>
                        <a:t>15-18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4313">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Výstavba, financování, údržba a provozování dálnice D3 Tábor Bošilec</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Ministerstvo dopravy</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BOT</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11  </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7650">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ea typeface="Times New Roman" charset="0"/>
                          <a:cs typeface="Verdana" pitchFamily="34" charset="0"/>
                        </a:rPr>
                        <a:t>Ubytovna hotelového typu a parkoviště v areálu ÚVN Praha</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ÚVN Praha,</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Ministerstvo obrany</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ea typeface="Times New Roman" charset="0"/>
                          <a:cs typeface="Arial" charset="0"/>
                        </a:rPr>
                        <a:t>DBFO</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ea typeface="Times New Roman" charset="0"/>
                          <a:cs typeface="Arial" charset="0"/>
                        </a:rPr>
                        <a:t>0,857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4313">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Nemocnice Na Homolce</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Nemocnice Na</a:t>
                      </a:r>
                      <a:r>
                        <a:rPr kumimoji="0" lang="en-US" altLang="cs-CZ" sz="1200" b="0" i="0" u="none" strike="noStrike" cap="none" normalizeH="0" baseline="0">
                          <a:ln>
                            <a:noFill/>
                          </a:ln>
                          <a:solidFill>
                            <a:schemeClr val="tx1"/>
                          </a:solidFill>
                          <a:effectLst/>
                          <a:latin typeface="Arial" charset="0"/>
                          <a:cs typeface="Times New Roman" charset="0"/>
                        </a:rPr>
                        <a:t> </a:t>
                      </a:r>
                      <a:r>
                        <a:rPr kumimoji="0" lang="cs-CZ" altLang="cs-CZ" sz="1200" b="0" i="0" u="none" strike="noStrike" cap="none" normalizeH="0" baseline="0">
                          <a:ln>
                            <a:noFill/>
                          </a:ln>
                          <a:solidFill>
                            <a:schemeClr val="tx1"/>
                          </a:solidFill>
                          <a:effectLst/>
                          <a:latin typeface="Arial" charset="0"/>
                          <a:cs typeface="Times New Roman" charset="0"/>
                        </a:rPr>
                        <a:t>Homolce, Ministerstvo zdravotnictví</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ea typeface="Times New Roman" charset="0"/>
                          <a:cs typeface="Arial" charset="0"/>
                        </a:rPr>
                        <a:t>DBFO</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ea typeface="Times New Roman" charset="0"/>
                          <a:cs typeface="Arial" charset="0"/>
                        </a:rPr>
                        <a:t>0,625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3363">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Regenerace brownfieldu Ponava v Brně</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Statutární město Brno</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DBFO</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2 </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6550">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Kampus Univerzity Jana Evangelisty Purkyně</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Univerzita J. E. Purkyně, Ministerstvo školství</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DBFO</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2,5 </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7650">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Komplexní modernizace Krajské nemocnice Pardubice</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Pardubický kraj</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DBFO</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tx1"/>
                          </a:solidFill>
                          <a:effectLst/>
                          <a:latin typeface="Arial" charset="0"/>
                          <a:cs typeface="Times New Roman" charset="0"/>
                        </a:rPr>
                        <a:t>2,2</a:t>
                      </a:r>
                      <a:endParaRPr kumimoji="0" lang="cs-CZ" altLang="cs-CZ" sz="1200" b="0" i="0" u="none" strike="noStrike" cap="none" normalizeH="0" baseline="0">
                        <a:ln>
                          <a:noFill/>
                        </a:ln>
                        <a:solidFill>
                          <a:schemeClr val="tx1"/>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17858" name="Rectangle 66"/>
          <p:cNvSpPr>
            <a:spLocks noChangeArrowheads="1"/>
          </p:cNvSpPr>
          <p:nvPr/>
        </p:nvSpPr>
        <p:spPr bwMode="auto">
          <a:xfrm>
            <a:off x="468313" y="404813"/>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339966"/>
                </a:solidFill>
                <a:effectLst>
                  <a:outerShdw blurRad="38100" dist="38100" dir="2700000" algn="tl">
                    <a:srgbClr val="C0C0C0"/>
                  </a:outerShdw>
                </a:effectLst>
                <a:latin typeface="Arial Black" pitchFamily="34" charset="0"/>
              </a:defRPr>
            </a:lvl1pPr>
            <a:lvl2pPr>
              <a:defRPr sz="3200">
                <a:solidFill>
                  <a:srgbClr val="339966"/>
                </a:solidFill>
                <a:effectLst>
                  <a:outerShdw blurRad="38100" dist="38100" dir="2700000" algn="tl">
                    <a:srgbClr val="C0C0C0"/>
                  </a:outerShdw>
                </a:effectLst>
                <a:latin typeface="Arial Black" pitchFamily="34" charset="0"/>
              </a:defRPr>
            </a:lvl2pPr>
            <a:lvl3pPr>
              <a:defRPr sz="3200">
                <a:solidFill>
                  <a:srgbClr val="339966"/>
                </a:solidFill>
                <a:effectLst>
                  <a:outerShdw blurRad="38100" dist="38100" dir="2700000" algn="tl">
                    <a:srgbClr val="C0C0C0"/>
                  </a:outerShdw>
                </a:effectLst>
                <a:latin typeface="Arial Black" pitchFamily="34" charset="0"/>
              </a:defRPr>
            </a:lvl3pPr>
            <a:lvl4pPr>
              <a:defRPr sz="3200">
                <a:solidFill>
                  <a:srgbClr val="339966"/>
                </a:solidFill>
                <a:effectLst>
                  <a:outerShdw blurRad="38100" dist="38100" dir="2700000" algn="tl">
                    <a:srgbClr val="C0C0C0"/>
                  </a:outerShdw>
                </a:effectLst>
                <a:latin typeface="Arial Black" pitchFamily="34" charset="0"/>
              </a:defRPr>
            </a:lvl4pPr>
            <a:lvl5pPr>
              <a:defRPr sz="3200">
                <a:solidFill>
                  <a:srgbClr val="339966"/>
                </a:solidFill>
                <a:effectLst>
                  <a:outerShdw blurRad="38100" dist="38100" dir="2700000" algn="tl">
                    <a:srgbClr val="C0C0C0"/>
                  </a:outerShdw>
                </a:effectLst>
                <a:latin typeface="Arial Black" pitchFamily="34" charset="0"/>
              </a:defRPr>
            </a:lvl5pPr>
            <a:lvl6pPr marL="457200" fontAlgn="base">
              <a:spcBef>
                <a:spcPct val="0"/>
              </a:spcBef>
              <a:spcAft>
                <a:spcPct val="0"/>
              </a:spcAft>
              <a:defRPr sz="3200">
                <a:solidFill>
                  <a:srgbClr val="339966"/>
                </a:solidFill>
                <a:effectLst>
                  <a:outerShdw blurRad="38100" dist="38100" dir="2700000" algn="tl">
                    <a:srgbClr val="C0C0C0"/>
                  </a:outerShdw>
                </a:effectLst>
                <a:latin typeface="Arial Black" pitchFamily="34" charset="0"/>
              </a:defRPr>
            </a:lvl6pPr>
            <a:lvl7pPr marL="914400" fontAlgn="base">
              <a:spcBef>
                <a:spcPct val="0"/>
              </a:spcBef>
              <a:spcAft>
                <a:spcPct val="0"/>
              </a:spcAft>
              <a:defRPr sz="3200">
                <a:solidFill>
                  <a:srgbClr val="339966"/>
                </a:solidFill>
                <a:effectLst>
                  <a:outerShdw blurRad="38100" dist="38100" dir="2700000" algn="tl">
                    <a:srgbClr val="C0C0C0"/>
                  </a:outerShdw>
                </a:effectLst>
                <a:latin typeface="Arial Black" pitchFamily="34" charset="0"/>
              </a:defRPr>
            </a:lvl7pPr>
            <a:lvl8pPr marL="1371600" fontAlgn="base">
              <a:spcBef>
                <a:spcPct val="0"/>
              </a:spcBef>
              <a:spcAft>
                <a:spcPct val="0"/>
              </a:spcAft>
              <a:defRPr sz="3200">
                <a:solidFill>
                  <a:srgbClr val="339966"/>
                </a:solidFill>
                <a:effectLst>
                  <a:outerShdw blurRad="38100" dist="38100" dir="2700000" algn="tl">
                    <a:srgbClr val="C0C0C0"/>
                  </a:outerShdw>
                </a:effectLst>
                <a:latin typeface="Arial Black" pitchFamily="34" charset="0"/>
              </a:defRPr>
            </a:lvl8pPr>
            <a:lvl9pPr marL="1828800" fontAlgn="base">
              <a:spcBef>
                <a:spcPct val="0"/>
              </a:spcBef>
              <a:spcAft>
                <a:spcPct val="0"/>
              </a:spcAft>
              <a:defRPr sz="3200">
                <a:solidFill>
                  <a:srgbClr val="339966"/>
                </a:solidFill>
                <a:effectLst>
                  <a:outerShdw blurRad="38100" dist="38100" dir="2700000" algn="tl">
                    <a:srgbClr val="C0C0C0"/>
                  </a:outerShdw>
                </a:effectLst>
                <a:latin typeface="Arial Black" pitchFamily="34" charset="0"/>
              </a:defRPr>
            </a:lvl9pPr>
          </a:lstStyle>
          <a:p>
            <a:pPr algn="ctr"/>
            <a:r>
              <a:rPr lang="cs-CZ" altLang="cs-CZ" sz="2800" b="1" dirty="0">
                <a:solidFill>
                  <a:schemeClr val="tx1"/>
                </a:solidFill>
                <a:latin typeface="+mj-lt"/>
              </a:rPr>
              <a:t>Ukázky z realizací PPP projektů</a:t>
            </a:r>
            <a:br>
              <a:rPr lang="cs-CZ" altLang="cs-CZ" sz="2800" b="1" dirty="0">
                <a:solidFill>
                  <a:schemeClr val="tx1"/>
                </a:solidFill>
                <a:latin typeface="+mj-lt"/>
              </a:rPr>
            </a:br>
            <a:r>
              <a:rPr lang="cs-CZ" altLang="cs-CZ" sz="2000" b="1" dirty="0">
                <a:solidFill>
                  <a:schemeClr val="tx1"/>
                </a:solidFill>
                <a:latin typeface="+mj-lt"/>
              </a:rPr>
              <a:t>Pilotní projekty</a:t>
            </a:r>
          </a:p>
        </p:txBody>
      </p:sp>
      <p:sp>
        <p:nvSpPr>
          <p:cNvPr id="5" name="Obdélník 4"/>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3596042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CDC5AE3B-AFB5-41AB-AB32-4B2F572805A8}" type="slidenum">
              <a:rPr lang="cs-CZ" altLang="cs-CZ"/>
              <a:pPr/>
              <a:t>38</a:t>
            </a:fld>
            <a:endParaRPr lang="cs-CZ" altLang="cs-CZ"/>
          </a:p>
        </p:txBody>
      </p:sp>
      <p:sp>
        <p:nvSpPr>
          <p:cNvPr id="397314"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cs-CZ" sz="2000">
                <a:latin typeface="Arial" charset="0"/>
              </a:rPr>
              <a:t>Dopravní infrastruktura</a:t>
            </a:r>
          </a:p>
        </p:txBody>
      </p:sp>
      <p:sp>
        <p:nvSpPr>
          <p:cNvPr id="397315" name="Rectangle 3"/>
          <p:cNvSpPr>
            <a:spLocks noGrp="1" noChangeArrowheads="1"/>
          </p:cNvSpPr>
          <p:nvPr>
            <p:ph type="body" idx="1"/>
          </p:nvPr>
        </p:nvSpPr>
        <p:spPr>
          <a:xfrm>
            <a:off x="250825" y="1557338"/>
            <a:ext cx="4822825" cy="4724400"/>
          </a:xfrm>
        </p:spPr>
        <p:txBody>
          <a:bodyPr/>
          <a:lstStyle/>
          <a:p>
            <a:pPr>
              <a:lnSpc>
                <a:spcPct val="80000"/>
              </a:lnSpc>
              <a:buFontTx/>
              <a:buNone/>
            </a:pPr>
            <a:r>
              <a:rPr lang="cs-CZ" altLang="cs-CZ" sz="1600"/>
              <a:t>Dálnice A59, Nizozemí</a:t>
            </a:r>
          </a:p>
          <a:p>
            <a:pPr>
              <a:lnSpc>
                <a:spcPct val="80000"/>
              </a:lnSpc>
              <a:buFontTx/>
              <a:buNone/>
            </a:pPr>
            <a:r>
              <a:rPr lang="cs-CZ" altLang="cs-CZ" sz="1600"/>
              <a:t>Dálnice A65, Francie</a:t>
            </a:r>
          </a:p>
          <a:p>
            <a:pPr>
              <a:lnSpc>
                <a:spcPct val="80000"/>
              </a:lnSpc>
              <a:buFontTx/>
              <a:buNone/>
            </a:pPr>
            <a:r>
              <a:rPr lang="cs-CZ" altLang="cs-CZ" sz="1600"/>
              <a:t>Dálnice Bina-Istra, Chorvatsko</a:t>
            </a:r>
          </a:p>
          <a:p>
            <a:pPr>
              <a:lnSpc>
                <a:spcPct val="80000"/>
              </a:lnSpc>
              <a:buFontTx/>
              <a:buNone/>
            </a:pPr>
            <a:r>
              <a:rPr lang="cs-CZ" altLang="cs-CZ" sz="1600"/>
              <a:t>Dálnice E39, Norsko</a:t>
            </a:r>
          </a:p>
          <a:p>
            <a:pPr>
              <a:lnSpc>
                <a:spcPct val="80000"/>
              </a:lnSpc>
              <a:buFontTx/>
              <a:buNone/>
            </a:pPr>
            <a:r>
              <a:rPr lang="cs-CZ" altLang="cs-CZ" sz="1600"/>
              <a:t>Dálnice M1, M15, Maďarsko</a:t>
            </a:r>
          </a:p>
          <a:p>
            <a:pPr>
              <a:lnSpc>
                <a:spcPct val="80000"/>
              </a:lnSpc>
              <a:buFontTx/>
              <a:buNone/>
            </a:pPr>
            <a:r>
              <a:rPr lang="cs-CZ" altLang="cs-CZ" sz="1600"/>
              <a:t>Dálnice M5, M6, Maďarsko</a:t>
            </a:r>
          </a:p>
          <a:p>
            <a:pPr>
              <a:lnSpc>
                <a:spcPct val="80000"/>
              </a:lnSpc>
              <a:buFontTx/>
              <a:buNone/>
            </a:pPr>
            <a:r>
              <a:rPr lang="cs-CZ" altLang="cs-CZ" sz="1600"/>
              <a:t>Dálnice A1, Polsko</a:t>
            </a:r>
          </a:p>
          <a:p>
            <a:pPr>
              <a:lnSpc>
                <a:spcPct val="80000"/>
              </a:lnSpc>
              <a:buFontTx/>
              <a:buNone/>
            </a:pPr>
            <a:r>
              <a:rPr lang="cs-CZ" altLang="cs-CZ" sz="1600"/>
              <a:t>Dálnice Puentes del Litoral, Argentina</a:t>
            </a:r>
          </a:p>
          <a:p>
            <a:pPr>
              <a:lnSpc>
                <a:spcPct val="80000"/>
              </a:lnSpc>
              <a:buFontTx/>
              <a:buNone/>
            </a:pPr>
            <a:r>
              <a:rPr lang="cs-CZ" altLang="cs-CZ" sz="1600"/>
              <a:t>Dálnice Vespucio Norte Express, Chile</a:t>
            </a:r>
          </a:p>
          <a:p>
            <a:pPr>
              <a:lnSpc>
                <a:spcPct val="80000"/>
              </a:lnSpc>
              <a:buFontTx/>
              <a:buNone/>
            </a:pPr>
            <a:r>
              <a:rPr lang="cs-CZ" altLang="cs-CZ" sz="1600"/>
              <a:t>Dálnice, Čína</a:t>
            </a:r>
          </a:p>
          <a:p>
            <a:pPr>
              <a:lnSpc>
                <a:spcPct val="80000"/>
              </a:lnSpc>
              <a:buFontTx/>
              <a:buNone/>
            </a:pPr>
            <a:r>
              <a:rPr lang="cs-CZ" altLang="cs-CZ" sz="1600"/>
              <a:t>Dálnice, Indie</a:t>
            </a:r>
          </a:p>
          <a:p>
            <a:pPr>
              <a:lnSpc>
                <a:spcPct val="80000"/>
              </a:lnSpc>
              <a:buFontTx/>
              <a:buNone/>
            </a:pPr>
            <a:r>
              <a:rPr lang="cs-CZ" altLang="cs-CZ" sz="1600"/>
              <a:t>Letiště Inverness, Velká Británie</a:t>
            </a:r>
          </a:p>
          <a:p>
            <a:pPr>
              <a:lnSpc>
                <a:spcPct val="80000"/>
              </a:lnSpc>
              <a:buFontTx/>
              <a:buNone/>
            </a:pPr>
            <a:r>
              <a:rPr lang="cs-CZ" altLang="cs-CZ" sz="1600"/>
              <a:t>Metro – trasa M5 v Miláně, Itálie</a:t>
            </a:r>
          </a:p>
          <a:p>
            <a:pPr>
              <a:lnSpc>
                <a:spcPct val="80000"/>
              </a:lnSpc>
              <a:buFontTx/>
              <a:buNone/>
            </a:pPr>
            <a:r>
              <a:rPr lang="cs-CZ" altLang="cs-CZ" sz="1600"/>
              <a:t>Most Vasco da Gama, Portugalsko</a:t>
            </a:r>
          </a:p>
          <a:p>
            <a:pPr>
              <a:lnSpc>
                <a:spcPct val="80000"/>
              </a:lnSpc>
              <a:buFontTx/>
              <a:buNone/>
            </a:pPr>
            <a:r>
              <a:rPr lang="cs-CZ" altLang="cs-CZ" sz="1600"/>
              <a:t>Parkoviště A. Mignot ve Versailles</a:t>
            </a:r>
          </a:p>
          <a:p>
            <a:pPr>
              <a:lnSpc>
                <a:spcPct val="80000"/>
              </a:lnSpc>
            </a:pPr>
            <a:endParaRPr lang="cs-CZ" altLang="cs-CZ" sz="1600"/>
          </a:p>
          <a:p>
            <a:pPr>
              <a:lnSpc>
                <a:spcPct val="80000"/>
              </a:lnSpc>
            </a:pPr>
            <a:endParaRPr lang="cs-CZ" altLang="cs-CZ" sz="1600"/>
          </a:p>
        </p:txBody>
      </p:sp>
      <p:sp>
        <p:nvSpPr>
          <p:cNvPr id="397316" name="Text Box 4"/>
          <p:cNvSpPr txBox="1">
            <a:spLocks noChangeArrowheads="1"/>
          </p:cNvSpPr>
          <p:nvPr/>
        </p:nvSpPr>
        <p:spPr bwMode="auto">
          <a:xfrm>
            <a:off x="4014788" y="1844675"/>
            <a:ext cx="5129212"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1600" dirty="0">
                <a:effectLst/>
                <a:latin typeface="Arial" charset="0"/>
              </a:rPr>
              <a:t>Parkoviště </a:t>
            </a:r>
            <a:r>
              <a:rPr lang="cs-CZ" altLang="cs-CZ" sz="1600" dirty="0" err="1">
                <a:effectLst/>
                <a:latin typeface="Arial" charset="0"/>
              </a:rPr>
              <a:t>Cité</a:t>
            </a:r>
            <a:r>
              <a:rPr lang="cs-CZ" altLang="cs-CZ" sz="1600" dirty="0">
                <a:effectLst/>
                <a:latin typeface="Arial" charset="0"/>
              </a:rPr>
              <a:t> </a:t>
            </a:r>
            <a:r>
              <a:rPr lang="cs-CZ" altLang="cs-CZ" sz="1600" dirty="0" err="1">
                <a:effectLst/>
                <a:latin typeface="Arial" charset="0"/>
              </a:rPr>
              <a:t>Intenationale</a:t>
            </a:r>
            <a:r>
              <a:rPr lang="cs-CZ" altLang="cs-CZ" sz="1600" dirty="0">
                <a:effectLst/>
                <a:latin typeface="Arial" charset="0"/>
              </a:rPr>
              <a:t> v Lyonu, Francie</a:t>
            </a:r>
          </a:p>
          <a:p>
            <a:r>
              <a:rPr lang="cs-CZ" altLang="cs-CZ" sz="1600" dirty="0">
                <a:effectLst/>
                <a:latin typeface="Arial" charset="0"/>
              </a:rPr>
              <a:t>Parkoviště </a:t>
            </a:r>
            <a:r>
              <a:rPr lang="cs-CZ" altLang="cs-CZ" sz="1600" dirty="0" err="1">
                <a:effectLst/>
                <a:latin typeface="Arial" charset="0"/>
              </a:rPr>
              <a:t>Europole</a:t>
            </a:r>
            <a:r>
              <a:rPr lang="cs-CZ" altLang="cs-CZ" sz="1600" dirty="0">
                <a:effectLst/>
                <a:latin typeface="Arial" charset="0"/>
              </a:rPr>
              <a:t> v Grenoble, Francie</a:t>
            </a:r>
          </a:p>
          <a:p>
            <a:r>
              <a:rPr lang="cs-CZ" altLang="cs-CZ" sz="1600" dirty="0">
                <a:effectLst/>
                <a:latin typeface="Arial" charset="0"/>
              </a:rPr>
              <a:t>Parkoviště v Lille, Francie</a:t>
            </a:r>
          </a:p>
          <a:p>
            <a:r>
              <a:rPr lang="cs-CZ" altLang="cs-CZ" sz="1600" dirty="0">
                <a:effectLst/>
                <a:latin typeface="Arial" charset="0"/>
              </a:rPr>
              <a:t>Parkoviště v </a:t>
            </a:r>
            <a:r>
              <a:rPr lang="cs-CZ" altLang="cs-CZ" sz="1600" dirty="0" err="1">
                <a:effectLst/>
                <a:latin typeface="Arial" charset="0"/>
              </a:rPr>
              <a:t>Perigueux</a:t>
            </a:r>
            <a:r>
              <a:rPr lang="cs-CZ" altLang="cs-CZ" sz="1600" dirty="0">
                <a:effectLst/>
                <a:latin typeface="Arial" charset="0"/>
              </a:rPr>
              <a:t>, Francie</a:t>
            </a:r>
          </a:p>
          <a:p>
            <a:r>
              <a:rPr lang="cs-CZ" altLang="cs-CZ" sz="1600" dirty="0">
                <a:effectLst/>
                <a:latin typeface="Arial" charset="0"/>
              </a:rPr>
              <a:t>Parkoviště ve Washingtonu D.C., USA</a:t>
            </a:r>
          </a:p>
          <a:p>
            <a:r>
              <a:rPr lang="cs-CZ" altLang="cs-CZ" sz="1600" dirty="0">
                <a:effectLst/>
                <a:latin typeface="Arial" charset="0"/>
              </a:rPr>
              <a:t>Správa silnic, Čad</a:t>
            </a:r>
          </a:p>
          <a:p>
            <a:r>
              <a:rPr lang="cs-CZ" altLang="cs-CZ" sz="1600" dirty="0">
                <a:effectLst/>
                <a:latin typeface="Arial" charset="0"/>
              </a:rPr>
              <a:t>Tunel </a:t>
            </a:r>
            <a:r>
              <a:rPr lang="cs-CZ" altLang="cs-CZ" sz="1600" dirty="0" err="1">
                <a:effectLst/>
                <a:latin typeface="Arial" charset="0"/>
              </a:rPr>
              <a:t>Herren</a:t>
            </a:r>
            <a:r>
              <a:rPr lang="cs-CZ" altLang="cs-CZ" sz="1600" dirty="0">
                <a:effectLst/>
                <a:latin typeface="Arial" charset="0"/>
              </a:rPr>
              <a:t>, Německo</a:t>
            </a:r>
          </a:p>
          <a:p>
            <a:r>
              <a:rPr lang="cs-CZ" altLang="cs-CZ" sz="1600" dirty="0">
                <a:effectLst/>
                <a:latin typeface="Arial" charset="0"/>
              </a:rPr>
              <a:t>Zpoplatnění vjezdu do Londýna, Velká Británie</a:t>
            </a:r>
          </a:p>
          <a:p>
            <a:r>
              <a:rPr lang="cs-CZ" altLang="cs-CZ" sz="1600" dirty="0">
                <a:effectLst/>
                <a:latin typeface="Arial" charset="0"/>
              </a:rPr>
              <a:t>Zpoplatnění vjezdu do Osla, Bergenu, </a:t>
            </a:r>
            <a:r>
              <a:rPr lang="cs-CZ" altLang="cs-CZ" sz="1600" dirty="0" err="1">
                <a:effectLst/>
                <a:latin typeface="Arial" charset="0"/>
              </a:rPr>
              <a:t>Trondheimu</a:t>
            </a:r>
            <a:r>
              <a:rPr lang="cs-CZ" altLang="cs-CZ" sz="1600" dirty="0">
                <a:effectLst/>
                <a:latin typeface="Arial" charset="0"/>
              </a:rPr>
              <a:t>, Švédsko</a:t>
            </a:r>
          </a:p>
          <a:p>
            <a:r>
              <a:rPr lang="cs-CZ" altLang="cs-CZ" sz="1600" dirty="0">
                <a:effectLst/>
                <a:latin typeface="Arial" charset="0"/>
              </a:rPr>
              <a:t>Zpoplatnění vjezdu do Stockholmu, Švédsko</a:t>
            </a:r>
          </a:p>
          <a:p>
            <a:r>
              <a:rPr lang="cs-CZ" altLang="cs-CZ" sz="1600" dirty="0">
                <a:effectLst/>
                <a:latin typeface="Arial" charset="0"/>
              </a:rPr>
              <a:t>Železnice Serail, Austrálie</a:t>
            </a:r>
          </a:p>
          <a:p>
            <a:r>
              <a:rPr lang="cs-CZ" altLang="cs-CZ" sz="1600" dirty="0">
                <a:effectLst/>
                <a:latin typeface="Arial" charset="0"/>
              </a:rPr>
              <a:t>Železnice </a:t>
            </a:r>
            <a:r>
              <a:rPr lang="cs-CZ" altLang="cs-CZ" sz="1600" dirty="0" err="1">
                <a:effectLst/>
                <a:latin typeface="Arial" charset="0"/>
              </a:rPr>
              <a:t>High</a:t>
            </a:r>
            <a:r>
              <a:rPr lang="cs-CZ" altLang="cs-CZ" sz="1600" dirty="0">
                <a:effectLst/>
                <a:latin typeface="Arial" charset="0"/>
              </a:rPr>
              <a:t> speed link, Nizozemí</a:t>
            </a:r>
          </a:p>
          <a:p>
            <a:r>
              <a:rPr lang="cs-CZ" altLang="cs-CZ" sz="1600" dirty="0">
                <a:effectLst/>
                <a:latin typeface="Arial" charset="0"/>
              </a:rPr>
              <a:t>Železnice </a:t>
            </a:r>
            <a:r>
              <a:rPr lang="cs-CZ" altLang="cs-CZ" sz="1600" dirty="0" err="1">
                <a:effectLst/>
                <a:latin typeface="Arial" charset="0"/>
              </a:rPr>
              <a:t>Perpignan</a:t>
            </a:r>
            <a:r>
              <a:rPr lang="cs-CZ" altLang="cs-CZ" sz="1600" dirty="0">
                <a:effectLst/>
                <a:latin typeface="Arial" charset="0"/>
              </a:rPr>
              <a:t> - </a:t>
            </a:r>
            <a:r>
              <a:rPr lang="cs-CZ" altLang="cs-CZ" sz="1600" dirty="0" err="1">
                <a:effectLst/>
                <a:latin typeface="Arial" charset="0"/>
              </a:rPr>
              <a:t>Figueras</a:t>
            </a:r>
            <a:r>
              <a:rPr lang="cs-CZ" altLang="cs-CZ" sz="1600" dirty="0">
                <a:effectLst/>
                <a:latin typeface="Arial" charset="0"/>
              </a:rPr>
              <a:t>, Francie &amp; Španělsko</a:t>
            </a:r>
          </a:p>
        </p:txBody>
      </p:sp>
      <p:sp>
        <p:nvSpPr>
          <p:cNvPr id="6" name="Obdélník 5"/>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2859137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fld id="{66DB6065-3213-4E28-885C-3C19C9DF9975}" type="slidenum">
              <a:rPr lang="cs-CZ" altLang="cs-CZ"/>
              <a:pPr/>
              <a:t>39</a:t>
            </a:fld>
            <a:endParaRPr lang="cs-CZ" altLang="cs-CZ"/>
          </a:p>
        </p:txBody>
      </p:sp>
      <p:sp>
        <p:nvSpPr>
          <p:cNvPr id="399362"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cs-CZ" sz="2000">
                <a:latin typeface="Arial" charset="0"/>
              </a:rPr>
              <a:t>Bezpečnost, obrana</a:t>
            </a:r>
          </a:p>
        </p:txBody>
      </p:sp>
      <p:sp>
        <p:nvSpPr>
          <p:cNvPr id="399363" name="Rectangle 3"/>
          <p:cNvSpPr>
            <a:spLocks noGrp="1" noChangeArrowheads="1"/>
          </p:cNvSpPr>
          <p:nvPr>
            <p:ph type="body" idx="1"/>
          </p:nvPr>
        </p:nvSpPr>
        <p:spPr>
          <a:xfrm>
            <a:off x="684213" y="1773238"/>
            <a:ext cx="7772400" cy="3997325"/>
          </a:xfrm>
        </p:spPr>
        <p:txBody>
          <a:bodyPr/>
          <a:lstStyle/>
          <a:p>
            <a:r>
              <a:rPr lang="cs-CZ" altLang="cs-CZ" sz="2000"/>
              <a:t>Armádní cvičiště helikoptér, Velká Británie</a:t>
            </a:r>
          </a:p>
          <a:p>
            <a:r>
              <a:rPr lang="cs-CZ" altLang="cs-CZ" sz="2000"/>
              <a:t>Armádní telekomunikační služby, Velká Británie</a:t>
            </a:r>
          </a:p>
          <a:p>
            <a:r>
              <a:rPr lang="cs-CZ" altLang="cs-CZ" sz="2000"/>
              <a:t>Armádní vozidla, Velká Británie</a:t>
            </a:r>
          </a:p>
          <a:p>
            <a:r>
              <a:rPr lang="cs-CZ" altLang="cs-CZ" sz="2000"/>
              <a:t>Armymail, Velká Británie</a:t>
            </a:r>
          </a:p>
          <a:p>
            <a:r>
              <a:rPr lang="cs-CZ" altLang="cs-CZ" sz="2000"/>
              <a:t>Cvičiště Defence animal centre, Velká Británie</a:t>
            </a:r>
          </a:p>
          <a:p>
            <a:r>
              <a:rPr lang="cs-CZ" altLang="cs-CZ" sz="2000"/>
              <a:t>Kasárny Alleny Connaught, Velká Británie</a:t>
            </a:r>
          </a:p>
          <a:p>
            <a:r>
              <a:rPr lang="cs-CZ" altLang="cs-CZ" sz="2000"/>
              <a:t>Kasárny Colchester Garrison, Velká Británie</a:t>
            </a:r>
          </a:p>
          <a:p>
            <a:r>
              <a:rPr lang="cs-CZ" altLang="cs-CZ" sz="2000"/>
              <a:t>Kasárny Fürst-Wrede Mnichov, Německo</a:t>
            </a:r>
          </a:p>
          <a:p>
            <a:r>
              <a:rPr lang="cs-CZ" altLang="cs-CZ" sz="2000"/>
              <a:t>Sídlo vládní informační služby, Velká Británie</a:t>
            </a:r>
          </a:p>
        </p:txBody>
      </p:sp>
      <p:sp>
        <p:nvSpPr>
          <p:cNvPr id="5" name="Obdélník 4"/>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2570830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Zadavatel veřejných zakázek</a:t>
            </a:r>
          </a:p>
        </p:txBody>
      </p:sp>
      <p:sp>
        <p:nvSpPr>
          <p:cNvPr id="3" name="Zástupný symbol pro obsah 2"/>
          <p:cNvSpPr>
            <a:spLocks noGrp="1"/>
          </p:cNvSpPr>
          <p:nvPr>
            <p:ph idx="1"/>
          </p:nvPr>
        </p:nvSpPr>
        <p:spPr/>
        <p:txBody>
          <a:bodyPr>
            <a:normAutofit fontScale="62500" lnSpcReduction="20000"/>
          </a:bodyPr>
          <a:lstStyle/>
          <a:p>
            <a:pPr>
              <a:buFontTx/>
              <a:buChar char="-"/>
            </a:pPr>
            <a:r>
              <a:rPr lang="cs-CZ" dirty="0"/>
              <a:t>Česká republika; v případě České republiky se organizační složky státu považují za samostatné zadavatele, </a:t>
            </a:r>
          </a:p>
          <a:p>
            <a:pPr>
              <a:buFontTx/>
              <a:buChar char="-"/>
            </a:pPr>
            <a:r>
              <a:rPr lang="cs-CZ" dirty="0"/>
              <a:t> Česká národní banka, státní příspěvková organizace, </a:t>
            </a:r>
          </a:p>
          <a:p>
            <a:pPr>
              <a:buFontTx/>
              <a:buChar char="-"/>
            </a:pPr>
            <a:r>
              <a:rPr lang="cs-CZ" dirty="0"/>
              <a:t>územní samosprávný celek nebo jeho příspěvková organizace, </a:t>
            </a:r>
          </a:p>
          <a:p>
            <a:pPr>
              <a:buFontTx/>
              <a:buChar char="-"/>
            </a:pPr>
            <a:r>
              <a:rPr lang="pt-BR" dirty="0"/>
              <a:t>jiná právnická osoba, pokud</a:t>
            </a:r>
          </a:p>
          <a:p>
            <a:pPr marL="457200" lvl="1" indent="0">
              <a:buNone/>
            </a:pPr>
            <a:r>
              <a:rPr lang="cs-CZ" sz="1900" dirty="0"/>
              <a:t>1. byla založena nebo zřízena za účelem uspokojování potřeb veřejného zájmu, které nemají průmyslovou nebo obchodní povahu, a</a:t>
            </a:r>
          </a:p>
          <a:p>
            <a:pPr marL="457200" lvl="1" indent="0">
              <a:buNone/>
            </a:pPr>
            <a:r>
              <a:rPr lang="cs-CZ" sz="1900" dirty="0"/>
              <a:t>2. jiný veřejný zadavatel ji převážně financuje, může v ní uplatňovat rozhodující vliv nebo jmenuje nebo volí více než polovinu členů v jejím statutárním nebo kontrolním orgánu.</a:t>
            </a:r>
          </a:p>
          <a:p>
            <a:pPr>
              <a:buFont typeface="Calibri" panose="020F0502020204030204" pitchFamily="34" charset="0"/>
              <a:buChar char="–"/>
            </a:pPr>
            <a:r>
              <a:rPr lang="pl-PL" dirty="0"/>
              <a:t>Zadavatelem je osoba, která k úhradě nadlimitní </a:t>
            </a:r>
            <a:r>
              <a:rPr lang="cs-CZ" dirty="0"/>
              <a:t>nebo podlimitní veřejné zakázky použije více než 200 000 000 Kč, nebo více než 50 % peněžních prostředků, poskytnutých z</a:t>
            </a:r>
          </a:p>
          <a:p>
            <a:pPr marL="400050" lvl="1" indent="0">
              <a:buNone/>
            </a:pPr>
            <a:r>
              <a:rPr lang="cs-CZ" sz="1900" dirty="0"/>
              <a:t>a) rozpočtu veřejného zadavatele,</a:t>
            </a:r>
          </a:p>
          <a:p>
            <a:pPr marL="400050" lvl="1" indent="0">
              <a:buNone/>
            </a:pPr>
            <a:r>
              <a:rPr lang="cs-CZ" sz="1900" dirty="0"/>
              <a:t>b) rozpočtu Evropské unie nebo veřejného rozpočtu cizího státu s výjimkou případů, kdy je veřejná zakázka plněna mimo území Evropské unie.</a:t>
            </a:r>
          </a:p>
          <a:p>
            <a:pPr>
              <a:buFont typeface="Calibri" panose="020F0502020204030204" pitchFamily="34" charset="0"/>
              <a:buChar char="–"/>
            </a:pPr>
            <a:r>
              <a:rPr lang="pl-PL" dirty="0"/>
              <a:t> Za zadavatele se považuje také jiná osoba, </a:t>
            </a:r>
            <a:r>
              <a:rPr lang="cs-CZ" dirty="0"/>
              <a:t>která zahájila zadávací řízení, ačkoliv k tomu nebyla povinna, a to ve vztahu k tomuto zadávacímu řízení a do jeho ukončení.</a:t>
            </a:r>
          </a:p>
        </p:txBody>
      </p:sp>
    </p:spTree>
    <p:extLst>
      <p:ext uri="{BB962C8B-B14F-4D97-AF65-F5344CB8AC3E}">
        <p14:creationId xmlns:p14="http://schemas.microsoft.com/office/powerpoint/2010/main" val="580656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číslo snímku 13"/>
          <p:cNvSpPr>
            <a:spLocks noGrp="1"/>
          </p:cNvSpPr>
          <p:nvPr>
            <p:ph type="sldNum" sz="quarter" idx="11"/>
          </p:nvPr>
        </p:nvSpPr>
        <p:spPr/>
        <p:txBody>
          <a:bodyPr/>
          <a:lstStyle/>
          <a:p>
            <a:fld id="{D01FB13D-D736-41E8-B8E5-3C1B1390A5CE}" type="slidenum">
              <a:rPr lang="cs-CZ" altLang="cs-CZ"/>
              <a:pPr/>
              <a:t>40</a:t>
            </a:fld>
            <a:endParaRPr lang="cs-CZ" altLang="cs-CZ"/>
          </a:p>
        </p:txBody>
      </p:sp>
      <p:sp>
        <p:nvSpPr>
          <p:cNvPr id="400386"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cs-CZ" sz="2000">
                <a:latin typeface="Arial" charset="0"/>
              </a:rPr>
              <a:t>Bezpečnost, obrana</a:t>
            </a:r>
          </a:p>
        </p:txBody>
      </p:sp>
      <p:sp>
        <p:nvSpPr>
          <p:cNvPr id="400387" name="Rectangle 3"/>
          <p:cNvSpPr>
            <a:spLocks noGrp="1" noChangeArrowheads="1"/>
          </p:cNvSpPr>
          <p:nvPr>
            <p:ph type="body" idx="1"/>
          </p:nvPr>
        </p:nvSpPr>
        <p:spPr/>
        <p:txBody>
          <a:bodyPr/>
          <a:lstStyle/>
          <a:p>
            <a:pPr>
              <a:buFontTx/>
              <a:buNone/>
            </a:pPr>
            <a:r>
              <a:rPr lang="cs-CZ" altLang="cs-CZ" sz="2000" b="1" dirty="0"/>
              <a:t>Velká Británie</a:t>
            </a:r>
          </a:p>
          <a:p>
            <a:r>
              <a:rPr lang="cs-CZ" altLang="cs-CZ" sz="2000" dirty="0"/>
              <a:t>Provoz a údržba 92 armádních transportérů</a:t>
            </a:r>
          </a:p>
          <a:p>
            <a:r>
              <a:rPr lang="cs-CZ" altLang="cs-CZ" sz="2000" dirty="0" err="1"/>
              <a:t>Operate</a:t>
            </a:r>
            <a:r>
              <a:rPr lang="cs-CZ" altLang="cs-CZ" sz="2000" dirty="0"/>
              <a:t>, </a:t>
            </a:r>
            <a:r>
              <a:rPr lang="cs-CZ" altLang="cs-CZ" sz="2000" dirty="0" err="1"/>
              <a:t>Maintenance</a:t>
            </a:r>
            <a:r>
              <a:rPr lang="cs-CZ" altLang="cs-CZ" sz="2000" dirty="0"/>
              <a:t>, </a:t>
            </a:r>
            <a:r>
              <a:rPr lang="cs-CZ" altLang="cs-CZ" sz="2000" dirty="0" err="1"/>
              <a:t>Own</a:t>
            </a:r>
            <a:r>
              <a:rPr lang="cs-CZ" altLang="cs-CZ" dirty="0"/>
              <a:t> </a:t>
            </a:r>
            <a:endParaRPr lang="cs-CZ" altLang="cs-CZ" sz="2000" dirty="0"/>
          </a:p>
          <a:p>
            <a:r>
              <a:rPr lang="cs-CZ" altLang="cs-CZ" sz="2000" dirty="0"/>
              <a:t>20 letá smlouva od 2002</a:t>
            </a:r>
          </a:p>
          <a:p>
            <a:r>
              <a:rPr lang="cs-CZ" altLang="cs-CZ" sz="2000" dirty="0"/>
              <a:t>Platba za užívání – </a:t>
            </a:r>
            <a:r>
              <a:rPr lang="cs-CZ" altLang="cs-CZ" sz="2000" dirty="0" err="1"/>
              <a:t>availability</a:t>
            </a:r>
            <a:r>
              <a:rPr lang="cs-CZ" altLang="cs-CZ" sz="2000" dirty="0"/>
              <a:t> </a:t>
            </a:r>
            <a:r>
              <a:rPr lang="cs-CZ" altLang="cs-CZ" sz="2000" dirty="0" err="1"/>
              <a:t>payment</a:t>
            </a:r>
            <a:endParaRPr lang="cs-CZ" altLang="cs-CZ" sz="2000" dirty="0"/>
          </a:p>
        </p:txBody>
      </p:sp>
      <p:pic>
        <p:nvPicPr>
          <p:cNvPr id="400388" name="Picture 4" descr="ob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500438"/>
            <a:ext cx="2808288" cy="1887537"/>
          </a:xfrm>
          <a:prstGeom prst="rect">
            <a:avLst/>
          </a:prstGeom>
          <a:noFill/>
          <a:extLst>
            <a:ext uri="{909E8E84-426E-40DD-AFC4-6F175D3DCCD1}">
              <a14:hiddenFill xmlns:a14="http://schemas.microsoft.com/office/drawing/2010/main">
                <a:solidFill>
                  <a:srgbClr val="FFFFFF"/>
                </a:solidFill>
              </a14:hiddenFill>
            </a:ext>
          </a:extLst>
        </p:spPr>
      </p:pic>
      <p:pic>
        <p:nvPicPr>
          <p:cNvPr id="400389" name="Picture 5" descr="HETvehi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645024"/>
            <a:ext cx="3968750" cy="2257301"/>
          </a:xfrm>
          <a:prstGeom prst="rect">
            <a:avLst/>
          </a:prstGeom>
          <a:noFill/>
          <a:extLst>
            <a:ext uri="{909E8E84-426E-40DD-AFC4-6F175D3DCCD1}">
              <a14:hiddenFill xmlns:a14="http://schemas.microsoft.com/office/drawing/2010/main">
                <a:solidFill>
                  <a:srgbClr val="FFFFFF"/>
                </a:solidFill>
              </a14:hiddenFill>
            </a:ext>
          </a:extLst>
        </p:spPr>
      </p:pic>
      <p:sp>
        <p:nvSpPr>
          <p:cNvPr id="400390" name="Rectangle 6"/>
          <p:cNvSpPr>
            <a:spLocks noChangeArrowheads="1"/>
          </p:cNvSpPr>
          <p:nvPr/>
        </p:nvSpPr>
        <p:spPr bwMode="auto">
          <a:xfrm>
            <a:off x="0" y="-46038"/>
            <a:ext cx="215900" cy="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cs-CZ" altLang="cs-CZ" sz="900" b="1">
                <a:solidFill>
                  <a:srgbClr val="333399"/>
                </a:solidFill>
                <a:effectLst/>
                <a:latin typeface="Arial" charset="0"/>
                <a:ea typeface="Times New Roman" charset="0"/>
                <a:cs typeface="Arial" charset="0"/>
              </a:rPr>
              <a:t> </a:t>
            </a:r>
            <a:r>
              <a:rPr lang="cs-CZ" altLang="cs-CZ">
                <a:solidFill>
                  <a:srgbClr val="000000"/>
                </a:solidFill>
                <a:effectLst/>
                <a:ea typeface="Times New Roman" charset="0"/>
                <a:cs typeface="Arial" charset="0"/>
              </a:rPr>
              <a:t> </a:t>
            </a:r>
            <a:endParaRPr lang="cs-CZ" altLang="cs-CZ">
              <a:effectLst/>
              <a:ea typeface="Times New Roman" charset="0"/>
              <a:cs typeface="Arial" charset="0"/>
            </a:endParaRPr>
          </a:p>
        </p:txBody>
      </p:sp>
      <p:sp>
        <p:nvSpPr>
          <p:cNvPr id="40039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cs-CZ" altLang="cs-CZ">
                <a:solidFill>
                  <a:srgbClr val="000000"/>
                </a:solidFill>
                <a:effectLst/>
                <a:cs typeface="Times New Roman" charset="0"/>
              </a:rPr>
              <a:t> </a:t>
            </a:r>
            <a:endParaRPr lang="cs-CZ" altLang="cs-CZ">
              <a:effectLst/>
            </a:endParaRPr>
          </a:p>
        </p:txBody>
      </p:sp>
      <p:graphicFrame>
        <p:nvGraphicFramePr>
          <p:cNvPr id="400392" name="Group 8"/>
          <p:cNvGraphicFramePr>
            <a:graphicFrameLocks noGrp="1"/>
          </p:cNvGraphicFramePr>
          <p:nvPr/>
        </p:nvGraphicFramePr>
        <p:xfrm>
          <a:off x="0" y="0"/>
          <a:ext cx="208280" cy="39624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lvl1pPr>
                        <a:spcBef>
                          <a:spcPct val="20000"/>
                        </a:spcBef>
                        <a:buClr>
                          <a:schemeClr val="accent2"/>
                        </a:buClr>
                        <a:defRPr sz="2000">
                          <a:solidFill>
                            <a:schemeClr val="tx1"/>
                          </a:solidFill>
                          <a:latin typeface="Arial" charset="0"/>
                        </a:defRPr>
                      </a:lvl1pPr>
                      <a:lvl2pPr>
                        <a:spcBef>
                          <a:spcPct val="20000"/>
                        </a:spcBef>
                        <a:buClr>
                          <a:schemeClr val="accent2"/>
                        </a:buClr>
                        <a:defRPr>
                          <a:solidFill>
                            <a:schemeClr val="tx1"/>
                          </a:solidFill>
                          <a:latin typeface="Arial" charset="0"/>
                        </a:defRPr>
                      </a:lvl2pPr>
                      <a:lvl3pPr>
                        <a:spcBef>
                          <a:spcPct val="20000"/>
                        </a:spcBef>
                        <a:buClr>
                          <a:schemeClr val="accent2"/>
                        </a:buClr>
                        <a:defRPr sz="1600">
                          <a:solidFill>
                            <a:schemeClr val="tx1"/>
                          </a:solidFill>
                          <a:latin typeface="Arial" charset="0"/>
                        </a:defRPr>
                      </a:lvl3pPr>
                      <a:lvl4pPr>
                        <a:spcBef>
                          <a:spcPct val="20000"/>
                        </a:spcBef>
                        <a:buClr>
                          <a:schemeClr val="accent2"/>
                        </a:buClr>
                        <a:defRPr sz="1400">
                          <a:solidFill>
                            <a:schemeClr val="tx1"/>
                          </a:solidFill>
                          <a:latin typeface="Arial" charset="0"/>
                        </a:defRPr>
                      </a:lvl4pPr>
                      <a:lvl5pPr>
                        <a:spcBef>
                          <a:spcPct val="20000"/>
                        </a:spcBef>
                        <a:buClr>
                          <a:schemeClr val="accent2"/>
                        </a:buClr>
                        <a:defRPr sz="1400">
                          <a:solidFill>
                            <a:schemeClr val="tx1"/>
                          </a:solidFill>
                          <a:latin typeface="Arial" charset="0"/>
                        </a:defRPr>
                      </a:lvl5pPr>
                      <a:lvl6pPr fontAlgn="base">
                        <a:spcBef>
                          <a:spcPct val="20000"/>
                        </a:spcBef>
                        <a:spcAft>
                          <a:spcPct val="0"/>
                        </a:spcAft>
                        <a:buClr>
                          <a:schemeClr val="accent2"/>
                        </a:buClr>
                        <a:defRPr sz="1400">
                          <a:solidFill>
                            <a:schemeClr val="tx1"/>
                          </a:solidFill>
                          <a:latin typeface="Arial" charset="0"/>
                        </a:defRPr>
                      </a:lvl6pPr>
                      <a:lvl7pPr fontAlgn="base">
                        <a:spcBef>
                          <a:spcPct val="20000"/>
                        </a:spcBef>
                        <a:spcAft>
                          <a:spcPct val="0"/>
                        </a:spcAft>
                        <a:buClr>
                          <a:schemeClr val="accent2"/>
                        </a:buClr>
                        <a:defRPr sz="1400">
                          <a:solidFill>
                            <a:schemeClr val="tx1"/>
                          </a:solidFill>
                          <a:latin typeface="Arial" charset="0"/>
                        </a:defRPr>
                      </a:lvl7pPr>
                      <a:lvl8pPr fontAlgn="base">
                        <a:spcBef>
                          <a:spcPct val="20000"/>
                        </a:spcBef>
                        <a:spcAft>
                          <a:spcPct val="0"/>
                        </a:spcAft>
                        <a:buClr>
                          <a:schemeClr val="accent2"/>
                        </a:buClr>
                        <a:defRPr sz="1400">
                          <a:solidFill>
                            <a:schemeClr val="tx1"/>
                          </a:solidFill>
                          <a:latin typeface="Arial" charset="0"/>
                        </a:defRPr>
                      </a:lvl8pPr>
                      <a:lvl9pPr fontAlgn="base">
                        <a:spcBef>
                          <a:spcPct val="20000"/>
                        </a:spcBef>
                        <a:spcAft>
                          <a:spcPct val="0"/>
                        </a:spcAft>
                        <a:buClr>
                          <a:schemeClr val="accent2"/>
                        </a:buClr>
                        <a:defRPr sz="14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cs-CZ" altLang="cs-CZ" sz="2000" b="0" i="0" u="none" strike="noStrike" cap="none" normalizeH="0" baseline="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 name="Obdélník 9"/>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4121204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fld id="{155E17EB-5F2C-453B-833B-83CEA5EA601B}" type="slidenum">
              <a:rPr lang="cs-CZ" altLang="cs-CZ"/>
              <a:pPr/>
              <a:t>41</a:t>
            </a:fld>
            <a:endParaRPr lang="cs-CZ" altLang="cs-CZ"/>
          </a:p>
        </p:txBody>
      </p:sp>
      <p:sp>
        <p:nvSpPr>
          <p:cNvPr id="401410"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cs-CZ" sz="2000">
                <a:latin typeface="Arial" charset="0"/>
              </a:rPr>
              <a:t>Školství, vzdělávání</a:t>
            </a:r>
          </a:p>
        </p:txBody>
      </p:sp>
      <p:sp>
        <p:nvSpPr>
          <p:cNvPr id="401411" name="Rectangle 3"/>
          <p:cNvSpPr>
            <a:spLocks noGrp="1" noChangeArrowheads="1"/>
          </p:cNvSpPr>
          <p:nvPr>
            <p:ph type="body" idx="1"/>
          </p:nvPr>
        </p:nvSpPr>
        <p:spPr>
          <a:xfrm>
            <a:off x="611188" y="1700213"/>
            <a:ext cx="7772400" cy="4724400"/>
          </a:xfrm>
        </p:spPr>
        <p:txBody>
          <a:bodyPr/>
          <a:lstStyle/>
          <a:p>
            <a:pPr>
              <a:lnSpc>
                <a:spcPct val="90000"/>
              </a:lnSpc>
            </a:pPr>
            <a:r>
              <a:rPr lang="cs-CZ" altLang="cs-CZ" sz="2000"/>
              <a:t>Knihovna a technologické studijní centrum v Hackney, Velká Británie</a:t>
            </a:r>
          </a:p>
          <a:p>
            <a:pPr>
              <a:lnSpc>
                <a:spcPct val="90000"/>
              </a:lnSpc>
            </a:pPr>
            <a:r>
              <a:rPr lang="cs-CZ" altLang="cs-CZ" sz="2000"/>
              <a:t>Knihovna Jubilee v Brightonu, Velká Británie</a:t>
            </a:r>
          </a:p>
          <a:p>
            <a:pPr>
              <a:lnSpc>
                <a:spcPct val="90000"/>
              </a:lnSpc>
            </a:pPr>
            <a:r>
              <a:rPr lang="cs-CZ" altLang="cs-CZ" sz="2000"/>
              <a:t>Mateřská škola Sjaland, Island</a:t>
            </a:r>
          </a:p>
          <a:p>
            <a:pPr>
              <a:lnSpc>
                <a:spcPct val="90000"/>
              </a:lnSpc>
            </a:pPr>
            <a:r>
              <a:rPr lang="cs-CZ" altLang="cs-CZ" sz="2000"/>
              <a:t>Učňovské středisko ve městě Leverkusen, Německo</a:t>
            </a:r>
          </a:p>
          <a:p>
            <a:pPr>
              <a:lnSpc>
                <a:spcPct val="90000"/>
              </a:lnSpc>
            </a:pPr>
            <a:r>
              <a:rPr lang="cs-CZ" altLang="cs-CZ" sz="2000"/>
              <a:t>Univerzita King's College London, Velká Británie</a:t>
            </a:r>
          </a:p>
          <a:p>
            <a:pPr>
              <a:lnSpc>
                <a:spcPct val="90000"/>
              </a:lnSpc>
            </a:pPr>
            <a:r>
              <a:rPr lang="cs-CZ" altLang="cs-CZ" sz="2000"/>
              <a:t>Univerzita National Maritime College, Irsko</a:t>
            </a:r>
          </a:p>
          <a:p>
            <a:pPr>
              <a:lnSpc>
                <a:spcPct val="90000"/>
              </a:lnSpc>
            </a:pPr>
            <a:r>
              <a:rPr lang="cs-CZ" altLang="cs-CZ" sz="2000"/>
              <a:t>Univerzitní fyzikální laboratoř, Velká Británie</a:t>
            </a:r>
          </a:p>
          <a:p>
            <a:pPr>
              <a:lnSpc>
                <a:spcPct val="90000"/>
              </a:lnSpc>
            </a:pPr>
            <a:r>
              <a:rPr lang="cs-CZ" altLang="cs-CZ" sz="2000"/>
              <a:t>Univerzitní sportovní akademie Manchester, Velká Británie</a:t>
            </a:r>
          </a:p>
          <a:p>
            <a:pPr>
              <a:lnSpc>
                <a:spcPct val="90000"/>
              </a:lnSpc>
            </a:pPr>
            <a:r>
              <a:rPr lang="cs-CZ" altLang="cs-CZ" sz="2000"/>
              <a:t>Vyšší odborná škola Newbury, Velká Británie</a:t>
            </a:r>
          </a:p>
          <a:p>
            <a:pPr>
              <a:lnSpc>
                <a:spcPct val="90000"/>
              </a:lnSpc>
            </a:pPr>
            <a:r>
              <a:rPr lang="cs-CZ" altLang="cs-CZ" sz="2000"/>
              <a:t>Základní škola Laekjarskoli, Island</a:t>
            </a:r>
          </a:p>
        </p:txBody>
      </p:sp>
      <p:sp>
        <p:nvSpPr>
          <p:cNvPr id="5" name="Obdélník 4"/>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4222269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55B73254-A20F-48F4-9152-4D231B354068}" type="slidenum">
              <a:rPr lang="cs-CZ" altLang="cs-CZ"/>
              <a:pPr/>
              <a:t>42</a:t>
            </a:fld>
            <a:endParaRPr lang="cs-CZ" altLang="cs-CZ"/>
          </a:p>
        </p:txBody>
      </p:sp>
      <p:sp>
        <p:nvSpPr>
          <p:cNvPr id="402434"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cs-CZ" sz="2000">
                <a:latin typeface="Arial" charset="0"/>
              </a:rPr>
              <a:t>Školství, vzdělávání</a:t>
            </a:r>
          </a:p>
        </p:txBody>
      </p:sp>
      <p:pic>
        <p:nvPicPr>
          <p:cNvPr id="402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557338"/>
            <a:ext cx="6181725" cy="1400175"/>
          </a:xfrm>
          <a:prstGeom prst="rect">
            <a:avLst/>
          </a:prstGeom>
          <a:noFill/>
          <a:extLst>
            <a:ext uri="{909E8E84-426E-40DD-AFC4-6F175D3DCCD1}">
              <a14:hiddenFill xmlns:a14="http://schemas.microsoft.com/office/drawing/2010/main">
                <a:solidFill>
                  <a:srgbClr val="FFFFFF"/>
                </a:solidFill>
              </a14:hiddenFill>
            </a:ext>
          </a:extLst>
        </p:spPr>
      </p:pic>
      <p:sp>
        <p:nvSpPr>
          <p:cNvPr id="402436" name="Rectangle 4"/>
          <p:cNvSpPr>
            <a:spLocks noGrp="1" noChangeArrowheads="1"/>
          </p:cNvSpPr>
          <p:nvPr>
            <p:ph type="body" idx="1"/>
          </p:nvPr>
        </p:nvSpPr>
        <p:spPr>
          <a:xfrm>
            <a:off x="468313" y="3429000"/>
            <a:ext cx="7772400" cy="2773363"/>
          </a:xfrm>
          <a:noFill/>
          <a:ln/>
        </p:spPr>
        <p:txBody>
          <a:bodyPr/>
          <a:lstStyle/>
          <a:p>
            <a:r>
              <a:rPr lang="cs-CZ" altLang="cs-CZ" sz="2000"/>
              <a:t>Německo - Offenbach, Cologne, Leverkusen</a:t>
            </a:r>
          </a:p>
          <a:p>
            <a:r>
              <a:rPr lang="cs-CZ" altLang="cs-CZ" sz="2000"/>
              <a:t>DBFO – včetně komplet facility managementu</a:t>
            </a:r>
          </a:p>
          <a:p>
            <a:r>
              <a:rPr lang="cs-CZ" altLang="cs-CZ" sz="2000"/>
              <a:t>90 škol s více jak 450 budovami, 480.000 m2</a:t>
            </a:r>
          </a:p>
          <a:p>
            <a:r>
              <a:rPr lang="cs-CZ" altLang="cs-CZ" sz="2000"/>
              <a:t>Vítězná konsorcia: SKE – 41 škol, Hochtief 49 škol</a:t>
            </a:r>
          </a:p>
        </p:txBody>
      </p:sp>
      <p:sp>
        <p:nvSpPr>
          <p:cNvPr id="6" name="Obdélník 5"/>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953029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fld id="{9AE76D95-D133-4146-9601-EBB5044060A3}" type="slidenum">
              <a:rPr lang="cs-CZ" altLang="cs-CZ"/>
              <a:pPr/>
              <a:t>43</a:t>
            </a:fld>
            <a:endParaRPr lang="cs-CZ" altLang="cs-CZ"/>
          </a:p>
        </p:txBody>
      </p:sp>
      <p:sp>
        <p:nvSpPr>
          <p:cNvPr id="403458"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cs-CZ" sz="2000">
                <a:latin typeface="Arial" charset="0"/>
              </a:rPr>
              <a:t>Zdravotnictví </a:t>
            </a:r>
          </a:p>
        </p:txBody>
      </p:sp>
      <p:sp>
        <p:nvSpPr>
          <p:cNvPr id="403459" name="Rectangle 3"/>
          <p:cNvSpPr>
            <a:spLocks noGrp="1" noChangeArrowheads="1"/>
          </p:cNvSpPr>
          <p:nvPr>
            <p:ph type="body" idx="1"/>
          </p:nvPr>
        </p:nvSpPr>
        <p:spPr/>
        <p:txBody>
          <a:bodyPr/>
          <a:lstStyle/>
          <a:p>
            <a:endParaRPr lang="cs-CZ" altLang="cs-CZ" sz="2000"/>
          </a:p>
          <a:p>
            <a:r>
              <a:rPr lang="cs-CZ" altLang="cs-CZ" sz="2000"/>
              <a:t>Nemocnice Brescia - 1. etapa, Itálie</a:t>
            </a:r>
          </a:p>
          <a:p>
            <a:r>
              <a:rPr lang="cs-CZ" altLang="cs-CZ" sz="2000"/>
              <a:t>Nemocnice Inkosi Albert Luthuli, JAR</a:t>
            </a:r>
          </a:p>
          <a:p>
            <a:r>
              <a:rPr lang="cs-CZ" altLang="cs-CZ" sz="2000"/>
              <a:t>Nemocnice Universitas a Pelonomi, JAR</a:t>
            </a:r>
          </a:p>
          <a:p>
            <a:r>
              <a:rPr lang="cs-CZ" altLang="cs-CZ" sz="2000"/>
              <a:t>Nemocnice v Majadahondě, Španělsko</a:t>
            </a:r>
          </a:p>
          <a:p>
            <a:r>
              <a:rPr lang="cs-CZ" altLang="cs-CZ" sz="2000"/>
              <a:t>Nemocnice v Mestre, Itálie</a:t>
            </a:r>
          </a:p>
          <a:p>
            <a:r>
              <a:rPr lang="cs-CZ" altLang="cs-CZ" sz="2000"/>
              <a:t>Nemocnice v Romfordu, Velká Británie</a:t>
            </a:r>
          </a:p>
          <a:p>
            <a:r>
              <a:rPr lang="cs-CZ" altLang="cs-CZ" sz="2000"/>
              <a:t>Nemocnice ve Worcesteru, Velká Británie</a:t>
            </a:r>
          </a:p>
          <a:p>
            <a:endParaRPr lang="cs-CZ" altLang="cs-CZ" sz="2000"/>
          </a:p>
        </p:txBody>
      </p:sp>
      <p:sp>
        <p:nvSpPr>
          <p:cNvPr id="5" name="Obdélník 4"/>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2020373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fld id="{C1F9BE02-712B-47A0-8256-EDD35CC65A90}" type="slidenum">
              <a:rPr lang="cs-CZ" altLang="cs-CZ"/>
              <a:pPr/>
              <a:t>44</a:t>
            </a:fld>
            <a:endParaRPr lang="cs-CZ" altLang="cs-CZ"/>
          </a:p>
        </p:txBody>
      </p:sp>
      <p:sp>
        <p:nvSpPr>
          <p:cNvPr id="404482"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cs-CZ" sz="2000">
                <a:latin typeface="Arial" charset="0"/>
              </a:rPr>
              <a:t>Ubytovací zařízení, sociální domy</a:t>
            </a:r>
          </a:p>
        </p:txBody>
      </p:sp>
      <p:sp>
        <p:nvSpPr>
          <p:cNvPr id="404483" name="Rectangle 3"/>
          <p:cNvSpPr>
            <a:spLocks noGrp="1" noChangeArrowheads="1"/>
          </p:cNvSpPr>
          <p:nvPr>
            <p:ph type="body" idx="1"/>
          </p:nvPr>
        </p:nvSpPr>
        <p:spPr>
          <a:xfrm>
            <a:off x="684213" y="1557338"/>
            <a:ext cx="7772400" cy="4724400"/>
          </a:xfrm>
        </p:spPr>
        <p:txBody>
          <a:bodyPr/>
          <a:lstStyle/>
          <a:p>
            <a:pPr>
              <a:lnSpc>
                <a:spcPct val="80000"/>
              </a:lnSpc>
            </a:pPr>
            <a:r>
              <a:rPr lang="cs-CZ" altLang="cs-CZ" sz="1800"/>
              <a:t>Bydlení Projekt japonského shromáždění, Japonsko</a:t>
            </a:r>
          </a:p>
          <a:p>
            <a:pPr>
              <a:lnSpc>
                <a:spcPct val="80000"/>
              </a:lnSpc>
            </a:pPr>
            <a:r>
              <a:rPr lang="cs-CZ" altLang="cs-CZ" sz="1800"/>
              <a:t>Bydlení Swarcliffe, Velká Británie</a:t>
            </a:r>
          </a:p>
          <a:p>
            <a:pPr>
              <a:lnSpc>
                <a:spcPct val="80000"/>
              </a:lnSpc>
            </a:pPr>
            <a:r>
              <a:rPr lang="cs-CZ" altLang="cs-CZ" sz="1800"/>
              <a:t>Bydlení v londýnské části Camden, Velká Británie</a:t>
            </a:r>
          </a:p>
          <a:p>
            <a:pPr>
              <a:lnSpc>
                <a:spcPct val="80000"/>
              </a:lnSpc>
            </a:pPr>
            <a:r>
              <a:rPr lang="cs-CZ" altLang="cs-CZ" sz="1800"/>
              <a:t>Domov pro seniory Ealing, Velká Británie</a:t>
            </a:r>
          </a:p>
          <a:p>
            <a:pPr>
              <a:lnSpc>
                <a:spcPct val="80000"/>
              </a:lnSpc>
            </a:pPr>
            <a:r>
              <a:rPr lang="cs-CZ" altLang="cs-CZ" sz="1800"/>
              <a:t>Domov pro seniory Hammersmith a Fulham, Velká Británie</a:t>
            </a:r>
          </a:p>
          <a:p>
            <a:pPr>
              <a:lnSpc>
                <a:spcPct val="80000"/>
              </a:lnSpc>
            </a:pPr>
            <a:r>
              <a:rPr lang="cs-CZ" altLang="cs-CZ" sz="1800"/>
              <a:t>Domov pro seniory v Reykjavíku, Island</a:t>
            </a:r>
          </a:p>
          <a:p>
            <a:pPr>
              <a:lnSpc>
                <a:spcPct val="80000"/>
              </a:lnSpc>
            </a:pPr>
            <a:r>
              <a:rPr lang="cs-CZ" altLang="cs-CZ" sz="1800"/>
              <a:t>Domovy pro seniory v Cheshire, Velká Británie</a:t>
            </a:r>
          </a:p>
          <a:p>
            <a:pPr>
              <a:lnSpc>
                <a:spcPct val="80000"/>
              </a:lnSpc>
            </a:pPr>
            <a:r>
              <a:rPr lang="cs-CZ" altLang="cs-CZ" sz="1800"/>
              <a:t>Budova Ambasády UK v Berlíně, Německo</a:t>
            </a:r>
          </a:p>
          <a:p>
            <a:pPr>
              <a:lnSpc>
                <a:spcPct val="80000"/>
              </a:lnSpc>
            </a:pPr>
            <a:r>
              <a:rPr lang="cs-CZ" altLang="cs-CZ" sz="1800"/>
              <a:t>Budova krajského úřadu Unna, Německo</a:t>
            </a:r>
          </a:p>
          <a:p>
            <a:pPr>
              <a:lnSpc>
                <a:spcPct val="80000"/>
              </a:lnSpc>
            </a:pPr>
            <a:r>
              <a:rPr lang="cs-CZ" altLang="cs-CZ" sz="1800"/>
              <a:t>Budova radnice, Německo</a:t>
            </a:r>
          </a:p>
          <a:p>
            <a:pPr>
              <a:lnSpc>
                <a:spcPct val="80000"/>
              </a:lnSpc>
            </a:pPr>
            <a:r>
              <a:rPr lang="cs-CZ" altLang="cs-CZ" sz="1800"/>
              <a:t>Policejní ústředí v Gloucestershire,Velká Británie</a:t>
            </a:r>
          </a:p>
          <a:p>
            <a:pPr>
              <a:lnSpc>
                <a:spcPct val="80000"/>
              </a:lnSpc>
            </a:pPr>
            <a:r>
              <a:rPr lang="cs-CZ" altLang="cs-CZ" sz="1800"/>
              <a:t>Policejní ústředí v Cheshire,Velká Británie</a:t>
            </a:r>
          </a:p>
          <a:p>
            <a:pPr>
              <a:lnSpc>
                <a:spcPct val="80000"/>
              </a:lnSpc>
            </a:pPr>
            <a:r>
              <a:rPr lang="cs-CZ" altLang="cs-CZ" sz="1800"/>
              <a:t>Požární stanice v Cornwallu, Velká Británie</a:t>
            </a:r>
          </a:p>
          <a:p>
            <a:pPr>
              <a:lnSpc>
                <a:spcPct val="80000"/>
              </a:lnSpc>
            </a:pPr>
            <a:r>
              <a:rPr lang="cs-CZ" altLang="cs-CZ" sz="1800"/>
              <a:t>Technické centrum Heiterblick, Německo</a:t>
            </a:r>
          </a:p>
          <a:p>
            <a:pPr>
              <a:lnSpc>
                <a:spcPct val="80000"/>
              </a:lnSpc>
            </a:pPr>
            <a:r>
              <a:rPr lang="cs-CZ" altLang="cs-CZ" sz="1800"/>
              <a:t>Úřad ministerstva průmyslu a obchodu Jihoafrické republiky, JAR</a:t>
            </a:r>
          </a:p>
          <a:p>
            <a:pPr>
              <a:lnSpc>
                <a:spcPct val="80000"/>
              </a:lnSpc>
            </a:pPr>
            <a:r>
              <a:rPr lang="cs-CZ" altLang="cs-CZ" sz="1800"/>
              <a:t>Úřad ministerstva vnitra v Londýně, Velká Británie</a:t>
            </a:r>
          </a:p>
          <a:p>
            <a:pPr>
              <a:lnSpc>
                <a:spcPct val="80000"/>
              </a:lnSpc>
            </a:pPr>
            <a:endParaRPr lang="cs-CZ" altLang="cs-CZ" sz="1800"/>
          </a:p>
        </p:txBody>
      </p:sp>
      <p:sp>
        <p:nvSpPr>
          <p:cNvPr id="5" name="Obdélník 4"/>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4220994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p:cNvSpPr>
            <a:spLocks noGrp="1"/>
          </p:cNvSpPr>
          <p:nvPr>
            <p:ph type="sldNum" sz="quarter" idx="11"/>
          </p:nvPr>
        </p:nvSpPr>
        <p:spPr/>
        <p:txBody>
          <a:bodyPr/>
          <a:lstStyle/>
          <a:p>
            <a:fld id="{BC96DBC2-BA03-4CE4-B83B-2911A4D9EC87}" type="slidenum">
              <a:rPr lang="cs-CZ" altLang="cs-CZ"/>
              <a:pPr/>
              <a:t>45</a:t>
            </a:fld>
            <a:endParaRPr lang="cs-CZ" altLang="cs-CZ"/>
          </a:p>
        </p:txBody>
      </p:sp>
      <p:sp>
        <p:nvSpPr>
          <p:cNvPr id="405506"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cs-CZ" sz="2000">
                <a:latin typeface="Arial" charset="0"/>
              </a:rPr>
              <a:t>Ubytovací zařízení</a:t>
            </a:r>
          </a:p>
        </p:txBody>
      </p:sp>
      <p:sp>
        <p:nvSpPr>
          <p:cNvPr id="405507" name="Rectangle 3"/>
          <p:cNvSpPr>
            <a:spLocks noGrp="1" noChangeArrowheads="1"/>
          </p:cNvSpPr>
          <p:nvPr>
            <p:ph type="body" idx="1"/>
          </p:nvPr>
        </p:nvSpPr>
        <p:spPr>
          <a:xfrm>
            <a:off x="685800" y="1447800"/>
            <a:ext cx="8458200" cy="4724400"/>
          </a:xfrm>
        </p:spPr>
        <p:txBody>
          <a:bodyPr/>
          <a:lstStyle/>
          <a:p>
            <a:pPr>
              <a:buFontTx/>
              <a:buNone/>
            </a:pPr>
            <a:r>
              <a:rPr lang="cs-CZ" altLang="cs-CZ" sz="2000" b="1"/>
              <a:t>Britská ambasáda v Berlíně</a:t>
            </a:r>
          </a:p>
          <a:p>
            <a:r>
              <a:rPr lang="cs-CZ" altLang="cs-CZ" sz="2000"/>
              <a:t>Příprava 96 – 98, stavba 98 – 00, provoz od června 2000</a:t>
            </a:r>
          </a:p>
          <a:p>
            <a:r>
              <a:rPr lang="cs-CZ" altLang="cs-CZ" sz="2000"/>
              <a:t>Partnerská smlouva na 30 let</a:t>
            </a:r>
          </a:p>
          <a:p>
            <a:r>
              <a:rPr lang="cs-CZ" altLang="cs-CZ" sz="2000"/>
              <a:t>První britský novodobý PPP projekt v zahraničí </a:t>
            </a:r>
          </a:p>
          <a:p>
            <a:r>
              <a:rPr lang="cs-CZ" altLang="cs-CZ" sz="2000"/>
              <a:t>Build Finance Operate</a:t>
            </a:r>
          </a:p>
          <a:p>
            <a:r>
              <a:rPr lang="cs-CZ" altLang="cs-CZ" sz="2000"/>
              <a:t>Investice 17 mil. EUR</a:t>
            </a:r>
          </a:p>
        </p:txBody>
      </p:sp>
      <p:pic>
        <p:nvPicPr>
          <p:cNvPr id="405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3716338"/>
            <a:ext cx="2189162"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716338"/>
            <a:ext cx="198755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716338"/>
            <a:ext cx="189865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délník 7"/>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3169428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fld id="{FA7490A2-2CD0-43F4-B292-1E760C914627}" type="slidenum">
              <a:rPr lang="cs-CZ" altLang="cs-CZ"/>
              <a:pPr/>
              <a:t>46</a:t>
            </a:fld>
            <a:endParaRPr lang="cs-CZ" altLang="cs-CZ"/>
          </a:p>
        </p:txBody>
      </p:sp>
      <p:sp>
        <p:nvSpPr>
          <p:cNvPr id="406530"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cs-CZ" sz="2000">
                <a:latin typeface="Arial" charset="0"/>
              </a:rPr>
              <a:t>Kultura, sport</a:t>
            </a:r>
          </a:p>
        </p:txBody>
      </p:sp>
      <p:sp>
        <p:nvSpPr>
          <p:cNvPr id="406531" name="Rectangle 3"/>
          <p:cNvSpPr>
            <a:spLocks noGrp="1" noChangeArrowheads="1"/>
          </p:cNvSpPr>
          <p:nvPr>
            <p:ph type="body" idx="1"/>
          </p:nvPr>
        </p:nvSpPr>
        <p:spPr/>
        <p:txBody>
          <a:bodyPr/>
          <a:lstStyle/>
          <a:p>
            <a:endParaRPr lang="cs-CZ" altLang="cs-CZ" sz="2000"/>
          </a:p>
          <a:p>
            <a:r>
              <a:rPr lang="cs-CZ" altLang="cs-CZ" sz="2000"/>
              <a:t>Filmové a televizní studio, Austrálie</a:t>
            </a:r>
          </a:p>
          <a:p>
            <a:r>
              <a:rPr lang="cs-CZ" altLang="cs-CZ" sz="2000"/>
              <a:t>Lázeňské zařízení v Laugardaluru, Velká Británie</a:t>
            </a:r>
          </a:p>
          <a:p>
            <a:r>
              <a:rPr lang="cs-CZ" altLang="cs-CZ" sz="2000"/>
              <a:t>Lázeňská zařízení, Rakousko</a:t>
            </a:r>
          </a:p>
          <a:p>
            <a:r>
              <a:rPr lang="cs-CZ" altLang="cs-CZ" sz="2000"/>
              <a:t>Sportovní a zábavní centrum Crosby,Velká Británie</a:t>
            </a:r>
          </a:p>
          <a:p>
            <a:r>
              <a:rPr lang="cs-CZ" altLang="cs-CZ" sz="2000"/>
              <a:t>Sportovní centrum Björk v Hafnarfjörauru, Island</a:t>
            </a:r>
          </a:p>
          <a:p>
            <a:r>
              <a:rPr lang="cs-CZ" altLang="cs-CZ" sz="2000"/>
              <a:t>Sportovní centrum Willesden, Velká Británie</a:t>
            </a:r>
          </a:p>
          <a:p>
            <a:r>
              <a:rPr lang="cs-CZ" altLang="cs-CZ" sz="2000"/>
              <a:t>Sportovní haly v Münsteru, Německo</a:t>
            </a:r>
          </a:p>
          <a:p>
            <a:r>
              <a:rPr lang="cs-CZ" altLang="cs-CZ" sz="2000"/>
              <a:t>Sportovní stadion Stade de France, Francie</a:t>
            </a:r>
          </a:p>
          <a:p>
            <a:pPr>
              <a:buFontTx/>
              <a:buNone/>
            </a:pPr>
            <a:endParaRPr lang="cs-CZ" altLang="cs-CZ" sz="2000"/>
          </a:p>
        </p:txBody>
      </p:sp>
      <p:sp>
        <p:nvSpPr>
          <p:cNvPr id="5" name="Obdélník 4"/>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2928062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1"/>
          </p:nvPr>
        </p:nvSpPr>
        <p:spPr/>
        <p:txBody>
          <a:bodyPr/>
          <a:lstStyle/>
          <a:p>
            <a:fld id="{5BB6176A-34DD-4519-9F4F-0A38BCF06BA4}" type="slidenum">
              <a:rPr lang="cs-CZ" altLang="cs-CZ"/>
              <a:pPr/>
              <a:t>47</a:t>
            </a:fld>
            <a:endParaRPr lang="cs-CZ" altLang="cs-CZ"/>
          </a:p>
        </p:txBody>
      </p:sp>
      <p:sp>
        <p:nvSpPr>
          <p:cNvPr id="407554"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cs-CZ" sz="2000">
                <a:latin typeface="Arial" charset="0"/>
              </a:rPr>
              <a:t>Kultura, sport</a:t>
            </a:r>
          </a:p>
        </p:txBody>
      </p:sp>
      <p:sp>
        <p:nvSpPr>
          <p:cNvPr id="407555" name="Rectangle 3"/>
          <p:cNvSpPr>
            <a:spLocks noGrp="1" noChangeArrowheads="1"/>
          </p:cNvSpPr>
          <p:nvPr>
            <p:ph type="body" idx="1"/>
          </p:nvPr>
        </p:nvSpPr>
        <p:spPr>
          <a:xfrm>
            <a:off x="395288" y="3573463"/>
            <a:ext cx="7772400" cy="3060700"/>
          </a:xfrm>
        </p:spPr>
        <p:txBody>
          <a:bodyPr/>
          <a:lstStyle/>
          <a:p>
            <a:pPr>
              <a:lnSpc>
                <a:spcPct val="90000"/>
              </a:lnSpc>
              <a:buFontTx/>
              <a:buNone/>
            </a:pPr>
            <a:r>
              <a:rPr lang="cs-CZ" altLang="cs-CZ" sz="2000" b="1"/>
              <a:t>Singapore – SPORT HUB</a:t>
            </a:r>
          </a:p>
          <a:p>
            <a:pPr>
              <a:lnSpc>
                <a:spcPct val="90000"/>
              </a:lnSpc>
            </a:pPr>
            <a:r>
              <a:rPr lang="cs-CZ" altLang="cs-CZ" sz="1800"/>
              <a:t>Jedná se o multi-sportovní zařízení, které bude schopné hostit nejprestižnější mezinárodní sportovní akce. </a:t>
            </a:r>
          </a:p>
          <a:p>
            <a:pPr>
              <a:lnSpc>
                <a:spcPct val="90000"/>
              </a:lnSpc>
            </a:pPr>
            <a:r>
              <a:rPr lang="cs-CZ" altLang="cs-CZ" sz="1800"/>
              <a:t>Stadión s uzavíratelnou střechou s kapacitou 55.000 sedadel</a:t>
            </a:r>
          </a:p>
          <a:p>
            <a:pPr>
              <a:lnSpc>
                <a:spcPct val="90000"/>
              </a:lnSpc>
            </a:pPr>
            <a:r>
              <a:rPr lang="cs-CZ" altLang="cs-CZ" sz="1800"/>
              <a:t>Rekonstrukci současného vnitřního singapurského stadiónu</a:t>
            </a:r>
          </a:p>
          <a:p>
            <a:pPr>
              <a:lnSpc>
                <a:spcPct val="90000"/>
              </a:lnSpc>
            </a:pPr>
            <a:r>
              <a:rPr lang="cs-CZ" altLang="cs-CZ" sz="1800"/>
              <a:t>Nový multifunkční vnitřní stadión pro 3.000 diváků</a:t>
            </a:r>
          </a:p>
          <a:p>
            <a:pPr>
              <a:lnSpc>
                <a:spcPct val="90000"/>
              </a:lnSpc>
            </a:pPr>
            <a:r>
              <a:rPr lang="cs-CZ" altLang="cs-CZ" sz="1800"/>
              <a:t>Aqua-centrum pro vodní sporty s více jak 3.000 pevnými místy k sezení a dalšími 3.000 příležitostnými sedadly</a:t>
            </a:r>
          </a:p>
          <a:p>
            <a:pPr>
              <a:lnSpc>
                <a:spcPct val="90000"/>
              </a:lnSpc>
            </a:pPr>
            <a:r>
              <a:rPr lang="cs-CZ" altLang="cs-CZ" sz="1800"/>
              <a:t>Komerční plochy na 34.000 m2</a:t>
            </a:r>
          </a:p>
        </p:txBody>
      </p:sp>
      <p:pic>
        <p:nvPicPr>
          <p:cNvPr id="407556" name="Picture 4" descr="Looking outwar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557338"/>
            <a:ext cx="6264275" cy="1943100"/>
          </a:xfrm>
          <a:prstGeom prst="rect">
            <a:avLst/>
          </a:prstGeom>
          <a:noFill/>
          <a:extLst>
            <a:ext uri="{909E8E84-426E-40DD-AFC4-6F175D3DCCD1}">
              <a14:hiddenFill xmlns:a14="http://schemas.microsoft.com/office/drawing/2010/main">
                <a:solidFill>
                  <a:srgbClr val="FFFFFF"/>
                </a:solidFill>
              </a14:hiddenFill>
            </a:ext>
          </a:extLst>
        </p:spPr>
      </p:pic>
      <p:sp>
        <p:nvSpPr>
          <p:cNvPr id="407557" name="Text Box 5"/>
          <p:cNvSpPr txBox="1">
            <a:spLocks noChangeArrowheads="1"/>
          </p:cNvSpPr>
          <p:nvPr/>
        </p:nvSpPr>
        <p:spPr bwMode="auto">
          <a:xfrm>
            <a:off x="5775325" y="3089275"/>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i="1">
                <a:solidFill>
                  <a:schemeClr val="bg1"/>
                </a:solidFill>
                <a:effectLst>
                  <a:outerShdw blurRad="38100" dist="38100" dir="2700000" algn="tl">
                    <a:srgbClr val="C0C0C0"/>
                  </a:outerShdw>
                </a:effectLst>
              </a:rPr>
              <a:t>Merlin</a:t>
            </a:r>
          </a:p>
        </p:txBody>
      </p:sp>
      <p:sp>
        <p:nvSpPr>
          <p:cNvPr id="7" name="Obdélník 6"/>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297409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fld id="{69C11D6D-FB52-4E1D-B9EB-8DABCA3CFCE1}" type="slidenum">
              <a:rPr lang="cs-CZ" altLang="cs-CZ"/>
              <a:pPr/>
              <a:t>48</a:t>
            </a:fld>
            <a:endParaRPr lang="cs-CZ" altLang="cs-CZ"/>
          </a:p>
        </p:txBody>
      </p:sp>
      <p:sp>
        <p:nvSpPr>
          <p:cNvPr id="408578"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cs-CZ" sz="2000">
                <a:latin typeface="Arial" charset="0"/>
              </a:rPr>
              <a:t>Regenerační projekty</a:t>
            </a:r>
          </a:p>
        </p:txBody>
      </p:sp>
      <p:sp>
        <p:nvSpPr>
          <p:cNvPr id="408579" name="Rectangle 3"/>
          <p:cNvSpPr>
            <a:spLocks noGrp="1" noChangeArrowheads="1"/>
          </p:cNvSpPr>
          <p:nvPr>
            <p:ph type="body" idx="1"/>
          </p:nvPr>
        </p:nvSpPr>
        <p:spPr>
          <a:xfrm>
            <a:off x="684213" y="1844675"/>
            <a:ext cx="7772400" cy="4724400"/>
          </a:xfrm>
        </p:spPr>
        <p:txBody>
          <a:bodyPr/>
          <a:lstStyle/>
          <a:p>
            <a:r>
              <a:rPr lang="cs-CZ" altLang="cs-CZ" sz="2000"/>
              <a:t>Regenerace centra města Canning Town, Velká Británie</a:t>
            </a:r>
          </a:p>
          <a:p>
            <a:r>
              <a:rPr lang="cs-CZ" altLang="cs-CZ" sz="2000"/>
              <a:t>Regenerace Grand Central Terminal NY, USA</a:t>
            </a:r>
          </a:p>
          <a:p>
            <a:r>
              <a:rPr lang="cs-CZ" altLang="cs-CZ" sz="2000"/>
              <a:t>Regenerace městské části Leicester, Velká Británie</a:t>
            </a:r>
          </a:p>
          <a:p>
            <a:r>
              <a:rPr lang="cs-CZ" altLang="cs-CZ" sz="2000"/>
              <a:t>Regenerace objektu bývalé továrny v Essenu, Německo</a:t>
            </a:r>
          </a:p>
          <a:p>
            <a:r>
              <a:rPr lang="cs-CZ" altLang="cs-CZ" sz="2000"/>
              <a:t>Regenerace vlakového nádraží, Melbourne, Austrálie</a:t>
            </a:r>
          </a:p>
          <a:p>
            <a:r>
              <a:rPr lang="cs-CZ" altLang="cs-CZ" sz="2000"/>
              <a:t>Regenerace, Kongresové centrum v Melbourne, Austrálie</a:t>
            </a:r>
          </a:p>
          <a:p>
            <a:r>
              <a:rPr lang="cs-CZ" altLang="cs-CZ" sz="2000"/>
              <a:t>Rekonstrukce budovy ministerstva financí, Velká Británie</a:t>
            </a:r>
          </a:p>
          <a:p>
            <a:r>
              <a:rPr lang="cs-CZ" altLang="cs-CZ" sz="2000"/>
              <a:t>Rekonstrukce MoD, Velká Británie</a:t>
            </a:r>
          </a:p>
          <a:p>
            <a:r>
              <a:rPr lang="cs-CZ" altLang="cs-CZ" sz="2000"/>
              <a:t>Rekonstrukce škol a požární stanice ve Freiburgu, Německo</a:t>
            </a:r>
          </a:p>
          <a:p>
            <a:r>
              <a:rPr lang="cs-CZ" altLang="cs-CZ" sz="2000"/>
              <a:t>Rekonstrukce škol v Offenbach, Německo</a:t>
            </a:r>
          </a:p>
        </p:txBody>
      </p:sp>
      <p:sp>
        <p:nvSpPr>
          <p:cNvPr id="5" name="Obdélník 4"/>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1185870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fld id="{380C6D7C-8277-4A88-809C-E543257C2EC4}" type="slidenum">
              <a:rPr lang="cs-CZ" altLang="cs-CZ"/>
              <a:pPr/>
              <a:t>49</a:t>
            </a:fld>
            <a:endParaRPr lang="cs-CZ" altLang="cs-CZ"/>
          </a:p>
        </p:txBody>
      </p:sp>
      <p:sp>
        <p:nvSpPr>
          <p:cNvPr id="409602"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cs-CZ" sz="2000">
                <a:latin typeface="Arial" charset="0"/>
              </a:rPr>
              <a:t>Služby, technologie</a:t>
            </a:r>
          </a:p>
        </p:txBody>
      </p:sp>
      <p:sp>
        <p:nvSpPr>
          <p:cNvPr id="409603" name="Rectangle 3"/>
          <p:cNvSpPr>
            <a:spLocks noGrp="1" noChangeArrowheads="1"/>
          </p:cNvSpPr>
          <p:nvPr>
            <p:ph type="body" idx="1"/>
          </p:nvPr>
        </p:nvSpPr>
        <p:spPr/>
        <p:txBody>
          <a:bodyPr/>
          <a:lstStyle/>
          <a:p>
            <a:pPr>
              <a:lnSpc>
                <a:spcPct val="90000"/>
              </a:lnSpc>
            </a:pPr>
            <a:endParaRPr lang="cs-CZ" altLang="cs-CZ" sz="2000"/>
          </a:p>
          <a:p>
            <a:pPr>
              <a:lnSpc>
                <a:spcPct val="90000"/>
              </a:lnSpc>
            </a:pPr>
            <a:r>
              <a:rPr lang="cs-CZ" altLang="cs-CZ" sz="2000"/>
              <a:t>Čistírna odpadních vod v Edwardsville, USA</a:t>
            </a:r>
          </a:p>
          <a:p>
            <a:pPr>
              <a:lnSpc>
                <a:spcPct val="90000"/>
              </a:lnSpc>
            </a:pPr>
            <a:r>
              <a:rPr lang="cs-CZ" altLang="cs-CZ" sz="2000"/>
              <a:t>Čistírna odpadních vod v Hágu, Nizozemí</a:t>
            </a:r>
          </a:p>
          <a:p>
            <a:pPr>
              <a:lnSpc>
                <a:spcPct val="90000"/>
              </a:lnSpc>
            </a:pPr>
            <a:r>
              <a:rPr lang="cs-CZ" altLang="cs-CZ" sz="2000"/>
              <a:t>Odpadové hospodářství Baldovie, Velká Británie</a:t>
            </a:r>
          </a:p>
          <a:p>
            <a:pPr>
              <a:lnSpc>
                <a:spcPct val="90000"/>
              </a:lnSpc>
            </a:pPr>
            <a:r>
              <a:rPr lang="cs-CZ" altLang="cs-CZ" sz="2000"/>
              <a:t>Odpadové hospodářství v Londýně, Velká Británie</a:t>
            </a:r>
          </a:p>
          <a:p>
            <a:pPr>
              <a:lnSpc>
                <a:spcPct val="90000"/>
              </a:lnSpc>
            </a:pPr>
            <a:r>
              <a:rPr lang="cs-CZ" altLang="cs-CZ" sz="2000"/>
              <a:t>Systém topení a klimatizace v Nashville, USA</a:t>
            </a:r>
          </a:p>
          <a:p>
            <a:pPr>
              <a:lnSpc>
                <a:spcPct val="90000"/>
              </a:lnSpc>
            </a:pPr>
            <a:r>
              <a:rPr lang="cs-CZ" altLang="cs-CZ" sz="2000"/>
              <a:t>Vodovody a kanalizace v Sofii, Bulharsko</a:t>
            </a:r>
          </a:p>
          <a:p>
            <a:pPr>
              <a:lnSpc>
                <a:spcPct val="90000"/>
              </a:lnSpc>
            </a:pPr>
            <a:r>
              <a:rPr lang="cs-CZ" altLang="cs-CZ" sz="2000"/>
              <a:t>Vodovody v Severním Irsku</a:t>
            </a:r>
          </a:p>
          <a:p>
            <a:pPr>
              <a:lnSpc>
                <a:spcPct val="90000"/>
              </a:lnSpc>
            </a:pPr>
            <a:r>
              <a:rPr lang="cs-CZ" altLang="cs-CZ" sz="2000"/>
              <a:t>Vybavení a služby parkoviště v Lille, Francie</a:t>
            </a:r>
          </a:p>
          <a:p>
            <a:pPr>
              <a:lnSpc>
                <a:spcPct val="90000"/>
              </a:lnSpc>
            </a:pPr>
            <a:r>
              <a:rPr lang="cs-CZ" altLang="cs-CZ" sz="2000"/>
              <a:t>Vybavení jednotek požární ochrany v Londýně, Velká Británie</a:t>
            </a:r>
          </a:p>
        </p:txBody>
      </p:sp>
      <p:sp>
        <p:nvSpPr>
          <p:cNvPr id="5" name="Obdélník 4"/>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325221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Druhy veřejných zakázek</a:t>
            </a:r>
          </a:p>
        </p:txBody>
      </p:sp>
      <p:sp>
        <p:nvSpPr>
          <p:cNvPr id="3" name="Zástupný symbol pro obsah 2"/>
          <p:cNvSpPr>
            <a:spLocks noGrp="1"/>
          </p:cNvSpPr>
          <p:nvPr>
            <p:ph idx="1"/>
          </p:nvPr>
        </p:nvSpPr>
        <p:spPr/>
        <p:txBody>
          <a:bodyPr>
            <a:normAutofit fontScale="47500" lnSpcReduction="20000"/>
          </a:bodyPr>
          <a:lstStyle/>
          <a:p>
            <a:r>
              <a:rPr lang="cs-CZ" dirty="0"/>
              <a:t> </a:t>
            </a:r>
            <a:r>
              <a:rPr lang="cs-CZ" b="1" dirty="0">
                <a:solidFill>
                  <a:srgbClr val="C00000"/>
                </a:solidFill>
              </a:rPr>
              <a:t>Veřejnou zakázkou na dodávky </a:t>
            </a:r>
            <a:r>
              <a:rPr lang="cs-CZ" dirty="0"/>
              <a:t>je veřejná zakázka, jejímž předmětem je pořízení věcí, zvířat nebo ovladatelných přírodních sil…. Pořízením se rozumí zejména koupě, nájem nebo pacht.</a:t>
            </a:r>
          </a:p>
          <a:p>
            <a:r>
              <a:rPr lang="cs-CZ" b="1" dirty="0">
                <a:solidFill>
                  <a:srgbClr val="C00000"/>
                </a:solidFill>
              </a:rPr>
              <a:t>Veřejnou zakázkou na služby </a:t>
            </a:r>
            <a:r>
              <a:rPr lang="cs-CZ" dirty="0"/>
              <a:t>je veřejná zakázka, jejímž předmětem je poskytování jiných činností, než uvedených v odstavci 3.</a:t>
            </a:r>
          </a:p>
          <a:p>
            <a:r>
              <a:rPr lang="cs-CZ" b="1" dirty="0">
                <a:solidFill>
                  <a:srgbClr val="C00000"/>
                </a:solidFill>
              </a:rPr>
              <a:t>Veřejnou zakázkou na stavební práce </a:t>
            </a:r>
            <a:r>
              <a:rPr lang="cs-CZ" dirty="0"/>
              <a:t>je veřejná zakázka, jejímž předmětem je</a:t>
            </a:r>
          </a:p>
          <a:p>
            <a:pPr lvl="1"/>
            <a:r>
              <a:rPr lang="cs-CZ" dirty="0"/>
              <a:t>a) poskytnutí činnosti uvedené v oddílu 45 hlavního slovníku jednotného klasifikačního systému pro účely veřejných zakázek podle přímo použitelného předpisu Evropské unie3) (jen „hlavní slovník jednotného klasifikačního systému“),</a:t>
            </a:r>
          </a:p>
          <a:p>
            <a:pPr lvl="1"/>
            <a:r>
              <a:rPr lang="cs-CZ" dirty="0"/>
              <a:t>b) zhotovení stavby, nebo</a:t>
            </a:r>
          </a:p>
          <a:p>
            <a:pPr lvl="1"/>
            <a:r>
              <a:rPr lang="cs-CZ" dirty="0"/>
              <a:t>c) poskytnutí souvisejících projektových činností, pokud jsou zadávány společně se stavebními </a:t>
            </a:r>
            <a:r>
              <a:rPr lang="pl-PL" dirty="0"/>
              <a:t>pracemi podle písmene a) nebo b).</a:t>
            </a:r>
          </a:p>
          <a:p>
            <a:pPr lvl="1"/>
            <a:endParaRPr lang="pl-PL" dirty="0"/>
          </a:p>
          <a:p>
            <a:pPr marL="0" indent="0">
              <a:buNone/>
            </a:pPr>
            <a:r>
              <a:rPr lang="cs-CZ" i="1" dirty="0"/>
              <a:t> Stavbou je pro účely tohoto zákona výsledek stavebních nebo montážních prací vytvářející </a:t>
            </a:r>
            <a:r>
              <a:rPr lang="pl-PL" i="1" dirty="0"/>
              <a:t>jednotný celek, který je sám o sobě dostatečný </a:t>
            </a:r>
            <a:r>
              <a:rPr lang="cs-CZ" i="1" dirty="0"/>
              <a:t>k plnění hospodářské nebo technické funkce. Bez </a:t>
            </a:r>
            <a:r>
              <a:rPr lang="pl-PL" i="1" dirty="0"/>
              <a:t>ohledu na právní formu spolupráce mezi zadavatelem a dodavatelem se za veřejnou zakázku na stavební </a:t>
            </a:r>
            <a:r>
              <a:rPr lang="cs-CZ" i="1" dirty="0"/>
              <a:t>práce považuje rovněž zhotovení stavby odpovídající požadavkům stanoveným zadavatelem, přičemž za odpovídající požadavkům stanoveným zadavatelem se považuje stavba, u níž má zadavatel rozhodující vliv na druh nebo projekt stavby.  </a:t>
            </a:r>
          </a:p>
        </p:txBody>
      </p:sp>
    </p:spTree>
    <p:extLst>
      <p:ext uri="{BB962C8B-B14F-4D97-AF65-F5344CB8AC3E}">
        <p14:creationId xmlns:p14="http://schemas.microsoft.com/office/powerpoint/2010/main" val="4029192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p:cNvSpPr>
            <a:spLocks noGrp="1"/>
          </p:cNvSpPr>
          <p:nvPr>
            <p:ph type="sldNum" sz="quarter" idx="11"/>
          </p:nvPr>
        </p:nvSpPr>
        <p:spPr/>
        <p:txBody>
          <a:bodyPr/>
          <a:lstStyle/>
          <a:p>
            <a:fld id="{F4297CD5-BD1A-4269-948C-C9018A6D3CD3}" type="slidenum">
              <a:rPr lang="cs-CZ" altLang="cs-CZ"/>
              <a:pPr/>
              <a:t>50</a:t>
            </a:fld>
            <a:endParaRPr lang="cs-CZ" altLang="cs-CZ"/>
          </a:p>
        </p:txBody>
      </p:sp>
      <p:sp>
        <p:nvSpPr>
          <p:cNvPr id="410626"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ja-JP" sz="2000">
                <a:latin typeface="Arial" charset="0"/>
              </a:rPr>
              <a:t>Climate Wind Channel u Vídně</a:t>
            </a:r>
            <a:endParaRPr lang="cs-CZ" altLang="cs-CZ" sz="2000">
              <a:latin typeface="Arial" charset="0"/>
            </a:endParaRPr>
          </a:p>
        </p:txBody>
      </p:sp>
      <p:sp>
        <p:nvSpPr>
          <p:cNvPr id="410627" name="AutoShape 3"/>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cs-CZ"/>
          </a:p>
        </p:txBody>
      </p:sp>
      <p:sp>
        <p:nvSpPr>
          <p:cNvPr id="410628" name="AutoShape 4"/>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cs-CZ"/>
          </a:p>
        </p:txBody>
      </p:sp>
      <p:sp>
        <p:nvSpPr>
          <p:cNvPr id="410629" name="AutoShape 5"/>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cs-CZ"/>
          </a:p>
        </p:txBody>
      </p:sp>
      <p:pic>
        <p:nvPicPr>
          <p:cNvPr id="410630" name="Picture 6"/>
          <p:cNvPicPr>
            <a:picLocks noChangeAspect="1" noChangeArrowheads="1"/>
          </p:cNvPicPr>
          <p:nvPr/>
        </p:nvPicPr>
        <p:blipFill>
          <a:blip r:embed="rId3">
            <a:extLst>
              <a:ext uri="{28A0092B-C50C-407E-A947-70E740481C1C}">
                <a14:useLocalDpi xmlns:a14="http://schemas.microsoft.com/office/drawing/2010/main" val="0"/>
              </a:ext>
            </a:extLst>
          </a:blip>
          <a:srcRect l="6276" t="15257" r="41713" b="34946"/>
          <a:stretch>
            <a:fillRect/>
          </a:stretch>
        </p:blipFill>
        <p:spPr bwMode="auto">
          <a:xfrm>
            <a:off x="900113" y="1557338"/>
            <a:ext cx="62642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61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fld id="{EAF6252F-50F9-447D-B954-F6A73200CAAB}" type="slidenum">
              <a:rPr lang="cs-CZ" altLang="cs-CZ"/>
              <a:pPr/>
              <a:t>51</a:t>
            </a:fld>
            <a:endParaRPr lang="cs-CZ" altLang="cs-CZ"/>
          </a:p>
        </p:txBody>
      </p:sp>
      <p:sp>
        <p:nvSpPr>
          <p:cNvPr id="411650"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ja-JP" sz="2000">
                <a:latin typeface="Arial" charset="0"/>
              </a:rPr>
              <a:t>Climate Wind Channel u Vídně</a:t>
            </a:r>
            <a:endParaRPr lang="cs-CZ" altLang="cs-CZ" sz="2000">
              <a:latin typeface="Arial" charset="0"/>
            </a:endParaRPr>
          </a:p>
        </p:txBody>
      </p:sp>
      <p:sp>
        <p:nvSpPr>
          <p:cNvPr id="411651" name="Rectangle 3"/>
          <p:cNvSpPr>
            <a:spLocks noGrp="1" noChangeArrowheads="1"/>
          </p:cNvSpPr>
          <p:nvPr>
            <p:ph type="body" idx="1"/>
          </p:nvPr>
        </p:nvSpPr>
        <p:spPr/>
        <p:txBody>
          <a:bodyPr/>
          <a:lstStyle/>
          <a:p>
            <a:pPr>
              <a:lnSpc>
                <a:spcPct val="80000"/>
              </a:lnSpc>
              <a:buFontTx/>
              <a:buNone/>
            </a:pPr>
            <a:endParaRPr lang="cs-CZ" altLang="ja-JP" sz="2000" dirty="0"/>
          </a:p>
          <a:p>
            <a:pPr>
              <a:lnSpc>
                <a:spcPct val="80000"/>
              </a:lnSpc>
            </a:pPr>
            <a:r>
              <a:rPr lang="cs-CZ" altLang="ja-JP" sz="2000" dirty="0"/>
              <a:t>Jedná se o zajímavý projekt, jediný svého typu na světě, díky kterému se ve speciálně upraveném tunelu testují železniční a silniční stroje v extrémních klimatických a aerodynamických podmínkách. Positivní výsledky testů umožňují výrobcům získat mezinárodně uznávané certifikáty pro zkoušené stroje.</a:t>
            </a:r>
          </a:p>
          <a:p>
            <a:pPr>
              <a:lnSpc>
                <a:spcPct val="80000"/>
              </a:lnSpc>
            </a:pPr>
            <a:r>
              <a:rPr lang="cs-CZ" altLang="ja-JP" sz="2000" dirty="0"/>
              <a:t>Tento nový tunel nahradil starý typ vybudovaný již v roce 1960. </a:t>
            </a:r>
          </a:p>
          <a:p>
            <a:pPr>
              <a:lnSpc>
                <a:spcPct val="80000"/>
              </a:lnSpc>
            </a:pPr>
            <a:r>
              <a:rPr lang="cs-CZ" altLang="ja-JP" sz="2000" dirty="0"/>
              <a:t>V provozu od roku 2001 formou PPP.</a:t>
            </a:r>
          </a:p>
          <a:p>
            <a:pPr>
              <a:lnSpc>
                <a:spcPct val="80000"/>
              </a:lnSpc>
            </a:pPr>
            <a:r>
              <a:rPr lang="cs-CZ" altLang="ja-JP" sz="2000" dirty="0"/>
              <a:t>Veřejná soutěž, zodpovědné přenesení rizik.</a:t>
            </a:r>
          </a:p>
          <a:p>
            <a:pPr>
              <a:lnSpc>
                <a:spcPct val="80000"/>
              </a:lnSpc>
            </a:pPr>
            <a:r>
              <a:rPr lang="cs-CZ" altLang="ja-JP" sz="2000" dirty="0"/>
              <a:t>20 letý kontrakt s konsorciem </a:t>
            </a:r>
            <a:r>
              <a:rPr lang="cs-CZ" altLang="ja-JP" sz="2000" dirty="0" err="1"/>
              <a:t>Rail</a:t>
            </a:r>
            <a:r>
              <a:rPr lang="cs-CZ" altLang="ja-JP" sz="2000" dirty="0"/>
              <a:t> Tec Arsenal.</a:t>
            </a:r>
          </a:p>
          <a:p>
            <a:pPr>
              <a:lnSpc>
                <a:spcPct val="80000"/>
              </a:lnSpc>
            </a:pPr>
            <a:r>
              <a:rPr lang="cs-CZ" altLang="ja-JP" sz="2000" dirty="0"/>
              <a:t>Investory jsou významní producenti lokomotiv a vagónů celosvětově: </a:t>
            </a:r>
            <a:r>
              <a:rPr lang="cs-CZ" altLang="ja-JP" sz="2000" dirty="0" err="1"/>
              <a:t>ADtranz</a:t>
            </a:r>
            <a:r>
              <a:rPr lang="cs-CZ" altLang="ja-JP" sz="2000" dirty="0"/>
              <a:t>, </a:t>
            </a:r>
            <a:r>
              <a:rPr lang="cs-CZ" altLang="ja-JP" sz="2000" dirty="0" err="1"/>
              <a:t>Bopmbardier</a:t>
            </a:r>
            <a:r>
              <a:rPr lang="cs-CZ" altLang="ja-JP" sz="2000" dirty="0"/>
              <a:t> </a:t>
            </a:r>
            <a:r>
              <a:rPr lang="cs-CZ" altLang="ja-JP" sz="2000" dirty="0" err="1"/>
              <a:t>Transportation</a:t>
            </a:r>
            <a:r>
              <a:rPr lang="cs-CZ" altLang="ja-JP" sz="2000" dirty="0"/>
              <a:t>, GEC </a:t>
            </a:r>
            <a:r>
              <a:rPr lang="cs-CZ" altLang="ja-JP" sz="2000" dirty="0" err="1"/>
              <a:t>Alstrom</a:t>
            </a:r>
            <a:r>
              <a:rPr lang="cs-CZ" altLang="ja-JP" sz="2000" dirty="0"/>
              <a:t> </a:t>
            </a:r>
            <a:r>
              <a:rPr lang="cs-CZ" altLang="ja-JP" sz="2000" dirty="0" err="1"/>
              <a:t>Transportation</a:t>
            </a:r>
            <a:r>
              <a:rPr lang="cs-CZ" altLang="ja-JP" sz="2000" dirty="0"/>
              <a:t>, Siemens and </a:t>
            </a:r>
            <a:r>
              <a:rPr lang="cs-CZ" altLang="ja-JP" sz="2000" dirty="0" err="1"/>
              <a:t>Ansaldo</a:t>
            </a:r>
            <a:r>
              <a:rPr lang="cs-CZ" altLang="ja-JP" sz="2000" dirty="0"/>
              <a:t>/</a:t>
            </a:r>
            <a:r>
              <a:rPr lang="cs-CZ" altLang="ja-JP" sz="2000" dirty="0" err="1"/>
              <a:t>Brede</a:t>
            </a:r>
            <a:r>
              <a:rPr lang="cs-CZ" altLang="ja-JP" sz="2000" dirty="0"/>
              <a:t>/</a:t>
            </a:r>
            <a:r>
              <a:rPr lang="cs-CZ" altLang="ja-JP" sz="2000" dirty="0" err="1"/>
              <a:t>Firema</a:t>
            </a:r>
            <a:r>
              <a:rPr lang="cs-CZ" altLang="ja-JP" sz="2000" dirty="0"/>
              <a:t>. </a:t>
            </a:r>
          </a:p>
          <a:p>
            <a:pPr>
              <a:lnSpc>
                <a:spcPct val="80000"/>
              </a:lnSpc>
            </a:pPr>
            <a:r>
              <a:rPr lang="cs-CZ" altLang="ja-JP" sz="2000" b="1" u="sng" dirty="0">
                <a:solidFill>
                  <a:schemeClr val="accent2"/>
                </a:solidFill>
              </a:rPr>
              <a:t>www.rta.co.at</a:t>
            </a:r>
            <a:endParaRPr lang="cs-CZ" altLang="cs-CZ" sz="2000" b="1" u="sng" dirty="0">
              <a:solidFill>
                <a:schemeClr val="accent2"/>
              </a:solidFill>
            </a:endParaRPr>
          </a:p>
        </p:txBody>
      </p:sp>
      <p:sp>
        <p:nvSpPr>
          <p:cNvPr id="5" name="Obdélník 4"/>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35680819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fld id="{D469DB00-0626-4402-A121-273953841653}" type="slidenum">
              <a:rPr lang="cs-CZ" altLang="cs-CZ"/>
              <a:pPr/>
              <a:t>52</a:t>
            </a:fld>
            <a:endParaRPr lang="cs-CZ" altLang="cs-CZ"/>
          </a:p>
        </p:txBody>
      </p:sp>
      <p:sp>
        <p:nvSpPr>
          <p:cNvPr id="412674"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cs-CZ" sz="2000">
                <a:latin typeface="Arial" charset="0"/>
              </a:rPr>
              <a:t>Soudy, vězeňství</a:t>
            </a:r>
          </a:p>
        </p:txBody>
      </p:sp>
      <p:sp>
        <p:nvSpPr>
          <p:cNvPr id="412675" name="Rectangle 3"/>
          <p:cNvSpPr>
            <a:spLocks noGrp="1" noChangeArrowheads="1"/>
          </p:cNvSpPr>
          <p:nvPr>
            <p:ph type="body" idx="1"/>
          </p:nvPr>
        </p:nvSpPr>
        <p:spPr>
          <a:xfrm>
            <a:off x="684213" y="1989138"/>
            <a:ext cx="7772400" cy="3205162"/>
          </a:xfrm>
        </p:spPr>
        <p:txBody>
          <a:bodyPr/>
          <a:lstStyle/>
          <a:p>
            <a:r>
              <a:rPr lang="cs-CZ" altLang="cs-CZ" sz="2000"/>
              <a:t>Soudní dvůr Laganside, Velká Británie</a:t>
            </a:r>
          </a:p>
          <a:p>
            <a:r>
              <a:rPr lang="cs-CZ" altLang="cs-CZ" sz="2000"/>
              <a:t>Soudní dvůr v Avonu a Somersetu, Velká Británie</a:t>
            </a:r>
          </a:p>
          <a:p>
            <a:r>
              <a:rPr lang="cs-CZ" altLang="cs-CZ" sz="2000"/>
              <a:t>Věznice Altcourse ve Fazakerley, Velká Británie</a:t>
            </a:r>
          </a:p>
          <a:p>
            <a:r>
              <a:rPr lang="cs-CZ" altLang="cs-CZ" sz="2000"/>
              <a:t>Věznice HMP Parc in Bridgend, Velká Británie</a:t>
            </a:r>
          </a:p>
          <a:p>
            <a:r>
              <a:rPr lang="cs-CZ" altLang="cs-CZ" sz="2000"/>
              <a:t>Věznice HMP Peterborough, Velká Británie</a:t>
            </a:r>
          </a:p>
          <a:p>
            <a:r>
              <a:rPr lang="cs-CZ" altLang="cs-CZ" sz="2000"/>
              <a:t>Věznice Kilmarnock, Velká Británieto</a:t>
            </a:r>
          </a:p>
          <a:p>
            <a:r>
              <a:rPr lang="cs-CZ" altLang="cs-CZ" sz="2000"/>
              <a:t>Věznice Santé, Francie (18 věznic)</a:t>
            </a:r>
          </a:p>
        </p:txBody>
      </p:sp>
      <p:sp>
        <p:nvSpPr>
          <p:cNvPr id="5" name="Obdélník 4"/>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1631740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p:cNvSpPr>
            <a:spLocks noGrp="1"/>
          </p:cNvSpPr>
          <p:nvPr>
            <p:ph type="sldNum" sz="quarter" idx="11"/>
          </p:nvPr>
        </p:nvSpPr>
        <p:spPr/>
        <p:txBody>
          <a:bodyPr/>
          <a:lstStyle/>
          <a:p>
            <a:fld id="{C2E7B5C9-3831-4182-BC24-C53BCC63BA99}" type="slidenum">
              <a:rPr lang="cs-CZ" altLang="cs-CZ"/>
              <a:pPr/>
              <a:t>53</a:t>
            </a:fld>
            <a:endParaRPr lang="cs-CZ" altLang="cs-CZ"/>
          </a:p>
        </p:txBody>
      </p:sp>
      <p:sp>
        <p:nvSpPr>
          <p:cNvPr id="413698"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cs-CZ" sz="2000">
                <a:latin typeface="Arial" charset="0"/>
              </a:rPr>
              <a:t>Soudy, vězeňství</a:t>
            </a:r>
          </a:p>
        </p:txBody>
      </p:sp>
      <p:pic>
        <p:nvPicPr>
          <p:cNvPr id="41369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0825" y="1916113"/>
            <a:ext cx="3960813" cy="2725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3700" name="Picture 4" descr="Mírovský hrad"/>
          <p:cNvPicPr>
            <a:picLocks noChangeAspect="1" noChangeArrowheads="1"/>
          </p:cNvPicPr>
          <p:nvPr/>
        </p:nvPicPr>
        <p:blipFill>
          <a:blip r:embed="rId4">
            <a:extLst>
              <a:ext uri="{28A0092B-C50C-407E-A947-70E740481C1C}">
                <a14:useLocalDpi xmlns:a14="http://schemas.microsoft.com/office/drawing/2010/main" val="0"/>
              </a:ext>
            </a:extLst>
          </a:blip>
          <a:srcRect b="13678"/>
          <a:stretch>
            <a:fillRect/>
          </a:stretch>
        </p:blipFill>
        <p:spPr bwMode="auto">
          <a:xfrm>
            <a:off x="4643438" y="1989138"/>
            <a:ext cx="4125912" cy="2671762"/>
          </a:xfrm>
          <a:prstGeom prst="rect">
            <a:avLst/>
          </a:prstGeom>
          <a:noFill/>
          <a:extLst>
            <a:ext uri="{909E8E84-426E-40DD-AFC4-6F175D3DCCD1}">
              <a14:hiddenFill xmlns:a14="http://schemas.microsoft.com/office/drawing/2010/main">
                <a:solidFill>
                  <a:srgbClr val="FFFFFF"/>
                </a:solidFill>
              </a14:hiddenFill>
            </a:ext>
          </a:extLst>
        </p:spPr>
      </p:pic>
      <p:sp>
        <p:nvSpPr>
          <p:cNvPr id="413701" name="Text Box 5"/>
          <p:cNvSpPr txBox="1">
            <a:spLocks noChangeArrowheads="1"/>
          </p:cNvSpPr>
          <p:nvPr/>
        </p:nvSpPr>
        <p:spPr bwMode="auto">
          <a:xfrm>
            <a:off x="4572000" y="4724400"/>
            <a:ext cx="41925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000">
                <a:effectLst>
                  <a:outerShdw blurRad="38100" dist="38100" dir="2700000" algn="tl">
                    <a:srgbClr val="C0C0C0"/>
                  </a:outerShdw>
                </a:effectLst>
                <a:latin typeface="Arial" charset="0"/>
              </a:rPr>
              <a:t>Česká republika - věznice Mírov</a:t>
            </a:r>
          </a:p>
          <a:p>
            <a:r>
              <a:rPr lang="cs-CZ" altLang="cs-CZ" sz="2000">
                <a:effectLst>
                  <a:outerShdw blurRad="38100" dist="38100" dir="2700000" algn="tl">
                    <a:srgbClr val="C0C0C0"/>
                  </a:outerShdw>
                </a:effectLst>
                <a:latin typeface="Arial" charset="0"/>
              </a:rPr>
              <a:t>Původní hrad olomouckých biskupů</a:t>
            </a:r>
          </a:p>
        </p:txBody>
      </p:sp>
      <p:sp>
        <p:nvSpPr>
          <p:cNvPr id="413702" name="Rectangle 6"/>
          <p:cNvSpPr>
            <a:spLocks noChangeArrowheads="1"/>
          </p:cNvSpPr>
          <p:nvPr/>
        </p:nvSpPr>
        <p:spPr bwMode="auto">
          <a:xfrm>
            <a:off x="250825" y="4716463"/>
            <a:ext cx="28241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cs-CZ" altLang="cs-CZ" sz="2000">
                <a:effectLst/>
                <a:latin typeface="Arial" charset="0"/>
              </a:rPr>
              <a:t>Velká Británie</a:t>
            </a:r>
          </a:p>
          <a:p>
            <a:r>
              <a:rPr lang="cs-CZ" altLang="cs-CZ" sz="2000">
                <a:effectLst/>
                <a:latin typeface="Arial" charset="0"/>
              </a:rPr>
              <a:t>Věznice ve Fazakerley</a:t>
            </a:r>
            <a:r>
              <a:rPr lang="cs-CZ" altLang="cs-CZ">
                <a:effectLst>
                  <a:outerShdw blurRad="38100" dist="38100" dir="2700000" algn="tl">
                    <a:srgbClr val="C0C0C0"/>
                  </a:outerShdw>
                </a:effectLst>
                <a:latin typeface="Arial" charset="0"/>
              </a:rPr>
              <a:t> </a:t>
            </a:r>
          </a:p>
        </p:txBody>
      </p:sp>
      <p:sp>
        <p:nvSpPr>
          <p:cNvPr id="8" name="Obdélník 7"/>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3022504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p:cNvSpPr>
            <a:spLocks noGrp="1"/>
          </p:cNvSpPr>
          <p:nvPr>
            <p:ph type="sldNum" sz="quarter" idx="11"/>
          </p:nvPr>
        </p:nvSpPr>
        <p:spPr/>
        <p:txBody>
          <a:bodyPr/>
          <a:lstStyle/>
          <a:p>
            <a:fld id="{5DBC308A-D8CA-48CF-9747-0E4E23F9B238}" type="slidenum">
              <a:rPr lang="cs-CZ" altLang="cs-CZ"/>
              <a:pPr/>
              <a:t>54</a:t>
            </a:fld>
            <a:endParaRPr lang="cs-CZ" altLang="cs-CZ"/>
          </a:p>
        </p:txBody>
      </p:sp>
      <p:sp>
        <p:nvSpPr>
          <p:cNvPr id="414722" name="Rectangle 2"/>
          <p:cNvSpPr>
            <a:spLocks noGrp="1" noChangeArrowheads="1"/>
          </p:cNvSpPr>
          <p:nvPr>
            <p:ph type="title"/>
          </p:nvPr>
        </p:nvSpPr>
        <p:spPr/>
        <p:txBody>
          <a:bodyPr/>
          <a:lstStyle/>
          <a:p>
            <a:r>
              <a:rPr lang="cs-CZ" altLang="cs-CZ" sz="2800"/>
              <a:t>Ukázky z realizací PPP projektů</a:t>
            </a:r>
            <a:br>
              <a:rPr lang="cs-CZ" altLang="cs-CZ" sz="2800"/>
            </a:br>
            <a:r>
              <a:rPr lang="cs-CZ" altLang="cs-CZ" sz="2000">
                <a:latin typeface="Arial" charset="0"/>
              </a:rPr>
              <a:t>Soudy, vězeňství</a:t>
            </a:r>
          </a:p>
        </p:txBody>
      </p:sp>
      <p:pic>
        <p:nvPicPr>
          <p:cNvPr id="414723" name="Picture 3" descr="National Park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773238"/>
            <a:ext cx="3600450" cy="2700337"/>
          </a:xfrm>
          <a:prstGeom prst="rect">
            <a:avLst/>
          </a:prstGeom>
          <a:noFill/>
          <a:extLst>
            <a:ext uri="{909E8E84-426E-40DD-AFC4-6F175D3DCCD1}">
              <a14:hiddenFill xmlns:a14="http://schemas.microsoft.com/office/drawing/2010/main">
                <a:solidFill>
                  <a:srgbClr val="FFFFFF"/>
                </a:solidFill>
              </a14:hiddenFill>
            </a:ext>
          </a:extLst>
        </p:spPr>
      </p:pic>
      <p:pic>
        <p:nvPicPr>
          <p:cNvPr id="414724" name="Picture 4" descr="Cape Town Robben Island Nelson Mandela Gateway ferry termina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1773238"/>
            <a:ext cx="4176712" cy="2701925"/>
          </a:xfrm>
          <a:prstGeom prst="rect">
            <a:avLst/>
          </a:prstGeom>
          <a:noFill/>
          <a:extLst>
            <a:ext uri="{909E8E84-426E-40DD-AFC4-6F175D3DCCD1}">
              <a14:hiddenFill xmlns:a14="http://schemas.microsoft.com/office/drawing/2010/main">
                <a:solidFill>
                  <a:srgbClr val="FFFFFF"/>
                </a:solidFill>
              </a14:hiddenFill>
            </a:ext>
          </a:extLst>
        </p:spPr>
      </p:pic>
      <p:sp>
        <p:nvSpPr>
          <p:cNvPr id="414725" name="Rectangle 5"/>
          <p:cNvSpPr>
            <a:spLocks noChangeArrowheads="1"/>
          </p:cNvSpPr>
          <p:nvPr/>
        </p:nvSpPr>
        <p:spPr bwMode="auto">
          <a:xfrm>
            <a:off x="611188" y="4652963"/>
            <a:ext cx="2613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cs-CZ" altLang="cs-CZ" sz="2000">
                <a:effectLst/>
                <a:latin typeface="Arial" charset="0"/>
              </a:rPr>
              <a:t>USA – San Francisco</a:t>
            </a:r>
          </a:p>
          <a:p>
            <a:r>
              <a:rPr lang="cs-CZ" altLang="cs-CZ" sz="2000">
                <a:effectLst/>
                <a:latin typeface="Arial" charset="0"/>
              </a:rPr>
              <a:t>Věznice Alcatraz </a:t>
            </a:r>
            <a:r>
              <a:rPr lang="cs-CZ" altLang="cs-CZ">
                <a:effectLst>
                  <a:outerShdw blurRad="38100" dist="38100" dir="2700000" algn="tl">
                    <a:srgbClr val="C0C0C0"/>
                  </a:outerShdw>
                </a:effectLst>
                <a:latin typeface="Arial" charset="0"/>
              </a:rPr>
              <a:t> </a:t>
            </a:r>
          </a:p>
        </p:txBody>
      </p:sp>
      <p:sp>
        <p:nvSpPr>
          <p:cNvPr id="414726" name="Rectangle 6"/>
          <p:cNvSpPr>
            <a:spLocks noChangeArrowheads="1"/>
          </p:cNvSpPr>
          <p:nvPr/>
        </p:nvSpPr>
        <p:spPr bwMode="auto">
          <a:xfrm>
            <a:off x="4500563" y="4652963"/>
            <a:ext cx="2797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cs-CZ" altLang="cs-CZ" sz="2000">
                <a:effectLst/>
                <a:latin typeface="Arial" charset="0"/>
              </a:rPr>
              <a:t>JAR – Cape Town </a:t>
            </a:r>
          </a:p>
          <a:p>
            <a:r>
              <a:rPr lang="cs-CZ" altLang="cs-CZ" sz="2000">
                <a:effectLst/>
                <a:latin typeface="Arial" charset="0"/>
              </a:rPr>
              <a:t>Věznice Robben Island</a:t>
            </a:r>
            <a:endParaRPr lang="cs-CZ" altLang="cs-CZ">
              <a:effectLst>
                <a:outerShdw blurRad="38100" dist="38100" dir="2700000" algn="tl">
                  <a:srgbClr val="C0C0C0"/>
                </a:outerShdw>
              </a:effectLst>
              <a:latin typeface="Arial" charset="0"/>
            </a:endParaRPr>
          </a:p>
        </p:txBody>
      </p:sp>
      <p:sp>
        <p:nvSpPr>
          <p:cNvPr id="8" name="Obdélník 7"/>
          <p:cNvSpPr/>
          <p:nvPr/>
        </p:nvSpPr>
        <p:spPr>
          <a:xfrm>
            <a:off x="179388" y="6237312"/>
            <a:ext cx="8826500" cy="338554"/>
          </a:xfrm>
          <a:prstGeom prst="rect">
            <a:avLst/>
          </a:prstGeom>
        </p:spPr>
        <p:txBody>
          <a:bodyPr wrap="square">
            <a:spAutoFit/>
          </a:bodyPr>
          <a:lstStyle/>
          <a:p>
            <a:r>
              <a:rPr lang="cs-CZ" altLang="cs-CZ" sz="800" dirty="0">
                <a:effectLst>
                  <a:outerShdw blurRad="38100" dist="38100" dir="2700000" algn="tl">
                    <a:srgbClr val="C0C0C0"/>
                  </a:outerShdw>
                </a:effectLst>
              </a:rPr>
              <a:t>Zdroj: Jan Šnajdr. Public </a:t>
            </a:r>
            <a:r>
              <a:rPr lang="cs-CZ" altLang="cs-CZ" sz="800" dirty="0" err="1">
                <a:effectLst>
                  <a:outerShdw blurRad="38100" dist="38100" dir="2700000" algn="tl">
                    <a:srgbClr val="C0C0C0"/>
                  </a:outerShdw>
                </a:effectLst>
              </a:rPr>
              <a:t>Private</a:t>
            </a:r>
            <a:r>
              <a:rPr lang="cs-CZ" altLang="cs-CZ" sz="800" dirty="0">
                <a:effectLst>
                  <a:outerShdw blurRad="38100" dist="38100" dir="2700000" algn="tl">
                    <a:srgbClr val="C0C0C0"/>
                  </a:outerShdw>
                </a:effectLst>
              </a:rPr>
              <a:t> </a:t>
            </a:r>
            <a:r>
              <a:rPr lang="cs-CZ" altLang="cs-CZ" sz="800" dirty="0" err="1">
                <a:effectLst>
                  <a:outerShdw blurRad="38100" dist="38100" dir="2700000" algn="tl">
                    <a:srgbClr val="C0C0C0"/>
                  </a:outerShdw>
                </a:effectLst>
              </a:rPr>
              <a:t>Partnership</a:t>
            </a:r>
            <a:r>
              <a:rPr lang="cs-CZ" altLang="cs-CZ" sz="800" dirty="0">
                <a:effectLst>
                  <a:outerShdw blurRad="38100" dist="38100" dir="2700000" algn="tl">
                    <a:srgbClr val="C0C0C0"/>
                  </a:outerShdw>
                </a:effectLst>
              </a:rPr>
              <a:t>  jako efektivní nástroj budování a provozování veřejné infrastruktury. </a:t>
            </a:r>
            <a:r>
              <a:rPr lang="en-US" altLang="cs-CZ" sz="800" dirty="0">
                <a:effectLst>
                  <a:outerShdw blurRad="38100" dist="38100" dir="2700000" algn="tl">
                    <a:srgbClr val="C0C0C0"/>
                  </a:outerShdw>
                </a:effectLst>
              </a:rPr>
              <a:t>[http://www.eurion.cz/aktivity-a-reference/konference/regionalni-sympozium-jmk/soubory/Prezetance%20PPP-25.ppt</a:t>
            </a:r>
            <a:r>
              <a:rPr lang="ru-RU" altLang="cs-CZ" sz="800" dirty="0">
                <a:effectLst>
                  <a:outerShdw blurRad="38100" dist="38100" dir="2700000" algn="tl">
                    <a:srgbClr val="C0C0C0"/>
                  </a:outerShdw>
                </a:effectLst>
              </a:rPr>
              <a:t> </a:t>
            </a:r>
            <a:r>
              <a:rPr lang="en-US" altLang="cs-CZ" sz="800" dirty="0">
                <a:effectLst>
                  <a:outerShdw blurRad="38100" dist="38100" dir="2700000" algn="tl">
                    <a:srgbClr val="C0C0C0"/>
                  </a:outerShdw>
                </a:effectLst>
              </a:rPr>
              <a:t>]</a:t>
            </a:r>
            <a:endParaRPr lang="cs-CZ" altLang="cs-CZ" sz="800" dirty="0">
              <a:effectLst>
                <a:outerShdw blurRad="38100" dist="38100" dir="2700000" algn="tl">
                  <a:srgbClr val="C0C0C0"/>
                </a:outerShdw>
              </a:effectLst>
            </a:endParaRPr>
          </a:p>
        </p:txBody>
      </p:sp>
    </p:spTree>
    <p:extLst>
      <p:ext uri="{BB962C8B-B14F-4D97-AF65-F5344CB8AC3E}">
        <p14:creationId xmlns:p14="http://schemas.microsoft.com/office/powerpoint/2010/main" val="147784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C45C2B-153B-42F5-90B1-67CF924EC847}"/>
              </a:ext>
            </a:extLst>
          </p:cNvPr>
          <p:cNvSpPr>
            <a:spLocks noGrp="1"/>
          </p:cNvSpPr>
          <p:nvPr>
            <p:ph type="title"/>
          </p:nvPr>
        </p:nvSpPr>
        <p:spPr/>
        <p:txBody>
          <a:bodyPr>
            <a:normAutofit fontScale="90000"/>
          </a:bodyPr>
          <a:lstStyle/>
          <a:p>
            <a:r>
              <a:rPr lang="cs-CZ" b="1" dirty="0"/>
              <a:t>Druhy veřejných zakázek dle velikosti</a:t>
            </a:r>
          </a:p>
        </p:txBody>
      </p:sp>
      <p:graphicFrame>
        <p:nvGraphicFramePr>
          <p:cNvPr id="4" name="Zástupný obsah 3">
            <a:extLst>
              <a:ext uri="{FF2B5EF4-FFF2-40B4-BE49-F238E27FC236}">
                <a16:creationId xmlns:a16="http://schemas.microsoft.com/office/drawing/2014/main" id="{88CDD1DE-FBB9-446A-A218-8EBB4F46E9C9}"/>
              </a:ext>
            </a:extLst>
          </p:cNvPr>
          <p:cNvGraphicFramePr>
            <a:graphicFrameLocks noGrp="1"/>
          </p:cNvGraphicFramePr>
          <p:nvPr>
            <p:ph idx="1"/>
          </p:nvPr>
        </p:nvGraphicFramePr>
        <p:xfrm>
          <a:off x="1694815" y="3342290"/>
          <a:ext cx="5754370" cy="1045591"/>
        </p:xfrm>
        <a:graphic>
          <a:graphicData uri="http://schemas.openxmlformats.org/drawingml/2006/table">
            <a:tbl>
              <a:tblPr firstRow="1" firstCol="1" bandRow="1">
                <a:tableStyleId>{5C22544A-7EE6-4342-B048-85BDC9FD1C3A}</a:tableStyleId>
              </a:tblPr>
              <a:tblGrid>
                <a:gridCol w="1438275">
                  <a:extLst>
                    <a:ext uri="{9D8B030D-6E8A-4147-A177-3AD203B41FA5}">
                      <a16:colId xmlns:a16="http://schemas.microsoft.com/office/drawing/2014/main" val="4213874849"/>
                    </a:ext>
                  </a:extLst>
                </a:gridCol>
                <a:gridCol w="1438275">
                  <a:extLst>
                    <a:ext uri="{9D8B030D-6E8A-4147-A177-3AD203B41FA5}">
                      <a16:colId xmlns:a16="http://schemas.microsoft.com/office/drawing/2014/main" val="1045499382"/>
                    </a:ext>
                  </a:extLst>
                </a:gridCol>
                <a:gridCol w="1438910">
                  <a:extLst>
                    <a:ext uri="{9D8B030D-6E8A-4147-A177-3AD203B41FA5}">
                      <a16:colId xmlns:a16="http://schemas.microsoft.com/office/drawing/2014/main" val="3865352699"/>
                    </a:ext>
                  </a:extLst>
                </a:gridCol>
                <a:gridCol w="1438910">
                  <a:extLst>
                    <a:ext uri="{9D8B030D-6E8A-4147-A177-3AD203B41FA5}">
                      <a16:colId xmlns:a16="http://schemas.microsoft.com/office/drawing/2014/main" val="1326517222"/>
                    </a:ext>
                  </a:extLst>
                </a:gridCol>
              </a:tblGrid>
              <a:tr h="0">
                <a:tc>
                  <a:txBody>
                    <a:bodyPr/>
                    <a:lstStyle/>
                    <a:p>
                      <a:pPr algn="just">
                        <a:lnSpc>
                          <a:spcPct val="107000"/>
                        </a:lnSpc>
                        <a:spcAft>
                          <a:spcPts val="800"/>
                        </a:spcAft>
                      </a:pPr>
                      <a:r>
                        <a:rPr lang="cs-CZ" sz="1200">
                          <a:effectLst/>
                        </a:rPr>
                        <a:t>Druh zakázky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cs-CZ" sz="1200">
                          <a:effectLst/>
                        </a:rPr>
                        <a:t>Dodávky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cs-CZ" sz="1200">
                          <a:effectLst/>
                        </a:rPr>
                        <a:t>Služby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cs-CZ" sz="1200">
                          <a:effectLst/>
                        </a:rPr>
                        <a:t>Stavební práce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5067978"/>
                  </a:ext>
                </a:extLst>
              </a:tr>
              <a:tr h="0">
                <a:tc>
                  <a:txBody>
                    <a:bodyPr/>
                    <a:lstStyle/>
                    <a:p>
                      <a:pPr algn="just">
                        <a:lnSpc>
                          <a:spcPct val="107000"/>
                        </a:lnSpc>
                        <a:spcAft>
                          <a:spcPts val="800"/>
                        </a:spcAft>
                      </a:pPr>
                      <a:r>
                        <a:rPr lang="cs-CZ" sz="1200">
                          <a:effectLst/>
                        </a:rPr>
                        <a:t>Malého rozsahu</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cs-CZ" sz="1200">
                          <a:effectLst/>
                        </a:rPr>
                        <a:t>Do 2 000 000 Kč</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cs-CZ" sz="1200">
                          <a:effectLst/>
                        </a:rPr>
                        <a:t>Do 2 000 000 Kč</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cs-CZ" sz="1200">
                          <a:effectLst/>
                        </a:rPr>
                        <a:t>Do 6 000 000 Kč</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2871875"/>
                  </a:ext>
                </a:extLst>
              </a:tr>
              <a:tr h="0">
                <a:tc>
                  <a:txBody>
                    <a:bodyPr/>
                    <a:lstStyle/>
                    <a:p>
                      <a:pPr algn="just">
                        <a:lnSpc>
                          <a:spcPct val="107000"/>
                        </a:lnSpc>
                        <a:spcAft>
                          <a:spcPts val="800"/>
                        </a:spcAft>
                      </a:pPr>
                      <a:r>
                        <a:rPr lang="cs-CZ" sz="1200">
                          <a:effectLst/>
                        </a:rPr>
                        <a:t>Podlimitní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cs-CZ" sz="1200">
                          <a:effectLst/>
                        </a:rPr>
                        <a:t>Od  2 000 001 Kč</a:t>
                      </a:r>
                      <a:endParaRPr lang="cs-CZ" sz="1100">
                        <a:effectLst/>
                      </a:endParaRPr>
                    </a:p>
                    <a:p>
                      <a:pPr algn="just">
                        <a:lnSpc>
                          <a:spcPct val="107000"/>
                        </a:lnSpc>
                        <a:spcAft>
                          <a:spcPts val="800"/>
                        </a:spcAft>
                      </a:pPr>
                      <a:r>
                        <a:rPr lang="cs-CZ" sz="1200">
                          <a:effectLst/>
                        </a:rPr>
                        <a:t>Do 5.494.663 Kč</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cs-CZ" sz="1200">
                          <a:effectLst/>
                        </a:rPr>
                        <a:t>Od  2 000 000 Kč</a:t>
                      </a:r>
                      <a:endParaRPr lang="cs-CZ" sz="1100">
                        <a:effectLst/>
                      </a:endParaRPr>
                    </a:p>
                    <a:p>
                      <a:pPr algn="just">
                        <a:lnSpc>
                          <a:spcPct val="107000"/>
                        </a:lnSpc>
                        <a:spcAft>
                          <a:spcPts val="800"/>
                        </a:spcAft>
                      </a:pPr>
                      <a:r>
                        <a:rPr lang="cs-CZ" sz="1200">
                          <a:effectLst/>
                        </a:rPr>
                        <a:t>Do 5.494.663 Kč</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cs-CZ" sz="1200">
                          <a:effectLst/>
                        </a:rPr>
                        <a:t>Od 6 000 001 Kč</a:t>
                      </a:r>
                      <a:endParaRPr lang="cs-CZ" sz="1100">
                        <a:effectLst/>
                      </a:endParaRPr>
                    </a:p>
                    <a:p>
                      <a:pPr algn="just">
                        <a:lnSpc>
                          <a:spcPct val="107000"/>
                        </a:lnSpc>
                        <a:spcAft>
                          <a:spcPts val="800"/>
                        </a:spcAft>
                      </a:pPr>
                      <a:r>
                        <a:rPr lang="cs-CZ" sz="1200">
                          <a:effectLst/>
                        </a:rPr>
                        <a:t>Do 137.366.599 Kč</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8864800"/>
                  </a:ext>
                </a:extLst>
              </a:tr>
              <a:tr h="0">
                <a:tc>
                  <a:txBody>
                    <a:bodyPr/>
                    <a:lstStyle/>
                    <a:p>
                      <a:pPr algn="just">
                        <a:lnSpc>
                          <a:spcPct val="107000"/>
                        </a:lnSpc>
                        <a:spcAft>
                          <a:spcPts val="800"/>
                        </a:spcAft>
                      </a:pPr>
                      <a:r>
                        <a:rPr lang="cs-CZ" sz="1200">
                          <a:effectLst/>
                        </a:rPr>
                        <a:t>Nadlimitní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cs-CZ" sz="1200">
                          <a:effectLst/>
                        </a:rPr>
                        <a:t>Od 5.494.664 Kč</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cs-CZ" sz="1200">
                          <a:effectLst/>
                        </a:rPr>
                        <a:t>Od 5.494.664 Kč</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cs-CZ" sz="1200" dirty="0">
                          <a:effectLst/>
                        </a:rPr>
                        <a:t>Do 137.366.600 Kč</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6698507"/>
                  </a:ext>
                </a:extLst>
              </a:tr>
            </a:tbl>
          </a:graphicData>
        </a:graphic>
      </p:graphicFrame>
    </p:spTree>
    <p:extLst>
      <p:ext uri="{BB962C8B-B14F-4D97-AF65-F5344CB8AC3E}">
        <p14:creationId xmlns:p14="http://schemas.microsoft.com/office/powerpoint/2010/main" val="4089074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7B5BDC-2526-41C5-961D-EA42EE5BE92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8175DCE-9B5E-496B-AD14-7656FF035034}"/>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05932551-2A1F-44BF-B171-85523AD5A2DA}"/>
              </a:ext>
            </a:extLst>
          </p:cNvPr>
          <p:cNvPicPr/>
          <p:nvPr/>
        </p:nvPicPr>
        <p:blipFill>
          <a:blip r:embed="rId2">
            <a:extLst>
              <a:ext uri="{28A0092B-C50C-407E-A947-70E740481C1C}">
                <a14:useLocalDpi xmlns:a14="http://schemas.microsoft.com/office/drawing/2010/main" val="0"/>
              </a:ext>
            </a:extLst>
          </a:blip>
          <a:stretch>
            <a:fillRect/>
          </a:stretch>
        </p:blipFill>
        <p:spPr>
          <a:xfrm>
            <a:off x="1547664" y="1700808"/>
            <a:ext cx="5760720" cy="4529455"/>
          </a:xfrm>
          <a:prstGeom prst="rect">
            <a:avLst/>
          </a:prstGeom>
        </p:spPr>
      </p:pic>
    </p:spTree>
    <p:extLst>
      <p:ext uri="{BB962C8B-B14F-4D97-AF65-F5344CB8AC3E}">
        <p14:creationId xmlns:p14="http://schemas.microsoft.com/office/powerpoint/2010/main" val="975237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F62A5C-C76A-412C-B1A9-0DE5470BB60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0175FEA-AD53-409C-9F86-763838D7DB0E}"/>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1D73CA4C-6083-42F2-B7EE-F052B6E70B4B}"/>
              </a:ext>
            </a:extLst>
          </p:cNvPr>
          <p:cNvPicPr/>
          <p:nvPr/>
        </p:nvPicPr>
        <p:blipFill>
          <a:blip r:embed="rId2">
            <a:extLst>
              <a:ext uri="{28A0092B-C50C-407E-A947-70E740481C1C}">
                <a14:useLocalDpi xmlns:a14="http://schemas.microsoft.com/office/drawing/2010/main" val="0"/>
              </a:ext>
            </a:extLst>
          </a:blip>
          <a:stretch>
            <a:fillRect/>
          </a:stretch>
        </p:blipFill>
        <p:spPr>
          <a:xfrm>
            <a:off x="2483768" y="715963"/>
            <a:ext cx="4949190" cy="5410200"/>
          </a:xfrm>
          <a:prstGeom prst="rect">
            <a:avLst/>
          </a:prstGeom>
        </p:spPr>
      </p:pic>
    </p:spTree>
    <p:extLst>
      <p:ext uri="{BB962C8B-B14F-4D97-AF65-F5344CB8AC3E}">
        <p14:creationId xmlns:p14="http://schemas.microsoft.com/office/powerpoint/2010/main" val="87642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CA4B6-4168-4374-844C-F13579F7802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A73BE22-460C-4DB0-B579-B9167DA52B9E}"/>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47AC1E83-629D-44D1-849C-E2304182E00F}"/>
              </a:ext>
            </a:extLst>
          </p:cNvPr>
          <p:cNvPicPr/>
          <p:nvPr/>
        </p:nvPicPr>
        <p:blipFill>
          <a:blip r:embed="rId2">
            <a:extLst>
              <a:ext uri="{28A0092B-C50C-407E-A947-70E740481C1C}">
                <a14:useLocalDpi xmlns:a14="http://schemas.microsoft.com/office/drawing/2010/main" val="0"/>
              </a:ext>
            </a:extLst>
          </a:blip>
          <a:stretch>
            <a:fillRect/>
          </a:stretch>
        </p:blipFill>
        <p:spPr>
          <a:xfrm>
            <a:off x="2058352" y="1133475"/>
            <a:ext cx="5027295" cy="4591050"/>
          </a:xfrm>
          <a:prstGeom prst="rect">
            <a:avLst/>
          </a:prstGeom>
        </p:spPr>
      </p:pic>
    </p:spTree>
    <p:extLst>
      <p:ext uri="{BB962C8B-B14F-4D97-AF65-F5344CB8AC3E}">
        <p14:creationId xmlns:p14="http://schemas.microsoft.com/office/powerpoint/2010/main" val="2161049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1545</TotalTime>
  <Words>6118</Words>
  <Application>Microsoft Office PowerPoint</Application>
  <PresentationFormat>Předvádění na obrazovce (4:3)</PresentationFormat>
  <Paragraphs>587</Paragraphs>
  <Slides>54</Slides>
  <Notes>44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54</vt:i4>
      </vt:variant>
    </vt:vector>
  </HeadingPairs>
  <TitlesOfParts>
    <vt:vector size="58" baseType="lpstr">
      <vt:lpstr>Arial</vt:lpstr>
      <vt:lpstr>Calibri</vt:lpstr>
      <vt:lpstr>Times New Roman</vt:lpstr>
      <vt:lpstr>Office Theme</vt:lpstr>
      <vt:lpstr>Management podpůrných procesů</vt:lpstr>
      <vt:lpstr>Doporučená literatura</vt:lpstr>
      <vt:lpstr>Právní rámec veřejných zakázek</vt:lpstr>
      <vt:lpstr>Zadavatel veřejných zakázek</vt:lpstr>
      <vt:lpstr>Druhy veřejných zakázek</vt:lpstr>
      <vt:lpstr>Druhy veřejných zakázek dle velikosti</vt:lpstr>
      <vt:lpstr>Prezentace aplikace PowerPoint</vt:lpstr>
      <vt:lpstr>Prezentace aplikace PowerPoint</vt:lpstr>
      <vt:lpstr>Prezentace aplikace PowerPoint</vt:lpstr>
      <vt:lpstr>Prezentace aplikace PowerPoint</vt:lpstr>
      <vt:lpstr>Podmínky účasti v zadávacím řízení</vt:lpstr>
      <vt:lpstr>Definice PPP </vt:lpstr>
      <vt:lpstr>Rozdíly PPP projektů a veřejných zakázek</vt:lpstr>
      <vt:lpstr>Běžné oddělené schéma realizace</vt:lpstr>
      <vt:lpstr>Public Private Partnership  metoda PPP – varianta 1 – projektová společnost</vt:lpstr>
      <vt:lpstr>Public Private Partnership  metoda PPP – varianta 2 – Hlavní dodavatel „fronter“ </vt:lpstr>
      <vt:lpstr>PPP projekty ve světě</vt:lpstr>
      <vt:lpstr>PPP projekty ve světě</vt:lpstr>
      <vt:lpstr>PPP projekty na rozvoj infrastruktury za posledních 12 let</vt:lpstr>
      <vt:lpstr>PPP projekty za posledních 12 let</vt:lpstr>
      <vt:lpstr>PPP projekty v ČR</vt:lpstr>
      <vt:lpstr>Zadání: Povinné body při zpracování případové studie</vt:lpstr>
      <vt:lpstr>1. Zdůvodnění akce:  </vt:lpstr>
      <vt:lpstr>2. Popis akce:  </vt:lpstr>
      <vt:lpstr>3. Etapy a termíny realizace akce (ve tvaru mm rrrr):</vt:lpstr>
      <vt:lpstr>4. Postavení veřejného sektoru z pohledu metody PPP v tomto projektu</vt:lpstr>
      <vt:lpstr>4. Projekty z převahou rizik na straně veřejného sektoru</vt:lpstr>
      <vt:lpstr>4. PPP projekty s vyšším podílem rizik na straně soukromého partnera (se zárukou veřejných financí)</vt:lpstr>
      <vt:lpstr>4. PPP projekty s vyšším podílem rizik na straně soukromého partnera (se zárukou veřejných financí)</vt:lpstr>
      <vt:lpstr>4. Klasické PPP projekty s převahou rizik na straně soukromého partnera</vt:lpstr>
      <vt:lpstr>4. Klasické PPP projekty s převahou rizik na straně soukromého partnera</vt:lpstr>
      <vt:lpstr>4. Klasické PPP projekty s převahou rizik na straně soukromého partnera</vt:lpstr>
      <vt:lpstr>4. Klasické PPP projekty s převahou rizik na straně soukromého partnera</vt:lpstr>
      <vt:lpstr>5. Předpokládané náklady</vt:lpstr>
      <vt:lpstr>6. Porovnání výnosů a nákladů</vt:lpstr>
      <vt:lpstr>Desatero pro velké projekty dle německé „Komise pro reformu výstavbu velkých projektů“ </vt:lpstr>
      <vt:lpstr>Prezentace aplikace PowerPoint</vt:lpstr>
      <vt:lpstr>Ukázky z realizací PPP projektů Dopravní infrastruktura</vt:lpstr>
      <vt:lpstr>Ukázky z realizací PPP projektů Bezpečnost, obrana</vt:lpstr>
      <vt:lpstr>Ukázky z realizací PPP projektů Bezpečnost, obrana</vt:lpstr>
      <vt:lpstr>Ukázky z realizací PPP projektů Školství, vzdělávání</vt:lpstr>
      <vt:lpstr>Ukázky z realizací PPP projektů Školství, vzdělávání</vt:lpstr>
      <vt:lpstr>Ukázky z realizací PPP projektů Zdravotnictví </vt:lpstr>
      <vt:lpstr>Ukázky z realizací PPP projektů Ubytovací zařízení, sociální domy</vt:lpstr>
      <vt:lpstr>Ukázky z realizací PPP projektů Ubytovací zařízení</vt:lpstr>
      <vt:lpstr>Ukázky z realizací PPP projektů Kultura, sport</vt:lpstr>
      <vt:lpstr>Ukázky z realizací PPP projektů Kultura, sport</vt:lpstr>
      <vt:lpstr>Ukázky z realizací PPP projektů Regenerační projekty</vt:lpstr>
      <vt:lpstr>Ukázky z realizací PPP projektů Služby, technologie</vt:lpstr>
      <vt:lpstr>Ukázky z realizací PPP projektů Climate Wind Channel u Vídně</vt:lpstr>
      <vt:lpstr>Ukázky z realizací PPP projektů Climate Wind Channel u Vídně</vt:lpstr>
      <vt:lpstr>Ukázky z realizací PPP projektů Soudy, vězeňství</vt:lpstr>
      <vt:lpstr>Ukázky z realizací PPP projektů Soudy, vězeňství</vt:lpstr>
      <vt:lpstr>Ukázky z realizací PPP projektů Soudy, vězeňství</vt:lpstr>
    </vt:vector>
  </TitlesOfParts>
  <Company>TESCOSW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podpůrných procesů</dc:title>
  <dc:creator>berkaj</dc:creator>
  <cp:lastModifiedBy>Chytilová Ekaterina</cp:lastModifiedBy>
  <cp:revision>95</cp:revision>
  <cp:lastPrinted>2016-10-13T10:22:51Z</cp:lastPrinted>
  <dcterms:created xsi:type="dcterms:W3CDTF">2011-11-01T07:37:19Z</dcterms:created>
  <dcterms:modified xsi:type="dcterms:W3CDTF">2022-03-10T13:32:13Z</dcterms:modified>
</cp:coreProperties>
</file>