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91" r:id="rId3"/>
    <p:sldId id="270" r:id="rId4"/>
    <p:sldId id="289" r:id="rId5"/>
    <p:sldId id="290" r:id="rId6"/>
    <p:sldId id="292" r:id="rId7"/>
    <p:sldId id="283" r:id="rId8"/>
    <p:sldId id="272" r:id="rId9"/>
    <p:sldId id="273" r:id="rId10"/>
    <p:sldId id="275" r:id="rId11"/>
    <p:sldId id="293" r:id="rId12"/>
    <p:sldId id="305" r:id="rId13"/>
    <p:sldId id="306" r:id="rId14"/>
    <p:sldId id="294" r:id="rId15"/>
    <p:sldId id="295" r:id="rId16"/>
    <p:sldId id="296" r:id="rId17"/>
    <p:sldId id="308" r:id="rId18"/>
    <p:sldId id="297" r:id="rId19"/>
    <p:sldId id="298" r:id="rId20"/>
    <p:sldId id="309" r:id="rId21"/>
    <p:sldId id="307" r:id="rId22"/>
    <p:sldId id="310" r:id="rId23"/>
    <p:sldId id="299" r:id="rId24"/>
    <p:sldId id="300" r:id="rId25"/>
    <p:sldId id="301" r:id="rId26"/>
    <p:sldId id="302" r:id="rId27"/>
    <p:sldId id="303" r:id="rId28"/>
    <p:sldId id="304" r:id="rId29"/>
    <p:sldId id="312" r:id="rId3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85304" autoAdjust="0"/>
  </p:normalViewPr>
  <p:slideViewPr>
    <p:cSldViewPr>
      <p:cViewPr varScale="1">
        <p:scale>
          <a:sx n="111" d="100"/>
          <a:sy n="111" d="100"/>
        </p:scale>
        <p:origin x="189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742A63F-5CBD-40AC-B9FD-F4CB371B4856}" type="datetimeFigureOut">
              <a:rPr lang="cs-CZ" smtClean="0"/>
              <a:t>23.02.2022</a:t>
            </a:fld>
            <a:endParaRPr lang="cs-CZ"/>
          </a:p>
        </p:txBody>
      </p:sp>
      <p:sp>
        <p:nvSpPr>
          <p:cNvPr id="4" name="Zástupný symbol pro zápatí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8872A07-15D2-4268-B9D9-C1B1B2D287AA}" type="slidenum">
              <a:rPr lang="cs-CZ" smtClean="0"/>
              <a:t>‹#›</a:t>
            </a:fld>
            <a:endParaRPr lang="cs-CZ"/>
          </a:p>
        </p:txBody>
      </p:sp>
    </p:spTree>
    <p:extLst>
      <p:ext uri="{BB962C8B-B14F-4D97-AF65-F5344CB8AC3E}">
        <p14:creationId xmlns:p14="http://schemas.microsoft.com/office/powerpoint/2010/main" val="1033751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26313DC-0E73-4979-B237-34455B244342}" type="datetimeFigureOut">
              <a:rPr lang="cs-CZ" smtClean="0"/>
              <a:pPr/>
              <a:t>23.02.2022</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3057050-6DEB-4806-90DE-16E139921488}" type="slidenum">
              <a:rPr lang="cs-CZ" smtClean="0"/>
              <a:pPr/>
              <a:t>‹#›</a:t>
            </a:fld>
            <a:endParaRPr lang="cs-CZ"/>
          </a:p>
        </p:txBody>
      </p:sp>
    </p:spTree>
    <p:extLst>
      <p:ext uri="{BB962C8B-B14F-4D97-AF65-F5344CB8AC3E}">
        <p14:creationId xmlns:p14="http://schemas.microsoft.com/office/powerpoint/2010/main" val="364791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a:t>
            </a:fld>
            <a:endParaRPr lang="cs-CZ"/>
          </a:p>
        </p:txBody>
      </p:sp>
    </p:spTree>
    <p:extLst>
      <p:ext uri="{BB962C8B-B14F-4D97-AF65-F5344CB8AC3E}">
        <p14:creationId xmlns:p14="http://schemas.microsoft.com/office/powerpoint/2010/main" val="620374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a:solidFill>
                  <a:schemeClr val="tx1"/>
                </a:solidFill>
                <a:latin typeface="+mn-lt"/>
                <a:ea typeface="+mn-ea"/>
                <a:cs typeface="+mn-cs"/>
              </a:rPr>
              <a:t>Dle </a:t>
            </a:r>
            <a:r>
              <a:rPr lang="cs-CZ" sz="1200" kern="1200" dirty="0" err="1">
                <a:solidFill>
                  <a:schemeClr val="tx1"/>
                </a:solidFill>
                <a:latin typeface="+mn-lt"/>
                <a:ea typeface="+mn-ea"/>
                <a:cs typeface="+mn-cs"/>
              </a:rPr>
              <a:t>Mervarta</a:t>
            </a:r>
            <a:r>
              <a:rPr lang="cs-CZ" sz="1200" kern="1200" dirty="0">
                <a:solidFill>
                  <a:schemeClr val="tx1"/>
                </a:solidFill>
                <a:latin typeface="+mn-lt"/>
                <a:ea typeface="+mn-ea"/>
                <a:cs typeface="+mn-cs"/>
              </a:rPr>
              <a:t> (2004, časopis) lze cenotvorbu outsourcingových služeb postihnout těmito třemi přístupy:Nákladový </a:t>
            </a:r>
            <a:r>
              <a:rPr lang="cs-CZ" sz="1200" kern="1200" dirty="0" err="1">
                <a:solidFill>
                  <a:schemeClr val="tx1"/>
                </a:solidFill>
                <a:latin typeface="+mn-lt"/>
                <a:ea typeface="+mn-ea"/>
                <a:cs typeface="+mn-cs"/>
              </a:rPr>
              <a:t>přístupPřínosový</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přístupTržní</a:t>
            </a:r>
            <a:r>
              <a:rPr lang="cs-CZ" sz="1200" kern="1200" dirty="0">
                <a:solidFill>
                  <a:schemeClr val="tx1"/>
                </a:solidFill>
                <a:latin typeface="+mn-lt"/>
                <a:ea typeface="+mn-ea"/>
                <a:cs typeface="+mn-cs"/>
              </a:rPr>
              <a:t> přístup</a:t>
            </a:r>
          </a:p>
          <a:p>
            <a:r>
              <a:rPr lang="cs-CZ" sz="1200" kern="1200" dirty="0">
                <a:solidFill>
                  <a:schemeClr val="tx1"/>
                </a:solidFill>
                <a:latin typeface="+mn-lt"/>
                <a:ea typeface="+mn-ea"/>
                <a:cs typeface="+mn-cs"/>
              </a:rPr>
              <a:t>Nákladový přístup</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vychází z</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historických dat </a:t>
            </a:r>
            <a:r>
              <a:rPr lang="cs-CZ" sz="1200" kern="1200" dirty="0" err="1">
                <a:solidFill>
                  <a:schemeClr val="tx1"/>
                </a:solidFill>
                <a:latin typeface="+mn-lt"/>
                <a:ea typeface="+mn-ea"/>
                <a:cs typeface="+mn-cs"/>
              </a:rPr>
              <a:t>outsourcované</a:t>
            </a:r>
            <a:r>
              <a:rPr lang="cs-CZ" sz="1200" kern="1200" dirty="0">
                <a:solidFill>
                  <a:schemeClr val="tx1"/>
                </a:solidFill>
                <a:latin typeface="+mn-lt"/>
                <a:ea typeface="+mn-ea"/>
                <a:cs typeface="+mn-cs"/>
              </a:rPr>
              <a:t> společnosti s</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jistou predikcí do budoucnosti. Není těžké si spočítat, </a:t>
            </a:r>
            <a:r>
              <a:rPr lang="cs-CZ" sz="1200" kern="1200" dirty="0" err="1">
                <a:solidFill>
                  <a:schemeClr val="tx1"/>
                </a:solidFill>
                <a:latin typeface="+mn-lt"/>
                <a:ea typeface="+mn-ea"/>
                <a:cs typeface="+mn-cs"/>
              </a:rPr>
              <a:t>kolikspolečnost</a:t>
            </a:r>
            <a:r>
              <a:rPr lang="cs-CZ" sz="1200" kern="1200" dirty="0">
                <a:solidFill>
                  <a:schemeClr val="tx1"/>
                </a:solidFill>
                <a:latin typeface="+mn-lt"/>
                <a:ea typeface="+mn-ea"/>
                <a:cs typeface="+mn-cs"/>
              </a:rPr>
              <a:t> služby stály, když jej vykonávali interní zaměstnanci. Cenový návrh ceny</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společnosti musí být v každém případě akceptován i druhou stranou, což ale v</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tomto případě nebývá problém. Do analýzy je třeba zahrnout i položky spojené se zrušenými službami, které mají být zahrnuty do </a:t>
            </a:r>
            <a:r>
              <a:rPr lang="cs-CZ" sz="1200" kern="1200" dirty="0" err="1">
                <a:solidFill>
                  <a:schemeClr val="tx1"/>
                </a:solidFill>
                <a:latin typeface="+mn-lt"/>
                <a:ea typeface="+mn-ea"/>
                <a:cs typeface="+mn-cs"/>
              </a:rPr>
              <a:t>outsourcované</a:t>
            </a:r>
            <a:r>
              <a:rPr lang="cs-CZ" sz="1200" kern="1200" dirty="0">
                <a:solidFill>
                  <a:schemeClr val="tx1"/>
                </a:solidFill>
                <a:latin typeface="+mn-lt"/>
                <a:ea typeface="+mn-ea"/>
                <a:cs typeface="+mn-cs"/>
              </a:rPr>
              <a:t> sféry společnosti.</a:t>
            </a:r>
          </a:p>
          <a:p>
            <a:r>
              <a:rPr lang="cs-CZ" sz="1200" kern="1200" dirty="0" err="1">
                <a:solidFill>
                  <a:schemeClr val="tx1"/>
                </a:solidFill>
                <a:latin typeface="+mn-lt"/>
                <a:ea typeface="+mn-ea"/>
                <a:cs typeface="+mn-cs"/>
              </a:rPr>
              <a:t>Přínosový</a:t>
            </a:r>
            <a:r>
              <a:rPr lang="cs-CZ" sz="1200" kern="1200" dirty="0">
                <a:solidFill>
                  <a:schemeClr val="tx1"/>
                </a:solidFill>
                <a:latin typeface="+mn-lt"/>
                <a:ea typeface="+mn-ea"/>
                <a:cs typeface="+mn-cs"/>
              </a:rPr>
              <a:t> přístup</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analyzuje cenu za outsourcing z</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pohledu přidané hodnoty produkovaných služeb. K</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jednotlivým službám je přiřazován skutečný podíl na celkovém zisku společnosti, či na celkové profitabilitě.</a:t>
            </a:r>
          </a:p>
          <a:p>
            <a:r>
              <a:rPr lang="cs-CZ" sz="1200" kern="1200" dirty="0">
                <a:solidFill>
                  <a:schemeClr val="tx1"/>
                </a:solidFill>
                <a:latin typeface="+mn-lt"/>
                <a:ea typeface="+mn-ea"/>
                <a:cs typeface="+mn-cs"/>
              </a:rPr>
              <a:t>Tržní přístup</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vychází z</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analýzy konkurence. Porovnává ceny služeb od jednotlivých poskytovatelů. Tato metoda je nejpřesnější v</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případě kvalitních dat. Je ale velký problém porovnat nesourodé společnosti s</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odlišnou kvalitou a rozsahem služeb.</a:t>
            </a:r>
          </a:p>
          <a:p>
            <a:r>
              <a:rPr lang="cs-CZ" sz="1200" kern="1200" dirty="0">
                <a:solidFill>
                  <a:schemeClr val="tx1"/>
                </a:solidFill>
                <a:latin typeface="+mn-lt"/>
                <a:ea typeface="+mn-ea"/>
                <a:cs typeface="+mn-cs"/>
              </a:rPr>
              <a:t>Celkové náklady na outsourcing se skládají z následujícího vztahu:</a:t>
            </a:r>
          </a:p>
          <a:p>
            <a:r>
              <a:rPr lang="cs-CZ" sz="1200" kern="1200" dirty="0">
                <a:solidFill>
                  <a:schemeClr val="tx1"/>
                </a:solidFill>
                <a:latin typeface="+mn-lt"/>
                <a:ea typeface="+mn-ea"/>
                <a:cs typeface="+mn-cs"/>
              </a:rPr>
              <a:t>Obrázek </a:t>
            </a:r>
          </a:p>
          <a:p>
            <a:r>
              <a:rPr lang="cs-CZ" sz="1200" kern="1200" dirty="0">
                <a:solidFill>
                  <a:schemeClr val="tx1"/>
                </a:solidFill>
                <a:latin typeface="+mn-lt"/>
                <a:ea typeface="+mn-ea"/>
                <a:cs typeface="+mn-cs"/>
              </a:rPr>
              <a:t>7</a:t>
            </a:r>
          </a:p>
          <a:p>
            <a:r>
              <a:rPr lang="cs-CZ" sz="1200" kern="1200" dirty="0">
                <a:solidFill>
                  <a:schemeClr val="tx1"/>
                </a:solidFill>
                <a:latin typeface="+mn-lt"/>
                <a:ea typeface="+mn-ea"/>
                <a:cs typeface="+mn-cs"/>
              </a:rPr>
              <a:t>Celkové náklady outsourcingu</a:t>
            </a:r>
          </a:p>
          <a:p>
            <a:endParaRPr lang="cs-CZ" dirty="0"/>
          </a:p>
          <a:p>
            <a:endParaRPr lang="cs-CZ" dirty="0"/>
          </a:p>
          <a:p>
            <a:endParaRPr lang="cs-CZ" dirty="0"/>
          </a:p>
          <a:p>
            <a:r>
              <a:rPr lang="cs-CZ" dirty="0"/>
              <a:t>Celkové náklady outsourcingu=Cena placena dodavateli+dodateční nákupní náklady+náklady spojené s </a:t>
            </a:r>
            <a:r>
              <a:rPr lang="cs-CZ" dirty="0" err="1"/>
              <a:t>realitzací</a:t>
            </a:r>
            <a:endParaRPr lang="cs-CZ" dirty="0"/>
          </a:p>
        </p:txBody>
      </p:sp>
      <p:sp>
        <p:nvSpPr>
          <p:cNvPr id="4" name="Zástupný symbol pro číslo snímku 3"/>
          <p:cNvSpPr>
            <a:spLocks noGrp="1"/>
          </p:cNvSpPr>
          <p:nvPr>
            <p:ph type="sldNum" sz="quarter" idx="10"/>
          </p:nvPr>
        </p:nvSpPr>
        <p:spPr/>
        <p:txBody>
          <a:bodyPr/>
          <a:lstStyle/>
          <a:p>
            <a:fld id="{0862B590-BF26-4A15-945F-1EFE0C9C8381}"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„SLA by mělo být zaměřeno na tři klíčové oblasti. První bychom mohli nazvat „zárukou infrastruktury“, v praxi sem patří zejména charakteristiky typu vybavenost, </a:t>
            </a:r>
            <a:r>
              <a:rPr lang="cs-CZ" dirty="0" err="1"/>
              <a:t>konekti</a:t>
            </a:r>
            <a:r>
              <a:rPr lang="cs-CZ" dirty="0"/>
              <a:t>-vita, spolehlivost hardware a schopnost integrace různých technologií. Pro druhou klíčovou oblast se všeobecně vžil pojem „procesní záruky“, kde se nejčastěji jako příklad uvádějí změny v pracovních procesech, jako jsou například přidání nového uživatele, nové-</a:t>
            </a:r>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11</a:t>
            </a:fld>
            <a:endParaRPr lang="cs-CZ"/>
          </a:p>
        </p:txBody>
      </p:sp>
    </p:spTree>
    <p:extLst>
      <p:ext uri="{BB962C8B-B14F-4D97-AF65-F5344CB8AC3E}">
        <p14:creationId xmlns:p14="http://schemas.microsoft.com/office/powerpoint/2010/main" val="1950345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12</a:t>
            </a:fld>
            <a:endParaRPr lang="cs-CZ"/>
          </a:p>
        </p:txBody>
      </p:sp>
    </p:spTree>
    <p:extLst>
      <p:ext uri="{BB962C8B-B14F-4D97-AF65-F5344CB8AC3E}">
        <p14:creationId xmlns:p14="http://schemas.microsoft.com/office/powerpoint/2010/main" val="416339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13</a:t>
            </a:fld>
            <a:endParaRPr lang="cs-CZ"/>
          </a:p>
        </p:txBody>
      </p:sp>
    </p:spTree>
    <p:extLst>
      <p:ext uri="{BB962C8B-B14F-4D97-AF65-F5344CB8AC3E}">
        <p14:creationId xmlns:p14="http://schemas.microsoft.com/office/powerpoint/2010/main" val="2223234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14</a:t>
            </a:fld>
            <a:endParaRPr lang="cs-CZ"/>
          </a:p>
        </p:txBody>
      </p:sp>
    </p:spTree>
    <p:extLst>
      <p:ext uri="{BB962C8B-B14F-4D97-AF65-F5344CB8AC3E}">
        <p14:creationId xmlns:p14="http://schemas.microsoft.com/office/powerpoint/2010/main" val="1371271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15</a:t>
            </a:fld>
            <a:endParaRPr lang="cs-CZ"/>
          </a:p>
        </p:txBody>
      </p:sp>
    </p:spTree>
    <p:extLst>
      <p:ext uri="{BB962C8B-B14F-4D97-AF65-F5344CB8AC3E}">
        <p14:creationId xmlns:p14="http://schemas.microsoft.com/office/powerpoint/2010/main" val="326929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16</a:t>
            </a:fld>
            <a:endParaRPr lang="cs-CZ"/>
          </a:p>
        </p:txBody>
      </p:sp>
    </p:spTree>
    <p:extLst>
      <p:ext uri="{BB962C8B-B14F-4D97-AF65-F5344CB8AC3E}">
        <p14:creationId xmlns:p14="http://schemas.microsoft.com/office/powerpoint/2010/main" val="485161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17</a:t>
            </a:fld>
            <a:endParaRPr lang="cs-CZ"/>
          </a:p>
        </p:txBody>
      </p:sp>
    </p:spTree>
    <p:extLst>
      <p:ext uri="{BB962C8B-B14F-4D97-AF65-F5344CB8AC3E}">
        <p14:creationId xmlns:p14="http://schemas.microsoft.com/office/powerpoint/2010/main" val="303727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18</a:t>
            </a:fld>
            <a:endParaRPr lang="cs-CZ"/>
          </a:p>
        </p:txBody>
      </p:sp>
    </p:spTree>
    <p:extLst>
      <p:ext uri="{BB962C8B-B14F-4D97-AF65-F5344CB8AC3E}">
        <p14:creationId xmlns:p14="http://schemas.microsoft.com/office/powerpoint/2010/main" val="3241343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Vodítko pro správné nastavení KPI</a:t>
            </a:r>
          </a:p>
          <a:p>
            <a:r>
              <a:rPr lang="cs-CZ" dirty="0"/>
              <a:t>KPI musí v prvé řadě nastavit zadavatel služby, a to z prostého důvodu. On jediný ví, co od </a:t>
            </a:r>
            <a:r>
              <a:rPr lang="cs-CZ" dirty="0" err="1"/>
              <a:t>outsourcované</a:t>
            </a:r>
            <a:r>
              <a:rPr lang="cs-CZ" dirty="0"/>
              <a:t> služby nechce. Příkladem může být nejvíce diskutované KPI – úklid. Zde je jasné, že nikdo nechce mít špinavou toaletu. Ať už ji navštíví zaměstnanci či klienti. Stejně tak můžeme chtít, abychom neměli v zimě ledovku před budovou. </a:t>
            </a:r>
            <a:br>
              <a:rPr lang="cs-CZ" dirty="0"/>
            </a:br>
            <a:br>
              <a:rPr lang="cs-CZ" dirty="0"/>
            </a:br>
            <a:r>
              <a:rPr lang="cs-CZ" dirty="0"/>
              <a:t>Ve zkratce můžeme zmínit, jaké základní body bychom při správném nastavení KPI měli dodržet a neopomenout. Jsou jimi:</a:t>
            </a:r>
          </a:p>
          <a:p>
            <a:r>
              <a:rPr lang="cs-CZ" dirty="0"/>
              <a:t>definování sledovaných ukazatelů kvality (neutřený prach, špinavé umyvadlo, neupravená zeleň, holub v hale, nevyluxováno, pavučina v místnosti, úklid v pracovní době, nedostatek kávy v kávovaru, …),</a:t>
            </a:r>
          </a:p>
          <a:p>
            <a:r>
              <a:rPr lang="cs-CZ" dirty="0"/>
              <a:t>určení následků plynoucích z jejich nesplnění,</a:t>
            </a:r>
          </a:p>
          <a:p>
            <a:r>
              <a:rPr lang="cs-CZ" dirty="0"/>
              <a:t>realizovatelnost požadovaných výstupů,</a:t>
            </a:r>
          </a:p>
          <a:p>
            <a:r>
              <a:rPr lang="cs-CZ" dirty="0"/>
              <a:t>nastavení odpovídající výše sankcí a stupňů důležitostí.</a:t>
            </a:r>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19</a:t>
            </a:fld>
            <a:endParaRPr lang="cs-CZ"/>
          </a:p>
        </p:txBody>
      </p:sp>
    </p:spTree>
    <p:extLst>
      <p:ext uri="{BB962C8B-B14F-4D97-AF65-F5344CB8AC3E}">
        <p14:creationId xmlns:p14="http://schemas.microsoft.com/office/powerpoint/2010/main" val="54750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a:t>
            </a:fld>
            <a:endParaRPr lang="cs-CZ"/>
          </a:p>
        </p:txBody>
      </p:sp>
    </p:spTree>
    <p:extLst>
      <p:ext uri="{BB962C8B-B14F-4D97-AF65-F5344CB8AC3E}">
        <p14:creationId xmlns:p14="http://schemas.microsoft.com/office/powerpoint/2010/main" val="1910358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20</a:t>
            </a:fld>
            <a:endParaRPr lang="cs-CZ"/>
          </a:p>
        </p:txBody>
      </p:sp>
    </p:spTree>
    <p:extLst>
      <p:ext uri="{BB962C8B-B14F-4D97-AF65-F5344CB8AC3E}">
        <p14:creationId xmlns:p14="http://schemas.microsoft.com/office/powerpoint/2010/main" val="122121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21</a:t>
            </a:fld>
            <a:endParaRPr lang="cs-CZ"/>
          </a:p>
        </p:txBody>
      </p:sp>
    </p:spTree>
    <p:extLst>
      <p:ext uri="{BB962C8B-B14F-4D97-AF65-F5344CB8AC3E}">
        <p14:creationId xmlns:p14="http://schemas.microsoft.com/office/powerpoint/2010/main" val="105318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22</a:t>
            </a:fld>
            <a:endParaRPr lang="cs-CZ"/>
          </a:p>
        </p:txBody>
      </p:sp>
    </p:spTree>
    <p:extLst>
      <p:ext uri="{BB962C8B-B14F-4D97-AF65-F5344CB8AC3E}">
        <p14:creationId xmlns:p14="http://schemas.microsoft.com/office/powerpoint/2010/main" val="307640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23</a:t>
            </a:fld>
            <a:endParaRPr lang="cs-CZ"/>
          </a:p>
        </p:txBody>
      </p:sp>
    </p:spTree>
    <p:extLst>
      <p:ext uri="{BB962C8B-B14F-4D97-AF65-F5344CB8AC3E}">
        <p14:creationId xmlns:p14="http://schemas.microsoft.com/office/powerpoint/2010/main" val="125165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24</a:t>
            </a:fld>
            <a:endParaRPr lang="cs-CZ"/>
          </a:p>
        </p:txBody>
      </p:sp>
    </p:spTree>
    <p:extLst>
      <p:ext uri="{BB962C8B-B14F-4D97-AF65-F5344CB8AC3E}">
        <p14:creationId xmlns:p14="http://schemas.microsoft.com/office/powerpoint/2010/main" val="15773708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25</a:t>
            </a:fld>
            <a:endParaRPr lang="cs-CZ"/>
          </a:p>
        </p:txBody>
      </p:sp>
    </p:spTree>
    <p:extLst>
      <p:ext uri="{BB962C8B-B14F-4D97-AF65-F5344CB8AC3E}">
        <p14:creationId xmlns:p14="http://schemas.microsoft.com/office/powerpoint/2010/main" val="2566281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26</a:t>
            </a:fld>
            <a:endParaRPr lang="cs-CZ"/>
          </a:p>
        </p:txBody>
      </p:sp>
    </p:spTree>
    <p:extLst>
      <p:ext uri="{BB962C8B-B14F-4D97-AF65-F5344CB8AC3E}">
        <p14:creationId xmlns:p14="http://schemas.microsoft.com/office/powerpoint/2010/main" val="218341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27</a:t>
            </a:fld>
            <a:endParaRPr lang="cs-CZ"/>
          </a:p>
        </p:txBody>
      </p:sp>
    </p:spTree>
    <p:extLst>
      <p:ext uri="{BB962C8B-B14F-4D97-AF65-F5344CB8AC3E}">
        <p14:creationId xmlns:p14="http://schemas.microsoft.com/office/powerpoint/2010/main" val="1057392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28</a:t>
            </a:fld>
            <a:endParaRPr lang="cs-CZ"/>
          </a:p>
        </p:txBody>
      </p:sp>
    </p:spTree>
    <p:extLst>
      <p:ext uri="{BB962C8B-B14F-4D97-AF65-F5344CB8AC3E}">
        <p14:creationId xmlns:p14="http://schemas.microsoft.com/office/powerpoint/2010/main" val="499405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29</a:t>
            </a:fld>
            <a:endParaRPr lang="cs-CZ"/>
          </a:p>
        </p:txBody>
      </p:sp>
    </p:spTree>
    <p:extLst>
      <p:ext uri="{BB962C8B-B14F-4D97-AF65-F5344CB8AC3E}">
        <p14:creationId xmlns:p14="http://schemas.microsoft.com/office/powerpoint/2010/main" val="247618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kern="1200" dirty="0">
                <a:solidFill>
                  <a:schemeClr val="tx1"/>
                </a:solidFill>
                <a:latin typeface="+mn-lt"/>
                <a:ea typeface="+mn-ea"/>
                <a:cs typeface="+mn-cs"/>
              </a:rPr>
              <a:t>Outsourcing dle míry komplexnosti</a:t>
            </a:r>
          </a:p>
          <a:p>
            <a:r>
              <a:rPr lang="cs-CZ" sz="1200" kern="1200" dirty="0">
                <a:solidFill>
                  <a:schemeClr val="tx1"/>
                </a:solidFill>
                <a:latin typeface="+mn-lt"/>
                <a:ea typeface="+mn-ea"/>
                <a:cs typeface="+mn-cs"/>
              </a:rPr>
              <a:t>Podle komplexnosti dělíme outsourcing </a:t>
            </a:r>
            <a:r>
              <a:rPr lang="cs-CZ" sz="1200" b="1" kern="1200" dirty="0">
                <a:solidFill>
                  <a:schemeClr val="tx1"/>
                </a:solidFill>
                <a:latin typeface="+mn-lt"/>
                <a:ea typeface="+mn-ea"/>
                <a:cs typeface="+mn-cs"/>
              </a:rPr>
              <a:t>na částečný outsourcing </a:t>
            </a:r>
            <a:r>
              <a:rPr lang="cs-CZ" sz="1200" kern="1200" dirty="0">
                <a:solidFill>
                  <a:schemeClr val="tx1"/>
                </a:solidFill>
                <a:latin typeface="+mn-lt"/>
                <a:ea typeface="+mn-ea"/>
                <a:cs typeface="+mn-cs"/>
              </a:rPr>
              <a:t>a </a:t>
            </a:r>
            <a:r>
              <a:rPr lang="cs-CZ" sz="1200" b="1" kern="1200" dirty="0">
                <a:solidFill>
                  <a:schemeClr val="tx1"/>
                </a:solidFill>
                <a:latin typeface="+mn-lt"/>
                <a:ea typeface="+mn-ea"/>
                <a:cs typeface="+mn-cs"/>
              </a:rPr>
              <a:t>komplexní outsourcing</a:t>
            </a:r>
            <a:r>
              <a:rPr lang="cs-CZ" sz="1200" kern="1200" dirty="0">
                <a:solidFill>
                  <a:schemeClr val="tx1"/>
                </a:solidFill>
                <a:latin typeface="+mn-lt"/>
                <a:ea typeface="+mn-ea"/>
                <a:cs typeface="+mn-cs"/>
              </a:rPr>
              <a:t>. </a:t>
            </a:r>
          </a:p>
          <a:p>
            <a:r>
              <a:rPr lang="cs-CZ" sz="1200" b="1" kern="1200" dirty="0">
                <a:solidFill>
                  <a:schemeClr val="tx1"/>
                </a:solidFill>
                <a:latin typeface="+mn-lt"/>
                <a:ea typeface="+mn-ea"/>
                <a:cs typeface="+mn-cs"/>
              </a:rPr>
              <a:t>Částečný outsourcing </a:t>
            </a:r>
            <a:r>
              <a:rPr lang="cs-CZ" sz="1200" kern="1200" dirty="0">
                <a:solidFill>
                  <a:schemeClr val="tx1"/>
                </a:solidFill>
                <a:latin typeface="+mn-lt"/>
                <a:ea typeface="+mn-ea"/>
                <a:cs typeface="+mn-cs"/>
              </a:rPr>
              <a:t>je vysvětlen jako vytěsnění pouze určité části procesu. Pro </a:t>
            </a:r>
            <a:r>
              <a:rPr lang="cs-CZ" sz="1200" b="1" kern="1200" dirty="0">
                <a:solidFill>
                  <a:schemeClr val="tx1"/>
                </a:solidFill>
                <a:latin typeface="+mn-lt"/>
                <a:ea typeface="+mn-ea"/>
                <a:cs typeface="+mn-cs"/>
              </a:rPr>
              <a:t>komplexní outsourcing</a:t>
            </a:r>
            <a:r>
              <a:rPr lang="cs-CZ" sz="1200" b="1" kern="1200" baseline="0" dirty="0">
                <a:solidFill>
                  <a:schemeClr val="tx1"/>
                </a:solidFill>
                <a:latin typeface="+mn-lt"/>
                <a:ea typeface="+mn-ea"/>
                <a:cs typeface="+mn-cs"/>
              </a:rPr>
              <a:t> </a:t>
            </a:r>
            <a:r>
              <a:rPr lang="cs-CZ" sz="1200" kern="1200" dirty="0">
                <a:solidFill>
                  <a:schemeClr val="tx1"/>
                </a:solidFill>
                <a:latin typeface="+mn-lt"/>
                <a:ea typeface="+mn-ea"/>
                <a:cs typeface="+mn-cs"/>
              </a:rPr>
              <a:t>je specifické, že </a:t>
            </a:r>
            <a:r>
              <a:rPr lang="cs-CZ" sz="1200" kern="1200" dirty="0" err="1">
                <a:solidFill>
                  <a:schemeClr val="tx1"/>
                </a:solidFill>
                <a:latin typeface="+mn-lt"/>
                <a:ea typeface="+mn-ea"/>
                <a:cs typeface="+mn-cs"/>
              </a:rPr>
              <a:t>outsourcováním</a:t>
            </a:r>
            <a:r>
              <a:rPr lang="cs-CZ" sz="1200" kern="1200" dirty="0">
                <a:solidFill>
                  <a:schemeClr val="tx1"/>
                </a:solidFill>
                <a:latin typeface="+mn-lt"/>
                <a:ea typeface="+mn-ea"/>
                <a:cs typeface="+mn-cs"/>
              </a:rPr>
              <a:t> celé</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část</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i</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procesu</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vzniká</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vysoká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míra propojení, což mimo jiné pro outsourcera (společnost,</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která si nechává poskytovat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služby) znamená, že</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dodavatel nemůže být jednoduše nahrazen</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a vzniká problém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takzvaného „</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locku</a:t>
            </a:r>
            <a:r>
              <a:rPr lang="cs-CZ" sz="1200" kern="1200" dirty="0">
                <a:solidFill>
                  <a:schemeClr val="tx1"/>
                </a:solidFill>
                <a:latin typeface="+mn-lt"/>
                <a:ea typeface="+mn-ea"/>
                <a:cs typeface="+mn-cs"/>
              </a:rPr>
              <a:t>“.</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Kdy ve velké části případů dochází k</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velké ztrátě </a:t>
            </a:r>
            <a:r>
              <a:rPr lang="cs-CZ" sz="1200" kern="1200" dirty="0" err="1">
                <a:solidFill>
                  <a:schemeClr val="tx1"/>
                </a:solidFill>
                <a:latin typeface="+mn-lt"/>
                <a:ea typeface="+mn-ea"/>
                <a:cs typeface="+mn-cs"/>
              </a:rPr>
              <a:t>know</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how</a:t>
            </a:r>
            <a:r>
              <a:rPr lang="cs-CZ" sz="1200" kern="1200" dirty="0">
                <a:solidFill>
                  <a:schemeClr val="tx1"/>
                </a:solidFill>
                <a:latin typeface="+mn-lt"/>
                <a:ea typeface="+mn-ea"/>
                <a:cs typeface="+mn-cs"/>
              </a:rPr>
              <a:t> a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firma, která služby poskytuje, se stává na trhu pro firmu nenahraditelnou. Z</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této situace vede velmi dlouhá a těžká cesta zpět, kdy často jediným možným řešení „</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locku</a:t>
            </a:r>
            <a:r>
              <a:rPr lang="cs-CZ" sz="1200" kern="1200" dirty="0">
                <a:solidFill>
                  <a:schemeClr val="tx1"/>
                </a:solidFill>
                <a:latin typeface="+mn-lt"/>
                <a:ea typeface="+mn-ea"/>
                <a:cs typeface="+mn-cs"/>
              </a:rPr>
              <a:t>“ je změna platformy a znovuvybudování </a:t>
            </a:r>
            <a:r>
              <a:rPr lang="cs-CZ" sz="1200" kern="1200" dirty="0" err="1">
                <a:solidFill>
                  <a:schemeClr val="tx1"/>
                </a:solidFill>
                <a:latin typeface="+mn-lt"/>
                <a:ea typeface="+mn-ea"/>
                <a:cs typeface="+mn-cs"/>
              </a:rPr>
              <a:t>know</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how</a:t>
            </a:r>
            <a:r>
              <a:rPr lang="cs-CZ" sz="1200" kern="1200" dirty="0">
                <a:solidFill>
                  <a:schemeClr val="tx1"/>
                </a:solidFill>
                <a:latin typeface="+mn-lt"/>
                <a:ea typeface="+mn-ea"/>
                <a:cs typeface="+mn-cs"/>
              </a:rPr>
              <a:t>. </a:t>
            </a:r>
          </a:p>
          <a:p>
            <a:r>
              <a:rPr lang="cs-CZ" sz="1200" kern="1200" dirty="0">
                <a:solidFill>
                  <a:schemeClr val="tx1"/>
                </a:solidFill>
                <a:latin typeface="+mn-lt"/>
                <a:ea typeface="+mn-ea"/>
                <a:cs typeface="+mn-cs"/>
              </a:rPr>
              <a:t>Problém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locku</a:t>
            </a:r>
            <a:r>
              <a:rPr lang="cs-CZ" sz="1200" kern="1200" dirty="0">
                <a:solidFill>
                  <a:schemeClr val="tx1"/>
                </a:solidFill>
                <a:latin typeface="+mn-lt"/>
                <a:ea typeface="+mn-ea"/>
                <a:cs typeface="+mn-cs"/>
              </a:rPr>
              <a:t>“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však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nastává nejen ve výměně dodavatele, ale i ve zpětné internalizaci procesu. Objevuje se tak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zde vysoká míra závislosti, kterou</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je ale v</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každém případě nutné řešit. Do stejného problému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se na některých klíčových IT systémech dostala i společnost TMCZ. Konkrétní důsledky a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možnosti nápravy jsou popsány v</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praktické části práce.</a:t>
            </a:r>
          </a:p>
          <a:p>
            <a:r>
              <a:rPr lang="cs-CZ" sz="1200" kern="1200" dirty="0">
                <a:solidFill>
                  <a:schemeClr val="tx1"/>
                </a:solidFill>
                <a:latin typeface="+mn-lt"/>
                <a:ea typeface="+mn-ea"/>
                <a:cs typeface="+mn-cs"/>
              </a:rPr>
              <a:t>Existuje samozřejmě velké množství možností jak dělit outsourcing, které se ale ve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velké části shodují.</a:t>
            </a:r>
          </a:p>
          <a:p>
            <a:r>
              <a:rPr lang="cs-CZ" sz="1200" kern="1200" dirty="0">
                <a:solidFill>
                  <a:schemeClr val="tx1"/>
                </a:solidFill>
                <a:latin typeface="+mn-lt"/>
                <a:ea typeface="+mn-ea"/>
                <a:cs typeface="+mn-cs"/>
              </a:rPr>
              <a:t>Jedním z</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odlišných způsobů separace je </a:t>
            </a:r>
            <a:r>
              <a:rPr lang="cs-CZ" sz="1200" kern="1200" dirty="0" err="1">
                <a:solidFill>
                  <a:schemeClr val="tx1"/>
                </a:solidFill>
                <a:latin typeface="+mn-lt"/>
                <a:ea typeface="+mn-ea"/>
                <a:cs typeface="+mn-cs"/>
              </a:rPr>
              <a:t>Graverovo</a:t>
            </a:r>
            <a:r>
              <a:rPr lang="cs-CZ" sz="1200" kern="1200" dirty="0">
                <a:solidFill>
                  <a:schemeClr val="tx1"/>
                </a:solidFill>
                <a:latin typeface="+mn-lt"/>
                <a:ea typeface="+mn-ea"/>
                <a:cs typeface="+mn-cs"/>
              </a:rPr>
              <a:t> dělení outsourcingu, který je částečně založen na dělení podle komplexnosti, s tím</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rozdílem, že nejvyšší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formou outsourcingu je podle </a:t>
            </a:r>
            <a:r>
              <a:rPr lang="cs-CZ" sz="1200" kern="1200" dirty="0" err="1">
                <a:solidFill>
                  <a:schemeClr val="tx1"/>
                </a:solidFill>
                <a:latin typeface="+mn-lt"/>
                <a:ea typeface="+mn-ea"/>
                <a:cs typeface="+mn-cs"/>
              </a:rPr>
              <a:t>Gravera</a:t>
            </a:r>
            <a:r>
              <a:rPr lang="cs-CZ" sz="1200" kern="1200" dirty="0">
                <a:solidFill>
                  <a:schemeClr val="tx1"/>
                </a:solidFill>
                <a:latin typeface="+mn-lt"/>
                <a:ea typeface="+mn-ea"/>
                <a:cs typeface="+mn-cs"/>
              </a:rPr>
              <a:t> (1999) outsourcing celého procesu.</a:t>
            </a:r>
            <a:r>
              <a:rPr lang="cs-CZ" sz="1200" kern="1200" baseline="0" dirty="0">
                <a:solidFill>
                  <a:schemeClr val="tx1"/>
                </a:solidFill>
                <a:latin typeface="+mn-lt"/>
                <a:ea typeface="+mn-ea"/>
                <a:cs typeface="+mn-cs"/>
              </a:rPr>
              <a:t> </a:t>
            </a:r>
            <a:r>
              <a:rPr lang="cs-CZ" sz="1200" kern="1200" dirty="0" err="1">
                <a:solidFill>
                  <a:schemeClr val="tx1"/>
                </a:solidFill>
                <a:latin typeface="+mn-lt"/>
                <a:ea typeface="+mn-ea"/>
                <a:cs typeface="+mn-cs"/>
              </a:rPr>
              <a:t>Graver</a:t>
            </a:r>
            <a:r>
              <a:rPr lang="cs-CZ" sz="1200" kern="1200" dirty="0">
                <a:solidFill>
                  <a:schemeClr val="tx1"/>
                </a:solidFill>
                <a:latin typeface="+mn-lt"/>
                <a:ea typeface="+mn-ea"/>
                <a:cs typeface="+mn-cs"/>
              </a:rPr>
              <a:t> (1999) uvádí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celkem tři stupně outsourcingu: </a:t>
            </a:r>
          </a:p>
          <a:p>
            <a:r>
              <a:rPr lang="cs-CZ" sz="1200" kern="1200" dirty="0">
                <a:solidFill>
                  <a:schemeClr val="tx1"/>
                </a:solidFill>
                <a:latin typeface="+mn-lt"/>
                <a:ea typeface="+mn-ea"/>
                <a:cs typeface="+mn-cs"/>
              </a:rPr>
              <a:t>1.</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Individuální (</a:t>
            </a:r>
            <a:r>
              <a:rPr lang="cs-CZ" sz="1200" kern="1200" dirty="0" err="1">
                <a:solidFill>
                  <a:schemeClr val="tx1"/>
                </a:solidFill>
                <a:latin typeface="+mn-lt"/>
                <a:ea typeface="+mn-ea"/>
                <a:cs typeface="+mn-cs"/>
              </a:rPr>
              <a:t>individual</a:t>
            </a:r>
            <a:r>
              <a:rPr lang="cs-CZ" sz="1200" kern="1200" dirty="0">
                <a:solidFill>
                  <a:schemeClr val="tx1"/>
                </a:solidFill>
                <a:latin typeface="+mn-lt"/>
                <a:ea typeface="+mn-ea"/>
                <a:cs typeface="+mn-cs"/>
              </a:rPr>
              <a:t>) -což je v podstatě outsourcing určité činnosti</a:t>
            </a:r>
          </a:p>
          <a:p>
            <a:r>
              <a:rPr lang="cs-CZ" sz="1200" kern="1200" dirty="0">
                <a:solidFill>
                  <a:schemeClr val="tx1"/>
                </a:solidFill>
                <a:latin typeface="+mn-lt"/>
                <a:ea typeface="+mn-ea"/>
                <a:cs typeface="+mn-cs"/>
              </a:rPr>
              <a:t>2.Funkční</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a:t>
            </a:r>
            <a:r>
              <a:rPr lang="cs-CZ" sz="1200" kern="1200" dirty="0" err="1">
                <a:solidFill>
                  <a:schemeClr val="tx1"/>
                </a:solidFill>
                <a:latin typeface="+mn-lt"/>
                <a:ea typeface="+mn-ea"/>
                <a:cs typeface="+mn-cs"/>
              </a:rPr>
              <a:t>functional</a:t>
            </a:r>
            <a:r>
              <a:rPr lang="cs-CZ" sz="1200" kern="1200" dirty="0">
                <a:solidFill>
                  <a:schemeClr val="tx1"/>
                </a:solidFill>
                <a:latin typeface="+mn-lt"/>
                <a:ea typeface="+mn-ea"/>
                <a:cs typeface="+mn-cs"/>
              </a:rPr>
              <a:t>) -založené na vytěsnění určité funkce dle funkčního pojetí</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podniku</a:t>
            </a:r>
          </a:p>
          <a:p>
            <a:r>
              <a:rPr lang="cs-CZ" sz="1200" kern="1200" dirty="0">
                <a:solidFill>
                  <a:schemeClr val="tx1"/>
                </a:solidFill>
                <a:latin typeface="+mn-lt"/>
                <a:ea typeface="+mn-ea"/>
                <a:cs typeface="+mn-cs"/>
              </a:rPr>
              <a:t>3.</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Procesní (</a:t>
            </a:r>
            <a:r>
              <a:rPr lang="cs-CZ" sz="1200" kern="1200" dirty="0" err="1">
                <a:solidFill>
                  <a:schemeClr val="tx1"/>
                </a:solidFill>
                <a:latin typeface="+mn-lt"/>
                <a:ea typeface="+mn-ea"/>
                <a:cs typeface="+mn-cs"/>
              </a:rPr>
              <a:t>process</a:t>
            </a:r>
            <a:r>
              <a:rPr lang="cs-CZ" sz="1200" kern="1200" dirty="0">
                <a:solidFill>
                  <a:schemeClr val="tx1"/>
                </a:solidFill>
                <a:latin typeface="+mn-lt"/>
                <a:ea typeface="+mn-ea"/>
                <a:cs typeface="+mn-cs"/>
              </a:rPr>
              <a:t>) -zde se jedná o outsourcing celého procesu, podobný komplexnímu outsourcingu</a:t>
            </a:r>
          </a:p>
          <a:p>
            <a:r>
              <a:rPr lang="cs-CZ" sz="1200" kern="1200" dirty="0">
                <a:solidFill>
                  <a:schemeClr val="tx1"/>
                </a:solidFill>
                <a:latin typeface="+mn-lt"/>
                <a:ea typeface="+mn-ea"/>
                <a:cs typeface="+mn-cs"/>
              </a:rPr>
              <a:t>Trčka (2011) uvádí ve svém článku typy IT outsourcingu, které jsou podle mne shrnutím </a:t>
            </a:r>
          </a:p>
          <a:p>
            <a:r>
              <a:rPr lang="cs-CZ" sz="1200" kern="1200" dirty="0">
                <a:solidFill>
                  <a:schemeClr val="tx1"/>
                </a:solidFill>
                <a:latin typeface="+mn-lt"/>
                <a:ea typeface="+mn-ea"/>
                <a:cs typeface="+mn-cs"/>
              </a:rPr>
              <a:t>předcházejícího obecného dělení outsourcingu na typy outsourcingu, které jsou přímo spojeno s</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oblastí IT:</a:t>
            </a:r>
          </a:p>
          <a:p>
            <a:r>
              <a:rPr lang="cs-CZ" sz="1200" kern="1200" dirty="0">
                <a:solidFill>
                  <a:schemeClr val="tx1"/>
                </a:solidFill>
                <a:latin typeface="+mn-lt"/>
                <a:ea typeface="+mn-ea"/>
                <a:cs typeface="+mn-cs"/>
              </a:rPr>
              <a:t>Kompletní outsourcing IT. Pokud aplikujeme tento typ outsourcingu, dodavatel </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přebírá celou část IT oblasti, včetně zaměstnanců a infrastrukturní části IT.</a:t>
            </a:r>
          </a:p>
          <a:p>
            <a:r>
              <a:rPr lang="cs-CZ" sz="1200" kern="1200" dirty="0">
                <a:solidFill>
                  <a:schemeClr val="tx1"/>
                </a:solidFill>
                <a:latin typeface="+mn-lt"/>
                <a:ea typeface="+mn-ea"/>
                <a:cs typeface="+mn-cs"/>
              </a:rPr>
              <a:t>Outsourcing vybraného procesu –</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vykonává pouze část procesu, který může být pro firmu problematický, či nevýhodný.</a:t>
            </a:r>
          </a:p>
          <a:p>
            <a:r>
              <a:rPr lang="cs-CZ" sz="1200" kern="1200" dirty="0">
                <a:solidFill>
                  <a:schemeClr val="tx1"/>
                </a:solidFill>
                <a:latin typeface="+mn-lt"/>
                <a:ea typeface="+mn-ea"/>
                <a:cs typeface="+mn-cs"/>
              </a:rPr>
              <a:t>Aplikační outsourcing –</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zajišťuje běh a správu vybrané aplikace, typicky to bývá aplikace CRM oblasti nebo e-</a:t>
            </a:r>
            <a:r>
              <a:rPr lang="cs-CZ" sz="1200" kern="1200" dirty="0" err="1">
                <a:solidFill>
                  <a:schemeClr val="tx1"/>
                </a:solidFill>
                <a:latin typeface="+mn-lt"/>
                <a:ea typeface="+mn-ea"/>
                <a:cs typeface="+mn-cs"/>
              </a:rPr>
              <a:t>shop</a:t>
            </a:r>
            <a:r>
              <a:rPr lang="cs-CZ" sz="1200" kern="1200" dirty="0">
                <a:solidFill>
                  <a:schemeClr val="tx1"/>
                </a:solidFill>
                <a:latin typeface="+mn-lt"/>
                <a:ea typeface="+mn-ea"/>
                <a:cs typeface="+mn-cs"/>
              </a:rPr>
              <a:t>.</a:t>
            </a:r>
          </a:p>
          <a:p>
            <a:r>
              <a:rPr lang="cs-CZ" sz="1200" kern="1200" dirty="0">
                <a:solidFill>
                  <a:schemeClr val="tx1"/>
                </a:solidFill>
                <a:latin typeface="+mn-lt"/>
                <a:ea typeface="+mn-ea"/>
                <a:cs typeface="+mn-cs"/>
              </a:rPr>
              <a:t>Technologický outsourcing -</a:t>
            </a:r>
            <a:r>
              <a:rPr lang="cs-CZ" sz="1200" kern="1200" baseline="0" dirty="0">
                <a:solidFill>
                  <a:schemeClr val="tx1"/>
                </a:solidFill>
                <a:latin typeface="+mn-lt"/>
                <a:ea typeface="+mn-ea"/>
                <a:cs typeface="+mn-cs"/>
              </a:rPr>
              <a:t> </a:t>
            </a:r>
            <a:r>
              <a:rPr lang="cs-CZ" sz="1200" kern="1200" dirty="0" err="1">
                <a:solidFill>
                  <a:schemeClr val="tx1"/>
                </a:solidFill>
                <a:latin typeface="+mn-lt"/>
                <a:ea typeface="+mn-ea"/>
                <a:cs typeface="+mn-cs"/>
              </a:rPr>
              <a:t>outsourcing</a:t>
            </a:r>
            <a:r>
              <a:rPr lang="cs-CZ" sz="1200" kern="1200" dirty="0">
                <a:solidFill>
                  <a:schemeClr val="tx1"/>
                </a:solidFill>
                <a:latin typeface="+mn-lt"/>
                <a:ea typeface="+mn-ea"/>
                <a:cs typeface="+mn-cs"/>
              </a:rPr>
              <a:t> technologické infrastruktury, typicky může jít o poskytování serveru či datových úložišť.</a:t>
            </a:r>
          </a:p>
          <a:p>
            <a:r>
              <a:rPr lang="cs-CZ" sz="1200" kern="1200" dirty="0">
                <a:solidFill>
                  <a:schemeClr val="tx1"/>
                </a:solidFill>
                <a:latin typeface="+mn-lt"/>
                <a:ea typeface="+mn-ea"/>
                <a:cs typeface="+mn-cs"/>
              </a:rPr>
              <a:t>Personální outsourcing –takzvaný </a:t>
            </a:r>
            <a:r>
              <a:rPr lang="cs-CZ" sz="1200" kern="1200" dirty="0" err="1">
                <a:solidFill>
                  <a:schemeClr val="tx1"/>
                </a:solidFill>
                <a:latin typeface="+mn-lt"/>
                <a:ea typeface="+mn-ea"/>
                <a:cs typeface="+mn-cs"/>
              </a:rPr>
              <a:t>bodyshop</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Vendor</a:t>
            </a:r>
            <a:r>
              <a:rPr lang="cs-CZ" sz="1200" kern="1200" dirty="0">
                <a:solidFill>
                  <a:schemeClr val="tx1"/>
                </a:solidFill>
                <a:latin typeface="+mn-lt"/>
                <a:ea typeface="+mn-ea"/>
                <a:cs typeface="+mn-cs"/>
              </a:rPr>
              <a:t> outsourcerovi pronajme svého zaměstnance, který přesně odpovídá požadavkům. Nespornou výhodou </a:t>
            </a:r>
            <a:r>
              <a:rPr lang="cs-CZ" sz="1200" kern="1200" dirty="0" err="1">
                <a:solidFill>
                  <a:schemeClr val="tx1"/>
                </a:solidFill>
                <a:latin typeface="+mn-lt"/>
                <a:ea typeface="+mn-ea"/>
                <a:cs typeface="+mn-cs"/>
              </a:rPr>
              <a:t>vtomto</a:t>
            </a:r>
            <a:r>
              <a:rPr lang="cs-CZ" sz="1200" kern="1200" dirty="0">
                <a:solidFill>
                  <a:schemeClr val="tx1"/>
                </a:solidFill>
                <a:latin typeface="+mn-lt"/>
                <a:ea typeface="+mn-ea"/>
                <a:cs typeface="+mn-cs"/>
              </a:rPr>
              <a:t> typu outsourcingu je flexibilita při časově omezených aktivitách. Nevýhodou může být ztráta </a:t>
            </a:r>
            <a:r>
              <a:rPr lang="cs-CZ" sz="1200" kern="1200" dirty="0" err="1">
                <a:solidFill>
                  <a:schemeClr val="tx1"/>
                </a:solidFill>
                <a:latin typeface="+mn-lt"/>
                <a:ea typeface="+mn-ea"/>
                <a:cs typeface="+mn-cs"/>
              </a:rPr>
              <a:t>know</a:t>
            </a:r>
            <a:r>
              <a:rPr lang="cs-CZ" sz="1200" kern="1200" dirty="0">
                <a:solidFill>
                  <a:schemeClr val="tx1"/>
                </a:solidFill>
                <a:latin typeface="+mn-lt"/>
                <a:ea typeface="+mn-ea"/>
                <a:cs typeface="+mn-cs"/>
              </a:rPr>
              <a:t> </a:t>
            </a:r>
            <a:r>
              <a:rPr lang="cs-CZ" sz="1200" kern="1200" dirty="0" err="1">
                <a:solidFill>
                  <a:schemeClr val="tx1"/>
                </a:solidFill>
                <a:latin typeface="+mn-lt"/>
                <a:ea typeface="+mn-ea"/>
                <a:cs typeface="+mn-cs"/>
              </a:rPr>
              <a:t>how</a:t>
            </a:r>
            <a:r>
              <a:rPr lang="cs-CZ" sz="1200" kern="1200" dirty="0">
                <a:solidFill>
                  <a:schemeClr val="tx1"/>
                </a:solidFill>
                <a:latin typeface="+mn-lt"/>
                <a:ea typeface="+mn-ea"/>
                <a:cs typeface="+mn-cs"/>
              </a:rPr>
              <a:t> a vyšší náklady oproti vlastním zaměstnancům</a:t>
            </a:r>
          </a:p>
          <a:p>
            <a:endParaRPr lang="cs-CZ" sz="1200" kern="120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0862B590-BF26-4A15-945F-1EFE0C9C8381}" type="slidenum">
              <a:rPr lang="cs-CZ" smtClean="0"/>
              <a:pPr/>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Outsourcovat</a:t>
            </a:r>
            <a:r>
              <a:rPr lang="cs-CZ" dirty="0"/>
              <a:t> se dnes dá už v podstatě téměř vše, od zmiňovaných příkladů přes závodní stravování, IT a telekomunikační infrastrukturu i služby, školení, marketing, prodej, péči o zákazníky. Skutečně téměř vše. A kdy a potažmo co ve firmě </a:t>
            </a:r>
            <a:r>
              <a:rPr lang="cs-CZ" dirty="0" err="1"/>
              <a:t>outsourcovat</a:t>
            </a:r>
            <a:r>
              <a:rPr lang="cs-CZ" dirty="0"/>
              <a:t>?. Ke s</a:t>
            </a:r>
          </a:p>
          <a:p>
            <a:r>
              <a:rPr lang="cs-CZ" dirty="0"/>
              <a:t>má smysl </a:t>
            </a:r>
            <a:r>
              <a:rPr lang="cs-CZ" dirty="0" err="1"/>
              <a:t>outsourcovat</a:t>
            </a:r>
            <a:r>
              <a:rPr lang="cs-CZ" dirty="0"/>
              <a:t> to, co děláme vlastními silami dráž, než je to pro nás schopen </a:t>
            </a:r>
            <a:r>
              <a:rPr lang="cs-CZ" b="1" dirty="0"/>
              <a:t>v nezměněné kvalitě</a:t>
            </a:r>
            <a:r>
              <a:rPr lang="cs-CZ" dirty="0"/>
              <a:t> udělat někdo jiný. V takovém případě firma outsourcingem ještě ušetří, atd.</a:t>
            </a:r>
          </a:p>
          <a:p>
            <a:r>
              <a:rPr lang="cs-CZ" dirty="0"/>
              <a:t>Druhou cestou je podívat se na to, co vlastními silami nejsme schopni dělat příliš dobře a v druhém kroku se zeptat, kolik by mě stálo, když bych to dělal stejně dobře, jako to nabízí daný poskytovatel outsourcingu. Pokud se na danou požadovanou kvalitu interní „služby“ nejste schopni za stejných cenových podmínek v dohledné době dostat a přitom ji potřebujete, nezbývá vám, než danou činnost </a:t>
            </a:r>
            <a:r>
              <a:rPr lang="cs-CZ" dirty="0" err="1"/>
              <a:t>outsourcovat</a:t>
            </a:r>
            <a:r>
              <a:rPr lang="cs-CZ" dirty="0"/>
              <a:t>.</a:t>
            </a:r>
          </a:p>
          <a:p>
            <a:r>
              <a:rPr lang="cs-CZ" dirty="0"/>
              <a:t>Konečně třetím způsobem, jak identifikovat oblast vhodnou k outsourcingu je řízení rizik. Budete se ptát, co se bude dít, když daný zaměstnanec onemocní, daný stroj se rozbije, atd. Tato cesta je ale tou nejtrnitější, protože je potřeba počítat s určitými pravděpodobnostmi a je třeba mít zajištěno, že když identický problém nastane u poskytovatele outsourcingu, tak to neovlivní jím poskytovanou kvalitu služby, a to i ve smyslu garantovaných termínů dodání. Pokud si uvedeme příklad – když mám jednu účetní a přejede ji v březnu auto, budu schopen odevzdat včas daňové přiznání, budu schopen vyplatit včas lidem mzdy a odvést daně a sociální a zdravotní pojištění? Pokud ne, co mě to bude stát a o co levnější bude, pokud účetnictví </a:t>
            </a:r>
            <a:r>
              <a:rPr lang="cs-CZ" dirty="0" err="1"/>
              <a:t>outsourcuju</a:t>
            </a:r>
            <a:r>
              <a:rPr lang="cs-CZ" dirty="0"/>
              <a:t>?</a:t>
            </a:r>
          </a:p>
          <a:p>
            <a:r>
              <a:rPr lang="cs-CZ" dirty="0" err="1"/>
              <a:t>právné</a:t>
            </a:r>
            <a:r>
              <a:rPr lang="cs-CZ" dirty="0"/>
              <a:t> odpovědi jde dospět v zásadě třemi způsoby.</a:t>
            </a:r>
          </a:p>
        </p:txBody>
      </p:sp>
      <p:sp>
        <p:nvSpPr>
          <p:cNvPr id="4" name="Zástupný symbol pro číslo snímku 3"/>
          <p:cNvSpPr>
            <a:spLocks noGrp="1"/>
          </p:cNvSpPr>
          <p:nvPr>
            <p:ph type="sldNum" sz="quarter" idx="10"/>
          </p:nvPr>
        </p:nvSpPr>
        <p:spPr/>
        <p:txBody>
          <a:bodyPr/>
          <a:lstStyle/>
          <a:p>
            <a:fld id="{0862B590-BF26-4A15-945F-1EFE0C9C8381}" type="slidenum">
              <a:rPr lang="cs-CZ" smtClean="0"/>
              <a:pPr/>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Outsourcing se obecně nevyplatí ve třech případech –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Ve všech těchto případech vás vyjde z dlouhodobého pohledu vždy levněji, pokud si danou činnost budete dělat sami. Je třeba ale zároveň říci, že oním „dáváním z ruky“ myslíme takový stav, kdy poskytovatel outsourcingu reálně s vašimi daty pracuje, dívá se do nich a je s nimi seznámen. Kupříkladu poskytovatel </a:t>
            </a:r>
            <a:r>
              <a:rPr lang="cs-CZ" dirty="0" err="1"/>
              <a:t>webhostingu</a:t>
            </a:r>
            <a:r>
              <a:rPr lang="cs-CZ" dirty="0"/>
              <a:t>, na kterém máte svůj e-mail, stejně jako stovky či tisíce dalších firem, by z podstaty služby a ze zákona do vašich e-mailů nahlížet neměl. Oproti tomu externí autodopravce, kterému předáte kontakt na zákazníka, informace o trasách, objemech přepravy i o cenách, za které pro daného zákazníka zařizujete nákladní autodopravu, tyto informace může poměrně snadno zneužít a vy o něj můžete přijít.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…když by </a:t>
            </a:r>
            <a:r>
              <a:rPr lang="cs-CZ" dirty="0" err="1"/>
              <a:t>outsourcování</a:t>
            </a:r>
            <a:r>
              <a:rPr lang="cs-CZ" dirty="0"/>
              <a:t> dané služby vedlo ke komplikacím v jejím každodenním využívání (např. když byste interní kantýnu </a:t>
            </a:r>
            <a:r>
              <a:rPr lang="cs-CZ" dirty="0" err="1"/>
              <a:t>outsourcovali</a:t>
            </a:r>
            <a:r>
              <a:rPr lang="cs-CZ" dirty="0"/>
              <a:t> do 3 kilometry vzdálené kantýny jiného podniku). </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5</a:t>
            </a:fld>
            <a:endParaRPr lang="cs-CZ"/>
          </a:p>
        </p:txBody>
      </p:sp>
    </p:spTree>
    <p:extLst>
      <p:ext uri="{BB962C8B-B14F-4D97-AF65-F5344CB8AC3E}">
        <p14:creationId xmlns:p14="http://schemas.microsoft.com/office/powerpoint/2010/main" val="2488510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6</a:t>
            </a:fld>
            <a:endParaRPr lang="cs-CZ"/>
          </a:p>
        </p:txBody>
      </p:sp>
    </p:spTree>
    <p:extLst>
      <p:ext uri="{BB962C8B-B14F-4D97-AF65-F5344CB8AC3E}">
        <p14:creationId xmlns:p14="http://schemas.microsoft.com/office/powerpoint/2010/main" val="1070969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Podle sérií studií, které proběhly od roku 1991 do konce roku 1995, definoval </a:t>
            </a:r>
            <a:r>
              <a:rPr lang="cs-CZ" dirty="0" err="1"/>
              <a:t>The</a:t>
            </a:r>
            <a:r>
              <a:rPr lang="cs-CZ" dirty="0"/>
              <a:t> Outsourcing Institute deset nejčastějších podnikových důvodů outsourcingu a potenciální výhody, které uvedenými cestami mohou být získány. Důvody zde uvádíme v pořadí podle jejich strategické důležitosti a zároveň podle míry jejich úspěšnosti. Prvních pět důvodů je </a:t>
            </a:r>
            <a:r>
              <a:rPr lang="cs-CZ" dirty="0" err="1"/>
              <a:t>strategických,dlouhodobých</a:t>
            </a:r>
            <a:r>
              <a:rPr lang="cs-CZ" dirty="0"/>
              <a:t>, další jsou zaměřeny na krátkodobé přínosy:</a:t>
            </a:r>
          </a:p>
          <a:p>
            <a:endParaRPr lang="cs-CZ" dirty="0"/>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7</a:t>
            </a:fld>
            <a:endParaRPr lang="cs-CZ"/>
          </a:p>
        </p:txBody>
      </p:sp>
    </p:spTree>
    <p:extLst>
      <p:ext uri="{BB962C8B-B14F-4D97-AF65-F5344CB8AC3E}">
        <p14:creationId xmlns:p14="http://schemas.microsoft.com/office/powerpoint/2010/main" val="375875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23057050-6DEB-4806-90DE-16E139921488}" type="slidenum">
              <a:rPr lang="cs-CZ" smtClean="0"/>
              <a:pPr/>
              <a:t>8</a:t>
            </a:fld>
            <a:endParaRPr lang="cs-CZ"/>
          </a:p>
        </p:txBody>
      </p:sp>
    </p:spTree>
    <p:extLst>
      <p:ext uri="{BB962C8B-B14F-4D97-AF65-F5344CB8AC3E}">
        <p14:creationId xmlns:p14="http://schemas.microsoft.com/office/powerpoint/2010/main" val="224188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sz="1200" kern="1200" dirty="0">
                <a:solidFill>
                  <a:schemeClr val="tx1"/>
                </a:solidFill>
                <a:latin typeface="+mn-lt"/>
                <a:ea typeface="+mn-ea"/>
                <a:cs typeface="+mn-cs"/>
              </a:rPr>
              <a:t>Přesto však jsou právě náklady na provozovaný outsourcing velmi důležité pro výběr vhodného partnera a při výběru partnera může sehrát velkou roli. Nízká cena však nesmí být rozhodujícím kritériem. Rozhodující by měl být výhodný poměr kvality, ceny, podpory služeb a profesionality.</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Je správné předpokládat, že náklady na outsourcing budou nižší než současné náklady na provozovanou službu. </a:t>
            </a:r>
          </a:p>
          <a:p>
            <a:r>
              <a:rPr lang="cs-CZ" sz="1200" kern="1200" dirty="0">
                <a:solidFill>
                  <a:schemeClr val="tx1"/>
                </a:solidFill>
                <a:latin typeface="+mn-lt"/>
                <a:ea typeface="+mn-ea"/>
                <a:cs typeface="+mn-cs"/>
              </a:rPr>
              <a:t>Do výpočtu by ale také měly být zahrnuty fixní náklady nikoliv jen náklady variabilní, přímo spojené s vykonávanou službou</a:t>
            </a:r>
          </a:p>
          <a:p>
            <a:endParaRPr lang="cs-CZ" dirty="0"/>
          </a:p>
          <a:p>
            <a:endParaRPr lang="cs-CZ" dirty="0"/>
          </a:p>
          <a:p>
            <a:r>
              <a:rPr lang="cs-CZ" b="1" dirty="0"/>
              <a:t>Výrobní náklady </a:t>
            </a:r>
            <a:r>
              <a:rPr lang="cs-CZ" dirty="0"/>
              <a:t>ve funkční oblasti, což jsou náklady, které nám poskytovatel  fakturuje za dodané služby a zboží</a:t>
            </a:r>
          </a:p>
          <a:p>
            <a:r>
              <a:rPr lang="cs-CZ" b="1" dirty="0"/>
              <a:t>Transakční náklady </a:t>
            </a:r>
            <a:r>
              <a:rPr lang="cs-CZ" dirty="0"/>
              <a:t>do této skupiny řadíme náklady spojené s vypracováním smluv, s analýzami, monitoringem poskytovaných služeb, s vyhodnocováním  plnění SLA a náklady na komunikaci mezi klientem a poskytovatelem.</a:t>
            </a:r>
          </a:p>
          <a:p>
            <a:endParaRPr lang="cs-CZ" dirty="0"/>
          </a:p>
          <a:p>
            <a:r>
              <a:rPr lang="cs-CZ" sz="1200" kern="1200" dirty="0">
                <a:solidFill>
                  <a:schemeClr val="tx1"/>
                </a:solidFill>
                <a:latin typeface="+mn-lt"/>
                <a:ea typeface="+mn-ea"/>
                <a:cs typeface="+mn-cs"/>
              </a:rPr>
              <a:t>Další položkou jsou ušetřené fixní náklady. Přeci jenom původní zaměstnanec, který </a:t>
            </a:r>
            <a:r>
              <a:rPr lang="cs-CZ" sz="1200" kern="1200" dirty="0" err="1">
                <a:solidFill>
                  <a:schemeClr val="tx1"/>
                </a:solidFill>
                <a:latin typeface="+mn-lt"/>
                <a:ea typeface="+mn-ea"/>
                <a:cs typeface="+mn-cs"/>
              </a:rPr>
              <a:t>vyko</a:t>
            </a:r>
            <a:r>
              <a:rPr lang="cs-CZ" sz="1200" kern="1200" dirty="0">
                <a:solidFill>
                  <a:schemeClr val="tx1"/>
                </a:solidFill>
                <a:latin typeface="+mn-lt"/>
                <a:ea typeface="+mn-ea"/>
                <a:cs typeface="+mn-cs"/>
              </a:rPr>
              <a:t>-nával </a:t>
            </a:r>
            <a:r>
              <a:rPr lang="cs-CZ" sz="1200" kern="1200" dirty="0" err="1">
                <a:solidFill>
                  <a:schemeClr val="tx1"/>
                </a:solidFill>
                <a:latin typeface="+mn-lt"/>
                <a:ea typeface="+mn-ea"/>
                <a:cs typeface="+mn-cs"/>
              </a:rPr>
              <a:t>outsourcovanou</a:t>
            </a:r>
            <a:r>
              <a:rPr lang="cs-CZ" sz="1200" kern="1200" dirty="0">
                <a:solidFill>
                  <a:schemeClr val="tx1"/>
                </a:solidFill>
                <a:latin typeface="+mn-lt"/>
                <a:ea typeface="+mn-ea"/>
                <a:cs typeface="+mn-cs"/>
              </a:rPr>
              <a:t> činnost (pokud budeme zmiňovat pronájem služeb) musel mít své vlastní pracovní místo, bylo mu placeno</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pojištění (zdravotní a sociální), pravděpodobně byl taktéž příjemce firemních </a:t>
            </a:r>
            <a:r>
              <a:rPr lang="cs-CZ" sz="1200" kern="1200" dirty="0" err="1">
                <a:solidFill>
                  <a:schemeClr val="tx1"/>
                </a:solidFill>
                <a:latin typeface="+mn-lt"/>
                <a:ea typeface="+mn-ea"/>
                <a:cs typeface="+mn-cs"/>
              </a:rPr>
              <a:t>benefitů</a:t>
            </a:r>
            <a:r>
              <a:rPr lang="cs-CZ" sz="1200" kern="1200" dirty="0">
                <a:solidFill>
                  <a:schemeClr val="tx1"/>
                </a:solidFill>
                <a:latin typeface="+mn-lt"/>
                <a:ea typeface="+mn-ea"/>
                <a:cs typeface="+mn-cs"/>
              </a:rPr>
              <a:t> (například příspěvku na penzijní připojištění). Pravděpodobně seděl v</a:t>
            </a:r>
          </a:p>
          <a:p>
            <a:r>
              <a:rPr lang="cs-CZ" sz="1200" kern="1200" dirty="0">
                <a:solidFill>
                  <a:schemeClr val="tx1"/>
                </a:solidFill>
                <a:latin typeface="+mn-lt"/>
                <a:ea typeface="+mn-ea"/>
                <a:cs typeface="+mn-cs"/>
              </a:rPr>
              <a:t>klimatizované budově se sociálním zařízením, kde každý zaměstnanec zvedá náklady na správu budovy a majetku. Tyto všechny a mnohé další náklady spojené s vlastními zaměstnanci, zaměstnavatel v</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případě úplného outsourcingu služeb ušetří. Míra snížení nákladů se samozřejmě odvíjí od komplexnosti outsourcingu. U některých typů outsourcingů, jako je například </a:t>
            </a:r>
            <a:r>
              <a:rPr lang="cs-CZ" sz="1200" kern="1200" dirty="0" err="1">
                <a:solidFill>
                  <a:schemeClr val="tx1"/>
                </a:solidFill>
                <a:latin typeface="+mn-lt"/>
                <a:ea typeface="+mn-ea"/>
                <a:cs typeface="+mn-cs"/>
              </a:rPr>
              <a:t>bodyshop</a:t>
            </a:r>
            <a:r>
              <a:rPr lang="cs-CZ" sz="1200" kern="1200" dirty="0">
                <a:solidFill>
                  <a:schemeClr val="tx1"/>
                </a:solidFill>
                <a:latin typeface="+mn-lt"/>
                <a:ea typeface="+mn-ea"/>
                <a:cs typeface="+mn-cs"/>
              </a:rPr>
              <a:t> experta na danou oblast, je možné, že firma neušetří, ale spíše naopak. </a:t>
            </a:r>
            <a:r>
              <a:rPr lang="cs-CZ" sz="1200" kern="1200" dirty="0" err="1">
                <a:solidFill>
                  <a:schemeClr val="tx1"/>
                </a:solidFill>
                <a:latin typeface="+mn-lt"/>
                <a:ea typeface="+mn-ea"/>
                <a:cs typeface="+mn-cs"/>
              </a:rPr>
              <a:t>Vtomto</a:t>
            </a:r>
            <a:r>
              <a:rPr lang="cs-CZ" sz="1200" kern="1200" dirty="0">
                <a:solidFill>
                  <a:schemeClr val="tx1"/>
                </a:solidFill>
                <a:latin typeface="+mn-lt"/>
                <a:ea typeface="+mn-ea"/>
                <a:cs typeface="+mn-cs"/>
              </a:rPr>
              <a:t> případě předpokládám, že důvodem pro outsourcing nebyly finance a snížená nákladů na danou oblast, ale například nutnost získat konkurenční výhodu v oblasti,</a:t>
            </a:r>
            <a:r>
              <a:rPr lang="cs-CZ" sz="1200" kern="1200" baseline="0" dirty="0">
                <a:solidFill>
                  <a:schemeClr val="tx1"/>
                </a:solidFill>
                <a:latin typeface="+mn-lt"/>
                <a:ea typeface="+mn-ea"/>
                <a:cs typeface="+mn-cs"/>
              </a:rPr>
              <a:t> </a:t>
            </a:r>
            <a:r>
              <a:rPr lang="cs-CZ" sz="1200" kern="1200" dirty="0">
                <a:solidFill>
                  <a:schemeClr val="tx1"/>
                </a:solidFill>
                <a:latin typeface="+mn-lt"/>
                <a:ea typeface="+mn-ea"/>
                <a:cs typeface="+mn-cs"/>
              </a:rPr>
              <a:t>která jej klientovi neznámá.</a:t>
            </a:r>
          </a:p>
          <a:p>
            <a:endParaRPr lang="cs-CZ" dirty="0"/>
          </a:p>
        </p:txBody>
      </p:sp>
      <p:sp>
        <p:nvSpPr>
          <p:cNvPr id="4" name="Zástupný symbol pro číslo snímku 3"/>
          <p:cNvSpPr>
            <a:spLocks noGrp="1"/>
          </p:cNvSpPr>
          <p:nvPr>
            <p:ph type="sldNum" sz="quarter" idx="10"/>
          </p:nvPr>
        </p:nvSpPr>
        <p:spPr/>
        <p:txBody>
          <a:bodyPr/>
          <a:lstStyle/>
          <a:p>
            <a:fld id="{0862B590-BF26-4A15-945F-1EFE0C9C8381}"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r>
              <a:rPr lang="cs-CZ" b="1" dirty="0">
                <a:solidFill>
                  <a:srgbClr val="000000">
                    <a:lumMod val="50000"/>
                    <a:lumOff val="50000"/>
                  </a:srgbClr>
                </a:solidFill>
              </a:rPr>
              <a:t>Olomouc, 29.11.2012, </a:t>
            </a:r>
            <a:r>
              <a:rPr lang="cs-CZ" b="1" dirty="0" err="1">
                <a:solidFill>
                  <a:srgbClr val="000000">
                    <a:lumMod val="50000"/>
                    <a:lumOff val="50000"/>
                  </a:srgbClr>
                </a:solidFill>
              </a:rPr>
              <a:t>M.Mihola</a:t>
            </a:r>
            <a:r>
              <a:rPr lang="cs-CZ" b="1" dirty="0">
                <a:solidFill>
                  <a:srgbClr val="000000">
                    <a:lumMod val="50000"/>
                    <a:lumOff val="50000"/>
                  </a:srgbClr>
                </a:solidFill>
              </a:rPr>
              <a:t>, Podpůrné procesy a ICT</a:t>
            </a:r>
          </a:p>
          <a:p>
            <a:r>
              <a:rPr lang="cs-CZ" b="1" dirty="0">
                <a:solidFill>
                  <a:srgbClr val="000000">
                    <a:lumMod val="50000"/>
                    <a:lumOff val="50000"/>
                  </a:srgbClr>
                </a:solidFill>
              </a:rPr>
              <a:t>Mezioborový kurz „Malé a střední podniky v tržním prostředí. Zvyšování konkurenceschopnosti a management inovací“</a:t>
            </a:r>
            <a:endParaRPr lang="cs-CZ" dirty="0">
              <a:solidFill>
                <a:srgbClr val="000000">
                  <a:lumMod val="50000"/>
                  <a:lumOff val="50000"/>
                </a:srgbClr>
              </a:solidFill>
            </a:endParaRPr>
          </a:p>
        </p:txBody>
      </p:sp>
      <p:sp>
        <p:nvSpPr>
          <p:cNvPr id="4" name="Zástupný symbol pro číslo snímku 3"/>
          <p:cNvSpPr>
            <a:spLocks noGrp="1"/>
          </p:cNvSpPr>
          <p:nvPr>
            <p:ph type="sldNum" sz="quarter" idx="11"/>
          </p:nvPr>
        </p:nvSpPr>
        <p:spPr/>
        <p:txBody>
          <a:bodyPr/>
          <a:lstStyle/>
          <a:p>
            <a:fld id="{A4FF5FA8-C871-4976-856E-3783C801A7B8}" type="slidenum">
              <a:rPr lang="cs-CZ" smtClean="0">
                <a:solidFill>
                  <a:srgbClr val="000000">
                    <a:lumMod val="50000"/>
                    <a:lumOff val="50000"/>
                  </a:srgbClr>
                </a:solidFill>
              </a:rPr>
              <a:pPr/>
              <a:t>‹#›</a:t>
            </a:fld>
            <a:endParaRPr lang="cs-CZ" dirty="0">
              <a:solidFill>
                <a:srgbClr val="000000">
                  <a:lumMod val="50000"/>
                  <a:lumOff val="50000"/>
                </a:srgbClr>
              </a:solidFill>
            </a:endParaRPr>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8A2481B-5154-415F-B752-558547769AA3}" type="datetimeFigureOut">
              <a:rPr lang="cs-CZ" smtClean="0"/>
              <a:pPr/>
              <a:t>23.02.2022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0264769-77EF-4CD0-90DE-F7D7F2D423C4}" type="slidenum">
              <a:rPr lang="cs-CZ" smtClean="0"/>
              <a:pPr/>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2481B-5154-415F-B752-558547769AA3}" type="datetimeFigureOut">
              <a:rPr lang="cs-CZ" smtClean="0"/>
              <a:pPr/>
              <a:t>23.02.2022</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vmlDrawing" Target="../drawings/vmlDrawing1.vml"/><Relationship Id="rId1" Type="http://schemas.openxmlformats.org/officeDocument/2006/relationships/themeOverride" Target="../theme/themeOverride6.xml"/><Relationship Id="rId6" Type="http://schemas.openxmlformats.org/officeDocument/2006/relationships/oleObject" Target="../embeddings/oleObject1.bin"/><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hyperlink" Target="http://technet.idnes.cz/vyhody-a-nevyhody-outsourcingu-da1-/sw_internet.aspx?c=A030414_5206098_tec_prakticky"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hyperlink" Target="http://technet.idnes.cz/vyhody-a-nevyhody-outsourcingu-da1-/sw_internet.aspx?c=A030414_5206098_tec_prakticky" TargetMode="External"/><Relationship Id="rId5"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Management podpůrných procesů</a:t>
            </a:r>
          </a:p>
        </p:txBody>
      </p:sp>
      <p:sp>
        <p:nvSpPr>
          <p:cNvPr id="3" name="Podnadpis 2"/>
          <p:cNvSpPr>
            <a:spLocks noGrp="1"/>
          </p:cNvSpPr>
          <p:nvPr>
            <p:ph type="subTitle" idx="1"/>
          </p:nvPr>
        </p:nvSpPr>
        <p:spPr/>
        <p:txBody>
          <a:bodyPr/>
          <a:lstStyle/>
          <a:p>
            <a:r>
              <a:rPr lang="cs-CZ" dirty="0"/>
              <a:t>II. Cvičení</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i přístupy k cenotvorbě</a:t>
            </a:r>
          </a:p>
        </p:txBody>
      </p:sp>
      <p:sp>
        <p:nvSpPr>
          <p:cNvPr id="3" name="Zástupný symbol pro obsah 2"/>
          <p:cNvSpPr>
            <a:spLocks noGrp="1"/>
          </p:cNvSpPr>
          <p:nvPr>
            <p:ph idx="1"/>
          </p:nvPr>
        </p:nvSpPr>
        <p:spPr/>
        <p:txBody>
          <a:bodyPr>
            <a:normAutofit fontScale="92500" lnSpcReduction="20000"/>
          </a:bodyPr>
          <a:lstStyle/>
          <a:p>
            <a:r>
              <a:rPr lang="cs-CZ" dirty="0"/>
              <a:t>Nákladový</a:t>
            </a:r>
          </a:p>
          <a:p>
            <a:r>
              <a:rPr lang="cs-CZ" dirty="0"/>
              <a:t>Tržní</a:t>
            </a:r>
          </a:p>
          <a:p>
            <a:r>
              <a:rPr lang="cs-CZ" dirty="0" err="1"/>
              <a:t>Přínosový</a:t>
            </a:r>
            <a:endParaRPr lang="cs-CZ" dirty="0"/>
          </a:p>
          <a:p>
            <a:endParaRPr lang="cs-CZ" dirty="0"/>
          </a:p>
          <a:p>
            <a:endParaRPr lang="cs-CZ" dirty="0"/>
          </a:p>
          <a:p>
            <a:endParaRPr lang="cs-CZ" dirty="0"/>
          </a:p>
          <a:p>
            <a:endParaRPr lang="cs-CZ" dirty="0"/>
          </a:p>
          <a:p>
            <a:r>
              <a:rPr lang="cs-CZ" dirty="0"/>
              <a:t>Celkové náklady outsourcingu=Cena placena dodavateli + dodateční nákupní náklady + náklady spojené s realizací</a:t>
            </a:r>
          </a:p>
          <a:p>
            <a:endParaRPr lang="cs-CZ" dirty="0"/>
          </a:p>
          <a:p>
            <a:endParaRPr lang="cs-CZ" dirty="0"/>
          </a:p>
          <a:p>
            <a:endParaRPr lang="cs-CZ" dirty="0"/>
          </a:p>
          <a:p>
            <a:endParaRPr lang="cs-CZ" dirty="0"/>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SLA- </a:t>
            </a:r>
            <a:r>
              <a:rPr lang="cs-CZ" dirty="0" err="1"/>
              <a:t>Service</a:t>
            </a:r>
            <a:r>
              <a:rPr lang="cs-CZ" dirty="0"/>
              <a:t> </a:t>
            </a:r>
            <a:r>
              <a:rPr lang="cs-CZ" dirty="0" err="1"/>
              <a:t>Level</a:t>
            </a:r>
            <a:r>
              <a:rPr lang="cs-CZ" dirty="0"/>
              <a:t> </a:t>
            </a:r>
            <a:r>
              <a:rPr lang="cs-CZ" dirty="0" err="1"/>
              <a:t>Agreement</a:t>
            </a:r>
            <a:endParaRPr lang="cs-CZ" dirty="0"/>
          </a:p>
        </p:txBody>
      </p:sp>
      <p:sp>
        <p:nvSpPr>
          <p:cNvPr id="3" name="Zástupný symbol pro obsah 2"/>
          <p:cNvSpPr>
            <a:spLocks noGrp="1"/>
          </p:cNvSpPr>
          <p:nvPr>
            <p:ph idx="1"/>
          </p:nvPr>
        </p:nvSpPr>
        <p:spPr/>
        <p:txBody>
          <a:bodyPr>
            <a:normAutofit/>
          </a:bodyPr>
          <a:lstStyle/>
          <a:p>
            <a:r>
              <a:rPr lang="cs-CZ" dirty="0"/>
              <a:t>smluvní dohoda, která popisuje úroveň poskytovaných služeb poskytovatele outsourcingu. </a:t>
            </a:r>
          </a:p>
          <a:p>
            <a:r>
              <a:rPr lang="cs-CZ" dirty="0"/>
              <a:t>Vznikla potřebou vzájemně si mezi dodavatelem a zákazníkem dojednat rozsah prací, flexibilitu při změnových požadavcích a sankce za nedodržení sepsaných pravidel. </a:t>
            </a:r>
          </a:p>
        </p:txBody>
      </p:sp>
    </p:spTree>
    <p:extLst>
      <p:ext uri="{BB962C8B-B14F-4D97-AF65-F5344CB8AC3E}">
        <p14:creationId xmlns:p14="http://schemas.microsoft.com/office/powerpoint/2010/main" val="1329289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en-GB" dirty="0"/>
              <a:t>KPI (Key Performance Indicators)- </a:t>
            </a:r>
            <a:r>
              <a:rPr lang="cs-CZ" dirty="0"/>
              <a:t>klíčové indikátory výkonnosti</a:t>
            </a:r>
          </a:p>
        </p:txBody>
      </p:sp>
      <p:sp>
        <p:nvSpPr>
          <p:cNvPr id="3" name="Zástupný symbol pro obsah 2"/>
          <p:cNvSpPr>
            <a:spLocks noGrp="1"/>
          </p:cNvSpPr>
          <p:nvPr>
            <p:ph idx="1"/>
          </p:nvPr>
        </p:nvSpPr>
        <p:spPr/>
        <p:txBody>
          <a:bodyPr/>
          <a:lstStyle/>
          <a:p>
            <a:pPr marL="0" indent="0">
              <a:buNone/>
            </a:pPr>
            <a:r>
              <a:rPr lang="cs-CZ" dirty="0"/>
              <a:t>klíčové výkonnostní ukazatele sestavené na základě SLA, které umožňují promítnutí úrovně kvality poskytované služby do způsobu hodnocení. Každý ukazatel má v dohodě určitou váhu a nedodržení úrovně kvality má za následek sankci – např. ve formě slevy z fakturace ve výši určitého procenta z měsíčního obratu služby.</a:t>
            </a:r>
          </a:p>
          <a:p>
            <a:endParaRPr lang="cs-CZ" dirty="0"/>
          </a:p>
        </p:txBody>
      </p:sp>
      <p:sp>
        <p:nvSpPr>
          <p:cNvPr id="4" name="Obdélník 3"/>
          <p:cNvSpPr/>
          <p:nvPr/>
        </p:nvSpPr>
        <p:spPr>
          <a:xfrm>
            <a:off x="3995936" y="5877272"/>
            <a:ext cx="4594206" cy="369332"/>
          </a:xfrm>
          <a:prstGeom prst="rect">
            <a:avLst/>
          </a:prstGeom>
        </p:spPr>
        <p:txBody>
          <a:bodyPr wrap="none">
            <a:spAutoFit/>
          </a:bodyPr>
          <a:lstStyle/>
          <a:p>
            <a:r>
              <a:rPr lang="cs-CZ" dirty="0"/>
              <a:t>http://www.facility-management.cz/fm-slovnik</a:t>
            </a:r>
          </a:p>
        </p:txBody>
      </p:sp>
    </p:spTree>
    <p:extLst>
      <p:ext uri="{BB962C8B-B14F-4D97-AF65-F5344CB8AC3E}">
        <p14:creationId xmlns:p14="http://schemas.microsoft.com/office/powerpoint/2010/main" val="80811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CPI- </a:t>
            </a:r>
            <a:r>
              <a:rPr lang="cs-CZ" dirty="0" err="1"/>
              <a:t>critical</a:t>
            </a:r>
            <a:r>
              <a:rPr lang="cs-CZ" dirty="0"/>
              <a:t> performance </a:t>
            </a:r>
            <a:r>
              <a:rPr lang="cs-CZ" dirty="0" err="1"/>
              <a:t>indicators</a:t>
            </a:r>
            <a:endParaRPr lang="cs-CZ" dirty="0"/>
          </a:p>
        </p:txBody>
      </p:sp>
      <p:sp>
        <p:nvSpPr>
          <p:cNvPr id="3" name="Zástupný symbol pro obsah 2"/>
          <p:cNvSpPr>
            <a:spLocks noGrp="1"/>
          </p:cNvSpPr>
          <p:nvPr>
            <p:ph idx="1"/>
          </p:nvPr>
        </p:nvSpPr>
        <p:spPr/>
        <p:txBody>
          <a:bodyPr/>
          <a:lstStyle/>
          <a:p>
            <a:r>
              <a:rPr lang="cs-CZ" dirty="0"/>
              <a:t>Kritické KPI je míra nespokojenosti s poskytovanou službou, kdy hrozí vypovězení smlouvy ze strany zadavatele. </a:t>
            </a:r>
          </a:p>
        </p:txBody>
      </p:sp>
      <p:sp>
        <p:nvSpPr>
          <p:cNvPr id="4" name="Obdélník 3"/>
          <p:cNvSpPr/>
          <p:nvPr/>
        </p:nvSpPr>
        <p:spPr>
          <a:xfrm>
            <a:off x="3638809" y="5779764"/>
            <a:ext cx="5292080" cy="369332"/>
          </a:xfrm>
          <a:prstGeom prst="rect">
            <a:avLst/>
          </a:prstGeom>
        </p:spPr>
        <p:txBody>
          <a:bodyPr wrap="square">
            <a:spAutoFit/>
          </a:bodyPr>
          <a:lstStyle/>
          <a:p>
            <a:r>
              <a:rPr lang="cs-CZ" dirty="0"/>
              <a:t>http://www.atalian.cz/kpi-ve-facility-managementu</a:t>
            </a:r>
          </a:p>
        </p:txBody>
      </p:sp>
    </p:spTree>
    <p:extLst>
      <p:ext uri="{BB962C8B-B14F-4D97-AF65-F5344CB8AC3E}">
        <p14:creationId xmlns:p14="http://schemas.microsoft.com/office/powerpoint/2010/main" val="108464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Zajištění podpůrných procesů</a:t>
            </a:r>
            <a:endParaRPr lang="cs-CZ" dirty="0"/>
          </a:p>
        </p:txBody>
      </p:sp>
      <p:sp>
        <p:nvSpPr>
          <p:cNvPr id="3" name="Zástupný symbol pro obsah 2"/>
          <p:cNvSpPr>
            <a:spLocks noGrp="1"/>
          </p:cNvSpPr>
          <p:nvPr>
            <p:ph idx="1"/>
          </p:nvPr>
        </p:nvSpPr>
        <p:spPr/>
        <p:txBody>
          <a:bodyPr/>
          <a:lstStyle/>
          <a:p>
            <a:pPr>
              <a:buNone/>
            </a:pPr>
            <a:r>
              <a:rPr lang="cs-CZ" dirty="0"/>
              <a:t>Cíl: rozhodování typu „vyrobit nebo nakoupit“ (</a:t>
            </a:r>
            <a:r>
              <a:rPr lang="cs-CZ" dirty="0" err="1"/>
              <a:t>insourcing</a:t>
            </a:r>
            <a:r>
              <a:rPr lang="cs-CZ" dirty="0"/>
              <a:t>-outsourcing)</a:t>
            </a:r>
          </a:p>
          <a:p>
            <a:pPr>
              <a:buNone/>
            </a:pPr>
            <a:endParaRPr lang="cs-CZ" dirty="0"/>
          </a:p>
          <a:p>
            <a:pPr>
              <a:buNone/>
            </a:pPr>
            <a:endParaRPr lang="cs-CZ" dirty="0"/>
          </a:p>
          <a:p>
            <a:pPr>
              <a:buNone/>
            </a:pPr>
            <a:r>
              <a:rPr lang="cs-CZ" dirty="0"/>
              <a:t> </a:t>
            </a:r>
          </a:p>
          <a:p>
            <a:r>
              <a:rPr lang="cs-CZ" dirty="0"/>
              <a:t>Zadání pro PS:</a:t>
            </a:r>
          </a:p>
          <a:p>
            <a:pPr lvl="0">
              <a:buNone/>
            </a:pPr>
            <a:r>
              <a:rPr lang="cs-CZ" dirty="0"/>
              <a:t>Zajistit pro svoje společnost realizaci určité podpůrné činností.</a:t>
            </a:r>
          </a:p>
          <a:p>
            <a:endParaRPr lang="cs-CZ" dirty="0"/>
          </a:p>
        </p:txBody>
      </p:sp>
    </p:spTree>
    <p:extLst>
      <p:ext uri="{BB962C8B-B14F-4D97-AF65-F5344CB8AC3E}">
        <p14:creationId xmlns:p14="http://schemas.microsoft.com/office/powerpoint/2010/main" val="400717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 I.</a:t>
            </a:r>
          </a:p>
        </p:txBody>
      </p:sp>
      <p:sp>
        <p:nvSpPr>
          <p:cNvPr id="3" name="Zástupný symbol pro obsah 2"/>
          <p:cNvSpPr>
            <a:spLocks noGrp="1"/>
          </p:cNvSpPr>
          <p:nvPr>
            <p:ph idx="1"/>
          </p:nvPr>
        </p:nvSpPr>
        <p:spPr>
          <a:xfrm>
            <a:off x="500034" y="1571612"/>
            <a:ext cx="8229600" cy="4525963"/>
          </a:xfrm>
        </p:spPr>
        <p:txBody>
          <a:bodyPr>
            <a:normAutofit fontScale="85000" lnSpcReduction="20000"/>
          </a:bodyPr>
          <a:lstStyle/>
          <a:p>
            <a:pPr marL="514350" indent="-514350">
              <a:buAutoNum type="arabicPeriod"/>
            </a:pPr>
            <a:endParaRPr lang="en-GB" dirty="0"/>
          </a:p>
          <a:p>
            <a:pPr marL="514350" indent="-514350">
              <a:buAutoNum type="arabicPeriod"/>
            </a:pPr>
            <a:r>
              <a:rPr lang="cs-CZ" b="1" dirty="0"/>
              <a:t>Definovat službu </a:t>
            </a:r>
            <a:r>
              <a:rPr lang="cs-CZ" dirty="0"/>
              <a:t>(úklid, účetnictví, správa majetku, logistika atd.) a její </a:t>
            </a:r>
            <a:r>
              <a:rPr lang="cs-CZ" b="1" dirty="0"/>
              <a:t>obsah</a:t>
            </a:r>
            <a:r>
              <a:rPr lang="cs-CZ" dirty="0"/>
              <a:t> (úklid jakých prostor, jakou oblast účetnictví, správa jakého majetku, jaké logistické procesy atd.)</a:t>
            </a:r>
          </a:p>
          <a:p>
            <a:pPr marL="514350" indent="-514350">
              <a:buAutoNum type="arabicPeriod"/>
            </a:pPr>
            <a:r>
              <a:rPr lang="cs-CZ" b="1" dirty="0"/>
              <a:t>Stanovit požadavky ke službě </a:t>
            </a:r>
            <a:r>
              <a:rPr lang="cs-CZ" dirty="0"/>
              <a:t>(rozsah:  pravidelný - jednorázový, frekvence a obsah práce).</a:t>
            </a:r>
          </a:p>
          <a:p>
            <a:pPr marL="514350" indent="-514350">
              <a:buAutoNum type="arabicPeriod"/>
            </a:pPr>
            <a:r>
              <a:rPr lang="cs-CZ" b="1" dirty="0"/>
              <a:t>Stanovit KPI, CPI </a:t>
            </a:r>
            <a:r>
              <a:rPr lang="cs-CZ" dirty="0"/>
              <a:t>pro 2 procesy</a:t>
            </a:r>
          </a:p>
          <a:p>
            <a:pPr marL="514350" indent="-514350">
              <a:buAutoNum type="arabicPeriod"/>
            </a:pPr>
            <a:r>
              <a:rPr lang="cs-CZ" b="1" dirty="0"/>
              <a:t>Stanovit finanční limity</a:t>
            </a:r>
          </a:p>
          <a:p>
            <a:pPr marL="514350" indent="-514350">
              <a:buAutoNum type="arabicPeriod"/>
            </a:pPr>
            <a:r>
              <a:rPr lang="cs-CZ" b="1" dirty="0"/>
              <a:t>Provést analýzu vlastních možností (</a:t>
            </a:r>
            <a:r>
              <a:rPr lang="cs-CZ" b="1" dirty="0" err="1"/>
              <a:t>insourcing</a:t>
            </a:r>
            <a:r>
              <a:rPr lang="cs-CZ" b="1" dirty="0"/>
              <a:t>), </a:t>
            </a:r>
            <a:r>
              <a:rPr lang="cs-CZ" dirty="0"/>
              <a:t>popř. zdůvodnit zamítnutí této varianty (rozhodování „Výrob nebo nakup“</a:t>
            </a:r>
          </a:p>
        </p:txBody>
      </p:sp>
    </p:spTree>
    <p:extLst>
      <p:ext uri="{BB962C8B-B14F-4D97-AF65-F5344CB8AC3E}">
        <p14:creationId xmlns:p14="http://schemas.microsoft.com/office/powerpoint/2010/main" val="84501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Zadání II.</a:t>
            </a:r>
          </a:p>
        </p:txBody>
      </p:sp>
      <p:sp>
        <p:nvSpPr>
          <p:cNvPr id="3" name="Zástupný symbol pro obsah 2"/>
          <p:cNvSpPr>
            <a:spLocks noGrp="1"/>
          </p:cNvSpPr>
          <p:nvPr>
            <p:ph idx="1"/>
          </p:nvPr>
        </p:nvSpPr>
        <p:spPr/>
        <p:txBody>
          <a:bodyPr>
            <a:normAutofit fontScale="92500"/>
          </a:bodyPr>
          <a:lstStyle/>
          <a:p>
            <a:pPr marL="514350" indent="-514350">
              <a:buFont typeface="+mj-lt"/>
              <a:buAutoNum type="arabicPeriod" startAt="6"/>
            </a:pPr>
            <a:r>
              <a:rPr lang="cs-CZ" b="1" dirty="0"/>
              <a:t>Vybrat minimálně tří společností k výběrovému řízení </a:t>
            </a:r>
            <a:r>
              <a:rPr lang="cs-CZ" dirty="0"/>
              <a:t>(nebo 2+ vlastní zajištění služby)</a:t>
            </a:r>
          </a:p>
          <a:p>
            <a:pPr marL="514350" indent="-514350">
              <a:buFont typeface="+mj-lt"/>
              <a:buAutoNum type="arabicPeriod" startAt="6"/>
            </a:pPr>
            <a:r>
              <a:rPr lang="cs-CZ" b="1" dirty="0"/>
              <a:t>Stanovit kritéria hodnocení </a:t>
            </a:r>
            <a:r>
              <a:rPr lang="cs-CZ" dirty="0"/>
              <a:t>(kvalita, cena, časová náročnost atd.)</a:t>
            </a:r>
          </a:p>
          <a:p>
            <a:pPr marL="514350" indent="-514350">
              <a:buFont typeface="+mj-lt"/>
              <a:buAutoNum type="arabicPeriod" startAt="6"/>
            </a:pPr>
            <a:r>
              <a:rPr lang="cs-CZ" b="1" dirty="0"/>
              <a:t>Provést výběr </a:t>
            </a:r>
            <a:r>
              <a:rPr lang="cs-CZ" dirty="0"/>
              <a:t>(a stanovit nejvhodnější možnost)</a:t>
            </a:r>
          </a:p>
          <a:p>
            <a:pPr marL="514350" indent="-514350">
              <a:buFont typeface="+mj-lt"/>
              <a:buAutoNum type="arabicPeriod" startAt="6"/>
            </a:pPr>
            <a:r>
              <a:rPr lang="cs-CZ" b="1" dirty="0"/>
              <a:t>Sestavit časový harmonogram realizace </a:t>
            </a:r>
            <a:r>
              <a:rPr lang="cs-CZ" dirty="0"/>
              <a:t>(kdy jaký proces bude realizován, kdo je odpovědná osoba)</a:t>
            </a:r>
          </a:p>
          <a:p>
            <a:endParaRPr lang="cs-CZ" dirty="0"/>
          </a:p>
        </p:txBody>
      </p:sp>
    </p:spTree>
    <p:extLst>
      <p:ext uri="{BB962C8B-B14F-4D97-AF65-F5344CB8AC3E}">
        <p14:creationId xmlns:p14="http://schemas.microsoft.com/office/powerpoint/2010/main" val="1263291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1. Definovat službu a její obsah</a:t>
            </a:r>
          </a:p>
        </p:txBody>
      </p:sp>
      <p:sp>
        <p:nvSpPr>
          <p:cNvPr id="3" name="Zástupný symbol pro obsah 2"/>
          <p:cNvSpPr>
            <a:spLocks noGrp="1"/>
          </p:cNvSpPr>
          <p:nvPr>
            <p:ph idx="1"/>
          </p:nvPr>
        </p:nvSpPr>
        <p:spPr/>
        <p:txBody>
          <a:bodyPr/>
          <a:lstStyle/>
          <a:p>
            <a:pPr marL="0" indent="0">
              <a:buNone/>
            </a:pPr>
            <a:r>
              <a:rPr lang="cs-CZ" b="1" dirty="0"/>
              <a:t>1.1. Definovat službu </a:t>
            </a:r>
            <a:r>
              <a:rPr lang="cs-CZ" dirty="0"/>
              <a:t>(úklid, účetnictví, správa majetku, logistika, ostraha, catering, ICT, marketingové služby, daňové poradenství atd.) </a:t>
            </a:r>
          </a:p>
          <a:p>
            <a:pPr marL="0" indent="0">
              <a:buNone/>
            </a:pPr>
            <a:r>
              <a:rPr lang="cs-CZ" b="1" dirty="0"/>
              <a:t>1.2. Definovat obsah</a:t>
            </a:r>
            <a:r>
              <a:rPr lang="cs-CZ" dirty="0"/>
              <a:t> (úklid jakých prostor, jakou oblast účetnictví (např. mzdové účetnictví, správa jakého majetku (např. řízení údržby) , jaké logistické procesy (skladování, doprava) atd.)</a:t>
            </a:r>
          </a:p>
          <a:p>
            <a:endParaRPr lang="cs-CZ" dirty="0"/>
          </a:p>
          <a:p>
            <a:endParaRPr lang="cs-CZ" dirty="0"/>
          </a:p>
        </p:txBody>
      </p:sp>
    </p:spTree>
    <p:extLst>
      <p:ext uri="{BB962C8B-B14F-4D97-AF65-F5344CB8AC3E}">
        <p14:creationId xmlns:p14="http://schemas.microsoft.com/office/powerpoint/2010/main" val="239213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2. Stanovit požadavky ke službě</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sz="3800" b="1" u="sng" dirty="0"/>
              <a:t>rozsah:  </a:t>
            </a:r>
          </a:p>
          <a:p>
            <a:pPr>
              <a:buFontTx/>
              <a:buChar char="-"/>
            </a:pPr>
            <a:r>
              <a:rPr lang="cs-CZ" b="1" i="1" dirty="0"/>
              <a:t>pravidelný – jednorázový</a:t>
            </a:r>
            <a:r>
              <a:rPr lang="cs-CZ" dirty="0"/>
              <a:t>: např. úklid pravidelný jednou za určitý čas nebo jednorázový- generální, </a:t>
            </a:r>
          </a:p>
          <a:p>
            <a:pPr>
              <a:buFontTx/>
              <a:buChar char="-"/>
            </a:pPr>
            <a:r>
              <a:rPr lang="cs-CZ" b="1" i="1" dirty="0"/>
              <a:t>Frekvence (u pravidelné činnosti)</a:t>
            </a:r>
            <a:r>
              <a:rPr lang="cs-CZ" dirty="0"/>
              <a:t>:  např. výpočet a výdej mezd na základě podkladů- jednou za měsíc, ostraha objektu –nepřetržitě, školení PO pro zaměstnance- jednou za dva roky</a:t>
            </a:r>
          </a:p>
          <a:p>
            <a:pPr>
              <a:buFontTx/>
              <a:buChar char="-"/>
            </a:pPr>
            <a:r>
              <a:rPr lang="cs-CZ" b="1" i="1" dirty="0"/>
              <a:t>Obsah práce: </a:t>
            </a:r>
            <a:r>
              <a:rPr lang="cs-CZ" dirty="0"/>
              <a:t>např. úklid oken, ostraha (hlídání areálu skladu dvěma pracovníky ostrahy formou obchůzky), marketingové služby- příprava a vyvěšení billboardu)</a:t>
            </a:r>
          </a:p>
          <a:p>
            <a:endParaRPr lang="cs-CZ" dirty="0"/>
          </a:p>
        </p:txBody>
      </p:sp>
    </p:spTree>
    <p:extLst>
      <p:ext uri="{BB962C8B-B14F-4D97-AF65-F5344CB8AC3E}">
        <p14:creationId xmlns:p14="http://schemas.microsoft.com/office/powerpoint/2010/main" val="3880987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548680"/>
            <a:ext cx="8229600" cy="1143000"/>
          </a:xfrm>
        </p:spPr>
        <p:txBody>
          <a:bodyPr>
            <a:normAutofit/>
          </a:bodyPr>
          <a:lstStyle/>
          <a:p>
            <a:r>
              <a:rPr lang="cs-CZ" b="1" dirty="0"/>
              <a:t>3. Stanovit KPI, CPI pro 2 procesy</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b="1" dirty="0"/>
              <a:t>3.1. definování sledovaných ukazatelů kvality</a:t>
            </a:r>
            <a:r>
              <a:rPr lang="cs-CZ" dirty="0"/>
              <a:t>, např. úklid (prach, čistota umyvadlo, upravenost zeleně), ostraha objektu (přítomnost pracovníků ostrahy, absence krádeže materiálů),mzdové účetnictví (dodržení termínu vypočtu mezd zaměstnanců, komplexnost a správnost výpočtu) atd.</a:t>
            </a:r>
          </a:p>
          <a:p>
            <a:pPr marL="0" indent="0">
              <a:buNone/>
            </a:pPr>
            <a:r>
              <a:rPr lang="cs-CZ" b="1" dirty="0"/>
              <a:t>3.2. určení následků plynoucích z jejich nesplnění</a:t>
            </a:r>
            <a:r>
              <a:rPr lang="cs-CZ" dirty="0"/>
              <a:t>, např. penalizace, vypovězení smlouvy</a:t>
            </a:r>
          </a:p>
          <a:p>
            <a:pPr marL="0" indent="0">
              <a:buNone/>
            </a:pPr>
            <a:r>
              <a:rPr lang="cs-CZ" b="1" dirty="0"/>
              <a:t>3.3. realizovatelnost požadovaných výstupů (stanovení limitů úrovně služeb)</a:t>
            </a:r>
            <a:r>
              <a:rPr lang="cs-CZ" dirty="0"/>
              <a:t>, např. </a:t>
            </a:r>
            <a:r>
              <a:rPr lang="cs-CZ" i="1" dirty="0"/>
              <a:t>úklid podlahové plochy</a:t>
            </a:r>
            <a:r>
              <a:rPr lang="cs-CZ" dirty="0"/>
              <a:t>: je průměrné (normální) abychom v průběhu jednoho měsíce 2x našli špínu na podlaze, tedy podprůměrné KPI je 3X a více špína na podlaze za měsíc.</a:t>
            </a:r>
          </a:p>
          <a:p>
            <a:pPr marL="0" indent="0" algn="just">
              <a:buNone/>
            </a:pPr>
            <a:r>
              <a:rPr lang="cs-CZ" dirty="0"/>
              <a:t>Nebo </a:t>
            </a:r>
            <a:r>
              <a:rPr lang="cs-CZ" i="1" dirty="0"/>
              <a:t>mzdové účetnictví</a:t>
            </a:r>
            <a:r>
              <a:rPr lang="cs-CZ" dirty="0"/>
              <a:t>: je průměrné (normální) aby vypočet mezd byl přípraven 10. každého měsíce. Je tedy nadprůměrná úroveň KPI když to bude hotové 5. některého měsíce.</a:t>
            </a:r>
          </a:p>
          <a:p>
            <a:pPr marL="0" indent="0">
              <a:buNone/>
            </a:pPr>
            <a:r>
              <a:rPr lang="cs-CZ" b="1" dirty="0"/>
              <a:t>3.4. nastavení odpovídající výše sankcí a stupňů důležitostí</a:t>
            </a:r>
            <a:r>
              <a:rPr lang="cs-CZ" dirty="0"/>
              <a:t>.</a:t>
            </a:r>
          </a:p>
        </p:txBody>
      </p:sp>
      <p:sp>
        <p:nvSpPr>
          <p:cNvPr id="4" name="Obdélník 3"/>
          <p:cNvSpPr/>
          <p:nvPr/>
        </p:nvSpPr>
        <p:spPr>
          <a:xfrm>
            <a:off x="289154" y="5949280"/>
            <a:ext cx="8856984" cy="246221"/>
          </a:xfrm>
          <a:prstGeom prst="rect">
            <a:avLst/>
          </a:prstGeom>
        </p:spPr>
        <p:txBody>
          <a:bodyPr wrap="square">
            <a:spAutoFit/>
          </a:bodyPr>
          <a:lstStyle/>
          <a:p>
            <a:r>
              <a:rPr lang="cs-CZ" sz="1000" dirty="0"/>
              <a:t>Zdroj: http://www.tzb-info.cz/epc-energy-performance-contracting/7461-znamenaji-kpi-konec-predrazenym-a-neprehlednym-sluzbam-v-cechach</a:t>
            </a:r>
          </a:p>
        </p:txBody>
      </p:sp>
    </p:spTree>
    <p:extLst>
      <p:ext uri="{BB962C8B-B14F-4D97-AF65-F5344CB8AC3E}">
        <p14:creationId xmlns:p14="http://schemas.microsoft.com/office/powerpoint/2010/main" val="270457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Outsourcing- definice</a:t>
            </a:r>
          </a:p>
        </p:txBody>
      </p:sp>
      <p:sp>
        <p:nvSpPr>
          <p:cNvPr id="3" name="Zástupný symbol pro obsah 2"/>
          <p:cNvSpPr>
            <a:spLocks noGrp="1"/>
          </p:cNvSpPr>
          <p:nvPr>
            <p:ph idx="1"/>
          </p:nvPr>
        </p:nvSpPr>
        <p:spPr/>
        <p:txBody>
          <a:bodyPr/>
          <a:lstStyle/>
          <a:p>
            <a:r>
              <a:rPr lang="cs-CZ" b="1" dirty="0"/>
              <a:t>Outsourcing</a:t>
            </a:r>
            <a:r>
              <a:rPr lang="cs-CZ" dirty="0"/>
              <a:t> - uskutečňování činností prostřednictvím jiných subjektů (firem).</a:t>
            </a:r>
            <a:endParaRPr lang="cs-CZ" b="1" dirty="0"/>
          </a:p>
          <a:p>
            <a:r>
              <a:rPr lang="cs-CZ" b="1" dirty="0"/>
              <a:t>Outsourcing </a:t>
            </a:r>
            <a:r>
              <a:rPr lang="cs-CZ" b="1" dirty="0" err="1"/>
              <a:t>services</a:t>
            </a:r>
            <a:r>
              <a:rPr lang="cs-CZ" b="1" dirty="0"/>
              <a:t> (externí služby)</a:t>
            </a:r>
            <a:r>
              <a:rPr lang="cs-CZ" dirty="0"/>
              <a:t> – služby, které jsou zajišťovány objednanou, většinou specializovanou organizací nebo pracovníky.</a:t>
            </a:r>
          </a:p>
        </p:txBody>
      </p:sp>
    </p:spTree>
    <p:extLst>
      <p:ext uri="{BB962C8B-B14F-4D97-AF65-F5344CB8AC3E}">
        <p14:creationId xmlns:p14="http://schemas.microsoft.com/office/powerpoint/2010/main" val="253280581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3. Příklad KPI - úklid chodníků okolo budovy v zimním období </a:t>
            </a:r>
          </a:p>
        </p:txBody>
      </p:sp>
      <p:sp>
        <p:nvSpPr>
          <p:cNvPr id="3" name="Zástupný symbol pro obsah 2"/>
          <p:cNvSpPr>
            <a:spLocks noGrp="1"/>
          </p:cNvSpPr>
          <p:nvPr>
            <p:ph idx="1"/>
          </p:nvPr>
        </p:nvSpPr>
        <p:spPr/>
        <p:txBody>
          <a:bodyPr>
            <a:normAutofit fontScale="62500" lnSpcReduction="20000"/>
          </a:bodyPr>
          <a:lstStyle/>
          <a:p>
            <a:pPr marL="0" indent="0">
              <a:buNone/>
            </a:pPr>
            <a:r>
              <a:rPr lang="cs-CZ" dirty="0"/>
              <a:t>Nejprve si určíme cíl služby - Uklizeno bez sněhu a náledí a zajištěno proti uklouznutí. </a:t>
            </a:r>
            <a:br>
              <a:rPr lang="cs-CZ" dirty="0"/>
            </a:br>
            <a:br>
              <a:rPr lang="cs-CZ" dirty="0"/>
            </a:br>
            <a:r>
              <a:rPr lang="cs-CZ" dirty="0"/>
              <a:t>Název služby: Úklid chodníků okolo budovy v zimním období. </a:t>
            </a:r>
            <a:br>
              <a:rPr lang="cs-CZ" dirty="0"/>
            </a:br>
            <a:br>
              <a:rPr lang="cs-CZ" dirty="0"/>
            </a:br>
            <a:r>
              <a:rPr lang="cs-CZ" dirty="0"/>
              <a:t>Popis služby. V zimním období musí být chodník v takovém stavu, aby nehrozil úraz. Chodník tedy bude zbaven sněhu a ledové plochy, případně ošetřen tak, aby nemohlo dojít k úrazu. </a:t>
            </a:r>
            <a:br>
              <a:rPr lang="cs-CZ" dirty="0"/>
            </a:br>
            <a:br>
              <a:rPr lang="cs-CZ" dirty="0"/>
            </a:br>
            <a:r>
              <a:rPr lang="cs-CZ" dirty="0"/>
              <a:t>Nyní si zvolíme prioritu KPI, která je v tomto případě Vysoká. </a:t>
            </a:r>
            <a:br>
              <a:rPr lang="cs-CZ" dirty="0"/>
            </a:br>
            <a:br>
              <a:rPr lang="cs-CZ" dirty="0"/>
            </a:br>
            <a:r>
              <a:rPr lang="cs-CZ" dirty="0"/>
              <a:t>Četnost KPI: měsíc </a:t>
            </a:r>
            <a:br>
              <a:rPr lang="cs-CZ" dirty="0"/>
            </a:br>
            <a:r>
              <a:rPr lang="cs-CZ" dirty="0"/>
              <a:t>Metodika měření KPI - audit. </a:t>
            </a:r>
            <a:br>
              <a:rPr lang="cs-CZ" dirty="0"/>
            </a:br>
            <a:r>
              <a:rPr lang="cs-CZ" dirty="0"/>
              <a:t>Znamená to tedy, že námi nastavené parametry KPI se vztahují na plnění v jednom kalendářním měsíci a my budeme náhodně kontrolovat plnění této služby.</a:t>
            </a:r>
            <a:br>
              <a:rPr lang="cs-CZ" dirty="0"/>
            </a:br>
            <a:br>
              <a:rPr lang="cs-CZ" dirty="0"/>
            </a:br>
            <a:endParaRPr lang="cs-CZ" dirty="0"/>
          </a:p>
        </p:txBody>
      </p:sp>
      <p:sp>
        <p:nvSpPr>
          <p:cNvPr id="4" name="Obdélník 3"/>
          <p:cNvSpPr/>
          <p:nvPr/>
        </p:nvSpPr>
        <p:spPr>
          <a:xfrm>
            <a:off x="289154" y="5949280"/>
            <a:ext cx="8856984" cy="246221"/>
          </a:xfrm>
          <a:prstGeom prst="rect">
            <a:avLst/>
          </a:prstGeom>
        </p:spPr>
        <p:txBody>
          <a:bodyPr wrap="square">
            <a:spAutoFit/>
          </a:bodyPr>
          <a:lstStyle/>
          <a:p>
            <a:r>
              <a:rPr lang="cs-CZ" sz="1000" dirty="0"/>
              <a:t>Zdroj: http://www.tzb-info.cz/epc-energy-performance-contracting/7461-znamenaji-kpi-konec-predrazenym-a-neprehlednym-sluzbam-v-cechach</a:t>
            </a:r>
          </a:p>
        </p:txBody>
      </p:sp>
    </p:spTree>
    <p:extLst>
      <p:ext uri="{BB962C8B-B14F-4D97-AF65-F5344CB8AC3E}">
        <p14:creationId xmlns:p14="http://schemas.microsoft.com/office/powerpoint/2010/main" val="4197278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Stanovit CPI</a:t>
            </a:r>
          </a:p>
        </p:txBody>
      </p:sp>
      <p:sp>
        <p:nvSpPr>
          <p:cNvPr id="3" name="Zástupný symbol pro obsah 2"/>
          <p:cNvSpPr>
            <a:spLocks noGrp="1"/>
          </p:cNvSpPr>
          <p:nvPr>
            <p:ph idx="1"/>
          </p:nvPr>
        </p:nvSpPr>
        <p:spPr/>
        <p:txBody>
          <a:bodyPr/>
          <a:lstStyle/>
          <a:p>
            <a:r>
              <a:rPr lang="cs-CZ" dirty="0"/>
              <a:t>Kritické KPI je míra nespokojenosti s poskytovanou službou, kdy hrozí vypovězení smlouvy ze strany zadavatele. </a:t>
            </a:r>
          </a:p>
          <a:p>
            <a:r>
              <a:rPr lang="cs-CZ" dirty="0"/>
              <a:t>Např. x3 nevyluxováno, x3 zpoždění výpočtu mezd o 2 dny, x1 absence ostrahy, x1 neprovedené školení PO atd.</a:t>
            </a:r>
          </a:p>
        </p:txBody>
      </p:sp>
    </p:spTree>
    <p:extLst>
      <p:ext uri="{BB962C8B-B14F-4D97-AF65-F5344CB8AC3E}">
        <p14:creationId xmlns:p14="http://schemas.microsoft.com/office/powerpoint/2010/main" val="2981154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3. Příklad KPI a CPI</a:t>
            </a:r>
          </a:p>
        </p:txBody>
      </p:sp>
      <p:sp>
        <p:nvSpPr>
          <p:cNvPr id="3" name="Zástupný symbol pro obsah 2"/>
          <p:cNvSpPr>
            <a:spLocks noGrp="1"/>
          </p:cNvSpPr>
          <p:nvPr>
            <p:ph idx="1"/>
          </p:nvPr>
        </p:nvSpPr>
        <p:spPr/>
        <p:txBody>
          <a:bodyPr>
            <a:normAutofit fontScale="62500" lnSpcReduction="20000"/>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r>
              <a:rPr lang="cs-CZ" dirty="0"/>
              <a:t>Limity: Maximálně povolené neshody za jeden kalendářní měsíc </a:t>
            </a:r>
            <a:br>
              <a:rPr lang="cs-CZ" dirty="0"/>
            </a:br>
            <a:r>
              <a:rPr lang="cs-CZ" dirty="0"/>
              <a:t>Penalizace: Snížení ceny (procentuálně) z ceny stanovené ve smlouvě</a:t>
            </a:r>
            <a:br>
              <a:rPr lang="cs-CZ" dirty="0"/>
            </a:br>
            <a:br>
              <a:rPr lang="cs-CZ" dirty="0"/>
            </a:br>
            <a:endParaRPr lang="cs-CZ"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28800"/>
            <a:ext cx="47625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827584" y="5887003"/>
            <a:ext cx="7984604" cy="246221"/>
          </a:xfrm>
          <a:prstGeom prst="rect">
            <a:avLst/>
          </a:prstGeom>
        </p:spPr>
        <p:txBody>
          <a:bodyPr wrap="square">
            <a:spAutoFit/>
          </a:bodyPr>
          <a:lstStyle/>
          <a:p>
            <a:r>
              <a:rPr lang="cs-CZ" sz="1000" dirty="0"/>
              <a:t>Zdroj: http://www.tzb-info.cz/epc-energy-performance-contracting/7461-znamenaji-kpi-konec-predrazenym-a-neprehlednym-sluzbam-v-cechach</a:t>
            </a:r>
          </a:p>
        </p:txBody>
      </p:sp>
    </p:spTree>
    <p:extLst>
      <p:ext uri="{BB962C8B-B14F-4D97-AF65-F5344CB8AC3E}">
        <p14:creationId xmlns:p14="http://schemas.microsoft.com/office/powerpoint/2010/main" val="2084318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4.Stanovit finanční limity </a:t>
            </a:r>
          </a:p>
        </p:txBody>
      </p:sp>
      <p:sp>
        <p:nvSpPr>
          <p:cNvPr id="3" name="Zástupný symbol pro obsah 2"/>
          <p:cNvSpPr>
            <a:spLocks noGrp="1"/>
          </p:cNvSpPr>
          <p:nvPr>
            <p:ph idx="1"/>
          </p:nvPr>
        </p:nvSpPr>
        <p:spPr/>
        <p:txBody>
          <a:bodyPr>
            <a:normAutofit/>
          </a:bodyPr>
          <a:lstStyle/>
          <a:p>
            <a:pPr marL="457200" lvl="1" indent="0">
              <a:buNone/>
            </a:pPr>
            <a:r>
              <a:rPr lang="cs-CZ" dirty="0"/>
              <a:t>Maximální cena služby:</a:t>
            </a:r>
          </a:p>
          <a:p>
            <a:pPr lvl="1"/>
            <a:r>
              <a:rPr lang="cs-CZ" dirty="0"/>
              <a:t>Za měsíc, za rok, (mzdy, úklid, ostraha)</a:t>
            </a:r>
          </a:p>
          <a:p>
            <a:pPr lvl="1"/>
            <a:r>
              <a:rPr lang="cs-CZ" dirty="0"/>
              <a:t>Za jeden výskyt služby (školení, doprava)</a:t>
            </a:r>
          </a:p>
        </p:txBody>
      </p:sp>
    </p:spTree>
    <p:extLst>
      <p:ext uri="{BB962C8B-B14F-4D97-AF65-F5344CB8AC3E}">
        <p14:creationId xmlns:p14="http://schemas.microsoft.com/office/powerpoint/2010/main" val="151369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764704"/>
            <a:ext cx="8229600" cy="1143000"/>
          </a:xfrm>
        </p:spPr>
        <p:txBody>
          <a:bodyPr>
            <a:normAutofit fontScale="90000"/>
          </a:bodyPr>
          <a:lstStyle/>
          <a:p>
            <a:r>
              <a:rPr lang="cs-CZ" b="1" dirty="0"/>
              <a:t>5. Provést analýzu vlastních možností (</a:t>
            </a:r>
            <a:r>
              <a:rPr lang="cs-CZ" b="1" dirty="0" err="1"/>
              <a:t>insourcing</a:t>
            </a:r>
            <a:r>
              <a:rPr lang="cs-CZ" b="1" dirty="0"/>
              <a:t>), popř. zdůvodnit zamítnutí této varianty</a:t>
            </a:r>
          </a:p>
        </p:txBody>
      </p:sp>
      <p:sp>
        <p:nvSpPr>
          <p:cNvPr id="3" name="Zástupný symbol pro obsah 2"/>
          <p:cNvSpPr>
            <a:spLocks noGrp="1"/>
          </p:cNvSpPr>
          <p:nvPr>
            <p:ph idx="1"/>
          </p:nvPr>
        </p:nvSpPr>
        <p:spPr>
          <a:xfrm>
            <a:off x="611560" y="2332037"/>
            <a:ext cx="8229600" cy="3905275"/>
          </a:xfrm>
        </p:spPr>
        <p:txBody>
          <a:bodyPr>
            <a:normAutofit fontScale="77500" lnSpcReduction="20000"/>
          </a:bodyPr>
          <a:lstStyle/>
          <a:p>
            <a:r>
              <a:rPr lang="cs-CZ" b="1" u="sng" dirty="0"/>
              <a:t>Analýza: </a:t>
            </a:r>
          </a:p>
          <a:p>
            <a:pPr lvl="1"/>
            <a:r>
              <a:rPr lang="cs-CZ" b="1" i="1" dirty="0"/>
              <a:t>Náklady (provozní a investiční): </a:t>
            </a:r>
            <a:endParaRPr lang="en-US" b="1" i="1" dirty="0"/>
          </a:p>
          <a:p>
            <a:pPr marL="457200" lvl="1" indent="0">
              <a:buNone/>
            </a:pPr>
            <a:r>
              <a:rPr lang="en-US" dirty="0"/>
              <a:t>N</a:t>
            </a:r>
            <a:r>
              <a:rPr lang="cs-CZ" dirty="0" err="1"/>
              <a:t>apř</a:t>
            </a:r>
            <a:r>
              <a:rPr lang="cs-CZ" i="1" dirty="0"/>
              <a:t>. investiční náklady na ostrahu</a:t>
            </a:r>
            <a:r>
              <a:rPr lang="cs-CZ" dirty="0"/>
              <a:t>- kamery, vysílačky</a:t>
            </a:r>
            <a:r>
              <a:rPr lang="en-US" dirty="0"/>
              <a:t>;</a:t>
            </a:r>
            <a:r>
              <a:rPr lang="cs-CZ" dirty="0"/>
              <a:t> </a:t>
            </a:r>
            <a:r>
              <a:rPr lang="cs-CZ" i="1" dirty="0"/>
              <a:t>provozní náklady na ostrahu</a:t>
            </a:r>
            <a:r>
              <a:rPr lang="cs-CZ" dirty="0"/>
              <a:t>: mzda zaměstnanců, páska do kamer, </a:t>
            </a:r>
            <a:endParaRPr lang="en-US" dirty="0"/>
          </a:p>
          <a:p>
            <a:pPr marL="457200" lvl="1" indent="0">
              <a:buNone/>
            </a:pPr>
            <a:r>
              <a:rPr lang="cs-CZ" dirty="0"/>
              <a:t>Např. </a:t>
            </a:r>
            <a:r>
              <a:rPr lang="cs-CZ" i="1" dirty="0"/>
              <a:t>investiční náklady na úklid</a:t>
            </a:r>
            <a:r>
              <a:rPr lang="cs-CZ" dirty="0"/>
              <a:t>: vysávače, mycí stroje</a:t>
            </a:r>
            <a:r>
              <a:rPr lang="en-US" dirty="0"/>
              <a:t>; </a:t>
            </a:r>
            <a:r>
              <a:rPr lang="cs-CZ" i="1" dirty="0"/>
              <a:t>provozní náklady na úklid</a:t>
            </a:r>
            <a:r>
              <a:rPr lang="cs-CZ" dirty="0"/>
              <a:t>: čisticí prostředky, mzda zaměstnanců</a:t>
            </a:r>
            <a:r>
              <a:rPr lang="en-US" dirty="0"/>
              <a:t>.</a:t>
            </a:r>
            <a:endParaRPr lang="cs-CZ" dirty="0"/>
          </a:p>
          <a:p>
            <a:pPr lvl="1"/>
            <a:r>
              <a:rPr lang="cs-CZ" b="1" i="1" dirty="0"/>
              <a:t>Časová náročnost realizace </a:t>
            </a:r>
            <a:r>
              <a:rPr lang="cs-CZ" dirty="0"/>
              <a:t>(zajištění zdrojů, výběr zaměstnanců, speciální školení, náročnost plánování)</a:t>
            </a:r>
          </a:p>
          <a:p>
            <a:pPr marL="457200" lvl="1" indent="0">
              <a:buNone/>
            </a:pPr>
            <a:r>
              <a:rPr lang="cs-CZ" dirty="0"/>
              <a:t> </a:t>
            </a:r>
          </a:p>
          <a:p>
            <a:r>
              <a:rPr lang="cs-CZ" b="1" u="sng" dirty="0"/>
              <a:t>Důvody zamítnutí této varianty:</a:t>
            </a:r>
          </a:p>
          <a:p>
            <a:pPr lvl="1"/>
            <a:r>
              <a:rPr lang="cs-CZ" dirty="0"/>
              <a:t>Výsledek rozhodování typu „vyrob nebo nakup“  </a:t>
            </a:r>
          </a:p>
        </p:txBody>
      </p:sp>
    </p:spTree>
    <p:extLst>
      <p:ext uri="{BB962C8B-B14F-4D97-AF65-F5344CB8AC3E}">
        <p14:creationId xmlns:p14="http://schemas.microsoft.com/office/powerpoint/2010/main" val="2599401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6. Vybrat minimálně tří společností</a:t>
            </a:r>
          </a:p>
        </p:txBody>
      </p:sp>
      <p:sp>
        <p:nvSpPr>
          <p:cNvPr id="3" name="Zástupný symbol pro obsah 2"/>
          <p:cNvSpPr>
            <a:spLocks noGrp="1"/>
          </p:cNvSpPr>
          <p:nvPr>
            <p:ph idx="1"/>
          </p:nvPr>
        </p:nvSpPr>
        <p:spPr/>
        <p:txBody>
          <a:bodyPr>
            <a:normAutofit/>
          </a:bodyPr>
          <a:lstStyle/>
          <a:p>
            <a:r>
              <a:rPr lang="cs-CZ" dirty="0"/>
              <a:t>k výběrovému řízení</a:t>
            </a:r>
          </a:p>
          <a:p>
            <a:r>
              <a:rPr lang="cs-CZ" dirty="0"/>
              <a:t>Nebo dvě společností + vlastní zajištění služby </a:t>
            </a:r>
          </a:p>
        </p:txBody>
      </p:sp>
    </p:spTree>
    <p:extLst>
      <p:ext uri="{BB962C8B-B14F-4D97-AF65-F5344CB8AC3E}">
        <p14:creationId xmlns:p14="http://schemas.microsoft.com/office/powerpoint/2010/main" val="2933165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143000"/>
          </a:xfrm>
        </p:spPr>
        <p:txBody>
          <a:bodyPr>
            <a:normAutofit fontScale="90000"/>
          </a:bodyPr>
          <a:lstStyle/>
          <a:p>
            <a:r>
              <a:rPr lang="cs-CZ" b="1" dirty="0"/>
              <a:t>7. Stanovit kritéria hodnocení (min. 2)</a:t>
            </a:r>
          </a:p>
        </p:txBody>
      </p:sp>
      <p:sp>
        <p:nvSpPr>
          <p:cNvPr id="3" name="Zástupný symbol pro obsah 2"/>
          <p:cNvSpPr>
            <a:spLocks noGrp="1"/>
          </p:cNvSpPr>
          <p:nvPr>
            <p:ph idx="1"/>
          </p:nvPr>
        </p:nvSpPr>
        <p:spPr>
          <a:xfrm>
            <a:off x="457200" y="2348880"/>
            <a:ext cx="8229600" cy="3777283"/>
          </a:xfrm>
        </p:spPr>
        <p:txBody>
          <a:bodyPr>
            <a:normAutofit fontScale="92500" lnSpcReduction="20000"/>
          </a:bodyPr>
          <a:lstStyle/>
          <a:p>
            <a:pPr marL="0" indent="0">
              <a:buNone/>
            </a:pPr>
            <a:r>
              <a:rPr lang="cs-CZ" dirty="0"/>
              <a:t>Např.</a:t>
            </a:r>
          </a:p>
          <a:p>
            <a:r>
              <a:rPr lang="cs-CZ" dirty="0"/>
              <a:t>Kvalita služeb: splnění všech požadavků na úklid, služby „navíc“, </a:t>
            </a:r>
          </a:p>
          <a:p>
            <a:r>
              <a:rPr lang="cs-CZ" dirty="0"/>
              <a:t>Dostupnost dodavatele: dodavatel v okolí 20km</a:t>
            </a:r>
          </a:p>
          <a:p>
            <a:r>
              <a:rPr lang="cs-CZ" dirty="0"/>
              <a:t>Cena: celkové náklady za období/ za jednorázový úklid…</a:t>
            </a:r>
          </a:p>
          <a:p>
            <a:r>
              <a:rPr lang="cs-CZ" dirty="0"/>
              <a:t>Stupeň kontroly nad realizací služby</a:t>
            </a:r>
          </a:p>
          <a:p>
            <a:r>
              <a:rPr lang="cs-CZ" dirty="0"/>
              <a:t>Úroveň komunikace s poskytovatelem služby</a:t>
            </a:r>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2253985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8. Provést výběr</a:t>
            </a:r>
          </a:p>
        </p:txBody>
      </p:sp>
      <p:sp>
        <p:nvSpPr>
          <p:cNvPr id="3" name="Zástupný symbol pro obsah 2"/>
          <p:cNvSpPr>
            <a:spLocks noGrp="1"/>
          </p:cNvSpPr>
          <p:nvPr>
            <p:ph idx="1"/>
          </p:nvPr>
        </p:nvSpPr>
        <p:spPr/>
        <p:txBody>
          <a:bodyPr/>
          <a:lstStyle/>
          <a:p>
            <a:r>
              <a:rPr lang="cs-CZ" dirty="0"/>
              <a:t>Je nezbytné použit preference vedení podniku</a:t>
            </a:r>
          </a:p>
          <a:p>
            <a:r>
              <a:rPr lang="cs-CZ" dirty="0"/>
              <a:t>Výsledkem je tabulka, příklad:</a:t>
            </a:r>
          </a:p>
          <a:p>
            <a:endParaRPr lang="cs-CZ" dirty="0"/>
          </a:p>
        </p:txBody>
      </p:sp>
      <p:graphicFrame>
        <p:nvGraphicFramePr>
          <p:cNvPr id="4" name="Tabulka 3"/>
          <p:cNvGraphicFramePr>
            <a:graphicFrameLocks noGrp="1"/>
          </p:cNvGraphicFramePr>
          <p:nvPr>
            <p:extLst>
              <p:ext uri="{D42A27DB-BD31-4B8C-83A1-F6EECF244321}">
                <p14:modId xmlns:p14="http://schemas.microsoft.com/office/powerpoint/2010/main" val="2242610409"/>
              </p:ext>
            </p:extLst>
          </p:nvPr>
        </p:nvGraphicFramePr>
        <p:xfrm>
          <a:off x="1403648" y="3284984"/>
          <a:ext cx="6096000" cy="20269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r>
                        <a:rPr lang="cs-CZ" sz="1200" dirty="0"/>
                        <a:t>Kritérium</a:t>
                      </a:r>
                    </a:p>
                  </a:txBody>
                  <a:tcPr/>
                </a:tc>
                <a:tc>
                  <a:txBody>
                    <a:bodyPr/>
                    <a:lstStyle/>
                    <a:p>
                      <a:r>
                        <a:rPr lang="cs-CZ" sz="1200" dirty="0"/>
                        <a:t>Dodavatel A</a:t>
                      </a:r>
                    </a:p>
                  </a:txBody>
                  <a:tcPr/>
                </a:tc>
                <a:tc>
                  <a:txBody>
                    <a:bodyPr/>
                    <a:lstStyle/>
                    <a:p>
                      <a:r>
                        <a:rPr lang="cs-CZ" sz="1200" dirty="0"/>
                        <a:t>Dodavatel B</a:t>
                      </a:r>
                    </a:p>
                  </a:txBody>
                  <a:tcPr/>
                </a:tc>
                <a:tc>
                  <a:txBody>
                    <a:bodyPr/>
                    <a:lstStyle/>
                    <a:p>
                      <a:r>
                        <a:rPr lang="cs-CZ" sz="1200" dirty="0"/>
                        <a:t>Dodavatel C (nebo </a:t>
                      </a:r>
                      <a:r>
                        <a:rPr lang="cs-CZ" sz="1200" dirty="0" err="1"/>
                        <a:t>insourcing</a:t>
                      </a:r>
                      <a:r>
                        <a:rPr lang="cs-CZ" sz="1200" dirty="0"/>
                        <a:t>)</a:t>
                      </a:r>
                    </a:p>
                  </a:txBody>
                  <a:tcPr/>
                </a:tc>
                <a:extLst>
                  <a:ext uri="{0D108BD9-81ED-4DB2-BD59-A6C34878D82A}">
                    <a16:rowId xmlns:a16="http://schemas.microsoft.com/office/drawing/2014/main" val="10000"/>
                  </a:ext>
                </a:extLst>
              </a:tr>
              <a:tr h="370840">
                <a:tc>
                  <a:txBody>
                    <a:bodyPr/>
                    <a:lstStyle/>
                    <a:p>
                      <a:r>
                        <a:rPr lang="cs-CZ" sz="1200" dirty="0"/>
                        <a:t>Cena, Kč</a:t>
                      </a:r>
                    </a:p>
                  </a:txBody>
                  <a:tcPr/>
                </a:tc>
                <a:tc>
                  <a:txBody>
                    <a:bodyPr/>
                    <a:lstStyle/>
                    <a:p>
                      <a:r>
                        <a:rPr lang="cs-CZ" sz="1200" dirty="0"/>
                        <a:t>50 000</a:t>
                      </a:r>
                    </a:p>
                  </a:txBody>
                  <a:tcPr/>
                </a:tc>
                <a:tc>
                  <a:txBody>
                    <a:bodyPr/>
                    <a:lstStyle/>
                    <a:p>
                      <a:r>
                        <a:rPr lang="cs-CZ" sz="1200" dirty="0"/>
                        <a:t>53 000</a:t>
                      </a:r>
                    </a:p>
                  </a:txBody>
                  <a:tcPr/>
                </a:tc>
                <a:tc>
                  <a:txBody>
                    <a:bodyPr/>
                    <a:lstStyle/>
                    <a:p>
                      <a:r>
                        <a:rPr lang="cs-CZ" sz="1200" dirty="0"/>
                        <a:t>60 000</a:t>
                      </a:r>
                    </a:p>
                  </a:txBody>
                  <a:tcPr/>
                </a:tc>
                <a:extLst>
                  <a:ext uri="{0D108BD9-81ED-4DB2-BD59-A6C34878D82A}">
                    <a16:rowId xmlns:a16="http://schemas.microsoft.com/office/drawing/2014/main" val="10001"/>
                  </a:ext>
                </a:extLst>
              </a:tr>
              <a:tr h="370840">
                <a:tc>
                  <a:txBody>
                    <a:bodyPr/>
                    <a:lstStyle/>
                    <a:p>
                      <a:r>
                        <a:rPr lang="cs-CZ" sz="1200" dirty="0"/>
                        <a:t>Dostupnost,</a:t>
                      </a:r>
                      <a:r>
                        <a:rPr lang="cs-CZ" sz="1200" baseline="0" dirty="0"/>
                        <a:t> km</a:t>
                      </a:r>
                      <a:endParaRPr lang="cs-CZ" sz="1200" dirty="0"/>
                    </a:p>
                  </a:txBody>
                  <a:tcPr/>
                </a:tc>
                <a:tc>
                  <a:txBody>
                    <a:bodyPr/>
                    <a:lstStyle/>
                    <a:p>
                      <a:r>
                        <a:rPr lang="cs-CZ" sz="1200" dirty="0"/>
                        <a:t>10</a:t>
                      </a:r>
                    </a:p>
                  </a:txBody>
                  <a:tcPr/>
                </a:tc>
                <a:tc>
                  <a:txBody>
                    <a:bodyPr/>
                    <a:lstStyle/>
                    <a:p>
                      <a:r>
                        <a:rPr lang="cs-CZ" sz="1200" dirty="0"/>
                        <a:t>15</a:t>
                      </a:r>
                    </a:p>
                  </a:txBody>
                  <a:tcPr/>
                </a:tc>
                <a:tc>
                  <a:txBody>
                    <a:bodyPr/>
                    <a:lstStyle/>
                    <a:p>
                      <a:r>
                        <a:rPr lang="cs-CZ" sz="1200" dirty="0"/>
                        <a:t>0</a:t>
                      </a:r>
                    </a:p>
                  </a:txBody>
                  <a:tcPr/>
                </a:tc>
                <a:extLst>
                  <a:ext uri="{0D108BD9-81ED-4DB2-BD59-A6C34878D82A}">
                    <a16:rowId xmlns:a16="http://schemas.microsoft.com/office/drawing/2014/main" val="10002"/>
                  </a:ext>
                </a:extLst>
              </a:tr>
              <a:tr h="370840">
                <a:tc>
                  <a:txBody>
                    <a:bodyPr/>
                    <a:lstStyle/>
                    <a:p>
                      <a:r>
                        <a:rPr lang="cs-CZ" sz="1200" dirty="0"/>
                        <a:t>Kvalita (splnění všech požadavků na úklid)</a:t>
                      </a:r>
                    </a:p>
                  </a:txBody>
                  <a:tcPr/>
                </a:tc>
                <a:tc>
                  <a:txBody>
                    <a:bodyPr/>
                    <a:lstStyle/>
                    <a:p>
                      <a:r>
                        <a:rPr lang="cs-CZ" sz="1200" dirty="0"/>
                        <a:t>Ne</a:t>
                      </a:r>
                    </a:p>
                  </a:txBody>
                  <a:tcPr/>
                </a:tc>
                <a:tc>
                  <a:txBody>
                    <a:bodyPr/>
                    <a:lstStyle/>
                    <a:p>
                      <a:r>
                        <a:rPr lang="cs-CZ" sz="1200" dirty="0"/>
                        <a:t>Ano</a:t>
                      </a:r>
                    </a:p>
                  </a:txBody>
                  <a:tcPr/>
                </a:tc>
                <a:tc>
                  <a:txBody>
                    <a:bodyPr/>
                    <a:lstStyle/>
                    <a:p>
                      <a:r>
                        <a:rPr lang="cs-CZ" sz="1200" dirty="0"/>
                        <a:t>Ano</a:t>
                      </a:r>
                    </a:p>
                  </a:txBody>
                  <a:tcPr/>
                </a:tc>
                <a:extLst>
                  <a:ext uri="{0D108BD9-81ED-4DB2-BD59-A6C34878D82A}">
                    <a16:rowId xmlns:a16="http://schemas.microsoft.com/office/drawing/2014/main" val="10003"/>
                  </a:ext>
                </a:extLst>
              </a:tr>
              <a:tr h="370840">
                <a:tc>
                  <a:txBody>
                    <a:bodyPr/>
                    <a:lstStyle/>
                    <a:p>
                      <a:r>
                        <a:rPr lang="cs-CZ" sz="1200" dirty="0"/>
                        <a:t>Byl</a:t>
                      </a:r>
                      <a:r>
                        <a:rPr lang="cs-CZ" sz="1200" baseline="0" dirty="0"/>
                        <a:t> zvolen dodavatel</a:t>
                      </a:r>
                      <a:endParaRPr lang="cs-CZ" sz="1200" dirty="0"/>
                    </a:p>
                  </a:txBody>
                  <a:tcPr/>
                </a:tc>
                <a:tc gridSpan="3">
                  <a:txBody>
                    <a:bodyPr/>
                    <a:lstStyle/>
                    <a:p>
                      <a:r>
                        <a:rPr lang="cs-CZ" sz="1200" dirty="0"/>
                        <a:t>B</a:t>
                      </a:r>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65360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9. Sestavit časový harmonogram realizace </a:t>
            </a:r>
          </a:p>
        </p:txBody>
      </p:sp>
      <p:sp>
        <p:nvSpPr>
          <p:cNvPr id="3" name="Zástupný symbol pro obsah 2"/>
          <p:cNvSpPr>
            <a:spLocks noGrp="1"/>
          </p:cNvSpPr>
          <p:nvPr>
            <p:ph idx="1"/>
          </p:nvPr>
        </p:nvSpPr>
        <p:spPr/>
        <p:txBody>
          <a:bodyPr>
            <a:normAutofit/>
          </a:bodyPr>
          <a:lstStyle/>
          <a:p>
            <a:r>
              <a:rPr lang="cs-CZ" dirty="0"/>
              <a:t>Příklad:</a:t>
            </a:r>
          </a:p>
        </p:txBody>
      </p:sp>
      <p:graphicFrame>
        <p:nvGraphicFramePr>
          <p:cNvPr id="4" name="Tabulka 3"/>
          <p:cNvGraphicFramePr>
            <a:graphicFrameLocks noGrp="1"/>
          </p:cNvGraphicFramePr>
          <p:nvPr>
            <p:extLst>
              <p:ext uri="{D42A27DB-BD31-4B8C-83A1-F6EECF244321}">
                <p14:modId xmlns:p14="http://schemas.microsoft.com/office/powerpoint/2010/main" val="2925199715"/>
              </p:ext>
            </p:extLst>
          </p:nvPr>
        </p:nvGraphicFramePr>
        <p:xfrm>
          <a:off x="2411760" y="1700808"/>
          <a:ext cx="6048673" cy="4649439"/>
        </p:xfrm>
        <a:graphic>
          <a:graphicData uri="http://schemas.openxmlformats.org/drawingml/2006/table">
            <a:tbl>
              <a:tblPr firstRow="1" bandRow="1">
                <a:tableStyleId>{5C22544A-7EE6-4342-B048-85BDC9FD1C3A}</a:tableStyleId>
              </a:tblPr>
              <a:tblGrid>
                <a:gridCol w="1571877">
                  <a:extLst>
                    <a:ext uri="{9D8B030D-6E8A-4147-A177-3AD203B41FA5}">
                      <a16:colId xmlns:a16="http://schemas.microsoft.com/office/drawing/2014/main" val="20000"/>
                    </a:ext>
                  </a:extLst>
                </a:gridCol>
                <a:gridCol w="847592">
                  <a:extLst>
                    <a:ext uri="{9D8B030D-6E8A-4147-A177-3AD203B41FA5}">
                      <a16:colId xmlns:a16="http://schemas.microsoft.com/office/drawing/2014/main" val="20001"/>
                    </a:ext>
                  </a:extLst>
                </a:gridCol>
                <a:gridCol w="1209735">
                  <a:extLst>
                    <a:ext uri="{9D8B030D-6E8A-4147-A177-3AD203B41FA5}">
                      <a16:colId xmlns:a16="http://schemas.microsoft.com/office/drawing/2014/main" val="20002"/>
                    </a:ext>
                  </a:extLst>
                </a:gridCol>
                <a:gridCol w="1086427">
                  <a:extLst>
                    <a:ext uri="{9D8B030D-6E8A-4147-A177-3AD203B41FA5}">
                      <a16:colId xmlns:a16="http://schemas.microsoft.com/office/drawing/2014/main" val="20003"/>
                    </a:ext>
                  </a:extLst>
                </a:gridCol>
                <a:gridCol w="1333042">
                  <a:extLst>
                    <a:ext uri="{9D8B030D-6E8A-4147-A177-3AD203B41FA5}">
                      <a16:colId xmlns:a16="http://schemas.microsoft.com/office/drawing/2014/main" val="20004"/>
                    </a:ext>
                  </a:extLst>
                </a:gridCol>
              </a:tblGrid>
              <a:tr h="361452">
                <a:tc rowSpan="2">
                  <a:txBody>
                    <a:bodyPr/>
                    <a:lstStyle/>
                    <a:p>
                      <a:r>
                        <a:rPr lang="cs-CZ" dirty="0"/>
                        <a:t>Proces</a:t>
                      </a:r>
                    </a:p>
                  </a:txBody>
                  <a:tcPr/>
                </a:tc>
                <a:tc gridSpan="2">
                  <a:txBody>
                    <a:bodyPr/>
                    <a:lstStyle/>
                    <a:p>
                      <a:r>
                        <a:rPr lang="cs-CZ" dirty="0"/>
                        <a:t>Doba trvání</a:t>
                      </a:r>
                    </a:p>
                  </a:txBody>
                  <a:tcPr/>
                </a:tc>
                <a:tc hMerge="1">
                  <a:txBody>
                    <a:bodyPr/>
                    <a:lstStyle/>
                    <a:p>
                      <a:endParaRPr lang="cs-CZ" dirty="0"/>
                    </a:p>
                  </a:txBody>
                  <a:tcPr/>
                </a:tc>
                <a:tc rowSpan="2">
                  <a:txBody>
                    <a:bodyPr/>
                    <a:lstStyle/>
                    <a:p>
                      <a:r>
                        <a:rPr lang="cs-CZ" dirty="0"/>
                        <a:t>Odp. osoba</a:t>
                      </a:r>
                    </a:p>
                  </a:txBody>
                  <a:tcPr/>
                </a:tc>
                <a:tc rowSpan="2">
                  <a:txBody>
                    <a:bodyPr/>
                    <a:lstStyle/>
                    <a:p>
                      <a:r>
                        <a:rPr lang="cs-CZ" dirty="0"/>
                        <a:t>Výstup</a:t>
                      </a:r>
                    </a:p>
                  </a:txBody>
                  <a:tcPr/>
                </a:tc>
                <a:extLst>
                  <a:ext uri="{0D108BD9-81ED-4DB2-BD59-A6C34878D82A}">
                    <a16:rowId xmlns:a16="http://schemas.microsoft.com/office/drawing/2014/main" val="10000"/>
                  </a:ext>
                </a:extLst>
              </a:tr>
              <a:tr h="361452">
                <a:tc vMerge="1">
                  <a:txBody>
                    <a:bodyPr/>
                    <a:lstStyle/>
                    <a:p>
                      <a:endParaRPr lang="cs-CZ" dirty="0"/>
                    </a:p>
                  </a:txBody>
                  <a:tcPr/>
                </a:tc>
                <a:tc>
                  <a:txBody>
                    <a:bodyPr/>
                    <a:lstStyle/>
                    <a:p>
                      <a:r>
                        <a:rPr lang="cs-CZ" dirty="0"/>
                        <a:t>Od</a:t>
                      </a:r>
                    </a:p>
                  </a:txBody>
                  <a:tcPr/>
                </a:tc>
                <a:tc>
                  <a:txBody>
                    <a:bodyPr/>
                    <a:lstStyle/>
                    <a:p>
                      <a:r>
                        <a:rPr lang="cs-CZ" dirty="0"/>
                        <a:t>Do</a:t>
                      </a:r>
                    </a:p>
                  </a:txBody>
                  <a:tcPr/>
                </a:tc>
                <a:tc vMerge="1">
                  <a:txBody>
                    <a:bodyPr/>
                    <a:lstStyle/>
                    <a:p>
                      <a:endParaRPr lang="cs-CZ" dirty="0"/>
                    </a:p>
                  </a:txBody>
                  <a:tcPr/>
                </a:tc>
                <a:tc vMerge="1">
                  <a:txBody>
                    <a:bodyPr/>
                    <a:lstStyle/>
                    <a:p>
                      <a:endParaRPr lang="cs-CZ" dirty="0"/>
                    </a:p>
                  </a:txBody>
                  <a:tcPr/>
                </a:tc>
                <a:extLst>
                  <a:ext uri="{0D108BD9-81ED-4DB2-BD59-A6C34878D82A}">
                    <a16:rowId xmlns:a16="http://schemas.microsoft.com/office/drawing/2014/main" val="10001"/>
                  </a:ext>
                </a:extLst>
              </a:tr>
              <a:tr h="632541">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cs-CZ" dirty="0"/>
                        <a:t>Upřesnění rozsahu služeb</a:t>
                      </a:r>
                    </a:p>
                  </a:txBody>
                  <a:tcPr marL="0" marR="0"/>
                </a:tc>
                <a:tc>
                  <a:txBody>
                    <a:bodyPr/>
                    <a:lstStyle/>
                    <a:p>
                      <a:r>
                        <a:rPr lang="cs-CZ" dirty="0"/>
                        <a:t>1.10.</a:t>
                      </a:r>
                    </a:p>
                  </a:txBody>
                  <a:tcPr/>
                </a:tc>
                <a:tc>
                  <a:txBody>
                    <a:bodyPr/>
                    <a:lstStyle/>
                    <a:p>
                      <a:r>
                        <a:rPr lang="cs-CZ" dirty="0"/>
                        <a:t>10.10</a:t>
                      </a:r>
                    </a:p>
                  </a:txBody>
                  <a:tcPr/>
                </a:tc>
                <a:tc>
                  <a:txBody>
                    <a:bodyPr/>
                    <a:lstStyle/>
                    <a:p>
                      <a:r>
                        <a:rPr lang="cs-CZ" dirty="0"/>
                        <a:t>ředitel</a:t>
                      </a:r>
                    </a:p>
                  </a:txBody>
                  <a:tcPr/>
                </a:tc>
                <a:tc>
                  <a:txBody>
                    <a:bodyPr/>
                    <a:lstStyle/>
                    <a:p>
                      <a:r>
                        <a:rPr lang="cs-CZ" dirty="0"/>
                        <a:t>Seznam služeb</a:t>
                      </a:r>
                    </a:p>
                  </a:txBody>
                  <a:tcPr/>
                </a:tc>
                <a:extLst>
                  <a:ext uri="{0D108BD9-81ED-4DB2-BD59-A6C34878D82A}">
                    <a16:rowId xmlns:a16="http://schemas.microsoft.com/office/drawing/2014/main" val="10002"/>
                  </a:ext>
                </a:extLst>
              </a:tr>
              <a:tr h="90363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cs-CZ" dirty="0"/>
                        <a:t>Sestavení KPI a CPI</a:t>
                      </a:r>
                    </a:p>
                  </a:txBody>
                  <a:tcPr marL="0" marR="0"/>
                </a:tc>
                <a:tc>
                  <a:txBody>
                    <a:bodyPr/>
                    <a:lstStyle/>
                    <a:p>
                      <a:r>
                        <a:rPr lang="cs-CZ" dirty="0"/>
                        <a:t>15.10</a:t>
                      </a:r>
                    </a:p>
                  </a:txBody>
                  <a:tcPr/>
                </a:tc>
                <a:tc>
                  <a:txBody>
                    <a:bodyPr/>
                    <a:lstStyle/>
                    <a:p>
                      <a:r>
                        <a:rPr lang="cs-CZ" dirty="0"/>
                        <a:t>25.10</a:t>
                      </a:r>
                    </a:p>
                  </a:txBody>
                  <a:tcPr/>
                </a:tc>
                <a:tc>
                  <a:txBody>
                    <a:bodyPr/>
                    <a:lstStyle/>
                    <a:p>
                      <a:r>
                        <a:rPr lang="cs-CZ" dirty="0"/>
                        <a:t>Vedoucí úseku</a:t>
                      </a:r>
                    </a:p>
                  </a:txBody>
                  <a:tcPr/>
                </a:tc>
                <a:tc>
                  <a:txBody>
                    <a:bodyPr/>
                    <a:lstStyle/>
                    <a:p>
                      <a:r>
                        <a:rPr lang="cs-CZ" dirty="0"/>
                        <a:t>KPI, CPI jednotlivých procesů</a:t>
                      </a:r>
                    </a:p>
                  </a:txBody>
                  <a:tcPr/>
                </a:tc>
                <a:extLst>
                  <a:ext uri="{0D108BD9-81ED-4DB2-BD59-A6C34878D82A}">
                    <a16:rowId xmlns:a16="http://schemas.microsoft.com/office/drawing/2014/main" val="10003"/>
                  </a:ext>
                </a:extLst>
              </a:tr>
              <a:tr h="117471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cs-CZ" dirty="0"/>
                        <a:t>Podepsání smlouvy s poskytovatelem služeb</a:t>
                      </a:r>
                    </a:p>
                  </a:txBody>
                  <a:tcPr/>
                </a:tc>
                <a:tc>
                  <a:txBody>
                    <a:bodyPr/>
                    <a:lstStyle/>
                    <a:p>
                      <a:r>
                        <a:rPr lang="cs-CZ" dirty="0"/>
                        <a:t>26.10</a:t>
                      </a:r>
                    </a:p>
                  </a:txBody>
                  <a:tcPr/>
                </a:tc>
                <a:tc>
                  <a:txBody>
                    <a:bodyPr/>
                    <a:lstStyle/>
                    <a:p>
                      <a:r>
                        <a:rPr lang="cs-CZ" dirty="0"/>
                        <a:t>26.10.</a:t>
                      </a:r>
                    </a:p>
                  </a:txBody>
                  <a:tcPr/>
                </a:tc>
                <a:tc>
                  <a:txBody>
                    <a:bodyPr/>
                    <a:lstStyle/>
                    <a:p>
                      <a:r>
                        <a:rPr lang="cs-CZ" dirty="0"/>
                        <a:t>Právník</a:t>
                      </a:r>
                    </a:p>
                  </a:txBody>
                  <a:tcPr/>
                </a:tc>
                <a:tc>
                  <a:txBody>
                    <a:bodyPr/>
                    <a:lstStyle/>
                    <a:p>
                      <a:r>
                        <a:rPr lang="cs-CZ" dirty="0"/>
                        <a:t>Podepsaná smlouva</a:t>
                      </a:r>
                    </a:p>
                  </a:txBody>
                  <a:tcPr/>
                </a:tc>
                <a:extLst>
                  <a:ext uri="{0D108BD9-81ED-4DB2-BD59-A6C34878D82A}">
                    <a16:rowId xmlns:a16="http://schemas.microsoft.com/office/drawing/2014/main" val="10004"/>
                  </a:ext>
                </a:extLst>
              </a:tr>
              <a:tr h="1174719">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cs-CZ" dirty="0"/>
                        <a:t>Provoz</a:t>
                      </a:r>
                    </a:p>
                  </a:txBody>
                  <a:tcPr/>
                </a:tc>
                <a:tc>
                  <a:txBody>
                    <a:bodyPr/>
                    <a:lstStyle/>
                    <a:p>
                      <a:r>
                        <a:rPr lang="cs-CZ" dirty="0"/>
                        <a:t>01.11.</a:t>
                      </a:r>
                    </a:p>
                  </a:txBody>
                  <a:tcPr/>
                </a:tc>
                <a:tc>
                  <a:txBody>
                    <a:bodyPr/>
                    <a:lstStyle/>
                    <a:p>
                      <a:r>
                        <a:rPr lang="cs-CZ" dirty="0"/>
                        <a:t>01.12.</a:t>
                      </a:r>
                    </a:p>
                  </a:txBody>
                  <a:tcPr/>
                </a:tc>
                <a:tc>
                  <a:txBody>
                    <a:bodyPr/>
                    <a:lstStyle/>
                    <a:p>
                      <a:r>
                        <a:rPr lang="cs-CZ" dirty="0"/>
                        <a:t>Vedoucí úseku, kontrolér</a:t>
                      </a:r>
                    </a:p>
                  </a:txBody>
                  <a:tcPr/>
                </a:tc>
                <a:tc>
                  <a:txBody>
                    <a:bodyPr/>
                    <a:lstStyle/>
                    <a:p>
                      <a:r>
                        <a:rPr lang="cs-CZ" dirty="0"/>
                        <a:t>Faktické hodnoty </a:t>
                      </a:r>
                      <a:r>
                        <a:rPr lang="cs-CZ" baseline="0" dirty="0"/>
                        <a:t> KPI</a:t>
                      </a:r>
                      <a:endParaRPr lang="cs-CZ"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1071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Obsah prezentace</a:t>
            </a:r>
            <a:endParaRPr lang="cs-CZ" b="1" dirty="0"/>
          </a:p>
        </p:txBody>
      </p:sp>
      <p:sp>
        <p:nvSpPr>
          <p:cNvPr id="3" name="Zástupný symbol pro obsah 2"/>
          <p:cNvSpPr>
            <a:spLocks noGrp="1"/>
          </p:cNvSpPr>
          <p:nvPr>
            <p:ph idx="1"/>
          </p:nvPr>
        </p:nvSpPr>
        <p:spPr/>
        <p:txBody>
          <a:bodyPr>
            <a:normAutofit lnSpcReduction="10000"/>
          </a:bodyPr>
          <a:lstStyle/>
          <a:p>
            <a:pPr marL="0" indent="0">
              <a:buNone/>
            </a:pPr>
            <a:r>
              <a:rPr lang="cs-CZ" dirty="0"/>
              <a:t>1. Popis objektu</a:t>
            </a:r>
          </a:p>
          <a:p>
            <a:pPr marL="0" indent="0">
              <a:buNone/>
            </a:pPr>
            <a:r>
              <a:rPr lang="cs-CZ" dirty="0"/>
              <a:t>2. Popis požadovaných služeb</a:t>
            </a:r>
          </a:p>
          <a:p>
            <a:pPr marL="0" indent="0">
              <a:buNone/>
            </a:pPr>
            <a:r>
              <a:rPr lang="cs-CZ" dirty="0"/>
              <a:t>3. Stanovené KPI, CPI</a:t>
            </a:r>
          </a:p>
          <a:p>
            <a:pPr marL="0" indent="0">
              <a:buNone/>
            </a:pPr>
            <a:r>
              <a:rPr lang="cs-CZ" dirty="0"/>
              <a:t>4. Stanovené finanční limity</a:t>
            </a:r>
          </a:p>
          <a:p>
            <a:pPr marL="0" indent="0">
              <a:buNone/>
            </a:pPr>
            <a:r>
              <a:rPr lang="cs-CZ" dirty="0"/>
              <a:t>5. Analýza vlastních možností</a:t>
            </a:r>
          </a:p>
          <a:p>
            <a:pPr marL="0" indent="0">
              <a:buNone/>
            </a:pPr>
            <a:r>
              <a:rPr lang="cs-CZ" dirty="0"/>
              <a:t>6. Kritéria hodnocení jednotlivých variant</a:t>
            </a:r>
          </a:p>
          <a:p>
            <a:pPr marL="0" indent="0">
              <a:buNone/>
            </a:pPr>
            <a:r>
              <a:rPr lang="cs-CZ" dirty="0"/>
              <a:t>7. Vyhodnocení jednotlivých variant</a:t>
            </a:r>
          </a:p>
          <a:p>
            <a:pPr marL="0" indent="0">
              <a:buNone/>
            </a:pPr>
            <a:r>
              <a:rPr lang="cs-CZ" dirty="0"/>
              <a:t>8. Časový harmonogram realizace</a:t>
            </a:r>
          </a:p>
          <a:p>
            <a:endParaRPr lang="cs-CZ" dirty="0"/>
          </a:p>
          <a:p>
            <a:endParaRPr lang="cs-CZ" dirty="0"/>
          </a:p>
        </p:txBody>
      </p:sp>
    </p:spTree>
    <p:extLst>
      <p:ext uri="{BB962C8B-B14F-4D97-AF65-F5344CB8AC3E}">
        <p14:creationId xmlns:p14="http://schemas.microsoft.com/office/powerpoint/2010/main" val="370838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Druhy outsourcingu a jejich využití</a:t>
            </a:r>
          </a:p>
        </p:txBody>
      </p:sp>
      <p:sp>
        <p:nvSpPr>
          <p:cNvPr id="3" name="Zástupný symbol pro obsah 2"/>
          <p:cNvSpPr>
            <a:spLocks noGrp="1"/>
          </p:cNvSpPr>
          <p:nvPr>
            <p:ph idx="1"/>
          </p:nvPr>
        </p:nvSpPr>
        <p:spPr/>
        <p:txBody>
          <a:bodyPr/>
          <a:lstStyle/>
          <a:p>
            <a:r>
              <a:rPr lang="cs-CZ" dirty="0"/>
              <a:t>Dle komplexnosti:</a:t>
            </a:r>
          </a:p>
          <a:p>
            <a:pPr lvl="1"/>
            <a:r>
              <a:rPr lang="cs-CZ" dirty="0"/>
              <a:t>Částečný</a:t>
            </a:r>
          </a:p>
          <a:p>
            <a:pPr lvl="1"/>
            <a:r>
              <a:rPr lang="cs-CZ" dirty="0"/>
              <a:t>Komplexní</a:t>
            </a:r>
            <a:endParaRPr lang="en-US" dirty="0"/>
          </a:p>
          <a:p>
            <a:pPr lvl="1"/>
            <a:endParaRPr lang="en-US" dirty="0"/>
          </a:p>
          <a:p>
            <a:pPr marL="457200" lvl="1" indent="0">
              <a:buNone/>
            </a:pPr>
            <a:r>
              <a:rPr lang="en-US" dirty="0"/>
              <a:t>T</a:t>
            </a:r>
            <a:r>
              <a:rPr lang="cs-CZ" dirty="0"/>
              <a:t>ří stupně outsourcingu:</a:t>
            </a:r>
          </a:p>
          <a:p>
            <a:pPr marL="0" indent="0">
              <a:buNone/>
            </a:pPr>
            <a:r>
              <a:rPr lang="cs-CZ" sz="1200" dirty="0"/>
              <a:t>1. Individuální (</a:t>
            </a:r>
            <a:r>
              <a:rPr lang="cs-CZ" sz="1200" dirty="0" err="1"/>
              <a:t>individual</a:t>
            </a:r>
            <a:r>
              <a:rPr lang="cs-CZ" sz="1200" dirty="0"/>
              <a:t>) -což je v podstatě outsourcing určité činnosti</a:t>
            </a:r>
          </a:p>
          <a:p>
            <a:pPr marL="0" indent="0">
              <a:buNone/>
            </a:pPr>
            <a:r>
              <a:rPr lang="cs-CZ" sz="1200" dirty="0"/>
              <a:t>2.Funkční (</a:t>
            </a:r>
            <a:r>
              <a:rPr lang="cs-CZ" sz="1200" dirty="0" err="1"/>
              <a:t>functional</a:t>
            </a:r>
            <a:r>
              <a:rPr lang="cs-CZ" sz="1200" dirty="0"/>
              <a:t>) -založené na vytěsnění určité funkce dle funkčního pojetí podniku</a:t>
            </a:r>
          </a:p>
          <a:p>
            <a:pPr marL="0" indent="0">
              <a:buNone/>
            </a:pPr>
            <a:r>
              <a:rPr lang="cs-CZ" sz="1200" dirty="0"/>
              <a:t>3. Procesní (</a:t>
            </a:r>
            <a:r>
              <a:rPr lang="cs-CZ" sz="1200" dirty="0" err="1"/>
              <a:t>process</a:t>
            </a:r>
            <a:r>
              <a:rPr lang="cs-CZ" sz="1200" dirty="0"/>
              <a:t>) -zde se jedná o outsourcing celého procesu, podobný komplexnímu outsourcingu</a:t>
            </a:r>
          </a:p>
          <a:p>
            <a:pPr marL="457200" lvl="1" indent="0">
              <a:buNone/>
            </a:pPr>
            <a:endParaRPr lang="cs-CZ" dirty="0"/>
          </a:p>
          <a:p>
            <a:pPr marL="457200" lvl="1" indent="0">
              <a:buNone/>
            </a:pPr>
            <a:endParaRPr lang="cs-CZ" dirty="0"/>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Kdy </a:t>
            </a:r>
            <a:r>
              <a:rPr lang="cs-CZ" dirty="0" err="1"/>
              <a:t>outsourcovat</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První hledisko- náklady (má smysl </a:t>
            </a:r>
            <a:r>
              <a:rPr lang="cs-CZ" dirty="0" err="1"/>
              <a:t>outsourcovat</a:t>
            </a:r>
            <a:r>
              <a:rPr lang="cs-CZ" dirty="0"/>
              <a:t> to, co děláme vlastními silami dráž, než je to pro nás schopen </a:t>
            </a:r>
            <a:r>
              <a:rPr lang="cs-CZ" b="1" dirty="0"/>
              <a:t>v nezměněné kvalitě</a:t>
            </a:r>
            <a:r>
              <a:rPr lang="cs-CZ" dirty="0"/>
              <a:t> udělat někdo jiný. V takovém případě firma outsourcingem ještě ušetří, atd.)</a:t>
            </a:r>
          </a:p>
          <a:p>
            <a:endParaRPr lang="cs-CZ" dirty="0"/>
          </a:p>
          <a:p>
            <a:r>
              <a:rPr lang="cs-CZ" dirty="0"/>
              <a:t>Druhou cestou je podívat se na to, co vlastními silami nejsme schopni dělat příliš dobře a v druhém kroku se zeptat, kolik by mě stálo, když bych to dělal stejně dobře, jako to nabízí daný poskytovatel outsourcingu. </a:t>
            </a:r>
          </a:p>
          <a:p>
            <a:endParaRPr lang="cs-CZ" dirty="0"/>
          </a:p>
          <a:p>
            <a:r>
              <a:rPr lang="cs-CZ" dirty="0"/>
              <a:t>Konečně třetím způsobem, jak identifikovat oblast vhodnou k outsourcingu je řízení rizik. Budete se ptát, co se bude dít, když daný zaměstnanec onemocní, daný stroj se rozbije, atd. </a:t>
            </a:r>
          </a:p>
        </p:txBody>
      </p:sp>
    </p:spTree>
    <p:extLst>
      <p:ext uri="{BB962C8B-B14F-4D97-AF65-F5344CB8AC3E}">
        <p14:creationId xmlns:p14="http://schemas.microsoft.com/office/powerpoint/2010/main" val="260663912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Kdy </a:t>
            </a:r>
            <a:r>
              <a:rPr lang="cs-CZ" dirty="0" err="1"/>
              <a:t>neoutsourcovat</a:t>
            </a:r>
            <a:endParaRPr lang="cs-CZ" dirty="0"/>
          </a:p>
        </p:txBody>
      </p:sp>
      <p:sp>
        <p:nvSpPr>
          <p:cNvPr id="3" name="Zástupný symbol pro obsah 2"/>
          <p:cNvSpPr>
            <a:spLocks noGrp="1"/>
          </p:cNvSpPr>
          <p:nvPr>
            <p:ph idx="1"/>
          </p:nvPr>
        </p:nvSpPr>
        <p:spPr/>
        <p:txBody>
          <a:bodyPr>
            <a:normAutofit/>
          </a:bodyPr>
          <a:lstStyle/>
          <a:p>
            <a:r>
              <a:rPr lang="cs-CZ" dirty="0"/>
              <a:t>když byste dávali z rukou svoje know-how,</a:t>
            </a:r>
          </a:p>
          <a:p>
            <a:endParaRPr lang="cs-CZ" dirty="0"/>
          </a:p>
          <a:p>
            <a:r>
              <a:rPr lang="cs-CZ" dirty="0"/>
              <a:t> když byste dávali z rukou informace o svých zákaznících,</a:t>
            </a:r>
          </a:p>
          <a:p>
            <a:endParaRPr lang="cs-CZ" dirty="0"/>
          </a:p>
          <a:p>
            <a:r>
              <a:rPr lang="cs-CZ" dirty="0"/>
              <a:t>když by </a:t>
            </a:r>
            <a:r>
              <a:rPr lang="cs-CZ" dirty="0" err="1"/>
              <a:t>outsourcování</a:t>
            </a:r>
            <a:r>
              <a:rPr lang="cs-CZ" dirty="0"/>
              <a:t> dané služby vedlo ke komplikacím v jejím každodenním využívání</a:t>
            </a:r>
          </a:p>
        </p:txBody>
      </p:sp>
    </p:spTree>
    <p:extLst>
      <p:ext uri="{BB962C8B-B14F-4D97-AF65-F5344CB8AC3E}">
        <p14:creationId xmlns:p14="http://schemas.microsoft.com/office/powerpoint/2010/main" val="128177993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98876" y="980728"/>
            <a:ext cx="8161556" cy="738932"/>
          </a:xfrm>
        </p:spPr>
        <p:txBody>
          <a:bodyPr>
            <a:noAutofit/>
          </a:bodyPr>
          <a:lstStyle/>
          <a:p>
            <a:r>
              <a:rPr lang="cs-CZ" sz="3200" dirty="0"/>
              <a:t>Rozhodovací strom strategie „vyrob nebo kup“</a:t>
            </a:r>
          </a:p>
        </p:txBody>
      </p:sp>
      <p:sp>
        <p:nvSpPr>
          <p:cNvPr id="4" name="Zástupný symbol pro číslo snímku 3"/>
          <p:cNvSpPr>
            <a:spLocks noGrp="1"/>
          </p:cNvSpPr>
          <p:nvPr>
            <p:ph type="sldNum" sz="quarter" idx="11"/>
          </p:nvPr>
        </p:nvSpPr>
        <p:spPr/>
        <p:txBody>
          <a:bodyPr/>
          <a:lstStyle/>
          <a:p>
            <a:fld id="{A4FF5FA8-C871-4976-856E-3783C801A7B8}" type="slidenum">
              <a:rPr lang="cs-CZ" smtClean="0">
                <a:solidFill>
                  <a:srgbClr val="000000">
                    <a:lumMod val="50000"/>
                    <a:lumOff val="50000"/>
                  </a:srgbClr>
                </a:solidFill>
              </a:rPr>
              <a:pPr/>
              <a:t>6</a:t>
            </a:fld>
            <a:endParaRPr lang="cs-CZ" dirty="0">
              <a:solidFill>
                <a:srgbClr val="000000">
                  <a:lumMod val="50000"/>
                  <a:lumOff val="50000"/>
                </a:srgbClr>
              </a:solidFill>
            </a:endParaRPr>
          </a:p>
        </p:txBody>
      </p:sp>
      <p:sp>
        <p:nvSpPr>
          <p:cNvPr id="5" name="Zástupný symbol pro obsah 4"/>
          <p:cNvSpPr>
            <a:spLocks noGrp="1"/>
          </p:cNvSpPr>
          <p:nvPr>
            <p:ph idx="1"/>
          </p:nvPr>
        </p:nvSpPr>
        <p:spPr/>
        <p:txBody>
          <a:bodyPr/>
          <a:lstStyle/>
          <a:p>
            <a:endParaRPr lang="cs-CZ"/>
          </a:p>
        </p:txBody>
      </p:sp>
      <p:graphicFrame>
        <p:nvGraphicFramePr>
          <p:cNvPr id="6" name="Objekt 5"/>
          <p:cNvGraphicFramePr>
            <a:graphicFrameLocks noChangeAspect="1"/>
          </p:cNvGraphicFramePr>
          <p:nvPr>
            <p:extLst>
              <p:ext uri="{D42A27DB-BD31-4B8C-83A1-F6EECF244321}">
                <p14:modId xmlns:p14="http://schemas.microsoft.com/office/powerpoint/2010/main" val="3665635121"/>
              </p:ext>
            </p:extLst>
          </p:nvPr>
        </p:nvGraphicFramePr>
        <p:xfrm>
          <a:off x="179512" y="1628800"/>
          <a:ext cx="8382000" cy="4572000"/>
        </p:xfrm>
        <a:graphic>
          <a:graphicData uri="http://schemas.openxmlformats.org/presentationml/2006/ole">
            <mc:AlternateContent xmlns:mc="http://schemas.openxmlformats.org/markup-compatibility/2006">
              <mc:Choice xmlns:v="urn:schemas-microsoft-com:vml" Requires="v">
                <p:oleObj spid="_x0000_s3106" name="Rastrový obrázek" r:id="rId6" imgW="7201905" imgH="4580952" progId="PBrush">
                  <p:embed/>
                </p:oleObj>
              </mc:Choice>
              <mc:Fallback>
                <p:oleObj name="Rastrový obrázek" r:id="rId6" imgW="7201905" imgH="4580952"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628800"/>
                        <a:ext cx="838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bdélník 6"/>
          <p:cNvSpPr/>
          <p:nvPr/>
        </p:nvSpPr>
        <p:spPr>
          <a:xfrm>
            <a:off x="6084168" y="6021288"/>
            <a:ext cx="2791149" cy="215444"/>
          </a:xfrm>
          <a:prstGeom prst="rect">
            <a:avLst/>
          </a:prstGeom>
        </p:spPr>
        <p:txBody>
          <a:bodyPr wrap="none">
            <a:spAutoFit/>
          </a:bodyPr>
          <a:lstStyle/>
          <a:p>
            <a:pPr fontAlgn="base">
              <a:spcBef>
                <a:spcPct val="0"/>
              </a:spcBef>
              <a:spcAft>
                <a:spcPct val="0"/>
              </a:spcAft>
            </a:pPr>
            <a:r>
              <a:rPr lang="cs-CZ" sz="800" dirty="0">
                <a:solidFill>
                  <a:srgbClr val="000000"/>
                </a:solidFill>
                <a:latin typeface="Times New Roman" pitchFamily="18" charset="0"/>
              </a:rPr>
              <a:t>Zdroj: RYDVALOVÁ, P., RYDVAL, J. </a:t>
            </a:r>
            <a:r>
              <a:rPr lang="cs-CZ" sz="800" i="1" dirty="0">
                <a:solidFill>
                  <a:srgbClr val="000000"/>
                </a:solidFill>
                <a:latin typeface="Times New Roman" pitchFamily="18" charset="0"/>
              </a:rPr>
              <a:t>Outsourcing ve firmě. </a:t>
            </a:r>
            <a:endParaRPr lang="cs-CZ" sz="800" dirty="0">
              <a:solidFill>
                <a:srgbClr val="000000"/>
              </a:solidFill>
              <a:latin typeface="Times New Roman" pitchFamily="18" charset="0"/>
            </a:endParaRPr>
          </a:p>
        </p:txBody>
      </p:sp>
    </p:spTree>
    <p:extLst>
      <p:ext uri="{BB962C8B-B14F-4D97-AF65-F5344CB8AC3E}">
        <p14:creationId xmlns:p14="http://schemas.microsoft.com/office/powerpoint/2010/main" val="411941298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Důvody outsourcingu</a:t>
            </a:r>
          </a:p>
        </p:txBody>
      </p:sp>
      <p:sp>
        <p:nvSpPr>
          <p:cNvPr id="3" name="Zástupný symbol pro obsah 2"/>
          <p:cNvSpPr>
            <a:spLocks noGrp="1"/>
          </p:cNvSpPr>
          <p:nvPr>
            <p:ph idx="1"/>
          </p:nvPr>
        </p:nvSpPr>
        <p:spPr/>
        <p:txBody>
          <a:bodyPr>
            <a:normAutofit fontScale="62500" lnSpcReduction="20000"/>
          </a:bodyPr>
          <a:lstStyle/>
          <a:p>
            <a:r>
              <a:rPr lang="cs-CZ" dirty="0"/>
              <a:t>soustředění na hlavní činnost podniku, </a:t>
            </a:r>
          </a:p>
          <a:p>
            <a:r>
              <a:rPr lang="cs-CZ" dirty="0"/>
              <a:t>přístup k možnostem a schopnostem na světové úrovni, </a:t>
            </a:r>
          </a:p>
          <a:p>
            <a:r>
              <a:rPr lang="cs-CZ" dirty="0"/>
              <a:t>rozšíření přínosů restrukturalizace, </a:t>
            </a:r>
          </a:p>
          <a:p>
            <a:r>
              <a:rPr lang="cs-CZ" dirty="0"/>
              <a:t>zvýšení pružnosti zdrojů (snadněji se přizpůsobuje změnám objemu a frekvence - při zmenšení nezůstávají vysoké fixní náklady)  </a:t>
            </a:r>
          </a:p>
          <a:p>
            <a:r>
              <a:rPr lang="cs-CZ" dirty="0"/>
              <a:t>sdílení rizik, </a:t>
            </a:r>
          </a:p>
          <a:p>
            <a:r>
              <a:rPr lang="cs-CZ" dirty="0"/>
              <a:t>uvolnění zdrojů pro jiné účely, </a:t>
            </a:r>
          </a:p>
          <a:p>
            <a:r>
              <a:rPr lang="cs-CZ" dirty="0"/>
              <a:t>uvolnění kapitálových prostředků, </a:t>
            </a:r>
          </a:p>
          <a:p>
            <a:r>
              <a:rPr lang="cs-CZ" dirty="0"/>
              <a:t>přísun peněz, </a:t>
            </a:r>
          </a:p>
          <a:p>
            <a:r>
              <a:rPr lang="cs-CZ" dirty="0"/>
              <a:t>snížení operativních nákladů, </a:t>
            </a:r>
          </a:p>
          <a:p>
            <a:r>
              <a:rPr lang="cs-CZ" dirty="0"/>
              <a:t>předvídatelné náklady a kontrolovatelné výdaje na danou oblast, </a:t>
            </a:r>
          </a:p>
          <a:p>
            <a:r>
              <a:rPr lang="cs-CZ" dirty="0"/>
              <a:t>zdroje nejsou dostupné interně (např. při přestěhování do jiné lokality), </a:t>
            </a:r>
          </a:p>
          <a:p>
            <a:r>
              <a:rPr lang="cs-CZ" dirty="0"/>
              <a:t>některé činnosti jsou těžko ovladatelné nebo zcela mimo kontrolu,</a:t>
            </a:r>
          </a:p>
          <a:p>
            <a:r>
              <a:rPr lang="cs-CZ" dirty="0"/>
              <a:t>podnik nedisponuje dostatečnými lidskými zdroji pro řízení funkční oblasti (outsourcing řízení funkční oblasti). </a:t>
            </a:r>
          </a:p>
          <a:p>
            <a:endParaRPr lang="cs-CZ" dirty="0"/>
          </a:p>
          <a:p>
            <a:endParaRPr lang="cs-CZ" dirty="0"/>
          </a:p>
        </p:txBody>
      </p:sp>
      <p:sp>
        <p:nvSpPr>
          <p:cNvPr id="4" name="Obdélník 3"/>
          <p:cNvSpPr/>
          <p:nvPr/>
        </p:nvSpPr>
        <p:spPr>
          <a:xfrm>
            <a:off x="1763688" y="6525344"/>
            <a:ext cx="6877818" cy="215444"/>
          </a:xfrm>
          <a:prstGeom prst="rect">
            <a:avLst/>
          </a:prstGeom>
        </p:spPr>
        <p:txBody>
          <a:bodyPr wrap="square">
            <a:spAutoFit/>
          </a:bodyPr>
          <a:lstStyle/>
          <a:p>
            <a:pPr lvl="0">
              <a:spcBef>
                <a:spcPct val="20000"/>
              </a:spcBef>
            </a:pPr>
            <a:r>
              <a:rPr lang="cs-CZ" sz="800" dirty="0">
                <a:solidFill>
                  <a:prstClr val="black"/>
                </a:solidFill>
              </a:rPr>
              <a:t>Zdroj: </a:t>
            </a:r>
            <a:r>
              <a:rPr lang="cs-CZ" sz="800" dirty="0">
                <a:solidFill>
                  <a:prstClr val="black"/>
                </a:solidFill>
                <a:hlinkClick r:id="rId5"/>
              </a:rPr>
              <a:t>http://technet.idnes.cz/vyhody-a-nevyhody-outsourcingu-da1-/sw_internet.aspx?c=A030414_5206098_tec_prakticky</a:t>
            </a:r>
            <a:endParaRPr lang="cs-CZ" sz="800" dirty="0">
              <a:solidFill>
                <a:prstClr val="black"/>
              </a:solidFill>
            </a:endParaRPr>
          </a:p>
        </p:txBody>
      </p:sp>
    </p:spTree>
    <p:extLst>
      <p:ext uri="{BB962C8B-B14F-4D97-AF65-F5344CB8AC3E}">
        <p14:creationId xmlns:p14="http://schemas.microsoft.com/office/powerpoint/2010/main" val="204472466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Výhody vs. nevýhody outsourcingu</a:t>
            </a:r>
          </a:p>
        </p:txBody>
      </p:sp>
      <p:pic>
        <p:nvPicPr>
          <p:cNvPr id="1026" name="Picture 2" descr="Outsourc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268760"/>
            <a:ext cx="5829300" cy="4714876"/>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763688" y="6525344"/>
            <a:ext cx="6877818" cy="215444"/>
          </a:xfrm>
          <a:prstGeom prst="rect">
            <a:avLst/>
          </a:prstGeom>
        </p:spPr>
        <p:txBody>
          <a:bodyPr wrap="square">
            <a:spAutoFit/>
          </a:bodyPr>
          <a:lstStyle/>
          <a:p>
            <a:pPr lvl="0">
              <a:spcBef>
                <a:spcPct val="20000"/>
              </a:spcBef>
            </a:pPr>
            <a:r>
              <a:rPr lang="cs-CZ" sz="800" dirty="0">
                <a:solidFill>
                  <a:prstClr val="black"/>
                </a:solidFill>
              </a:rPr>
              <a:t>Zdroj: </a:t>
            </a:r>
            <a:r>
              <a:rPr lang="cs-CZ" sz="800" dirty="0">
                <a:solidFill>
                  <a:prstClr val="black"/>
                </a:solidFill>
                <a:hlinkClick r:id="rId6"/>
              </a:rPr>
              <a:t>http://technet.idnes.cz/vyhody-a-nevyhody-outsourcingu-da1-/sw_internet.aspx?c=A030414_5206098_tec_prakticky</a:t>
            </a:r>
            <a:endParaRPr lang="cs-CZ" sz="800" dirty="0">
              <a:solidFill>
                <a:prstClr val="black"/>
              </a:solidFill>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outsourcingu</a:t>
            </a:r>
          </a:p>
        </p:txBody>
      </p:sp>
      <p:sp>
        <p:nvSpPr>
          <p:cNvPr id="3" name="Zástupný symbol pro obsah 2"/>
          <p:cNvSpPr>
            <a:spLocks noGrp="1"/>
          </p:cNvSpPr>
          <p:nvPr>
            <p:ph idx="1"/>
          </p:nvPr>
        </p:nvSpPr>
        <p:spPr/>
        <p:txBody>
          <a:bodyPr>
            <a:normAutofit/>
          </a:bodyPr>
          <a:lstStyle/>
          <a:p>
            <a:r>
              <a:rPr lang="cs-CZ" dirty="0"/>
              <a:t>Výrobní náklady (náklady, které nám poskytovatel  fakturuje za dodané služby a zboží)</a:t>
            </a:r>
          </a:p>
          <a:p>
            <a:r>
              <a:rPr lang="cs-CZ" dirty="0"/>
              <a:t>Transakční náklady (řadíme náklady spojené s vypracováním smluv, s analýzami atd.)</a:t>
            </a:r>
          </a:p>
          <a:p>
            <a:endParaRPr lang="cs-CZ" dirty="0"/>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809</TotalTime>
  <Words>3436</Words>
  <Application>Microsoft Office PowerPoint</Application>
  <PresentationFormat>Předvádění na obrazovce (4:3)</PresentationFormat>
  <Paragraphs>289</Paragraphs>
  <Slides>29</Slides>
  <Notes>29</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29</vt:i4>
      </vt:variant>
    </vt:vector>
  </HeadingPairs>
  <TitlesOfParts>
    <vt:vector size="34" baseType="lpstr">
      <vt:lpstr>Arial</vt:lpstr>
      <vt:lpstr>Calibri</vt:lpstr>
      <vt:lpstr>Times New Roman</vt:lpstr>
      <vt:lpstr>Office Theme</vt:lpstr>
      <vt:lpstr>Rastrový obrázek</vt:lpstr>
      <vt:lpstr>Management podpůrných procesů</vt:lpstr>
      <vt:lpstr>Outsourcing- definice</vt:lpstr>
      <vt:lpstr>Druhy outsourcingu a jejich využití</vt:lpstr>
      <vt:lpstr>Kdy outsourcovat</vt:lpstr>
      <vt:lpstr>Kdy neoutsourcovat</vt:lpstr>
      <vt:lpstr>Rozhodovací strom strategie „vyrob nebo kup“</vt:lpstr>
      <vt:lpstr>Důvody outsourcingu</vt:lpstr>
      <vt:lpstr>Výhody vs. nevýhody outsourcingu</vt:lpstr>
      <vt:lpstr>Náklady outsourcingu</vt:lpstr>
      <vt:lpstr>Pravidla i přístupy k cenotvorbě</vt:lpstr>
      <vt:lpstr>SLA- Service Level Agreement</vt:lpstr>
      <vt:lpstr>KPI (Key Performance Indicators)- klíčové indikátory výkonnosti</vt:lpstr>
      <vt:lpstr>CPI- critical performance indicators</vt:lpstr>
      <vt:lpstr>Zajištění podpůrných procesů</vt:lpstr>
      <vt:lpstr>Zadání I.</vt:lpstr>
      <vt:lpstr>Zadání II.</vt:lpstr>
      <vt:lpstr>1. Definovat službu a její obsah</vt:lpstr>
      <vt:lpstr>2. Stanovit požadavky ke službě</vt:lpstr>
      <vt:lpstr>3. Stanovit KPI, CPI pro 2 procesy</vt:lpstr>
      <vt:lpstr>3. Příklad KPI - úklid chodníků okolo budovy v zimním období </vt:lpstr>
      <vt:lpstr>3. Stanovit CPI</vt:lpstr>
      <vt:lpstr>3. Příklad KPI a CPI</vt:lpstr>
      <vt:lpstr>4.Stanovit finanční limity </vt:lpstr>
      <vt:lpstr>5. Provést analýzu vlastních možností (insourcing), popř. zdůvodnit zamítnutí této varianty</vt:lpstr>
      <vt:lpstr>6. Vybrat minimálně tří společností</vt:lpstr>
      <vt:lpstr>7. Stanovit kritéria hodnocení (min. 2)</vt:lpstr>
      <vt:lpstr>8. Provést výběr</vt:lpstr>
      <vt:lpstr>9. Sestavit časový harmonogram realizace </vt:lpstr>
      <vt:lpstr>Obsah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podpůrných procesů</dc:title>
  <dc:creator>lukke</dc:creator>
  <cp:lastModifiedBy>Chytilová Ekaterina</cp:lastModifiedBy>
  <cp:revision>67</cp:revision>
  <cp:lastPrinted>2019-10-08T06:49:54Z</cp:lastPrinted>
  <dcterms:created xsi:type="dcterms:W3CDTF">2015-08-18T20:12:14Z</dcterms:created>
  <dcterms:modified xsi:type="dcterms:W3CDTF">2022-02-23T13:35:12Z</dcterms:modified>
</cp:coreProperties>
</file>