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7"/>
  </p:notesMasterIdLst>
  <p:handoutMasterIdLst>
    <p:handoutMasterId r:id="rId38"/>
  </p:handoutMasterIdLst>
  <p:sldIdLst>
    <p:sldId id="256" r:id="rId3"/>
    <p:sldId id="314" r:id="rId4"/>
    <p:sldId id="277" r:id="rId5"/>
    <p:sldId id="278" r:id="rId6"/>
    <p:sldId id="280" r:id="rId7"/>
    <p:sldId id="281" r:id="rId8"/>
    <p:sldId id="282" r:id="rId9"/>
    <p:sldId id="293" r:id="rId10"/>
    <p:sldId id="294" r:id="rId11"/>
    <p:sldId id="295" r:id="rId12"/>
    <p:sldId id="296" r:id="rId13"/>
    <p:sldId id="303" r:id="rId14"/>
    <p:sldId id="304" r:id="rId15"/>
    <p:sldId id="317" r:id="rId16"/>
    <p:sldId id="318" r:id="rId17"/>
    <p:sldId id="319" r:id="rId18"/>
    <p:sldId id="283" r:id="rId19"/>
    <p:sldId id="286" r:id="rId20"/>
    <p:sldId id="287" r:id="rId21"/>
    <p:sldId id="288" r:id="rId22"/>
    <p:sldId id="289" r:id="rId23"/>
    <p:sldId id="315" r:id="rId24"/>
    <p:sldId id="316" r:id="rId25"/>
    <p:sldId id="284" r:id="rId26"/>
    <p:sldId id="290" r:id="rId27"/>
    <p:sldId id="291" r:id="rId28"/>
    <p:sldId id="313" r:id="rId29"/>
    <p:sldId id="285" r:id="rId30"/>
    <p:sldId id="292" r:id="rId31"/>
    <p:sldId id="305" r:id="rId32"/>
    <p:sldId id="306" r:id="rId33"/>
    <p:sldId id="310" r:id="rId34"/>
    <p:sldId id="275" r:id="rId35"/>
    <p:sldId id="276" r:id="rId36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56142" autoAdjust="0"/>
  </p:normalViewPr>
  <p:slideViewPr>
    <p:cSldViewPr>
      <p:cViewPr varScale="1">
        <p:scale>
          <a:sx n="90" d="100"/>
          <a:sy n="90" d="100"/>
        </p:scale>
        <p:origin x="10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1C258-B2E8-4AFB-B774-087744D0DD1D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823CE-1648-4384-B93E-7DB7BC3D7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608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936C2-5EA2-4451-AA1A-73A23694F9E7}" type="datetimeFigureOut">
              <a:rPr lang="cs-CZ" smtClean="0"/>
              <a:pPr/>
              <a:t>08.02.2022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6464F-5206-4AA1-9CFF-416E4EDAFE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49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055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088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Modul </a:t>
            </a:r>
            <a:r>
              <a:rPr lang="cs-CZ" b="1" dirty="0"/>
              <a:t>Prostorový pasport</a:t>
            </a:r>
            <a:r>
              <a:rPr lang="cs-CZ" dirty="0"/>
              <a:t> zajišťuje detailní stavebně-technickou evidenci ploch z hlediska prostorových dispozic.</a:t>
            </a:r>
          </a:p>
          <a:p>
            <a:r>
              <a:rPr lang="cs-CZ" dirty="0"/>
              <a:t>Základní funkční vlastnosti a přínosy modulu </a:t>
            </a:r>
            <a:r>
              <a:rPr lang="cs-CZ" b="1" dirty="0"/>
              <a:t>Prostorový pasport</a:t>
            </a:r>
            <a:r>
              <a:rPr lang="cs-CZ" dirty="0"/>
              <a:t>:</a:t>
            </a:r>
          </a:p>
          <a:p>
            <a:r>
              <a:rPr lang="cs-CZ" dirty="0"/>
              <a:t>Centrální a aktuální evidence areálů a budov (v jednom datovém úložišti, v jednotné údajové struktuře) za použití přístupových práv diferencovaných podle uživatelských rolí a kompetencí podle zvolených hodnot.</a:t>
            </a:r>
          </a:p>
          <a:p>
            <a:r>
              <a:rPr lang="cs-CZ" dirty="0"/>
              <a:t>Sjednocení metodiky pro hierarchickou evidenci nemovitého majetku a jeho identifikace (kódování).</a:t>
            </a:r>
          </a:p>
          <a:p>
            <a:r>
              <a:rPr lang="cs-CZ" dirty="0"/>
              <a:t>Jednotná metodika a pravidla pro provádění pasportizace prostorových objektů a pro průběžnou aktualizaci </a:t>
            </a:r>
            <a:r>
              <a:rPr lang="cs-CZ" dirty="0" err="1"/>
              <a:t>pasportních</a:t>
            </a:r>
            <a:r>
              <a:rPr lang="cs-CZ" dirty="0"/>
              <a:t> údajů.</a:t>
            </a:r>
          </a:p>
          <a:p>
            <a:r>
              <a:rPr lang="cs-CZ" dirty="0"/>
              <a:t>Přehled o rozsahu a skladbě nemovitého majetku organizace (zpřístupnění komplexních informací o nemovitém majetku na jednom místě).</a:t>
            </a:r>
          </a:p>
          <a:p>
            <a:r>
              <a:rPr lang="cs-CZ" dirty="0"/>
              <a:t>Přehled o dislokaci organizačních útvarů v objektech organizace.</a:t>
            </a:r>
          </a:p>
          <a:p>
            <a:r>
              <a:rPr lang="cs-CZ" dirty="0"/>
              <a:t>Přehled o volných/využitých prostorech.</a:t>
            </a:r>
          </a:p>
          <a:p>
            <a:r>
              <a:rPr lang="cs-CZ" dirty="0"/>
              <a:t>Možnost vzájemného srovnávání technicko-stavebních a ekonomických údajů na jednotlivých objektech.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FaMa</a:t>
            </a:r>
            <a:r>
              <a:rPr lang="cs-CZ" dirty="0"/>
              <a:t>: Modul </a:t>
            </a:r>
            <a:r>
              <a:rPr lang="cs-CZ" b="1" dirty="0"/>
              <a:t>Stavební pasport</a:t>
            </a:r>
            <a:r>
              <a:rPr lang="cs-CZ" dirty="0"/>
              <a:t> umožňuje v návaznosti na Prostorový pasport řídit detailní evidenci stavebně stavebních prvků budov.</a:t>
            </a:r>
          </a:p>
          <a:p>
            <a:r>
              <a:rPr lang="cs-CZ" dirty="0"/>
              <a:t>Základní funkční vlastnosti a přínosy modulu </a:t>
            </a:r>
            <a:r>
              <a:rPr lang="cs-CZ" b="1" dirty="0"/>
              <a:t>Stavební pasport</a:t>
            </a:r>
            <a:r>
              <a:rPr lang="cs-CZ" dirty="0"/>
              <a:t>:</a:t>
            </a:r>
          </a:p>
          <a:p>
            <a:r>
              <a:rPr lang="cs-CZ" dirty="0"/>
              <a:t>Centrální a aktuální evidence stavebně-technických prvků (v jednom datovém úložišti a v jednotné údajové struktuře) za použití přístupových práv diferencovaných podle uživatelských rolí.</a:t>
            </a:r>
          </a:p>
          <a:p>
            <a:r>
              <a:rPr lang="cs-CZ" dirty="0"/>
              <a:t>Sjednocení metodiky pro evidenci stavebně-technických prvků a jejich identifikace (kódování).</a:t>
            </a:r>
          </a:p>
          <a:p>
            <a:r>
              <a:rPr lang="cs-CZ" dirty="0"/>
              <a:t>Zlepšení péče o stavebně-technické prvky prostorových objektů, omezení rizik z prodlení a opomenutí povinností.</a:t>
            </a:r>
          </a:p>
          <a:p>
            <a:r>
              <a:rPr lang="cs-CZ" dirty="0"/>
              <a:t>Podpora pro rozhodování o optimalizaci stavebně-technických prvků na základě komplexních a rychle dostupných informací.</a:t>
            </a:r>
          </a:p>
          <a:p>
            <a:r>
              <a:rPr lang="cs-CZ" dirty="0"/>
              <a:t>Jednotná metodika a pravidla pro provádění pasportizace stavebně-technických prvků a pro průběžnou aktualizaci </a:t>
            </a:r>
            <a:r>
              <a:rPr lang="cs-CZ" dirty="0" err="1"/>
              <a:t>pasportních</a:t>
            </a:r>
            <a:r>
              <a:rPr lang="cs-CZ" dirty="0"/>
              <a:t> údajů.</a:t>
            </a:r>
          </a:p>
          <a:p>
            <a:r>
              <a:rPr lang="cs-CZ" dirty="0"/>
              <a:t>Přesný přehled o rozsahu a skladbě stavebně-technických prvků na prostorových objektech organizace.</a:t>
            </a:r>
          </a:p>
          <a:p>
            <a:r>
              <a:rPr lang="cs-CZ" dirty="0"/>
              <a:t>Zpřístupnění komplexních informací o stavebně-technických prvcích na jednom místě.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137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Technicko-ekonomický orientovaný koncept integrovaného dokumentu pro životní cyklus budovy je specifikován následujícími body: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215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000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296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569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203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751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671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559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Fama</a:t>
            </a:r>
            <a:r>
              <a:rPr lang="cs-CZ" dirty="0"/>
              <a:t>: Modul </a:t>
            </a:r>
            <a:r>
              <a:rPr lang="cs-CZ" b="1" dirty="0"/>
              <a:t>Technický pasport</a:t>
            </a:r>
            <a:r>
              <a:rPr lang="cs-CZ" dirty="0"/>
              <a:t> poskytuje detailní evidenci technických zařízení včetně plánování a sledování činností nad technickým zařízením.</a:t>
            </a:r>
          </a:p>
          <a:p>
            <a:r>
              <a:rPr lang="cs-CZ" dirty="0"/>
              <a:t>Základní funkční vlastnosti a přínosy modulu </a:t>
            </a:r>
            <a:r>
              <a:rPr lang="cs-CZ" b="1" dirty="0"/>
              <a:t>Technický pasport</a:t>
            </a:r>
            <a:r>
              <a:rPr lang="cs-CZ" dirty="0"/>
              <a:t>:</a:t>
            </a:r>
          </a:p>
          <a:p>
            <a:r>
              <a:rPr lang="cs-CZ" dirty="0"/>
              <a:t>Centrální a aktuální evidence vyhrazených a jiných technických zařízení (v jednom datovém úložišti, v jednotné údajové struktuře) za použití přístupových práv diferencovaných podle uživatelských rolí.</a:t>
            </a:r>
          </a:p>
          <a:p>
            <a:r>
              <a:rPr lang="cs-CZ" dirty="0"/>
              <a:t>Sjednocení metodiky pro evidenci technických zařízení a jejich identifikace (kódování).</a:t>
            </a:r>
          </a:p>
          <a:p>
            <a:r>
              <a:rPr lang="cs-CZ" dirty="0"/>
              <a:t>Zlepšení péče o technická zařízení, omezení rizik z prodlení a opomenutí povinností.</a:t>
            </a:r>
          </a:p>
          <a:p>
            <a:r>
              <a:rPr lang="cs-CZ" dirty="0"/>
              <a:t>Rychlá dostupnost dokumentace vztahující se k bezpečnému používání technických zařízení.</a:t>
            </a:r>
          </a:p>
          <a:p>
            <a:r>
              <a:rPr lang="cs-CZ" dirty="0"/>
              <a:t>Podpora pro rozhodování o optimalizaci technických zařízení na základě komplexních a rychle dostupných informací.</a:t>
            </a:r>
          </a:p>
          <a:p>
            <a:r>
              <a:rPr lang="cs-CZ" dirty="0"/>
              <a:t>Jednotná metodika a pravidla pro provádění pasportizace technických zařízení a pro průběžnou aktualizaci pasportních údajů.</a:t>
            </a:r>
          </a:p>
          <a:p>
            <a:r>
              <a:rPr lang="cs-CZ" dirty="0"/>
              <a:t>Přesný přehled o rozsahu a skladbě technických zařízení organizace (zpřístupnění komplexních informací o technickém zařízení na jednom místě). Dokladování prováděných činností se zařízením v provozní knize.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3051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5148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893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04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 zaměstnanců se evidují kontaktní informace, příslušnost k organizačnímu útvaru, umístění pracovníka atd.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1657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9832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3620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012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641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8308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056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7754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00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17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276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630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dirty="0"/>
              <a:t>Grafická část pasportu</a:t>
            </a:r>
          </a:p>
          <a:p>
            <a:pPr lvl="0"/>
            <a:r>
              <a:rPr lang="cs-CZ" i="1" dirty="0"/>
              <a:t>půdorysy místností a stavebních konstrukcí (nosných stěn, příček, schodišť,..)</a:t>
            </a:r>
            <a:endParaRPr lang="cs-CZ" dirty="0"/>
          </a:p>
          <a:p>
            <a:pPr lvl="0"/>
            <a:r>
              <a:rPr lang="cs-CZ" i="1" dirty="0"/>
              <a:t>okna a dveře v místnostech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pPr lvl="0"/>
            <a:r>
              <a:rPr lang="cs-CZ" dirty="0"/>
              <a:t>Popisná část pasportu</a:t>
            </a:r>
          </a:p>
          <a:p>
            <a:pPr lvl="0"/>
            <a:r>
              <a:rPr lang="cs-CZ" i="1" dirty="0"/>
              <a:t>základní stavební informace - identifikace budovy, adresa, počet podlaží, aj.</a:t>
            </a:r>
            <a:endParaRPr lang="cs-CZ" dirty="0"/>
          </a:p>
          <a:p>
            <a:pPr lvl="0"/>
            <a:r>
              <a:rPr lang="cs-CZ" i="1" dirty="0"/>
              <a:t>rozšířené stavební informace - údaje o konstrukci budovy, aj.</a:t>
            </a:r>
            <a:endParaRPr lang="cs-CZ" dirty="0"/>
          </a:p>
          <a:p>
            <a:pPr lvl="0"/>
            <a:r>
              <a:rPr lang="cs-CZ" i="1" dirty="0"/>
              <a:t>základní a rozšířené technologické informace - údaje o zásobování palivy a energiemi, vytápění, klimatizaci, aj.</a:t>
            </a:r>
            <a:endParaRPr lang="cs-CZ" dirty="0"/>
          </a:p>
          <a:p>
            <a:r>
              <a:rPr lang="cs-CZ" i="1" dirty="0"/>
              <a:t>Součástí popisné části jsou dále informace o jednotlivých místnostech a budovách</a:t>
            </a:r>
            <a:endParaRPr lang="cs-CZ" dirty="0"/>
          </a:p>
          <a:p>
            <a:pPr lvl="0"/>
            <a:r>
              <a:rPr lang="cs-CZ" i="1" dirty="0"/>
              <a:t>identifikační údaje budov - kód číselníku budov a místností MU, polohový kód</a:t>
            </a:r>
            <a:endParaRPr lang="cs-CZ" dirty="0"/>
          </a:p>
          <a:p>
            <a:pPr lvl="0"/>
            <a:r>
              <a:rPr lang="cs-CZ" i="1" dirty="0"/>
              <a:t>identifikační údaje místností - kód číselníku budov a místností MU, polohový kód, označení místnosti, její účel a typizace, a další</a:t>
            </a:r>
            <a:endParaRPr lang="cs-CZ" dirty="0"/>
          </a:p>
          <a:p>
            <a:pPr lvl="0"/>
            <a:r>
              <a:rPr lang="cs-CZ" i="1" dirty="0"/>
              <a:t>technické údaje místností - plocha, výška, typ a plocha podlahové krytiny, počty dveří, oken, údaje o površích stěn a stropů, aj.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104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887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62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08.02.2022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0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1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Management podpůrných procesů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I. cvičení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Technická struktura jednotného pasportu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l="28692" t="29358" r="30467" b="28025"/>
          <a:stretch>
            <a:fillRect/>
          </a:stretch>
        </p:blipFill>
        <p:spPr bwMode="auto">
          <a:xfrm>
            <a:off x="571472" y="1587142"/>
            <a:ext cx="7572428" cy="444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95014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Prostorový pasport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i="1" dirty="0">
                <a:solidFill>
                  <a:srgbClr val="C00000"/>
                </a:solidFill>
              </a:rPr>
              <a:t>Prostorový pasport představuje soubor </a:t>
            </a:r>
            <a:r>
              <a:rPr lang="cs-CZ" dirty="0"/>
              <a:t>grafických a popisných </a:t>
            </a:r>
            <a:r>
              <a:rPr lang="cs-CZ" b="1" i="1" dirty="0">
                <a:solidFill>
                  <a:srgbClr val="C00000"/>
                </a:solidFill>
              </a:rPr>
              <a:t>údajů o  </a:t>
            </a:r>
            <a:r>
              <a:rPr lang="cs-CZ" dirty="0"/>
              <a:t>venkovních</a:t>
            </a:r>
            <a:r>
              <a:rPr lang="cs-CZ" b="1" i="1" dirty="0">
                <a:solidFill>
                  <a:srgbClr val="C00000"/>
                </a:solidFill>
              </a:rPr>
              <a:t> plochách </a:t>
            </a:r>
            <a:r>
              <a:rPr lang="cs-CZ" dirty="0"/>
              <a:t>a stavebních </a:t>
            </a:r>
            <a:r>
              <a:rPr lang="cs-CZ" b="1" i="1" dirty="0">
                <a:solidFill>
                  <a:srgbClr val="C00000"/>
                </a:solidFill>
              </a:rPr>
              <a:t>objektech</a:t>
            </a:r>
            <a:r>
              <a:rPr lang="cs-CZ" dirty="0"/>
              <a:t>. </a:t>
            </a:r>
            <a:endParaRPr lang="en-GB" dirty="0"/>
          </a:p>
          <a:p>
            <a:r>
              <a:rPr lang="cs-CZ" dirty="0"/>
              <a:t>Jednoznačná </a:t>
            </a:r>
            <a:r>
              <a:rPr lang="cs-CZ" b="1" i="1" dirty="0">
                <a:solidFill>
                  <a:srgbClr val="C00000"/>
                </a:solidFill>
              </a:rPr>
              <a:t>prostorová  identifikace údajů </a:t>
            </a:r>
            <a:r>
              <a:rPr lang="cs-CZ" dirty="0"/>
              <a:t>a informací je </a:t>
            </a:r>
            <a:r>
              <a:rPr lang="cs-CZ" b="1" i="1" dirty="0">
                <a:solidFill>
                  <a:srgbClr val="C00000"/>
                </a:solidFill>
              </a:rPr>
              <a:t>nezbytnou podmínkou pro  řádné provozování a  využívání většiny informačních systémů</a:t>
            </a:r>
            <a:r>
              <a:rPr lang="cs-CZ" dirty="0"/>
              <a:t>. Tato identifikace je dána „Standardem  státního informačního sytému k územní identifikaci“, který byl schválen usnesením vlády ČR č. 448/1993 – </a:t>
            </a:r>
            <a:r>
              <a:rPr lang="cs-CZ" dirty="0" err="1"/>
              <a:t>odst</a:t>
            </a:r>
            <a:r>
              <a:rPr lang="cs-CZ" dirty="0"/>
              <a:t> 2.1. </a:t>
            </a:r>
            <a:endParaRPr lang="en-GB" dirty="0"/>
          </a:p>
          <a:p>
            <a:r>
              <a:rPr lang="cs-CZ" dirty="0"/>
              <a:t>Tento standard zabezpečuje jednotnou prostorovou identifikaci v informačních systémech, zejména však vymezuje Soustavu standardních prvků prostorové identifikace.  </a:t>
            </a:r>
          </a:p>
        </p:txBody>
      </p:sp>
    </p:spTree>
    <p:extLst>
      <p:ext uri="{BB962C8B-B14F-4D97-AF65-F5344CB8AC3E}">
        <p14:creationId xmlns:p14="http://schemas.microsoft.com/office/powerpoint/2010/main" val="3608260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Stavební pasport- 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Obsahuje </a:t>
            </a:r>
            <a:r>
              <a:rPr lang="cs-CZ" b="1" dirty="0">
                <a:solidFill>
                  <a:srgbClr val="C00000"/>
                </a:solidFill>
              </a:rPr>
              <a:t>detailní popis budovy a jejího vnitřního uspořádání</a:t>
            </a:r>
            <a:r>
              <a:rPr lang="cs-CZ" dirty="0"/>
              <a:t>. </a:t>
            </a:r>
          </a:p>
          <a:p>
            <a:r>
              <a:rPr lang="cs-CZ" dirty="0"/>
              <a:t>Centrální a aktuální evidence stavebně-technických prvků (v jednom datovém úložišti a v jednotné údajové struktuře) za použití přístupových práv diferencovaných podle uživatelských rolí.</a:t>
            </a:r>
          </a:p>
          <a:p>
            <a:r>
              <a:rPr lang="cs-CZ" b="1" dirty="0">
                <a:solidFill>
                  <a:srgbClr val="C00000"/>
                </a:solidFill>
              </a:rPr>
              <a:t>Sjednocení metodiky pro evidenci stavebně-technických prvků a jejich identifikace (kódování</a:t>
            </a:r>
            <a:r>
              <a:rPr lang="cs-CZ" dirty="0"/>
              <a:t>).</a:t>
            </a:r>
          </a:p>
          <a:p>
            <a:r>
              <a:rPr lang="cs-CZ" dirty="0"/>
              <a:t>Zlepšení péče o stavebně-technické prvky prostorových objektů, omezení rizik z prodlení a opomenutí povinností.</a:t>
            </a:r>
          </a:p>
          <a:p>
            <a:r>
              <a:rPr lang="cs-CZ" dirty="0"/>
              <a:t>Podpora pro rozhodování o optimalizaci stavebně-technických prvků na základě komplexních a rychle dostupných informací.</a:t>
            </a:r>
          </a:p>
          <a:p>
            <a:r>
              <a:rPr lang="cs-CZ" dirty="0"/>
              <a:t>Jednotná metodika a pravidla pro provádění pasportizace stavebně-technických prvků a pro průběžnou aktualizaci pasportních údajů.</a:t>
            </a:r>
          </a:p>
          <a:p>
            <a:r>
              <a:rPr lang="cs-CZ" dirty="0"/>
              <a:t>Přesný přehled o rozsahu a skladbě stavebně-technických prvků na prostorových objektech organizace.</a:t>
            </a:r>
          </a:p>
          <a:p>
            <a:r>
              <a:rPr lang="cs-CZ" b="1" dirty="0">
                <a:solidFill>
                  <a:srgbClr val="C00000"/>
                </a:solidFill>
              </a:rPr>
              <a:t>Zpřístupnění komplexních informací o stavebně-technických prvcích na jednom místě.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1959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Pasportizace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Pasportizace</a:t>
            </a:r>
            <a:endParaRPr lang="cs-CZ" dirty="0"/>
          </a:p>
          <a:p>
            <a:r>
              <a:rPr lang="cs-CZ" dirty="0"/>
              <a:t>Pasport představuje technický popis všech nemovitostí v daném areálu, který </a:t>
            </a:r>
            <a:r>
              <a:rPr lang="cs-CZ" dirty="0" err="1"/>
              <a:t>facility</a:t>
            </a:r>
            <a:r>
              <a:rPr lang="cs-CZ" dirty="0"/>
              <a:t> manažerovi umožňuje nahlížet na jednotlivé objekty (budovy) z hlediska jejich technologického vybavení.</a:t>
            </a:r>
            <a:endParaRPr lang="en-GB" dirty="0"/>
          </a:p>
          <a:p>
            <a:r>
              <a:rPr lang="cs-CZ" dirty="0"/>
              <a:t> V praxi se obvykle jedná o tabulku obsahující údaje o jednotlivých zařízeních (výtahy, klimatizační jednotky, VZT jednotky apod.), která kromě jejich seznamu obsahuje i základní parametry nutné k jejich ocenění a údržbě.</a:t>
            </a:r>
            <a:endParaRPr lang="en-GB" dirty="0"/>
          </a:p>
          <a:p>
            <a:r>
              <a:rPr lang="cs-CZ" dirty="0"/>
              <a:t> Pasport strojního parku je definován obdobně jako soupis těchto zařízení včetně relevantních informací o jejich údržbě a umístění v rámci areálu. </a:t>
            </a:r>
            <a:endParaRPr lang="en-GB" dirty="0"/>
          </a:p>
          <a:p>
            <a:r>
              <a:rPr lang="cs-CZ" dirty="0"/>
              <a:t>Pasport však nepokrývá pouze technologické vybavení, ale i stavební či technické vybavení a popis prostor. Jeho součástí mohou být i další detaily související s majetkem.</a:t>
            </a:r>
          </a:p>
        </p:txBody>
      </p:sp>
    </p:spTree>
    <p:extLst>
      <p:ext uri="{BB962C8B-B14F-4D97-AF65-F5344CB8AC3E}">
        <p14:creationId xmlns:p14="http://schemas.microsoft.com/office/powerpoint/2010/main" val="4051523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1381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Schematické členění strukturované dokumentace objektu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799" y="2564904"/>
            <a:ext cx="6120765" cy="3486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854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Certifikát budovy obsahuje nejdůležitější stavebně technická data budovy a spravuje závazné informace od funkčních požadavků, přes výběr materiálu a cen až po informace pro uživatele.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4791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Integrovaný dokument pro životní cyklus budovy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cs-CZ" b="1" i="1" dirty="0"/>
              <a:t>Technicko-ekonomická dokumentace</a:t>
            </a:r>
            <a:r>
              <a:rPr lang="cs-CZ" dirty="0"/>
              <a:t> (pas/projet a stav/budovy-novostavby, energetický audit, projektová dokumentace stavby, technické vybavení, použité materiály a instalační předměty, účastnici přípravy, schvalování a realizace projektu, přejímací protokol/zabezpečení plnění lhůt).</a:t>
            </a:r>
          </a:p>
          <a:p>
            <a:pPr lvl="0"/>
            <a:r>
              <a:rPr lang="cs-CZ" b="1" i="1" dirty="0"/>
              <a:t>Užívání stavby</a:t>
            </a:r>
            <a:r>
              <a:rPr lang="cs-CZ" dirty="0"/>
              <a:t> (kontrola a technická údržba, náklady vzniklé za dobu užívání stavby, provedené údržby, obnovy, modernizace, fotodokumentace).</a:t>
            </a:r>
          </a:p>
          <a:p>
            <a:pPr lvl="0"/>
            <a:r>
              <a:rPr lang="cs-CZ" b="1" i="1" dirty="0"/>
              <a:t>Smluvní dokumentace</a:t>
            </a:r>
            <a:r>
              <a:rPr lang="cs-CZ" dirty="0"/>
              <a:t> (plánování a realizace stavby, financování, pojištění).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9195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Zadání Stavební a prostorový pasport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II. 2. A. Formulář plochy -</a:t>
            </a:r>
            <a:r>
              <a:rPr lang="cs-CZ" b="1" i="1" dirty="0"/>
              <a:t>Vyplnit pro jedno patro a jednu místnost</a:t>
            </a:r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98101" y="2890455"/>
            <a:ext cx="4287882" cy="320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238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Zadání Stavební a prostorový pasport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II. 2. B. Formulář dveře-  </a:t>
            </a:r>
            <a:r>
              <a:rPr lang="cs-CZ" i="1" dirty="0"/>
              <a:t>Vyplnit pro jedny dveře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8573" y="1476003"/>
            <a:ext cx="3429000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685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Zadání Stavební a prostorový pasport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II. 2.C. Formulář parametr- </a:t>
            </a:r>
            <a:r>
              <a:rPr lang="cs-CZ" i="1" dirty="0"/>
              <a:t>Vyplnit pro parametr- velikost kanceláři</a:t>
            </a:r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9289" y="2307135"/>
            <a:ext cx="3982340" cy="449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291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Konzultační hodiny PO 09:30-11:00, ST 09:30-11:00</a:t>
            </a:r>
          </a:p>
          <a:p>
            <a:r>
              <a:rPr lang="cs-CZ" dirty="0"/>
              <a:t>mail: </a:t>
            </a:r>
            <a:r>
              <a:rPr lang="cs-CZ" dirty="0" err="1"/>
              <a:t>ekaterina.chytilova</a:t>
            </a:r>
            <a:r>
              <a:rPr lang="en-GB" dirty="0"/>
              <a:t>@mvso.cz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647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Zadání Stavební a prostorový pasport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II.2.D.  Formulář období pasportu- </a:t>
            </a:r>
            <a:r>
              <a:rPr lang="cs-CZ" i="1" dirty="0"/>
              <a:t>Vyplnit pro období do předpokládané </a:t>
            </a:r>
            <a:r>
              <a:rPr lang="cs-CZ" i="1" dirty="0" err="1"/>
              <a:t>rekonstrukc</a:t>
            </a:r>
            <a:r>
              <a:rPr lang="en-US" i="1" dirty="0"/>
              <a:t>e</a:t>
            </a:r>
            <a:r>
              <a:rPr lang="cs-CZ" i="1" dirty="0"/>
              <a:t>/ </a:t>
            </a:r>
            <a:r>
              <a:rPr lang="cs-CZ" i="1" dirty="0" err="1"/>
              <a:t>reviz</a:t>
            </a:r>
            <a:r>
              <a:rPr lang="en-US" i="1" dirty="0"/>
              <a:t>e</a:t>
            </a:r>
            <a:endParaRPr lang="cs-CZ" i="1" dirty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57146" y="983556"/>
            <a:ext cx="1790700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944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Zadání Stavební a prostorový pasport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II.2.F. Formulář plochy s nájmem- </a:t>
            </a:r>
            <a:r>
              <a:rPr lang="cs-CZ" i="1" dirty="0"/>
              <a:t>Vyplnit pro jednu pronajatou plochu</a:t>
            </a: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02645" y="1490291"/>
            <a:ext cx="3305175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972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Techn</a:t>
            </a:r>
            <a:r>
              <a:rPr lang="cs-CZ" b="1" dirty="0" err="1"/>
              <a:t>ologický</a:t>
            </a:r>
            <a:r>
              <a:rPr lang="cs-CZ" b="1" dirty="0"/>
              <a:t> pasport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Obsahuje popis vnitřních technologií budovy a zařízení. </a:t>
            </a:r>
          </a:p>
          <a:p>
            <a:r>
              <a:rPr lang="cs-CZ" dirty="0"/>
              <a:t>představuje přesné polohové zaměření skutečného stavu </a:t>
            </a:r>
            <a:r>
              <a:rPr lang="cs-CZ" i="1" dirty="0"/>
              <a:t>instalací</a:t>
            </a:r>
            <a:r>
              <a:rPr lang="cs-CZ" dirty="0"/>
              <a:t> (profesí) a následného vytvoření "dokumentace skutečného provedení - pasportu" nebo jej doplňuje.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891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Technologický pasport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OBVYKLÉ OBLASTI TECHNOLOGICKÉHO PASPORTU:</a:t>
            </a:r>
          </a:p>
          <a:p>
            <a:r>
              <a:rPr lang="cs-CZ" dirty="0"/>
              <a:t>silnoproud</a:t>
            </a:r>
          </a:p>
          <a:p>
            <a:r>
              <a:rPr lang="cs-CZ" dirty="0"/>
              <a:t>hromosvody a zemnící body</a:t>
            </a:r>
          </a:p>
          <a:p>
            <a:r>
              <a:rPr lang="cs-CZ" dirty="0"/>
              <a:t>vzduchotechnika a klimatizace</a:t>
            </a:r>
          </a:p>
          <a:p>
            <a:r>
              <a:rPr lang="cs-CZ" dirty="0"/>
              <a:t>vytápění</a:t>
            </a:r>
          </a:p>
          <a:p>
            <a:r>
              <a:rPr lang="cs-CZ" dirty="0"/>
              <a:t>chladící technika</a:t>
            </a:r>
          </a:p>
          <a:p>
            <a:r>
              <a:rPr lang="cs-CZ" dirty="0"/>
              <a:t>zdravotně technická instalace - vodovod a kanalizace</a:t>
            </a:r>
          </a:p>
          <a:p>
            <a:r>
              <a:rPr lang="cs-CZ" dirty="0"/>
              <a:t>rozvody plynů</a:t>
            </a:r>
          </a:p>
          <a:p>
            <a:r>
              <a:rPr lang="cs-CZ" dirty="0"/>
              <a:t>hasící a požární technika</a:t>
            </a:r>
          </a:p>
          <a:p>
            <a:r>
              <a:rPr lang="cs-CZ" dirty="0"/>
              <a:t>měření a regulace </a:t>
            </a:r>
            <a:endParaRPr lang="en-US" dirty="0"/>
          </a:p>
          <a:p>
            <a:r>
              <a:rPr lang="cs-CZ" dirty="0"/>
              <a:t>jiné...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0230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Zadání Techn</a:t>
            </a:r>
            <a:r>
              <a:rPr lang="en-US" b="1" dirty="0" err="1"/>
              <a:t>olog</a:t>
            </a:r>
            <a:r>
              <a:rPr lang="cs-CZ" b="1" dirty="0" err="1"/>
              <a:t>ický</a:t>
            </a:r>
            <a:r>
              <a:rPr lang="cs-CZ" b="1" dirty="0"/>
              <a:t> pasport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II.2.A pro jeden objekt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1816" y="3195592"/>
            <a:ext cx="3976085" cy="274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3327">
            <a:off x="3465510" y="3322196"/>
            <a:ext cx="4002950" cy="281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36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Zadání Techn</a:t>
            </a:r>
            <a:r>
              <a:rPr lang="en-US" b="1" dirty="0" err="1"/>
              <a:t>olog</a:t>
            </a:r>
            <a:r>
              <a:rPr lang="cs-CZ" b="1" dirty="0" err="1"/>
              <a:t>ický</a:t>
            </a:r>
            <a:r>
              <a:rPr lang="cs-CZ" b="1" dirty="0"/>
              <a:t> pasport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II.3.A pro jeden objekt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4551">
            <a:off x="265838" y="2389840"/>
            <a:ext cx="4597342" cy="434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7259">
            <a:off x="4677659" y="2356466"/>
            <a:ext cx="3848731" cy="417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686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Zadání Techn</a:t>
            </a:r>
            <a:r>
              <a:rPr lang="en-US" b="1" dirty="0" err="1"/>
              <a:t>olog</a:t>
            </a:r>
            <a:r>
              <a:rPr lang="cs-CZ" b="1" dirty="0" err="1"/>
              <a:t>ický</a:t>
            </a:r>
            <a:r>
              <a:rPr lang="cs-CZ" b="1" dirty="0"/>
              <a:t> pasport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II.3.E. a II.3.F. pro vybrané objekty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5460">
            <a:off x="1730159" y="2209236"/>
            <a:ext cx="4330968" cy="470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234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Personální pasport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Modul </a:t>
            </a:r>
            <a:r>
              <a:rPr lang="cs-CZ" b="1" dirty="0"/>
              <a:t>Personální pasport</a:t>
            </a:r>
            <a:r>
              <a:rPr lang="cs-CZ" dirty="0"/>
              <a:t> slouží pro centrální evidenci a správu základních personálních údajů o osobách vystupujících v pracovněprávních vztazích vůči organizaci včetně správy profesí a pracovišť organizace. </a:t>
            </a:r>
          </a:p>
          <a:p>
            <a:pPr marL="0" indent="0">
              <a:buNone/>
            </a:pPr>
            <a:r>
              <a:rPr lang="cs-CZ" dirty="0"/>
              <a:t>Základní funkční vlastnosti a přínosy modulu </a:t>
            </a:r>
            <a:r>
              <a:rPr lang="cs-CZ" b="1" dirty="0"/>
              <a:t>Personální pasport</a:t>
            </a:r>
            <a:r>
              <a:rPr lang="cs-CZ" dirty="0"/>
              <a:t>:</a:t>
            </a:r>
          </a:p>
          <a:p>
            <a:r>
              <a:rPr lang="cs-CZ" dirty="0"/>
              <a:t>Centrální a aktuální evidence pracovníků (v jednom datovém úložišti, v jednotné údajové struktuře) za použití přístupových práv diferencovaných podle uživatelských rolí.</a:t>
            </a:r>
          </a:p>
          <a:p>
            <a:r>
              <a:rPr lang="cs-CZ" dirty="0"/>
              <a:t>Přehled personálních informací o zaměstnancích a osobách udržovaných v evidenci (podle zvolených kritérií a třídících podmínek).</a:t>
            </a:r>
          </a:p>
          <a:p>
            <a:r>
              <a:rPr lang="cs-CZ" dirty="0"/>
              <a:t>Ve vazbě na prostorový pasport a grafickou prezentaci dat umožňuje sledování obsazenosti kancelářských a jiných ploch a podporu rozhodování o dislokaci pracovníků.</a:t>
            </a:r>
          </a:p>
          <a:p>
            <a:r>
              <a:rPr lang="cs-CZ" dirty="0"/>
              <a:t>Dokladování provádění různých činností nad pracovníkem (školení, atesty, apod.).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1642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Zadání Personální pasport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II.2.A. pro jednoho pracovníka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II.2.B pro jednoho pracovníka a jednoho nájemce</a:t>
            </a:r>
          </a:p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42121" y="2566590"/>
            <a:ext cx="155257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81947" y="171215"/>
            <a:ext cx="135597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698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Zadání Personální pasport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II.3.A. pro stejné osoby</a:t>
            </a:r>
          </a:p>
          <a:p>
            <a:endParaRPr lang="cs-CZ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2024">
            <a:off x="2686481" y="890370"/>
            <a:ext cx="3219450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032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Požadavky na zápočet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Prezentace případových studií</a:t>
            </a:r>
          </a:p>
          <a:p>
            <a:r>
              <a:rPr lang="cs-CZ" dirty="0"/>
              <a:t>docházka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Prostorový pasport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l="29579" t="24623" r="28692" b="23290"/>
          <a:stretch>
            <a:fillRect/>
          </a:stretch>
        </p:blipFill>
        <p:spPr bwMode="auto">
          <a:xfrm>
            <a:off x="1500166" y="1428736"/>
            <a:ext cx="5286412" cy="371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/>
          <a:srcRect l="37570" t="15153" r="35795" b="64328"/>
          <a:stretch>
            <a:fillRect/>
          </a:stretch>
        </p:blipFill>
        <p:spPr bwMode="auto">
          <a:xfrm>
            <a:off x="2571736" y="5072074"/>
            <a:ext cx="3429024" cy="148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7501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Stavební pasport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l="27804" t="23044" r="38458" b="18555"/>
          <a:stretch>
            <a:fillRect/>
          </a:stretch>
        </p:blipFill>
        <p:spPr bwMode="auto">
          <a:xfrm>
            <a:off x="251520" y="1340768"/>
            <a:ext cx="432875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/>
          <a:srcRect l="30467" t="18309" r="41121" b="28025"/>
          <a:stretch>
            <a:fillRect/>
          </a:stretch>
        </p:blipFill>
        <p:spPr bwMode="auto">
          <a:xfrm>
            <a:off x="4860032" y="1295865"/>
            <a:ext cx="4000528" cy="425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35722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Technologický pasport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l="25140" t="15152" r="27804" b="16976"/>
          <a:stretch>
            <a:fillRect/>
          </a:stretch>
        </p:blipFill>
        <p:spPr bwMode="auto">
          <a:xfrm>
            <a:off x="179512" y="1412776"/>
            <a:ext cx="3929090" cy="318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élník 3"/>
          <p:cNvSpPr/>
          <p:nvPr/>
        </p:nvSpPr>
        <p:spPr>
          <a:xfrm>
            <a:off x="2428860" y="2643182"/>
            <a:ext cx="4000528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/>
          <a:srcRect l="29294" t="15152" r="35353" b="5927"/>
          <a:stretch>
            <a:fillRect/>
          </a:stretch>
        </p:blipFill>
        <p:spPr bwMode="auto">
          <a:xfrm>
            <a:off x="3203848" y="1370120"/>
            <a:ext cx="3500462" cy="448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/>
          <a:srcRect l="31355" t="37250" r="34907" b="28025"/>
          <a:stretch>
            <a:fillRect/>
          </a:stretch>
        </p:blipFill>
        <p:spPr bwMode="auto">
          <a:xfrm>
            <a:off x="6541149" y="2071678"/>
            <a:ext cx="25682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04184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FaMa</a:t>
            </a:r>
            <a:r>
              <a:rPr lang="cs-CZ" dirty="0"/>
              <a:t>+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l="24252" t="15152" r="25140" b="5927"/>
          <a:stretch>
            <a:fillRect/>
          </a:stretch>
        </p:blipFill>
        <p:spPr bwMode="auto">
          <a:xfrm>
            <a:off x="1357290" y="1285860"/>
            <a:ext cx="5643602" cy="495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FaMa</a:t>
            </a:r>
            <a:r>
              <a:rPr lang="cs-CZ" dirty="0"/>
              <a:t>+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l="24252" t="19888" r="26028" b="23290"/>
          <a:stretch>
            <a:fillRect/>
          </a:stretch>
        </p:blipFill>
        <p:spPr bwMode="auto">
          <a:xfrm>
            <a:off x="611160" y="1352195"/>
            <a:ext cx="7675616" cy="4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Prezentace případových studií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Celkem 4 prezentací</a:t>
            </a:r>
          </a:p>
          <a:p>
            <a:r>
              <a:rPr lang="cs-CZ" dirty="0"/>
              <a:t>Týmová práce</a:t>
            </a:r>
          </a:p>
          <a:p>
            <a:r>
              <a:rPr lang="cs-CZ" dirty="0"/>
              <a:t>Praktické zaměření X3</a:t>
            </a:r>
          </a:p>
          <a:p>
            <a:r>
              <a:rPr lang="cs-CZ" dirty="0"/>
              <a:t>Teoretické zaměření (příprava na státnice) X1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Docházka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 z 5 cvičení</a:t>
            </a:r>
          </a:p>
          <a:p>
            <a:r>
              <a:rPr lang="cs-CZ" dirty="0"/>
              <a:t>Aktivní účast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Plán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Úvodní +zadání Pasport. Stavební a Prostorový, Techn</a:t>
            </a:r>
            <a:r>
              <a:rPr lang="en-US" dirty="0" err="1"/>
              <a:t>olog</a:t>
            </a:r>
            <a:r>
              <a:rPr lang="cs-CZ" dirty="0" err="1"/>
              <a:t>ický</a:t>
            </a:r>
            <a:r>
              <a:rPr lang="cs-CZ" dirty="0"/>
              <a:t>, Personální: pro vylosované kancelářské prostory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Prezentace Pasport+ Zadaní PS (poskytování služeb)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Prezentace PS (poskytování služeb)+zadaní PPP projekty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Prezentace PPP projekty+ Zadání Státnicové otázky 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Prezentace Státnicové otázky</a:t>
            </a:r>
          </a:p>
          <a:p>
            <a:pPr marL="0" lvl="0" indent="0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Zadání Pasport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Sestavit Prostorový, Technologický a Personální pasport</a:t>
            </a:r>
          </a:p>
          <a:p>
            <a:r>
              <a:rPr lang="cs-CZ" dirty="0"/>
              <a:t>Formuláře najdete ve </a:t>
            </a:r>
            <a:r>
              <a:rPr lang="cs-CZ" dirty="0" err="1"/>
              <a:t>STAGu</a:t>
            </a:r>
            <a:r>
              <a:rPr lang="cs-CZ" dirty="0"/>
              <a:t>: Skripta- PS (Technický, Stavební a Personální pasport)</a:t>
            </a:r>
            <a:endParaRPr lang="en-US" dirty="0"/>
          </a:p>
          <a:p>
            <a:endParaRPr lang="en-US" dirty="0"/>
          </a:p>
          <a:p>
            <a:r>
              <a:rPr lang="cs-CZ" dirty="0"/>
              <a:t>Prezentace</a:t>
            </a:r>
          </a:p>
          <a:p>
            <a:pPr lvl="1"/>
            <a:r>
              <a:rPr lang="cs-CZ" dirty="0"/>
              <a:t>Představení stavebního objektu</a:t>
            </a:r>
          </a:p>
          <a:p>
            <a:pPr lvl="1"/>
            <a:r>
              <a:rPr lang="cs-CZ" dirty="0"/>
              <a:t>Prezentace vyplněných formulářů</a:t>
            </a:r>
          </a:p>
        </p:txBody>
      </p:sp>
    </p:spTree>
    <p:extLst>
      <p:ext uri="{BB962C8B-B14F-4D97-AF65-F5344CB8AC3E}">
        <p14:creationId xmlns:p14="http://schemas.microsoft.com/office/powerpoint/2010/main" val="2001265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Pasport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Pasport – architektura stavby, doklad o vybavenosti, informace o technických parametrech, stavu, způsobu použití atd.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1137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Druhy pasportů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Stavební a Prostorový</a:t>
            </a:r>
          </a:p>
          <a:p>
            <a:r>
              <a:rPr lang="cs-CZ" dirty="0"/>
              <a:t>Techn</a:t>
            </a:r>
            <a:r>
              <a:rPr lang="en-US" dirty="0" err="1"/>
              <a:t>olog</a:t>
            </a:r>
            <a:r>
              <a:rPr lang="cs-CZ" dirty="0" err="1"/>
              <a:t>ický</a:t>
            </a:r>
            <a:endParaRPr lang="cs-CZ" dirty="0"/>
          </a:p>
          <a:p>
            <a:r>
              <a:rPr lang="cs-CZ" dirty="0"/>
              <a:t>Personální</a:t>
            </a:r>
          </a:p>
        </p:txBody>
      </p:sp>
    </p:spTree>
    <p:extLst>
      <p:ext uri="{BB962C8B-B14F-4D97-AF65-F5344CB8AC3E}">
        <p14:creationId xmlns:p14="http://schemas.microsoft.com/office/powerpoint/2010/main" val="3241605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1611</Words>
  <Application>Microsoft Office PowerPoint</Application>
  <PresentationFormat>Předvádění na obrazovce (4:3)</PresentationFormat>
  <Paragraphs>184</Paragraphs>
  <Slides>34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Office Theme</vt:lpstr>
      <vt:lpstr>1_Office Theme</vt:lpstr>
      <vt:lpstr>Management podpůrných procesů</vt:lpstr>
      <vt:lpstr>Prezentace aplikace PowerPoint</vt:lpstr>
      <vt:lpstr>Požadavky na zápočet</vt:lpstr>
      <vt:lpstr>Prezentace případových studií</vt:lpstr>
      <vt:lpstr>Docházka</vt:lpstr>
      <vt:lpstr>Plán cvičení</vt:lpstr>
      <vt:lpstr>Zadání Pasport</vt:lpstr>
      <vt:lpstr>Pasport</vt:lpstr>
      <vt:lpstr>Druhy pasportů</vt:lpstr>
      <vt:lpstr>Technická struktura jednotného pasportu</vt:lpstr>
      <vt:lpstr>Prostorový pasport</vt:lpstr>
      <vt:lpstr>Stavební pasport- definice</vt:lpstr>
      <vt:lpstr>Pasportizace</vt:lpstr>
      <vt:lpstr>Schematické členění strukturované dokumentace objektu</vt:lpstr>
      <vt:lpstr>Prezentace aplikace PowerPoint</vt:lpstr>
      <vt:lpstr>Integrovaný dokument pro životní cyklus budovy </vt:lpstr>
      <vt:lpstr>Zadání Stavební a prostorový pasport</vt:lpstr>
      <vt:lpstr>Zadání Stavební a prostorový pasport</vt:lpstr>
      <vt:lpstr>Zadání Stavební a prostorový pasport</vt:lpstr>
      <vt:lpstr>Zadání Stavební a prostorový pasport</vt:lpstr>
      <vt:lpstr>Zadání Stavební a prostorový pasport</vt:lpstr>
      <vt:lpstr>Technologický pasport</vt:lpstr>
      <vt:lpstr>Technologický pasport</vt:lpstr>
      <vt:lpstr>Zadání Technologický pasport</vt:lpstr>
      <vt:lpstr>Zadání Technologický pasport</vt:lpstr>
      <vt:lpstr>Zadání Technologický pasport</vt:lpstr>
      <vt:lpstr>Personální pasport</vt:lpstr>
      <vt:lpstr>Zadání Personální pasport</vt:lpstr>
      <vt:lpstr>Zadání Personální pasport</vt:lpstr>
      <vt:lpstr>Prostorový pasport</vt:lpstr>
      <vt:lpstr>Stavební pasport</vt:lpstr>
      <vt:lpstr>Technologický pasport</vt:lpstr>
      <vt:lpstr>FaMa+</vt:lpstr>
      <vt:lpstr>FaMa+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podpůrných procesů</dc:title>
  <dc:creator>lukke</dc:creator>
  <cp:lastModifiedBy>Chytilová Ekaterina</cp:lastModifiedBy>
  <cp:revision>145</cp:revision>
  <cp:lastPrinted>2018-09-11T09:55:42Z</cp:lastPrinted>
  <dcterms:created xsi:type="dcterms:W3CDTF">2015-08-12T12:21:18Z</dcterms:created>
  <dcterms:modified xsi:type="dcterms:W3CDTF">2022-02-08T09:28:41Z</dcterms:modified>
</cp:coreProperties>
</file>