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25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34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35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36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37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38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39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42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theme/themeOverride26.xml" ContentType="application/vnd.openxmlformats-officedocument.themeOverride+xml"/>
  <Override PartName="/ppt/notesSlides/notesSlide53.xml" ContentType="application/vnd.openxmlformats-officedocument.presentationml.notesSlide+xml"/>
  <Override PartName="/ppt/theme/themeOverride27.xml" ContentType="application/vnd.openxmlformats-officedocument.themeOverride+xml"/>
  <Override PartName="/ppt/notesSlides/notesSlide54.xml" ContentType="application/vnd.openxmlformats-officedocument.presentationml.notesSlide+xml"/>
  <Override PartName="/ppt/theme/themeOverride28.xml" ContentType="application/vnd.openxmlformats-officedocument.themeOverride+xml"/>
  <Override PartName="/ppt/notesSlides/notesSlide55.xml" ContentType="application/vnd.openxmlformats-officedocument.presentationml.notesSlide+xml"/>
  <Override PartName="/ppt/theme/themeOverride29.xml" ContentType="application/vnd.openxmlformats-officedocument.themeOverr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theme/themeOverride30.xml" ContentType="application/vnd.openxmlformats-officedocument.themeOverr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theme/themeOverride31.xml" ContentType="application/vnd.openxmlformats-officedocument.themeOverride+xml"/>
  <Override PartName="/ppt/notesSlides/notesSlide65.xml" ContentType="application/vnd.openxmlformats-officedocument.presentationml.notesSlide+xml"/>
  <Override PartName="/ppt/theme/themeOverride32.xml" ContentType="application/vnd.openxmlformats-officedocument.themeOverr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71"/>
  </p:notesMasterIdLst>
  <p:handoutMasterIdLst>
    <p:handoutMasterId r:id="rId72"/>
  </p:handoutMasterIdLst>
  <p:sldIdLst>
    <p:sldId id="256" r:id="rId2"/>
    <p:sldId id="406" r:id="rId3"/>
    <p:sldId id="284" r:id="rId4"/>
    <p:sldId id="315" r:id="rId5"/>
    <p:sldId id="317" r:id="rId6"/>
    <p:sldId id="318" r:id="rId7"/>
    <p:sldId id="319" r:id="rId8"/>
    <p:sldId id="321" r:id="rId9"/>
    <p:sldId id="323" r:id="rId10"/>
    <p:sldId id="410" r:id="rId11"/>
    <p:sldId id="399" r:id="rId12"/>
    <p:sldId id="400" r:id="rId13"/>
    <p:sldId id="401" r:id="rId14"/>
    <p:sldId id="407" r:id="rId15"/>
    <p:sldId id="408" r:id="rId16"/>
    <p:sldId id="409" r:id="rId17"/>
    <p:sldId id="332" r:id="rId18"/>
    <p:sldId id="333" r:id="rId19"/>
    <p:sldId id="411" r:id="rId20"/>
    <p:sldId id="402" r:id="rId21"/>
    <p:sldId id="403" r:id="rId22"/>
    <p:sldId id="285" r:id="rId23"/>
    <p:sldId id="337" r:id="rId24"/>
    <p:sldId id="339" r:id="rId25"/>
    <p:sldId id="340" r:id="rId26"/>
    <p:sldId id="341" r:id="rId27"/>
    <p:sldId id="283" r:id="rId28"/>
    <p:sldId id="429" r:id="rId29"/>
    <p:sldId id="430" r:id="rId30"/>
    <p:sldId id="343" r:id="rId31"/>
    <p:sldId id="326" r:id="rId32"/>
    <p:sldId id="431" r:id="rId33"/>
    <p:sldId id="432" r:id="rId34"/>
    <p:sldId id="334" r:id="rId35"/>
    <p:sldId id="335" r:id="rId36"/>
    <p:sldId id="338" r:id="rId37"/>
    <p:sldId id="287" r:id="rId38"/>
    <p:sldId id="342" r:id="rId39"/>
    <p:sldId id="346" r:id="rId40"/>
    <p:sldId id="347" r:id="rId41"/>
    <p:sldId id="349" r:id="rId42"/>
    <p:sldId id="350" r:id="rId43"/>
    <p:sldId id="353" r:id="rId44"/>
    <p:sldId id="414" r:id="rId45"/>
    <p:sldId id="391" r:id="rId46"/>
    <p:sldId id="392" r:id="rId47"/>
    <p:sldId id="412" r:id="rId48"/>
    <p:sldId id="419" r:id="rId49"/>
    <p:sldId id="416" r:id="rId50"/>
    <p:sldId id="420" r:id="rId51"/>
    <p:sldId id="421" r:id="rId52"/>
    <p:sldId id="422" r:id="rId53"/>
    <p:sldId id="417" r:id="rId54"/>
    <p:sldId id="288" r:id="rId55"/>
    <p:sldId id="413" r:id="rId56"/>
    <p:sldId id="356" r:id="rId57"/>
    <p:sldId id="358" r:id="rId58"/>
    <p:sldId id="360" r:id="rId59"/>
    <p:sldId id="289" r:id="rId60"/>
    <p:sldId id="423" r:id="rId61"/>
    <p:sldId id="424" r:id="rId62"/>
    <p:sldId id="425" r:id="rId63"/>
    <p:sldId id="426" r:id="rId64"/>
    <p:sldId id="427" r:id="rId65"/>
    <p:sldId id="313" r:id="rId66"/>
    <p:sldId id="405" r:id="rId67"/>
    <p:sldId id="428" r:id="rId68"/>
    <p:sldId id="371" r:id="rId69"/>
    <p:sldId id="398" r:id="rId70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18" autoAdjust="0"/>
    <p:restoredTop sz="67623" autoAdjust="0"/>
  </p:normalViewPr>
  <p:slideViewPr>
    <p:cSldViewPr>
      <p:cViewPr varScale="1">
        <p:scale>
          <a:sx n="77" d="100"/>
          <a:sy n="77" d="100"/>
        </p:scale>
        <p:origin x="274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C764A-4389-4972-9010-D7161E81C543}" type="datetimeFigureOut">
              <a:rPr lang="cs-CZ" smtClean="0"/>
              <a:t>25.11.2019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10E99-5D7D-4C93-8C29-3935475DB2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3334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E1935-3C9D-4CF6-A43A-43324C7AABCA}" type="datetimeFigureOut">
              <a:rPr lang="cs-CZ" smtClean="0"/>
              <a:t>25.11.2019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F971B-2ACF-41A7-97B3-35381F70AA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392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F971B-2ACF-41A7-97B3-35381F70AADD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3545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Termín outsourcing označuje: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Hledání zdrojů pro podnikání v bankovním sektoru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Přemístění, převedení nebo vytěsnění jedné nebo více aktivit, které doposud organizace realizovala ve vlastní režii, na externí organizaci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Metoda materiálně-technického zásobování výroby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57050-6DEB-4806-90DE-16E139921488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0358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Jaké činnosti se doporučuje v podniku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outsourcovat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Outsourcing podnikatelských činnosti je vhodný pro následující činnosti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2B590-BF26-4A15-945F-1EFE0C9C8381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Jaké činnosti se nedoporučuje v podniku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outsourcovat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57050-6DEB-4806-90DE-16E139921488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85101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Podle sérií studií, které proběhly od roku 1991 do konce roku 1995, definoval </a:t>
            </a:r>
            <a:r>
              <a:rPr lang="cs-CZ" dirty="0" err="1"/>
              <a:t>The</a:t>
            </a:r>
            <a:r>
              <a:rPr lang="cs-CZ" dirty="0"/>
              <a:t> Outsourcing Institute deset nejčastějších podnikových důvodů outsourcingu a potenciální výhody, které uvedenými cestami mohou být získány. Důvody zde uvádíme v pořadí podle jejich strategické důležitosti a zároveň podle míry jejich úspěšnosti. Prvních pět důvodů je </a:t>
            </a:r>
            <a:r>
              <a:rPr lang="cs-CZ" dirty="0" err="1"/>
              <a:t>strategických,dlouhodobých</a:t>
            </a:r>
            <a:r>
              <a:rPr lang="cs-CZ" dirty="0"/>
              <a:t>, další jsou zaměřeny na krátkodobé přínosy: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57050-6DEB-4806-90DE-16E139921488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87509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SLA je to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57050-6DEB-4806-90DE-16E139921488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03456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klíčové výkonnostní ukazatele sestavené na základě SLA se označují zkratkou: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CPI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KPI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57050-6DEB-4806-90DE-16E139921488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3394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Kritické výkonnostní ukazatele sestavené na základě SLA se označují zkratkou: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CPI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KPI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57050-6DEB-4806-90DE-16E139921488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32345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Offshoring</a:t>
            </a:r>
            <a:r>
              <a:rPr lang="cs-CZ" dirty="0"/>
              <a:t> je ….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F971B-2ACF-41A7-97B3-35381F70AADD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04902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Průmyslový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offshoring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znamená: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průmyslovou činnost domácího subjektu v zahraničí 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vlastní obchodní činnost domácího subjektu v zahraničí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vlastní finanční činnost domácího subjektu v zahraničí (daňový ráj)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F971B-2ACF-41A7-97B3-35381F70AADD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11627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F971B-2ACF-41A7-97B3-35381F70AADD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4690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F971B-2ACF-41A7-97B3-35381F70AADD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79294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Management změny znamená: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Řešení drobných problémů v provozu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Zajištění podmínek pro pravidelnou výměnu části personálu organizace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Část managementu zabývající se přípravou a implementaci změn v organizaci 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Veškerá činnost vrcholového managementu firmy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F971B-2ACF-41A7-97B3-35381F70AADD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9361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Analýza silového pole slouží k </a:t>
            </a:r>
          </a:p>
          <a:p>
            <a:pPr lvl="0"/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Určení hnacích a brzdicích sil a jejich vlivu na změnu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Stanovení důvodů k provedení změny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Analýze dopadů změny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F971B-2ACF-41A7-97B3-35381F70AADD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10308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F971B-2ACF-41A7-97B3-35381F70AADD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61589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F971B-2ACF-41A7-97B3-35381F70AADD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50217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Facility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manažer:</a:t>
            </a:r>
          </a:p>
          <a:p>
            <a:pPr lvl="0"/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Nese zodpovědnost za řízení procesu provádění podpůrných služeb způsobem, který zajistí účelné efektivní plnění společenského poslání organizace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Nenese zodpovědnost za řízení procesu provádění podpůrných služeb, je především konzultantem v oblastí FM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 vždy externím pracovníkem, se kterým se uzavírá smlouva na poskytování FM služeb</a:t>
            </a:r>
          </a:p>
          <a:p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Certifikace CFM, kterou provádí IFMA je orientována na:</a:t>
            </a:r>
          </a:p>
          <a:p>
            <a:pPr lvl="0"/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Ověření znalostí a  kompetencí  </a:t>
            </a:r>
            <a:r>
              <a:rPr lang="cs-CZ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facility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manažerů 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Ověření kvality FM procesů v podniku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Ověření kvality poskytovaných FM služeb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F971B-2ACF-41A7-97B3-35381F70AADD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89462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F971B-2ACF-41A7-97B3-35381F70AADD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20705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F971B-2ACF-41A7-97B3-35381F70AADD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93022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F971B-2ACF-41A7-97B3-35381F70AADD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84345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08490-6690-41EB-9AA9-9DFC12717830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08304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dirty="0"/>
              <a:t>Tento díl vysvětluje pojem kvality FM-služeb, přibližuje způsob smluvního zakotvení a následného sledování kvality. V této části je rozpracován i doporučený přístup poskytovatelů </a:t>
            </a:r>
            <a:r>
              <a:rPr lang="cs-CZ" sz="2400" dirty="0" err="1"/>
              <a:t>facility</a:t>
            </a:r>
            <a:r>
              <a:rPr lang="cs-CZ" sz="2400" dirty="0"/>
              <a:t> managementu (FM-poskytovatelů) k zajištění kvality - zavedení odstupňovaných provozních klíčových výkonnostních ukazatelů (KPI) na straně FM-poskytovatele. V této části je také vysvětlen princip kvalitativního cyklu PDCA pro oblast FM-služeb a doporučení pro jeho implementaci do řízení FM-služeb.</a:t>
            </a:r>
            <a:br>
              <a:rPr lang="cs-CZ" sz="2400" dirty="0"/>
            </a:br>
            <a:endParaRPr lang="cs-CZ" altLang="cs-CZ" sz="2400" b="1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7AAD1-7A0A-4B73-A446-BCD80254D39C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0935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F971B-2ACF-41A7-97B3-35381F70AADD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03665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08490-6690-41EB-9AA9-9DFC12717830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9981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effectLst/>
              </a:rPr>
              <a:t>ČSN EN 15221-4</a:t>
            </a:r>
            <a:br>
              <a:rPr lang="cs-CZ" dirty="0">
                <a:effectLst/>
              </a:rPr>
            </a:br>
            <a:br>
              <a:rPr lang="cs-CZ" dirty="0">
                <a:effectLst/>
              </a:rPr>
            </a:br>
            <a:r>
              <a:rPr lang="cs-CZ" dirty="0">
                <a:effectLst/>
              </a:rPr>
              <a:t>Čtvrtá část souboru upřesňuje a částečně i upravuje rozdělení </a:t>
            </a:r>
            <a:r>
              <a:rPr lang="cs-CZ" dirty="0" err="1">
                <a:effectLst/>
              </a:rPr>
              <a:t>facility</a:t>
            </a:r>
            <a:r>
              <a:rPr lang="cs-CZ" dirty="0">
                <a:effectLst/>
              </a:rPr>
              <a:t> služeb. Zavádí kódované označení kategorií </a:t>
            </a:r>
            <a:r>
              <a:rPr lang="cs-CZ" dirty="0" err="1">
                <a:effectLst/>
              </a:rPr>
              <a:t>facility</a:t>
            </a:r>
            <a:r>
              <a:rPr lang="cs-CZ" dirty="0">
                <a:effectLst/>
              </a:rPr>
              <a:t> služeb, jednotlivé služby popisuje z hlediska jejich obsahu, rozsahu, nákladů i nástrojů. Nejedná se o kompletní přehled všech služeb, ale uvedený přehled stanovuje základní oblasti a nejdůležitější služby v každé kategorii. V této části souboru je vysvětlen i pojem FM-produkt, který je nezbytný pro implementaci ISO 9000 v třetí části (ISO 9000 používá definici kvality produktu). Čtvrtá část je v příloze doplněna i množstvím grafů a diagramů, které osvětlují vztah FM-služeb k řízení, procesům, kvalitativním cyklům atd.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7AAD1-7A0A-4B73-A446-BCD80254D39C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01387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08490-6690-41EB-9AA9-9DFC12717830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96080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effectLst/>
              </a:rPr>
              <a:t>ČSN EN 15221-7</a:t>
            </a:r>
            <a:br>
              <a:rPr lang="cs-CZ" dirty="0">
                <a:effectLst/>
              </a:rPr>
            </a:br>
            <a:br>
              <a:rPr lang="cs-CZ" dirty="0">
                <a:effectLst/>
              </a:rPr>
            </a:br>
            <a:r>
              <a:rPr lang="cs-CZ" dirty="0">
                <a:effectLst/>
              </a:rPr>
              <a:t>Tato evropská norma uvádí pokyny pro výkonnostní </a:t>
            </a:r>
            <a:r>
              <a:rPr lang="cs-CZ" dirty="0" err="1">
                <a:effectLst/>
              </a:rPr>
              <a:t>benchmarking</a:t>
            </a:r>
            <a:r>
              <a:rPr lang="cs-CZ" dirty="0">
                <a:effectLst/>
              </a:rPr>
              <a:t> a obsahuje jasné termíny a definice, jakož i metody </a:t>
            </a:r>
            <a:r>
              <a:rPr lang="cs-CZ" dirty="0" err="1">
                <a:effectLst/>
              </a:rPr>
              <a:t>benchmarkingu</a:t>
            </a:r>
            <a:r>
              <a:rPr lang="cs-CZ" dirty="0">
                <a:effectLst/>
              </a:rPr>
              <a:t> produktů a služeb </a:t>
            </a:r>
            <a:r>
              <a:rPr lang="cs-CZ" dirty="0" err="1">
                <a:effectLst/>
              </a:rPr>
              <a:t>facility</a:t>
            </a:r>
            <a:r>
              <a:rPr lang="cs-CZ" dirty="0">
                <a:effectLst/>
              </a:rPr>
              <a:t> managementu zařízení a služeb, jakož i organizací a provozů </a:t>
            </a:r>
            <a:r>
              <a:rPr lang="cs-CZ" dirty="0" err="1">
                <a:effectLst/>
              </a:rPr>
              <a:t>facility</a:t>
            </a:r>
            <a:r>
              <a:rPr lang="cs-CZ" dirty="0">
                <a:effectLst/>
              </a:rPr>
              <a:t> managementu.</a:t>
            </a:r>
            <a:br>
              <a:rPr lang="cs-CZ" dirty="0">
                <a:effectLst/>
              </a:rPr>
            </a:br>
            <a:r>
              <a:rPr lang="cs-CZ" dirty="0">
                <a:effectLst/>
              </a:rPr>
              <a:t>Tato evropská norma stanoví společný základ pro </a:t>
            </a:r>
            <a:r>
              <a:rPr lang="cs-CZ" dirty="0" err="1">
                <a:effectLst/>
              </a:rPr>
              <a:t>benchmarking</a:t>
            </a:r>
            <a:r>
              <a:rPr lang="cs-CZ" dirty="0">
                <a:effectLst/>
              </a:rPr>
              <a:t> nákladů ve </a:t>
            </a:r>
            <a:r>
              <a:rPr lang="cs-CZ" dirty="0" err="1">
                <a:effectLst/>
              </a:rPr>
              <a:t>facility</a:t>
            </a:r>
            <a:r>
              <a:rPr lang="cs-CZ" dirty="0">
                <a:effectLst/>
              </a:rPr>
              <a:t> managementu, podlahových ploch a dopadů na životní prostředí, stejně jako kvality služeb, spokojenosti a produktivity.</a:t>
            </a:r>
            <a:br>
              <a:rPr lang="cs-CZ" dirty="0">
                <a:effectLst/>
              </a:rPr>
            </a:br>
            <a:r>
              <a:rPr lang="cs-CZ" dirty="0">
                <a:effectLst/>
              </a:rPr>
              <a:t>Tato evropská norma je použitelná pro </a:t>
            </a:r>
            <a:r>
              <a:rPr lang="cs-CZ" dirty="0" err="1">
                <a:effectLst/>
              </a:rPr>
              <a:t>facility</a:t>
            </a:r>
            <a:r>
              <a:rPr lang="cs-CZ" dirty="0">
                <a:effectLst/>
              </a:rPr>
              <a:t> management, jak je definováno v EN 15221-1 a podrob-ně popsáno v EN 15221-4.</a:t>
            </a:r>
            <a:br>
              <a:rPr lang="cs-CZ" dirty="0">
                <a:effectLst/>
              </a:rPr>
            </a:br>
            <a:br>
              <a:rPr lang="cs-CZ" dirty="0">
                <a:effectLst/>
              </a:rPr>
            </a:br>
            <a:endParaRPr lang="cs-CZ" dirty="0">
              <a:effectLst/>
            </a:endParaRPr>
          </a:p>
          <a:p>
            <a:r>
              <a:rPr lang="cs-CZ" dirty="0">
                <a:effectLst/>
              </a:rPr>
              <a:t>Název </a:t>
            </a:r>
            <a:r>
              <a:rPr lang="cs-CZ" dirty="0" err="1">
                <a:effectLst/>
              </a:rPr>
              <a:t>anglicky:Facility</a:t>
            </a:r>
            <a:r>
              <a:rPr lang="cs-CZ" dirty="0">
                <a:effectLst/>
              </a:rPr>
              <a:t> Management - Part 7: </a:t>
            </a:r>
            <a:r>
              <a:rPr lang="cs-CZ" dirty="0" err="1">
                <a:effectLst/>
              </a:rPr>
              <a:t>Guidelines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for</a:t>
            </a:r>
            <a:r>
              <a:rPr lang="cs-CZ" dirty="0">
                <a:effectLst/>
              </a:rPr>
              <a:t> Performance </a:t>
            </a:r>
            <a:r>
              <a:rPr lang="cs-CZ" dirty="0" err="1">
                <a:effectLst/>
              </a:rPr>
              <a:t>BenchmarkingTřídicí</a:t>
            </a:r>
            <a:r>
              <a:rPr lang="cs-CZ" dirty="0">
                <a:effectLst/>
              </a:rPr>
              <a:t> znak:</a:t>
            </a:r>
            <a:r>
              <a:rPr lang="cs-CZ" b="1" dirty="0">
                <a:effectLst/>
              </a:rPr>
              <a:t>762101</a:t>
            </a:r>
            <a:r>
              <a:rPr lang="cs-CZ" dirty="0">
                <a:effectLst/>
              </a:rPr>
              <a:t>Schválena:16.12.2014Vydána:1.1.2015Účinnost od:</a:t>
            </a:r>
            <a:r>
              <a:rPr lang="cs-CZ" b="1" dirty="0">
                <a:effectLst/>
              </a:rPr>
              <a:t>1.2.2015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7AAD1-7A0A-4B73-A446-BCD80254D39C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70432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F971B-2ACF-41A7-97B3-35381F70AADD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015946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Mezí stavební prvky s dlouhodobou životnosti patří: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Omítky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Obklady</a:t>
            </a:r>
          </a:p>
          <a:p>
            <a:pPr lvl="0"/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Základy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F971B-2ACF-41A7-97B3-35381F70AADD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11127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Energetický management se zabývá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F971B-2ACF-41A7-97B3-35381F70AADD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944656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Energetický management se zabývá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F971B-2ACF-41A7-97B3-35381F70AADD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75390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Postupní zastarání stavebního díla vlivem času a vývojem nových materiálů se nazývá:</a:t>
            </a:r>
          </a:p>
          <a:p>
            <a:pPr marL="171450" indent="-171450">
              <a:buFontTx/>
              <a:buChar char="-"/>
            </a:pPr>
            <a:r>
              <a:rPr lang="cs-CZ" dirty="0"/>
              <a:t>Fyzické opotřebení</a:t>
            </a:r>
          </a:p>
          <a:p>
            <a:pPr marL="171450" indent="-171450">
              <a:buFontTx/>
              <a:buChar char="-"/>
            </a:pPr>
            <a:r>
              <a:rPr lang="cs-CZ" dirty="0"/>
              <a:t>Morální opotřebení</a:t>
            </a:r>
          </a:p>
          <a:p>
            <a:pPr marL="171450" indent="-171450">
              <a:buFontTx/>
              <a:buChar char="-"/>
            </a:pPr>
            <a:r>
              <a:rPr lang="cs-CZ" dirty="0"/>
              <a:t>Demolice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F971B-2ACF-41A7-97B3-35381F70AADD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62404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Management údržby má za cíl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F971B-2ACF-41A7-97B3-35381F70AADD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1787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Autorem modelu SBU (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Strategic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Business Unit) je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Shumpeter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A. Einstein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M. Porter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Maslow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Business znamená: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Primární činnosti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Jádro obchodu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Podpůrné činnosti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Hlavní předmět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Facility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managementu je: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Řízení marketingu v organizaci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Zajištění zásad Zákoníku práce v organizaci s podporou veřejné správy a odborů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Podpora základního podnikání</a:t>
            </a:r>
          </a:p>
          <a:p>
            <a:endParaRPr lang="cs-CZ" dirty="0"/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základě hodnotového řetězce lze konstatovat, že efektivní řízení podpůrných procesů přispěje tvorbě zisku formou: 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Navýšení tržeb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Snížení nákladů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Navýšením dividend z cenných papírů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F971B-2ACF-41A7-97B3-35381F70AADD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608620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Udržitelný rozvoj je to:</a:t>
            </a:r>
          </a:p>
          <a:p>
            <a:pPr lvl="0"/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rozvoj, který uspokojuje potřeby současné generace bez ohrožování možností budoucích generací uspokojovat své vlastní potřeby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Kontinuální rozvoj podniku,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Rozvoj managementu údržby</a:t>
            </a:r>
          </a:p>
          <a:p>
            <a:endParaRPr lang="cs-CZ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Udržitelný rozvoj znamená: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F971B-2ACF-41A7-97B3-35381F70AADD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715294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Životní cyklus budovy NEOBSAHUJE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Návrh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Provoz</a:t>
            </a:r>
          </a:p>
          <a:p>
            <a:pPr lvl="0"/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Důchod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08490-6690-41EB-9AA9-9DFC12717830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688150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MACHAČ, O. a kol. : </a:t>
            </a:r>
            <a:r>
              <a:rPr lang="cs-CZ" sz="1200" b="1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Podniková ekonomika a management I. díl, </a:t>
            </a:r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kap. 7.</a:t>
            </a:r>
          </a:p>
          <a:p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Univerzita Pardubice, 1998.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[2]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8CFF5-CB1B-42FF-8323-83CBA5427C6D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242421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Mezi faktory, které ovlivňují majetkovou strukturu, NEPATŘÍ: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Rozsah podnikových výkonů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Stupeň využití celkového majetku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Cena majetku</a:t>
            </a:r>
          </a:p>
          <a:p>
            <a:pPr lvl="0"/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Geografická poloha sídla podniku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F971B-2ACF-41A7-97B3-35381F70AADD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700098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F971B-2ACF-41A7-97B3-35381F70AADD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903814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Cloud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Computing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znamená: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Veškeré aplikace a služby jsou dostupné prostřednictvím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WEBu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firma již nemusí platit za nové licence nebo nové servery</a:t>
            </a:r>
            <a:endParaRPr lang="cs-CZ" dirty="0">
              <a:effectLst/>
            </a:endParaRP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Lepší využití vlastních informačních technologií ve firmě</a:t>
            </a:r>
            <a:endParaRPr lang="cs-CZ" dirty="0">
              <a:effectLst/>
            </a:endParaRP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Není platformou, která by se jakkoliv dotýkala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Facility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Managementu (FM)</a:t>
            </a:r>
            <a:endParaRPr lang="cs-CZ" dirty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EED6B-1DEF-4B38-9359-A0A553E22613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914441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EED6B-1DEF-4B38-9359-A0A553E22613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776231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Pasport objektu je to 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6464F-5206-4AA1-9CFF-416E4EDAFEDC}" type="slidenum">
              <a:rPr lang="cs-CZ" smtClean="0"/>
              <a:pPr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088720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Informace o zařízení a </a:t>
            </a:r>
            <a:r>
              <a:rPr lang="cs-CZ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komponentach</a:t>
            </a:r>
            <a:r>
              <a:rPr lang="cs-CZ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můžeme najit v 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s-CZ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Stavebním pasportu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s-CZ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Technologickém pasportu</a:t>
            </a:r>
            <a:endParaRPr lang="cs-CZ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s-CZ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Personálním pasportu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6464F-5206-4AA1-9CFF-416E4EDAFEDC}" type="slidenum">
              <a:rPr lang="cs-CZ" smtClean="0"/>
              <a:pPr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08823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Pasportizace objektu slouží k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6464F-5206-4AA1-9CFF-416E4EDAFEDC}" type="slidenum">
              <a:rPr lang="cs-CZ" smtClean="0"/>
              <a:pPr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5137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Hlavní předmět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Facility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managementu je: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Řízení marketingu v organizaci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Zajištění zásad Zákoníku práce v organizaci s podporou veřejné správy a odborů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Podpora základního podnikání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Business znamená: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Primární činnosti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Jádro obchodu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Podpůrné činnosti</a:t>
            </a:r>
          </a:p>
          <a:p>
            <a:endParaRPr lang="cs-CZ" dirty="0"/>
          </a:p>
          <a:p>
            <a:endParaRPr lang="cs-CZ" dirty="0"/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Hlavní předmět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Facility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managementu je: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Řízení marketingu v organizaci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Zajištění zásad Zákoníku práce v organizaci s podporou veřejné správy a odborů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Podpora základního podnikání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F971B-2ACF-41A7-97B3-35381F70AADD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349038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HelpDesk</a:t>
            </a:r>
            <a:r>
              <a:rPr lang="cs-CZ" dirty="0"/>
              <a:t> slouží k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EED6B-1DEF-4B38-9359-A0A553E22613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476176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F971B-2ACF-41A7-97B3-35381F70AADD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515796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F971B-2ACF-41A7-97B3-35381F70AADD}" type="slidenum">
              <a:rPr lang="cs-CZ" smtClean="0"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793151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Inteligentní budova je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EED6B-1DEF-4B38-9359-A0A553E22613}" type="slidenum">
              <a:rPr lang="cs-CZ" smtClean="0"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623451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Ergonomie se zabývá: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Zajišťuje normalizaci pracovních míst zaměstnanců na různých pracovištích</a:t>
            </a:r>
          </a:p>
          <a:p>
            <a:pPr lvl="0"/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Interdisciplinární obor, který si klade za cíl zkoumat činnost člověka v průběhu pracovních procesů a přitom navrhovat nejvhodnější postupy s ohledem na jeho psychofyziologické možnost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Pomáhá řešit výhradně světelnou, tepelnou a hlukovou pohodu na pracovišti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Zabývá se problematikou bolesti zad v závislosti na pracovní činnosti člověka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13824-918E-4B45-AE31-69702AF6F74A}" type="slidenum">
              <a:rPr lang="cs-CZ" smtClean="0"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344611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F971B-2ACF-41A7-97B3-35381F70AADD}" type="slidenum">
              <a:rPr lang="cs-CZ" smtClean="0"/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987196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F971B-2ACF-41A7-97B3-35381F70AADD}" type="slidenum">
              <a:rPr lang="cs-CZ" smtClean="0"/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658386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13824-918E-4B45-AE31-69702AF6F74A}" type="slidenum">
              <a:rPr lang="cs-CZ" smtClean="0"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467446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Globalizační: </a:t>
            </a:r>
            <a:r>
              <a:rPr lang="cs-CZ" altLang="cs-CZ" sz="1200" dirty="0"/>
              <a:t>narušení informačních a komunikačních systémů, rozsáhlé živelní pohromy, průmyslové, vojensko-technické a ekologické havárie, epidemie a pandemie, základní životní, surovinové a přepravní kolapsy. Rizika mají nevojenský charakter s těžko definovatelnou aktuálností a možností aktivace během několika hodin až dnů, s obtížně předvídatelným rozsahem s možností přeměny</a:t>
            </a:r>
            <a:br>
              <a:rPr lang="cs-CZ" altLang="cs-CZ" sz="1200" dirty="0"/>
            </a:br>
            <a:r>
              <a:rPr lang="cs-CZ" altLang="cs-CZ" sz="1200" dirty="0"/>
              <a:t>v ohrožení dosud neznámého rozsahu a charakteru.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altLang="cs-CZ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altLang="cs-CZ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Globalizační hrozby spočívají v 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altLang="cs-CZ" sz="1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13824-918E-4B45-AE31-69702AF6F74A}" type="slidenum">
              <a:rPr lang="cs-CZ" smtClean="0"/>
              <a:t>61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106489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Základní povinnosti zaměstnavatele a zaměstnance k zajištění BOZP na pracovišti stanovuje následující zákon: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s-CZ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Zákoník práce</a:t>
            </a:r>
            <a:endParaRPr lang="cs-CZ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s-CZ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ČSN EN 15221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s-CZ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Občanský zákoník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F971B-2ACF-41A7-97B3-35381F70AADD}" type="slidenum">
              <a:rPr lang="cs-CZ" smtClean="0"/>
              <a:t>62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0981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Facility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management je to: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Management zajištující sladění a synergii 3P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Část managementu zabývající se vzdělaním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Zajištuje podmínky pro řešení sporů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3P znamená: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Pracovnici-Procesy-Pracoviště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Pracoviště-Pracovnici-Pomocní dělnici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Práce-Problém-Podpora</a:t>
            </a:r>
          </a:p>
          <a:p>
            <a:endParaRPr lang="cs-CZ" dirty="0"/>
          </a:p>
          <a:p>
            <a:endParaRPr lang="cs-CZ" dirty="0"/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Specifickou oblastí FM, odlišující jej od obecného managementu je: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Pracovnici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Pomocné práce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Prostředí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F971B-2ACF-41A7-97B3-35381F70AADD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500831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F971B-2ACF-41A7-97B3-35381F70AADD}" type="slidenum">
              <a:rPr lang="cs-CZ" smtClean="0"/>
              <a:t>63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246684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Skoronehoda</a:t>
            </a:r>
            <a:r>
              <a:rPr lang="cs-CZ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to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13824-918E-4B45-AE31-69702AF6F74A}" type="slidenum">
              <a:rPr lang="cs-CZ" smtClean="0"/>
              <a:t>64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78398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F971B-2ACF-41A7-97B3-35381F70AADD}" type="slidenum">
              <a:rPr lang="cs-CZ" smtClean="0"/>
              <a:t>65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775293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1C42A-51F7-42AB-9105-2AD3C3766F83}" type="slidenum">
              <a:rPr lang="cs-CZ" smtClean="0"/>
              <a:pPr/>
              <a:t>66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013531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1C42A-51F7-42AB-9105-2AD3C3766F83}" type="slidenum">
              <a:rPr lang="cs-CZ" smtClean="0"/>
              <a:pPr/>
              <a:t>67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219796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Partnerství, v nichž soukromá společnost zajišťuje poskytování veřejné služby (může se jednat jak o placené převzetí provozování stávajících aktiv, tak i o budování, provozování a případně i financování nové či stávající infrastruktury) má název:</a:t>
            </a:r>
          </a:p>
          <a:p>
            <a:pPr lvl="0"/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PPP projekt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Veřejná zakázka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Koncese</a:t>
            </a:r>
          </a:p>
          <a:p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PPP znamená: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Nový přistup kontroly podnikové sféry ze strany EU</a:t>
            </a:r>
          </a:p>
          <a:p>
            <a:pPr lvl="0"/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Partnerství veřejného a soukromého sektoru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Nástroj řízení rizik v organizaci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1C42A-51F7-42AB-9105-2AD3C3766F83}" type="slidenum">
              <a:rPr lang="cs-CZ" smtClean="0"/>
              <a:pPr/>
              <a:t>68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666020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Mezi typy PPP projektů NEPATŘÍ: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Koncese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Veřejná zakázka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DBOT (Design-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Operate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-Transfer)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F971B-2ACF-41A7-97B3-35381F70AADD}" type="slidenum">
              <a:rPr lang="cs-CZ" smtClean="0"/>
              <a:t>69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2686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>
                <a:effectLst/>
              </a:rPr>
              <a:t>Komplexní FM firma nenabízí pouhý soubor jednotlivých služeb. Tato organizace disponuje managementem a týmem zkušených odborníků, kteří komplexně zhodnotí stávající stav a nabídnou efektivní řešení pro budoucnost. Tato organizace zároveň disponuje technickým zázemím, které veškeré tyto služby zajistí. Zákazník této organizace se tak může plně soustředit na hlavní předmět podnikání a zvýšit tak svoje zisky. </a:t>
            </a:r>
            <a:r>
              <a:rPr lang="cs-CZ" b="1" dirty="0" err="1">
                <a:effectLst/>
              </a:rPr>
              <a:t>Ing.Ondřej</a:t>
            </a:r>
            <a:r>
              <a:rPr lang="cs-CZ" b="1" dirty="0">
                <a:effectLst/>
              </a:rPr>
              <a:t> </a:t>
            </a:r>
            <a:r>
              <a:rPr lang="cs-CZ" b="1" dirty="0" err="1">
                <a:effectLst/>
              </a:rPr>
              <a:t>Štrup</a:t>
            </a:r>
            <a:r>
              <a:rPr lang="cs-CZ" b="1" dirty="0">
                <a:effectLst/>
              </a:rPr>
              <a:t>, člen představenstva IFMA CZ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80416-7760-4819-8620-06C5AB0F4A7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3980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Mezi hlavní skupiny podpůrných činnosti NEPATŘÍ: 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Prostor, technika, infrastruktura-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Facility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management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Lidé a organizace- Střediska sdílených služeb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Strategický management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F971B-2ACF-41A7-97B3-35381F70AADD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2097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80416-7760-4819-8620-06C5AB0F4A74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7865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682DC-07AD-49AB-B4DC-29CD5C57828F}" type="datetimeFigureOut">
              <a:rPr lang="cs-CZ" smtClean="0"/>
              <a:t>25.11.2019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A20F-3C70-4650-B9AA-A38F9C96F6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682DC-07AD-49AB-B4DC-29CD5C57828F}" type="datetimeFigureOut">
              <a:rPr lang="cs-CZ" smtClean="0"/>
              <a:t>25.11.2019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A20F-3C70-4650-B9AA-A38F9C96F6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682DC-07AD-49AB-B4DC-29CD5C57828F}" type="datetimeFigureOut">
              <a:rPr lang="cs-CZ" smtClean="0"/>
              <a:t>25.11.2019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A20F-3C70-4650-B9AA-A38F9C96F6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B5A20F-3C70-4650-B9AA-A38F9C96F61F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text 2"/>
          <p:cNvSpPr>
            <a:spLocks noGrp="1"/>
          </p:cNvSpPr>
          <p:nvPr>
            <p:ph idx="1"/>
          </p:nvPr>
        </p:nvSpPr>
        <p:spPr>
          <a:xfrm>
            <a:off x="395536" y="1844824"/>
            <a:ext cx="8615065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913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0813" cy="1468438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fld id="{BA2682DC-07AD-49AB-B4DC-29CD5C57828F}" type="datetimeFigureOut">
              <a:rPr lang="cs-CZ" smtClean="0"/>
              <a:t>25.11.2019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>
          <a:xfrm>
            <a:off x="6553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fld id="{C0B5A20F-3C70-4650-B9AA-A38F9C96F61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682DC-07AD-49AB-B4DC-29CD5C57828F}" type="datetimeFigureOut">
              <a:rPr lang="cs-CZ" smtClean="0"/>
              <a:t>25.11.2019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A20F-3C70-4650-B9AA-A38F9C96F6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682DC-07AD-49AB-B4DC-29CD5C57828F}" type="datetimeFigureOut">
              <a:rPr lang="cs-CZ" smtClean="0"/>
              <a:t>25.11.2019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A20F-3C70-4650-B9AA-A38F9C96F6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682DC-07AD-49AB-B4DC-29CD5C57828F}" type="datetimeFigureOut">
              <a:rPr lang="cs-CZ" smtClean="0"/>
              <a:t>25.11.2019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A20F-3C70-4650-B9AA-A38F9C96F6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682DC-07AD-49AB-B4DC-29CD5C57828F}" type="datetimeFigureOut">
              <a:rPr lang="cs-CZ" smtClean="0"/>
              <a:t>25.11.2019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A20F-3C70-4650-B9AA-A38F9C96F6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682DC-07AD-49AB-B4DC-29CD5C57828F}" type="datetimeFigureOut">
              <a:rPr lang="cs-CZ" smtClean="0"/>
              <a:t>25.11.2019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A20F-3C70-4650-B9AA-A38F9C96F6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682DC-07AD-49AB-B4DC-29CD5C57828F}" type="datetimeFigureOut">
              <a:rPr lang="cs-CZ" smtClean="0"/>
              <a:t>25.11.2019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A20F-3C70-4650-B9AA-A38F9C96F6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682DC-07AD-49AB-B4DC-29CD5C57828F}" type="datetimeFigureOut">
              <a:rPr lang="cs-CZ" smtClean="0"/>
              <a:t>25.11.2019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A20F-3C70-4650-B9AA-A38F9C96F6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682DC-07AD-49AB-B4DC-29CD5C57828F}" type="datetimeFigureOut">
              <a:rPr lang="cs-CZ" smtClean="0"/>
              <a:t>25.11.2019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A20F-3C70-4650-B9AA-A38F9C96F6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682DC-07AD-49AB-B4DC-29CD5C57828F}" type="datetimeFigureOut">
              <a:rPr lang="cs-CZ" smtClean="0"/>
              <a:t>25.11.2019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5A20F-3C70-4650-B9AA-A38F9C96F6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technet.idnes.cz/vyhody-a-nevyhody-outsourcingu-da1-/sw_internet.aspx?c=A030414_5206098_tec_prakticky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3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Relationship Id="rId5" Type="http://schemas.openxmlformats.org/officeDocument/2006/relationships/image" Target="../media/image8.emf"/><Relationship Id="rId4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zbportal.sk/stavebnictvo/naklady-zivotniho-cyklu-betonovych-staveb.html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Relationship Id="rId4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5.xml"/><Relationship Id="rId4" Type="http://schemas.openxmlformats.org/officeDocument/2006/relationships/image" Target="../media/image1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Relationship Id="rId4" Type="http://schemas.openxmlformats.org/officeDocument/2006/relationships/image" Target="../media/image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7.xml"/><Relationship Id="rId4" Type="http://schemas.openxmlformats.org/officeDocument/2006/relationships/image" Target="../media/image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2.png"/><Relationship Id="rId2" Type="http://schemas.openxmlformats.org/officeDocument/2006/relationships/vmlDrawing" Target="../drawings/vmlDrawing3.vml"/><Relationship Id="rId1" Type="http://schemas.openxmlformats.org/officeDocument/2006/relationships/themeOverride" Target="../theme/themeOverride28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9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vmlDrawing" Target="../drawings/vmlDrawing2.vml"/><Relationship Id="rId1" Type="http://schemas.openxmlformats.org/officeDocument/2006/relationships/themeOverride" Target="../theme/themeOverride5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4.bin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0.xml"/><Relationship Id="rId4" Type="http://schemas.openxmlformats.org/officeDocument/2006/relationships/image" Target="../media/image1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1.xml"/><Relationship Id="rId4" Type="http://schemas.openxmlformats.org/officeDocument/2006/relationships/image" Target="../media/image1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Management podpůrných procesů. Příprava na závěrečný test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VI. přednáška</a:t>
            </a:r>
          </a:p>
        </p:txBody>
      </p:sp>
    </p:spTree>
    <p:extLst>
      <p:ext uri="{BB962C8B-B14F-4D97-AF65-F5344CB8AC3E}">
        <p14:creationId xmlns:p14="http://schemas.microsoft.com/office/powerpoint/2010/main" val="32384428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Outsourcing- definice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uskutečňování činností prostřednictvím jiných subjektů (firem).</a:t>
            </a:r>
            <a:endParaRPr lang="cs-CZ" b="1" dirty="0"/>
          </a:p>
          <a:p>
            <a:pPr lvl="0"/>
            <a:r>
              <a:rPr lang="cs-CZ"/>
              <a:t>Přemístění, převedení nebo vytěsnění jedné nebo více aktivit, které doposud organizace realizovala ve vlastní režii, na externí organizaci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3939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Jaké činností se doporučuje </a:t>
            </a:r>
            <a:r>
              <a:rPr lang="cs-CZ" b="1" dirty="0" err="1"/>
              <a:t>outsourcovat</a:t>
            </a:r>
            <a:r>
              <a:rPr lang="cs-CZ" b="1" dirty="0"/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Které nejsou konkurenční výhodou podniku</a:t>
            </a:r>
          </a:p>
          <a:p>
            <a:r>
              <a:rPr lang="cs-CZ" dirty="0"/>
              <a:t>Opakující se (rutinní)</a:t>
            </a:r>
          </a:p>
          <a:p>
            <a:r>
              <a:rPr lang="cs-CZ" dirty="0"/>
              <a:t>Se snadno měřitelným výsledkem</a:t>
            </a:r>
          </a:p>
          <a:p>
            <a:r>
              <a:rPr lang="cs-CZ" dirty="0"/>
              <a:t>Které nejsme schopni zajistit vlastními silami ve stejné kvalitě a se stejnými náklady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sz="2800" i="1" dirty="0"/>
              <a:t>Příklady: úklid, ostraha, účetnictví, IT podpora</a:t>
            </a:r>
          </a:p>
        </p:txBody>
      </p:sp>
    </p:spTree>
    <p:extLst>
      <p:ext uri="{BB962C8B-B14F-4D97-AF65-F5344CB8AC3E}">
        <p14:creationId xmlns:p14="http://schemas.microsoft.com/office/powerpoint/2010/main" val="2763195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Jaké činnosti se nedoporučuje </a:t>
            </a:r>
            <a:r>
              <a:rPr lang="cs-CZ" b="1" dirty="0" err="1"/>
              <a:t>outsourcovat</a:t>
            </a:r>
            <a:r>
              <a:rPr lang="cs-CZ" b="1" dirty="0"/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Které obsahují vlastní know-how,</a:t>
            </a:r>
          </a:p>
          <a:p>
            <a:endParaRPr lang="cs-CZ" dirty="0"/>
          </a:p>
          <a:p>
            <a:r>
              <a:rPr lang="cs-CZ" dirty="0"/>
              <a:t> které obsahují informace o zákaznicích (pokud existuje možnost uniku těchto informací),</a:t>
            </a:r>
          </a:p>
          <a:p>
            <a:endParaRPr lang="cs-CZ" dirty="0"/>
          </a:p>
          <a:p>
            <a:r>
              <a:rPr lang="cs-CZ" dirty="0"/>
              <a:t>když by </a:t>
            </a:r>
            <a:r>
              <a:rPr lang="cs-CZ" dirty="0" err="1"/>
              <a:t>outsourcování</a:t>
            </a:r>
            <a:r>
              <a:rPr lang="cs-CZ" dirty="0"/>
              <a:t> dané služby vedlo ke komplikacím v jejím každodenním využívání</a:t>
            </a:r>
          </a:p>
        </p:txBody>
      </p:sp>
    </p:spTree>
    <p:extLst>
      <p:ext uri="{BB962C8B-B14F-4D97-AF65-F5344CB8AC3E}">
        <p14:creationId xmlns:p14="http://schemas.microsoft.com/office/powerpoint/2010/main" val="2861897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Důvody outsourcingu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soustředění na hlavní činnost podniku, </a:t>
            </a:r>
          </a:p>
          <a:p>
            <a:r>
              <a:rPr lang="cs-CZ" dirty="0"/>
              <a:t>přístup k možnostem a schopnostem na světové úrovni, </a:t>
            </a:r>
          </a:p>
          <a:p>
            <a:r>
              <a:rPr lang="cs-CZ" dirty="0"/>
              <a:t>rozšíření přínosů restrukturalizace, </a:t>
            </a:r>
          </a:p>
          <a:p>
            <a:r>
              <a:rPr lang="cs-CZ" dirty="0"/>
              <a:t>zvýšení pružnosti zdrojů (snadněji se přizpůsobuje změnám objemu a frekvence - při zmenšení nezůstávají vysoké fixní náklady)  </a:t>
            </a:r>
          </a:p>
          <a:p>
            <a:r>
              <a:rPr lang="cs-CZ" dirty="0"/>
              <a:t>sdílení rizik, </a:t>
            </a:r>
          </a:p>
          <a:p>
            <a:r>
              <a:rPr lang="cs-CZ" dirty="0"/>
              <a:t>uvolnění zdrojů pro jiné účely, </a:t>
            </a:r>
          </a:p>
          <a:p>
            <a:r>
              <a:rPr lang="cs-CZ" dirty="0"/>
              <a:t>uvolnění kapitálových prostředků, </a:t>
            </a:r>
          </a:p>
          <a:p>
            <a:r>
              <a:rPr lang="cs-CZ" dirty="0"/>
              <a:t>přísun peněz, </a:t>
            </a:r>
          </a:p>
          <a:p>
            <a:r>
              <a:rPr lang="cs-CZ" dirty="0"/>
              <a:t>snížení operativních nákladů, </a:t>
            </a:r>
          </a:p>
          <a:p>
            <a:r>
              <a:rPr lang="cs-CZ" dirty="0"/>
              <a:t>předvídatelné náklady a kontrolovatelné výdaje na danou oblast, </a:t>
            </a:r>
          </a:p>
          <a:p>
            <a:r>
              <a:rPr lang="cs-CZ" dirty="0"/>
              <a:t>zdroje nejsou dostupné interně (např. při přestěhování do jiné lokality), </a:t>
            </a:r>
          </a:p>
          <a:p>
            <a:r>
              <a:rPr lang="cs-CZ" dirty="0"/>
              <a:t>některé činnosti jsou těžko ovladatelné nebo zcela mimo kontrolu,</a:t>
            </a:r>
          </a:p>
          <a:p>
            <a:r>
              <a:rPr lang="cs-CZ" dirty="0"/>
              <a:t>podnik nedisponuje dostatečnými lidskými zdroji pro řízení funkční oblasti (outsourcing řízení funkční oblasti). 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763688" y="6525344"/>
            <a:ext cx="687781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cs-CZ" sz="800" dirty="0">
                <a:solidFill>
                  <a:prstClr val="black"/>
                </a:solidFill>
              </a:rPr>
              <a:t>Zdroj: </a:t>
            </a:r>
            <a:r>
              <a:rPr lang="cs-CZ" sz="800" dirty="0">
                <a:solidFill>
                  <a:prstClr val="black"/>
                </a:solidFill>
                <a:hlinkClick r:id="rId3"/>
              </a:rPr>
              <a:t>http://technet.idnes.cz/vyhody-a-nevyhody-outsourcingu-da1-/sw_internet.aspx?c=A030414_5206098_tec_prakticky</a:t>
            </a:r>
            <a:endParaRPr lang="cs-CZ" sz="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405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SLA- </a:t>
            </a:r>
            <a:r>
              <a:rPr lang="cs-CZ" b="1" dirty="0" err="1"/>
              <a:t>Service</a:t>
            </a:r>
            <a:r>
              <a:rPr lang="cs-CZ" b="1" dirty="0"/>
              <a:t> </a:t>
            </a:r>
            <a:r>
              <a:rPr lang="cs-CZ" b="1" dirty="0" err="1"/>
              <a:t>Level</a:t>
            </a:r>
            <a:r>
              <a:rPr lang="cs-CZ" b="1" dirty="0"/>
              <a:t> </a:t>
            </a:r>
            <a:r>
              <a:rPr lang="cs-CZ" b="1" dirty="0" err="1"/>
              <a:t>Agreement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smluvní dohoda, která popisuje úroveň poskytovaných služeb poskytovatele outsourcingu. </a:t>
            </a:r>
          </a:p>
          <a:p>
            <a:r>
              <a:rPr lang="cs-CZ" dirty="0"/>
              <a:t>Vznikla potřebou vzájemně si mezi dodavatelem a zákazníkem dojednat rozsah prací, flexibilitu při změnových požadavcích a sankce za nedodržení sepsaných pravidel. </a:t>
            </a:r>
          </a:p>
        </p:txBody>
      </p:sp>
    </p:spTree>
    <p:extLst>
      <p:ext uri="{BB962C8B-B14F-4D97-AF65-F5344CB8AC3E}">
        <p14:creationId xmlns:p14="http://schemas.microsoft.com/office/powerpoint/2010/main" val="1373785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KPI (Key Performance Indicators)- </a:t>
            </a:r>
            <a:r>
              <a:rPr lang="cs-CZ" b="1" dirty="0"/>
              <a:t>klíčové indikátory výkonnosti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klíčové výkonnostní ukazatele sestavené na základě SLA, které umožňují promítnutí úrovně kvality poskytované služby do způsobu hodnocení. Každý ukazatel má v dohodě určitou váhu a nedodržení úrovně kvality má za následek sankci – např. ve formě slevy z fakturace ve výši určitého procenta z měsíčního obratu služby.</a:t>
            </a:r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995936" y="5877272"/>
            <a:ext cx="4594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http://www.facility-management.cz/fm-slovnik</a:t>
            </a:r>
          </a:p>
        </p:txBody>
      </p:sp>
    </p:spTree>
    <p:extLst>
      <p:ext uri="{BB962C8B-B14F-4D97-AF65-F5344CB8AC3E}">
        <p14:creationId xmlns:p14="http://schemas.microsoft.com/office/powerpoint/2010/main" val="257856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CPI- </a:t>
            </a:r>
            <a:r>
              <a:rPr lang="cs-CZ" b="1" dirty="0" err="1"/>
              <a:t>critical</a:t>
            </a:r>
            <a:r>
              <a:rPr lang="cs-CZ" b="1" dirty="0"/>
              <a:t> performance </a:t>
            </a:r>
            <a:r>
              <a:rPr lang="cs-CZ" b="1" dirty="0" err="1"/>
              <a:t>indicators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Kritické KPI je míra nespokojenosti s poskytovanou službou, kdy hrozí vypovězení smlouvy ze strany zadavatele. </a:t>
            </a:r>
          </a:p>
        </p:txBody>
      </p:sp>
      <p:sp>
        <p:nvSpPr>
          <p:cNvPr id="4" name="Obdélník 3"/>
          <p:cNvSpPr/>
          <p:nvPr/>
        </p:nvSpPr>
        <p:spPr>
          <a:xfrm>
            <a:off x="3638809" y="5779764"/>
            <a:ext cx="5292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http://www.atalian.cz/kpi-ve-facility-managementu</a:t>
            </a:r>
          </a:p>
        </p:txBody>
      </p:sp>
    </p:spTree>
    <p:extLst>
      <p:ext uri="{BB962C8B-B14F-4D97-AF65-F5344CB8AC3E}">
        <p14:creationId xmlns:p14="http://schemas.microsoft.com/office/powerpoint/2010/main" val="74593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93038" cy="1143000"/>
          </a:xfrm>
        </p:spPr>
        <p:txBody>
          <a:bodyPr/>
          <a:lstStyle/>
          <a:p>
            <a:pPr algn="ctr"/>
            <a:r>
              <a:rPr lang="cs-CZ" altLang="cs-CZ" b="1" dirty="0"/>
              <a:t>OFFSHORING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828800"/>
            <a:ext cx="8802688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800" dirty="0"/>
              <a:t>„mimo pobřeží“</a:t>
            </a:r>
          </a:p>
          <a:p>
            <a:pPr>
              <a:lnSpc>
                <a:spcPct val="90000"/>
              </a:lnSpc>
            </a:pPr>
            <a:r>
              <a:rPr lang="cs-CZ" altLang="cs-CZ" sz="2800" dirty="0"/>
              <a:t>Původně – daňové ráje</a:t>
            </a:r>
          </a:p>
          <a:p>
            <a:pPr>
              <a:lnSpc>
                <a:spcPct val="90000"/>
              </a:lnSpc>
            </a:pPr>
            <a:r>
              <a:rPr lang="cs-CZ" altLang="cs-CZ" sz="2800" dirty="0"/>
              <a:t>Přesun některých nebo všech činností do nízkonákladových zemí (Wall </a:t>
            </a:r>
            <a:r>
              <a:rPr lang="cs-CZ" altLang="cs-CZ" sz="2800" dirty="0" err="1"/>
              <a:t>Steet</a:t>
            </a:r>
            <a:r>
              <a:rPr lang="cs-CZ" altLang="cs-CZ" sz="2800" dirty="0"/>
              <a:t> </a:t>
            </a:r>
            <a:r>
              <a:rPr lang="cs-CZ" altLang="cs-CZ" sz="2800" dirty="0" err="1"/>
              <a:t>Journal</a:t>
            </a:r>
            <a:r>
              <a:rPr lang="cs-CZ" altLang="cs-CZ" sz="2800" dirty="0"/>
              <a:t>, 2002)</a:t>
            </a:r>
          </a:p>
          <a:p>
            <a:pPr>
              <a:lnSpc>
                <a:spcPct val="90000"/>
              </a:lnSpc>
            </a:pPr>
            <a:r>
              <a:rPr lang="cs-CZ" altLang="cs-CZ" sz="2800" dirty="0"/>
              <a:t>Produkce nebo jiné takto přesunuté činnosti jsou delegovány na společnost v plném nebo částečném vlastnictví matky (</a:t>
            </a:r>
            <a:r>
              <a:rPr lang="cs-CZ" altLang="cs-CZ" sz="2800" b="1" dirty="0">
                <a:solidFill>
                  <a:srgbClr val="FF0000"/>
                </a:solidFill>
              </a:rPr>
              <a:t>vnitropodnikový </a:t>
            </a:r>
            <a:r>
              <a:rPr lang="cs-CZ" altLang="cs-CZ" sz="2800" b="1" dirty="0" err="1">
                <a:solidFill>
                  <a:srgbClr val="FF0000"/>
                </a:solidFill>
              </a:rPr>
              <a:t>offshoring</a:t>
            </a:r>
            <a:r>
              <a:rPr lang="cs-CZ" altLang="cs-CZ" sz="2800" b="1" dirty="0">
                <a:solidFill>
                  <a:srgbClr val="FF0000"/>
                </a:solidFill>
              </a:rPr>
              <a:t> – přímá zahraniční investice</a:t>
            </a:r>
            <a:r>
              <a:rPr lang="cs-CZ" altLang="cs-CZ" sz="2800" dirty="0"/>
              <a:t>)</a:t>
            </a:r>
          </a:p>
          <a:p>
            <a:pPr>
              <a:lnSpc>
                <a:spcPct val="90000"/>
              </a:lnSpc>
            </a:pPr>
            <a:r>
              <a:rPr lang="cs-CZ" altLang="cs-CZ" sz="2800" dirty="0"/>
              <a:t>Přenos produkce na jinou, zcela nezávislou společnost v hostitelské zemi (</a:t>
            </a:r>
            <a:r>
              <a:rPr lang="cs-CZ" altLang="cs-CZ" sz="2800" b="1" dirty="0" err="1">
                <a:solidFill>
                  <a:srgbClr val="FF0000"/>
                </a:solidFill>
              </a:rPr>
              <a:t>outsourcovaný</a:t>
            </a:r>
            <a:r>
              <a:rPr lang="cs-CZ" altLang="cs-CZ" sz="2800" dirty="0"/>
              <a:t>, externí, </a:t>
            </a:r>
            <a:r>
              <a:rPr lang="cs-CZ" altLang="cs-CZ" sz="2800" b="1" dirty="0" err="1">
                <a:solidFill>
                  <a:srgbClr val="FF0000"/>
                </a:solidFill>
              </a:rPr>
              <a:t>offshoring</a:t>
            </a:r>
            <a:r>
              <a:rPr lang="cs-CZ" altLang="cs-CZ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12019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b="1" dirty="0"/>
              <a:t>DĚLENÍ OFFSHORINGU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017713"/>
            <a:ext cx="8650288" cy="46878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800" b="1" dirty="0">
                <a:solidFill>
                  <a:srgbClr val="FF0000"/>
                </a:solidFill>
              </a:rPr>
              <a:t>Průmyslový</a:t>
            </a:r>
            <a:r>
              <a:rPr lang="cs-CZ" altLang="cs-CZ" sz="2800" dirty="0"/>
              <a:t> – představuje průmyslovou činnost domácího subjektu v zahraničí (přenos části výroby do nízkonákladové ekonomiky, využití investičních pobídek, daňových prázdnin)</a:t>
            </a:r>
          </a:p>
          <a:p>
            <a:pPr>
              <a:lnSpc>
                <a:spcPct val="90000"/>
              </a:lnSpc>
            </a:pPr>
            <a:r>
              <a:rPr lang="cs-CZ" altLang="cs-CZ" sz="2800" b="1" dirty="0">
                <a:solidFill>
                  <a:srgbClr val="FF0000"/>
                </a:solidFill>
              </a:rPr>
              <a:t>Obchodní </a:t>
            </a:r>
            <a:r>
              <a:rPr lang="cs-CZ" altLang="cs-CZ" sz="2800" dirty="0"/>
              <a:t>– vlastní obchodní činnost domácího subjektu v zahraničí (daňové výhody); důležité je založení řídícího centra</a:t>
            </a:r>
          </a:p>
          <a:p>
            <a:pPr>
              <a:lnSpc>
                <a:spcPct val="90000"/>
              </a:lnSpc>
            </a:pPr>
            <a:r>
              <a:rPr lang="cs-CZ" altLang="cs-CZ" sz="2800" b="1" dirty="0">
                <a:solidFill>
                  <a:srgbClr val="FF0000"/>
                </a:solidFill>
              </a:rPr>
              <a:t>Finanční </a:t>
            </a:r>
            <a:r>
              <a:rPr lang="cs-CZ" altLang="cs-CZ" sz="2800" dirty="0"/>
              <a:t>– představuje vlastní finanční činnost domácího subjektu v zahraničí (daňový ráj)</a:t>
            </a:r>
          </a:p>
        </p:txBody>
      </p:sp>
    </p:spTree>
    <p:extLst>
      <p:ext uri="{BB962C8B-B14F-4D97-AF65-F5344CB8AC3E}">
        <p14:creationId xmlns:p14="http://schemas.microsoft.com/office/powerpoint/2010/main" val="1018180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MANAGEMENT ZMĚNY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8537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Struktura testu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7 otázek za 1 bod (výběr 1 z několika variant- zavřené otázky)</a:t>
            </a:r>
          </a:p>
          <a:p>
            <a:pPr marL="0" indent="0">
              <a:buNone/>
            </a:pPr>
            <a:r>
              <a:rPr lang="cs-CZ" sz="2100" i="1" dirty="0"/>
              <a:t>Příklad: </a:t>
            </a:r>
            <a:r>
              <a:rPr lang="cs-CZ" sz="1900" i="1" dirty="0"/>
              <a:t>Hlavní předmět </a:t>
            </a:r>
            <a:r>
              <a:rPr lang="cs-CZ" sz="1900" i="1" dirty="0" err="1"/>
              <a:t>Facility</a:t>
            </a:r>
            <a:r>
              <a:rPr lang="cs-CZ" sz="1900" i="1" dirty="0"/>
              <a:t> managementu je:</a:t>
            </a:r>
          </a:p>
          <a:p>
            <a:pPr lvl="1"/>
            <a:r>
              <a:rPr lang="cs-CZ" sz="1500" i="1" dirty="0"/>
              <a:t>Řízení marketingu v organizaci</a:t>
            </a:r>
          </a:p>
          <a:p>
            <a:pPr lvl="1"/>
            <a:r>
              <a:rPr lang="cs-CZ" sz="1500" i="1" dirty="0"/>
              <a:t>Zajištění zásad Zákoníku práce v organizaci s podporou veřejné správy a odborů</a:t>
            </a:r>
          </a:p>
          <a:p>
            <a:pPr lvl="1"/>
            <a:r>
              <a:rPr lang="cs-CZ" sz="1500" i="1" dirty="0"/>
              <a:t>Podpora základního podnikání</a:t>
            </a:r>
            <a:endParaRPr lang="cs-CZ" dirty="0"/>
          </a:p>
          <a:p>
            <a:r>
              <a:rPr lang="cs-CZ" dirty="0"/>
              <a:t>4 otázky za 2 body (definice, otevřené otázky)</a:t>
            </a:r>
          </a:p>
          <a:p>
            <a:pPr marL="0" indent="0">
              <a:buNone/>
            </a:pPr>
            <a:r>
              <a:rPr lang="cs-CZ" sz="1900" i="1" dirty="0"/>
              <a:t>Příklad:  Pasportizace objektu slouží k…..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10-11: dobře, 12-13: velmi dobře, 14-15: výborně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55922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b="1"/>
              <a:t>MANAGEMENT ZMĚNY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8913" y="2667000"/>
            <a:ext cx="8955087" cy="3544888"/>
          </a:xfrm>
        </p:spPr>
        <p:txBody>
          <a:bodyPr/>
          <a:lstStyle/>
          <a:p>
            <a:pPr eaLnBrk="1" hangingPunct="1"/>
            <a:r>
              <a:rPr lang="cs-CZ" altLang="cs-CZ" dirty="0"/>
              <a:t>Řízení procesně orientované změny organizace</a:t>
            </a:r>
          </a:p>
          <a:p>
            <a:pPr eaLnBrk="1" hangingPunct="1"/>
            <a:r>
              <a:rPr lang="cs-CZ" altLang="cs-CZ" dirty="0"/>
              <a:t>Řešení problémů s více variantami řešení</a:t>
            </a:r>
          </a:p>
          <a:p>
            <a:pPr eaLnBrk="1" hangingPunct="1"/>
            <a:r>
              <a:rPr lang="cs-CZ" altLang="cs-CZ" dirty="0"/>
              <a:t>Zvládání odporu vůči změnám</a:t>
            </a:r>
          </a:p>
          <a:p>
            <a:pPr eaLnBrk="1" hangingPunct="1"/>
            <a:r>
              <a:rPr lang="cs-CZ" altLang="cs-CZ" dirty="0"/>
              <a:t>Analýzy silového pole…</a:t>
            </a:r>
          </a:p>
        </p:txBody>
      </p:sp>
    </p:spTree>
    <p:extLst>
      <p:ext uri="{BB962C8B-B14F-4D97-AF65-F5344CB8AC3E}">
        <p14:creationId xmlns:p14="http://schemas.microsoft.com/office/powerpoint/2010/main" val="23349797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b="1" dirty="0"/>
              <a:t>Analýza silového pole</a:t>
            </a:r>
            <a:endParaRPr lang="cs-CZ" altLang="cs-CZ" dirty="0"/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Brzdicí síly</a:t>
            </a:r>
          </a:p>
          <a:p>
            <a:r>
              <a:rPr lang="cs-CZ" altLang="cs-CZ" dirty="0"/>
              <a:t>Hnací síly</a:t>
            </a:r>
          </a:p>
          <a:p>
            <a:r>
              <a:rPr lang="cs-CZ" altLang="cs-CZ" dirty="0"/>
              <a:t>Měření vlivu sily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4284662" y="2239964"/>
            <a:ext cx="4356101" cy="3384550"/>
            <a:chOff x="2051049" y="2708275"/>
            <a:chExt cx="4356101" cy="338455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2051049" y="4206518"/>
              <a:ext cx="4176713" cy="504825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algn="ctr"/>
              <a:r>
                <a:rPr lang="cs-CZ" altLang="cs-CZ" b="1" dirty="0">
                  <a:latin typeface="Times New Roman" pitchFamily="18" charset="0"/>
                </a:rPr>
                <a:t>Rovnovážný stav</a:t>
              </a: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051050" y="2708275"/>
              <a:ext cx="3960813" cy="576263"/>
            </a:xfrm>
            <a:prstGeom prst="rect">
              <a:avLst/>
            </a:prstGeom>
            <a:noFill/>
            <a:ln w="9525" algn="ctr">
              <a:miter lim="800000"/>
              <a:headEnd/>
              <a:tailEnd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wrap="none" anchor="ctr">
              <a:flatTx/>
            </a:bodyPr>
            <a:lstStyle/>
            <a:p>
              <a:pPr algn="ctr"/>
              <a:r>
                <a:rPr lang="cs-CZ" altLang="cs-CZ" b="1" dirty="0">
                  <a:latin typeface="Times New Roman" pitchFamily="18" charset="0"/>
                </a:rPr>
                <a:t>Faktory podporující proces změn 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 rot="5400000" flipV="1">
              <a:off x="4013201" y="3698875"/>
              <a:ext cx="576262" cy="4211637"/>
            </a:xfrm>
            <a:prstGeom prst="rect">
              <a:avLst/>
            </a:prstGeom>
            <a:noFill/>
            <a:ln w="9525" algn="ctr">
              <a:miter lim="800000"/>
              <a:headEnd/>
              <a:tailEnd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vert="eaVert" wrap="none" anchor="ctr">
              <a:flatTx/>
            </a:bodyPr>
            <a:lstStyle/>
            <a:p>
              <a:pPr algn="ctr"/>
              <a:r>
                <a:rPr lang="cs-CZ" altLang="cs-CZ" b="1">
                  <a:latin typeface="Times New Roman" pitchFamily="18" charset="0"/>
                </a:rPr>
                <a:t>Faktory blokující proces změn</a:t>
              </a:r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2700338" y="4868863"/>
              <a:ext cx="360362" cy="431800"/>
            </a:xfrm>
            <a:prstGeom prst="upArrow">
              <a:avLst>
                <a:gd name="adj1" fmla="val 50000"/>
                <a:gd name="adj2" fmla="val 29956"/>
              </a:avLst>
            </a:prstGeom>
            <a:solidFill>
              <a:schemeClr val="hlink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 rot="10800000">
              <a:off x="3924300" y="3500438"/>
              <a:ext cx="360363" cy="431800"/>
            </a:xfrm>
            <a:prstGeom prst="upArrow">
              <a:avLst>
                <a:gd name="adj1" fmla="val 50000"/>
                <a:gd name="adj2" fmla="val 29956"/>
              </a:avLst>
            </a:prstGeom>
            <a:solidFill>
              <a:schemeClr val="accent2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 rot="10800000">
              <a:off x="5076825" y="3429000"/>
              <a:ext cx="360363" cy="431800"/>
            </a:xfrm>
            <a:prstGeom prst="upArrow">
              <a:avLst>
                <a:gd name="adj1" fmla="val 50000"/>
                <a:gd name="adj2" fmla="val 29956"/>
              </a:avLst>
            </a:prstGeom>
            <a:solidFill>
              <a:schemeClr val="accent2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" name="AutoShape 10"/>
            <p:cNvSpPr>
              <a:spLocks noChangeArrowheads="1"/>
            </p:cNvSpPr>
            <p:nvPr/>
          </p:nvSpPr>
          <p:spPr bwMode="auto">
            <a:xfrm rot="10800000">
              <a:off x="2700338" y="3573463"/>
              <a:ext cx="360362" cy="431800"/>
            </a:xfrm>
            <a:prstGeom prst="upArrow">
              <a:avLst>
                <a:gd name="adj1" fmla="val 50000"/>
                <a:gd name="adj2" fmla="val 29956"/>
              </a:avLst>
            </a:prstGeom>
            <a:solidFill>
              <a:schemeClr val="accent2"/>
            </a:solidFill>
            <a:ln w="9525" algn="ctr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/>
              <a:endParaRPr lang="cs-CZ" altLang="cs-CZ" sz="1400" b="1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3924300" y="4868863"/>
              <a:ext cx="360363" cy="431800"/>
            </a:xfrm>
            <a:prstGeom prst="upArrow">
              <a:avLst>
                <a:gd name="adj1" fmla="val 50000"/>
                <a:gd name="adj2" fmla="val 29956"/>
              </a:avLst>
            </a:prstGeom>
            <a:solidFill>
              <a:schemeClr val="hlink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5076825" y="4868863"/>
              <a:ext cx="360363" cy="431800"/>
            </a:xfrm>
            <a:prstGeom prst="upArrow">
              <a:avLst>
                <a:gd name="adj1" fmla="val 50000"/>
                <a:gd name="adj2" fmla="val 29956"/>
              </a:avLst>
            </a:prstGeom>
            <a:solidFill>
              <a:schemeClr val="hlink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" name="TextovéPole 1"/>
          <p:cNvSpPr txBox="1"/>
          <p:nvPr/>
        </p:nvSpPr>
        <p:spPr>
          <a:xfrm>
            <a:off x="319006" y="5517232"/>
            <a:ext cx="4826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/>
              <a:t>Aby změna se uskutečnila musí hnací síly být větší než brzdicí</a:t>
            </a:r>
          </a:p>
        </p:txBody>
      </p:sp>
    </p:spTree>
    <p:extLst>
      <p:ext uri="{BB962C8B-B14F-4D97-AF65-F5344CB8AC3E}">
        <p14:creationId xmlns:p14="http://schemas.microsoft.com/office/powerpoint/2010/main" val="7099864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FACILITY MANAŽER</a:t>
            </a: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1570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b="1" dirty="0"/>
              <a:t>FACILITY MANAŽER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017713"/>
            <a:ext cx="8726488" cy="4687887"/>
          </a:xfrm>
        </p:spPr>
        <p:txBody>
          <a:bodyPr/>
          <a:lstStyle/>
          <a:p>
            <a:r>
              <a:rPr lang="cs-CZ" altLang="cs-CZ" sz="2800" b="1" dirty="0">
                <a:solidFill>
                  <a:srgbClr val="FF0000"/>
                </a:solidFill>
              </a:rPr>
              <a:t>Nese zodpovědnost za řízení procesu provádění podpůrných služeb způsobem, který zajistí účelné efektivní plnění společenského poslání organizace</a:t>
            </a:r>
          </a:p>
          <a:p>
            <a:r>
              <a:rPr lang="cs-CZ" altLang="cs-CZ" sz="2800" dirty="0"/>
              <a:t>Je strategickým partnerem vrcholového managementu klienta a manažerem zodpovědným svým majitelům za bezporuchový chod svěřené organizace</a:t>
            </a:r>
          </a:p>
          <a:p>
            <a:r>
              <a:rPr lang="cs-CZ" altLang="cs-CZ" sz="2800" b="1" dirty="0">
                <a:solidFill>
                  <a:srgbClr val="FF0000"/>
                </a:solidFill>
              </a:rPr>
              <a:t>Profesní způsobilosti: </a:t>
            </a:r>
            <a:r>
              <a:rPr lang="cs-CZ" altLang="cs-CZ" sz="2800" dirty="0"/>
              <a:t>technické, humánní a koncepční</a:t>
            </a:r>
          </a:p>
        </p:txBody>
      </p:sp>
    </p:spTree>
    <p:extLst>
      <p:ext uri="{BB962C8B-B14F-4D97-AF65-F5344CB8AC3E}">
        <p14:creationId xmlns:p14="http://schemas.microsoft.com/office/powerpoint/2010/main" val="2371828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76672"/>
            <a:ext cx="8260407" cy="1531938"/>
          </a:xfrm>
        </p:spPr>
        <p:txBody>
          <a:bodyPr/>
          <a:lstStyle/>
          <a:p>
            <a:pPr algn="ctr"/>
            <a:r>
              <a:rPr lang="cs-CZ" altLang="cs-CZ" b="1" dirty="0"/>
              <a:t>CERTIFIKACE FACILITY MANAŽERA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017713"/>
            <a:ext cx="8726488" cy="46878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b="1" dirty="0">
                <a:solidFill>
                  <a:srgbClr val="FF0000"/>
                </a:solidFill>
              </a:rPr>
              <a:t>Certifikační program sdružení IFMA je zaměřen na lidi</a:t>
            </a:r>
            <a:r>
              <a:rPr lang="cs-CZ" altLang="cs-CZ" dirty="0"/>
              <a:t>, kteří jsou zapojeni do managementu budov a podpůrných činností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Cíle programu:</a:t>
            </a:r>
          </a:p>
          <a:p>
            <a:pPr lvl="1">
              <a:lnSpc>
                <a:spcPct val="90000"/>
              </a:lnSpc>
            </a:pPr>
            <a:r>
              <a:rPr lang="cs-CZ" altLang="cs-CZ" dirty="0"/>
              <a:t>Zajistit profesionální kompetence</a:t>
            </a:r>
          </a:p>
          <a:p>
            <a:pPr lvl="1">
              <a:lnSpc>
                <a:spcPct val="90000"/>
              </a:lnSpc>
            </a:pPr>
            <a:r>
              <a:rPr lang="cs-CZ" altLang="cs-CZ" dirty="0"/>
              <a:t>Stanovit standardy pro profesionální praxi</a:t>
            </a:r>
          </a:p>
          <a:p>
            <a:pPr lvl="1">
              <a:lnSpc>
                <a:spcPct val="90000"/>
              </a:lnSpc>
            </a:pPr>
            <a:r>
              <a:rPr lang="cs-CZ" altLang="cs-CZ" dirty="0"/>
              <a:t>Uznávání povolání FM v organizaci a ve společnosti</a:t>
            </a:r>
          </a:p>
          <a:p>
            <a:pPr lvl="1">
              <a:lnSpc>
                <a:spcPct val="90000"/>
              </a:lnSpc>
            </a:pPr>
            <a:r>
              <a:rPr lang="cs-CZ" altLang="cs-CZ" dirty="0"/>
              <a:t>Ovlivnit směr budoucího vývoje profese FM</a:t>
            </a:r>
          </a:p>
        </p:txBody>
      </p:sp>
    </p:spTree>
    <p:extLst>
      <p:ext uri="{BB962C8B-B14F-4D97-AF65-F5344CB8AC3E}">
        <p14:creationId xmlns:p14="http://schemas.microsoft.com/office/powerpoint/2010/main" val="533057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8105775" cy="1531938"/>
          </a:xfrm>
        </p:spPr>
        <p:txBody>
          <a:bodyPr/>
          <a:lstStyle/>
          <a:p>
            <a:pPr algn="ctr"/>
            <a:r>
              <a:rPr lang="cs-CZ" altLang="cs-CZ" b="1" dirty="0"/>
              <a:t>ZKOUŠKA CERTIFIKACE FACILITY MANAŽERA (CFM)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017713"/>
            <a:ext cx="8650288" cy="4687887"/>
          </a:xfrm>
        </p:spPr>
        <p:txBody>
          <a:bodyPr/>
          <a:lstStyle/>
          <a:p>
            <a:r>
              <a:rPr lang="cs-CZ" altLang="cs-CZ" sz="2400" dirty="0"/>
              <a:t>Prozatím ji lze vykonat pouze v angličtině, němčině, holandštině, italštině a švédštině (v češtině ne!)</a:t>
            </a:r>
          </a:p>
          <a:p>
            <a:r>
              <a:rPr lang="cs-CZ" altLang="cs-CZ" sz="2400" dirty="0"/>
              <a:t>Absolvent, který uspěje u náročné zkoušky, obdrží certifikát, který jej opravňuje užívat ke svému jménu titul „CFM“</a:t>
            </a:r>
          </a:p>
          <a:p>
            <a:r>
              <a:rPr lang="cs-CZ" altLang="cs-CZ" sz="2400" dirty="0"/>
              <a:t>Certifikovaný </a:t>
            </a:r>
            <a:r>
              <a:rPr lang="cs-CZ" altLang="cs-CZ" sz="2400" dirty="0" err="1"/>
              <a:t>facility</a:t>
            </a:r>
            <a:r>
              <a:rPr lang="cs-CZ" altLang="cs-CZ" sz="2400" dirty="0"/>
              <a:t> manažer je v celém světě chápán jako řídící pracovník, který v jedné osobě spojuje široké pole znalostí (technické, procesní, ekonomické, humánní, ekologické, psychologické a etické), má dostatečnou praxi a bohaté zkušenosti (musí denně prokazovat schopnost úsudku a odhadu při řešení často velmi složitých vazeb.</a:t>
            </a:r>
          </a:p>
        </p:txBody>
      </p:sp>
    </p:spTree>
    <p:extLst>
      <p:ext uri="{BB962C8B-B14F-4D97-AF65-F5344CB8AC3E}">
        <p14:creationId xmlns:p14="http://schemas.microsoft.com/office/powerpoint/2010/main" val="2762682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b="1" dirty="0"/>
              <a:t>ZKOUŠKA CFM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017713"/>
            <a:ext cx="8726488" cy="46116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800" dirty="0"/>
              <a:t>Je založena na znalostech procesů a rozsahu pravomocí.</a:t>
            </a:r>
          </a:p>
          <a:p>
            <a:pPr>
              <a:lnSpc>
                <a:spcPct val="90000"/>
              </a:lnSpc>
            </a:pPr>
            <a:r>
              <a:rPr lang="cs-CZ" altLang="cs-CZ" sz="2800" dirty="0"/>
              <a:t>Nelze se na ni připravovat tak, jak se to dělá u tradičních zkoušek, založených na vědomostech</a:t>
            </a:r>
          </a:p>
          <a:p>
            <a:pPr>
              <a:lnSpc>
                <a:spcPct val="90000"/>
              </a:lnSpc>
            </a:pPr>
            <a:r>
              <a:rPr lang="cs-CZ" altLang="cs-CZ" sz="2800" dirty="0"/>
              <a:t>Certifikační zkouška nesrovnává, zda si kandidát zapamatoval více informací ze školení, než jiný kandidát.</a:t>
            </a:r>
          </a:p>
          <a:p>
            <a:pPr>
              <a:lnSpc>
                <a:spcPct val="90000"/>
              </a:lnSpc>
            </a:pPr>
            <a:r>
              <a:rPr lang="cs-CZ" altLang="cs-CZ" sz="2800" dirty="0"/>
              <a:t>Protože CFM klasifikuje rozsah pravomocí, je každý kandidát porovnáván se standardy, které definují celkový rozsah procesů FM.</a:t>
            </a:r>
          </a:p>
        </p:txBody>
      </p:sp>
    </p:spTree>
    <p:extLst>
      <p:ext uri="{BB962C8B-B14F-4D97-AF65-F5344CB8AC3E}">
        <p14:creationId xmlns:p14="http://schemas.microsoft.com/office/powerpoint/2010/main" val="1977560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cs-CZ" b="1" dirty="0"/>
            </a:br>
            <a:r>
              <a:rPr lang="cs-CZ" b="1" dirty="0"/>
              <a:t>Norma 41000</a:t>
            </a:r>
            <a:br>
              <a:rPr lang="cs-CZ" b="1" dirty="0"/>
            </a:br>
            <a:r>
              <a:rPr lang="cs-CZ" b="1" dirty="0"/>
              <a:t>NORMA ČSN EN 15221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52235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96DA27-AC76-4409-9A35-D81A63DB1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III. ISO 41000 Facility management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E5CAAF-42D9-4714-9A24-542F719B6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ISO 41011-FM-Slovník (2017)</a:t>
            </a:r>
          </a:p>
          <a:p>
            <a:r>
              <a:rPr lang="cs-CZ" dirty="0"/>
              <a:t>ISO 41012-FM-Pokyny pro strategické získávání a vypracování dohod (2017)</a:t>
            </a:r>
          </a:p>
          <a:p>
            <a:r>
              <a:rPr lang="cs-CZ" dirty="0"/>
              <a:t>ISO 41001-FM-Systémy řízení –Požadavky s návodem na použití (2018)</a:t>
            </a:r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D750437-B598-458A-BA1F-B4ACB3553228}"/>
              </a:ext>
            </a:extLst>
          </p:cNvPr>
          <p:cNvSpPr txBox="1"/>
          <p:nvPr/>
        </p:nvSpPr>
        <p:spPr>
          <a:xfrm>
            <a:off x="230832" y="5733256"/>
            <a:ext cx="8661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/>
              <a:t>Štrup</a:t>
            </a:r>
            <a:r>
              <a:rPr lang="cs-CZ" sz="1200" dirty="0"/>
              <a:t> O. 2018. </a:t>
            </a:r>
            <a:r>
              <a:rPr lang="cs-CZ" sz="1200" i="1" dirty="0"/>
              <a:t>Význam ISO 41000 pro další rozvoj Facility managementu</a:t>
            </a:r>
            <a:r>
              <a:rPr lang="cs-CZ" sz="1200" dirty="0"/>
              <a:t>. TZB-</a:t>
            </a:r>
            <a:r>
              <a:rPr lang="cs-CZ" sz="1200" dirty="0" err="1"/>
              <a:t>info</a:t>
            </a:r>
            <a:r>
              <a:rPr lang="cs-CZ" sz="1200" dirty="0"/>
              <a:t>. Web: https://www.tzb-info.cz/normy-a-pravni-predpisy-facility-management/18240-vyznam-iso-41000-pro-dalsi-rozvoj-facility-managementu</a:t>
            </a:r>
          </a:p>
        </p:txBody>
      </p:sp>
    </p:spTree>
    <p:extLst>
      <p:ext uri="{BB962C8B-B14F-4D97-AF65-F5344CB8AC3E}">
        <p14:creationId xmlns:p14="http://schemas.microsoft.com/office/powerpoint/2010/main" val="36267818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790DC0-9870-4443-BD02-D6720E579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III. ISO 41000 Facility management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3E6A0B-6D90-47FA-A855-E26A4182D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18871"/>
            <a:ext cx="8229600" cy="4525963"/>
          </a:xfrm>
        </p:spPr>
        <p:txBody>
          <a:bodyPr/>
          <a:lstStyle/>
          <a:p>
            <a:r>
              <a:rPr lang="cs-CZ" dirty="0"/>
              <a:t>FM poskytovatele –ISO 9000, ISO 41000</a:t>
            </a:r>
          </a:p>
          <a:p>
            <a:r>
              <a:rPr lang="cs-CZ" dirty="0"/>
              <a:t>Interní podpora FM- ISO 41000</a:t>
            </a:r>
          </a:p>
          <a:p>
            <a:endParaRPr lang="cs-CZ" dirty="0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0C0DAF47-4A52-4BEF-9871-1BF414A47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636912"/>
            <a:ext cx="2808312" cy="302521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FA6EC33-8AB0-4550-A7F9-AFEBAEC23C07}"/>
              </a:ext>
            </a:extLst>
          </p:cNvPr>
          <p:cNvSpPr txBox="1"/>
          <p:nvPr/>
        </p:nvSpPr>
        <p:spPr>
          <a:xfrm>
            <a:off x="230832" y="5733256"/>
            <a:ext cx="8661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/>
              <a:t>Štrup</a:t>
            </a:r>
            <a:r>
              <a:rPr lang="cs-CZ" sz="1200" dirty="0"/>
              <a:t> O. 2018. </a:t>
            </a:r>
            <a:r>
              <a:rPr lang="cs-CZ" sz="1200" i="1" dirty="0"/>
              <a:t>Význam ISO 41000 pro další rozvoj Facility managementu</a:t>
            </a:r>
            <a:r>
              <a:rPr lang="cs-CZ" sz="1200" dirty="0"/>
              <a:t>. TZB-</a:t>
            </a:r>
            <a:r>
              <a:rPr lang="cs-CZ" sz="1200" dirty="0" err="1"/>
              <a:t>info</a:t>
            </a:r>
            <a:r>
              <a:rPr lang="cs-CZ" sz="1200" dirty="0"/>
              <a:t>. Web: https://www.tzb-info.cz/normy-a-pravni-predpisy-facility-management/18240-vyznam-iso-41000-pro-dalsi-rozvoj-facility-managementu</a:t>
            </a:r>
          </a:p>
        </p:txBody>
      </p:sp>
    </p:spTree>
    <p:extLst>
      <p:ext uri="{BB962C8B-B14F-4D97-AF65-F5344CB8AC3E}">
        <p14:creationId xmlns:p14="http://schemas.microsoft.com/office/powerpoint/2010/main" val="1120984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FACILITY MANAGEMENT. MANAGEMENT PODPŮRNÝCH PROCESŮ. OUTSOURCING. OFFSHORING</a:t>
            </a: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4242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FE5F26-2FB1-4125-8CC8-212C318FE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III. ISO 41000 Facility management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64F02D5-7975-4673-9888-20DEF289D9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060848"/>
            <a:ext cx="3739997" cy="3739997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0FC23B0-FBC9-4ED0-A6E0-9EDFBC4AA7BC}"/>
              </a:ext>
            </a:extLst>
          </p:cNvPr>
          <p:cNvSpPr txBox="1"/>
          <p:nvPr/>
        </p:nvSpPr>
        <p:spPr>
          <a:xfrm>
            <a:off x="230832" y="5733256"/>
            <a:ext cx="8661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/>
              <a:t>Štrup</a:t>
            </a:r>
            <a:r>
              <a:rPr lang="cs-CZ" sz="1200" dirty="0"/>
              <a:t> O. 2018. </a:t>
            </a:r>
            <a:r>
              <a:rPr lang="cs-CZ" sz="1200" i="1" dirty="0"/>
              <a:t>Význam ISO 41000 pro další rozvoj Facility managementu</a:t>
            </a:r>
            <a:r>
              <a:rPr lang="cs-CZ" sz="1200" dirty="0"/>
              <a:t>. TZB-</a:t>
            </a:r>
            <a:r>
              <a:rPr lang="cs-CZ" sz="1200" dirty="0" err="1"/>
              <a:t>info</a:t>
            </a:r>
            <a:r>
              <a:rPr lang="cs-CZ" sz="1200" dirty="0"/>
              <a:t>. Web: https://www.tzb-info.cz/normy-a-pravni-predpisy-facility-management/18240-vyznam-iso-41000-pro-dalsi-rozvoj-facility-managementu</a:t>
            </a:r>
          </a:p>
        </p:txBody>
      </p:sp>
    </p:spTree>
    <p:extLst>
      <p:ext uri="{BB962C8B-B14F-4D97-AF65-F5344CB8AC3E}">
        <p14:creationId xmlns:p14="http://schemas.microsoft.com/office/powerpoint/2010/main" val="13599094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IV. Platné části normy ČSNEN 15221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cs-CZ" altLang="cs-CZ" sz="2400" dirty="0"/>
              <a:t>Část 3 - návod, jak dosáhnout/zajistit kvalitu ve FM</a:t>
            </a:r>
          </a:p>
          <a:p>
            <a:pPr lvl="1"/>
            <a:r>
              <a:rPr lang="cs-CZ" altLang="cs-CZ" sz="2400" dirty="0"/>
              <a:t>Část 4 – taxonomie FM – klasifikace a struktura</a:t>
            </a:r>
          </a:p>
          <a:p>
            <a:pPr lvl="1"/>
            <a:r>
              <a:rPr lang="cs-CZ" altLang="cs-CZ" sz="2400" dirty="0"/>
              <a:t>Část 6 – průvodce rozvojem a zlepšováním procesů</a:t>
            </a:r>
          </a:p>
          <a:p>
            <a:pPr lvl="1"/>
            <a:r>
              <a:rPr lang="cs-CZ" altLang="cs-CZ" sz="2400" dirty="0"/>
              <a:t>Část 6 – plošné a prostorové měření</a:t>
            </a:r>
          </a:p>
          <a:p>
            <a:pPr lvl="1"/>
            <a:r>
              <a:rPr lang="cs-CZ" altLang="cs-CZ" sz="2400" dirty="0"/>
              <a:t>Část 7 – </a:t>
            </a:r>
            <a:r>
              <a:rPr lang="cs-CZ" sz="2400" dirty="0"/>
              <a:t>Směrnice pro benchmarking výkonnosti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07782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800975" cy="1455738"/>
          </a:xfrm>
        </p:spPr>
        <p:txBody>
          <a:bodyPr/>
          <a:lstStyle/>
          <a:p>
            <a:r>
              <a:rPr lang="cs-CZ" b="1" dirty="0"/>
              <a:t>IV. Platné části normy ČSNEN 15221- </a:t>
            </a:r>
            <a:r>
              <a:rPr lang="cs-CZ" altLang="cs-CZ" b="1" dirty="0"/>
              <a:t>ROZSAH NORMY 15221-3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057400"/>
            <a:ext cx="8763000" cy="4687888"/>
          </a:xfrm>
        </p:spPr>
        <p:txBody>
          <a:bodyPr>
            <a:normAutofit/>
          </a:bodyPr>
          <a:lstStyle/>
          <a:p>
            <a:r>
              <a:rPr lang="cs-CZ" altLang="cs-CZ" sz="2800" dirty="0"/>
              <a:t>Návod jak dosáhnout/zajistit kvalitu ve FM (využívá ISO 9000):</a:t>
            </a:r>
          </a:p>
          <a:p>
            <a:pPr lvl="1"/>
            <a:r>
              <a:rPr lang="cs-CZ" altLang="cs-CZ" sz="2400" dirty="0"/>
              <a:t>Definuje termíny související s kvalitou  a hodnocením</a:t>
            </a:r>
          </a:p>
          <a:p>
            <a:pPr lvl="1"/>
            <a:r>
              <a:rPr lang="cs-CZ" altLang="cs-CZ" sz="2400" dirty="0"/>
              <a:t>Určuje důležitost kvality ve FM určuje kritéria a charakteristiky pro hodnocení:</a:t>
            </a:r>
          </a:p>
          <a:p>
            <a:pPr lvl="2"/>
            <a:r>
              <a:rPr lang="cs-CZ" altLang="cs-CZ" sz="2000" dirty="0"/>
              <a:t>Objektivní (fyzikální, časové, funkční, finanční)</a:t>
            </a:r>
          </a:p>
          <a:p>
            <a:pPr lvl="2"/>
            <a:r>
              <a:rPr lang="cs-CZ" altLang="cs-CZ" sz="2000" dirty="0"/>
              <a:t>Subjektivní (smyslové, vystupování, ergonomie)</a:t>
            </a:r>
          </a:p>
          <a:p>
            <a:pPr lvl="1"/>
            <a:r>
              <a:rPr lang="cs-CZ" altLang="cs-CZ" sz="2400" dirty="0"/>
              <a:t>Definuje cestu pro kvalitní naplnění SL/SLA (</a:t>
            </a:r>
            <a:r>
              <a:rPr lang="cs-CZ" altLang="cs-CZ" sz="2400" dirty="0" err="1"/>
              <a:t>Service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Level</a:t>
            </a:r>
            <a:r>
              <a:rPr lang="cs-CZ" altLang="cs-CZ" sz="2400" dirty="0"/>
              <a:t>)</a:t>
            </a:r>
          </a:p>
          <a:p>
            <a:pPr lvl="1"/>
            <a:r>
              <a:rPr lang="cs-CZ" altLang="cs-CZ" sz="2400" dirty="0"/>
              <a:t>Určuje jak definovat požadavky</a:t>
            </a:r>
          </a:p>
        </p:txBody>
      </p:sp>
    </p:spTree>
    <p:extLst>
      <p:ext uri="{BB962C8B-B14F-4D97-AF65-F5344CB8AC3E}">
        <p14:creationId xmlns:p14="http://schemas.microsoft.com/office/powerpoint/2010/main" val="27951493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800975" cy="1379538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IV. Platné části normy ČSNEN 15221- </a:t>
            </a:r>
            <a:r>
              <a:rPr lang="cs-CZ" altLang="cs-CZ" b="1" dirty="0"/>
              <a:t>ROZSAH NORMY 15221-3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362200"/>
            <a:ext cx="8726488" cy="4114800"/>
          </a:xfrm>
        </p:spPr>
        <p:txBody>
          <a:bodyPr/>
          <a:lstStyle/>
          <a:p>
            <a:pPr lvl="1"/>
            <a:r>
              <a:rPr lang="cs-CZ" altLang="cs-CZ" dirty="0"/>
              <a:t>Definuje SL (</a:t>
            </a:r>
            <a:r>
              <a:rPr lang="cs-CZ" altLang="cs-CZ" dirty="0" err="1"/>
              <a:t>Service</a:t>
            </a:r>
            <a:r>
              <a:rPr lang="cs-CZ" altLang="cs-CZ" dirty="0"/>
              <a:t> </a:t>
            </a:r>
            <a:r>
              <a:rPr lang="cs-CZ" altLang="cs-CZ" dirty="0" err="1"/>
              <a:t>Level</a:t>
            </a:r>
            <a:r>
              <a:rPr lang="cs-CZ" altLang="cs-CZ" dirty="0"/>
              <a:t>):</a:t>
            </a:r>
          </a:p>
          <a:p>
            <a:pPr lvl="2"/>
            <a:r>
              <a:rPr lang="cs-CZ" altLang="cs-CZ" dirty="0"/>
              <a:t>Součásti</a:t>
            </a:r>
          </a:p>
          <a:p>
            <a:pPr lvl="2"/>
            <a:r>
              <a:rPr lang="cs-CZ" altLang="cs-CZ" dirty="0"/>
              <a:t>Principy a přístupy</a:t>
            </a:r>
          </a:p>
          <a:p>
            <a:pPr lvl="2"/>
            <a:r>
              <a:rPr lang="cs-CZ" altLang="cs-CZ" dirty="0"/>
              <a:t>Typy a klasifikace</a:t>
            </a:r>
          </a:p>
          <a:p>
            <a:pPr lvl="1"/>
            <a:r>
              <a:rPr lang="cs-CZ" altLang="cs-CZ" dirty="0"/>
              <a:t>Určuje způsoby měření a indikátory</a:t>
            </a:r>
          </a:p>
          <a:p>
            <a:pPr lvl="1"/>
            <a:r>
              <a:rPr lang="cs-CZ" altLang="cs-CZ" dirty="0"/>
              <a:t>Popisuje analýzu odchylek a možné závěry z nich plynoucí</a:t>
            </a:r>
          </a:p>
        </p:txBody>
      </p:sp>
    </p:spTree>
    <p:extLst>
      <p:ext uri="{BB962C8B-B14F-4D97-AF65-F5344CB8AC3E}">
        <p14:creationId xmlns:p14="http://schemas.microsoft.com/office/powerpoint/2010/main" val="7060569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81000"/>
            <a:ext cx="7724775" cy="1379538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IV. Platné části normy ČSNEN 15221- </a:t>
            </a:r>
            <a:r>
              <a:rPr lang="cs-CZ" altLang="cs-CZ" b="1" dirty="0"/>
              <a:t>ROZSAH NORMY 15221-4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438400"/>
            <a:ext cx="8229600" cy="3697288"/>
          </a:xfrm>
        </p:spPr>
        <p:txBody>
          <a:bodyPr/>
          <a:lstStyle/>
          <a:p>
            <a:r>
              <a:rPr lang="cs-CZ" altLang="cs-CZ" b="1" dirty="0"/>
              <a:t>Taxonomie </a:t>
            </a:r>
            <a:r>
              <a:rPr lang="cs-CZ" altLang="cs-CZ" b="1" dirty="0" err="1"/>
              <a:t>Facility</a:t>
            </a:r>
            <a:r>
              <a:rPr lang="cs-CZ" altLang="cs-CZ" b="1" dirty="0"/>
              <a:t> Managementu – klasifikace a struktura:</a:t>
            </a:r>
          </a:p>
          <a:p>
            <a:pPr lvl="1"/>
            <a:r>
              <a:rPr lang="cs-CZ" altLang="cs-CZ" b="1" dirty="0"/>
              <a:t>Kategorizace služeb:</a:t>
            </a:r>
          </a:p>
          <a:p>
            <a:pPr lvl="2"/>
            <a:r>
              <a:rPr lang="cs-CZ" altLang="cs-CZ" dirty="0"/>
              <a:t>Třídění podrobnější než v části 1</a:t>
            </a:r>
          </a:p>
          <a:p>
            <a:pPr lvl="2"/>
            <a:r>
              <a:rPr lang="cs-CZ" altLang="cs-CZ" dirty="0"/>
              <a:t>Strukturované číslování a kategorizace (5 stupňů)</a:t>
            </a:r>
          </a:p>
          <a:p>
            <a:pPr lvl="2"/>
            <a:r>
              <a:rPr lang="cs-CZ" altLang="cs-CZ" dirty="0"/>
              <a:t>Dělení podle obsahu, nákladů, kompetencí…</a:t>
            </a:r>
          </a:p>
        </p:txBody>
      </p:sp>
    </p:spTree>
    <p:extLst>
      <p:ext uri="{BB962C8B-B14F-4D97-AF65-F5344CB8AC3E}">
        <p14:creationId xmlns:p14="http://schemas.microsoft.com/office/powerpoint/2010/main" val="5109899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877175" cy="1379538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IV. Platné části normy ČSNEN 15221- </a:t>
            </a:r>
            <a:r>
              <a:rPr lang="cs-CZ" altLang="cs-CZ" b="1" dirty="0"/>
              <a:t>ROZSAH NORMY 15221-4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>
          <a:xfrm>
            <a:off x="341313" y="2667000"/>
            <a:ext cx="8802687" cy="3163888"/>
          </a:xfrm>
        </p:spPr>
        <p:txBody>
          <a:bodyPr/>
          <a:lstStyle/>
          <a:p>
            <a:pPr lvl="1"/>
            <a:r>
              <a:rPr lang="cs-CZ" altLang="cs-CZ" dirty="0"/>
              <a:t>Interakce procesů, výkonů, kvality a ceny</a:t>
            </a:r>
          </a:p>
          <a:p>
            <a:pPr lvl="1"/>
            <a:r>
              <a:rPr lang="cs-CZ" altLang="cs-CZ" dirty="0"/>
              <a:t>Kvalitativní cyklus PDCA (</a:t>
            </a:r>
            <a:r>
              <a:rPr lang="cs-CZ" altLang="cs-CZ" dirty="0" err="1"/>
              <a:t>Plan</a:t>
            </a:r>
            <a:r>
              <a:rPr lang="cs-CZ" altLang="cs-CZ" dirty="0"/>
              <a:t> - Do - </a:t>
            </a:r>
            <a:r>
              <a:rPr lang="cs-CZ" altLang="cs-CZ" dirty="0" err="1"/>
              <a:t>Check</a:t>
            </a:r>
            <a:r>
              <a:rPr lang="cs-CZ" altLang="cs-CZ" dirty="0"/>
              <a:t> - </a:t>
            </a:r>
            <a:r>
              <a:rPr lang="cs-CZ" altLang="cs-CZ" dirty="0" err="1"/>
              <a:t>Act</a:t>
            </a:r>
            <a:r>
              <a:rPr lang="cs-CZ" altLang="cs-CZ" dirty="0"/>
              <a:t>) (</a:t>
            </a:r>
            <a:r>
              <a:rPr lang="cs-CZ" altLang="cs-CZ" dirty="0" err="1"/>
              <a:t>Demingův</a:t>
            </a:r>
            <a:r>
              <a:rPr lang="cs-CZ" altLang="cs-CZ" dirty="0"/>
              <a:t> cyklus)</a:t>
            </a:r>
          </a:p>
          <a:p>
            <a:pPr lvl="2"/>
            <a:r>
              <a:rPr lang="cs-CZ" altLang="cs-CZ" dirty="0"/>
              <a:t>Provázání na úrovně řízení</a:t>
            </a:r>
          </a:p>
          <a:p>
            <a:pPr lvl="2"/>
            <a:r>
              <a:rPr lang="cs-CZ" altLang="cs-CZ" dirty="0"/>
              <a:t>Hodnocení</a:t>
            </a:r>
          </a:p>
          <a:p>
            <a:pPr lvl="1"/>
            <a:r>
              <a:rPr lang="cs-CZ" altLang="cs-CZ" dirty="0"/>
              <a:t>Cenové parametry FM služby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184" y="3701138"/>
            <a:ext cx="2333280" cy="253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870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IV. Platné části normy ČSNEN 15221- </a:t>
            </a:r>
            <a:r>
              <a:rPr lang="cs-CZ" altLang="cs-CZ" b="1" dirty="0"/>
              <a:t>ROZSAH NORMY 15221-7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Směrnice pro </a:t>
            </a:r>
            <a:r>
              <a:rPr lang="cs-CZ" dirty="0" err="1"/>
              <a:t>benchmarking</a:t>
            </a:r>
            <a:r>
              <a:rPr lang="cs-CZ" dirty="0"/>
              <a:t> výkonnosti:</a:t>
            </a:r>
          </a:p>
          <a:p>
            <a:pPr lvl="1"/>
            <a:r>
              <a:rPr lang="cs-CZ" dirty="0"/>
              <a:t>uvádí pokyny </a:t>
            </a:r>
            <a:r>
              <a:rPr lang="cs-CZ" b="1" dirty="0">
                <a:solidFill>
                  <a:srgbClr val="C00000"/>
                </a:solidFill>
              </a:rPr>
              <a:t>pro výkonnostní </a:t>
            </a:r>
            <a:r>
              <a:rPr lang="cs-CZ" b="1" dirty="0" err="1">
                <a:solidFill>
                  <a:srgbClr val="C00000"/>
                </a:solidFill>
              </a:rPr>
              <a:t>benchmarking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dirty="0"/>
              <a:t>a obsahuje jasné termíny a definice, jakož i metody </a:t>
            </a:r>
            <a:r>
              <a:rPr lang="cs-CZ" dirty="0" err="1"/>
              <a:t>benchmarkingu</a:t>
            </a:r>
            <a:r>
              <a:rPr lang="cs-CZ" dirty="0"/>
              <a:t> produktů a služeb </a:t>
            </a:r>
            <a:r>
              <a:rPr lang="cs-CZ" dirty="0" err="1"/>
              <a:t>facility</a:t>
            </a:r>
            <a:r>
              <a:rPr lang="cs-CZ" dirty="0"/>
              <a:t> managementu zařízení a služeb, jakož i organizací a provozů </a:t>
            </a:r>
            <a:r>
              <a:rPr lang="cs-CZ" dirty="0" err="1"/>
              <a:t>facility</a:t>
            </a:r>
            <a:r>
              <a:rPr lang="cs-CZ" dirty="0"/>
              <a:t> managementu.</a:t>
            </a:r>
          </a:p>
          <a:p>
            <a:pPr lvl="1"/>
            <a:r>
              <a:rPr lang="cs-CZ" dirty="0"/>
              <a:t>stanoví </a:t>
            </a:r>
            <a:r>
              <a:rPr lang="cs-CZ" b="1" dirty="0">
                <a:solidFill>
                  <a:srgbClr val="C00000"/>
                </a:solidFill>
              </a:rPr>
              <a:t>společný základ pro </a:t>
            </a:r>
            <a:r>
              <a:rPr lang="cs-CZ" b="1" dirty="0" err="1">
                <a:solidFill>
                  <a:srgbClr val="C00000"/>
                </a:solidFill>
              </a:rPr>
              <a:t>benchmarking</a:t>
            </a:r>
            <a:r>
              <a:rPr lang="cs-CZ" b="1" dirty="0">
                <a:solidFill>
                  <a:srgbClr val="C00000"/>
                </a:solidFill>
              </a:rPr>
              <a:t> nákladů ve </a:t>
            </a:r>
            <a:r>
              <a:rPr lang="cs-CZ" b="1" dirty="0" err="1">
                <a:solidFill>
                  <a:srgbClr val="C00000"/>
                </a:solidFill>
              </a:rPr>
              <a:t>facility</a:t>
            </a:r>
            <a:r>
              <a:rPr lang="cs-CZ" b="1" dirty="0">
                <a:solidFill>
                  <a:srgbClr val="C00000"/>
                </a:solidFill>
              </a:rPr>
              <a:t> managementu, podlahových ploch a dopadů na životní prostředí</a:t>
            </a:r>
            <a:r>
              <a:rPr lang="cs-CZ" dirty="0"/>
              <a:t>, stejně jako kvality služeb, spokojenosti a produktivity.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67673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Technickoekonomické aspekty správy majetku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1668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Životnost stavebních objekt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8000" b="1" dirty="0"/>
              <a:t>Životnost stavebních objektů</a:t>
            </a:r>
            <a:br>
              <a:rPr lang="cs-CZ" sz="8000" dirty="0"/>
            </a:br>
            <a:r>
              <a:rPr lang="cs-CZ" sz="8000" dirty="0"/>
              <a:t>Stavební objekty stejně jako kterýkoliv jiný výrobek mají svou životnost. Tedy určité časové období, po které jsou dané výrobky, ať stavební či jiné, schopny plnit svou funkci a jejich stav umožňuje vlastníkovi mít užitek z této věci, resp. stavebního objektu.</a:t>
            </a:r>
            <a:br>
              <a:rPr lang="cs-CZ" sz="8000" dirty="0"/>
            </a:br>
            <a:r>
              <a:rPr lang="cs-CZ" sz="8000" dirty="0"/>
              <a:t>Stavby po fyzické stránce se skládají z jednotlivých konstrukčních prvků. Do těchto konstrukčních prvků spadají např. svislé nosné konstrukce, zastřešení, výplně otvorů, podlahy apod., a vzájemně tvoří ucelené části stavby.</a:t>
            </a:r>
            <a:br>
              <a:rPr lang="cs-CZ" sz="8000" dirty="0"/>
            </a:br>
            <a:r>
              <a:rPr lang="cs-CZ" sz="8000" dirty="0"/>
              <a:t>Z časového hlediska životnosti konstrukčních prvků, rozdělujeme konstrukční prvky na:</a:t>
            </a:r>
            <a:br>
              <a:rPr lang="cs-CZ" dirty="0"/>
            </a:br>
            <a:endParaRPr lang="cs-CZ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sz="4400" b="1" dirty="0"/>
              <a:t>Prvky s dlouhodobou životností:</a:t>
            </a:r>
            <a:br>
              <a:rPr lang="cs-CZ" sz="4400" b="1" dirty="0"/>
            </a:br>
            <a:r>
              <a:rPr lang="cs-CZ" sz="4400" dirty="0"/>
              <a:t>Základy, Svislé nosné konstrukce (do těchto konstrukcí je možno zařadit i komíny), Vodorovné nosné konstrukce, Střešní nosné konstrukce, Schodišťové konstrukce.</a:t>
            </a:r>
            <a:br>
              <a:rPr lang="cs-CZ" sz="4400" dirty="0"/>
            </a:br>
            <a:r>
              <a:rPr lang="cs-CZ" sz="4400" b="1" dirty="0"/>
              <a:t>Prvky s krátkodobou životností</a:t>
            </a:r>
            <a:r>
              <a:rPr lang="cs-CZ" sz="4400" dirty="0"/>
              <a:t>:</a:t>
            </a:r>
            <a:br>
              <a:rPr lang="cs-CZ" sz="4400" dirty="0"/>
            </a:br>
            <a:r>
              <a:rPr lang="cs-CZ" sz="4400" dirty="0"/>
              <a:t>Povrchové úpravy stěn (omítky, obklady, nátěry, …), Podlahy, Oplechování, Výplně otvorů, Izolační vrstvy, apod.</a:t>
            </a:r>
          </a:p>
          <a:p>
            <a:pPr marL="0" indent="0">
              <a:buNone/>
            </a:pPr>
            <a:br>
              <a:rPr lang="cs-CZ" sz="4400" dirty="0"/>
            </a:br>
            <a:r>
              <a:rPr lang="cs-CZ" sz="4400" b="1" dirty="0">
                <a:solidFill>
                  <a:srgbClr val="C00000"/>
                </a:solidFill>
              </a:rPr>
              <a:t>Za prvky dlouhodobé životnosti označujeme konstrukční prvky, které svou technickou životností dosahují min. 80 let.</a:t>
            </a:r>
          </a:p>
        </p:txBody>
      </p:sp>
    </p:spTree>
    <p:extLst>
      <p:ext uri="{BB962C8B-B14F-4D97-AF65-F5344CB8AC3E}">
        <p14:creationId xmlns:p14="http://schemas.microsoft.com/office/powerpoint/2010/main" val="11223965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Definice 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Energetický management- řídicí proces zajištění energetických potřeb s cílem zvyšovat energetickou účinnost a snižovat náklady.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81656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24775" cy="1531938"/>
          </a:xfrm>
        </p:spPr>
        <p:txBody>
          <a:bodyPr/>
          <a:lstStyle/>
          <a:p>
            <a:pPr algn="ctr"/>
            <a:r>
              <a:rPr lang="cs-CZ" altLang="cs-CZ" b="1" dirty="0"/>
              <a:t>HODNOTOVÝ ŘETĚZEC</a:t>
            </a:r>
            <a:br>
              <a:rPr lang="cs-CZ" altLang="cs-CZ" b="1" dirty="0"/>
            </a:br>
            <a:r>
              <a:rPr lang="cs-CZ" altLang="cs-CZ" b="1" dirty="0"/>
              <a:t>(M. Porter)</a:t>
            </a:r>
          </a:p>
        </p:txBody>
      </p:sp>
      <p:graphicFrame>
        <p:nvGraphicFramePr>
          <p:cNvPr id="104451" name="Object 3"/>
          <p:cNvGraphicFramePr>
            <a:graphicFrameLocks noChangeAspect="1"/>
          </p:cNvGraphicFramePr>
          <p:nvPr/>
        </p:nvGraphicFramePr>
        <p:xfrm>
          <a:off x="914400" y="2057400"/>
          <a:ext cx="78486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Rastrový obrázek" r:id="rId6" imgW="6897063" imgH="5571429" progId="Paint.Picture">
                  <p:embed/>
                </p:oleObj>
              </mc:Choice>
              <mc:Fallback>
                <p:oleObj name="Rastrový obrázek" r:id="rId6" imgW="6897063" imgH="557142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057400"/>
                        <a:ext cx="7848600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98853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Cíle 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Základním cílem je </a:t>
            </a:r>
            <a:r>
              <a:rPr lang="cs-CZ" b="1" dirty="0">
                <a:solidFill>
                  <a:srgbClr val="C00000"/>
                </a:solidFill>
              </a:rPr>
              <a:t>optimalizace výroby, dodávky a celkové spotřeby</a:t>
            </a:r>
            <a:r>
              <a:rPr lang="cs-CZ" dirty="0"/>
              <a:t> energií a médií.</a:t>
            </a:r>
          </a:p>
          <a:p>
            <a:r>
              <a:rPr lang="cs-CZ" dirty="0"/>
              <a:t>V rámci prvního cíle je snaha o zlepšování tepelně  technických vlastností budov, efektivitu provozů, využití obnovitelných zdrojů, maximální využití tepelných zisků, provoz spotřebičů s co nejlepší účinností atd. V druhém případě se jedná o co nejefektivnější a nejspolehlivější výrobu nebo dodávku energií a médií, optimalizaci rozvodu energie apod.</a:t>
            </a:r>
          </a:p>
        </p:txBody>
      </p:sp>
    </p:spTree>
    <p:extLst>
      <p:ext uri="{BB962C8B-B14F-4D97-AF65-F5344CB8AC3E}">
        <p14:creationId xmlns:p14="http://schemas.microsoft.com/office/powerpoint/2010/main" val="3656786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Druhy opotřebení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fyzické</a:t>
            </a:r>
            <a:r>
              <a:rPr lang="cs-CZ" dirty="0"/>
              <a:t> – vlivem degradačních procesů, stavební dílo, resp. jeho konstrukční část ztrácí svou kvalitu v určitých vlastnostech.</a:t>
            </a:r>
          </a:p>
          <a:p>
            <a:r>
              <a:rPr lang="cs-CZ" b="1" dirty="0">
                <a:solidFill>
                  <a:srgbClr val="C00000"/>
                </a:solidFill>
              </a:rPr>
              <a:t>morální</a:t>
            </a:r>
            <a:r>
              <a:rPr lang="cs-CZ" dirty="0"/>
              <a:t> – postupem času a vývojem nových materiálů, trendů a jiných inovací dochází k postupnému zastarání stavebního díla.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>
                <a:solidFill>
                  <a:srgbClr val="C00000"/>
                </a:solidFill>
              </a:rPr>
              <a:t>Vyvrcholením morálního opotřebení </a:t>
            </a:r>
            <a:r>
              <a:rPr lang="cs-CZ" dirty="0"/>
              <a:t>je </a:t>
            </a:r>
            <a:r>
              <a:rPr lang="cs-CZ" b="1" dirty="0">
                <a:solidFill>
                  <a:srgbClr val="C00000"/>
                </a:solidFill>
              </a:rPr>
              <a:t>modernizace</a:t>
            </a:r>
            <a:r>
              <a:rPr lang="cs-CZ" dirty="0"/>
              <a:t> či jiný zásah, který toto opotřebení minimalizuje (</a:t>
            </a:r>
            <a:r>
              <a:rPr lang="cs-CZ" b="1" dirty="0">
                <a:solidFill>
                  <a:srgbClr val="C00000"/>
                </a:solidFill>
              </a:rPr>
              <a:t>generální oprava, rekonstrukce</a:t>
            </a:r>
            <a:r>
              <a:rPr lang="cs-CZ" dirty="0"/>
              <a:t> apod.)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2738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Management údržby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Údržba- </a:t>
            </a:r>
            <a:r>
              <a:rPr lang="cs-CZ" b="1" dirty="0">
                <a:solidFill>
                  <a:srgbClr val="C00000"/>
                </a:solidFill>
              </a:rPr>
              <a:t>řada preventivních a jiných opatření </a:t>
            </a:r>
            <a:r>
              <a:rPr lang="cs-CZ" dirty="0"/>
              <a:t>prováděných na stavbě tak, aby </a:t>
            </a:r>
            <a:r>
              <a:rPr lang="cs-CZ" b="1" dirty="0">
                <a:solidFill>
                  <a:srgbClr val="C00000"/>
                </a:solidFill>
              </a:rPr>
              <a:t>po dobu své životnosti mohla stavba plnit všechny své projektované funkce</a:t>
            </a:r>
            <a:r>
              <a:rPr lang="cs-CZ" dirty="0"/>
              <a:t>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-</a:t>
            </a:r>
            <a:r>
              <a:rPr lang="cs-CZ" i="1" dirty="0"/>
              <a:t>komplex činností zahrnující řízení údržbového programu stavby, který </a:t>
            </a:r>
            <a:r>
              <a:rPr lang="cs-CZ" b="1" i="1" dirty="0">
                <a:solidFill>
                  <a:srgbClr val="C00000"/>
                </a:solidFill>
              </a:rPr>
              <a:t>se formuluje již při návrhu stavby zpracováním projektové dokumentace pro stavební řízení a pokračuje s patřičnou závazností v rámci souboru všech správcovských činností do okamžiku, kdy se přistoupí k odstranění stavby</a:t>
            </a:r>
            <a:r>
              <a:rPr lang="cs-CZ" i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935759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Udržitelný rozvoj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i="1" dirty="0"/>
              <a:t>Takový rozvoj, který uspokojuje potřeby současné generace bez ohrožování možností budoucích generací uspokojovat své vlastní potřeby.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82196" y="2708920"/>
            <a:ext cx="6735478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70908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/>
              <a:t>Životní cyklus stavebního díla</a:t>
            </a:r>
          </a:p>
        </p:txBody>
      </p:sp>
      <p:pic>
        <p:nvPicPr>
          <p:cNvPr id="7170" name="Picture 2" descr="http://www.tzbportal.sk/sites/default/files/2_ziv_cyklus_obr.jpg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7316125" cy="210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83568" y="5733256"/>
            <a:ext cx="8208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Zdroj: http://www.tzb-info.cz/udrzba-budov/10219-zivotni-cyklus-staveb</a:t>
            </a:r>
          </a:p>
        </p:txBody>
      </p:sp>
    </p:spTree>
    <p:extLst>
      <p:ext uri="{BB962C8B-B14F-4D97-AF65-F5344CB8AC3E}">
        <p14:creationId xmlns:p14="http://schemas.microsoft.com/office/powerpoint/2010/main" val="29927828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71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Majetková struktura a faktory které ji ovlivňují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64479" y="379937"/>
            <a:ext cx="4580785" cy="72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5748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Majetková struktura a faktory které ji ovlivňují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Faktory:</a:t>
            </a:r>
          </a:p>
          <a:p>
            <a:r>
              <a:rPr lang="cs-CZ" dirty="0"/>
              <a:t>Rozsah podnikových výkonů</a:t>
            </a:r>
          </a:p>
          <a:p>
            <a:r>
              <a:rPr lang="cs-CZ" dirty="0"/>
              <a:t>Stupeň využití celkového majetku</a:t>
            </a:r>
          </a:p>
          <a:p>
            <a:r>
              <a:rPr lang="cs-CZ" dirty="0"/>
              <a:t>Cena majetku</a:t>
            </a:r>
          </a:p>
        </p:txBody>
      </p:sp>
    </p:spTree>
    <p:extLst>
      <p:ext uri="{BB962C8B-B14F-4D97-AF65-F5344CB8AC3E}">
        <p14:creationId xmlns:p14="http://schemas.microsoft.com/office/powerpoint/2010/main" val="1664788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SW podpora FM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5661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1. ICT pro </a:t>
            </a:r>
            <a:r>
              <a:rPr lang="cs-CZ" b="1" dirty="0" err="1"/>
              <a:t>Facility</a:t>
            </a:r>
            <a:r>
              <a:rPr lang="cs-CZ" b="1" dirty="0"/>
              <a:t> Management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cs-CZ" altLang="cs-CZ" b="1" dirty="0">
                <a:solidFill>
                  <a:srgbClr val="C00000"/>
                </a:solidFill>
              </a:rPr>
              <a:t>CMMS</a:t>
            </a:r>
            <a:r>
              <a:rPr lang="cs-CZ" altLang="cs-CZ" dirty="0"/>
              <a:t> („</a:t>
            </a:r>
            <a:r>
              <a:rPr lang="cs-CZ" altLang="cs-CZ" dirty="0" err="1"/>
              <a:t>Computer</a:t>
            </a:r>
            <a:r>
              <a:rPr lang="cs-CZ" altLang="cs-CZ" dirty="0"/>
              <a:t> </a:t>
            </a:r>
            <a:r>
              <a:rPr lang="cs-CZ" altLang="cs-CZ" dirty="0" err="1"/>
              <a:t>Maintenance</a:t>
            </a:r>
            <a:r>
              <a:rPr lang="cs-CZ" altLang="cs-CZ" dirty="0"/>
              <a:t> Management Systém“) – pro údržbu technologií</a:t>
            </a:r>
          </a:p>
          <a:p>
            <a:pPr>
              <a:lnSpc>
                <a:spcPct val="90000"/>
              </a:lnSpc>
            </a:pPr>
            <a:r>
              <a:rPr lang="cs-CZ" altLang="cs-CZ" b="1" dirty="0">
                <a:solidFill>
                  <a:srgbClr val="C00000"/>
                </a:solidFill>
              </a:rPr>
              <a:t>CAFM</a:t>
            </a:r>
            <a:r>
              <a:rPr lang="cs-CZ" altLang="cs-CZ" dirty="0"/>
              <a:t> („</a:t>
            </a:r>
            <a:r>
              <a:rPr lang="cs-CZ" altLang="cs-CZ" dirty="0" err="1"/>
              <a:t>Computer</a:t>
            </a:r>
            <a:r>
              <a:rPr lang="cs-CZ" altLang="cs-CZ" dirty="0"/>
              <a:t> </a:t>
            </a:r>
            <a:r>
              <a:rPr lang="cs-CZ" altLang="cs-CZ" dirty="0" err="1"/>
              <a:t>Aided</a:t>
            </a:r>
            <a:r>
              <a:rPr lang="cs-CZ" altLang="cs-CZ" dirty="0"/>
              <a:t> </a:t>
            </a:r>
            <a:r>
              <a:rPr lang="cs-CZ" altLang="cs-CZ" dirty="0" err="1"/>
              <a:t>Facility</a:t>
            </a:r>
            <a:r>
              <a:rPr lang="cs-CZ" altLang="cs-CZ" dirty="0"/>
              <a:t> Management“) – grafické systémy</a:t>
            </a:r>
          </a:p>
          <a:p>
            <a:pPr>
              <a:lnSpc>
                <a:spcPct val="90000"/>
              </a:lnSpc>
            </a:pPr>
            <a:r>
              <a:rPr lang="cs-CZ" altLang="cs-CZ" b="1" dirty="0">
                <a:solidFill>
                  <a:srgbClr val="C00000"/>
                </a:solidFill>
              </a:rPr>
              <a:t>DSS</a:t>
            </a:r>
            <a:r>
              <a:rPr lang="cs-CZ" altLang="cs-CZ" dirty="0"/>
              <a:t> („</a:t>
            </a:r>
            <a:r>
              <a:rPr lang="cs-CZ" altLang="cs-CZ" dirty="0" err="1"/>
              <a:t>Decision</a:t>
            </a:r>
            <a:r>
              <a:rPr lang="cs-CZ" altLang="cs-CZ" dirty="0"/>
              <a:t> Support Systém“) – interaktivní informační systém, využívající rozhodovací modely      a speciální databázi k podpoře rozhodování</a:t>
            </a:r>
          </a:p>
          <a:p>
            <a:pPr>
              <a:lnSpc>
                <a:spcPct val="90000"/>
              </a:lnSpc>
            </a:pPr>
            <a:r>
              <a:rPr lang="cs-CZ" altLang="cs-CZ" b="1" dirty="0">
                <a:solidFill>
                  <a:srgbClr val="C00000"/>
                </a:solidFill>
              </a:rPr>
              <a:t>TPS </a:t>
            </a:r>
            <a:r>
              <a:rPr lang="cs-CZ" altLang="cs-CZ" dirty="0"/>
              <a:t>(</a:t>
            </a:r>
            <a:r>
              <a:rPr lang="cs-CZ" altLang="cs-CZ" dirty="0" err="1"/>
              <a:t>transaction</a:t>
            </a:r>
            <a:r>
              <a:rPr lang="cs-CZ" altLang="cs-CZ" dirty="0"/>
              <a:t> </a:t>
            </a:r>
            <a:r>
              <a:rPr lang="cs-CZ" altLang="cs-CZ" dirty="0" err="1"/>
              <a:t>processing</a:t>
            </a:r>
            <a:r>
              <a:rPr lang="cs-CZ" altLang="cs-CZ" dirty="0"/>
              <a:t> </a:t>
            </a:r>
            <a:r>
              <a:rPr lang="cs-CZ" altLang="cs-CZ" dirty="0" err="1"/>
              <a:t>systems</a:t>
            </a:r>
            <a:r>
              <a:rPr lang="cs-CZ" altLang="cs-CZ" dirty="0"/>
              <a:t>) – systémy datových transakcí (zpracování dokumentů, komunikační systémy a systémy podporované SW)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„</a:t>
            </a:r>
            <a:r>
              <a:rPr lang="cs-CZ" altLang="cs-CZ" b="1" dirty="0" err="1">
                <a:solidFill>
                  <a:srgbClr val="C00000"/>
                </a:solidFill>
              </a:rPr>
              <a:t>Cloud</a:t>
            </a:r>
            <a:r>
              <a:rPr lang="cs-CZ" altLang="cs-CZ" b="1" dirty="0">
                <a:solidFill>
                  <a:srgbClr val="C00000"/>
                </a:solidFill>
              </a:rPr>
              <a:t> </a:t>
            </a:r>
            <a:r>
              <a:rPr lang="cs-CZ" altLang="cs-CZ" b="1" dirty="0" err="1">
                <a:solidFill>
                  <a:srgbClr val="C00000"/>
                </a:solidFill>
              </a:rPr>
              <a:t>Computing</a:t>
            </a:r>
            <a:r>
              <a:rPr lang="cs-CZ" altLang="cs-CZ" dirty="0"/>
              <a:t>“ – veškeré aplikace a služby jsou dostupné prostřednictvím </a:t>
            </a:r>
            <a:r>
              <a:rPr lang="cs-CZ" altLang="cs-CZ" dirty="0" err="1"/>
              <a:t>INTERNETu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87121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2. Data ve </a:t>
            </a:r>
            <a:r>
              <a:rPr lang="cs-CZ" b="1" dirty="0" err="1"/>
              <a:t>Facility</a:t>
            </a:r>
            <a:r>
              <a:rPr lang="cs-CZ" b="1" dirty="0"/>
              <a:t> Managementu, jejich druhy, množství a 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/>
          <a:lstStyle/>
          <a:p>
            <a:r>
              <a:rPr lang="cs-CZ" dirty="0"/>
              <a:t>Pasportizace, druhy pasportů</a:t>
            </a:r>
          </a:p>
          <a:p>
            <a:r>
              <a:rPr lang="cs-CZ" dirty="0"/>
              <a:t>Ca</a:t>
            </a:r>
            <a:r>
              <a:rPr lang="en-US" dirty="0"/>
              <a:t>FM</a:t>
            </a:r>
            <a:r>
              <a:rPr lang="cs-CZ" dirty="0"/>
              <a:t>, </a:t>
            </a:r>
            <a:r>
              <a:rPr lang="en-US" dirty="0"/>
              <a:t>F</a:t>
            </a:r>
            <a:r>
              <a:rPr lang="cs-CZ" dirty="0"/>
              <a:t>a</a:t>
            </a:r>
            <a:r>
              <a:rPr lang="en-US" dirty="0"/>
              <a:t>M</a:t>
            </a:r>
            <a:r>
              <a:rPr lang="cs-CZ" dirty="0"/>
              <a:t>a+</a:t>
            </a:r>
          </a:p>
          <a:p>
            <a:r>
              <a:rPr lang="cs-CZ" dirty="0"/>
              <a:t>Podnikový IS a </a:t>
            </a:r>
            <a:r>
              <a:rPr lang="cs-CZ" dirty="0" err="1"/>
              <a:t>AutoCad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3554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Primární vs. Podpůrné procesy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Primární procesy, </a:t>
            </a:r>
            <a:r>
              <a:rPr lang="cs-CZ" dirty="0" err="1"/>
              <a:t>core</a:t>
            </a:r>
            <a:r>
              <a:rPr lang="cs-CZ" dirty="0"/>
              <a:t> business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Procesy, pro které podnik byl vytvořen, konkurenční výhoda podniku</a:t>
            </a:r>
          </a:p>
          <a:p>
            <a:r>
              <a:rPr lang="cs-CZ" dirty="0"/>
              <a:t>Procesy, které přináší podniků zisk</a:t>
            </a:r>
          </a:p>
          <a:p>
            <a:r>
              <a:rPr lang="cs-CZ" dirty="0"/>
              <a:t>Procesy, které realizují mise (strategické cíle) podniku</a:t>
            </a:r>
          </a:p>
          <a:p>
            <a:endParaRPr lang="cs-CZ" i="1" dirty="0"/>
          </a:p>
          <a:p>
            <a:pPr marL="0" indent="0">
              <a:buNone/>
            </a:pPr>
            <a:r>
              <a:rPr lang="cs-CZ" i="1" dirty="0"/>
              <a:t>Příklad: výroba, distribuce, marketing a obchod</a:t>
            </a:r>
          </a:p>
          <a:p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Podpůrné procesy, </a:t>
            </a:r>
            <a:r>
              <a:rPr lang="cs-CZ" dirty="0" err="1"/>
              <a:t>facility</a:t>
            </a:r>
            <a:r>
              <a:rPr lang="cs-CZ" dirty="0"/>
              <a:t> management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Procesy, které nejsou konkurenční výhodou podniku</a:t>
            </a:r>
          </a:p>
          <a:p>
            <a:r>
              <a:rPr lang="cs-CZ" dirty="0"/>
              <a:t>Procesy, při úspěšné realizací kterých mohou vznikat úspory, </a:t>
            </a:r>
          </a:p>
          <a:p>
            <a:r>
              <a:rPr lang="cs-CZ" dirty="0"/>
              <a:t>Procesy, které podporují základní podnikání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i="1" dirty="0"/>
              <a:t>Příklad: infrastruktura podniku, obstaravatelská činnost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12034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Pasport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Pasport – architektura stavby, doklad o vybavenosti, informace o technických parametrech, stavu, způsobu použití atd.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6332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Technická struktura jednotného pasportu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28692" t="29358" r="30467" b="28025"/>
          <a:stretch>
            <a:fillRect/>
          </a:stretch>
        </p:blipFill>
        <p:spPr bwMode="auto">
          <a:xfrm>
            <a:off x="571472" y="1587142"/>
            <a:ext cx="7572428" cy="444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594066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Pasportizace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/>
              <a:t>Pasportizace</a:t>
            </a:r>
            <a:endParaRPr lang="cs-CZ" dirty="0"/>
          </a:p>
          <a:p>
            <a:r>
              <a:rPr lang="cs-CZ" dirty="0"/>
              <a:t>Pasportizace představuje </a:t>
            </a:r>
            <a:r>
              <a:rPr lang="cs-CZ" b="1" dirty="0">
                <a:solidFill>
                  <a:srgbClr val="FF0000"/>
                </a:solidFill>
              </a:rPr>
              <a:t>technický popis všech objektů</a:t>
            </a:r>
            <a:r>
              <a:rPr lang="cs-CZ" dirty="0"/>
              <a:t>, který </a:t>
            </a:r>
            <a:r>
              <a:rPr lang="cs-CZ" dirty="0" err="1"/>
              <a:t>facility</a:t>
            </a:r>
            <a:r>
              <a:rPr lang="cs-CZ" dirty="0"/>
              <a:t> manažerovi umožňuje nahlížet na jednotlivé objekty z hlediska jejich technologického vybavení.</a:t>
            </a:r>
            <a:endParaRPr lang="en-GB" dirty="0"/>
          </a:p>
          <a:p>
            <a:r>
              <a:rPr lang="cs-CZ" dirty="0"/>
              <a:t>Pasport strojního parku je definován obdobně jako soupis těchto zařízení včetně relevantních informací o jejich údržbě a umístění v rámci areálu. </a:t>
            </a:r>
            <a:endParaRPr lang="en-GB" dirty="0"/>
          </a:p>
          <a:p>
            <a:r>
              <a:rPr lang="cs-CZ" b="1" dirty="0">
                <a:solidFill>
                  <a:srgbClr val="FF0000"/>
                </a:solidFill>
              </a:rPr>
              <a:t>Pasport však nepokrývá pouze technologické vybavení, ale i stavební či technické vybavení a popis prostor. Jeho součástí mohou být i další detaily související s majetkem.</a:t>
            </a:r>
          </a:p>
        </p:txBody>
      </p:sp>
    </p:spTree>
    <p:extLst>
      <p:ext uri="{BB962C8B-B14F-4D97-AF65-F5344CB8AC3E}">
        <p14:creationId xmlns:p14="http://schemas.microsoft.com/office/powerpoint/2010/main" val="848219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3. </a:t>
            </a:r>
            <a:r>
              <a:rPr lang="en-US" b="1" dirty="0"/>
              <a:t>S</a:t>
            </a:r>
            <a:r>
              <a:rPr lang="cs-CZ" b="1" dirty="0" err="1"/>
              <a:t>ystémy</a:t>
            </a:r>
            <a:r>
              <a:rPr lang="cs-CZ" b="1" dirty="0"/>
              <a:t> CAFM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b="1" dirty="0">
                <a:solidFill>
                  <a:srgbClr val="C00000"/>
                </a:solidFill>
              </a:rPr>
              <a:t>CAD + databáze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„</a:t>
            </a:r>
            <a:r>
              <a:rPr lang="cs-CZ" altLang="cs-CZ" b="1" dirty="0">
                <a:solidFill>
                  <a:srgbClr val="C00000"/>
                </a:solidFill>
              </a:rPr>
              <a:t>Data </a:t>
            </a:r>
            <a:r>
              <a:rPr lang="cs-CZ" altLang="cs-CZ" b="1" dirty="0" err="1">
                <a:solidFill>
                  <a:srgbClr val="C00000"/>
                </a:solidFill>
              </a:rPr>
              <a:t>Warehouse</a:t>
            </a:r>
            <a:r>
              <a:rPr lang="cs-CZ" altLang="cs-CZ" dirty="0"/>
              <a:t>“ – sklad údajů (agregované údaje ze všech dostupných databází)</a:t>
            </a:r>
          </a:p>
          <a:p>
            <a:pPr>
              <a:lnSpc>
                <a:spcPct val="90000"/>
              </a:lnSpc>
            </a:pPr>
            <a:r>
              <a:rPr lang="cs-CZ" altLang="cs-CZ" b="1" dirty="0">
                <a:solidFill>
                  <a:srgbClr val="C00000"/>
                </a:solidFill>
              </a:rPr>
              <a:t>CAD</a:t>
            </a:r>
            <a:r>
              <a:rPr lang="cs-CZ" altLang="cs-CZ" dirty="0"/>
              <a:t> – „</a:t>
            </a:r>
            <a:r>
              <a:rPr lang="cs-CZ" altLang="cs-CZ" dirty="0" err="1"/>
              <a:t>Computer</a:t>
            </a:r>
            <a:r>
              <a:rPr lang="cs-CZ" altLang="cs-CZ" dirty="0"/>
              <a:t> </a:t>
            </a:r>
            <a:r>
              <a:rPr lang="cs-CZ" altLang="cs-CZ" dirty="0" err="1"/>
              <a:t>Aided</a:t>
            </a:r>
            <a:r>
              <a:rPr lang="cs-CZ" altLang="cs-CZ" dirty="0"/>
              <a:t> Design“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„</a:t>
            </a:r>
            <a:r>
              <a:rPr lang="cs-CZ" altLang="cs-CZ" b="1" dirty="0" err="1">
                <a:solidFill>
                  <a:srgbClr val="C00000"/>
                </a:solidFill>
              </a:rPr>
              <a:t>Help</a:t>
            </a:r>
            <a:r>
              <a:rPr lang="cs-CZ" altLang="cs-CZ" b="1" dirty="0">
                <a:solidFill>
                  <a:srgbClr val="C00000"/>
                </a:solidFill>
              </a:rPr>
              <a:t> </a:t>
            </a:r>
            <a:r>
              <a:rPr lang="cs-CZ" altLang="cs-CZ" b="1" dirty="0" err="1">
                <a:solidFill>
                  <a:srgbClr val="C00000"/>
                </a:solidFill>
              </a:rPr>
              <a:t>Desk</a:t>
            </a:r>
            <a:r>
              <a:rPr lang="cs-CZ" altLang="cs-CZ" dirty="0"/>
              <a:t>“ – slouží k hlášení závad, problémů, požadavků na HW a dalších servisních požadavků</a:t>
            </a:r>
          </a:p>
          <a:p>
            <a:pPr>
              <a:lnSpc>
                <a:spcPct val="90000"/>
              </a:lnSpc>
            </a:pPr>
            <a:r>
              <a:rPr lang="cs-CZ" altLang="cs-CZ" b="1" dirty="0">
                <a:solidFill>
                  <a:srgbClr val="C00000"/>
                </a:solidFill>
              </a:rPr>
              <a:t>CATV</a:t>
            </a:r>
            <a:r>
              <a:rPr lang="cs-CZ" altLang="cs-CZ" dirty="0"/>
              <a:t> – systémy kabelové televize (přenos hlasových a datových zpráv)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47748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Nové výzvy FM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59533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Nové výzvy FM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Energetický management</a:t>
            </a:r>
          </a:p>
          <a:p>
            <a:r>
              <a:rPr lang="cs-CZ" dirty="0"/>
              <a:t>Inteligentní budovy</a:t>
            </a:r>
          </a:p>
          <a:p>
            <a:r>
              <a:rPr lang="cs-CZ" dirty="0"/>
              <a:t>Ergonomie</a:t>
            </a:r>
          </a:p>
          <a:p>
            <a:r>
              <a:rPr lang="cs-CZ" dirty="0"/>
              <a:t>Dopravní služby</a:t>
            </a:r>
          </a:p>
          <a:p>
            <a:r>
              <a:rPr lang="cs-CZ" dirty="0"/>
              <a:t>FM a pojišťovnictví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11174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Inteligentní budova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/>
              <a:t> </a:t>
            </a:r>
            <a:r>
              <a:rPr lang="cs-CZ" i="1" dirty="0"/>
              <a:t>„Inteligentní budova je taková budova, která je schopná se přizpůsobit změnám ve způsobech jejího užívání a změnách životního stylu jejích obyvatel a nepřestává jim sloužit a vytvářet příjemné a odpovídající prostředí.“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  </a:t>
            </a:r>
            <a:r>
              <a:rPr lang="cs-CZ" i="1" dirty="0"/>
              <a:t>„Inteligentní budovy kombinují inovace technologického i organizačního charakteru s lokálními i centrálními principy automatizovaného řízení tak, aby se maximalizovala rychlost návratu investic do budovy vložené“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  </a:t>
            </a:r>
            <a:r>
              <a:rPr lang="cs-CZ" i="1" dirty="0"/>
              <a:t>„Inteligentní budova je budovou plně vybavenou automatizační a informační a komunikační technikou, která slouží jednak přímo svým obyvatelům, jednak pro vytváření příjemného prostředí pro ně.“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86575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cs-CZ" altLang="cs-CZ" sz="3600" b="1" dirty="0"/>
              <a:t>Ergonomie: definice</a:t>
            </a:r>
          </a:p>
        </p:txBody>
      </p:sp>
      <p:sp>
        <p:nvSpPr>
          <p:cNvPr id="62467" name="Zástupný symbol pro obsah 2"/>
          <p:cNvSpPr>
            <a:spLocks noGrp="1"/>
          </p:cNvSpPr>
          <p:nvPr>
            <p:ph idx="1"/>
          </p:nvPr>
        </p:nvSpPr>
        <p:spPr>
          <a:xfrm>
            <a:off x="0" y="1844675"/>
            <a:ext cx="8955088" cy="5013325"/>
          </a:xfrm>
        </p:spPr>
        <p:txBody>
          <a:bodyPr/>
          <a:lstStyle/>
          <a:p>
            <a:pPr eaLnBrk="1" hangingPunct="1"/>
            <a:r>
              <a:rPr lang="cs-CZ" altLang="cs-CZ" dirty="0"/>
              <a:t>Ergonomie je vědecká disciplína založená na </a:t>
            </a:r>
            <a:r>
              <a:rPr lang="cs-CZ" altLang="cs-CZ" b="1" i="1" dirty="0">
                <a:solidFill>
                  <a:srgbClr val="C00000"/>
                </a:solidFill>
              </a:rPr>
              <a:t>porozumění interakcí člověka a dalších složek systému</a:t>
            </a:r>
            <a:r>
              <a:rPr lang="cs-CZ" altLang="cs-CZ" dirty="0"/>
              <a:t>. Aplikací vhodných metod, teorie a dat zlepšuje lidské zdraví, pohodu i výkonnost. Přispívá k řešení designu       a hodnocení práce, úkolů, produktů a systému, aby byly kompatibilní             s potřebami, schopnostmi a výkonnostním omezením lidí.</a:t>
            </a:r>
          </a:p>
        </p:txBody>
      </p:sp>
    </p:spTree>
    <p:extLst>
      <p:ext uri="{BB962C8B-B14F-4D97-AF65-F5344CB8AC3E}">
        <p14:creationId xmlns:p14="http://schemas.microsoft.com/office/powerpoint/2010/main" val="3735099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332656"/>
            <a:ext cx="7877175" cy="134076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cs-CZ" altLang="cs-CZ" sz="2800" b="1" dirty="0"/>
              <a:t>POŽADAVKY NA ERGONOMICKÉ USPOŘÁDÁNÍ PRACOVIŠTĚ S POČÍTAČEM</a:t>
            </a:r>
          </a:p>
        </p:txBody>
      </p:sp>
      <p:graphicFrame>
        <p:nvGraphicFramePr>
          <p:cNvPr id="79875" name="Object 3"/>
          <p:cNvGraphicFramePr>
            <a:graphicFrameLocks noChangeAspect="1"/>
          </p:cNvGraphicFramePr>
          <p:nvPr/>
        </p:nvGraphicFramePr>
        <p:xfrm>
          <a:off x="2895600" y="1905000"/>
          <a:ext cx="4016375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Rastrový obrázek" r:id="rId6" imgW="2343477" imgH="2534004" progId="Paint.Picture">
                  <p:embed/>
                </p:oleObj>
              </mc:Choice>
              <mc:Fallback>
                <p:oleObj name="Rastrový obrázek" r:id="rId6" imgW="2343477" imgH="253400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905000"/>
                        <a:ext cx="4016375" cy="464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7395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KRIZOVÝ MANAGEMENT A ŘÍZENÍ RIZIK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8705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877175" cy="1608138"/>
          </a:xfrm>
        </p:spPr>
        <p:txBody>
          <a:bodyPr/>
          <a:lstStyle/>
          <a:p>
            <a:pPr algn="ctr"/>
            <a:r>
              <a:rPr lang="cs-CZ" altLang="cs-CZ" b="1" dirty="0"/>
              <a:t>CÍL METODY FM – SYNERGIE „3P“</a:t>
            </a:r>
          </a:p>
        </p:txBody>
      </p:sp>
      <p:graphicFrame>
        <p:nvGraphicFramePr>
          <p:cNvPr id="100356" name="Object 4"/>
          <p:cNvGraphicFramePr>
            <a:graphicFrameLocks noChangeAspect="1"/>
          </p:cNvGraphicFramePr>
          <p:nvPr/>
        </p:nvGraphicFramePr>
        <p:xfrm>
          <a:off x="457200" y="2514600"/>
          <a:ext cx="8305800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Rastrový obrázek" r:id="rId6" imgW="8790476" imgH="5249008" progId="Paint.Picture">
                  <p:embed/>
                </p:oleObj>
              </mc:Choice>
              <mc:Fallback>
                <p:oleObj name="Rastrový obrázek" r:id="rId6" imgW="8790476" imgH="524900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514600"/>
                        <a:ext cx="8305800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57" name="AutoShape 5"/>
          <p:cNvSpPr>
            <a:spLocks noChangeArrowheads="1"/>
          </p:cNvSpPr>
          <p:nvPr/>
        </p:nvSpPr>
        <p:spPr bwMode="auto">
          <a:xfrm>
            <a:off x="4267200" y="2057400"/>
            <a:ext cx="381000" cy="1981200"/>
          </a:xfrm>
          <a:prstGeom prst="downArrow">
            <a:avLst>
              <a:gd name="adj1" fmla="val 50000"/>
              <a:gd name="adj2" fmla="val 13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4648200" y="19050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/>
              <a:t>FACILITY MANAGEMENT</a:t>
            </a: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4648200" y="1905000"/>
            <a:ext cx="3505200" cy="4572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0360" name="Line 8"/>
          <p:cNvSpPr>
            <a:spLocks noChangeShapeType="1"/>
          </p:cNvSpPr>
          <p:nvPr/>
        </p:nvSpPr>
        <p:spPr bwMode="auto">
          <a:xfrm>
            <a:off x="152400" y="4114800"/>
            <a:ext cx="8763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00361" name="Text Box 9"/>
          <p:cNvSpPr txBox="1">
            <a:spLocks noChangeArrowheads="1"/>
          </p:cNvSpPr>
          <p:nvPr/>
        </p:nvSpPr>
        <p:spPr bwMode="auto">
          <a:xfrm>
            <a:off x="304800" y="22860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/>
              <a:t>Obecné</a:t>
            </a:r>
          </a:p>
        </p:txBody>
      </p:sp>
      <p:sp>
        <p:nvSpPr>
          <p:cNvPr id="100362" name="Text Box 10"/>
          <p:cNvSpPr txBox="1">
            <a:spLocks noChangeArrowheads="1"/>
          </p:cNvSpPr>
          <p:nvPr/>
        </p:nvSpPr>
        <p:spPr bwMode="auto">
          <a:xfrm>
            <a:off x="609600" y="60198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/>
              <a:t>Specifika FM</a:t>
            </a:r>
          </a:p>
        </p:txBody>
      </p:sp>
      <p:sp>
        <p:nvSpPr>
          <p:cNvPr id="100363" name="Rectangle 11"/>
          <p:cNvSpPr>
            <a:spLocks noChangeArrowheads="1"/>
          </p:cNvSpPr>
          <p:nvPr/>
        </p:nvSpPr>
        <p:spPr bwMode="auto">
          <a:xfrm>
            <a:off x="304800" y="2286000"/>
            <a:ext cx="1219200" cy="4572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0365" name="Rectangle 13"/>
          <p:cNvSpPr>
            <a:spLocks noChangeArrowheads="1"/>
          </p:cNvSpPr>
          <p:nvPr/>
        </p:nvSpPr>
        <p:spPr bwMode="auto">
          <a:xfrm>
            <a:off x="381000" y="6019800"/>
            <a:ext cx="2133600" cy="4572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0366" name="Line 14"/>
          <p:cNvSpPr>
            <a:spLocks noChangeShapeType="1"/>
          </p:cNvSpPr>
          <p:nvPr/>
        </p:nvSpPr>
        <p:spPr bwMode="auto">
          <a:xfrm flipV="1">
            <a:off x="381000" y="28956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00367" name="Line 15"/>
          <p:cNvSpPr>
            <a:spLocks noChangeShapeType="1"/>
          </p:cNvSpPr>
          <p:nvPr/>
        </p:nvSpPr>
        <p:spPr bwMode="auto">
          <a:xfrm>
            <a:off x="381000" y="41148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152400" y="6584485"/>
            <a:ext cx="902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1000" dirty="0"/>
              <a:t>VYSKOČIL, V. K. , KUDA F. a kol. </a:t>
            </a:r>
            <a:r>
              <a:rPr lang="cs-CZ" altLang="cs-CZ" sz="1000" i="1" dirty="0"/>
              <a:t>Management podpůrných procesů – </a:t>
            </a:r>
            <a:r>
              <a:rPr lang="cs-CZ" altLang="cs-CZ" sz="1000" i="1" dirty="0" err="1"/>
              <a:t>Facility</a:t>
            </a:r>
            <a:r>
              <a:rPr lang="cs-CZ" altLang="cs-CZ" sz="1000" i="1" dirty="0"/>
              <a:t> Management</a:t>
            </a:r>
            <a:r>
              <a:rPr lang="cs-CZ" altLang="cs-CZ" sz="1000" dirty="0"/>
              <a:t>, 2. vyd., Praha: Professional </a:t>
            </a:r>
            <a:r>
              <a:rPr lang="cs-CZ" altLang="cs-CZ" sz="1000" dirty="0" err="1"/>
              <a:t>Publishing</a:t>
            </a:r>
            <a:r>
              <a:rPr lang="cs-CZ" altLang="cs-CZ" sz="1000" dirty="0"/>
              <a:t>, 2011, 491 s. ISBN 978-80-7431-046-1</a:t>
            </a:r>
          </a:p>
        </p:txBody>
      </p:sp>
    </p:spTree>
    <p:extLst>
      <p:ext uri="{BB962C8B-B14F-4D97-AF65-F5344CB8AC3E}">
        <p14:creationId xmlns:p14="http://schemas.microsoft.com/office/powerpoint/2010/main" val="1937319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877175" cy="1531938"/>
          </a:xfrm>
        </p:spPr>
        <p:txBody>
          <a:bodyPr/>
          <a:lstStyle/>
          <a:p>
            <a:r>
              <a:rPr lang="cs-CZ" altLang="cs-CZ" b="1" dirty="0"/>
              <a:t>Současný stav: spektrum</a:t>
            </a:r>
            <a:br>
              <a:rPr lang="cs-CZ" altLang="cs-CZ" b="1" dirty="0"/>
            </a:br>
            <a:r>
              <a:rPr lang="cs-CZ" altLang="cs-CZ" b="1" dirty="0"/>
              <a:t>současných hrozeb</a:t>
            </a:r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381000" y="2057400"/>
          <a:ext cx="84582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7" name="Rastrový obrázek" r:id="rId4" imgW="7104762" imgH="4580952" progId="Paint.Picture">
                  <p:embed/>
                </p:oleObj>
              </mc:Choice>
              <mc:Fallback>
                <p:oleObj name="Rastrový obrázek" r:id="rId4" imgW="7104762" imgH="458095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057400"/>
                        <a:ext cx="8458200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176608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b="1" dirty="0"/>
              <a:t>Současný stav: asymetrické hrozby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628800"/>
            <a:ext cx="8802688" cy="453548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400" b="1" dirty="0">
                <a:solidFill>
                  <a:srgbClr val="C00000"/>
                </a:solidFill>
              </a:rPr>
              <a:t>Globalizační: </a:t>
            </a:r>
            <a:r>
              <a:rPr lang="cs-CZ" altLang="cs-CZ" sz="2400" dirty="0"/>
              <a:t>Představují nejrozsáhlejší spektrum bezpečnostních rizik, zahrnující organizovaný zločin, nezákonné obchody a toky financí, transfery osob, ohrožení státní infrastruktury atd.</a:t>
            </a:r>
          </a:p>
          <a:p>
            <a:pPr>
              <a:lnSpc>
                <a:spcPct val="90000"/>
              </a:lnSpc>
            </a:pPr>
            <a:r>
              <a:rPr lang="cs-CZ" altLang="cs-CZ" sz="2400" b="1" dirty="0">
                <a:solidFill>
                  <a:srgbClr val="C00000"/>
                </a:solidFill>
              </a:rPr>
              <a:t>Destabilizační: </a:t>
            </a:r>
            <a:r>
              <a:rPr lang="cs-CZ" altLang="cs-CZ" sz="2400" dirty="0"/>
              <a:t>Vyplývají z etnických, náboženských, kulturních a ekonomických rozporů mezi státními či nestátními subjekty. Přerůstají hranice států, obvykle přecházejí v lokální ozbrojené konflikty, někdy i bez použití pravidelných ozbrojených sil. Jsou zpravidla doprovázeny terorismem, masovou a ilegální migrací. </a:t>
            </a:r>
          </a:p>
          <a:p>
            <a:pPr>
              <a:lnSpc>
                <a:spcPct val="90000"/>
              </a:lnSpc>
            </a:pPr>
            <a:r>
              <a:rPr lang="cs-CZ" altLang="cs-CZ" sz="2400" b="1" dirty="0">
                <a:solidFill>
                  <a:srgbClr val="C00000"/>
                </a:solidFill>
              </a:rPr>
              <a:t>Proliferační hrozby</a:t>
            </a:r>
            <a:r>
              <a:rPr lang="cs-CZ" altLang="cs-CZ" sz="2400" dirty="0"/>
              <a:t>: Projevují se snahou státních i nestátních subjektů z tzv. „problémových zemí“ získat a zneužít zbraně hromadného ničení a prostředky jejich dopravy na cíl. Zahrnují</a:t>
            </a:r>
            <a:br>
              <a:rPr lang="cs-CZ" altLang="cs-CZ" sz="2400" dirty="0"/>
            </a:br>
            <a:r>
              <a:rPr lang="cs-CZ" altLang="cs-CZ" sz="2400" dirty="0"/>
              <a:t>i nezákonné šíření dalších moderních technologií dvojího použití i mimo sféru vojenského využití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67544" y="6286074"/>
            <a:ext cx="81369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1000" dirty="0"/>
              <a:t>VYSKOČIL, V. K. , KUDA F. a kol. </a:t>
            </a:r>
            <a:r>
              <a:rPr lang="cs-CZ" altLang="cs-CZ" sz="1000" i="1" dirty="0"/>
              <a:t>Management podpůrných procesů – </a:t>
            </a:r>
            <a:r>
              <a:rPr lang="cs-CZ" altLang="cs-CZ" sz="1000" i="1" dirty="0" err="1"/>
              <a:t>Facility</a:t>
            </a:r>
            <a:r>
              <a:rPr lang="cs-CZ" altLang="cs-CZ" sz="1000" i="1" dirty="0"/>
              <a:t> Management</a:t>
            </a:r>
            <a:r>
              <a:rPr lang="cs-CZ" altLang="cs-CZ" sz="1000" dirty="0"/>
              <a:t>, 2. vyd., Praha: Professional </a:t>
            </a:r>
            <a:r>
              <a:rPr lang="cs-CZ" altLang="cs-CZ" sz="1000" dirty="0" err="1"/>
              <a:t>Publishing</a:t>
            </a:r>
            <a:r>
              <a:rPr lang="cs-CZ" altLang="cs-CZ" sz="1000" dirty="0"/>
              <a:t>, 2011, 491 s. ISBN 978-80-7431-046-1</a:t>
            </a:r>
          </a:p>
          <a:p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42135887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BOZP: Právní rámec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C00000"/>
                </a:solidFill>
              </a:rPr>
              <a:t>Zákon:</a:t>
            </a:r>
          </a:p>
          <a:p>
            <a:r>
              <a:rPr lang="cs-CZ" dirty="0"/>
              <a:t>Zákoník práce č. 262/2006 Sb., 5. část: § 101 – 108</a:t>
            </a:r>
          </a:p>
          <a:p>
            <a:pPr marL="0" indent="0">
              <a:buNone/>
            </a:pPr>
            <a:r>
              <a:rPr lang="cs-CZ" b="1" dirty="0">
                <a:solidFill>
                  <a:srgbClr val="C00000"/>
                </a:solidFill>
              </a:rPr>
              <a:t>Normy:</a:t>
            </a:r>
          </a:p>
          <a:p>
            <a:r>
              <a:rPr lang="cs-CZ" dirty="0"/>
              <a:t>OHSAS 18001 (permanentní dodržování a zdokonalování systému řízení bezpečnosti a ochrany zdraví při práci)</a:t>
            </a:r>
          </a:p>
          <a:p>
            <a:r>
              <a:rPr lang="cs-CZ" dirty="0"/>
              <a:t>Program „Bezpečný podnik“ (prevence, komunikace a motivace)</a:t>
            </a:r>
          </a:p>
        </p:txBody>
      </p:sp>
    </p:spTree>
    <p:extLst>
      <p:ext uri="{BB962C8B-B14F-4D97-AF65-F5344CB8AC3E}">
        <p14:creationId xmlns:p14="http://schemas.microsoft.com/office/powerpoint/2010/main" val="141136674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Povinnosti k zajištění BOZP na pracovišti  dle Zákoníku práce</a:t>
            </a:r>
          </a:p>
        </p:txBody>
      </p:sp>
      <p:pic>
        <p:nvPicPr>
          <p:cNvPr id="716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56792"/>
            <a:ext cx="448037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23528" y="6124654"/>
            <a:ext cx="907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Zajíc J. 2013.  </a:t>
            </a:r>
            <a:r>
              <a:rPr lang="cs-CZ" i="1" dirty="0"/>
              <a:t>Management BOZP v prostředí kanalizací odpadních vod</a:t>
            </a:r>
            <a:r>
              <a:rPr lang="cs-CZ" dirty="0"/>
              <a:t>. MVŠO.</a:t>
            </a:r>
          </a:p>
        </p:txBody>
      </p:sp>
    </p:spTree>
    <p:extLst>
      <p:ext uri="{BB962C8B-B14F-4D97-AF65-F5344CB8AC3E}">
        <p14:creationId xmlns:p14="http://schemas.microsoft.com/office/powerpoint/2010/main" val="400800298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3721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altLang="cs-CZ" b="1" dirty="0"/>
              <a:t>BOZP: Pracovní úraz a </a:t>
            </a:r>
            <a:r>
              <a:rPr lang="cs-CZ" altLang="cs-CZ" b="1" dirty="0" err="1"/>
              <a:t>skoronehoda</a:t>
            </a:r>
            <a:endParaRPr lang="cs-CZ" altLang="cs-CZ" b="1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0" y="1916832"/>
            <a:ext cx="8955088" cy="4447456"/>
          </a:xfrm>
        </p:spPr>
        <p:txBody>
          <a:bodyPr>
            <a:normAutofit fontScale="85000" lnSpcReduction="10000"/>
          </a:bodyPr>
          <a:lstStyle/>
          <a:p>
            <a:pPr marL="0" indent="0" eaLnBrk="1" hangingPunct="1">
              <a:buNone/>
            </a:pPr>
            <a:r>
              <a:rPr lang="cs-CZ" altLang="cs-CZ" sz="2800" b="1" dirty="0"/>
              <a:t>Pracovní úraz:</a:t>
            </a:r>
          </a:p>
          <a:p>
            <a:pPr eaLnBrk="1" hangingPunct="1"/>
            <a:r>
              <a:rPr lang="cs-CZ" altLang="cs-CZ" sz="2800" dirty="0"/>
              <a:t>Poškození zdraví nebo smrt zaměstnance, došlo-li k nim nezávisle na jeho vůli krátkodobým, náhlým a násilným působením zevních vlivů při plnění pracovních úkolů nebo v přímé souvislosti s ním.</a:t>
            </a:r>
          </a:p>
          <a:p>
            <a:pPr eaLnBrk="1" hangingPunct="1"/>
            <a:r>
              <a:rPr lang="cs-CZ" altLang="cs-CZ" sz="2800" dirty="0"/>
              <a:t>Jako pracovní úraz se posuzuje též úraz, který zaměstnanec utrpěl pro plnění pracovních úkolů.</a:t>
            </a:r>
          </a:p>
          <a:p>
            <a:pPr eaLnBrk="1" hangingPunct="1"/>
            <a:endParaRPr lang="cs-CZ" altLang="cs-CZ" sz="2800" b="1" dirty="0"/>
          </a:p>
          <a:p>
            <a:pPr eaLnBrk="1" hangingPunct="1"/>
            <a:endParaRPr lang="cs-CZ" altLang="cs-CZ" sz="2800" b="1" dirty="0"/>
          </a:p>
          <a:p>
            <a:pPr marL="0" indent="0" eaLnBrk="1" hangingPunct="1">
              <a:buNone/>
            </a:pPr>
            <a:r>
              <a:rPr lang="cs-CZ" altLang="cs-CZ" sz="2800" b="1" dirty="0" err="1"/>
              <a:t>Skoronehoda</a:t>
            </a:r>
            <a:r>
              <a:rPr lang="cs-CZ" altLang="cs-CZ" sz="2800" b="1" dirty="0"/>
              <a:t>:</a:t>
            </a:r>
          </a:p>
          <a:p>
            <a:r>
              <a:rPr lang="cs-CZ" altLang="cs-CZ" sz="2800" dirty="0"/>
              <a:t>Nežádoucí událost, při které nedošlo    k poškození – např. zakopnutí na schodech, které bylo vyrovnáno a díky tomu nedošlo k úrazu.</a:t>
            </a:r>
          </a:p>
          <a:p>
            <a:pPr eaLnBrk="1" hangingPunct="1"/>
            <a:endParaRPr lang="cs-CZ" altLang="cs-CZ" sz="28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7544" y="6286074"/>
            <a:ext cx="81369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1000" dirty="0"/>
              <a:t>VYSKOČIL, V. K. , KUDA F. a kol. </a:t>
            </a:r>
            <a:r>
              <a:rPr lang="cs-CZ" altLang="cs-CZ" sz="1000" i="1" dirty="0"/>
              <a:t>Management podpůrných procesů – </a:t>
            </a:r>
            <a:r>
              <a:rPr lang="cs-CZ" altLang="cs-CZ" sz="1000" i="1" dirty="0" err="1"/>
              <a:t>Facility</a:t>
            </a:r>
            <a:r>
              <a:rPr lang="cs-CZ" altLang="cs-CZ" sz="1000" i="1" dirty="0"/>
              <a:t> Management</a:t>
            </a:r>
            <a:r>
              <a:rPr lang="cs-CZ" altLang="cs-CZ" sz="1000" dirty="0"/>
              <a:t>, 2. vyd., Praha: Professional </a:t>
            </a:r>
            <a:r>
              <a:rPr lang="cs-CZ" altLang="cs-CZ" sz="1000" dirty="0" err="1"/>
              <a:t>Publishing</a:t>
            </a:r>
            <a:r>
              <a:rPr lang="cs-CZ" altLang="cs-CZ" sz="1000" dirty="0"/>
              <a:t>, 2011, 491 s. ISBN 978-80-7431-046-1</a:t>
            </a:r>
          </a:p>
          <a:p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17169961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PPP projekty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0319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21287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Definice Veřejná zakázka </a:t>
            </a:r>
            <a:r>
              <a:rPr lang="en-US" sz="2200" dirty="0"/>
              <a:t>(</a:t>
            </a:r>
            <a:r>
              <a:rPr lang="cs-CZ" sz="2200" dirty="0"/>
              <a:t>§ 2, </a:t>
            </a:r>
            <a:r>
              <a:rPr lang="pl-PL" sz="2200" dirty="0"/>
              <a:t>zákon</a:t>
            </a:r>
            <a:r>
              <a:rPr lang="en-US" sz="2200" dirty="0"/>
              <a:t> </a:t>
            </a:r>
            <a:r>
              <a:rPr lang="cs-CZ" sz="2200" dirty="0"/>
              <a:t>č</a:t>
            </a:r>
            <a:r>
              <a:rPr lang="en-US" sz="2200" dirty="0"/>
              <a:t>. 13</a:t>
            </a:r>
            <a:r>
              <a:rPr lang="cs-CZ" sz="2200" dirty="0"/>
              <a:t>4</a:t>
            </a:r>
            <a:r>
              <a:rPr lang="pl-PL" sz="2200" dirty="0"/>
              <a:t> ze dne 19. dubna 2016 o veřejných zakázkách)</a:t>
            </a:r>
            <a:endParaRPr lang="cs-CZ" sz="2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Veřejnou zakázkou je </a:t>
            </a:r>
          </a:p>
          <a:p>
            <a:r>
              <a:rPr lang="cs-CZ" dirty="0"/>
              <a:t>veřejná zakázka na </a:t>
            </a:r>
            <a:r>
              <a:rPr lang="pl-PL" dirty="0"/>
              <a:t>dodávky, </a:t>
            </a:r>
          </a:p>
          <a:p>
            <a:r>
              <a:rPr lang="pl-PL" dirty="0"/>
              <a:t>veřejná zakázka na služby,</a:t>
            </a:r>
          </a:p>
          <a:p>
            <a:r>
              <a:rPr lang="pl-PL" dirty="0"/>
              <a:t>veřejná zakázka na stavebním práce,</a:t>
            </a:r>
          </a:p>
          <a:p>
            <a:r>
              <a:rPr lang="pl-PL" dirty="0"/>
              <a:t>koncese na služby,</a:t>
            </a:r>
          </a:p>
          <a:p>
            <a:r>
              <a:rPr lang="pl-PL" dirty="0"/>
              <a:t>koncese na stavební práce</a:t>
            </a:r>
            <a:r>
              <a:rPr lang="cs-CZ" dirty="0"/>
              <a:t>.</a:t>
            </a:r>
            <a:endParaRPr lang="cs-CZ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402545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7499176" cy="936104"/>
          </a:xfrm>
        </p:spPr>
        <p:txBody>
          <a:bodyPr>
            <a:normAutofit fontScale="90000"/>
          </a:bodyPr>
          <a:lstStyle/>
          <a:p>
            <a:r>
              <a:rPr lang="cs-CZ" dirty="0"/>
              <a:t>Rozdíly PPP projektů a veřejných zakázek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cs-CZ" dirty="0"/>
              <a:t>Rozdíl je v </a:t>
            </a:r>
            <a:r>
              <a:rPr lang="cs-CZ" b="1" dirty="0">
                <a:solidFill>
                  <a:srgbClr val="C00000"/>
                </a:solidFill>
              </a:rPr>
              <a:t>časovém vynaloženi peněz</a:t>
            </a:r>
            <a:r>
              <a:rPr lang="cs-CZ" dirty="0"/>
              <a:t>, kdy při využití konceptu PPP jsou náklady na investici rozloženy na dobu provozu, oproti standardní zakázce (bez znaků PPP), kde je třeba tyto prostředky uvolnit z rozpočtů ještě před tím, než začne být daná služba poskytována.</a:t>
            </a:r>
          </a:p>
          <a:p>
            <a:pPr marL="514350" indent="-514350">
              <a:buAutoNum type="arabicPeriod"/>
            </a:pPr>
            <a:r>
              <a:rPr lang="cs-CZ" dirty="0"/>
              <a:t>Druhy rozdíl je v </a:t>
            </a:r>
            <a:r>
              <a:rPr lang="cs-CZ" b="1" dirty="0">
                <a:solidFill>
                  <a:srgbClr val="C00000"/>
                </a:solidFill>
              </a:rPr>
              <a:t>častém překračování nákladů i harmonogramu v případě standardní veřejné zakázky (bez znaků PPP). </a:t>
            </a:r>
            <a:r>
              <a:rPr lang="cs-CZ" dirty="0"/>
              <a:t>Toto se u modelu PPP vyskytuje pouze výjimečně a bývá způsobeno především změnami požadavků zadavatele.</a:t>
            </a:r>
          </a:p>
          <a:p>
            <a:pPr marL="514350" indent="-514350">
              <a:buAutoNum type="arabicPeriod"/>
            </a:pPr>
            <a:r>
              <a:rPr lang="cs-CZ" dirty="0"/>
              <a:t>Třetí rozdíl je </a:t>
            </a:r>
            <a:r>
              <a:rPr lang="cs-CZ" b="1" dirty="0">
                <a:solidFill>
                  <a:srgbClr val="C00000"/>
                </a:solidFill>
              </a:rPr>
              <a:t>v platbách po dobu životnosti projektu</a:t>
            </a:r>
            <a:r>
              <a:rPr lang="cs-CZ" dirty="0"/>
              <a:t>. Ty jsou u PPP samozřejmě podstatně vyšší, neboť je splácena prvotní investice. Náklady na samotný provoz (bez splátek investice) budou ale nižší, neboť provozovatel optimalizoval dílo již v přípravné fázi projektu a dohlédl na kvalitu v době výstavby.</a:t>
            </a:r>
          </a:p>
        </p:txBody>
      </p:sp>
      <p:sp>
        <p:nvSpPr>
          <p:cNvPr id="4" name="Obdélník 3"/>
          <p:cNvSpPr/>
          <p:nvPr/>
        </p:nvSpPr>
        <p:spPr>
          <a:xfrm>
            <a:off x="179388" y="6237312"/>
            <a:ext cx="882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Zdroj: Jan Šnajdr. Public </a:t>
            </a:r>
            <a:r>
              <a:rPr lang="cs-CZ" altLang="cs-CZ" sz="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Private</a:t>
            </a:r>
            <a:r>
              <a:rPr lang="cs-CZ" altLang="cs-CZ" sz="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altLang="cs-CZ" sz="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Partnership</a:t>
            </a:r>
            <a:r>
              <a:rPr lang="cs-CZ" altLang="cs-CZ" sz="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jako efektivní nástroj budování a provozování veřejné infrastruktury. </a:t>
            </a:r>
            <a:r>
              <a:rPr lang="en-US" altLang="cs-CZ" sz="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[http://www.eurion.cz/aktivity-a-reference/konference/regionalni-sympozium-jmk/soubory/Prezetance%20PPP-25.ppt</a:t>
            </a:r>
            <a:r>
              <a:rPr lang="ru-RU" altLang="cs-CZ" sz="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cs-CZ" sz="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]</a:t>
            </a:r>
            <a:endParaRPr lang="cs-CZ" altLang="cs-CZ" sz="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47816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Definice PPP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Public </a:t>
            </a:r>
            <a:r>
              <a:rPr lang="cs-CZ" dirty="0" err="1"/>
              <a:t>Private</a:t>
            </a:r>
            <a:r>
              <a:rPr lang="cs-CZ" dirty="0"/>
              <a:t> </a:t>
            </a:r>
            <a:r>
              <a:rPr lang="cs-CZ" dirty="0" err="1"/>
              <a:t>Partnership</a:t>
            </a:r>
            <a:r>
              <a:rPr lang="cs-CZ" dirty="0"/>
              <a:t> (PPP) - partnerství veřejného a soukromého sektoru v oblasti veřejné infrastruktury a veřejných služeb- je soubor metod spolupráce, v nichž soukromá společnost zajišťuje poskytování veřejné služby. Může se jednat jak o placené převzetí provozování stávajících aktiv, tak i o budování, provozování a případně i financování nové či stávající infrastruktury.</a:t>
            </a:r>
          </a:p>
        </p:txBody>
      </p:sp>
    </p:spTree>
    <p:extLst>
      <p:ext uri="{BB962C8B-B14F-4D97-AF65-F5344CB8AC3E}">
        <p14:creationId xmlns:p14="http://schemas.microsoft.com/office/powerpoint/2010/main" val="2222957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Typy PPP projektů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DB</a:t>
            </a:r>
          </a:p>
          <a:p>
            <a:r>
              <a:rPr lang="cs-CZ" dirty="0"/>
              <a:t>DB(F)OT</a:t>
            </a:r>
          </a:p>
          <a:p>
            <a:r>
              <a:rPr lang="cs-CZ" dirty="0"/>
              <a:t>Koncese</a:t>
            </a:r>
          </a:p>
          <a:p>
            <a:r>
              <a:rPr lang="cs-CZ" dirty="0"/>
              <a:t>BOO</a:t>
            </a:r>
          </a:p>
        </p:txBody>
      </p:sp>
    </p:spTree>
    <p:extLst>
      <p:ext uri="{BB962C8B-B14F-4D97-AF65-F5344CB8AC3E}">
        <p14:creationId xmlns:p14="http://schemas.microsoft.com/office/powerpoint/2010/main" val="3402147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altLang="cs-CZ" sz="4800" b="1" dirty="0"/>
              <a:t>FACILITY MANAGEMENT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017713"/>
            <a:ext cx="8802688" cy="46116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800" dirty="0"/>
              <a:t>Nástroj řízení podpůrných procesů v hodnotovém řetězci</a:t>
            </a:r>
          </a:p>
          <a:p>
            <a:pPr>
              <a:lnSpc>
                <a:spcPct val="90000"/>
              </a:lnSpc>
            </a:pPr>
            <a:r>
              <a:rPr lang="cs-CZ" altLang="cs-CZ" sz="2800" dirty="0"/>
              <a:t>Promyšlený způsob řízení na bázi </a:t>
            </a:r>
            <a:r>
              <a:rPr lang="cs-CZ" altLang="cs-CZ" sz="2800" dirty="0" err="1"/>
              <a:t>reengeneeringu</a:t>
            </a:r>
            <a:endParaRPr lang="cs-CZ" altLang="cs-CZ" sz="2800" dirty="0"/>
          </a:p>
          <a:p>
            <a:pPr>
              <a:lnSpc>
                <a:spcPct val="90000"/>
              </a:lnSpc>
            </a:pPr>
            <a:r>
              <a:rPr lang="cs-CZ" altLang="cs-CZ" sz="2800" dirty="0"/>
              <a:t>Ve znalostním podniku vede k uvědomělému procesnímu a projektovému řízení</a:t>
            </a:r>
          </a:p>
          <a:p>
            <a:pPr>
              <a:lnSpc>
                <a:spcPct val="90000"/>
              </a:lnSpc>
            </a:pPr>
            <a:r>
              <a:rPr lang="cs-CZ" altLang="cs-CZ" sz="2800" dirty="0">
                <a:solidFill>
                  <a:srgbClr val="FF0000"/>
                </a:solidFill>
              </a:rPr>
              <a:t>Představuje integraci činností v rámci organizační jednotky k zajištění a rozvoji sjednaných služeb, které podporují a zvyšují efektivnost její základní činnosti </a:t>
            </a:r>
            <a:r>
              <a:rPr lang="cs-CZ" altLang="cs-CZ" sz="2800" dirty="0"/>
              <a:t>(„</a:t>
            </a:r>
            <a:r>
              <a:rPr lang="cs-CZ" altLang="cs-CZ" sz="2800" dirty="0" err="1"/>
              <a:t>Core</a:t>
            </a:r>
            <a:r>
              <a:rPr lang="cs-CZ" altLang="cs-CZ" sz="2800" dirty="0"/>
              <a:t> Business“)</a:t>
            </a:r>
          </a:p>
        </p:txBody>
      </p:sp>
    </p:spTree>
    <p:extLst>
      <p:ext uri="{BB962C8B-B14F-4D97-AF65-F5344CB8AC3E}">
        <p14:creationId xmlns:p14="http://schemas.microsoft.com/office/powerpoint/2010/main" val="2596217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800975" cy="14557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b="1" dirty="0"/>
              <a:t>Hlavní skupiny podpůrných činností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2017713"/>
            <a:ext cx="8802688" cy="4840287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cs-CZ" altLang="cs-CZ" sz="2400" b="1" dirty="0">
                <a:solidFill>
                  <a:srgbClr val="FF0000"/>
                </a:solidFill>
              </a:rPr>
              <a:t>Prostor, technika a infrastruktura: </a:t>
            </a:r>
            <a:r>
              <a:rPr lang="cs-CZ" altLang="cs-CZ" sz="2400" dirty="0"/>
              <a:t>komerční služby – nájemné, správa objektů, využití vnitřních prostor; technika – údržba, energetický management, montáž; infrastruktura – ostraha, úklid, catering </a:t>
            </a:r>
            <a:r>
              <a:rPr lang="cs-CZ" altLang="cs-CZ" sz="2400" b="1" dirty="0">
                <a:solidFill>
                  <a:srgbClr val="FF0000"/>
                </a:solidFill>
              </a:rPr>
              <a:t>(„</a:t>
            </a:r>
            <a:r>
              <a:rPr lang="cs-CZ" altLang="cs-CZ" sz="2400" b="1" dirty="0" err="1">
                <a:solidFill>
                  <a:srgbClr val="FF0000"/>
                </a:solidFill>
              </a:rPr>
              <a:t>Facility</a:t>
            </a:r>
            <a:r>
              <a:rPr lang="cs-CZ" altLang="cs-CZ" sz="2400" b="1" dirty="0">
                <a:solidFill>
                  <a:srgbClr val="FF0000"/>
                </a:solidFill>
              </a:rPr>
              <a:t> management“)</a:t>
            </a:r>
          </a:p>
          <a:p>
            <a:pPr lvl="1">
              <a:lnSpc>
                <a:spcPct val="90000"/>
              </a:lnSpc>
            </a:pPr>
            <a:r>
              <a:rPr lang="cs-CZ" altLang="cs-CZ" sz="2400" b="1" dirty="0">
                <a:solidFill>
                  <a:srgbClr val="FF0000"/>
                </a:solidFill>
              </a:rPr>
              <a:t>Lidé a organizace</a:t>
            </a:r>
            <a:r>
              <a:rPr lang="cs-CZ" altLang="cs-CZ" sz="2400" dirty="0">
                <a:solidFill>
                  <a:srgbClr val="FF0000"/>
                </a:solidFill>
              </a:rPr>
              <a:t>: </a:t>
            </a:r>
            <a:r>
              <a:rPr lang="cs-CZ" altLang="cs-CZ" sz="2400" dirty="0"/>
              <a:t>centrální servis; ICT; marketingové služby; finance a účetnictví; controlling a reporting; právo, daně, audit; logistika; personální management </a:t>
            </a:r>
            <a:r>
              <a:rPr lang="cs-CZ" altLang="cs-CZ" sz="2400" b="1" dirty="0">
                <a:solidFill>
                  <a:srgbClr val="FF0000"/>
                </a:solidFill>
              </a:rPr>
              <a:t>(„Střediska sdílených služeb“)</a:t>
            </a:r>
          </a:p>
        </p:txBody>
      </p:sp>
    </p:spTree>
    <p:extLst>
      <p:ext uri="{BB962C8B-B14F-4D97-AF65-F5344CB8AC3E}">
        <p14:creationId xmlns:p14="http://schemas.microsoft.com/office/powerpoint/2010/main" val="1878826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b="1" dirty="0"/>
              <a:t>VYMEZENÍ POJMŮ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412776"/>
            <a:ext cx="8726488" cy="4876800"/>
          </a:xfrm>
        </p:spPr>
        <p:txBody>
          <a:bodyPr/>
          <a:lstStyle/>
          <a:p>
            <a:r>
              <a:rPr lang="cs-CZ" altLang="cs-CZ" sz="2400" b="1" dirty="0">
                <a:solidFill>
                  <a:srgbClr val="FF0000"/>
                </a:solidFill>
              </a:rPr>
              <a:t>Outsourcing</a:t>
            </a:r>
            <a:r>
              <a:rPr lang="cs-CZ" altLang="cs-CZ" sz="2400" dirty="0"/>
              <a:t> („</a:t>
            </a:r>
            <a:r>
              <a:rPr lang="cs-CZ" altLang="cs-CZ" sz="2400" dirty="0" err="1"/>
              <a:t>Outside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Resource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Using</a:t>
            </a:r>
            <a:r>
              <a:rPr lang="cs-CZ" altLang="cs-CZ" sz="2400" dirty="0"/>
              <a:t>“, nebo také převedení, vytěsnění)</a:t>
            </a:r>
          </a:p>
          <a:p>
            <a:r>
              <a:rPr lang="cs-CZ" altLang="cs-CZ" sz="2400" b="1" dirty="0" err="1">
                <a:solidFill>
                  <a:srgbClr val="FF0000"/>
                </a:solidFill>
              </a:rPr>
              <a:t>Offshoring</a:t>
            </a:r>
            <a:r>
              <a:rPr lang="cs-CZ" altLang="cs-CZ" sz="2400" b="1" dirty="0">
                <a:solidFill>
                  <a:srgbClr val="FF0000"/>
                </a:solidFill>
              </a:rPr>
              <a:t> </a:t>
            </a:r>
            <a:r>
              <a:rPr lang="cs-CZ" altLang="cs-CZ" sz="2400" dirty="0"/>
              <a:t>– outsourcing na velké vzdálenosti</a:t>
            </a:r>
          </a:p>
          <a:p>
            <a:r>
              <a:rPr lang="cs-CZ" altLang="cs-CZ" sz="2400" b="1" dirty="0" err="1">
                <a:solidFill>
                  <a:srgbClr val="FF0000"/>
                </a:solidFill>
              </a:rPr>
              <a:t>Onshoring</a:t>
            </a:r>
            <a:r>
              <a:rPr lang="cs-CZ" altLang="cs-CZ" sz="2400" dirty="0"/>
              <a:t> – outsourcing v rámci jedné země</a:t>
            </a:r>
          </a:p>
          <a:p>
            <a:r>
              <a:rPr lang="cs-CZ" altLang="cs-CZ" sz="2400" b="1" dirty="0" err="1">
                <a:solidFill>
                  <a:srgbClr val="FF0000"/>
                </a:solidFill>
              </a:rPr>
              <a:t>Insourcing</a:t>
            </a:r>
            <a:r>
              <a:rPr lang="cs-CZ" altLang="cs-CZ" sz="2400" dirty="0"/>
              <a:t> („</a:t>
            </a:r>
            <a:r>
              <a:rPr lang="cs-CZ" altLang="cs-CZ" sz="2400" dirty="0" err="1"/>
              <a:t>Inside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Resource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Using</a:t>
            </a:r>
            <a:r>
              <a:rPr lang="cs-CZ" altLang="cs-CZ" sz="2400" dirty="0"/>
              <a:t>“)</a:t>
            </a:r>
          </a:p>
          <a:p>
            <a:r>
              <a:rPr lang="cs-CZ" altLang="cs-CZ" sz="2400" b="1" dirty="0" err="1">
                <a:solidFill>
                  <a:srgbClr val="FF0000"/>
                </a:solidFill>
              </a:rPr>
              <a:t>Multisourcing</a:t>
            </a:r>
            <a:r>
              <a:rPr lang="cs-CZ" altLang="cs-CZ" sz="2400" dirty="0"/>
              <a:t> – zdokonalený outsourcing proaktivní outsourcing (opak ad hoc </a:t>
            </a:r>
            <a:r>
              <a:rPr lang="cs-CZ" altLang="cs-CZ" sz="2400" dirty="0" err="1"/>
              <a:t>sourcingu</a:t>
            </a:r>
            <a:r>
              <a:rPr lang="cs-CZ" altLang="cs-CZ" sz="2400" dirty="0"/>
              <a:t>), outsourcing založený na novém myšlení, zahrnuje komunikaci, interakci, monitorování funkcí uvnitř i vně organizací</a:t>
            </a:r>
          </a:p>
          <a:p>
            <a:r>
              <a:rPr lang="cs-CZ" altLang="cs-CZ" sz="2400" b="1" dirty="0" err="1">
                <a:solidFill>
                  <a:srgbClr val="FF0000"/>
                </a:solidFill>
              </a:rPr>
              <a:t>Inshoring</a:t>
            </a:r>
            <a:r>
              <a:rPr lang="cs-CZ" altLang="cs-CZ" sz="2400" b="1" dirty="0">
                <a:solidFill>
                  <a:srgbClr val="FF0000"/>
                </a:solidFill>
              </a:rPr>
              <a:t> </a:t>
            </a:r>
            <a:r>
              <a:rPr lang="cs-CZ" altLang="cs-CZ" sz="2400" dirty="0"/>
              <a:t>(uvnitř podniků)</a:t>
            </a:r>
          </a:p>
          <a:p>
            <a:r>
              <a:rPr lang="cs-CZ" altLang="cs-CZ" sz="2400" b="1" dirty="0" err="1">
                <a:solidFill>
                  <a:srgbClr val="FF0000"/>
                </a:solidFill>
              </a:rPr>
              <a:t>Nearshoring</a:t>
            </a:r>
            <a:r>
              <a:rPr lang="cs-CZ" altLang="cs-CZ" sz="2400" dirty="0">
                <a:solidFill>
                  <a:schemeClr val="hlink"/>
                </a:solidFill>
              </a:rPr>
              <a:t> </a:t>
            </a:r>
            <a:r>
              <a:rPr lang="cs-CZ" altLang="cs-CZ" sz="2400" dirty="0"/>
              <a:t>– export práce do blízkých zemí</a:t>
            </a:r>
          </a:p>
        </p:txBody>
      </p:sp>
    </p:spTree>
    <p:extLst>
      <p:ext uri="{BB962C8B-B14F-4D97-AF65-F5344CB8AC3E}">
        <p14:creationId xmlns:p14="http://schemas.microsoft.com/office/powerpoint/2010/main" val="3815061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749</TotalTime>
  <Words>3756</Words>
  <Application>Microsoft Office PowerPoint</Application>
  <PresentationFormat>Předvádění na obrazovce (4:3)</PresentationFormat>
  <Paragraphs>546</Paragraphs>
  <Slides>69</Slides>
  <Notes>66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69</vt:i4>
      </vt:variant>
    </vt:vector>
  </HeadingPairs>
  <TitlesOfParts>
    <vt:vector size="74" baseType="lpstr">
      <vt:lpstr>Arial</vt:lpstr>
      <vt:lpstr>Calibri</vt:lpstr>
      <vt:lpstr>Times New Roman</vt:lpstr>
      <vt:lpstr>1_Office Theme</vt:lpstr>
      <vt:lpstr>Rastrový obrázek</vt:lpstr>
      <vt:lpstr>Management podpůrných procesů. Příprava na závěrečný test</vt:lpstr>
      <vt:lpstr>Struktura testu</vt:lpstr>
      <vt:lpstr>FACILITY MANAGEMENT. MANAGEMENT PODPŮRNÝCH PROCESŮ. OUTSOURCING. OFFSHORING</vt:lpstr>
      <vt:lpstr>HODNOTOVÝ ŘETĚZEC (M. Porter)</vt:lpstr>
      <vt:lpstr>Primární vs. Podpůrné procesy</vt:lpstr>
      <vt:lpstr>CÍL METODY FM – SYNERGIE „3P“</vt:lpstr>
      <vt:lpstr>FACILITY MANAGEMENT</vt:lpstr>
      <vt:lpstr>Hlavní skupiny podpůrných činností</vt:lpstr>
      <vt:lpstr>VYMEZENÍ POJMŮ</vt:lpstr>
      <vt:lpstr>Outsourcing- definice</vt:lpstr>
      <vt:lpstr>Jaké činností se doporučuje outsourcovat?</vt:lpstr>
      <vt:lpstr>Jaké činnosti se nedoporučuje outsourcovat?</vt:lpstr>
      <vt:lpstr>Důvody outsourcingu</vt:lpstr>
      <vt:lpstr>SLA- Service Level Agreement</vt:lpstr>
      <vt:lpstr>KPI (Key Performance Indicators)- klíčové indikátory výkonnosti</vt:lpstr>
      <vt:lpstr>CPI- critical performance indicators</vt:lpstr>
      <vt:lpstr>OFFSHORING</vt:lpstr>
      <vt:lpstr>DĚLENÍ OFFSHORINGU</vt:lpstr>
      <vt:lpstr>MANAGEMENT ZMĚNY</vt:lpstr>
      <vt:lpstr>MANAGEMENT ZMĚNY</vt:lpstr>
      <vt:lpstr>Analýza silového pole</vt:lpstr>
      <vt:lpstr>FACILITY MANAŽER</vt:lpstr>
      <vt:lpstr>FACILITY MANAŽER</vt:lpstr>
      <vt:lpstr>CERTIFIKACE FACILITY MANAŽERA</vt:lpstr>
      <vt:lpstr>ZKOUŠKA CERTIFIKACE FACILITY MANAŽERA (CFM)</vt:lpstr>
      <vt:lpstr>ZKOUŠKA CFM</vt:lpstr>
      <vt:lpstr> Norma 41000 NORMA ČSN EN 15221</vt:lpstr>
      <vt:lpstr>III. ISO 41000 Facility management</vt:lpstr>
      <vt:lpstr>III. ISO 41000 Facility management</vt:lpstr>
      <vt:lpstr>III. ISO 41000 Facility management</vt:lpstr>
      <vt:lpstr>IV. Platné části normy ČSNEN 15221</vt:lpstr>
      <vt:lpstr>IV. Platné části normy ČSNEN 15221- ROZSAH NORMY 15221-3</vt:lpstr>
      <vt:lpstr>IV. Platné části normy ČSNEN 15221- ROZSAH NORMY 15221-3</vt:lpstr>
      <vt:lpstr>IV. Platné části normy ČSNEN 15221- ROZSAH NORMY 15221-4</vt:lpstr>
      <vt:lpstr>IV. Platné části normy ČSNEN 15221- ROZSAH NORMY 15221-4</vt:lpstr>
      <vt:lpstr>IV. Platné části normy ČSNEN 15221- ROZSAH NORMY 15221-7</vt:lpstr>
      <vt:lpstr>Technickoekonomické aspekty správy majetku</vt:lpstr>
      <vt:lpstr>Životnost stavebních objekt</vt:lpstr>
      <vt:lpstr>Definice EM</vt:lpstr>
      <vt:lpstr>Cíle EM</vt:lpstr>
      <vt:lpstr>Druhy opotřebení</vt:lpstr>
      <vt:lpstr>Management údržby</vt:lpstr>
      <vt:lpstr>Udržitelný rozvoj</vt:lpstr>
      <vt:lpstr>Životní cyklus stavebního díla</vt:lpstr>
      <vt:lpstr>Majetková struktura a faktory které ji ovlivňují</vt:lpstr>
      <vt:lpstr>Majetková struktura a faktory které ji ovlivňují</vt:lpstr>
      <vt:lpstr>SW podpora FM</vt:lpstr>
      <vt:lpstr>1. ICT pro Facility Management</vt:lpstr>
      <vt:lpstr>2. Data ve Facility Managementu, jejich druhy, množství a zdroje</vt:lpstr>
      <vt:lpstr>Pasport</vt:lpstr>
      <vt:lpstr>Technická struktura jednotného pasportu</vt:lpstr>
      <vt:lpstr>Pasportizace</vt:lpstr>
      <vt:lpstr>3. Systémy CAFM</vt:lpstr>
      <vt:lpstr>Nové výzvy FM</vt:lpstr>
      <vt:lpstr>Nové výzvy FM</vt:lpstr>
      <vt:lpstr>Inteligentní budova</vt:lpstr>
      <vt:lpstr>Ergonomie: definice</vt:lpstr>
      <vt:lpstr>POŽADAVKY NA ERGONOMICKÉ USPOŘÁDÁNÍ PRACOVIŠTĚ S POČÍTAČEM</vt:lpstr>
      <vt:lpstr>KRIZOVÝ MANAGEMENT A ŘÍZENÍ RIZIK</vt:lpstr>
      <vt:lpstr>Současný stav: spektrum současných hrozeb</vt:lpstr>
      <vt:lpstr>Současný stav: asymetrické hrozby</vt:lpstr>
      <vt:lpstr>BOZP: Právní rámec</vt:lpstr>
      <vt:lpstr>Povinnosti k zajištění BOZP na pracovišti  dle Zákoníku práce</vt:lpstr>
      <vt:lpstr>BOZP: Pracovní úraz a skoronehoda</vt:lpstr>
      <vt:lpstr>PPP projekty</vt:lpstr>
      <vt:lpstr>Definice Veřejná zakázka (§ 2, zákon č. 134 ze dne 19. dubna 2016 o veřejných zakázkách)</vt:lpstr>
      <vt:lpstr>Rozdíly PPP projektů a veřejných zakázek</vt:lpstr>
      <vt:lpstr>Definice PPP </vt:lpstr>
      <vt:lpstr>Typy PPP projektů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podpůrných procesů. Příprava na závěrečný test</dc:title>
  <dc:creator>ChytilovaE</dc:creator>
  <cp:lastModifiedBy>Chytilová Ekaterina</cp:lastModifiedBy>
  <cp:revision>37</cp:revision>
  <cp:lastPrinted>2019-11-25T11:35:24Z</cp:lastPrinted>
  <dcterms:created xsi:type="dcterms:W3CDTF">2016-09-14T10:49:32Z</dcterms:created>
  <dcterms:modified xsi:type="dcterms:W3CDTF">2019-11-25T11:42:21Z</dcterms:modified>
</cp:coreProperties>
</file>