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50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41.xml" ContentType="application/vnd.openxmlformats-officedocument.themeOverride+xml"/>
  <Override PartName="/ppt/notesSlides/notesSlide56.xml" ContentType="application/vnd.openxmlformats-officedocument.presentationml.notesSlide+xml"/>
  <Override PartName="/ppt/theme/themeOverride42.xml" ContentType="application/vnd.openxmlformats-officedocument.themeOverride+xml"/>
  <Override PartName="/ppt/notesSlides/notesSlide57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44.xml" ContentType="application/vnd.openxmlformats-officedocument.themeOverride+xml"/>
  <Override PartName="/ppt/notesSlides/notesSlide59.xml" ContentType="application/vnd.openxmlformats-officedocument.presentationml.notesSlide+xml"/>
  <Override PartName="/ppt/theme/themeOverride45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47.xml" ContentType="application/vnd.openxmlformats-officedocument.themeOverr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9"/>
  </p:notesMasterIdLst>
  <p:handoutMasterIdLst>
    <p:handoutMasterId r:id="rId70"/>
  </p:handoutMasterIdLst>
  <p:sldIdLst>
    <p:sldId id="257" r:id="rId2"/>
    <p:sldId id="258" r:id="rId3"/>
    <p:sldId id="263" r:id="rId4"/>
    <p:sldId id="266" r:id="rId5"/>
    <p:sldId id="269" r:id="rId6"/>
    <p:sldId id="270" r:id="rId7"/>
    <p:sldId id="272" r:id="rId8"/>
    <p:sldId id="273" r:id="rId9"/>
    <p:sldId id="277" r:id="rId10"/>
    <p:sldId id="350" r:id="rId11"/>
    <p:sldId id="279" r:id="rId12"/>
    <p:sldId id="280" r:id="rId13"/>
    <p:sldId id="281" r:id="rId14"/>
    <p:sldId id="282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4" r:id="rId24"/>
    <p:sldId id="295" r:id="rId25"/>
    <p:sldId id="296" r:id="rId26"/>
    <p:sldId id="384" r:id="rId27"/>
    <p:sldId id="385" r:id="rId28"/>
    <p:sldId id="376" r:id="rId29"/>
    <p:sldId id="300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09" r:id="rId38"/>
    <p:sldId id="374" r:id="rId39"/>
    <p:sldId id="375" r:id="rId40"/>
    <p:sldId id="310" r:id="rId41"/>
    <p:sldId id="364" r:id="rId42"/>
    <p:sldId id="370" r:id="rId43"/>
    <p:sldId id="363" r:id="rId44"/>
    <p:sldId id="368" r:id="rId45"/>
    <p:sldId id="369" r:id="rId46"/>
    <p:sldId id="321" r:id="rId47"/>
    <p:sldId id="323" r:id="rId48"/>
    <p:sldId id="324" r:id="rId49"/>
    <p:sldId id="340" r:id="rId50"/>
    <p:sldId id="341" r:id="rId51"/>
    <p:sldId id="342" r:id="rId52"/>
    <p:sldId id="343" r:id="rId53"/>
    <p:sldId id="344" r:id="rId54"/>
    <p:sldId id="345" r:id="rId55"/>
    <p:sldId id="346" r:id="rId56"/>
    <p:sldId id="348" r:id="rId57"/>
    <p:sldId id="349" r:id="rId58"/>
    <p:sldId id="351" r:id="rId59"/>
    <p:sldId id="354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42558-EA9F-4231-AB17-802EE72D4127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68389-0CB7-471D-8318-3B749D8289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3001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975FE-F01D-43F0-8B1E-C92D05A4B4BC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13824-918E-4B45-AE31-69702AF6F7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84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220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574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52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3241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024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455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782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93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845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412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EED6B-1DEF-4B38-9359-A0A553E2261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5605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363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719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92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715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680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770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536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054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40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4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EED6B-1DEF-4B38-9359-A0A553E2261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21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927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566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4417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1271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839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059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0285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863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0514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128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/>
              <a:t>Turbulenci způsobují tři hybné síly:</a:t>
            </a:r>
          </a:p>
          <a:p>
            <a:pPr lvl="1" eaLnBrk="1" hangingPunct="1"/>
            <a:r>
              <a:rPr lang="cs-CZ" altLang="cs-CZ" sz="2400" b="1" dirty="0"/>
              <a:t>Globalizace</a:t>
            </a:r>
          </a:p>
          <a:p>
            <a:pPr lvl="1" eaLnBrk="1" hangingPunct="1"/>
            <a:r>
              <a:rPr lang="cs-CZ" altLang="cs-CZ" sz="2400" b="1" dirty="0"/>
              <a:t>Technologie</a:t>
            </a:r>
          </a:p>
          <a:p>
            <a:pPr lvl="1" eaLnBrk="1" hangingPunct="1"/>
            <a:r>
              <a:rPr lang="cs-CZ" altLang="cs-CZ" sz="2400" b="1" dirty="0"/>
              <a:t>Tzv. „krizový syndrom 21. století“</a:t>
            </a:r>
          </a:p>
          <a:p>
            <a:pPr eaLnBrk="1" hangingPunct="1"/>
            <a:r>
              <a:rPr lang="cs-CZ" altLang="cs-CZ" sz="2800" b="1" dirty="0"/>
              <a:t>V důsledku těchto pohybů mají vlivy externího podnikatelského prostředí natolik nečekaný výskyt, ostrou dynamiku průběhu</a:t>
            </a:r>
            <a:br>
              <a:rPr lang="cs-CZ" altLang="cs-CZ" sz="2800" b="1" dirty="0"/>
            </a:br>
            <a:r>
              <a:rPr lang="cs-CZ" altLang="cs-CZ" sz="2800" b="1" dirty="0"/>
              <a:t>a zřetězení, že důsledky mohou být pro organizace s velkou mírou pravděpodobnosti kritické, někdy i krizové</a:t>
            </a:r>
          </a:p>
          <a:p>
            <a:pPr eaLnBrk="1" hangingPunct="1"/>
            <a:endParaRPr lang="cs-CZ" altLang="cs-CZ" sz="2800" b="1" dirty="0"/>
          </a:p>
          <a:p>
            <a:pPr eaLnBrk="1" hangingPunct="1"/>
            <a:endParaRPr lang="cs-CZ" altLang="cs-CZ" sz="2800" b="1" dirty="0"/>
          </a:p>
          <a:p>
            <a:pPr eaLnBrk="1" hangingPunct="1"/>
            <a:r>
              <a:rPr lang="cs-CZ" altLang="cs-CZ" sz="2800" b="1" dirty="0"/>
              <a:t>Proces manažerské práce je narušován celou řadou tradičních i nových hrozeb a krizových jevů – podstatným způsobem determinují pracovní prostředí manažerů</a:t>
            </a:r>
          </a:p>
          <a:p>
            <a:pPr eaLnBrk="1" hangingPunct="1"/>
            <a:r>
              <a:rPr lang="cs-CZ" altLang="cs-CZ" sz="2800" b="1" dirty="0"/>
              <a:t>Nastaly změny bezpečnostního paradigmatu – objevuje se nový faktor – ekonomická válka („</a:t>
            </a:r>
            <a:r>
              <a:rPr lang="cs-CZ" altLang="cs-CZ" sz="2800" b="1" dirty="0" err="1"/>
              <a:t>Economic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Warfare</a:t>
            </a:r>
            <a:r>
              <a:rPr lang="cs-CZ" altLang="cs-CZ" sz="2800" b="1" dirty="0"/>
              <a:t>“)</a:t>
            </a:r>
          </a:p>
          <a:p>
            <a:pPr eaLnBrk="1" hangingPunct="1"/>
            <a:r>
              <a:rPr lang="cs-CZ" altLang="cs-CZ" sz="2800" b="1" dirty="0"/>
              <a:t>Změnilo se i krizové okolí organizací – objevily se nové druhy hrozeb</a:t>
            </a:r>
          </a:p>
          <a:p>
            <a:pPr eaLnBrk="1" hangingPunct="1"/>
            <a:endParaRPr lang="cs-CZ" altLang="cs-CZ" sz="2800" b="1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8925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0060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2694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8604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780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EED6B-1DEF-4B38-9359-A0A553E22613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459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1200" b="1" dirty="0"/>
              <a:t>DEFINICE PODLE MEZINÁRODNÍ ERGONOMICKÉ ASOCIACE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4461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18505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47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912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598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2944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9598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6374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3784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83709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2676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2120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2982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3406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2209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190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6744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7820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8789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4179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3766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9908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595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/>
              <a:t>Asymetrické hrozby:</a:t>
            </a:r>
            <a:r>
              <a:rPr lang="cs-CZ" altLang="cs-CZ" baseline="0" dirty="0"/>
              <a:t> </a:t>
            </a:r>
            <a:r>
              <a:rPr lang="cs-CZ" altLang="cs-CZ" dirty="0"/>
              <a:t>Použití takových způsobů a prostředků ze strany protivníka (soupeře, konkurence), kterým nemůžeme stejným způsobem čelit.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690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Globalizační: </a:t>
            </a:r>
            <a:r>
              <a:rPr lang="cs-CZ" altLang="cs-CZ" sz="1200" dirty="0"/>
              <a:t>narušení informačních a komunikačních systémů, rozsáhlé živelní pohromy, průmyslové, vojensko-technické a ekologické havárie, epidemie a pandemie, základní životní, surovinové a přepravní kolapsy. Rizika mají nevojenský charakter s těžko definovatelnou aktuálností a možností aktivace během několika hodin až dnů, s obtížně předvídatelným rozsahem s možností přeměny</a:t>
            </a:r>
            <a:br>
              <a:rPr lang="cs-CZ" altLang="cs-CZ" sz="1200" dirty="0"/>
            </a:br>
            <a:r>
              <a:rPr lang="cs-CZ" altLang="cs-CZ" sz="1200" dirty="0"/>
              <a:t>v ohrožení dosud neznámého rozsahu a charakteru.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dirty="0" err="1"/>
              <a:t>Destabilizační:Mají</a:t>
            </a:r>
            <a:r>
              <a:rPr lang="cs-CZ" altLang="cs-CZ" sz="1200" dirty="0"/>
              <a:t> vojenský i nevojenský charakter, nebo mohou přerůst v přímé ohrožení s velmi různorodým</a:t>
            </a:r>
            <a:br>
              <a:rPr lang="cs-CZ" altLang="cs-CZ" sz="1200" dirty="0"/>
            </a:br>
            <a:r>
              <a:rPr lang="cs-CZ" altLang="cs-CZ" sz="1200" dirty="0"/>
              <a:t>a obtížně předvídatelným rozsahem a vojensko-technickým charakterem, včetně možnosti použití zbraní hromadného ničení (ZHN).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altLang="cs-CZ" sz="12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06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200" b="1" dirty="0"/>
              <a:t>Fungování světa má své zákony.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200" b="1" dirty="0"/>
              <a:t>Odpradávna je lidstvo konfrontováno se skutečností, že přírodní zákony je třeba ctít.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200" b="1" dirty="0"/>
              <a:t>Náš život se však začal vymykat přírodním zákonům.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200" b="1" dirty="0"/>
              <a:t>Dnešní moderní, vyspělá společnost nedbá zásad přírodních zákonů a provozuje ekonomický systém, který odporuje základním zákonům přírodních systémů.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200" b="1" dirty="0"/>
              <a:t>Svět řízený se stává světem neřízeným.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13824-918E-4B45-AE31-69702AF6F74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23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7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8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05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text 2"/>
          <p:cNvSpPr>
            <a:spLocks noGrp="1"/>
          </p:cNvSpPr>
          <p:nvPr>
            <p:ph idx="1"/>
          </p:nvPr>
        </p:nvSpPr>
        <p:spPr>
          <a:xfrm>
            <a:off x="395536" y="1844824"/>
            <a:ext cx="8615065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913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Nadpis, graf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9A25A-2064-4ECE-9062-508FA6BA41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02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80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02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87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2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B47D1-F9AB-439F-A297-98E04210B8FE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E1E63-5316-4BFF-8DDC-7A8982EB8C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0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1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1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13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14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vmlDrawing" Target="../drawings/vmlDrawing8.vml"/><Relationship Id="rId1" Type="http://schemas.openxmlformats.org/officeDocument/2006/relationships/themeOverride" Target="../theme/themeOverride15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vmlDrawing" Target="../drawings/vmlDrawing9.vml"/><Relationship Id="rId1" Type="http://schemas.openxmlformats.org/officeDocument/2006/relationships/themeOverride" Target="../theme/themeOverride1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mlDrawing" Target="../drawings/vmlDrawing10.vml"/><Relationship Id="rId1" Type="http://schemas.openxmlformats.org/officeDocument/2006/relationships/themeOverride" Target="../theme/themeOverride17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vmlDrawing" Target="../drawings/vmlDrawing11.vml"/><Relationship Id="rId1" Type="http://schemas.openxmlformats.org/officeDocument/2006/relationships/themeOverride" Target="../theme/themeOverride18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mlDrawing" Target="../drawings/vmlDrawing12.vml"/><Relationship Id="rId1" Type="http://schemas.openxmlformats.org/officeDocument/2006/relationships/themeOverride" Target="../theme/themeOverride19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mlDrawing" Target="../drawings/vmlDrawing13.vml"/><Relationship Id="rId1" Type="http://schemas.openxmlformats.org/officeDocument/2006/relationships/themeOverride" Target="../theme/themeOverride20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mlDrawing" Target="../drawings/vmlDrawing14.vml"/><Relationship Id="rId1" Type="http://schemas.openxmlformats.org/officeDocument/2006/relationships/themeOverride" Target="../theme/themeOverride21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mlDrawing" Target="../drawings/vmlDrawing15.vml"/><Relationship Id="rId1" Type="http://schemas.openxmlformats.org/officeDocument/2006/relationships/themeOverride" Target="../theme/themeOverride22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vmlDrawing" Target="../drawings/vmlDrawing16.vml"/><Relationship Id="rId1" Type="http://schemas.openxmlformats.org/officeDocument/2006/relationships/themeOverride" Target="../theme/themeOverride26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3.png"/><Relationship Id="rId4" Type="http://schemas.openxmlformats.org/officeDocument/2006/relationships/oleObject" Target="../embeddings/oleObject2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2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vmlDrawing" Target="../drawings/vmlDrawing22.vml"/><Relationship Id="rId1" Type="http://schemas.openxmlformats.org/officeDocument/2006/relationships/themeOverride" Target="../theme/themeOverride27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vmlDrawing" Target="../drawings/vmlDrawing23.vml"/><Relationship Id="rId1" Type="http://schemas.openxmlformats.org/officeDocument/2006/relationships/themeOverride" Target="../theme/themeOverride28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vmlDrawing" Target="../drawings/vmlDrawing24.vml"/><Relationship Id="rId1" Type="http://schemas.openxmlformats.org/officeDocument/2006/relationships/themeOverride" Target="../theme/themeOverride31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vmlDrawing" Target="../drawings/vmlDrawing25.vml"/><Relationship Id="rId1" Type="http://schemas.openxmlformats.org/officeDocument/2006/relationships/themeOverride" Target="../theme/themeOverride32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5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vmlDrawing" Target="../drawings/vmlDrawing26.vml"/><Relationship Id="rId1" Type="http://schemas.openxmlformats.org/officeDocument/2006/relationships/themeOverride" Target="../theme/themeOverride35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2" Type="http://schemas.openxmlformats.org/officeDocument/2006/relationships/vmlDrawing" Target="../drawings/vmlDrawing27.vml"/><Relationship Id="rId1" Type="http://schemas.openxmlformats.org/officeDocument/2006/relationships/themeOverride" Target="../theme/themeOverride36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2" Type="http://schemas.openxmlformats.org/officeDocument/2006/relationships/vmlDrawing" Target="../drawings/vmlDrawing28.vml"/><Relationship Id="rId1" Type="http://schemas.openxmlformats.org/officeDocument/2006/relationships/themeOverride" Target="../theme/themeOverride37.x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2" Type="http://schemas.openxmlformats.org/officeDocument/2006/relationships/vmlDrawing" Target="../drawings/vmlDrawing29.vml"/><Relationship Id="rId1" Type="http://schemas.openxmlformats.org/officeDocument/2006/relationships/themeOverride" Target="../theme/themeOverride38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png"/><Relationship Id="rId2" Type="http://schemas.openxmlformats.org/officeDocument/2006/relationships/vmlDrawing" Target="../drawings/vmlDrawing30.vml"/><Relationship Id="rId1" Type="http://schemas.openxmlformats.org/officeDocument/2006/relationships/themeOverride" Target="../theme/themeOverride39.x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vmlDrawing" Target="../drawings/vmlDrawing31.vml"/><Relationship Id="rId1" Type="http://schemas.openxmlformats.org/officeDocument/2006/relationships/themeOverride" Target="../theme/themeOverride40.x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2" Type="http://schemas.openxmlformats.org/officeDocument/2006/relationships/vmlDrawing" Target="../drawings/vmlDrawing32.vml"/><Relationship Id="rId1" Type="http://schemas.openxmlformats.org/officeDocument/2006/relationships/themeOverride" Target="../theme/themeOverride41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vmlDrawing" Target="../drawings/vmlDrawing33.vml"/><Relationship Id="rId1" Type="http://schemas.openxmlformats.org/officeDocument/2006/relationships/themeOverride" Target="../theme/themeOverride42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6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mlDrawing" Target="../drawings/vmlDrawing34.vml"/><Relationship Id="rId1" Type="http://schemas.openxmlformats.org/officeDocument/2006/relationships/themeOverride" Target="../theme/themeOverride43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vmlDrawing" Target="../drawings/vmlDrawing35.vml"/><Relationship Id="rId1" Type="http://schemas.openxmlformats.org/officeDocument/2006/relationships/themeOverride" Target="../theme/themeOverride44.x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png"/><Relationship Id="rId2" Type="http://schemas.openxmlformats.org/officeDocument/2006/relationships/vmlDrawing" Target="../drawings/vmlDrawing36.vml"/><Relationship Id="rId1" Type="http://schemas.openxmlformats.org/officeDocument/2006/relationships/themeOverride" Target="../theme/themeOverride47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Řízení rizik a krizový management. </a:t>
            </a:r>
            <a:r>
              <a:rPr lang="cs-CZ" b="1">
                <a:solidFill>
                  <a:srgbClr val="C00000"/>
                </a:solidFill>
              </a:rPr>
              <a:t>Ergonomie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V. přednáška</a:t>
            </a:r>
          </a:p>
        </p:txBody>
      </p:sp>
    </p:spTree>
    <p:extLst>
      <p:ext uri="{BB962C8B-B14F-4D97-AF65-F5344CB8AC3E}">
        <p14:creationId xmlns:p14="http://schemas.microsoft.com/office/powerpoint/2010/main" val="1810976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2. Realizace procesu řízení rizik a krizového managementu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2.1. Kontinuální proces krizového managementu a stavy krizového prostředí</a:t>
            </a:r>
          </a:p>
          <a:p>
            <a:pPr marL="0" indent="0">
              <a:buNone/>
            </a:pPr>
            <a:r>
              <a:rPr lang="cs-CZ" dirty="0"/>
              <a:t>2.2. Funkce a cíle krizového managementu</a:t>
            </a:r>
          </a:p>
          <a:p>
            <a:pPr marL="0" indent="0">
              <a:buNone/>
            </a:pPr>
            <a:r>
              <a:rPr lang="cs-CZ" dirty="0"/>
              <a:t>2.3. Proces řízení rizik a proces zvládání krize</a:t>
            </a:r>
          </a:p>
          <a:p>
            <a:pPr marL="0" indent="0">
              <a:buNone/>
            </a:pPr>
            <a:r>
              <a:rPr lang="cs-CZ" dirty="0"/>
              <a:t>2.4. Životní cyklus krize a fáze vývoje krize</a:t>
            </a:r>
          </a:p>
          <a:p>
            <a:pPr marL="0" indent="0">
              <a:buNone/>
            </a:pPr>
            <a:r>
              <a:rPr lang="cs-CZ" dirty="0"/>
              <a:t>2.5. Kontinuální přistup ke krizovému managementu a KIRM</a:t>
            </a:r>
          </a:p>
          <a:p>
            <a:pPr marL="0" indent="0">
              <a:buNone/>
            </a:pPr>
            <a:r>
              <a:rPr lang="cs-CZ" dirty="0"/>
              <a:t>2.6. Postup a zásady při hodnocení rizik</a:t>
            </a:r>
          </a:p>
          <a:p>
            <a:pPr marL="0" indent="0">
              <a:buNone/>
            </a:pPr>
            <a:r>
              <a:rPr lang="cs-CZ" dirty="0"/>
              <a:t>2.7. BOZP.  Důsledky nehod. Posouzení rizika</a:t>
            </a:r>
          </a:p>
        </p:txBody>
      </p:sp>
    </p:spTree>
    <p:extLst>
      <p:ext uri="{BB962C8B-B14F-4D97-AF65-F5344CB8AC3E}">
        <p14:creationId xmlns:p14="http://schemas.microsoft.com/office/powerpoint/2010/main" val="4082504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76672"/>
            <a:ext cx="8334375" cy="14557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2.1. Kontinuální proces krizového managementu</a:t>
            </a:r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57200" y="1981200"/>
          <a:ext cx="83058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Rastrový obrázek" r:id="rId6" imgW="5838095" imgH="4428571" progId="Paint.Picture">
                  <p:embed/>
                </p:oleObj>
              </mc:Choice>
              <mc:Fallback>
                <p:oleObj name="Rastrový obrázek" r:id="rId6" imgW="5838095" imgH="4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81200"/>
                        <a:ext cx="83058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232769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877175" cy="14557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2.1. Stavy</a:t>
            </a:r>
            <a:br>
              <a:rPr lang="cs-CZ" altLang="cs-CZ" b="1" dirty="0"/>
            </a:br>
            <a:r>
              <a:rPr lang="cs-CZ" altLang="cs-CZ" b="1" dirty="0"/>
              <a:t>krizového prostředí</a:t>
            </a: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304800" y="2057400"/>
          <a:ext cx="8534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Rastrový obrázek" r:id="rId6" imgW="7457143" imgH="4580952" progId="Paint.Picture">
                  <p:embed/>
                </p:oleObj>
              </mc:Choice>
              <mc:Fallback>
                <p:oleObj name="Rastrový obrázek" r:id="rId6" imgW="7457143" imgH="4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534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1565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486775" cy="14557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2.2. Funkce krizového managementu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400159"/>
              </p:ext>
            </p:extLst>
          </p:nvPr>
        </p:nvGraphicFramePr>
        <p:xfrm>
          <a:off x="323528" y="1844824"/>
          <a:ext cx="8534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Rastrový obrázek" r:id="rId6" imgW="5401429" imgH="5361905" progId="Paint.Picture">
                  <p:embed/>
                </p:oleObj>
              </mc:Choice>
              <mc:Fallback>
                <p:oleObj name="Rastrový obrázek" r:id="rId6" imgW="5401429" imgH="53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844824"/>
                        <a:ext cx="8534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406718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48680"/>
            <a:ext cx="8639175" cy="14557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2.2. Dvě úrovně a pět funkcí krizového managementu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04800" y="2057400"/>
          <a:ext cx="8534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Rastrový obrázek" r:id="rId6" imgW="7354327" imgH="5180952" progId="Paint.Picture">
                  <p:embed/>
                </p:oleObj>
              </mc:Choice>
              <mc:Fallback>
                <p:oleObj name="Rastrový obrázek" r:id="rId6" imgW="7354327" imgH="51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534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195427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39175" cy="17605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000" b="1" dirty="0"/>
              <a:t>2.2. Cíle krizového managementu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304800" y="2057400"/>
          <a:ext cx="8534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Rastrový obrázek" r:id="rId6" imgW="7104762" imgH="4525007" progId="Paint.Picture">
                  <p:embed/>
                </p:oleObj>
              </mc:Choice>
              <mc:Fallback>
                <p:oleObj name="Rastrový obrázek" r:id="rId6" imgW="7104762" imgH="45250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534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716585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 dirty="0"/>
              <a:t>2.3. Proces řízení rizik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304800" y="2057400"/>
          <a:ext cx="8534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Rastrový obrázek" r:id="rId6" imgW="6771429" imgH="4723810" progId="Paint.Picture">
                  <p:embed/>
                </p:oleObj>
              </mc:Choice>
              <mc:Fallback>
                <p:oleObj name="Rastrový obrázek" r:id="rId6" imgW="6771429" imgH="47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534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001832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 dirty="0"/>
              <a:t>2.3. Proces zvládaní krizí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304800" y="2057400"/>
          <a:ext cx="8534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Rastrový obrázek" r:id="rId6" imgW="6830378" imgH="4458322" progId="Paint.Picture">
                  <p:embed/>
                </p:oleObj>
              </mc:Choice>
              <mc:Fallback>
                <p:oleObj name="Rastrový obrázek" r:id="rId6" imgW="6830378" imgH="445832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534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344254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7605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b="1" dirty="0"/>
              <a:t>2.4. Životní cyklus krize</a:t>
            </a:r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381000" y="2057400"/>
          <a:ext cx="84582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Rastrový obrázek" r:id="rId6" imgW="6792273" imgH="3495238" progId="Paint.Picture">
                  <p:embed/>
                </p:oleObj>
              </mc:Choice>
              <mc:Fallback>
                <p:oleObj name="Rastrový obrázek" r:id="rId6" imgW="6792273" imgH="34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84582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664546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2.4. Fáze vývoje</a:t>
            </a:r>
            <a:br>
              <a:rPr lang="cs-CZ" altLang="cs-CZ" b="1" dirty="0"/>
            </a:br>
            <a:r>
              <a:rPr lang="cs-CZ" altLang="cs-CZ" b="1" dirty="0"/>
              <a:t>dobře řízené krize</a:t>
            </a: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381000" y="2057400"/>
          <a:ext cx="84582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Rastrový obrázek" r:id="rId6" imgW="6428571" imgH="2924583" progId="Paint.Picture">
                  <p:embed/>
                </p:oleObj>
              </mc:Choice>
              <mc:Fallback>
                <p:oleObj name="Rastrový obrázek" r:id="rId6" imgW="6428571" imgH="292458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84582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385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b="1" dirty="0"/>
              <a:t>Struktura přednášky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b="1" dirty="0">
                <a:solidFill>
                  <a:srgbClr val="C00000"/>
                </a:solidFill>
              </a:rPr>
              <a:t>I. Risk management a krizové řízení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Krizové řízení ve </a:t>
            </a:r>
            <a:r>
              <a:rPr lang="cs-CZ" dirty="0" err="1"/>
              <a:t>Facility</a:t>
            </a:r>
            <a:r>
              <a:rPr lang="cs-CZ" dirty="0"/>
              <a:t> Managementu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Realizace procesu řízení rizik a krizového managementu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FM a pojišťovnictví</a:t>
            </a:r>
          </a:p>
          <a:p>
            <a:pPr marL="0" indent="0" algn="ctr">
              <a:buNone/>
            </a:pPr>
            <a:r>
              <a:rPr lang="cs-CZ" b="1" dirty="0">
                <a:solidFill>
                  <a:srgbClr val="C00000"/>
                </a:solidFill>
              </a:rPr>
              <a:t>II. Ergonomie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Ergonomie</a:t>
            </a:r>
          </a:p>
        </p:txBody>
      </p:sp>
    </p:spTree>
    <p:extLst>
      <p:ext uri="{BB962C8B-B14F-4D97-AF65-F5344CB8AC3E}">
        <p14:creationId xmlns:p14="http://schemas.microsoft.com/office/powerpoint/2010/main" val="1428390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2.4. Fáze špatně řízené (neřízené) krize</a:t>
            </a:r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381000" y="2057400"/>
          <a:ext cx="84582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Rastrový obrázek" r:id="rId6" imgW="8059275" imgH="3600000" progId="Paint.Picture">
                  <p:embed/>
                </p:oleObj>
              </mc:Choice>
              <mc:Fallback>
                <p:oleObj name="Rastrový obrázek" r:id="rId6" imgW="8059275" imgH="3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84582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5604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8715375" cy="14557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2.5. Kontinuální přístup ke krizovému managementu</a:t>
            </a:r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304800" y="2057400"/>
          <a:ext cx="8534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Rastrový obrázek" r:id="rId6" imgW="6857143" imgH="3134162" progId="Paint.Picture">
                  <p:embed/>
                </p:oleObj>
              </mc:Choice>
              <mc:Fallback>
                <p:oleObj name="Rastrový obrázek" r:id="rId6" imgW="6857143" imgH="31341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534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434918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20688"/>
            <a:ext cx="8639175" cy="1379538"/>
          </a:xfrm>
        </p:spPr>
        <p:txBody>
          <a:bodyPr/>
          <a:lstStyle/>
          <a:p>
            <a:pPr algn="ctr" eaLnBrk="1" hangingPunct="1"/>
            <a:r>
              <a:rPr lang="cs-CZ" altLang="cs-CZ" sz="2800" b="1" dirty="0"/>
              <a:t>2.5. Metodologie moderního, kontinuálně prováděného integrovaného risk managementu (KIRM)</a:t>
            </a:r>
          </a:p>
        </p:txBody>
      </p:sp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304800" y="2057400"/>
          <a:ext cx="8534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Rastrový obrázek" r:id="rId6" imgW="5582429" imgH="4029637" progId="Paint.Picture">
                  <p:embed/>
                </p:oleObj>
              </mc:Choice>
              <mc:Fallback>
                <p:oleObj name="Rastrový obrázek" r:id="rId6" imgW="5582429" imgH="402963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534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915778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332656"/>
            <a:ext cx="7800975" cy="15319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2.6. Postup při hodnocení rizik 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905000"/>
            <a:ext cx="8991600" cy="4840288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dirty="0"/>
              <a:t>Vypracovat program hodnocení rizik při práci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dirty="0"/>
              <a:t>Strukturovat hodnocení a rozhodnout o přístupu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dirty="0"/>
              <a:t>Shromáždit informace o prostředí, úkolech, obyvatelstvu, posledních zkušenostech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dirty="0"/>
              <a:t>Identifikovat ohrožení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dirty="0"/>
              <a:t>Identifikovat osoby vystavené riziku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dirty="0"/>
              <a:t>Identifikovat vyskytující se expozici osob vystavených riziku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dirty="0"/>
              <a:t>Vyhodnotit rizika, pravděpodobnost škod a závažnost poškození za současných okolností</a:t>
            </a:r>
          </a:p>
        </p:txBody>
      </p:sp>
    </p:spTree>
    <p:extLst>
      <p:ext uri="{BB962C8B-B14F-4D97-AF65-F5344CB8AC3E}">
        <p14:creationId xmlns:p14="http://schemas.microsoft.com/office/powerpoint/2010/main" val="9279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cs-CZ" altLang="cs-CZ" b="1" dirty="0"/>
              <a:t>2.6. Postup při hodnocení rizik II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0" y="2060848"/>
            <a:ext cx="8955088" cy="4535487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 startAt="8"/>
            </a:pPr>
            <a:r>
              <a:rPr lang="cs-CZ" altLang="cs-CZ" sz="2800" dirty="0"/>
              <a:t>Zkoumat možnosti pro odstranění nebo kontrolu rizik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 startAt="8"/>
            </a:pPr>
            <a:r>
              <a:rPr lang="cs-CZ" altLang="cs-CZ" sz="2800" dirty="0"/>
              <a:t>Stanovit priority pro postup a rozhodnout o  kontrolních opatřeních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 startAt="8"/>
            </a:pPr>
            <a:r>
              <a:rPr lang="cs-CZ" altLang="cs-CZ" sz="2800" dirty="0"/>
              <a:t>Provést kontrolní opatření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 startAt="8"/>
            </a:pPr>
            <a:r>
              <a:rPr lang="cs-CZ" altLang="cs-CZ" sz="2800" dirty="0"/>
              <a:t>Zaznamenávat zjištění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 startAt="8"/>
            </a:pPr>
            <a:r>
              <a:rPr lang="cs-CZ" altLang="cs-CZ" sz="2800" dirty="0"/>
              <a:t>Měřit účinnost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 startAt="8"/>
            </a:pPr>
            <a:r>
              <a:rPr lang="cs-CZ" altLang="cs-CZ" sz="2800" dirty="0"/>
              <a:t>Přezkoumat, zda hodnocení jsou stále platná nebo je nutná revize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 startAt="8"/>
            </a:pPr>
            <a:r>
              <a:rPr lang="cs-CZ" altLang="cs-CZ" sz="2800" dirty="0"/>
              <a:t>Monitorovat program hodnocení rizik</a:t>
            </a:r>
          </a:p>
        </p:txBody>
      </p:sp>
    </p:spTree>
    <p:extLst>
      <p:ext uri="{BB962C8B-B14F-4D97-AF65-F5344CB8AC3E}">
        <p14:creationId xmlns:p14="http://schemas.microsoft.com/office/powerpoint/2010/main" val="2224284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332656"/>
            <a:ext cx="7724775" cy="15319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2.6. Kroky vlastního hodnocení rizik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209800"/>
            <a:ext cx="8802688" cy="426720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b="1" dirty="0">
                <a:solidFill>
                  <a:srgbClr val="C00000"/>
                </a:solidFill>
              </a:rPr>
              <a:t>Identifikace ohrožení </a:t>
            </a:r>
            <a:r>
              <a:rPr lang="cs-CZ" altLang="cs-CZ" sz="2800" dirty="0"/>
              <a:t>– vyhledání zdroje rizik,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b="1" dirty="0">
                <a:solidFill>
                  <a:srgbClr val="C00000"/>
                </a:solidFill>
              </a:rPr>
              <a:t>identifikace zaměstnanců </a:t>
            </a:r>
            <a:r>
              <a:rPr lang="cs-CZ" altLang="cs-CZ" sz="2800" dirty="0"/>
              <a:t>nebo jiných lidí</a:t>
            </a:r>
            <a:br>
              <a:rPr lang="cs-CZ" altLang="cs-CZ" sz="2800" dirty="0"/>
            </a:br>
            <a:r>
              <a:rPr lang="cs-CZ" altLang="cs-CZ" sz="2800" dirty="0"/>
              <a:t>s potenciálním rizikem v důsledku zdroje rizika,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b="1" dirty="0">
                <a:solidFill>
                  <a:srgbClr val="C00000"/>
                </a:solidFill>
              </a:rPr>
              <a:t>odhad existujících rizik </a:t>
            </a:r>
            <a:r>
              <a:rPr lang="cs-CZ" altLang="cs-CZ" sz="2800" dirty="0"/>
              <a:t>(kvalitativní nebo kvantitativní),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dirty="0"/>
              <a:t>úvaha, zda je možné riziko odstranit – pokud ne, tak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cs-CZ" altLang="cs-CZ" sz="2800" dirty="0"/>
              <a:t>posoudit, zda je třeba zavést další opatření</a:t>
            </a:r>
            <a:br>
              <a:rPr lang="cs-CZ" altLang="cs-CZ" sz="2800" dirty="0"/>
            </a:br>
            <a:r>
              <a:rPr lang="cs-CZ" altLang="cs-CZ" sz="2800" dirty="0"/>
              <a:t>k prevenci nebo odstranění rizik.</a:t>
            </a:r>
          </a:p>
        </p:txBody>
      </p:sp>
    </p:spTree>
    <p:extLst>
      <p:ext uri="{BB962C8B-B14F-4D97-AF65-F5344CB8AC3E}">
        <p14:creationId xmlns:p14="http://schemas.microsoft.com/office/powerpoint/2010/main" val="4261836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2.7.BOZP: Právní rámec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</a:rPr>
              <a:t>Zákon:</a:t>
            </a:r>
          </a:p>
          <a:p>
            <a:r>
              <a:rPr lang="cs-CZ" dirty="0"/>
              <a:t>Zákoník práce č. 262/2006 Sb., 5. část: § 101 – 108</a:t>
            </a:r>
          </a:p>
          <a:p>
            <a:pPr marL="0" indent="0">
              <a:buNone/>
            </a:pPr>
            <a:r>
              <a:rPr lang="cs-CZ" b="1" dirty="0">
                <a:solidFill>
                  <a:srgbClr val="C00000"/>
                </a:solidFill>
              </a:rPr>
              <a:t>Normy:</a:t>
            </a:r>
          </a:p>
          <a:p>
            <a:r>
              <a:rPr lang="cs-CZ" dirty="0"/>
              <a:t>OHSAS 18001 (permanentní dodržování a zdokonalování systému řízení bezpečnosti a ochrany zdraví při práci)</a:t>
            </a:r>
          </a:p>
          <a:p>
            <a:r>
              <a:rPr lang="cs-CZ" dirty="0"/>
              <a:t>Program „Bezpečný podnik“ (prevence, komunikace a motivace)</a:t>
            </a:r>
          </a:p>
        </p:txBody>
      </p:sp>
    </p:spTree>
    <p:extLst>
      <p:ext uri="{BB962C8B-B14F-4D97-AF65-F5344CB8AC3E}">
        <p14:creationId xmlns:p14="http://schemas.microsoft.com/office/powerpoint/2010/main" val="3860257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2.7.Povinnosti k zajištění BOZP na pracovišti  dle Zákoníku práce</a:t>
            </a:r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48037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6124654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Zajíc J. 2013.  </a:t>
            </a:r>
            <a:r>
              <a:rPr lang="cs-CZ" i="1" dirty="0"/>
              <a:t>Management BOZP v prostředí kanalizací odpadních vod</a:t>
            </a:r>
            <a:r>
              <a:rPr lang="cs-CZ" dirty="0"/>
              <a:t>. MVŠO.</a:t>
            </a:r>
          </a:p>
        </p:txBody>
      </p:sp>
    </p:spTree>
    <p:extLst>
      <p:ext uri="{BB962C8B-B14F-4D97-AF65-F5344CB8AC3E}">
        <p14:creationId xmlns:p14="http://schemas.microsoft.com/office/powerpoint/2010/main" val="600745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24775" cy="15319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2.7. BOZP: Způsob posouzení bezpečnosti systému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8650288" cy="4114800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Vzhledem k vykonávané činnosti v pracovním úseku všichni zaměstnanci jsou vystaveni stejným ohrožením (</a:t>
            </a:r>
            <a:r>
              <a:rPr lang="cs-CZ" altLang="cs-CZ" sz="2800" b="1" dirty="0">
                <a:solidFill>
                  <a:srgbClr val="C00000"/>
                </a:solidFill>
              </a:rPr>
              <a:t>objektové riziko</a:t>
            </a:r>
            <a:r>
              <a:rPr lang="cs-CZ" altLang="cs-CZ" sz="2800" dirty="0"/>
              <a:t>)</a:t>
            </a:r>
          </a:p>
          <a:p>
            <a:pPr eaLnBrk="1" hangingPunct="1"/>
            <a:r>
              <a:rPr lang="cs-CZ" altLang="cs-CZ" sz="2800" dirty="0"/>
              <a:t>Vzhledem k pracovnímu zařazení (profesi) – pro příslušné zaměstnance, kteří jsou ohroženi rizikovými faktory nebo kteří vykonávají činnost na trvale se střídajících pracovištích (</a:t>
            </a:r>
            <a:r>
              <a:rPr lang="cs-CZ" altLang="cs-CZ" sz="2800" b="1" dirty="0">
                <a:solidFill>
                  <a:srgbClr val="C00000"/>
                </a:solidFill>
              </a:rPr>
              <a:t>profesní riziko</a:t>
            </a:r>
            <a:r>
              <a:rPr lang="cs-CZ" altLang="cs-CZ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5856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800975" cy="15319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2.7. BOZP: Identifikace úrovně rizika</a:t>
            </a: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381000" y="2057400"/>
          <a:ext cx="84582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Rastrový obrázek" r:id="rId6" imgW="6942857" imgH="4866667" progId="Paint.Picture">
                  <p:embed/>
                </p:oleObj>
              </mc:Choice>
              <mc:Fallback>
                <p:oleObj name="Rastrový obrázek" r:id="rId6" imgW="6942857" imgH="48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84582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540860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1. Krizový management a management rizika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1.1. Současný stav. </a:t>
            </a:r>
          </a:p>
          <a:p>
            <a:pPr marL="0" indent="0">
              <a:buNone/>
            </a:pPr>
            <a:r>
              <a:rPr lang="cs-CZ" dirty="0"/>
              <a:t>1.2. Spektrum současných hrozeb. Význam jednotlivých hrozeb</a:t>
            </a:r>
          </a:p>
          <a:p>
            <a:pPr marL="0" indent="0">
              <a:buNone/>
            </a:pPr>
            <a:r>
              <a:rPr lang="cs-CZ" dirty="0"/>
              <a:t>1.3. Budoucnost</a:t>
            </a:r>
          </a:p>
        </p:txBody>
      </p:sp>
    </p:spTree>
    <p:extLst>
      <p:ext uri="{BB962C8B-B14F-4D97-AF65-F5344CB8AC3E}">
        <p14:creationId xmlns:p14="http://schemas.microsoft.com/office/powerpoint/2010/main" val="121245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24775" cy="15319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2.7. BOZP: Zjištění ohrožení a zatížení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819400"/>
            <a:ext cx="8650288" cy="2325688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C00000"/>
                </a:solidFill>
              </a:rPr>
              <a:t>Pomocí faktorů ohrožení a zatížení </a:t>
            </a:r>
            <a:r>
              <a:rPr lang="cs-CZ" altLang="cs-CZ" dirty="0"/>
              <a:t>– kategorizace prací a činností</a:t>
            </a:r>
          </a:p>
          <a:p>
            <a:pPr eaLnBrk="1" hangingPunct="1"/>
            <a:r>
              <a:rPr lang="cs-CZ" altLang="cs-CZ" b="1" dirty="0">
                <a:solidFill>
                  <a:srgbClr val="C00000"/>
                </a:solidFill>
              </a:rPr>
              <a:t>Pomocí výskytu pracovních úrazů</a:t>
            </a:r>
            <a:r>
              <a:rPr lang="cs-CZ" altLang="cs-CZ" dirty="0"/>
              <a:t>, nehod a </a:t>
            </a:r>
            <a:r>
              <a:rPr lang="cs-CZ" altLang="cs-CZ" dirty="0" err="1"/>
              <a:t>skoronehod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01174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r>
              <a:rPr lang="cs-CZ" altLang="cs-CZ" b="1" dirty="0"/>
              <a:t>2.7. BOZP: Pravděpodobnosti výskytu ohrožení</a:t>
            </a:r>
          </a:p>
        </p:txBody>
      </p:sp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304800" y="1981200"/>
          <a:ext cx="85344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3" name="Rastrový obrázek" r:id="rId4" imgW="7954485" imgH="2580952" progId="Paint.Picture">
                  <p:embed/>
                </p:oleObj>
              </mc:Choice>
              <mc:Fallback>
                <p:oleObj name="Rastrový obrázek" r:id="rId4" imgW="7954485" imgH="2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85344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734234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334375" cy="846138"/>
          </a:xfrm>
        </p:spPr>
        <p:txBody>
          <a:bodyPr/>
          <a:lstStyle/>
          <a:p>
            <a:r>
              <a:rPr lang="cs-CZ" altLang="cs-CZ" b="1" dirty="0"/>
              <a:t>2.7. BOZP: Zájem o zajištění BOZP</a:t>
            </a: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304800" y="2057400"/>
          <a:ext cx="8534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7" name="Rastrový obrázek" r:id="rId4" imgW="7790476" imgH="3885714" progId="Paint.Picture">
                  <p:embed/>
                </p:oleObj>
              </mc:Choice>
              <mc:Fallback>
                <p:oleObj name="Rastrový obrázek" r:id="rId4" imgW="7790476" imgH="38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57400"/>
                        <a:ext cx="8534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397956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724775" cy="1455738"/>
          </a:xfrm>
        </p:spPr>
        <p:txBody>
          <a:bodyPr/>
          <a:lstStyle/>
          <a:p>
            <a:r>
              <a:rPr lang="cs-CZ" altLang="cs-CZ" b="1" dirty="0"/>
              <a:t>2.7. BOZP: Požadavky</a:t>
            </a:r>
            <a:br>
              <a:rPr lang="cs-CZ" altLang="cs-CZ" b="1" dirty="0"/>
            </a:br>
            <a:r>
              <a:rPr lang="cs-CZ" altLang="cs-CZ" b="1" dirty="0"/>
              <a:t>na zajištění BOZP</a:t>
            </a:r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381000" y="2133600"/>
          <a:ext cx="84582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1" name="Rastrový obrázek" r:id="rId4" imgW="7706801" imgH="1971950" progId="Paint.Picture">
                  <p:embed/>
                </p:oleObj>
              </mc:Choice>
              <mc:Fallback>
                <p:oleObj name="Rastrový obrázek" r:id="rId4" imgW="7706801" imgH="19719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133600"/>
                        <a:ext cx="84582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0109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2.7. BOZP: Vyšší úroveň BOZP</a:t>
            </a:r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3738563" y="2590800"/>
          <a:ext cx="16668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6" name="Rastrový obrázek" r:id="rId4" imgW="1666667" imgH="1676634" progId="Paint.Picture">
                  <p:embed/>
                </p:oleObj>
              </mc:Choice>
              <mc:Fallback>
                <p:oleObj name="Rastrový obrázek" r:id="rId4" imgW="1666667" imgH="167663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8563" y="2590800"/>
                        <a:ext cx="166687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6" name="Object 4"/>
          <p:cNvGraphicFramePr>
            <a:graphicFrameLocks noChangeAspect="1"/>
          </p:cNvGraphicFramePr>
          <p:nvPr/>
        </p:nvGraphicFramePr>
        <p:xfrm>
          <a:off x="381000" y="2057400"/>
          <a:ext cx="84582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7" name="Rastrový obrázek" r:id="rId6" imgW="5285714" imgH="4676190" progId="Paint.Picture">
                  <p:embed/>
                </p:oleObj>
              </mc:Choice>
              <mc:Fallback>
                <p:oleObj name="Rastrový obrázek" r:id="rId6" imgW="5285714" imgH="46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84582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4217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2.7. BOZP: Důsledky nehod</a:t>
            </a:r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304800" y="1981200"/>
          <a:ext cx="86106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9" name="Rastrový obrázek" r:id="rId4" imgW="7935433" imgH="2742857" progId="Paint.Picture">
                  <p:embed/>
                </p:oleObj>
              </mc:Choice>
              <mc:Fallback>
                <p:oleObj name="Rastrový obrázek" r:id="rId4" imgW="7935433" imgH="27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86106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680102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721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2.7. BOZP: Pracovní úraz a </a:t>
            </a:r>
            <a:r>
              <a:rPr lang="cs-CZ" altLang="cs-CZ" b="1" dirty="0" err="1"/>
              <a:t>skoronehoda</a:t>
            </a:r>
            <a:endParaRPr lang="cs-CZ" altLang="cs-CZ" b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916832"/>
            <a:ext cx="8955088" cy="4447456"/>
          </a:xfrm>
        </p:spPr>
        <p:txBody>
          <a:bodyPr>
            <a:normAutofit fontScale="85000" lnSpcReduction="10000"/>
          </a:bodyPr>
          <a:lstStyle/>
          <a:p>
            <a:pPr marL="0" indent="0" eaLnBrk="1" hangingPunct="1">
              <a:buNone/>
            </a:pPr>
            <a:r>
              <a:rPr lang="cs-CZ" altLang="cs-CZ" sz="2800" b="1" dirty="0"/>
              <a:t>Pracovní úraz:</a:t>
            </a:r>
          </a:p>
          <a:p>
            <a:pPr eaLnBrk="1" hangingPunct="1"/>
            <a:r>
              <a:rPr lang="cs-CZ" altLang="cs-CZ" sz="2800" dirty="0"/>
              <a:t>Poškození zdraví nebo smrt zaměstnance, došlo-li k nim nezávisle na jeho vůli krátkodobým, náhlým a násilným působením zevních vlivů při plnění pracovních úkolů nebo v přímé souvislosti s ním.</a:t>
            </a:r>
          </a:p>
          <a:p>
            <a:pPr eaLnBrk="1" hangingPunct="1"/>
            <a:r>
              <a:rPr lang="cs-CZ" altLang="cs-CZ" sz="2800" dirty="0"/>
              <a:t>Jako pracovní úraz se posuzuje též úraz, který zaměstnanec utrpěl pro plnění pracovních úkolů.</a:t>
            </a:r>
          </a:p>
          <a:p>
            <a:pPr eaLnBrk="1" hangingPunct="1"/>
            <a:endParaRPr lang="cs-CZ" altLang="cs-CZ" sz="2800" b="1" dirty="0"/>
          </a:p>
          <a:p>
            <a:pPr eaLnBrk="1" hangingPunct="1"/>
            <a:endParaRPr lang="cs-CZ" altLang="cs-CZ" sz="2800" b="1" dirty="0"/>
          </a:p>
          <a:p>
            <a:pPr marL="0" indent="0" eaLnBrk="1" hangingPunct="1">
              <a:buNone/>
            </a:pPr>
            <a:r>
              <a:rPr lang="cs-CZ" altLang="cs-CZ" sz="2800" b="1" dirty="0" err="1"/>
              <a:t>Skoronehoda</a:t>
            </a:r>
            <a:r>
              <a:rPr lang="cs-CZ" altLang="cs-CZ" sz="2800" b="1" dirty="0"/>
              <a:t>:</a:t>
            </a:r>
          </a:p>
          <a:p>
            <a:r>
              <a:rPr lang="cs-CZ" altLang="cs-CZ" sz="2800" dirty="0"/>
              <a:t>Nežádoucí událost, při které nedošlo    k poškození – např. zakopnutí na schodech, které bylo vyrovnáno a díky tomu nedošlo k úrazu.</a:t>
            </a:r>
          </a:p>
          <a:p>
            <a:pPr eaLnBrk="1" hangingPunct="1"/>
            <a:endParaRPr lang="cs-CZ" altLang="cs-CZ" sz="28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167338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r>
              <a:rPr lang="cs-CZ" altLang="cs-CZ" b="1" dirty="0"/>
              <a:t>2.7. BOZP: Hodnota posouzení rizika</a:t>
            </a:r>
          </a:p>
        </p:txBody>
      </p:sp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304800" y="1981200"/>
          <a:ext cx="86106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4" name="Rastrový obrázek" r:id="rId6" imgW="7935433" imgH="3315163" progId="Paint.Picture">
                  <p:embed/>
                </p:oleObj>
              </mc:Choice>
              <mc:Fallback>
                <p:oleObj name="Rastrový obrázek" r:id="rId6" imgW="7935433" imgH="331516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86106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54572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332656"/>
            <a:ext cx="7724775" cy="1531938"/>
          </a:xfrm>
        </p:spPr>
        <p:txBody>
          <a:bodyPr/>
          <a:lstStyle/>
          <a:p>
            <a:r>
              <a:rPr lang="cs-CZ" altLang="cs-CZ" b="1" dirty="0"/>
              <a:t>2.7. BOZP: Všeobecné preventivní zásady I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17713"/>
            <a:ext cx="8726488" cy="468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solidFill>
                  <a:srgbClr val="C00000"/>
                </a:solidFill>
              </a:rPr>
              <a:t>Vyhledávání</a:t>
            </a:r>
            <a:r>
              <a:rPr lang="cs-CZ" altLang="cs-CZ" sz="2400" dirty="0"/>
              <a:t> rizik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solidFill>
                  <a:srgbClr val="C00000"/>
                </a:solidFill>
              </a:rPr>
              <a:t>Omezování</a:t>
            </a:r>
            <a:r>
              <a:rPr lang="cs-CZ" altLang="cs-CZ" sz="2400" dirty="0"/>
              <a:t> vzniku rizik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solidFill>
                  <a:srgbClr val="C00000"/>
                </a:solidFill>
              </a:rPr>
              <a:t>Odstraňování rizik u zdroje </a:t>
            </a:r>
            <a:r>
              <a:rPr lang="cs-CZ" altLang="cs-CZ" sz="2400" dirty="0"/>
              <a:t>jejich původu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solidFill>
                  <a:srgbClr val="C00000"/>
                </a:solidFill>
              </a:rPr>
              <a:t>Přizpůsobení pracovních podmínek potřebám zaměstnanců </a:t>
            </a:r>
            <a:r>
              <a:rPr lang="cs-CZ" altLang="cs-CZ" sz="2400" dirty="0"/>
              <a:t>s cílem omezení působení negativních vlivů práce na jejich zdraví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solidFill>
                  <a:srgbClr val="C00000"/>
                </a:solidFill>
              </a:rPr>
              <a:t>Nahrazování</a:t>
            </a:r>
            <a:r>
              <a:rPr lang="cs-CZ" altLang="cs-CZ" sz="2400" dirty="0"/>
              <a:t> fyzicky namáhavých prací a prací ve ztížených podmínkách </a:t>
            </a:r>
            <a:r>
              <a:rPr lang="cs-CZ" altLang="cs-CZ" sz="2400" b="1" dirty="0">
                <a:solidFill>
                  <a:srgbClr val="C00000"/>
                </a:solidFill>
              </a:rPr>
              <a:t>novými technologickými a pracovními postupy</a:t>
            </a:r>
            <a:r>
              <a:rPr lang="cs-CZ" altLang="cs-CZ" sz="2400" dirty="0"/>
              <a:t> při respektování zásad FM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solidFill>
                  <a:srgbClr val="C00000"/>
                </a:solidFill>
              </a:rPr>
              <a:t>Nahrazování </a:t>
            </a:r>
            <a:r>
              <a:rPr lang="cs-CZ" altLang="cs-CZ" sz="2400" dirty="0"/>
              <a:t>nebezpečných </a:t>
            </a:r>
            <a:r>
              <a:rPr lang="cs-CZ" altLang="cs-CZ" sz="2400" b="1" dirty="0">
                <a:solidFill>
                  <a:srgbClr val="C00000"/>
                </a:solidFill>
              </a:rPr>
              <a:t>technologií</a:t>
            </a:r>
            <a:r>
              <a:rPr lang="cs-CZ" altLang="cs-CZ" sz="2400" dirty="0"/>
              <a:t>, pracovních prostředků, surovin a materiálů </a:t>
            </a:r>
            <a:r>
              <a:rPr lang="cs-CZ" altLang="cs-CZ" sz="2400" b="1" dirty="0">
                <a:solidFill>
                  <a:srgbClr val="C00000"/>
                </a:solidFill>
              </a:rPr>
              <a:t>méně nebezpečnými nebo méně rizikovými </a:t>
            </a:r>
            <a:r>
              <a:rPr lang="cs-CZ" altLang="cs-CZ" sz="2400" dirty="0"/>
              <a:t>– v souladu s vývojem vědy a techniky</a:t>
            </a:r>
          </a:p>
        </p:txBody>
      </p:sp>
    </p:spTree>
    <p:extLst>
      <p:ext uri="{BB962C8B-B14F-4D97-AF65-F5344CB8AC3E}">
        <p14:creationId xmlns:p14="http://schemas.microsoft.com/office/powerpoint/2010/main" val="997462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877175" cy="1455738"/>
          </a:xfrm>
        </p:spPr>
        <p:txBody>
          <a:bodyPr/>
          <a:lstStyle/>
          <a:p>
            <a:r>
              <a:rPr lang="cs-CZ" altLang="cs-CZ" b="1" dirty="0"/>
              <a:t>2.7. BOZP: Všeobecné preventivní zásady II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828800"/>
            <a:ext cx="8802688" cy="48402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solidFill>
                  <a:srgbClr val="C00000"/>
                </a:solidFill>
              </a:rPr>
              <a:t>Omezování počtu zaměstnanců vystavených působení </a:t>
            </a:r>
            <a:r>
              <a:rPr lang="cs-CZ" altLang="cs-CZ" sz="2800" dirty="0"/>
              <a:t>faktorů </a:t>
            </a:r>
            <a:r>
              <a:rPr lang="cs-CZ" altLang="cs-CZ" sz="2800" b="1" dirty="0">
                <a:solidFill>
                  <a:srgbClr val="C00000"/>
                </a:solidFill>
              </a:rPr>
              <a:t>překračujících nejvyšší hygienické limity </a:t>
            </a:r>
            <a:r>
              <a:rPr lang="cs-CZ" altLang="cs-CZ" sz="2800" dirty="0"/>
              <a:t>a dalších rizik na nejnižší možný počet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solidFill>
                  <a:srgbClr val="C00000"/>
                </a:solidFill>
              </a:rPr>
              <a:t>Plánování</a:t>
            </a:r>
            <a:r>
              <a:rPr lang="cs-CZ" altLang="cs-CZ" sz="2800" dirty="0"/>
              <a:t> při provádění prevence rizik </a:t>
            </a:r>
            <a:r>
              <a:rPr lang="cs-CZ" altLang="cs-CZ" sz="2800" b="1" dirty="0">
                <a:solidFill>
                  <a:srgbClr val="C00000"/>
                </a:solidFill>
              </a:rPr>
              <a:t>s využitím techniky, organizace práce, pracovních podmínek a prostředí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solidFill>
                  <a:srgbClr val="C00000"/>
                </a:solidFill>
              </a:rPr>
              <a:t>Přednostní uplatňování prostředků kolektivní ochrany</a:t>
            </a:r>
            <a:r>
              <a:rPr lang="cs-CZ" altLang="cs-CZ" sz="2800" dirty="0"/>
              <a:t> před riziky </a:t>
            </a:r>
            <a:r>
              <a:rPr lang="cs-CZ" altLang="cs-CZ" sz="2800" b="1" dirty="0">
                <a:solidFill>
                  <a:srgbClr val="C00000"/>
                </a:solidFill>
              </a:rPr>
              <a:t>oproti prostředkům individuální ochrany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solidFill>
                  <a:srgbClr val="C00000"/>
                </a:solidFill>
              </a:rPr>
              <a:t>Udílení vhodných pokynů k zajištění BOZP, PO a hygieny práce</a:t>
            </a:r>
          </a:p>
        </p:txBody>
      </p:sp>
    </p:spTree>
    <p:extLst>
      <p:ext uri="{BB962C8B-B14F-4D97-AF65-F5344CB8AC3E}">
        <p14:creationId xmlns:p14="http://schemas.microsoft.com/office/powerpoint/2010/main" val="403056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 dirty="0"/>
              <a:t>1. Současný stav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2170113"/>
            <a:ext cx="8955088" cy="4687887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Světová krize</a:t>
            </a:r>
          </a:p>
          <a:p>
            <a:pPr eaLnBrk="1" hangingPunct="1"/>
            <a:r>
              <a:rPr lang="cs-CZ" altLang="cs-CZ" sz="2800" dirty="0"/>
              <a:t>Hlavní podíl na krizi nesou manažeři, manažerské chyby a přehmaty</a:t>
            </a:r>
          </a:p>
          <a:p>
            <a:pPr eaLnBrk="1" hangingPunct="1"/>
            <a:r>
              <a:rPr lang="cs-CZ" altLang="cs-CZ" sz="2800" dirty="0"/>
              <a:t>Nedostatečná nebo špatná implementace nástrojů krizového managementu a zejména pak risk managementu</a:t>
            </a:r>
          </a:p>
          <a:p>
            <a:pPr eaLnBrk="1" hangingPunct="1"/>
            <a:r>
              <a:rPr lang="cs-CZ" altLang="cs-CZ" sz="2800" dirty="0"/>
              <a:t>Současná doba je charakteristická turbulentním a vysoce dynamickým prostředím života společnosti</a:t>
            </a:r>
          </a:p>
        </p:txBody>
      </p:sp>
    </p:spTree>
    <p:extLst>
      <p:ext uri="{BB962C8B-B14F-4D97-AF65-F5344CB8AC3E}">
        <p14:creationId xmlns:p14="http://schemas.microsoft.com/office/powerpoint/2010/main" val="2743537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877175" cy="1455738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2.7. BOZP: Opatření - ekonomické a personální aspekty</a:t>
            </a:r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697583"/>
              </p:ext>
            </p:extLst>
          </p:nvPr>
        </p:nvGraphicFramePr>
        <p:xfrm>
          <a:off x="395536" y="1700808"/>
          <a:ext cx="84582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6" name="Rastrový obrázek" r:id="rId6" imgW="7838095" imgH="3990476" progId="Paint.Picture">
                  <p:embed/>
                </p:oleObj>
              </mc:Choice>
              <mc:Fallback>
                <p:oleObj name="Rastrový obrázek" r:id="rId6" imgW="7838095" imgH="39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700808"/>
                        <a:ext cx="84582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304800" y="4876800"/>
          <a:ext cx="84582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7" name="Rastrový obrázek" r:id="rId8" imgW="7849696" imgH="1848108" progId="Paint.Picture">
                  <p:embed/>
                </p:oleObj>
              </mc:Choice>
              <mc:Fallback>
                <p:oleObj name="Rastrový obrázek" r:id="rId8" imgW="7849696" imgH="1848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876800"/>
                        <a:ext cx="84582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71501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2.7. BOZP: </a:t>
            </a:r>
            <a:r>
              <a:rPr lang="cs-CZ" b="1" dirty="0"/>
              <a:t>Stanovení priorit při přijímaní opatření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 opatření se považuje i </a:t>
            </a:r>
            <a:r>
              <a:rPr lang="cs-CZ" b="1" dirty="0">
                <a:solidFill>
                  <a:srgbClr val="C00000"/>
                </a:solidFill>
              </a:rPr>
              <a:t>zastavení vykonávané činnosti</a:t>
            </a:r>
            <a:r>
              <a:rPr lang="cs-CZ" dirty="0"/>
              <a:t>. </a:t>
            </a:r>
            <a:r>
              <a:rPr lang="cs-CZ" b="1" dirty="0">
                <a:solidFill>
                  <a:srgbClr val="C00000"/>
                </a:solidFill>
              </a:rPr>
              <a:t>Pro zlepšení </a:t>
            </a:r>
            <a:r>
              <a:rPr lang="cs-CZ" dirty="0"/>
              <a:t>pracovních </a:t>
            </a:r>
            <a:r>
              <a:rPr lang="cs-CZ" b="1" dirty="0">
                <a:solidFill>
                  <a:srgbClr val="C00000"/>
                </a:solidFill>
              </a:rPr>
              <a:t>podmínek</a:t>
            </a:r>
            <a:r>
              <a:rPr lang="cs-CZ" dirty="0"/>
              <a:t> zaměstnanců je nutno </a:t>
            </a:r>
            <a:r>
              <a:rPr lang="cs-CZ" b="1" dirty="0">
                <a:solidFill>
                  <a:srgbClr val="C00000"/>
                </a:solidFill>
              </a:rPr>
              <a:t>opatření plánovat a začlenit zde i akceptovatelná rizika </a:t>
            </a:r>
            <a:r>
              <a:rPr lang="cs-CZ" dirty="0"/>
              <a:t>a na základě pravidelných rozborů (pracovních úrazů, nehod, mimořádných událostí) stanovovat opatření a bezpečnostní programy  pro zlepšení úrovně prevence BOZP</a:t>
            </a:r>
          </a:p>
        </p:txBody>
      </p:sp>
    </p:spTree>
    <p:extLst>
      <p:ext uri="{BB962C8B-B14F-4D97-AF65-F5344CB8AC3E}">
        <p14:creationId xmlns:p14="http://schemas.microsoft.com/office/powerpoint/2010/main" val="2318091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3. </a:t>
            </a:r>
            <a:r>
              <a:rPr lang="cs-CZ" b="1" dirty="0" err="1"/>
              <a:t>Facility</a:t>
            </a:r>
            <a:r>
              <a:rPr lang="cs-CZ" b="1" dirty="0"/>
              <a:t> management a pojišťovnictví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3.1. Komparativní oceňování pracovišť a rizikový audit</a:t>
            </a:r>
          </a:p>
          <a:p>
            <a:pPr marL="0" indent="0">
              <a:buNone/>
            </a:pPr>
            <a:r>
              <a:rPr lang="cs-CZ" dirty="0"/>
              <a:t>3.2. Prioritní požadavky HPR</a:t>
            </a:r>
          </a:p>
          <a:p>
            <a:pPr marL="0" indent="0">
              <a:buNone/>
            </a:pPr>
            <a:r>
              <a:rPr lang="cs-CZ" dirty="0"/>
              <a:t>3.3. Rozložení rizika mezi partnery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5950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3.1. </a:t>
            </a:r>
            <a:r>
              <a:rPr lang="cs-CZ" b="1" dirty="0" err="1"/>
              <a:t>Facility</a:t>
            </a:r>
            <a:r>
              <a:rPr lang="cs-CZ" b="1" dirty="0"/>
              <a:t> management a pojišťovnictví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Rizikový profil společnosti-cílem je objevení základních podmínek jeho spolehlivého chodu a komplexní identifikace nebezpečí, která jej mohou narušit.</a:t>
            </a:r>
          </a:p>
          <a:p>
            <a:r>
              <a:rPr lang="cs-CZ" dirty="0"/>
              <a:t>Audity HPR (</a:t>
            </a:r>
            <a:r>
              <a:rPr lang="cs-CZ" dirty="0" err="1"/>
              <a:t>Highly</a:t>
            </a:r>
            <a:r>
              <a:rPr lang="cs-CZ" dirty="0"/>
              <a:t> </a:t>
            </a:r>
            <a:r>
              <a:rPr lang="cs-CZ" dirty="0" err="1"/>
              <a:t>Protected</a:t>
            </a:r>
            <a:r>
              <a:rPr lang="cs-CZ" dirty="0"/>
              <a:t> Risk)- cílem je dosažení maximální ochrany výrobních činností, logistiky, administrativy, výpočetní techniky a obchodní činnosti, aby se riziko snížilo na minimum za využití všech dostupných prostředků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054937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3.2. Základní prioritní požadavky HPR: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Automatická požární detekce a EPS,</a:t>
            </a:r>
          </a:p>
          <a:p>
            <a:r>
              <a:rPr lang="cs-CZ" dirty="0"/>
              <a:t>Instalace stabilních hasicích zařízení a </a:t>
            </a:r>
            <a:r>
              <a:rPr lang="cs-CZ" dirty="0" err="1"/>
              <a:t>sprinklerů</a:t>
            </a:r>
            <a:r>
              <a:rPr lang="cs-CZ" dirty="0"/>
              <a:t>,</a:t>
            </a:r>
          </a:p>
          <a:p>
            <a:r>
              <a:rPr lang="cs-CZ" dirty="0"/>
              <a:t>Rozdělení do požárních úseků,</a:t>
            </a:r>
          </a:p>
          <a:p>
            <a:r>
              <a:rPr lang="cs-CZ" dirty="0"/>
              <a:t>Požární odolnost, navýšení u požárních stěn a stropů,</a:t>
            </a:r>
          </a:p>
          <a:p>
            <a:r>
              <a:rPr lang="cs-CZ" dirty="0"/>
              <a:t>Speciální hasicí prostředky a vyhrazené prostředky PO,</a:t>
            </a:r>
          </a:p>
          <a:p>
            <a:r>
              <a:rPr lang="cs-CZ" dirty="0"/>
              <a:t>Požární vodovod vnitřní,</a:t>
            </a:r>
          </a:p>
          <a:p>
            <a:r>
              <a:rPr lang="cs-CZ" dirty="0" err="1"/>
              <a:t>Suchovody</a:t>
            </a:r>
            <a:r>
              <a:rPr lang="cs-CZ" dirty="0"/>
              <a:t> na plášti budovy,</a:t>
            </a:r>
          </a:p>
          <a:p>
            <a:r>
              <a:rPr lang="cs-CZ" dirty="0" err="1"/>
              <a:t>Samouzavírače</a:t>
            </a:r>
            <a:r>
              <a:rPr lang="cs-CZ" dirty="0"/>
              <a:t> na dveřích,</a:t>
            </a:r>
          </a:p>
          <a:p>
            <a:r>
              <a:rPr lang="cs-CZ" dirty="0"/>
              <a:t>Dveře v systému PB a PK,</a:t>
            </a:r>
          </a:p>
          <a:p>
            <a:r>
              <a:rPr lang="cs-CZ" dirty="0"/>
              <a:t>Postupy rozvodů opatřeny ucpávkami a retardéry,</a:t>
            </a:r>
          </a:p>
          <a:p>
            <a:r>
              <a:rPr lang="cs-CZ" dirty="0"/>
              <a:t>Vzduchotechnika s požárními klapkami,</a:t>
            </a:r>
          </a:p>
          <a:p>
            <a:r>
              <a:rPr lang="cs-CZ" dirty="0"/>
              <a:t>Rozvody informačních technologií a elektro ošetřeny automatickými zdroji hašení…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888180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3.3. Rozložení a překryvy ohrožení a rizika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Je často využíváno </a:t>
            </a:r>
            <a:r>
              <a:rPr lang="cs-CZ" b="1" dirty="0">
                <a:solidFill>
                  <a:srgbClr val="C00000"/>
                </a:solidFill>
              </a:rPr>
              <a:t>rozložení pojištění rizika </a:t>
            </a:r>
            <a:r>
              <a:rPr lang="cs-CZ" dirty="0"/>
              <a:t>v rámci </a:t>
            </a:r>
            <a:r>
              <a:rPr lang="cs-CZ" b="1" dirty="0">
                <a:solidFill>
                  <a:srgbClr val="C00000"/>
                </a:solidFill>
              </a:rPr>
              <a:t>několika pojišťovacích partnerů </a:t>
            </a:r>
            <a:r>
              <a:rPr lang="cs-CZ" dirty="0"/>
              <a:t>na trhu. </a:t>
            </a:r>
          </a:p>
          <a:p>
            <a:r>
              <a:rPr lang="cs-CZ" dirty="0"/>
              <a:t>Některé společnosti u velkých průmyslových nebo výrobních celků </a:t>
            </a:r>
            <a:r>
              <a:rPr lang="cs-CZ" b="1" dirty="0">
                <a:solidFill>
                  <a:srgbClr val="C00000"/>
                </a:solidFill>
              </a:rPr>
              <a:t>procentuálně rozdělují svoje pojistné ručení,</a:t>
            </a:r>
            <a:r>
              <a:rPr lang="cs-CZ" dirty="0"/>
              <a:t> pokud by následkem havárie došlo ke krizi charakteru </a:t>
            </a:r>
            <a:r>
              <a:rPr lang="cs-CZ" b="1" dirty="0">
                <a:solidFill>
                  <a:srgbClr val="C00000"/>
                </a:solidFill>
              </a:rPr>
              <a:t>krajského s možným republikovým dopadem</a:t>
            </a:r>
            <a:r>
              <a:rPr lang="cs-CZ" dirty="0"/>
              <a:t>. </a:t>
            </a:r>
          </a:p>
          <a:p>
            <a:r>
              <a:rPr lang="cs-CZ" dirty="0"/>
              <a:t>Příkladem takových událostí jsou </a:t>
            </a:r>
            <a:r>
              <a:rPr lang="cs-CZ" b="1" dirty="0">
                <a:solidFill>
                  <a:srgbClr val="C00000"/>
                </a:solidFill>
              </a:rPr>
              <a:t>povodně, energetická selhání, havárie v chemickém průmyslu</a:t>
            </a:r>
            <a:r>
              <a:rPr lang="cs-CZ" dirty="0"/>
              <a:t>. V pojmu rizikového managementu se jedná o postupy v prevenci závažných havárií.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1869725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4. Ergonomie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4.1. Definice</a:t>
            </a:r>
          </a:p>
          <a:p>
            <a:pPr marL="0" indent="0">
              <a:buNone/>
            </a:pPr>
            <a:r>
              <a:rPr lang="cs-CZ" dirty="0"/>
              <a:t>4.2. Nejčastější složky prostředí</a:t>
            </a:r>
          </a:p>
          <a:p>
            <a:pPr marL="0" indent="0">
              <a:buNone/>
            </a:pPr>
            <a:r>
              <a:rPr lang="cs-CZ" dirty="0"/>
              <a:t>4.3. Požadavky na ergonomické uspořádání pracoviště</a:t>
            </a:r>
          </a:p>
        </p:txBody>
      </p:sp>
    </p:spTree>
    <p:extLst>
      <p:ext uri="{BB962C8B-B14F-4D97-AF65-F5344CB8AC3E}">
        <p14:creationId xmlns:p14="http://schemas.microsoft.com/office/powerpoint/2010/main" val="1888793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cs-CZ" altLang="cs-CZ" sz="3600" b="1" dirty="0"/>
              <a:t>4.1. Definice</a:t>
            </a:r>
          </a:p>
        </p:txBody>
      </p:sp>
      <p:sp>
        <p:nvSpPr>
          <p:cNvPr id="62467" name="Zástupný symbol pro obsah 2"/>
          <p:cNvSpPr>
            <a:spLocks noGrp="1"/>
          </p:cNvSpPr>
          <p:nvPr>
            <p:ph idx="1"/>
          </p:nvPr>
        </p:nvSpPr>
        <p:spPr>
          <a:xfrm>
            <a:off x="27785" y="1628800"/>
            <a:ext cx="8955088" cy="5013325"/>
          </a:xfrm>
        </p:spPr>
        <p:txBody>
          <a:bodyPr/>
          <a:lstStyle/>
          <a:p>
            <a:pPr eaLnBrk="1" hangingPunct="1"/>
            <a:r>
              <a:rPr lang="cs-CZ" altLang="cs-CZ" dirty="0"/>
              <a:t>Ergonomie je vědecká disciplína </a:t>
            </a:r>
            <a:r>
              <a:rPr lang="cs-CZ" altLang="cs-CZ" b="1" i="1" dirty="0">
                <a:solidFill>
                  <a:srgbClr val="C00000"/>
                </a:solidFill>
              </a:rPr>
              <a:t>založená na porozumění interakcí člověka a dalších složek systému</a:t>
            </a:r>
            <a:r>
              <a:rPr lang="cs-CZ" altLang="cs-CZ" dirty="0"/>
              <a:t>. </a:t>
            </a:r>
          </a:p>
          <a:p>
            <a:pPr eaLnBrk="1" hangingPunct="1"/>
            <a:r>
              <a:rPr lang="cs-CZ" altLang="cs-CZ" dirty="0"/>
              <a:t>Aplikací vhodných metod, teorie a dat </a:t>
            </a:r>
            <a:r>
              <a:rPr lang="cs-CZ" altLang="cs-CZ" b="1" i="1" dirty="0">
                <a:solidFill>
                  <a:srgbClr val="C00000"/>
                </a:solidFill>
              </a:rPr>
              <a:t>zlepšuje lidské zdraví, pohodu i výkonnost</a:t>
            </a:r>
            <a:r>
              <a:rPr lang="cs-CZ" altLang="cs-CZ" b="1" i="1" dirty="0"/>
              <a:t>. </a:t>
            </a:r>
          </a:p>
          <a:p>
            <a:pPr eaLnBrk="1" hangingPunct="1"/>
            <a:r>
              <a:rPr lang="cs-CZ" altLang="cs-CZ" b="1" i="1" dirty="0">
                <a:solidFill>
                  <a:srgbClr val="C00000"/>
                </a:solidFill>
              </a:rPr>
              <a:t>Přispívá k řešení designu </a:t>
            </a:r>
            <a:r>
              <a:rPr lang="cs-CZ" altLang="cs-CZ" dirty="0"/>
              <a:t>a hodnocení práce, úkolů, produktů a systému, </a:t>
            </a:r>
            <a:r>
              <a:rPr lang="cs-CZ" altLang="cs-CZ" b="1" i="1" dirty="0">
                <a:solidFill>
                  <a:srgbClr val="C00000"/>
                </a:solidFill>
              </a:rPr>
              <a:t>aby byly kompatibilní s potřebami, schopnostmi </a:t>
            </a:r>
            <a:r>
              <a:rPr lang="cs-CZ" altLang="cs-CZ" dirty="0"/>
              <a:t>a výkonnostním omezením lidí.</a:t>
            </a:r>
          </a:p>
        </p:txBody>
      </p:sp>
    </p:spTree>
    <p:extLst>
      <p:ext uri="{BB962C8B-B14F-4D97-AF65-F5344CB8AC3E}">
        <p14:creationId xmlns:p14="http://schemas.microsoft.com/office/powerpoint/2010/main" val="211835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cs-CZ" altLang="cs-CZ" b="1" dirty="0"/>
              <a:t>4.2. Nejčastější složky prostředí</a:t>
            </a:r>
          </a:p>
        </p:txBody>
      </p:sp>
      <p:graphicFrame>
        <p:nvGraphicFramePr>
          <p:cNvPr id="63491" name="Object 3"/>
          <p:cNvGraphicFramePr>
            <a:graphicFrameLocks noGrp="1" noChangeAspect="1"/>
          </p:cNvGraphicFramePr>
          <p:nvPr>
            <p:ph type="chart" sz="half" idx="1"/>
          </p:nvPr>
        </p:nvGraphicFramePr>
        <p:xfrm>
          <a:off x="152400" y="2235200"/>
          <a:ext cx="2182813" cy="383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8" name="Rastrový obrázek" r:id="rId6" imgW="2657846" imgH="4667902" progId="Paint.Picture">
                  <p:embed/>
                </p:oleObj>
              </mc:Choice>
              <mc:Fallback>
                <p:oleObj name="Rastrový obrázek" r:id="rId6" imgW="2657846" imgH="466790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35200"/>
                        <a:ext cx="2182813" cy="3833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438400" y="1905000"/>
            <a:ext cx="6516688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Tepelně-vlhkostní mikroklima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Toxické, </a:t>
            </a:r>
            <a:r>
              <a:rPr lang="cs-CZ" altLang="cs-CZ" sz="2400" dirty="0" err="1"/>
              <a:t>odérové</a:t>
            </a:r>
            <a:r>
              <a:rPr lang="cs-CZ" altLang="cs-CZ" sz="2400" dirty="0"/>
              <a:t>, aerosolové, mikrobiální a ionizující mikroklima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/>
              <a:t>Elektroiontové</a:t>
            </a:r>
            <a:r>
              <a:rPr lang="cs-CZ" altLang="cs-CZ" sz="2400" dirty="0"/>
              <a:t>, elektrostatické a elektromagnetické mikroklima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Psychické mikroklima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Světelné mikroklima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Akustické mikroklima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09806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404664"/>
            <a:ext cx="7877175" cy="1760538"/>
          </a:xfrm>
        </p:spPr>
        <p:txBody>
          <a:bodyPr/>
          <a:lstStyle/>
          <a:p>
            <a:pPr algn="ctr" eaLnBrk="1" hangingPunct="1"/>
            <a:r>
              <a:rPr lang="cs-CZ" altLang="cs-CZ" sz="3600" b="1" dirty="0"/>
              <a:t>4.3. Požadavky na ergonomické uspořádání pracoviště</a:t>
            </a:r>
            <a:br>
              <a:rPr lang="cs-CZ" altLang="cs-CZ" sz="3600" b="1" dirty="0"/>
            </a:br>
            <a:r>
              <a:rPr lang="cs-CZ" altLang="cs-CZ" sz="3600" b="1" dirty="0"/>
              <a:t>s počítačem</a:t>
            </a:r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431479"/>
              </p:ext>
            </p:extLst>
          </p:nvPr>
        </p:nvGraphicFramePr>
        <p:xfrm>
          <a:off x="2987824" y="2060848"/>
          <a:ext cx="3764632" cy="4356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5" name="Rastrový obrázek" r:id="rId6" imgW="2343477" imgH="2534004" progId="Paint.Picture">
                  <p:embed/>
                </p:oleObj>
              </mc:Choice>
              <mc:Fallback>
                <p:oleObj name="Rastrový obrázek" r:id="rId6" imgW="2343477" imgH="253400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060848"/>
                        <a:ext cx="3764632" cy="4356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812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953375" cy="14557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1.1. Současný stav: současné krizové okolí organizace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457200" y="2057400"/>
          <a:ext cx="83058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Rastrový obrázek" r:id="rId6" imgW="5942857" imgH="4753639" progId="Paint.Picture">
                  <p:embed/>
                </p:oleObj>
              </mc:Choice>
              <mc:Fallback>
                <p:oleObj name="Rastrový obrázek" r:id="rId6" imgW="5942857" imgH="475363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57400"/>
                        <a:ext cx="83058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321529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93038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600" b="1" dirty="0"/>
              <a:t>4.3. Požadavky na ergonomické uspořádání pracoviště I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72816"/>
            <a:ext cx="8802688" cy="4383088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dirty="0"/>
              <a:t>Možnost nastavení opěradla křesla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dirty="0"/>
              <a:t>Dobrá opora páteře v bederní části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dirty="0"/>
              <a:t>Možnost nastavení výšky sedadla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dirty="0"/>
              <a:t>Spodní část stehen a kolen nesmí být vystavena nadměrnému tlaku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dirty="0"/>
              <a:t>Podložka pod nohy (je-li nutná k zabezpečení požadavku dle bodu 4)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dirty="0"/>
              <a:t>Volný prostor umožňující pohyb a případnou změnu polohy těla – žádné překážky na spodní straně desky stolu</a:t>
            </a:r>
          </a:p>
        </p:txBody>
      </p:sp>
    </p:spTree>
    <p:extLst>
      <p:ext uri="{BB962C8B-B14F-4D97-AF65-F5344CB8AC3E}">
        <p14:creationId xmlns:p14="http://schemas.microsoft.com/office/powerpoint/2010/main" val="2034435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600" b="1" dirty="0"/>
              <a:t>4.3. Požadavky na ergonomické uspořádání pracoviště II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0" y="2362200"/>
            <a:ext cx="8991600" cy="4306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7.		Předloktí má být přibližně v horizontální 	poloze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8.		Minimální extenze (napínání), flexe (ohýbání) a derivace (vychylování)  zápěstí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9.		Výška a úhel obrazovky by měly umožňovat 	pohodlnou polohu hlavy – obrazovka ve 	výši očí ve vzdálenosti min. 60 cm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10.	Volný prostor před klávesnicí (</a:t>
            </a:r>
            <a:r>
              <a:rPr lang="cs-CZ" altLang="cs-CZ" sz="2800" dirty="0" err="1"/>
              <a:t>keybordem</a:t>
            </a:r>
            <a:r>
              <a:rPr lang="cs-CZ" altLang="cs-CZ" sz="2800" dirty="0"/>
              <a:t>), aby se daly ruce nebo zápěstí během 	přestávek v psaní opřít (min. 10 cm)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418718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 eaLnBrk="1" hangingPunct="1"/>
            <a:r>
              <a:rPr lang="cs-CZ" altLang="cs-CZ" b="1" dirty="0"/>
              <a:t>Bolestivá místa při práci s počítačem</a:t>
            </a:r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1219200" y="1905000"/>
          <a:ext cx="23622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7" name="Rastrový obrázek" r:id="rId6" imgW="2133898" imgH="4638095" progId="Paint.Picture">
                  <p:embed/>
                </p:oleObj>
              </mc:Choice>
              <mc:Fallback>
                <p:oleObj name="Rastrový obrázek" r:id="rId6" imgW="2133898" imgH="46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05000"/>
                        <a:ext cx="236220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4800600" y="2819400"/>
            <a:ext cx="32766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Trojúhelník označuje správné místo podpěry bederní páteře mezi druhým a čtvrtým obratlem</a:t>
            </a:r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2590800" y="3810000"/>
            <a:ext cx="1981200" cy="152400"/>
          </a:xfrm>
          <a:prstGeom prst="leftArrow">
            <a:avLst>
              <a:gd name="adj1" fmla="val 50000"/>
              <a:gd name="adj2" fmla="val 3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3867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8692455" cy="151216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200" b="1" dirty="0"/>
              <a:t>Speciální klávesnice</a:t>
            </a:r>
            <a:br>
              <a:rPr lang="cs-CZ" altLang="cs-CZ" sz="3200" b="1" dirty="0"/>
            </a:br>
            <a:r>
              <a:rPr lang="cs-CZ" altLang="cs-CZ" sz="3200" b="1" dirty="0"/>
              <a:t>s minimální zátěží svalových skupin rukou a zad</a:t>
            </a:r>
          </a:p>
        </p:txBody>
      </p:sp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2819400" y="1905000"/>
          <a:ext cx="4016375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3" name="Rastrový obrázek" r:id="rId6" imgW="3266667" imgH="3971429" progId="Paint.Picture">
                  <p:embed/>
                </p:oleObj>
              </mc:Choice>
              <mc:Fallback>
                <p:oleObj name="Rastrový obrázek" r:id="rId6" imgW="3266667" imgH="39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905000"/>
                        <a:ext cx="4016375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1035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48680"/>
            <a:ext cx="8639175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600" b="1" dirty="0"/>
              <a:t>Faktory prostředí, ovlivňující práci s počítačem</a:t>
            </a:r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1447800" y="1981200"/>
          <a:ext cx="64008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7" name="Rastrový obrázek" r:id="rId6" imgW="5706272" imgH="3734321" progId="Paint.Picture">
                  <p:embed/>
                </p:oleObj>
              </mc:Choice>
              <mc:Fallback>
                <p:oleObj name="Rastrový obrázek" r:id="rId6" imgW="5706272" imgH="373432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81200"/>
                        <a:ext cx="64008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981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8764463" cy="148478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200" b="1" dirty="0"/>
              <a:t>Hlavní zásady správného osvětlení a uspořádání z hlediska zraku</a:t>
            </a:r>
          </a:p>
        </p:txBody>
      </p:sp>
      <p:graphicFrame>
        <p:nvGraphicFramePr>
          <p:cNvPr id="860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76401"/>
              </p:ext>
            </p:extLst>
          </p:nvPr>
        </p:nvGraphicFramePr>
        <p:xfrm>
          <a:off x="2627784" y="1628800"/>
          <a:ext cx="4478338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1" name="Rastrový obrázek" r:id="rId6" imgW="3761905" imgH="4525007" progId="Paint.Picture">
                  <p:embed/>
                </p:oleObj>
              </mc:Choice>
              <mc:Fallback>
                <p:oleObj name="Rastrový obrázek" r:id="rId6" imgW="3761905" imgH="45250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1628800"/>
                        <a:ext cx="4478338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2796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877175" cy="1760538"/>
          </a:xfrm>
        </p:spPr>
        <p:txBody>
          <a:bodyPr/>
          <a:lstStyle/>
          <a:p>
            <a:pPr algn="ctr" eaLnBrk="1" hangingPunct="1"/>
            <a:r>
              <a:rPr lang="cs-CZ" altLang="cs-CZ" sz="3600" b="1" dirty="0"/>
              <a:t>Psychická stabilita člověka v relaci s jeho různými psychickými typy</a:t>
            </a:r>
          </a:p>
        </p:txBody>
      </p:sp>
      <p:graphicFrame>
        <p:nvGraphicFramePr>
          <p:cNvPr id="880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93557"/>
              </p:ext>
            </p:extLst>
          </p:nvPr>
        </p:nvGraphicFramePr>
        <p:xfrm>
          <a:off x="2195736" y="1844824"/>
          <a:ext cx="5100638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9" name="Rastrový obrázek" r:id="rId6" imgW="4514286" imgH="4219048" progId="Paint.Picture">
                  <p:embed/>
                </p:oleObj>
              </mc:Choice>
              <mc:Fallback>
                <p:oleObj name="Rastrový obrázek" r:id="rId6" imgW="4514286" imgH="42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844824"/>
                        <a:ext cx="5100638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3463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7877175" cy="1760538"/>
          </a:xfrm>
        </p:spPr>
        <p:txBody>
          <a:bodyPr/>
          <a:lstStyle/>
          <a:p>
            <a:pPr algn="ctr" eaLnBrk="1" hangingPunct="1"/>
            <a:r>
              <a:rPr lang="cs-CZ" altLang="cs-CZ" sz="3600" b="1" dirty="0"/>
              <a:t>Tabulka životních událostí z hlediska účinku na člověka</a:t>
            </a:r>
          </a:p>
        </p:txBody>
      </p:sp>
      <p:graphicFrame>
        <p:nvGraphicFramePr>
          <p:cNvPr id="890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362010"/>
              </p:ext>
            </p:extLst>
          </p:nvPr>
        </p:nvGraphicFramePr>
        <p:xfrm>
          <a:off x="467544" y="1628800"/>
          <a:ext cx="82296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3" name="Rastrový obrázek" r:id="rId6" imgW="4885714" imgH="4076190" progId="Paint.Picture">
                  <p:embed/>
                </p:oleObj>
              </mc:Choice>
              <mc:Fallback>
                <p:oleObj name="Rastrový obrázek" r:id="rId6" imgW="4885714" imgH="40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628800"/>
                        <a:ext cx="82296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7821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60648"/>
            <a:ext cx="7877175" cy="1760538"/>
          </a:xfrm>
        </p:spPr>
        <p:txBody>
          <a:bodyPr/>
          <a:lstStyle/>
          <a:p>
            <a:pPr algn="ctr" eaLnBrk="1" hangingPunct="1"/>
            <a:r>
              <a:rPr lang="cs-CZ" altLang="cs-CZ" sz="3600" b="1" dirty="0"/>
              <a:t>Rozdělení tepelných ztrát</a:t>
            </a:r>
            <a:br>
              <a:rPr lang="cs-CZ" altLang="cs-CZ" sz="3600" b="1" dirty="0"/>
            </a:br>
            <a:r>
              <a:rPr lang="cs-CZ" altLang="cs-CZ" sz="3600" b="1" dirty="0"/>
              <a:t>v samostatně stojícím objektu</a:t>
            </a:r>
          </a:p>
        </p:txBody>
      </p:sp>
      <p:graphicFrame>
        <p:nvGraphicFramePr>
          <p:cNvPr id="64515" name="Object 3"/>
          <p:cNvGraphicFramePr>
            <a:graphicFrameLocks noChangeAspect="1"/>
          </p:cNvGraphicFramePr>
          <p:nvPr/>
        </p:nvGraphicFramePr>
        <p:xfrm>
          <a:off x="381000" y="2057400"/>
          <a:ext cx="84582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7" name="Rastrový obrázek" r:id="rId6" imgW="5800000" imgH="3772427" progId="Paint.Picture">
                  <p:embed/>
                </p:oleObj>
              </mc:Choice>
              <mc:Fallback>
                <p:oleObj name="Rastrový obrázek" r:id="rId6" imgW="5800000" imgH="37724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84582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5901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16632"/>
            <a:ext cx="7877175" cy="1760538"/>
          </a:xfrm>
        </p:spPr>
        <p:txBody>
          <a:bodyPr/>
          <a:lstStyle/>
          <a:p>
            <a:pPr algn="ctr" eaLnBrk="1" hangingPunct="1"/>
            <a:r>
              <a:rPr lang="cs-CZ" altLang="cs-CZ" sz="3600" b="1" dirty="0"/>
              <a:t>Stupnice akustického tlaku a odpovídající škála jeho hladin</a:t>
            </a:r>
          </a:p>
        </p:txBody>
      </p:sp>
      <p:graphicFrame>
        <p:nvGraphicFramePr>
          <p:cNvPr id="675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880648"/>
              </p:ext>
            </p:extLst>
          </p:nvPr>
        </p:nvGraphicFramePr>
        <p:xfrm>
          <a:off x="1259632" y="1844824"/>
          <a:ext cx="4016375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8" name="Rastrový obrázek" r:id="rId6" imgW="3952381" imgH="5020376" progId="Paint.Picture">
                  <p:embed/>
                </p:oleObj>
              </mc:Choice>
              <mc:Fallback>
                <p:oleObj name="Rastrový obrázek" r:id="rId6" imgW="3952381" imgH="50203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844824"/>
                        <a:ext cx="4016375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3829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r>
              <a:rPr lang="cs-CZ" altLang="cs-CZ" b="1" dirty="0"/>
              <a:t>1.1. Současný stav: spektrum</a:t>
            </a:r>
            <a:br>
              <a:rPr lang="cs-CZ" altLang="cs-CZ" b="1" dirty="0"/>
            </a:br>
            <a:r>
              <a:rPr lang="cs-CZ" altLang="cs-CZ" b="1" dirty="0"/>
              <a:t>současných hrozeb</a:t>
            </a:r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381000" y="2057400"/>
          <a:ext cx="84582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Rastrový obrázek" r:id="rId6" imgW="7104762" imgH="4580952" progId="Paint.Picture">
                  <p:embed/>
                </p:oleObj>
              </mc:Choice>
              <mc:Fallback>
                <p:oleObj name="Rastrový obrázek" r:id="rId6" imgW="7104762" imgH="4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84582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855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877175" cy="1608138"/>
          </a:xfrm>
        </p:spPr>
        <p:txBody>
          <a:bodyPr/>
          <a:lstStyle/>
          <a:p>
            <a:pPr algn="ctr" eaLnBrk="1" hangingPunct="1"/>
            <a:r>
              <a:rPr lang="cs-CZ" altLang="cs-CZ" sz="3200" b="1" dirty="0"/>
              <a:t>Optické působení barev na psychiku člověka a na vnímání prostoru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728400"/>
              </p:ext>
            </p:extLst>
          </p:nvPr>
        </p:nvGraphicFramePr>
        <p:xfrm>
          <a:off x="2195736" y="1484784"/>
          <a:ext cx="5024438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2" name="Rastrový obrázek" r:id="rId6" imgW="3419952" imgH="4896533" progId="Paint.Picture">
                  <p:embed/>
                </p:oleObj>
              </mc:Choice>
              <mc:Fallback>
                <p:oleObj name="Rastrový obrázek" r:id="rId6" imgW="3419952" imgH="48965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484784"/>
                        <a:ext cx="5024438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6392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80"/>
            <a:ext cx="8943975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600" b="1" dirty="0"/>
              <a:t>Vliv pruhů a dalších faktorů na vnímání velikosti prostoru I</a:t>
            </a:r>
          </a:p>
        </p:txBody>
      </p:sp>
      <p:graphicFrame>
        <p:nvGraphicFramePr>
          <p:cNvPr id="72707" name="Object 3"/>
          <p:cNvGraphicFramePr>
            <a:graphicFrameLocks noChangeAspect="1"/>
          </p:cNvGraphicFramePr>
          <p:nvPr/>
        </p:nvGraphicFramePr>
        <p:xfrm>
          <a:off x="762000" y="1981200"/>
          <a:ext cx="76962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6" name="Rastrový obrázek" r:id="rId6" imgW="3858164" imgH="4761905" progId="Paint.Picture">
                  <p:embed/>
                </p:oleObj>
              </mc:Choice>
              <mc:Fallback>
                <p:oleObj name="Rastrový obrázek" r:id="rId6" imgW="3858164" imgH="47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981200"/>
                        <a:ext cx="76962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0721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620688"/>
            <a:ext cx="8943975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600" b="1" dirty="0"/>
              <a:t>Vliv pruhů a dalších faktorů na vnímání velikosti prostoru II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209800"/>
            <a:ext cx="8802688" cy="3925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1 –	tapeta se svislými pruhy až ke stropu zvyšuje místnost při bílém nebo světlém 	stropu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2 –	tapeta s vodorovnými pruhy nesahajícími až ke stropu snižuje místnost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3 –	dojem hlubší místnosti vytváří zadní tapeta tmavší a obě boční strany světlé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4 -	opticky se zvětší místnost světlými nebo károvanými tapetami</a:t>
            </a:r>
          </a:p>
        </p:txBody>
      </p:sp>
    </p:spTree>
    <p:extLst>
      <p:ext uri="{BB962C8B-B14F-4D97-AF65-F5344CB8AC3E}">
        <p14:creationId xmlns:p14="http://schemas.microsoft.com/office/powerpoint/2010/main" val="3113342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-33691" y="620688"/>
            <a:ext cx="894397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b="1" dirty="0"/>
              <a:t>Vliv pruhů a dalších faktorů na vnímání velikosti prostoru III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514600"/>
            <a:ext cx="8802688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5 –	opticky se zmenší místnost tapetami</a:t>
            </a:r>
            <a:br>
              <a:rPr lang="cs-CZ" altLang="cs-CZ" dirty="0"/>
            </a:br>
            <a:r>
              <a:rPr lang="cs-CZ" altLang="cs-CZ" dirty="0"/>
              <a:t>	s nápadnými barvami nebo do úhlopříčky uspořádaným vzorem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6 –	příčné pruhy na podlaze místnost opticky rozšiřují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7 –	podélné pruhy na podlaze místnost opticky prohlubují – tím více, čím jsou širší a sytější</a:t>
            </a:r>
          </a:p>
        </p:txBody>
      </p:sp>
    </p:spTree>
    <p:extLst>
      <p:ext uri="{BB962C8B-B14F-4D97-AF65-F5344CB8AC3E}">
        <p14:creationId xmlns:p14="http://schemas.microsoft.com/office/powerpoint/2010/main" val="2826927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64463" cy="1556792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cs-CZ" sz="3200" b="1" dirty="0"/>
              <a:t>Dovolený rozdíl teploty</a:t>
            </a:r>
            <a:br>
              <a:rPr lang="cs-CZ" altLang="cs-CZ" sz="3200" b="1" dirty="0"/>
            </a:br>
            <a:r>
              <a:rPr lang="cs-CZ" altLang="cs-CZ" sz="3200" b="1" dirty="0"/>
              <a:t>ve výši kotníků vůči teplotě ve výši hlavy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2438400" y="1905000"/>
          <a:ext cx="4186238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0" name="Rastrový obrázek" r:id="rId6" imgW="4076190" imgH="5001323" progId="Paint.Picture">
                  <p:embed/>
                </p:oleObj>
              </mc:Choice>
              <mc:Fallback>
                <p:oleObj name="Rastrový obrázek" r:id="rId6" imgW="4076190" imgH="50013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905000"/>
                        <a:ext cx="4186238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1470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/>
              <a:t>LITERATURA I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17713"/>
            <a:ext cx="9144000" cy="4840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ANTUŠÁK, E. </a:t>
            </a:r>
            <a:r>
              <a:rPr lang="cs-CZ" altLang="cs-CZ" sz="1800" i="1" dirty="0"/>
              <a:t>Krizový management. Hrozby – krize – příležitosti.</a:t>
            </a:r>
            <a:r>
              <a:rPr lang="cs-CZ" altLang="cs-CZ" sz="1800" dirty="0"/>
              <a:t> 1. vyd. Praha: </a:t>
            </a:r>
            <a:r>
              <a:rPr lang="cs-CZ" altLang="cs-CZ" sz="1800" dirty="0" err="1"/>
              <a:t>Wolters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Kluwer</a:t>
            </a:r>
            <a:r>
              <a:rPr lang="cs-CZ" altLang="cs-CZ" sz="1800" dirty="0"/>
              <a:t> ČR, 2009, 395 s. ISBN 978-80-7357-488-8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FISHEROVÁ-KATZEROVÁ, V., ČEŠKOVÁ-LUKÁŠOVÁ, D. </a:t>
            </a:r>
            <a:r>
              <a:rPr lang="cs-CZ" altLang="cs-CZ" sz="1800" i="1" dirty="0"/>
              <a:t>Grafologie pro personalisty</a:t>
            </a:r>
            <a:br>
              <a:rPr lang="cs-CZ" altLang="cs-CZ" sz="1800" i="1" dirty="0"/>
            </a:br>
            <a:r>
              <a:rPr lang="cs-CZ" altLang="cs-CZ" sz="1800" i="1" dirty="0"/>
              <a:t>a manažery.</a:t>
            </a:r>
            <a:r>
              <a:rPr lang="cs-CZ" altLang="cs-CZ" sz="1800" dirty="0"/>
              <a:t> 1. vyd. Praha: </a:t>
            </a:r>
            <a:r>
              <a:rPr lang="cs-CZ" altLang="cs-CZ" sz="1800" dirty="0" err="1"/>
              <a:t>Grada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Publishing</a:t>
            </a:r>
            <a:r>
              <a:rPr lang="cs-CZ" altLang="cs-CZ" sz="1800" dirty="0"/>
              <a:t>, 2007, 152 s. ISBN 978-80-247-1552-0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HÁLEK, V. </a:t>
            </a:r>
            <a:r>
              <a:rPr lang="cs-CZ" altLang="cs-CZ" sz="1800" i="1" dirty="0"/>
              <a:t>Krizový management – teorie a praxe.</a:t>
            </a:r>
            <a:r>
              <a:rPr lang="cs-CZ" altLang="cs-CZ" sz="1800" dirty="0"/>
              <a:t> 1. vyd. Bratislava: </a:t>
            </a:r>
            <a:r>
              <a:rPr lang="cs-CZ" altLang="cs-CZ" sz="1800" dirty="0" err="1"/>
              <a:t>DonauMedia</a:t>
            </a:r>
            <a:r>
              <a:rPr lang="cs-CZ" altLang="cs-CZ" sz="1800" dirty="0"/>
              <a:t>, 2008, 322 s. ISBN 978-80-89364-00-8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HNILICA, J., FOTR, J. </a:t>
            </a:r>
            <a:r>
              <a:rPr lang="cs-CZ" altLang="cs-CZ" sz="1800" i="1" dirty="0"/>
              <a:t>Aplikovaná analýza rizika ve finančním managementu</a:t>
            </a:r>
            <a:br>
              <a:rPr lang="cs-CZ" altLang="cs-CZ" sz="1800" i="1" dirty="0"/>
            </a:br>
            <a:r>
              <a:rPr lang="cs-CZ" altLang="cs-CZ" sz="1800" i="1" dirty="0"/>
              <a:t>a investičním rozhodování.</a:t>
            </a:r>
            <a:r>
              <a:rPr lang="cs-CZ" altLang="cs-CZ" sz="1800" dirty="0"/>
              <a:t> 1. vyd. Praha: </a:t>
            </a:r>
            <a:r>
              <a:rPr lang="cs-CZ" altLang="cs-CZ" sz="1800" dirty="0" err="1"/>
              <a:t>Grada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Publishing</a:t>
            </a:r>
            <a:r>
              <a:rPr lang="cs-CZ" altLang="cs-CZ" sz="1800" dirty="0"/>
              <a:t>, 2009, 262 s.</a:t>
            </a:r>
            <a:br>
              <a:rPr lang="cs-CZ" altLang="cs-CZ" sz="1800" dirty="0"/>
            </a:br>
            <a:r>
              <a:rPr lang="cs-CZ" altLang="cs-CZ" sz="1800" dirty="0"/>
              <a:t>ISBN 978-80-247-2560-4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JOKL, M. </a:t>
            </a:r>
            <a:r>
              <a:rPr lang="cs-CZ" altLang="cs-CZ" sz="1800" i="1" dirty="0"/>
              <a:t>Zdravé obytné a pracovní prostředí.</a:t>
            </a:r>
            <a:r>
              <a:rPr lang="cs-CZ" altLang="cs-CZ" sz="1800" dirty="0"/>
              <a:t> 1. vyd. Praha: Academia, 2002, 261 s. ISBN 80-200-0928-0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KISLINGEROVÁ, E. a kol. </a:t>
            </a:r>
            <a:r>
              <a:rPr lang="cs-CZ" altLang="cs-CZ" sz="1800" i="1" dirty="0"/>
              <a:t>Inovace nástrojů ekonomiky a managementu organizací.</a:t>
            </a:r>
            <a:br>
              <a:rPr lang="cs-CZ" altLang="cs-CZ" sz="1800" i="1" dirty="0"/>
            </a:br>
            <a:r>
              <a:rPr lang="cs-CZ" altLang="cs-CZ" sz="1800" dirty="0"/>
              <a:t>1. vyd. Praha: C. H. Beck, 2008, 293 s. ISBN 978-80-7179-882-8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KOPECKÝ, K., FRANC, J. </a:t>
            </a:r>
            <a:r>
              <a:rPr lang="cs-CZ" altLang="cs-CZ" sz="1800" i="1" dirty="0"/>
              <a:t>Požární ochrana a bezpečnost v praxi – otázky a odpovědi. Povinnosti pro každého, časté přestupky. Rady jak řešit nejčastější problémy. Jaké hrozí postihy a pokuty. Vybraná zákonná ustanovení.</a:t>
            </a:r>
            <a:r>
              <a:rPr lang="cs-CZ" altLang="cs-CZ" sz="1800" dirty="0"/>
              <a:t> 1. vyd. Praha: </a:t>
            </a:r>
            <a:r>
              <a:rPr lang="cs-CZ" altLang="cs-CZ" sz="1800" dirty="0" err="1"/>
              <a:t>Grada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Publishing</a:t>
            </a:r>
            <a:r>
              <a:rPr lang="cs-CZ" altLang="cs-CZ" sz="1800" dirty="0"/>
              <a:t>, 2004, 122 s. ISBN 80-247-0729-2</a:t>
            </a:r>
          </a:p>
        </p:txBody>
      </p:sp>
    </p:spTree>
    <p:extLst>
      <p:ext uri="{BB962C8B-B14F-4D97-AF65-F5344CB8AC3E}">
        <p14:creationId xmlns:p14="http://schemas.microsoft.com/office/powerpoint/2010/main" val="23086484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/>
              <a:t>LITERATURA II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09800"/>
            <a:ext cx="8955088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/>
              <a:t>KORECKÝ, M., TRKOVSKÝ, V. </a:t>
            </a:r>
            <a:r>
              <a:rPr lang="cs-CZ" altLang="cs-CZ" sz="1800" i="1"/>
              <a:t>Management rizik projektů se zaměřením na projekty</a:t>
            </a:r>
            <a:br>
              <a:rPr lang="cs-CZ" altLang="cs-CZ" sz="1800" i="1"/>
            </a:br>
            <a:r>
              <a:rPr lang="cs-CZ" altLang="cs-CZ" sz="1800" i="1"/>
              <a:t>v průmyslových podnicích.</a:t>
            </a:r>
            <a:r>
              <a:rPr lang="cs-CZ" altLang="cs-CZ" sz="1800"/>
              <a:t> 1. vyd. Praha: Grada Publishing, 2011, 583 s.</a:t>
            </a:r>
            <a:br>
              <a:rPr lang="cs-CZ" altLang="cs-CZ" sz="1800"/>
            </a:br>
            <a:r>
              <a:rPr lang="cs-CZ" altLang="cs-CZ" sz="1800"/>
              <a:t>ISBN 978-80-247-3221-3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/>
              <a:t>NEUGEBAUER, T. </a:t>
            </a:r>
            <a:r>
              <a:rPr lang="cs-CZ" altLang="cs-CZ" sz="1800" i="1"/>
              <a:t>Bezpečnost a hygiena práce v kostce, neboli o čem je současná BOZP.</a:t>
            </a:r>
            <a:r>
              <a:rPr lang="cs-CZ" altLang="cs-CZ" sz="1800"/>
              <a:t> 1. vyd. Praha: Wolters Kluwer ČR, 2010, 258 s. ISBN 978-80-7357-556-4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/>
              <a:t>PROCHÁZKOVÁ, D. </a:t>
            </a:r>
            <a:r>
              <a:rPr lang="cs-CZ" altLang="cs-CZ" sz="1800" i="1"/>
              <a:t>Bezpečnost, krizové řízení a udržitelný rozvoj.</a:t>
            </a:r>
            <a:r>
              <a:rPr lang="cs-CZ" altLang="cs-CZ" sz="1800"/>
              <a:t> 1. vyd. Praha: Univerzita Jana Amose Komenského Praha, 2010, 248 s. ISBN 978-80-86723-97-6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/>
              <a:t>SMEJKAL, V., RAIS, K. </a:t>
            </a:r>
            <a:r>
              <a:rPr lang="cs-CZ" altLang="cs-CZ" sz="1800" i="1"/>
              <a:t>Řízení rizik ve firmách a jiných organizacích.</a:t>
            </a:r>
            <a:r>
              <a:rPr lang="cs-CZ" altLang="cs-CZ" sz="1800"/>
              <a:t> 2. aktualiz.         a rozšíř. vyd. Praha: Grada Publishing, 2006, 296 s. ISBN 80-247-1667-4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/>
              <a:t>SMEJKAL, V., RAIS, K. </a:t>
            </a:r>
            <a:r>
              <a:rPr lang="cs-CZ" altLang="cs-CZ" sz="1800" i="1"/>
              <a:t>Řízení rizik ve firmách a jiných organizacích.</a:t>
            </a:r>
            <a:r>
              <a:rPr lang="cs-CZ" altLang="cs-CZ" sz="1800"/>
              <a:t> 3. rozšíř.</a:t>
            </a:r>
            <a:br>
              <a:rPr lang="cs-CZ" altLang="cs-CZ" sz="1800"/>
            </a:br>
            <a:r>
              <a:rPr lang="cs-CZ" altLang="cs-CZ" sz="1800"/>
              <a:t>a aktualiz. vyd. Praha: Grada Publishing, 2010, 354 s. ISBN 978-80-247-3051-6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/>
              <a:t>VARCHOLOVÁ, T., DUBOVICKÁ, L. </a:t>
            </a:r>
            <a:r>
              <a:rPr lang="cs-CZ" altLang="cs-CZ" sz="1800" i="1"/>
              <a:t>Nový manažment rizika.</a:t>
            </a:r>
            <a:r>
              <a:rPr lang="cs-CZ" altLang="cs-CZ" sz="1800"/>
              <a:t> 1. vyd. Bratislava: Iura Edition, 2008, 196 s. ISBN 978-80-8078-191-0</a:t>
            </a: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VEBER, J. a kol. </a:t>
            </a:r>
            <a:r>
              <a:rPr lang="cs-CZ" altLang="cs-CZ" sz="2000" i="1"/>
              <a:t>Management kvality, environmentu a bezpečnosti práce. Legislativa, systémy, metody, praxe.</a:t>
            </a:r>
            <a:r>
              <a:rPr lang="cs-CZ" altLang="cs-CZ" sz="2000"/>
              <a:t> 2. aktualiz. vyd. Praha: Management Press, 2010, 359 s. ISBN 978-80-7261-210-9</a:t>
            </a: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0439212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LITERATURA III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8955088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VODÁČEK, L., VODÁČKOVÁ, O. </a:t>
            </a:r>
            <a:r>
              <a:rPr lang="cs-CZ" altLang="cs-CZ" sz="1800" i="1" dirty="0"/>
              <a:t>Management – teorie a praxe v informační společnosti.</a:t>
            </a:r>
            <a:r>
              <a:rPr lang="cs-CZ" altLang="cs-CZ" sz="1800" dirty="0"/>
              <a:t> 4. </a:t>
            </a:r>
            <a:r>
              <a:rPr lang="cs-CZ" altLang="cs-CZ" sz="1800" dirty="0" err="1"/>
              <a:t>rozšíř</a:t>
            </a:r>
            <a:r>
              <a:rPr lang="cs-CZ" altLang="cs-CZ" sz="1800" dirty="0"/>
              <a:t>. vyd. Praha: Management </a:t>
            </a:r>
            <a:r>
              <a:rPr lang="cs-CZ" altLang="cs-CZ" sz="1800" dirty="0" err="1"/>
              <a:t>Press</a:t>
            </a:r>
            <a:r>
              <a:rPr lang="cs-CZ" altLang="cs-CZ" sz="1800" dirty="0"/>
              <a:t>, 2005, 314 s.                   ISBN 80-7261-041-4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VODÁČEK, L., VODÁČKOVÁ, O. </a:t>
            </a:r>
            <a:r>
              <a:rPr lang="cs-CZ" altLang="cs-CZ" sz="1800" i="1" dirty="0"/>
              <a:t>Moderní management v teorii a praxi.</a:t>
            </a:r>
            <a:r>
              <a:rPr lang="cs-CZ" altLang="cs-CZ" sz="1800" dirty="0"/>
              <a:t> 1. vyd. Praha: Management </a:t>
            </a:r>
            <a:r>
              <a:rPr lang="cs-CZ" altLang="cs-CZ" sz="1800" dirty="0" err="1"/>
              <a:t>Press</a:t>
            </a:r>
            <a:r>
              <a:rPr lang="cs-CZ" altLang="cs-CZ" sz="1800" dirty="0"/>
              <a:t>, 2006, 295 s. ISBN 80-7261-143-7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VYSKOČIL, V. K. </a:t>
            </a:r>
            <a:r>
              <a:rPr lang="cs-CZ" altLang="cs-CZ" sz="1800" i="1" dirty="0" err="1"/>
              <a:t>Facility</a:t>
            </a:r>
            <a:r>
              <a:rPr lang="cs-CZ" altLang="cs-CZ" sz="1800" i="1" dirty="0"/>
              <a:t> Management – procesy a řízení podpůrných činností.      </a:t>
            </a:r>
            <a:r>
              <a:rPr lang="cs-CZ" altLang="cs-CZ" sz="1800" dirty="0"/>
              <a:t> 1. vyd. Praha: Professional </a:t>
            </a:r>
            <a:r>
              <a:rPr lang="cs-CZ" altLang="cs-CZ" sz="1800" dirty="0" err="1"/>
              <a:t>Publishing</a:t>
            </a:r>
            <a:r>
              <a:rPr lang="cs-CZ" altLang="cs-CZ" sz="1800" dirty="0"/>
              <a:t>, 2009, 176 s. ISBN 978-80-86946-97-9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VYSKOČIL, V. K. a kol. </a:t>
            </a:r>
            <a:r>
              <a:rPr lang="cs-CZ" altLang="cs-CZ" sz="1800" i="1" dirty="0"/>
              <a:t>Management podpůrných procesů – </a:t>
            </a:r>
            <a:r>
              <a:rPr lang="cs-CZ" altLang="cs-CZ" sz="1800" i="1" dirty="0" err="1"/>
              <a:t>Facility</a:t>
            </a:r>
            <a:r>
              <a:rPr lang="cs-CZ" altLang="cs-CZ" sz="1800" i="1" dirty="0"/>
              <a:t> Management.</a:t>
            </a:r>
            <a:r>
              <a:rPr lang="cs-CZ" altLang="cs-CZ" sz="1800" dirty="0"/>
              <a:t> 1. vyd. Praha: Professional </a:t>
            </a:r>
            <a:r>
              <a:rPr lang="cs-CZ" altLang="cs-CZ" sz="1800" dirty="0" err="1"/>
              <a:t>Publishing</a:t>
            </a:r>
            <a:r>
              <a:rPr lang="cs-CZ" altLang="cs-CZ" sz="1800" dirty="0"/>
              <a:t>, 2010, 415 s. ISBN 978-80-7431-022-5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VYSKOČIL, V. K., KUDA, F. a kol. </a:t>
            </a:r>
            <a:r>
              <a:rPr lang="cs-CZ" altLang="cs-CZ" sz="1800" i="1" dirty="0"/>
              <a:t>Management podpůrných procesů – </a:t>
            </a:r>
            <a:r>
              <a:rPr lang="cs-CZ" altLang="cs-CZ" sz="1800" i="1" dirty="0" err="1"/>
              <a:t>Facility</a:t>
            </a:r>
            <a:r>
              <a:rPr lang="cs-CZ" altLang="cs-CZ" sz="1800" i="1" dirty="0"/>
              <a:t> Management.</a:t>
            </a:r>
            <a:r>
              <a:rPr lang="cs-CZ" altLang="cs-CZ" sz="1800" dirty="0"/>
              <a:t> 2. dopl. vyd. Praha: Professional </a:t>
            </a:r>
            <a:r>
              <a:rPr lang="cs-CZ" altLang="cs-CZ" sz="1800" dirty="0" err="1"/>
              <a:t>Publishing</a:t>
            </a:r>
            <a:r>
              <a:rPr lang="cs-CZ" altLang="cs-CZ" sz="1800" dirty="0"/>
              <a:t>, 2011, 491 s.</a:t>
            </a:r>
            <a:br>
              <a:rPr lang="cs-CZ" altLang="cs-CZ" sz="1800" dirty="0"/>
            </a:br>
            <a:r>
              <a:rPr lang="cs-CZ" altLang="cs-CZ" sz="1800" dirty="0"/>
              <a:t>ISBN 978-80-7431-046-1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ZEMANOVÁ, L.</a:t>
            </a:r>
            <a:r>
              <a:rPr lang="cs-CZ" altLang="cs-CZ" sz="1800" i="1" dirty="0"/>
              <a:t> Management bezpečnosti práce a ochrany zdraví při práci na stavbách. </a:t>
            </a:r>
            <a:r>
              <a:rPr lang="cs-CZ" altLang="cs-CZ" sz="1800" dirty="0"/>
              <a:t>Bakalářská práce, Olomouc: Moravská vysoká škola Olomouc, 2011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ZUZÁK, R. </a:t>
            </a:r>
            <a:r>
              <a:rPr lang="cs-CZ" altLang="cs-CZ" sz="1800" i="1" dirty="0"/>
              <a:t>Krizové řízení podniku (dokud ještě není v krizi).</a:t>
            </a:r>
            <a:r>
              <a:rPr lang="cs-CZ" altLang="cs-CZ" sz="1800" dirty="0"/>
              <a:t> 1. vyd. Praha: Professional </a:t>
            </a:r>
            <a:r>
              <a:rPr lang="cs-CZ" altLang="cs-CZ" sz="1800" dirty="0" err="1"/>
              <a:t>Publishing</a:t>
            </a:r>
            <a:r>
              <a:rPr lang="cs-CZ" altLang="cs-CZ" sz="1800" dirty="0"/>
              <a:t>, 2004, 179 s. ISBN 80-86419-74-6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/>
              <a:t>ZUZÁK, R. </a:t>
            </a:r>
            <a:r>
              <a:rPr lang="cs-CZ" altLang="cs-CZ" sz="1800" i="1" dirty="0"/>
              <a:t>Z podnikových krizí k vítězství (kdy je krize příležitostí).</a:t>
            </a:r>
            <a:r>
              <a:rPr lang="cs-CZ" altLang="cs-CZ" sz="1800" dirty="0"/>
              <a:t> 1. vyd. Praha: Alfa Nakladatelství, 2008, 166 s. ISBN 978-80-87197-01-1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12718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b="1" dirty="0"/>
              <a:t>1.2. Současný stav: asymetrické hrozby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04800" y="1981200"/>
          <a:ext cx="84582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Rastrový obrázek" r:id="rId6" imgW="7342857" imgH="3742857" progId="Paint.Picture">
                  <p:embed/>
                </p:oleObj>
              </mc:Choice>
              <mc:Fallback>
                <p:oleObj name="Rastrový obrázek" r:id="rId6" imgW="7342857" imgH="37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84582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130690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1.2. Současný stav: asymetrické hrozby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628800"/>
            <a:ext cx="8802688" cy="45354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>
                <a:solidFill>
                  <a:srgbClr val="C00000"/>
                </a:solidFill>
              </a:rPr>
              <a:t>Globalizační: </a:t>
            </a:r>
            <a:r>
              <a:rPr lang="cs-CZ" altLang="cs-CZ" sz="2400" dirty="0"/>
              <a:t>Představují nejrozsáhlejší spektrum bezpečnostních rizik, zahrnující organizovaný zločin, nezákonné obchody a toky financí, transfery osob, ohrožení státní infrastruktury atd.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C00000"/>
                </a:solidFill>
              </a:rPr>
              <a:t>Destabilizační: </a:t>
            </a:r>
            <a:r>
              <a:rPr lang="cs-CZ" altLang="cs-CZ" sz="2400" dirty="0"/>
              <a:t>Vyplývají z etnických, náboženských, kulturních a ekonomických rozporů mezi státními či nestátními subjekty. Přerůstají hranice států, obvykle přecházejí v lokální ozbrojené konflikty, někdy i bez použití pravidelných ozbrojených sil. Jsou zpravidla doprovázeny terorismem, masovou a ilegální migrací. 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>
                <a:solidFill>
                  <a:srgbClr val="C00000"/>
                </a:solidFill>
              </a:rPr>
              <a:t>Proliferační hrozby</a:t>
            </a:r>
            <a:r>
              <a:rPr lang="cs-CZ" altLang="cs-CZ" sz="2400" dirty="0"/>
              <a:t>: Projevují se snahou státních i nestátních subjektů z tzv. „problémových zemí“ získat a zneužít zbraně hromadného ničení a prostředky jejich dopravy na cíl. Zahrnují</a:t>
            </a:r>
            <a:br>
              <a:rPr lang="cs-CZ" altLang="cs-CZ" sz="2400" dirty="0"/>
            </a:br>
            <a:r>
              <a:rPr lang="cs-CZ" altLang="cs-CZ" sz="2400" dirty="0"/>
              <a:t>i nezákonné šíření dalších moderních technologií dvojího použití i mimo sféru vojenského využití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7544" y="628607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000" dirty="0"/>
              <a:t>VYSKOČIL, V. K. , KUDA F. a kol. </a:t>
            </a:r>
            <a:r>
              <a:rPr lang="cs-CZ" altLang="cs-CZ" sz="1000" i="1" dirty="0"/>
              <a:t>Management podpůrných procesů – </a:t>
            </a:r>
            <a:r>
              <a:rPr lang="cs-CZ" altLang="cs-CZ" sz="1000" i="1" dirty="0" err="1"/>
              <a:t>Facility</a:t>
            </a:r>
            <a:r>
              <a:rPr lang="cs-CZ" altLang="cs-CZ" sz="1000" i="1" dirty="0"/>
              <a:t> Management</a:t>
            </a:r>
            <a:r>
              <a:rPr lang="cs-CZ" altLang="cs-CZ" sz="1000" dirty="0"/>
              <a:t>, 2. vyd., Praha: Professional </a:t>
            </a:r>
            <a:r>
              <a:rPr lang="cs-CZ" altLang="cs-CZ" sz="1000" dirty="0" err="1"/>
              <a:t>Publishing</a:t>
            </a:r>
            <a:r>
              <a:rPr lang="cs-CZ" altLang="cs-CZ" sz="1000" dirty="0"/>
              <a:t>, 2011, 491 s. ISBN 978-80-7431-046-1</a:t>
            </a: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91393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 dirty="0"/>
              <a:t>1.3. Budoucnost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133600"/>
            <a:ext cx="8802688" cy="4267200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Budoucnost nikdy není pokračováním minulosti!</a:t>
            </a:r>
          </a:p>
          <a:p>
            <a:pPr eaLnBrk="1" hangingPunct="1"/>
            <a:r>
              <a:rPr lang="cs-CZ" altLang="cs-CZ" sz="2400" dirty="0"/>
              <a:t>Budoucnost je řada diskontinuálních jevů.</a:t>
            </a:r>
          </a:p>
          <a:p>
            <a:pPr eaLnBrk="1" hangingPunct="1"/>
            <a:r>
              <a:rPr lang="cs-CZ" altLang="cs-CZ" sz="2400" dirty="0"/>
              <a:t>Soupeření o budoucnost znamená zachování kontinuity neustálým vytvářením nových příležitostí.</a:t>
            </a:r>
          </a:p>
          <a:p>
            <a:pPr eaLnBrk="1" hangingPunct="1"/>
            <a:r>
              <a:rPr lang="cs-CZ" altLang="cs-CZ" sz="2400" dirty="0"/>
              <a:t>K vytváření kontinuity je nevyhnutelná změna (</a:t>
            </a:r>
            <a:r>
              <a:rPr lang="cs-CZ" altLang="cs-CZ" sz="2400" b="1" dirty="0">
                <a:solidFill>
                  <a:srgbClr val="C00000"/>
                </a:solidFill>
              </a:rPr>
              <a:t>„Jedinou naší jistotou je, že se věci budou měnit!“</a:t>
            </a:r>
            <a:r>
              <a:rPr lang="cs-CZ" altLang="cs-CZ" sz="2400" dirty="0"/>
              <a:t>)</a:t>
            </a:r>
            <a:endParaRPr lang="cs-CZ" altLang="cs-CZ" sz="2400" dirty="0">
              <a:solidFill>
                <a:schemeClr val="hlink"/>
              </a:solidFill>
            </a:endParaRPr>
          </a:p>
          <a:p>
            <a:pPr eaLnBrk="1" hangingPunct="1"/>
            <a:r>
              <a:rPr lang="cs-CZ" altLang="cs-CZ" sz="2400" dirty="0"/>
              <a:t>Pokud se věci mají měnit, je nutné prosadit i změnu manažerských praktik – současnou uznávanou úroveň gramotnosti manažerů je nutné doplnit o prvek </a:t>
            </a:r>
            <a:r>
              <a:rPr lang="cs-CZ" altLang="cs-CZ" sz="2400" b="1" dirty="0">
                <a:solidFill>
                  <a:srgbClr val="C00000"/>
                </a:solidFill>
              </a:rPr>
              <a:t>„krizové gramotnosti“!</a:t>
            </a:r>
          </a:p>
        </p:txBody>
      </p:sp>
    </p:spTree>
    <p:extLst>
      <p:ext uri="{BB962C8B-B14F-4D97-AF65-F5344CB8AC3E}">
        <p14:creationId xmlns:p14="http://schemas.microsoft.com/office/powerpoint/2010/main" val="2936514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</TotalTime>
  <Words>2869</Words>
  <Application>Microsoft Office PowerPoint</Application>
  <PresentationFormat>Předvádění na obrazovce (4:3)</PresentationFormat>
  <Paragraphs>324</Paragraphs>
  <Slides>67</Slides>
  <Notes>65</Notes>
  <HiddenSlides>1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3" baseType="lpstr">
      <vt:lpstr>Arial</vt:lpstr>
      <vt:lpstr>Calibri</vt:lpstr>
      <vt:lpstr>Tahoma</vt:lpstr>
      <vt:lpstr>Wingdings</vt:lpstr>
      <vt:lpstr>1_Office Theme</vt:lpstr>
      <vt:lpstr>Rastrový obrázek</vt:lpstr>
      <vt:lpstr>Řízení rizik a krizový management. Ergonomie</vt:lpstr>
      <vt:lpstr>Struktura přednášky</vt:lpstr>
      <vt:lpstr>1. Krizový management a management rizika</vt:lpstr>
      <vt:lpstr>1. Současný stav</vt:lpstr>
      <vt:lpstr>1.1. Současný stav: současné krizové okolí organizace</vt:lpstr>
      <vt:lpstr>1.1. Současný stav: spektrum současných hrozeb</vt:lpstr>
      <vt:lpstr>1.2. Současný stav: asymetrické hrozby</vt:lpstr>
      <vt:lpstr>1.2. Současný stav: asymetrické hrozby</vt:lpstr>
      <vt:lpstr>1.3. Budoucnost</vt:lpstr>
      <vt:lpstr>2. Realizace procesu řízení rizik a krizového managementu</vt:lpstr>
      <vt:lpstr>2.1. Kontinuální proces krizového managementu</vt:lpstr>
      <vt:lpstr>2.1. Stavy krizového prostředí</vt:lpstr>
      <vt:lpstr>2.2. Funkce krizového managementu</vt:lpstr>
      <vt:lpstr>2.2. Dvě úrovně a pět funkcí krizového managementu</vt:lpstr>
      <vt:lpstr>2.2. Cíle krizového managementu</vt:lpstr>
      <vt:lpstr>2.3. Proces řízení rizik</vt:lpstr>
      <vt:lpstr>2.3. Proces zvládaní krizí</vt:lpstr>
      <vt:lpstr>2.4. Životní cyklus krize</vt:lpstr>
      <vt:lpstr>2.4. Fáze vývoje dobře řízené krize</vt:lpstr>
      <vt:lpstr>2.4. Fáze špatně řízené (neřízené) krize</vt:lpstr>
      <vt:lpstr>2.5. Kontinuální přístup ke krizovému managementu</vt:lpstr>
      <vt:lpstr>2.5. Metodologie moderního, kontinuálně prováděného integrovaného risk managementu (KIRM)</vt:lpstr>
      <vt:lpstr>2.6. Postup při hodnocení rizik I</vt:lpstr>
      <vt:lpstr>2.6. Postup při hodnocení rizik II</vt:lpstr>
      <vt:lpstr>2.6. Kroky vlastního hodnocení rizik</vt:lpstr>
      <vt:lpstr>2.7.BOZP: Právní rámec</vt:lpstr>
      <vt:lpstr>2.7.Povinnosti k zajištění BOZP na pracovišti  dle Zákoníku práce</vt:lpstr>
      <vt:lpstr>2.7. BOZP: Způsob posouzení bezpečnosti systému</vt:lpstr>
      <vt:lpstr>2.7. BOZP: Identifikace úrovně rizika</vt:lpstr>
      <vt:lpstr>2.7. BOZP: Zjištění ohrožení a zatížení</vt:lpstr>
      <vt:lpstr>2.7. BOZP: Pravděpodobnosti výskytu ohrožení</vt:lpstr>
      <vt:lpstr>2.7. BOZP: Zájem o zajištění BOZP</vt:lpstr>
      <vt:lpstr>2.7. BOZP: Požadavky na zajištění BOZP</vt:lpstr>
      <vt:lpstr>2.7. BOZP: Vyšší úroveň BOZP</vt:lpstr>
      <vt:lpstr>2.7. BOZP: Důsledky nehod</vt:lpstr>
      <vt:lpstr>2.7. BOZP: Pracovní úraz a skoronehoda</vt:lpstr>
      <vt:lpstr>2.7. BOZP: Hodnota posouzení rizika</vt:lpstr>
      <vt:lpstr>2.7. BOZP: Všeobecné preventivní zásady I</vt:lpstr>
      <vt:lpstr>2.7. BOZP: Všeobecné preventivní zásady II</vt:lpstr>
      <vt:lpstr>2.7. BOZP: Opatření - ekonomické a personální aspekty</vt:lpstr>
      <vt:lpstr>2.7. BOZP: Stanovení priorit při přijímaní opatření</vt:lpstr>
      <vt:lpstr>3. Facility management a pojišťovnictví</vt:lpstr>
      <vt:lpstr>3.1. Facility management a pojišťovnictví</vt:lpstr>
      <vt:lpstr>3.2. Základní prioritní požadavky HPR:</vt:lpstr>
      <vt:lpstr>3.3. Rozložení a překryvy ohrožení a rizika</vt:lpstr>
      <vt:lpstr>4. Ergonomie</vt:lpstr>
      <vt:lpstr>4.1. Definice</vt:lpstr>
      <vt:lpstr>4.2. Nejčastější složky prostředí</vt:lpstr>
      <vt:lpstr>4.3. Požadavky na ergonomické uspořádání pracoviště s počítačem</vt:lpstr>
      <vt:lpstr>4.3. Požadavky na ergonomické uspořádání pracoviště I</vt:lpstr>
      <vt:lpstr>4.3. Požadavky na ergonomické uspořádání pracoviště II</vt:lpstr>
      <vt:lpstr>Bolestivá místa při práci s počítačem</vt:lpstr>
      <vt:lpstr>Speciální klávesnice s minimální zátěží svalových skupin rukou a zad</vt:lpstr>
      <vt:lpstr>Faktory prostředí, ovlivňující práci s počítačem</vt:lpstr>
      <vt:lpstr>Hlavní zásady správného osvětlení a uspořádání z hlediska zraku</vt:lpstr>
      <vt:lpstr>Psychická stabilita člověka v relaci s jeho různými psychickými typy</vt:lpstr>
      <vt:lpstr>Tabulka životních událostí z hlediska účinku na člověka</vt:lpstr>
      <vt:lpstr>Rozdělení tepelných ztrát v samostatně stojícím objektu</vt:lpstr>
      <vt:lpstr>Stupnice akustického tlaku a odpovídající škála jeho hladin</vt:lpstr>
      <vt:lpstr>Optické působení barev na psychiku člověka a na vnímání prostoru</vt:lpstr>
      <vt:lpstr>Vliv pruhů a dalších faktorů na vnímání velikosti prostoru I</vt:lpstr>
      <vt:lpstr>Vliv pruhů a dalších faktorů na vnímání velikosti prostoru II</vt:lpstr>
      <vt:lpstr>Vliv pruhů a dalších faktorů na vnímání velikosti prostoru III</vt:lpstr>
      <vt:lpstr>Dovolený rozdíl teploty ve výši kotníků vůči teplotě ve výši hlavy</vt:lpstr>
      <vt:lpstr>LITERATURA I</vt:lpstr>
      <vt:lpstr>LITERATURA II</vt:lpstr>
      <vt:lpstr>LITERATURA III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 výzvy FM. Řízení rizik</dc:title>
  <dc:creator>ChytilovaE</dc:creator>
  <cp:lastModifiedBy>Chytilová Ekaterina</cp:lastModifiedBy>
  <cp:revision>41</cp:revision>
  <cp:lastPrinted>2017-11-20T09:35:52Z</cp:lastPrinted>
  <dcterms:created xsi:type="dcterms:W3CDTF">2016-09-12T10:07:57Z</dcterms:created>
  <dcterms:modified xsi:type="dcterms:W3CDTF">2019-10-24T07:22:15Z</dcterms:modified>
</cp:coreProperties>
</file>