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8.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9.xml" ContentType="application/vnd.openxmlformats-officedocument.themeOverride+xml"/>
  <Override PartName="/ppt/notesSlides/notesSlide17.xml" ContentType="application/vnd.openxmlformats-officedocument.presentationml.notesSlide+xml"/>
  <Override PartName="/ppt/theme/themeOverride10.xml" ContentType="application/vnd.openxmlformats-officedocument.themeOverride+xml"/>
  <Override PartName="/ppt/notesSlides/notesSlide18.xml" ContentType="application/vnd.openxmlformats-officedocument.presentationml.notesSlide+xml"/>
  <Override PartName="/ppt/theme/themeOverride11.xml" ContentType="application/vnd.openxmlformats-officedocument.themeOverride+xml"/>
  <Override PartName="/ppt/notesSlides/notesSlide19.xml" ContentType="application/vnd.openxmlformats-officedocument.presentationml.notesSlide+xml"/>
  <Override PartName="/ppt/theme/themeOverride12.xml" ContentType="application/vnd.openxmlformats-officedocument.themeOverride+xml"/>
  <Override PartName="/ppt/notesSlides/notesSlide20.xml" ContentType="application/vnd.openxmlformats-officedocument.presentationml.notesSlide+xml"/>
  <Override PartName="/ppt/theme/themeOverride13.xml" ContentType="application/vnd.openxmlformats-officedocument.themeOverride+xml"/>
  <Override PartName="/ppt/notesSlides/notesSlide21.xml" ContentType="application/vnd.openxmlformats-officedocument.presentationml.notesSlide+xml"/>
  <Override PartName="/ppt/theme/themeOverride14.xml" ContentType="application/vnd.openxmlformats-officedocument.themeOverride+xml"/>
  <Override PartName="/ppt/notesSlides/notesSlide22.xml" ContentType="application/vnd.openxmlformats-officedocument.presentationml.notesSlide+xml"/>
  <Override PartName="/ppt/theme/themeOverride15.xml" ContentType="application/vnd.openxmlformats-officedocument.themeOverride+xml"/>
  <Override PartName="/ppt/notesSlides/notesSlide23.xml" ContentType="application/vnd.openxmlformats-officedocument.presentationml.notesSlide+xml"/>
  <Override PartName="/ppt/theme/themeOverride16.xml" ContentType="application/vnd.openxmlformats-officedocument.themeOverride+xml"/>
  <Override PartName="/ppt/notesSlides/notesSlide24.xml" ContentType="application/vnd.openxmlformats-officedocument.presentationml.notesSlide+xml"/>
  <Override PartName="/ppt/theme/themeOverride17.xml" ContentType="application/vnd.openxmlformats-officedocument.themeOverride+xml"/>
  <Override PartName="/ppt/notesSlides/notesSlide25.xml" ContentType="application/vnd.openxmlformats-officedocument.presentationml.notesSlide+xml"/>
  <Override PartName="/ppt/theme/themeOverride18.xml" ContentType="application/vnd.openxmlformats-officedocument.themeOverride+xml"/>
  <Override PartName="/ppt/notesSlides/notesSlide26.xml" ContentType="application/vnd.openxmlformats-officedocument.presentationml.notesSlide+xml"/>
  <Override PartName="/ppt/theme/themeOverride19.xml" ContentType="application/vnd.openxmlformats-officedocument.themeOverride+xml"/>
  <Override PartName="/ppt/notesSlides/notesSlide27.xml" ContentType="application/vnd.openxmlformats-officedocument.presentationml.notesSlide+xml"/>
  <Override PartName="/ppt/theme/themeOverride20.xml" ContentType="application/vnd.openxmlformats-officedocument.themeOverride+xml"/>
  <Override PartName="/ppt/notesSlides/notesSlide28.xml" ContentType="application/vnd.openxmlformats-officedocument.presentationml.notesSlide+xml"/>
  <Override PartName="/ppt/theme/themeOverride21.xml" ContentType="application/vnd.openxmlformats-officedocument.themeOverride+xml"/>
  <Override PartName="/ppt/notesSlides/notesSlide29.xml" ContentType="application/vnd.openxmlformats-officedocument.presentationml.notesSlide+xml"/>
  <Override PartName="/ppt/theme/themeOverride22.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23.xml" ContentType="application/vnd.openxmlformats-officedocument.themeOverride+xml"/>
  <Override PartName="/ppt/notesSlides/notesSlide33.xml" ContentType="application/vnd.openxmlformats-officedocument.presentationml.notesSlide+xml"/>
  <Override PartName="/ppt/theme/themeOverride24.xml" ContentType="application/vnd.openxmlformats-officedocument.themeOverride+xml"/>
  <Override PartName="/ppt/notesSlides/notesSlide34.xml" ContentType="application/vnd.openxmlformats-officedocument.presentationml.notesSlide+xml"/>
  <Override PartName="/ppt/theme/themeOverride25.xml" ContentType="application/vnd.openxmlformats-officedocument.themeOverride+xml"/>
  <Override PartName="/ppt/notesSlides/notesSlide35.xml" ContentType="application/vnd.openxmlformats-officedocument.presentationml.notesSlide+xml"/>
  <Override PartName="/ppt/theme/themeOverride26.xml" ContentType="application/vnd.openxmlformats-officedocument.themeOverride+xml"/>
  <Override PartName="/ppt/notesSlides/notesSlide36.xml" ContentType="application/vnd.openxmlformats-officedocument.presentationml.notesSlide+xml"/>
  <Override PartName="/ppt/theme/themeOverride27.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28.xml" ContentType="application/vnd.openxmlformats-officedocument.themeOverride+xml"/>
  <Override PartName="/ppt/notesSlides/notesSlide39.xml" ContentType="application/vnd.openxmlformats-officedocument.presentationml.notesSlide+xml"/>
  <Override PartName="/ppt/theme/themeOverride29.xml" ContentType="application/vnd.openxmlformats-officedocument.themeOverride+xml"/>
  <Override PartName="/ppt/notesSlides/notesSlide40.xml" ContentType="application/vnd.openxmlformats-officedocument.presentationml.notesSlide+xml"/>
  <Override PartName="/ppt/theme/themeOverride30.xml" ContentType="application/vnd.openxmlformats-officedocument.themeOverride+xml"/>
  <Override PartName="/ppt/notesSlides/notesSlide41.xml" ContentType="application/vnd.openxmlformats-officedocument.presentationml.notesSlide+xml"/>
  <Override PartName="/ppt/theme/themeOverride31.xml" ContentType="application/vnd.openxmlformats-officedocument.themeOverride+xml"/>
  <Override PartName="/ppt/notesSlides/notesSlide42.xml" ContentType="application/vnd.openxmlformats-officedocument.presentationml.notesSlide+xml"/>
  <Override PartName="/ppt/theme/themeOverride32.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handoutMasterIdLst>
    <p:handoutMasterId r:id="rId53"/>
  </p:handoutMasterIdLst>
  <p:sldIdLst>
    <p:sldId id="256" r:id="rId2"/>
    <p:sldId id="327" r:id="rId3"/>
    <p:sldId id="331" r:id="rId4"/>
    <p:sldId id="258" r:id="rId5"/>
    <p:sldId id="308" r:id="rId6"/>
    <p:sldId id="338" r:id="rId7"/>
    <p:sldId id="336" r:id="rId8"/>
    <p:sldId id="337" r:id="rId9"/>
    <p:sldId id="260" r:id="rId10"/>
    <p:sldId id="341" r:id="rId11"/>
    <p:sldId id="325" r:id="rId12"/>
    <p:sldId id="326" r:id="rId13"/>
    <p:sldId id="272" r:id="rId14"/>
    <p:sldId id="339" r:id="rId15"/>
    <p:sldId id="271" r:id="rId16"/>
    <p:sldId id="352" r:id="rId17"/>
    <p:sldId id="273" r:id="rId18"/>
    <p:sldId id="275" r:id="rId19"/>
    <p:sldId id="276" r:id="rId20"/>
    <p:sldId id="277" r:id="rId21"/>
    <p:sldId id="261" r:id="rId22"/>
    <p:sldId id="309" r:id="rId23"/>
    <p:sldId id="311" r:id="rId24"/>
    <p:sldId id="312" r:id="rId25"/>
    <p:sldId id="313" r:id="rId26"/>
    <p:sldId id="314" r:id="rId27"/>
    <p:sldId id="315" r:id="rId28"/>
    <p:sldId id="316" r:id="rId29"/>
    <p:sldId id="317" r:id="rId30"/>
    <p:sldId id="318" r:id="rId31"/>
    <p:sldId id="348" r:id="rId32"/>
    <p:sldId id="353" r:id="rId33"/>
    <p:sldId id="349" r:id="rId34"/>
    <p:sldId id="320" r:id="rId35"/>
    <p:sldId id="321" r:id="rId36"/>
    <p:sldId id="322" r:id="rId37"/>
    <p:sldId id="323" r:id="rId38"/>
    <p:sldId id="324" r:id="rId39"/>
    <p:sldId id="342" r:id="rId40"/>
    <p:sldId id="263" r:id="rId41"/>
    <p:sldId id="264" r:id="rId42"/>
    <p:sldId id="265" r:id="rId43"/>
    <p:sldId id="266" r:id="rId44"/>
    <p:sldId id="267" r:id="rId45"/>
    <p:sldId id="343" r:id="rId46"/>
    <p:sldId id="351" r:id="rId47"/>
    <p:sldId id="344" r:id="rId48"/>
    <p:sldId id="345" r:id="rId49"/>
    <p:sldId id="346" r:id="rId50"/>
    <p:sldId id="347" r:id="rId51"/>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34" autoAdjust="0"/>
  </p:normalViewPr>
  <p:slideViewPr>
    <p:cSldViewPr>
      <p:cViewPr varScale="1">
        <p:scale>
          <a:sx n="103" d="100"/>
          <a:sy n="103" d="100"/>
        </p:scale>
        <p:origin x="-186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11FF5B1-D7BF-4323-89B9-4D4B1A162730}" type="datetimeFigureOut">
              <a:rPr lang="cs-CZ" smtClean="0"/>
              <a:t>6.11.2017</a:t>
            </a:fld>
            <a:endParaRPr lang="cs-CZ"/>
          </a:p>
        </p:txBody>
      </p:sp>
      <p:sp>
        <p:nvSpPr>
          <p:cNvPr id="4" name="Zástupný symbol pro zápatí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FCCC2CF-1C6B-4158-8947-558DA4E6B1A9}" type="slidenum">
              <a:rPr lang="cs-CZ" smtClean="0"/>
              <a:t>‹#›</a:t>
            </a:fld>
            <a:endParaRPr lang="cs-CZ"/>
          </a:p>
        </p:txBody>
      </p:sp>
    </p:spTree>
    <p:extLst>
      <p:ext uri="{BB962C8B-B14F-4D97-AF65-F5344CB8AC3E}">
        <p14:creationId xmlns:p14="http://schemas.microsoft.com/office/powerpoint/2010/main" val="3687989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B802DCF-593B-4613-ACDB-2FD324F8F977}" type="datetimeFigureOut">
              <a:rPr lang="cs-CZ" smtClean="0"/>
              <a:t>6.11.2017</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E57AAD1-7A0A-4B73-A446-BCD80254D39C}" type="slidenum">
              <a:rPr lang="cs-CZ" smtClean="0"/>
              <a:t>‹#›</a:t>
            </a:fld>
            <a:endParaRPr lang="cs-CZ"/>
          </a:p>
        </p:txBody>
      </p:sp>
    </p:spTree>
    <p:extLst>
      <p:ext uri="{BB962C8B-B14F-4D97-AF65-F5344CB8AC3E}">
        <p14:creationId xmlns:p14="http://schemas.microsoft.com/office/powerpoint/2010/main" val="20616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zb-info.cz/udrzba-budov/10219-zivotni-cyklus-staveb"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pro-elektrotechniky.cz/vzdelavani/24.php"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www.pro-elektrotechniky.cz/vyroba-a-prenos/18.php"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a:t>
            </a:fld>
            <a:endParaRPr lang="cs-CZ"/>
          </a:p>
        </p:txBody>
      </p:sp>
    </p:spTree>
    <p:extLst>
      <p:ext uri="{BB962C8B-B14F-4D97-AF65-F5344CB8AC3E}">
        <p14:creationId xmlns:p14="http://schemas.microsoft.com/office/powerpoint/2010/main" val="2712198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10</a:t>
            </a:fld>
            <a:endParaRPr lang="cs-CZ"/>
          </a:p>
        </p:txBody>
      </p:sp>
    </p:spTree>
    <p:extLst>
      <p:ext uri="{BB962C8B-B14F-4D97-AF65-F5344CB8AC3E}">
        <p14:creationId xmlns:p14="http://schemas.microsoft.com/office/powerpoint/2010/main" val="3003156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11</a:t>
            </a:fld>
            <a:endParaRPr lang="cs-CZ"/>
          </a:p>
        </p:txBody>
      </p:sp>
    </p:spTree>
    <p:extLst>
      <p:ext uri="{BB962C8B-B14F-4D97-AF65-F5344CB8AC3E}">
        <p14:creationId xmlns:p14="http://schemas.microsoft.com/office/powerpoint/2010/main" val="1692430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12</a:t>
            </a:fld>
            <a:endParaRPr lang="cs-CZ"/>
          </a:p>
        </p:txBody>
      </p:sp>
    </p:spTree>
    <p:extLst>
      <p:ext uri="{BB962C8B-B14F-4D97-AF65-F5344CB8AC3E}">
        <p14:creationId xmlns:p14="http://schemas.microsoft.com/office/powerpoint/2010/main" val="551147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13</a:t>
            </a:fld>
            <a:endParaRPr lang="cs-CZ"/>
          </a:p>
        </p:txBody>
      </p:sp>
    </p:spTree>
    <p:extLst>
      <p:ext uri="{BB962C8B-B14F-4D97-AF65-F5344CB8AC3E}">
        <p14:creationId xmlns:p14="http://schemas.microsoft.com/office/powerpoint/2010/main" val="3520250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U stavebních objektů rozeznáváme obecně tyto druhy životností:</a:t>
            </a:r>
            <a:br>
              <a:rPr lang="cs-CZ" dirty="0" smtClean="0"/>
            </a:br>
            <a:r>
              <a:rPr lang="cs-CZ" dirty="0" smtClean="0"/>
              <a:t/>
            </a:r>
            <a:br>
              <a:rPr lang="cs-CZ" dirty="0" smtClean="0"/>
            </a:br>
            <a:r>
              <a:rPr lang="cs-CZ" dirty="0" smtClean="0"/>
              <a:t/>
            </a:r>
            <a:br>
              <a:rPr lang="cs-CZ" dirty="0" smtClean="0"/>
            </a:br>
            <a:r>
              <a:rPr lang="cs-CZ" b="1" dirty="0" smtClean="0"/>
              <a:t>technická životnost</a:t>
            </a:r>
            <a:r>
              <a:rPr lang="cs-CZ" dirty="0" smtClean="0"/>
              <a:t> – doba, kterou počítáme od vzniku stavby do jejího zchátrání a technického zániku za předpokladu běžné údržby. Obvykle převyšuje ekonomickou životnost;</a:t>
            </a:r>
            <a:br>
              <a:rPr lang="cs-CZ" dirty="0" smtClean="0"/>
            </a:br>
            <a:r>
              <a:rPr lang="cs-CZ" b="1" dirty="0" smtClean="0"/>
              <a:t>ekonomická životnost</a:t>
            </a:r>
            <a:r>
              <a:rPr lang="cs-CZ" dirty="0" smtClean="0"/>
              <a:t> – doba, kterou počítáme od vzniku stavby do okamžiku ztráty ekonomické užitečnosti a smysluplnosti, tzn. okamžik trvalé ztráty výnosů nebo ztráta využitelnosti změnou vnějších podmínek bez možnosti jiného využití;</a:t>
            </a:r>
            <a:br>
              <a:rPr lang="cs-CZ" dirty="0" smtClean="0"/>
            </a:br>
            <a:r>
              <a:rPr lang="cs-CZ" b="1" dirty="0" smtClean="0"/>
              <a:t>morální životnost</a:t>
            </a:r>
            <a:r>
              <a:rPr lang="cs-CZ" dirty="0" smtClean="0"/>
              <a:t> – doba, kterou počítáme od vzniku stavby do okamžiku zastarání stavby – dispoziční řešení, styl, standardy a technologie, změny trhu, rozvoj území apod.;</a:t>
            </a:r>
            <a:br>
              <a:rPr lang="cs-CZ" dirty="0" smtClean="0"/>
            </a:br>
            <a:r>
              <a:rPr lang="cs-CZ" b="1" dirty="0" smtClean="0"/>
              <a:t>právní životnost</a:t>
            </a:r>
            <a:r>
              <a:rPr lang="cs-CZ" dirty="0" smtClean="0"/>
              <a:t> – doba od kolaudačního souhlasu do okamžiku rozhodnutí, resp. povolení o odstranění stavby.</a:t>
            </a:r>
          </a:p>
          <a:p>
            <a:endParaRPr lang="cs-CZ" dirty="0" smtClean="0"/>
          </a:p>
          <a:p>
            <a:endParaRPr lang="cs-CZ" dirty="0" smtClean="0"/>
          </a:p>
          <a:p>
            <a:endParaRPr lang="cs-CZ" dirty="0" smtClean="0"/>
          </a:p>
          <a:p>
            <a:r>
              <a:rPr lang="cs-CZ" dirty="0" smtClean="0"/>
              <a:t>Na technickou životnost mají vliv především konstrukční systém, údržba, rekonstrukce a modernizace. Životnost staveb podstatně ovlivňuje způsob založení stavby, návrh stavby, konstrukční systém, technologické provedení prvků dlouhodobé životnosti. Dále pak intenzita užívání, údržba, rekonstrukce, modernizace, generální opravy apod.</a:t>
            </a:r>
            <a:br>
              <a:rPr lang="cs-CZ" dirty="0" smtClean="0"/>
            </a:br>
            <a:r>
              <a:rPr lang="cs-CZ" dirty="0" smtClean="0"/>
              <a:t/>
            </a:r>
            <a:br>
              <a:rPr lang="cs-CZ" dirty="0" smtClean="0"/>
            </a:br>
            <a:endParaRPr lang="cs-CZ" dirty="0" smtClean="0"/>
          </a:p>
          <a:p>
            <a:r>
              <a:rPr lang="cs-CZ" dirty="0" smtClean="0"/>
              <a:t>Pro ekonomickou životnost je důležitá doba využitelnosti stavby. Za okamžik ekonomického zániku stavby lze považovat situaci, kdy je výhodnější na daném místě stávající stavbu zlikvidovat a postavit novou, která bude přinášet vyšší výnosy. Kritériem může být i výše nákladů na běžnou údržbu v porovnání s výnosy z nemovitosti. Okamžikem ekonomického zániku je rovněž situace, kdy zanikne v daném místě důvod pro daný druh provozu a jednoúčelovou stavbu nelze využít pro jinou funkci.</a:t>
            </a:r>
            <a:br>
              <a:rPr lang="cs-CZ" dirty="0" smtClean="0"/>
            </a:br>
            <a:r>
              <a:rPr lang="cs-CZ" dirty="0" smtClean="0"/>
              <a:t/>
            </a:r>
            <a:br>
              <a:rPr lang="cs-CZ" dirty="0" smtClean="0"/>
            </a:br>
            <a:r>
              <a:rPr lang="cs-CZ" dirty="0" smtClean="0"/>
              <a:t>Životnost můžeme tedy definovat jako dobu, po kterou by objekt (konstrukce) měla vyhovovat požadavkům provozu v přepokládaných podmínkách. Za tuto dobu se objekt (konstrukce) dostane do mezního stavu, resp. stane se nepoužitelnou. Vyjadřuje se zpravidla počtem roků, který se u různých druhů objektů (konstrukcí) liší. Základní podmínkou dlouhé životnosti je pravidelná (cyklická) údržba a úpravy budov pro jejich co nejlepší využití. [3,4]</a:t>
            </a:r>
            <a:br>
              <a:rPr lang="cs-CZ" dirty="0" smtClean="0"/>
            </a:br>
            <a:endParaRPr lang="cs-CZ" dirty="0" smtClean="0"/>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14</a:t>
            </a:fld>
            <a:endParaRPr lang="cs-CZ"/>
          </a:p>
        </p:txBody>
      </p:sp>
    </p:spTree>
    <p:extLst>
      <p:ext uri="{BB962C8B-B14F-4D97-AF65-F5344CB8AC3E}">
        <p14:creationId xmlns:p14="http://schemas.microsoft.com/office/powerpoint/2010/main" val="4004995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1" kern="1200" dirty="0" smtClean="0">
                <a:solidFill>
                  <a:schemeClr val="tx1"/>
                </a:solidFill>
                <a:effectLst/>
                <a:latin typeface="+mn-lt"/>
                <a:ea typeface="+mn-ea"/>
                <a:cs typeface="+mn-cs"/>
              </a:rPr>
              <a:t>Opotřebení stavebních objektů</a:t>
            </a:r>
            <a:r>
              <a:rPr lang="cs-CZ" sz="1200" kern="1200" dirty="0" smtClean="0">
                <a:solidFill>
                  <a:schemeClr val="tx1"/>
                </a:solidFill>
                <a:effectLst/>
                <a:latin typeface="+mn-lt"/>
                <a:ea typeface="+mn-ea"/>
                <a:cs typeface="+mn-cs"/>
              </a:rPr>
              <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Skutečnost, že stavba stárnutím a používáním postupně degraduje, vyjadřuje pojem opotřebení stavby. Tím, že stavbu provozujeme, napomáháme jejímu opotřebení při působení rozhodujících vlivů, za které považujeme zatížení, prostředí, vynucená přetvoření. Odezvou stavby na tyto vlivy jsou degradační procesy funkčních dílů, jejichž důsledkem je postupné snižování funkčních vlastností stavby jako celku v závislosti na intenzitě dílčích degradačních procesů. Jako příklad degradačních procesů lze uvést korozní procesy při působení prostředí, procesy vzniku trhlin jako důsledek objemových změn, procesy mechanického opotřebení apod. [1, 3]</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Opotřebením (znehodnocením) stavebních objektů rozumíme tedy stav stavebního díla, kdy pokles kvality a ceny nemovitosti je způsoben vlivem používání, atmosférickými vlivy a změnami v materiálu. Vyjadřuje konkrétní technický stav konstrukce v daném okamžiku a závisí především na:</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stáří konstrukce;</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objektivní – fyzické životnosti konstrukce;</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kvalitě prováděné údržby. [3]</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Abychom mohli zjistit skutečnou životnost, jsou vždy nutné podrobné analýzy opotřebení v závislosti na charakteru údržby. Životnost a opotřebení stavebních objektů lze považovat za kontinuální proces. Opotřebení se obvykle udává v % z hodnoty nové stavby. [3]</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Rozlišujeme tyto druhy opotřebení:</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fyzické – vlivem degradačních procesů, stavební dílo, resp. jeho konstrukční část ztrácí svou kvalitu v určitých vlastnostech.</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morální – postupem času a vývojem nových materiálů, trendů a jiných inovací dochází k postupnému zastarání stavebního díla. Vyvrcholením morálního opotřebení je modernizace či jiný zásah, který toto opotřebení minimalizuje (generální oprava, rekonstrukce apod.)</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Seznam použitých zdrojů</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[1] KUDA, F., BERÁNKOVÁ, E., </a:t>
            </a:r>
            <a:r>
              <a:rPr lang="cs-CZ" sz="1200" kern="1200" dirty="0" err="1" smtClean="0">
                <a:solidFill>
                  <a:schemeClr val="tx1"/>
                </a:solidFill>
                <a:effectLst/>
                <a:latin typeface="+mn-lt"/>
                <a:ea typeface="+mn-ea"/>
                <a:cs typeface="+mn-cs"/>
              </a:rPr>
              <a:t>Facility</a:t>
            </a:r>
            <a:r>
              <a:rPr lang="cs-CZ" sz="1200" kern="1200" dirty="0" smtClean="0">
                <a:solidFill>
                  <a:schemeClr val="tx1"/>
                </a:solidFill>
                <a:effectLst/>
                <a:latin typeface="+mn-lt"/>
                <a:ea typeface="+mn-ea"/>
                <a:cs typeface="+mn-cs"/>
              </a:rPr>
              <a:t> management v technické správě a údržbě budov, 2012, 1. vyd., 252 s., ISBN 978-80-7431-114-7.</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[2] KUDA, F., BERÁNKOVÁ, E., SOUKUP, P. </a:t>
            </a:r>
            <a:r>
              <a:rPr lang="cs-CZ" sz="1200" kern="1200" dirty="0" err="1" smtClean="0">
                <a:solidFill>
                  <a:schemeClr val="tx1"/>
                </a:solidFill>
                <a:effectLst/>
                <a:latin typeface="+mn-lt"/>
                <a:ea typeface="+mn-ea"/>
                <a:cs typeface="+mn-cs"/>
              </a:rPr>
              <a:t>Facility</a:t>
            </a:r>
            <a:r>
              <a:rPr lang="cs-CZ" sz="1200" kern="1200" dirty="0" smtClean="0">
                <a:solidFill>
                  <a:schemeClr val="tx1"/>
                </a:solidFill>
                <a:effectLst/>
                <a:latin typeface="+mn-lt"/>
                <a:ea typeface="+mn-ea"/>
                <a:cs typeface="+mn-cs"/>
              </a:rPr>
              <a:t> management v kostce pro profesionály i laiky, nakladatelství FORM </a:t>
            </a:r>
            <a:r>
              <a:rPr lang="cs-CZ" sz="1200" kern="1200" dirty="0" err="1" smtClean="0">
                <a:solidFill>
                  <a:schemeClr val="tx1"/>
                </a:solidFill>
                <a:effectLst/>
                <a:latin typeface="+mn-lt"/>
                <a:ea typeface="+mn-ea"/>
                <a:cs typeface="+mn-cs"/>
              </a:rPr>
              <a:t>Solution</a:t>
            </a:r>
            <a:r>
              <a:rPr lang="cs-CZ" sz="1200" kern="1200" dirty="0" smtClean="0">
                <a:solidFill>
                  <a:schemeClr val="tx1"/>
                </a:solidFill>
                <a:effectLst/>
                <a:latin typeface="+mn-lt"/>
                <a:ea typeface="+mn-ea"/>
                <a:cs typeface="+mn-cs"/>
              </a:rPr>
              <a:t>, první vydání 2012, ISBN 978-80905257-0-2.</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[3] MIKŠ L. a kol. Údržba a rekonstrukce starších městských budov, Grantový projekt GAČR 103/02/1252, Brno 2004.</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[4] HAČKAJLOVÁ, L., Ekonomika a management 13, 1. vyd. 2004, 279 s., ISBN 80-01-03060-1.</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
            </a:r>
            <a:br>
              <a:rPr lang="cs-CZ" sz="1200" kern="1200" dirty="0" smtClean="0">
                <a:solidFill>
                  <a:schemeClr val="tx1"/>
                </a:solidFill>
                <a:effectLst/>
                <a:latin typeface="+mn-lt"/>
                <a:ea typeface="+mn-ea"/>
                <a:cs typeface="+mn-cs"/>
              </a:rPr>
            </a:br>
            <a:r>
              <a:rPr lang="cs-CZ" sz="1200" kern="1200" dirty="0" smtClean="0">
                <a:solidFill>
                  <a:schemeClr val="tx1"/>
                </a:solidFill>
                <a:effectLst/>
                <a:latin typeface="+mn-lt"/>
                <a:ea typeface="+mn-ea"/>
                <a:cs typeface="+mn-cs"/>
              </a:rPr>
              <a:t>Zdroj: </a:t>
            </a:r>
            <a:r>
              <a:rPr lang="cs-CZ" sz="1200" u="sng" kern="1200" dirty="0" smtClean="0">
                <a:solidFill>
                  <a:schemeClr val="tx1"/>
                </a:solidFill>
                <a:effectLst/>
                <a:latin typeface="+mn-lt"/>
                <a:ea typeface="+mn-ea"/>
                <a:cs typeface="+mn-cs"/>
                <a:hlinkClick r:id="rId3"/>
              </a:rPr>
              <a:t>http://www.tzb-info.cz/udrzba-budov/10219-zivotni-cyklus-staveb</a:t>
            </a:r>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15</a:t>
            </a:fld>
            <a:endParaRPr lang="cs-CZ"/>
          </a:p>
        </p:txBody>
      </p:sp>
    </p:spTree>
    <p:extLst>
      <p:ext uri="{BB962C8B-B14F-4D97-AF65-F5344CB8AC3E}">
        <p14:creationId xmlns:p14="http://schemas.microsoft.com/office/powerpoint/2010/main" val="358630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16</a:t>
            </a:fld>
            <a:endParaRPr lang="cs-CZ"/>
          </a:p>
        </p:txBody>
      </p:sp>
    </p:spTree>
    <p:extLst>
      <p:ext uri="{BB962C8B-B14F-4D97-AF65-F5344CB8AC3E}">
        <p14:creationId xmlns:p14="http://schemas.microsoft.com/office/powerpoint/2010/main" val="2623847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17</a:t>
            </a:fld>
            <a:endParaRPr lang="cs-CZ"/>
          </a:p>
        </p:txBody>
      </p:sp>
    </p:spTree>
    <p:extLst>
      <p:ext uri="{BB962C8B-B14F-4D97-AF65-F5344CB8AC3E}">
        <p14:creationId xmlns:p14="http://schemas.microsoft.com/office/powerpoint/2010/main" val="547557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18</a:t>
            </a:fld>
            <a:endParaRPr lang="cs-CZ"/>
          </a:p>
        </p:txBody>
      </p:sp>
    </p:spTree>
    <p:extLst>
      <p:ext uri="{BB962C8B-B14F-4D97-AF65-F5344CB8AC3E}">
        <p14:creationId xmlns:p14="http://schemas.microsoft.com/office/powerpoint/2010/main" val="989449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19</a:t>
            </a:fld>
            <a:endParaRPr lang="cs-CZ"/>
          </a:p>
        </p:txBody>
      </p:sp>
    </p:spTree>
    <p:extLst>
      <p:ext uri="{BB962C8B-B14F-4D97-AF65-F5344CB8AC3E}">
        <p14:creationId xmlns:p14="http://schemas.microsoft.com/office/powerpoint/2010/main" val="137918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2</a:t>
            </a:fld>
            <a:endParaRPr lang="cs-CZ"/>
          </a:p>
        </p:txBody>
      </p:sp>
    </p:spTree>
    <p:extLst>
      <p:ext uri="{BB962C8B-B14F-4D97-AF65-F5344CB8AC3E}">
        <p14:creationId xmlns:p14="http://schemas.microsoft.com/office/powerpoint/2010/main" val="3788951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20</a:t>
            </a:fld>
            <a:endParaRPr lang="cs-CZ"/>
          </a:p>
        </p:txBody>
      </p:sp>
    </p:spTree>
    <p:extLst>
      <p:ext uri="{BB962C8B-B14F-4D97-AF65-F5344CB8AC3E}">
        <p14:creationId xmlns:p14="http://schemas.microsoft.com/office/powerpoint/2010/main" val="2812988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Plánování úkolů údržby a sledování času</a:t>
            </a:r>
          </a:p>
          <a:p>
            <a:endParaRPr lang="cs-CZ" dirty="0"/>
          </a:p>
        </p:txBody>
      </p:sp>
      <p:sp>
        <p:nvSpPr>
          <p:cNvPr id="4" name="Zástupný symbol pro číslo snímku 3"/>
          <p:cNvSpPr>
            <a:spLocks noGrp="1"/>
          </p:cNvSpPr>
          <p:nvPr>
            <p:ph type="sldNum" sz="quarter" idx="10"/>
          </p:nvPr>
        </p:nvSpPr>
        <p:spPr/>
        <p:txBody>
          <a:bodyPr/>
          <a:lstStyle/>
          <a:p>
            <a:fld id="{14AEED6B-1DEF-4B38-9359-A0A553E22613}" type="slidenum">
              <a:rPr lang="cs-CZ" smtClean="0"/>
              <a:t>21</a:t>
            </a:fld>
            <a:endParaRPr lang="cs-CZ"/>
          </a:p>
        </p:txBody>
      </p:sp>
    </p:spTree>
    <p:extLst>
      <p:ext uri="{BB962C8B-B14F-4D97-AF65-F5344CB8AC3E}">
        <p14:creationId xmlns:p14="http://schemas.microsoft.com/office/powerpoint/2010/main" val="3390140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22</a:t>
            </a:fld>
            <a:endParaRPr lang="cs-CZ"/>
          </a:p>
        </p:txBody>
      </p:sp>
    </p:spTree>
    <p:extLst>
      <p:ext uri="{BB962C8B-B14F-4D97-AF65-F5344CB8AC3E}">
        <p14:creationId xmlns:p14="http://schemas.microsoft.com/office/powerpoint/2010/main" val="2911188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23</a:t>
            </a:fld>
            <a:endParaRPr lang="cs-CZ"/>
          </a:p>
        </p:txBody>
      </p:sp>
    </p:spTree>
    <p:extLst>
      <p:ext uri="{BB962C8B-B14F-4D97-AF65-F5344CB8AC3E}">
        <p14:creationId xmlns:p14="http://schemas.microsoft.com/office/powerpoint/2010/main" val="532455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24</a:t>
            </a:fld>
            <a:endParaRPr lang="cs-CZ"/>
          </a:p>
        </p:txBody>
      </p:sp>
    </p:spTree>
    <p:extLst>
      <p:ext uri="{BB962C8B-B14F-4D97-AF65-F5344CB8AC3E}">
        <p14:creationId xmlns:p14="http://schemas.microsoft.com/office/powerpoint/2010/main" val="417664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Hlavní cíle činnosti, </a:t>
            </a:r>
            <a:r>
              <a:rPr lang="cs-CZ" dirty="0" err="1" smtClean="0"/>
              <a:t>týkajicí</a:t>
            </a:r>
            <a:r>
              <a:rPr lang="cs-CZ" dirty="0" smtClean="0"/>
              <a:t> se řešení procesů nových forem správy a údržby stavebních </a:t>
            </a:r>
            <a:r>
              <a:rPr lang="cs-CZ" dirty="0" err="1" smtClean="0"/>
              <a:t>objeků</a:t>
            </a:r>
            <a:r>
              <a:rPr lang="cs-CZ" dirty="0" smtClean="0"/>
              <a:t> jako prostředku k zvýšení udržitelnosti</a:t>
            </a:r>
          </a:p>
          <a:p>
            <a:endParaRPr lang="cs-CZ" dirty="0" smtClean="0"/>
          </a:p>
          <a:p>
            <a:r>
              <a:rPr lang="cs-CZ" dirty="0" smtClean="0"/>
              <a:t>Analýza metod a modelů managementu udržitelného rozvoje životního cyklu staveb podle současného stavu, zaměřena na ekonomickou bilanci objektů, rentabilitu, požadavky na investice a opravy, plánování a optimalizaci vynaložených nákladů,</a:t>
            </a:r>
          </a:p>
          <a:p>
            <a:r>
              <a:rPr lang="cs-CZ" dirty="0" smtClean="0"/>
              <a:t>Využití nástroje FM jako nové metody řízeného integrovaného managementu v oblasti správy a údržby stavebních objektů i bytového fondu, jako prostředku pro zpřístupnění dat o nástrojích finančního plánování obnovy a zhodnocení budov,</a:t>
            </a:r>
          </a:p>
          <a:p>
            <a:r>
              <a:rPr lang="cs-CZ" dirty="0" smtClean="0"/>
              <a:t>Optimalizace rozhodovacího procesu v konkrétních situacích pomocí informačních technologií, počítačová podpora rozhodovacího procesu simulací technickoekonomických úloh</a:t>
            </a:r>
          </a:p>
          <a:p>
            <a:endParaRPr lang="cs-CZ" dirty="0"/>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25</a:t>
            </a:fld>
            <a:endParaRPr lang="cs-CZ"/>
          </a:p>
        </p:txBody>
      </p:sp>
    </p:spTree>
    <p:extLst>
      <p:ext uri="{BB962C8B-B14F-4D97-AF65-F5344CB8AC3E}">
        <p14:creationId xmlns:p14="http://schemas.microsoft.com/office/powerpoint/2010/main" val="3407764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26</a:t>
            </a:fld>
            <a:endParaRPr lang="cs-CZ"/>
          </a:p>
        </p:txBody>
      </p:sp>
    </p:spTree>
    <p:extLst>
      <p:ext uri="{BB962C8B-B14F-4D97-AF65-F5344CB8AC3E}">
        <p14:creationId xmlns:p14="http://schemas.microsoft.com/office/powerpoint/2010/main" val="2236440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27</a:t>
            </a:fld>
            <a:endParaRPr lang="cs-CZ"/>
          </a:p>
        </p:txBody>
      </p:sp>
    </p:spTree>
    <p:extLst>
      <p:ext uri="{BB962C8B-B14F-4D97-AF65-F5344CB8AC3E}">
        <p14:creationId xmlns:p14="http://schemas.microsoft.com/office/powerpoint/2010/main" val="3914198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28</a:t>
            </a:fld>
            <a:endParaRPr lang="cs-CZ"/>
          </a:p>
        </p:txBody>
      </p:sp>
    </p:spTree>
    <p:extLst>
      <p:ext uri="{BB962C8B-B14F-4D97-AF65-F5344CB8AC3E}">
        <p14:creationId xmlns:p14="http://schemas.microsoft.com/office/powerpoint/2010/main" val="720176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29</a:t>
            </a:fld>
            <a:endParaRPr lang="cs-CZ"/>
          </a:p>
        </p:txBody>
      </p:sp>
    </p:spTree>
    <p:extLst>
      <p:ext uri="{BB962C8B-B14F-4D97-AF65-F5344CB8AC3E}">
        <p14:creationId xmlns:p14="http://schemas.microsoft.com/office/powerpoint/2010/main" val="348295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3</a:t>
            </a:fld>
            <a:endParaRPr lang="cs-CZ"/>
          </a:p>
        </p:txBody>
      </p:sp>
    </p:spTree>
    <p:extLst>
      <p:ext uri="{BB962C8B-B14F-4D97-AF65-F5344CB8AC3E}">
        <p14:creationId xmlns:p14="http://schemas.microsoft.com/office/powerpoint/2010/main" val="711798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30</a:t>
            </a:fld>
            <a:endParaRPr lang="cs-CZ"/>
          </a:p>
        </p:txBody>
      </p:sp>
    </p:spTree>
    <p:extLst>
      <p:ext uri="{BB962C8B-B14F-4D97-AF65-F5344CB8AC3E}">
        <p14:creationId xmlns:p14="http://schemas.microsoft.com/office/powerpoint/2010/main" val="2396968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31</a:t>
            </a:fld>
            <a:endParaRPr lang="cs-CZ"/>
          </a:p>
        </p:txBody>
      </p:sp>
    </p:spTree>
    <p:extLst>
      <p:ext uri="{BB962C8B-B14F-4D97-AF65-F5344CB8AC3E}">
        <p14:creationId xmlns:p14="http://schemas.microsoft.com/office/powerpoint/2010/main" val="1593364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33</a:t>
            </a:fld>
            <a:endParaRPr lang="cs-CZ"/>
          </a:p>
        </p:txBody>
      </p:sp>
    </p:spTree>
    <p:extLst>
      <p:ext uri="{BB962C8B-B14F-4D97-AF65-F5344CB8AC3E}">
        <p14:creationId xmlns:p14="http://schemas.microsoft.com/office/powerpoint/2010/main" val="4177916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34</a:t>
            </a:fld>
            <a:endParaRPr lang="cs-CZ"/>
          </a:p>
        </p:txBody>
      </p:sp>
    </p:spTree>
    <p:extLst>
      <p:ext uri="{BB962C8B-B14F-4D97-AF65-F5344CB8AC3E}">
        <p14:creationId xmlns:p14="http://schemas.microsoft.com/office/powerpoint/2010/main" val="1006660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35</a:t>
            </a:fld>
            <a:endParaRPr lang="cs-CZ"/>
          </a:p>
        </p:txBody>
      </p:sp>
    </p:spTree>
    <p:extLst>
      <p:ext uri="{BB962C8B-B14F-4D97-AF65-F5344CB8AC3E}">
        <p14:creationId xmlns:p14="http://schemas.microsoft.com/office/powerpoint/2010/main" val="3049572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36</a:t>
            </a:fld>
            <a:endParaRPr lang="cs-CZ"/>
          </a:p>
        </p:txBody>
      </p:sp>
    </p:spTree>
    <p:extLst>
      <p:ext uri="{BB962C8B-B14F-4D97-AF65-F5344CB8AC3E}">
        <p14:creationId xmlns:p14="http://schemas.microsoft.com/office/powerpoint/2010/main" val="2479713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37</a:t>
            </a:fld>
            <a:endParaRPr lang="cs-CZ"/>
          </a:p>
        </p:txBody>
      </p:sp>
    </p:spTree>
    <p:extLst>
      <p:ext uri="{BB962C8B-B14F-4D97-AF65-F5344CB8AC3E}">
        <p14:creationId xmlns:p14="http://schemas.microsoft.com/office/powerpoint/2010/main" val="14087535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Současná česká</a:t>
            </a:r>
            <a:r>
              <a:rPr lang="cs-CZ" baseline="0" dirty="0" smtClean="0"/>
              <a:t> legislativa vyžaduje povinné vytvoření pouze dokumentace skutečného provedení stavby. Nový stavební zákon 183/2006 zavádí nově tzv. Protokol o předání a převzetí stavby do užívání, podle kterého jsou kromě protokolárního předání stavby stavebníkem objednateli (vč. Dokumentace skutečného provedení stavby případě realizační, výrobní a provozní dokumentace) předány také doklady, potvrzující předepsanou kvalitu podle platných právních předpisů.</a:t>
            </a:r>
          </a:p>
          <a:p>
            <a:r>
              <a:rPr lang="cs-CZ" baseline="0" dirty="0" smtClean="0"/>
              <a:t>Informační uživatelské příručky jsou dokumentem, který je ve stále větší míře poptáván ze strany uživatelů, ale do běžné praxe se zatím nedostal. Základní myšlenkou je vytvoření přiměřeně jednoduchého návodu k </a:t>
            </a:r>
            <a:r>
              <a:rPr lang="cs-CZ" baseline="0" dirty="0" err="1" smtClean="0"/>
              <a:t>použivání</a:t>
            </a:r>
            <a:r>
              <a:rPr lang="cs-CZ" baseline="0" dirty="0" smtClean="0"/>
              <a:t> každé funkční jednotky s technickým popisem jednotlivých prvků a částí, pokyny pro provoz a uživatelem prováděnou údržbu.</a:t>
            </a:r>
          </a:p>
          <a:p>
            <a:r>
              <a:rPr lang="cs-CZ" baseline="0" dirty="0" smtClean="0"/>
              <a:t>Formulování </a:t>
            </a:r>
            <a:r>
              <a:rPr lang="cs-CZ" baseline="0" dirty="0" err="1" smtClean="0"/>
              <a:t>startegických</a:t>
            </a:r>
            <a:r>
              <a:rPr lang="cs-CZ" baseline="0" dirty="0" smtClean="0"/>
              <a:t> cílů je úkolem vlastníka v součinnosti se </a:t>
            </a:r>
            <a:r>
              <a:rPr lang="cs-CZ" baseline="0" dirty="0" err="1" smtClean="0"/>
              <a:t>spravcem</a:t>
            </a:r>
            <a:r>
              <a:rPr lang="cs-CZ" baseline="0" dirty="0" smtClean="0"/>
              <a:t> budovy. Slouží k identifikaci kvality budovy v současných </a:t>
            </a:r>
            <a:r>
              <a:rPr lang="cs-CZ" baseline="0" dirty="0" err="1" smtClean="0"/>
              <a:t>vnějšíchh</a:t>
            </a:r>
            <a:r>
              <a:rPr lang="cs-CZ" baseline="0" dirty="0" smtClean="0"/>
              <a:t> podmínkách za účelem systémového plánování takovýchto opatření, které povedou k vytčenému a předem definovanému cíli. </a:t>
            </a:r>
          </a:p>
          <a:p>
            <a:r>
              <a:rPr lang="cs-CZ" baseline="0" dirty="0" smtClean="0"/>
              <a:t>Dokumentace užívání a provozu budovy se vztahuje k činnostem, které spočívají v obstarávání </a:t>
            </a:r>
            <a:r>
              <a:rPr lang="cs-CZ" baseline="0" dirty="0" err="1" smtClean="0"/>
              <a:t>věškerých</a:t>
            </a:r>
            <a:r>
              <a:rPr lang="cs-CZ" baseline="0" dirty="0" smtClean="0"/>
              <a:t> aktivit, </a:t>
            </a:r>
            <a:r>
              <a:rPr lang="cs-CZ" baseline="0" dirty="0" err="1" smtClean="0"/>
              <a:t>souvisejicích</a:t>
            </a:r>
            <a:r>
              <a:rPr lang="cs-CZ" baseline="0" dirty="0" smtClean="0"/>
              <a:t> s </a:t>
            </a:r>
            <a:r>
              <a:rPr lang="cs-CZ" baseline="0" dirty="0" err="1" smtClean="0"/>
              <a:t>řadným</a:t>
            </a:r>
            <a:r>
              <a:rPr lang="cs-CZ" baseline="0" dirty="0" smtClean="0"/>
              <a:t> a bezpečným </a:t>
            </a:r>
            <a:r>
              <a:rPr lang="cs-CZ" baseline="0" dirty="0" err="1" smtClean="0"/>
              <a:t>úživaním</a:t>
            </a:r>
            <a:r>
              <a:rPr lang="cs-CZ" baseline="0" dirty="0" smtClean="0"/>
              <a:t> staveb. </a:t>
            </a:r>
            <a:r>
              <a:rPr lang="cs-CZ" baseline="0" dirty="0" err="1" smtClean="0"/>
              <a:t>Kniga</a:t>
            </a:r>
            <a:r>
              <a:rPr lang="cs-CZ" baseline="0" dirty="0" smtClean="0"/>
              <a:t> </a:t>
            </a:r>
            <a:r>
              <a:rPr lang="cs-CZ" baseline="0" dirty="0" err="1" smtClean="0"/>
              <a:t>provou</a:t>
            </a:r>
            <a:r>
              <a:rPr lang="cs-CZ" baseline="0" dirty="0" smtClean="0"/>
              <a:t> stavby.-</a:t>
            </a:r>
            <a:r>
              <a:rPr lang="cs-CZ" baseline="0" dirty="0" err="1" smtClean="0"/>
              <a:t>jejim</a:t>
            </a:r>
            <a:r>
              <a:rPr lang="cs-CZ" baseline="0" dirty="0" smtClean="0"/>
              <a:t> posláním je dokumentovat veškeré procesy, vedoucí k cílům, které jsou stanoveny ve strategií užívání a provozu zaznamenávání aktuálního stavu. </a:t>
            </a:r>
            <a:endParaRPr lang="cs-CZ" dirty="0"/>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38</a:t>
            </a:fld>
            <a:endParaRPr lang="cs-CZ"/>
          </a:p>
        </p:txBody>
      </p:sp>
    </p:spTree>
    <p:extLst>
      <p:ext uri="{BB962C8B-B14F-4D97-AF65-F5344CB8AC3E}">
        <p14:creationId xmlns:p14="http://schemas.microsoft.com/office/powerpoint/2010/main" val="25963482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39</a:t>
            </a:fld>
            <a:endParaRPr lang="cs-CZ"/>
          </a:p>
        </p:txBody>
      </p:sp>
    </p:spTree>
    <p:extLst>
      <p:ext uri="{BB962C8B-B14F-4D97-AF65-F5344CB8AC3E}">
        <p14:creationId xmlns:p14="http://schemas.microsoft.com/office/powerpoint/2010/main" val="574534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4AEED6B-1DEF-4B38-9359-A0A553E22613}" type="slidenum">
              <a:rPr lang="cs-CZ" smtClean="0"/>
              <a:t>40</a:t>
            </a:fld>
            <a:endParaRPr lang="cs-CZ"/>
          </a:p>
        </p:txBody>
      </p:sp>
    </p:spTree>
    <p:extLst>
      <p:ext uri="{BB962C8B-B14F-4D97-AF65-F5344CB8AC3E}">
        <p14:creationId xmlns:p14="http://schemas.microsoft.com/office/powerpoint/2010/main" val="872021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4</a:t>
            </a:fld>
            <a:endParaRPr lang="cs-CZ"/>
          </a:p>
        </p:txBody>
      </p:sp>
    </p:spTree>
    <p:extLst>
      <p:ext uri="{BB962C8B-B14F-4D97-AF65-F5344CB8AC3E}">
        <p14:creationId xmlns:p14="http://schemas.microsoft.com/office/powerpoint/2010/main" val="20119922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4AEED6B-1DEF-4B38-9359-A0A553E22613}" type="slidenum">
              <a:rPr lang="cs-CZ" smtClean="0"/>
              <a:t>41</a:t>
            </a:fld>
            <a:endParaRPr lang="cs-CZ"/>
          </a:p>
        </p:txBody>
      </p:sp>
    </p:spTree>
    <p:extLst>
      <p:ext uri="{BB962C8B-B14F-4D97-AF65-F5344CB8AC3E}">
        <p14:creationId xmlns:p14="http://schemas.microsoft.com/office/powerpoint/2010/main" val="28591444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4AEED6B-1DEF-4B38-9359-A0A553E22613}" type="slidenum">
              <a:rPr lang="cs-CZ" smtClean="0"/>
              <a:t>42</a:t>
            </a:fld>
            <a:endParaRPr lang="cs-CZ"/>
          </a:p>
        </p:txBody>
      </p:sp>
    </p:spTree>
    <p:extLst>
      <p:ext uri="{BB962C8B-B14F-4D97-AF65-F5344CB8AC3E}">
        <p14:creationId xmlns:p14="http://schemas.microsoft.com/office/powerpoint/2010/main" val="8777623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4AEED6B-1DEF-4B38-9359-A0A553E22613}" type="slidenum">
              <a:rPr lang="cs-CZ" smtClean="0"/>
              <a:t>43</a:t>
            </a:fld>
            <a:endParaRPr lang="cs-CZ"/>
          </a:p>
        </p:txBody>
      </p:sp>
    </p:spTree>
    <p:extLst>
      <p:ext uri="{BB962C8B-B14F-4D97-AF65-F5344CB8AC3E}">
        <p14:creationId xmlns:p14="http://schemas.microsoft.com/office/powerpoint/2010/main" val="20347617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4AEED6B-1DEF-4B38-9359-A0A553E22613}" type="slidenum">
              <a:rPr lang="cs-CZ" smtClean="0"/>
              <a:t>44</a:t>
            </a:fld>
            <a:endParaRPr lang="cs-CZ"/>
          </a:p>
        </p:txBody>
      </p:sp>
    </p:spTree>
    <p:extLst>
      <p:ext uri="{BB962C8B-B14F-4D97-AF65-F5344CB8AC3E}">
        <p14:creationId xmlns:p14="http://schemas.microsoft.com/office/powerpoint/2010/main" val="3367748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45</a:t>
            </a:fld>
            <a:endParaRPr lang="cs-CZ"/>
          </a:p>
        </p:txBody>
      </p:sp>
    </p:spTree>
    <p:extLst>
      <p:ext uri="{BB962C8B-B14F-4D97-AF65-F5344CB8AC3E}">
        <p14:creationId xmlns:p14="http://schemas.microsoft.com/office/powerpoint/2010/main" val="1325011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46</a:t>
            </a:fld>
            <a:endParaRPr lang="cs-CZ"/>
          </a:p>
        </p:txBody>
      </p:sp>
    </p:spTree>
    <p:extLst>
      <p:ext uri="{BB962C8B-B14F-4D97-AF65-F5344CB8AC3E}">
        <p14:creationId xmlns:p14="http://schemas.microsoft.com/office/powerpoint/2010/main" val="21335395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Inteligentní budova</a:t>
            </a:r>
            <a:endParaRPr lang="cs-CZ" dirty="0" smtClean="0"/>
          </a:p>
          <a:p>
            <a:r>
              <a:rPr lang="cs-CZ" dirty="0" smtClean="0"/>
              <a:t>Mezi často skloňované termíny automatizace ve stavebnictví patří v poslední době i termín </a:t>
            </a:r>
            <a:r>
              <a:rPr lang="cs-CZ" b="1" dirty="0" smtClean="0"/>
              <a:t>Inteligentní budovy [IB]</a:t>
            </a:r>
            <a:r>
              <a:rPr lang="cs-CZ" dirty="0" smtClean="0"/>
              <a:t>. Pojem IB – stejně jako mnoho jiných podobných pojmů – pochází ze Spojených států. Ustálená a přijímaná definice tohoto pojmu dosud neexistuje, takže se pokusíme přidržet výčtu těch nejzajímavějších. Takže:</a:t>
            </a:r>
          </a:p>
          <a:p>
            <a:endParaRPr lang="cs-CZ" dirty="0"/>
          </a:p>
        </p:txBody>
      </p:sp>
      <p:sp>
        <p:nvSpPr>
          <p:cNvPr id="4" name="Zástupný symbol pro číslo snímku 3"/>
          <p:cNvSpPr>
            <a:spLocks noGrp="1"/>
          </p:cNvSpPr>
          <p:nvPr>
            <p:ph type="sldNum" sz="quarter" idx="10"/>
          </p:nvPr>
        </p:nvSpPr>
        <p:spPr/>
        <p:txBody>
          <a:bodyPr/>
          <a:lstStyle/>
          <a:p>
            <a:fld id="{14AEED6B-1DEF-4B38-9359-A0A553E22613}" type="slidenum">
              <a:rPr lang="cs-CZ" smtClean="0"/>
              <a:t>47</a:t>
            </a:fld>
            <a:endParaRPr lang="cs-CZ"/>
          </a:p>
        </p:txBody>
      </p:sp>
    </p:spTree>
    <p:extLst>
      <p:ext uri="{BB962C8B-B14F-4D97-AF65-F5344CB8AC3E}">
        <p14:creationId xmlns:p14="http://schemas.microsoft.com/office/powerpoint/2010/main" val="32562345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Protože budování automatizačních systémů v budovách zvyšuje investiční náročnost budovy za zvýšení komfortu poskytovaných služeb v IB a snížení provozních nákladů, provází jejich budování důkladná analýza budoucích provozních nákladů. V souvislosti s Inteligentními budovami se obvykle hovoříme o kancelářských budovách, ale vznikají i Inteligentní bytové domy či nákupní centra, apod. Ze širšího pohledu bychom mezi IB mohli počítat i např. automatizované systémy používané pro řízení některých dopravních staveb (tunely, kruhové objezdy, křižovatky, apod.). Takže shrneme-li důvody proč vůbec IB vznikají, dobereme se následujících důvodů:</a:t>
            </a:r>
          </a:p>
          <a:p>
            <a:r>
              <a:rPr lang="cs-CZ" dirty="0" smtClean="0"/>
              <a:t>-         </a:t>
            </a:r>
            <a:r>
              <a:rPr lang="cs-CZ" b="1" dirty="0" smtClean="0"/>
              <a:t>Zvýšení komfortu poskytovaných služeb a s ní spojené zvýšení ceny pronájmu</a:t>
            </a:r>
            <a:endParaRPr lang="cs-CZ" dirty="0" smtClean="0"/>
          </a:p>
          <a:p>
            <a:r>
              <a:rPr lang="cs-CZ" dirty="0" smtClean="0"/>
              <a:t>-         </a:t>
            </a:r>
            <a:r>
              <a:rPr lang="cs-CZ" b="1" dirty="0" smtClean="0"/>
              <a:t>Snížení spotřeby energií</a:t>
            </a:r>
            <a:endParaRPr lang="cs-CZ" dirty="0" smtClean="0"/>
          </a:p>
          <a:p>
            <a:r>
              <a:rPr lang="cs-CZ" dirty="0" smtClean="0"/>
              <a:t>-         </a:t>
            </a:r>
            <a:r>
              <a:rPr lang="cs-CZ" b="1" dirty="0" smtClean="0"/>
              <a:t>Snížení provozních nákladů</a:t>
            </a:r>
            <a:endParaRPr lang="cs-CZ" dirty="0" smtClean="0"/>
          </a:p>
          <a:p>
            <a:r>
              <a:rPr lang="cs-CZ" dirty="0" smtClean="0"/>
              <a:t>-         </a:t>
            </a:r>
            <a:r>
              <a:rPr lang="cs-CZ" b="1" dirty="0" smtClean="0"/>
              <a:t>Zvýšení produktivity </a:t>
            </a:r>
            <a:endParaRPr lang="cs-CZ" dirty="0" smtClean="0"/>
          </a:p>
          <a:p>
            <a:r>
              <a:rPr lang="cs-CZ" dirty="0" smtClean="0"/>
              <a:t>-         </a:t>
            </a:r>
            <a:r>
              <a:rPr lang="cs-CZ" b="1" dirty="0" smtClean="0"/>
              <a:t>Zrychlení návratnosti investice</a:t>
            </a:r>
            <a:endParaRPr lang="cs-CZ" dirty="0" smtClean="0"/>
          </a:p>
          <a:p>
            <a:r>
              <a:rPr lang="cs-CZ" dirty="0" smtClean="0"/>
              <a:t>-         </a:t>
            </a:r>
            <a:r>
              <a:rPr lang="cs-CZ" b="1" dirty="0" smtClean="0"/>
              <a:t>Prodloužení životnosti budovy</a:t>
            </a:r>
            <a:endParaRPr lang="cs-CZ" dirty="0" smtClean="0"/>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AE94B81-814A-4B4D-A8F3-B520F2645C5E}" type="slidenum">
              <a:rPr lang="cs-CZ" smtClean="0"/>
              <a:t>48</a:t>
            </a:fld>
            <a:endParaRPr lang="cs-CZ"/>
          </a:p>
        </p:txBody>
      </p:sp>
    </p:spTree>
    <p:extLst>
      <p:ext uri="{BB962C8B-B14F-4D97-AF65-F5344CB8AC3E}">
        <p14:creationId xmlns:p14="http://schemas.microsoft.com/office/powerpoint/2010/main" val="41958990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Příklady IB</a:t>
            </a:r>
            <a:endParaRPr lang="cs-CZ" dirty="0" smtClean="0"/>
          </a:p>
          <a:p>
            <a:r>
              <a:rPr lang="cs-CZ" dirty="0" smtClean="0"/>
              <a:t>I proto není snadné zkoumat, do jaké míry se zabydlely inteligentní budovy u nás a v ostatních evropských zemích. Stavbou, kterou bychom mohli označit za sofistikovaný příklad, je Nové ústředí ČSOB v Praze-Radlicích (David </a:t>
            </a:r>
            <a:r>
              <a:rPr lang="cs-CZ" dirty="0" err="1" smtClean="0"/>
              <a:t>Ambros</a:t>
            </a:r>
            <a:r>
              <a:rPr lang="cs-CZ" dirty="0" smtClean="0"/>
              <a:t>, Pavel Fanta, Markéta Jurečková, Helena Kohlová, Daniel Kříž, Zdeněk Rudolf, Jiří Trčka / Josef Pleskot – AP atelier Praha), vítěz Grand Prix architektů 2008. Za inteligentní budovu lze ale považovat i administrativní budovu </a:t>
            </a:r>
            <a:r>
              <a:rPr lang="cs-CZ" dirty="0" err="1" smtClean="0"/>
              <a:t>Diamond</a:t>
            </a:r>
            <a:r>
              <a:rPr lang="cs-CZ" dirty="0" smtClean="0"/>
              <a:t> Point v Praze 8 – </a:t>
            </a:r>
            <a:r>
              <a:rPr lang="cs-CZ" dirty="0" err="1" smtClean="0"/>
              <a:t>Těšnově</a:t>
            </a:r>
            <a:r>
              <a:rPr lang="cs-CZ" dirty="0" smtClean="0"/>
              <a:t> od Václava Aulického.</a:t>
            </a:r>
          </a:p>
          <a:p>
            <a:r>
              <a:rPr lang="cs-CZ" dirty="0" smtClean="0"/>
              <a:t>V Česku se tento typ budov vyskytuje v mnohem menší míře, než je ve standardnějších částech Evropy běžné, ale podstatnější je rozdíl v pojetí. V Evropě patří mezi nejpříkladnější </a:t>
            </a:r>
            <a:r>
              <a:rPr lang="cs-CZ" dirty="0" err="1" smtClean="0"/>
              <a:t>Commerzbank</a:t>
            </a:r>
            <a:r>
              <a:rPr lang="cs-CZ" dirty="0" smtClean="0"/>
              <a:t> </a:t>
            </a:r>
            <a:r>
              <a:rPr lang="cs-CZ" dirty="0" err="1" smtClean="0"/>
              <a:t>Headquaters</a:t>
            </a:r>
            <a:r>
              <a:rPr lang="cs-CZ" dirty="0" smtClean="0"/>
              <a:t> od Lorda Normana </a:t>
            </a:r>
            <a:r>
              <a:rPr lang="cs-CZ" dirty="0" err="1" smtClean="0"/>
              <a:t>Fostera</a:t>
            </a:r>
            <a:r>
              <a:rPr lang="cs-CZ" dirty="0" smtClean="0"/>
              <a:t> ve Frankfurtu nad Mohanem (realizace 1991–97). Právě na ní lze ukázat, nakolik je tento pojem jinde v Evropě spojen s ekologickými aspekty. Navíc je </a:t>
            </a:r>
            <a:r>
              <a:rPr lang="cs-CZ" dirty="0" err="1" smtClean="0"/>
              <a:t>Fosterovo</a:t>
            </a:r>
            <a:r>
              <a:rPr lang="cs-CZ" dirty="0" smtClean="0"/>
              <a:t> mistrovské dílo skutečně zakomponováno do organismu města, zatímco ČSOB se tváří, jako by se styděla za to, že je architekturou. Ale architektura má dominovat a zároveň se musí umět podřídit.</a:t>
            </a:r>
          </a:p>
          <a:p>
            <a:r>
              <a:rPr lang="cs-CZ" dirty="0" smtClean="0"/>
              <a:t>Toto srovnání neprobíhá ve zcela regulérních podmínkách, protože vše závisí nejen na habitu architekta, ale i investora a konečně i místa. Ze srovnání však jako nejdůležitější rozdíl vychází míra zapojení ekologických prvků stavby. V případě </a:t>
            </a:r>
            <a:r>
              <a:rPr lang="cs-CZ" dirty="0" err="1" smtClean="0"/>
              <a:t>Fosterova</a:t>
            </a:r>
            <a:r>
              <a:rPr lang="cs-CZ" dirty="0" smtClean="0"/>
              <a:t> bankovního ústavu bylo téměř vše podřízeno ekologickým hlediskům. Nejefektivnější způsob, jak zajistit co největší podíl přirozeného osvětlení i větrání, byl vymyšlen v antice v mediteránní oblasti: je to atriové uspořádání. </a:t>
            </a:r>
            <a:r>
              <a:rPr lang="cs-CZ" dirty="0" err="1" smtClean="0"/>
              <a:t>Foster</a:t>
            </a:r>
            <a:r>
              <a:rPr lang="cs-CZ" dirty="0" smtClean="0"/>
              <a:t> toto prastaré prostorové schéma použil pro </a:t>
            </a:r>
            <a:r>
              <a:rPr lang="cs-CZ" dirty="0" err="1" smtClean="0"/>
              <a:t>high-tech</a:t>
            </a:r>
            <a:r>
              <a:rPr lang="cs-CZ" dirty="0" smtClean="0"/>
              <a:t> koncept (konstrukčně i materiálově), který je navíc začleněn do velkoměstského prostoru. Trojúhelný půdorys zároveň umožňuje optimální odstup banky od sousedních budov. </a:t>
            </a:r>
            <a:r>
              <a:rPr lang="cs-CZ" dirty="0" err="1" smtClean="0"/>
              <a:t>Foster</a:t>
            </a:r>
            <a:r>
              <a:rPr lang="cs-CZ" dirty="0" smtClean="0"/>
              <a:t> využil co nejvíce těchto přirozených zdrojů. Velmi důmyslný je chladicí systém, který bychom mohli chápat jako svého druhu protipól antického </a:t>
            </a:r>
            <a:r>
              <a:rPr lang="cs-CZ" dirty="0" err="1" smtClean="0"/>
              <a:t>hypocaustu</a:t>
            </a:r>
            <a:r>
              <a:rPr lang="cs-CZ" dirty="0" smtClean="0"/>
              <a:t>, to znamená podpodlažní chlazení (v antice to bylo podpodlažní topení). To se týká i rafinované vodoinstalace, která umožňuje v maximální míře recyklovatelnost několikrát použité vody.</a:t>
            </a:r>
          </a:p>
          <a:p>
            <a:r>
              <a:rPr lang="cs-CZ" dirty="0" smtClean="0"/>
              <a:t>Právě promyšlený systém recyklace přírodních zdrojů, jehož přítomnosti si laik nevšimne, tvoří významný rozdíl mezi inteligentními budovami Evropy a těmi našimi. Pro frankfurtský příklad totiž platí inteligentní rovná se ekologické. Pro ČSOB platí inteligentní rovná se proklamativně ekologické. A že se v české rozpravě o Pleskotově ČSOB vůbec neobjevuje téma IB jako úběžník debat, nedochází ani na potřebné srovnání s evropskými zástupci tohoto trendu stavění. Ukazuje to na žalostný stav české architektonické scény, do níž patří nejen čeští architekti, ale i kritici, kteří křepčí kolem tuzemských IB jako divoši okolo ohně, zatímco jinde se nejen lépe projektuje, ale i inteligentněji o (nejen inteligentní) architektuře diskutuje.</a:t>
            </a:r>
          </a:p>
          <a:p>
            <a:endParaRPr lang="cs-CZ" dirty="0" smtClean="0"/>
          </a:p>
          <a:p>
            <a:endParaRPr lang="cs-CZ" dirty="0" smtClean="0"/>
          </a:p>
          <a:p>
            <a:endParaRPr lang="cs-CZ" dirty="0" smtClean="0"/>
          </a:p>
          <a:p>
            <a:r>
              <a:rPr lang="cs-CZ" b="1" dirty="0" smtClean="0"/>
              <a:t>Administrativní budova v Pardubicích: úspěšný příklad inteligentní budovy</a:t>
            </a:r>
          </a:p>
          <a:p>
            <a:r>
              <a:rPr lang="cs-CZ" i="1" dirty="0" smtClean="0">
                <a:effectLst/>
              </a:rPr>
              <a:t>19.3.2014 </a:t>
            </a:r>
            <a:r>
              <a:rPr lang="cs-CZ" dirty="0" smtClean="0"/>
              <a:t>Společnost TECO, důležitý český výrobce průmyslových řídicích systémů. představila v březnu 2014 odborné veřejnosti zajímavý konkrétní příklad inteligentní budovy, na jehož realizaci se významnou měrou podílela.</a:t>
            </a:r>
          </a:p>
          <a:p>
            <a:r>
              <a:rPr lang="cs-CZ" dirty="0" smtClean="0"/>
              <a:t>V roce 2013 byla v Pardubicích vybavena řídicím systémem </a:t>
            </a:r>
            <a:r>
              <a:rPr lang="cs-CZ" dirty="0" err="1" smtClean="0"/>
              <a:t>Tecomat</a:t>
            </a:r>
            <a:r>
              <a:rPr lang="cs-CZ" dirty="0" smtClean="0"/>
              <a:t> Foxtrot od firmy TECO nově postavená administrativní budova se střešním rezidenčním bytem. Realizaci provedla zkušená </a:t>
            </a:r>
            <a:r>
              <a:rPr lang="cs-CZ" dirty="0" err="1" smtClean="0"/>
              <a:t>integrátorská</a:t>
            </a:r>
            <a:r>
              <a:rPr lang="cs-CZ" dirty="0" smtClean="0"/>
              <a:t> firma </a:t>
            </a:r>
            <a:r>
              <a:rPr lang="cs-CZ" dirty="0" err="1" smtClean="0"/>
              <a:t>Tecont</a:t>
            </a:r>
            <a:r>
              <a:rPr lang="cs-CZ" dirty="0" smtClean="0"/>
              <a:t> a systém Foxtrot zde řídí měření, regulaci a řízení vytápění, klimatizace a vzduchotechniky.</a:t>
            </a:r>
          </a:p>
          <a:p>
            <a:r>
              <a:rPr lang="cs-CZ" dirty="0" smtClean="0"/>
              <a:t>Řízené zařízení a technologie zahrnovaly vzduchotechniku s rekuperací a vodním ohřevem vzduchu, větve </a:t>
            </a:r>
            <a:r>
              <a:rPr lang="cs-CZ" dirty="0" err="1" smtClean="0"/>
              <a:t>ekvitermního</a:t>
            </a:r>
            <a:r>
              <a:rPr lang="cs-CZ" dirty="0" smtClean="0"/>
              <a:t> vytápění, IRC s otopnými tělesy v kombinaci s VRV jednotkami DAIKIN v administrativní části, IRC s podlahovým vytápěním a podlahovými konvektory v kombinaci s VRV jednotkami DAIKIN v bytové části a návaznost na EPS.</a:t>
            </a:r>
          </a:p>
          <a:p>
            <a:r>
              <a:rPr lang="cs-CZ" dirty="0" smtClean="0"/>
              <a:t>Pro tuto inteligentní budovu je charakteristické plnohodnotné uživatelské ovládání všech technologií se provádí pomocí webového rozhraní. Jsou zde k dispozici volitelné parametry provozu VZT, vytápění ÚT a parametry pro vytápění a klimatizaci všech místností a prostor. Nastavení obsahuje režimy provozu, nastavení teplotního komfortu a časových programů. Dále jsou k dispozici grafy průběhů teplot jednotlivých místností s historií 4 dny zpět. Vývoj teplot s delší historií se ukládá do tabulky formátu </a:t>
            </a:r>
            <a:r>
              <a:rPr lang="cs-CZ" dirty="0" err="1" smtClean="0"/>
              <a:t>csv</a:t>
            </a:r>
            <a:r>
              <a:rPr lang="cs-CZ" dirty="0" smtClean="0"/>
              <a:t>.</a:t>
            </a:r>
          </a:p>
          <a:p>
            <a:r>
              <a:rPr lang="cs-CZ" dirty="0" smtClean="0"/>
              <a:t>Servisní parametry jsou přístupné i z webového rozhraní po </a:t>
            </a:r>
            <a:r>
              <a:rPr lang="cs-CZ" dirty="0" err="1" smtClean="0"/>
              <a:t>zalogování</a:t>
            </a:r>
            <a:r>
              <a:rPr lang="cs-CZ" dirty="0" smtClean="0"/>
              <a:t> servisním heslem.</a:t>
            </a:r>
          </a:p>
          <a:p>
            <a:r>
              <a:rPr lang="cs-CZ" dirty="0" smtClean="0"/>
              <a:t>Jako řídící jednotka je osazen systém Foxtrot CP 1003 společnosti </a:t>
            </a:r>
            <a:r>
              <a:rPr lang="cs-CZ" dirty="0" err="1" smtClean="0"/>
              <a:t>Teco</a:t>
            </a:r>
            <a:r>
              <a:rPr lang="cs-CZ" dirty="0" smtClean="0"/>
              <a:t>. K centrální jednotce jsou připojeny dva rozšiřující moduly na TCL sběrnici, které vytvářejí 4 CIB sběrnice. Celkově je v systému osazeno devadesát CIB prvků. Uživatelské ovládání se provádí pomocí prostorových modulů RCM2-1, C-RC-0003R a přes webové rozhraní PLC.</a:t>
            </a:r>
          </a:p>
          <a:p>
            <a:r>
              <a:rPr lang="cs-CZ" dirty="0" smtClean="0"/>
              <a:t>Tato řídící jednotka je zapojena do vnitřní </a:t>
            </a:r>
            <a:r>
              <a:rPr lang="cs-CZ" dirty="0" err="1" smtClean="0"/>
              <a:t>ethernetové</a:t>
            </a:r>
            <a:r>
              <a:rPr lang="cs-CZ" dirty="0" smtClean="0"/>
              <a:t> sítě (viz foto dole). Díky tomuto je uživateli umožněno kontrolovat a ovládat technologii z kteréhokoliv počítače v budově i mimo ni.</a:t>
            </a:r>
          </a:p>
          <a:p>
            <a:r>
              <a:rPr lang="cs-CZ" dirty="0" smtClean="0"/>
              <a:t>Pro výměnu vzduchu v celé administrativní části (kanceláře, jednací sály) slouží vzduchotechnika osazená rekuperátorem a vodním ohřívačem vzduchu. Výkon vzduchotechniky je řízen frekvenčními měniči na přívodním a odtahovém ventilátoru tak, aby bylo co nejefektivněji využito vlastností venkovního vzduchu v kombinaci s požadovanými parametry přiváděného vzduchu.</a:t>
            </a:r>
          </a:p>
          <a:p>
            <a:r>
              <a:rPr lang="cs-CZ" dirty="0" smtClean="0"/>
              <a:t>Jako zdroj tepla slouží horkovod z CZT EOP. Přiváděná teplá voda je rozdělena do čtyř nezávislých topných větví, z nichž každá je samostatně regulována dle </a:t>
            </a:r>
            <a:r>
              <a:rPr lang="cs-CZ" dirty="0" err="1" smtClean="0"/>
              <a:t>ekvitermní</a:t>
            </a:r>
            <a:r>
              <a:rPr lang="cs-CZ" dirty="0" smtClean="0"/>
              <a:t> křivky směšovacími ventily.</a:t>
            </a:r>
          </a:p>
          <a:p>
            <a:r>
              <a:rPr lang="cs-CZ" dirty="0" smtClean="0"/>
              <a:t>V každé místnosti administrativní části je prováděno měření prostorové teploty pomocí RCM2-1, nebo C-IT-0200R. Tyto prvky jsou </a:t>
            </a:r>
            <a:r>
              <a:rPr lang="cs-CZ" dirty="0" err="1" smtClean="0"/>
              <a:t>designově</a:t>
            </a:r>
            <a:r>
              <a:rPr lang="cs-CZ" dirty="0" smtClean="0"/>
              <a:t> uzpůsobeny stávajícím ovladačům GIRA s konkrétním RAL odstínem. Na základě tohoto měření je prostor v zimním období vytápěn otopnými tělesy, jejichž ventily jsou otevírány elektricky řízenými termo-hlavicemi PWM regulací.</a:t>
            </a:r>
          </a:p>
          <a:p>
            <a:r>
              <a:rPr lang="cs-CZ" dirty="0" smtClean="0"/>
              <a:t>V letním období jsou na základě prostorového měření spouštěny VRV jednotky klimatizačního systému DAIKIN, se kterým řídící PLC komunikuje a je tedy schopno spustit jednotku v daném prostoru dle zadaných požadavků. Na modulech RCM2-1 lze provádět lokální teplotní a provozní nastavení.</a:t>
            </a:r>
          </a:p>
          <a:p>
            <a:r>
              <a:rPr lang="cs-CZ" dirty="0" smtClean="0"/>
              <a:t>http://www.proelektrotechniky.cz/inteligentni-budovy/25.php</a:t>
            </a:r>
          </a:p>
          <a:p>
            <a:endParaRPr lang="cs-CZ" dirty="0" smtClean="0"/>
          </a:p>
          <a:p>
            <a:endParaRPr lang="cs-CZ" dirty="0" smtClean="0"/>
          </a:p>
          <a:p>
            <a:r>
              <a:rPr lang="cs-CZ" dirty="0" smtClean="0"/>
              <a:t>Společnost ABB oznámila začátkem února 2014 české odborné veřejnosti, že podepsala memorandum o porozumění s partnery Bosch, Cisco a LG s cílem vypracovat jednotnou softwarovou platformu pro </a:t>
            </a:r>
            <a:r>
              <a:rPr lang="cs-CZ" b="1" dirty="0" smtClean="0">
                <a:effectLst/>
                <a:hlinkClick r:id="rId3"/>
              </a:rPr>
              <a:t>systémy inteligentních budov</a:t>
            </a:r>
            <a:r>
              <a:rPr lang="cs-CZ" dirty="0" smtClean="0"/>
              <a:t>, která by umožnila společné fungování výrobkům různých značek v oblasti automatizace, zabezpečení a zábavy. Tyto společnosti plánují vypracovat otevřený software a dát ho k dispozici všem výrobcům, softwarovým vývojářům a poskytovatelům služeb.</a:t>
            </a:r>
          </a:p>
          <a:p>
            <a:r>
              <a:rPr lang="cs-CZ" dirty="0" smtClean="0"/>
              <a:t>Připravovaný software by nejen sjednotil rozmanité služby v oblastech řízení spotřeby energie, zabezpečovacích zařízení a spotřební elektroniky, ale mohl by se také průběžně rozvíjet v mobilních aplikacích; tím by spotřebitelé získali další možnosti k ovládání svého životního prostoru (viz názorný obrázek dole). Odpovídá tak na jeden z hlavních problémů realizace konceptu inteligentních budov v praxi, jímž je zajištění kompatibility jednotlivých systémů automatizace budov a rozmanitých zařízení, přístrojů a služeb na trhu.</a:t>
            </a:r>
          </a:p>
          <a:p>
            <a:r>
              <a:rPr lang="cs-CZ" dirty="0" smtClean="0"/>
              <a:t>Společnému úsilí uvedených firem předcházel úspěšný projekt inteligentního bytového domu „</a:t>
            </a:r>
            <a:r>
              <a:rPr lang="cs-CZ" dirty="0" err="1" smtClean="0"/>
              <a:t>Adjutantti</a:t>
            </a:r>
            <a:r>
              <a:rPr lang="cs-CZ" dirty="0" smtClean="0"/>
              <a:t>“ na předměstí finských Helsinek, vybaveného systémy automatizace od ABB, který funguje již od dubna 2012. Dodavatelem stavební části byla společnost Skanska </a:t>
            </a:r>
            <a:r>
              <a:rPr lang="cs-CZ" dirty="0" err="1" smtClean="0"/>
              <a:t>Residential</a:t>
            </a:r>
            <a:r>
              <a:rPr lang="cs-CZ" dirty="0" smtClean="0"/>
              <a:t> </a:t>
            </a:r>
            <a:r>
              <a:rPr lang="cs-CZ" dirty="0" err="1" smtClean="0"/>
              <a:t>Development</a:t>
            </a:r>
            <a:r>
              <a:rPr lang="cs-CZ" dirty="0" smtClean="0"/>
              <a:t> </a:t>
            </a:r>
            <a:r>
              <a:rPr lang="cs-CZ" dirty="0" err="1" smtClean="0"/>
              <a:t>Nordic</a:t>
            </a:r>
            <a:r>
              <a:rPr lang="cs-CZ" dirty="0" smtClean="0"/>
              <a:t>. Tato osmipatrová budova (viz foto nahoře) obsahuje celkem 42 bytů o ploše 53,5 – 121 m2, celkem téměř 3 168 m2 obytné plochy. Roční energetická spotřeba budovy činí v průměru 83 kWh/m2, z toho 70 kWh/m2 vytápění a 13 kWh/m2 elektřina, kromě spotřeby domácností. To je o 28 % méně oproti finským energetickým standardům.</a:t>
            </a:r>
          </a:p>
          <a:p>
            <a:r>
              <a:rPr lang="cs-CZ" dirty="0" smtClean="0"/>
              <a:t>K tomu napomáhá kromě jiného LED osvětlení v budově, energeticky úsporné spotřebiče i energeticky efektivní výtah KONE </a:t>
            </a:r>
            <a:r>
              <a:rPr lang="cs-CZ" dirty="0" err="1" smtClean="0"/>
              <a:t>EcoDisc</a:t>
            </a:r>
            <a:r>
              <a:rPr lang="cs-CZ" dirty="0" smtClean="0"/>
              <a:t>® s cca poloviční spotřebou energie oproti konvenčním elektrickým výtahům. K jeho pozoruhodným vlastnostem patří mimo jiné to, že při pohybu dolů dokáže </a:t>
            </a:r>
            <a:r>
              <a:rPr lang="cs-CZ" dirty="0" err="1" smtClean="0"/>
              <a:t>rekuperovat</a:t>
            </a:r>
            <a:r>
              <a:rPr lang="cs-CZ" dirty="0" smtClean="0"/>
              <a:t> elektřinu do rozvodné sítě (o rekuperaci se dosud hovoří především v souvislosti </a:t>
            </a:r>
            <a:r>
              <a:rPr lang="cs-CZ" b="1" dirty="0" smtClean="0">
                <a:effectLst/>
                <a:hlinkClick r:id="rId4"/>
              </a:rPr>
              <a:t>s inteligentními měnírnami</a:t>
            </a:r>
            <a:r>
              <a:rPr lang="cs-CZ" dirty="0" smtClean="0">
                <a:hlinkClick r:id="rId4"/>
              </a:rPr>
              <a:t> pro elektrické dopravní prostředky</a:t>
            </a:r>
            <a:r>
              <a:rPr lang="cs-CZ" dirty="0" smtClean="0"/>
              <a:t>). Také jeho osvětlení je vybaveno LED světelnými zdroji, šetřícími 80 % energie oproti halogenovým svítidlům při desetkrát delší životnosti.</a:t>
            </a:r>
          </a:p>
          <a:p>
            <a:r>
              <a:rPr lang="cs-CZ" dirty="0" smtClean="0"/>
              <a:t>Každá domácnost je vybavena systémem inteligentního měření spotřeby, monitorování a ovládání jednotlivých zařízení, které umožňují ovlivňovat chování obyvatel, a optimalizovat tak spotřebu energie. Tato zařízení lze ovládat pomocí internetu přes jednoduchý a názorný dotykový panel. Tato zařízení tak prakticky umožňují, aby obyvatelé bytů platili pouze za energii, kterou skutečně potřebují a spotřebují. Výsledkem jsou energetické úspory domácností na elektřině, teplé vodě a topení v průměrné výši 15 %.</a:t>
            </a:r>
          </a:p>
          <a:p>
            <a:r>
              <a:rPr lang="cs-CZ" dirty="0" smtClean="0"/>
              <a:t>K celkové energetické efektivnosti dále, kromě materiálů a stavebních prvků, patří také solární panely umístěné na střeše, jejichž celková plocha činí 136 m2. Tyto panely zásobují elektřinou společné prostory budovy a jejich vybavení. Přebytek je dodáván do distribuční sítě. Tyto panely zásobují elektřinou i čtyři nabíjecí stanice pro elektromobily, které jsou součástí budovy. Elektromobily byly dány po dobu jednoho roku obyvatelům k dispozici prostřednictvím společného parku vozidel City Car Club pro povzbuzení jejich zájmu o individuální </a:t>
            </a:r>
            <a:r>
              <a:rPr lang="cs-CZ" dirty="0" err="1" smtClean="0"/>
              <a:t>elektromobilitu</a:t>
            </a:r>
            <a:r>
              <a:rPr lang="cs-CZ" dirty="0" smtClean="0"/>
              <a:t>.</a:t>
            </a:r>
          </a:p>
          <a:p>
            <a:r>
              <a:rPr lang="cs-CZ" dirty="0" smtClean="0"/>
              <a:t>Výsledkem součinnosti všech prvků této inteligentní budovy jsou roční úspory uhlíkatých emisí minimálně ve výši 4 kg/m2, tedy celkem ročně 12,6 tun emisí. Při použití odlišných metodik a srovnávacích základů by bylo možno tyto úspory vyčíslit na více než čtyřnásobek.</a:t>
            </a:r>
          </a:p>
          <a:p>
            <a:r>
              <a:rPr lang="cs-CZ" dirty="0" smtClean="0"/>
              <a:t>Bytový dům </a:t>
            </a:r>
            <a:r>
              <a:rPr lang="cs-CZ" dirty="0" err="1" smtClean="0"/>
              <a:t>Adjutantti</a:t>
            </a:r>
            <a:r>
              <a:rPr lang="cs-CZ" dirty="0" smtClean="0"/>
              <a:t> a další podobné stavby tak umožňují velmi názorně a prakticky nahlédnout do obydlí budoucnosti, o němž se dnes hovoří jako o „inteligentním“ prostředí k životu a které svým obyvatelům poskytuje dříve nebývalou úroveň kontroly, bezpečnosti a pohodlí.</a:t>
            </a:r>
          </a:p>
          <a:p>
            <a:r>
              <a:rPr lang="cs-CZ" dirty="0" smtClean="0"/>
              <a:t>http://www.pro-elektrotechniky.cz/inteligentni-budovy/24.php</a:t>
            </a:r>
          </a:p>
          <a:p>
            <a:endParaRPr lang="cs-CZ" dirty="0" smtClean="0"/>
          </a:p>
          <a:p>
            <a:endParaRPr lang="cs-CZ" dirty="0" smtClean="0"/>
          </a:p>
          <a:p>
            <a:endParaRPr lang="cs-CZ" dirty="0" smtClean="0"/>
          </a:p>
          <a:p>
            <a:endParaRPr lang="cs-CZ" dirty="0" smtClean="0"/>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 </a:t>
            </a:r>
            <a:r>
              <a:rPr lang="cs-CZ" i="1" dirty="0" smtClean="0"/>
              <a:t>V roce 2013 byla dokončena stavba nové administrativní budovy nazvané BEA centrum Olomouc. Tato stavba se stala novou nejvyšší administrativní budovou v Olomouci a jednou z nejchytřejších budov Evropy.</a:t>
            </a:r>
            <a:r>
              <a:rPr lang="cs-CZ" dirty="0" smtClean="0"/>
              <a:t> </a:t>
            </a:r>
          </a:p>
          <a:p>
            <a:r>
              <a:rPr lang="cs-CZ" dirty="0" smtClean="0"/>
              <a:t>Požadavkem investora na měření a regulaci bylo od samého počátku integrovat veškeré technologie budovy do jednotného dispečerského pracoviště. Na tomto záměru se firma BUILDSYS s investorem podílela již od projekční fáze, čímž se podařilo přenést požadavky na komunikační propojení 28 různých technologií do zadání všech zhotovitelů jednotlivých integrovaných profesí. Pro splnění požadavku investora byl použit SCADA/HMI systém </a:t>
            </a:r>
            <a:r>
              <a:rPr lang="cs-CZ" dirty="0" err="1" smtClean="0"/>
              <a:t>Reliance</a:t>
            </a:r>
            <a:r>
              <a:rPr lang="cs-CZ" dirty="0" smtClean="0"/>
              <a:t> v konfiguraci server a klient. Na samostatně běžícím serveru probíhá veškerá komunikace a integrace všech napojených technologií. V objektu je nainstalováno 731 požárních hlásičů, 125 elektroměrů, 55 kamer, 635 vodoměrů, 2 meteorologické stanice, tepelná čerpadla a další technologické prvky. </a:t>
            </a:r>
          </a:p>
          <a:p>
            <a:r>
              <a:rPr lang="cs-CZ" dirty="0" smtClean="0"/>
              <a:t>Každé okno má svůj vlastní snímač. Při otevření okna dochází k vypnutí klimatizace. Snímá se také venkovní intenzita osvitu a podle toho se reguluje výkon osvětlení u oken. Těmito optimalizacemi dochází k významným úsporám energie. </a:t>
            </a:r>
          </a:p>
          <a:p>
            <a:r>
              <a:rPr lang="cs-CZ" dirty="0" smtClean="0"/>
              <a:t>Pro dokonalý přehled obsluhy je instalována pracovní stanice (klient) s aplikací </a:t>
            </a:r>
            <a:r>
              <a:rPr lang="cs-CZ" dirty="0" err="1" smtClean="0"/>
              <a:t>Reliance</a:t>
            </a:r>
            <a:r>
              <a:rPr lang="cs-CZ" dirty="0" smtClean="0"/>
              <a:t> 4 </a:t>
            </a:r>
            <a:r>
              <a:rPr lang="cs-CZ" dirty="0" err="1" smtClean="0"/>
              <a:t>Control</a:t>
            </a:r>
            <a:r>
              <a:rPr lang="cs-CZ" dirty="0" smtClean="0"/>
              <a:t> Server, která je kromě standardního monitoru napojena i na velkoplošnou obrazovku v řídicím centru objektu. Pro umožnění vzdáleného dohledu je systém rovněž vybaven možností vzdáleného přístupu přes internet. </a:t>
            </a:r>
          </a:p>
          <a:p>
            <a:r>
              <a:rPr lang="cs-CZ" dirty="0" smtClean="0"/>
              <a:t>Z řídicího centra lze pomocí SCADA systému </a:t>
            </a:r>
            <a:r>
              <a:rPr lang="cs-CZ" dirty="0" err="1" smtClean="0"/>
              <a:t>Reliance</a:t>
            </a:r>
            <a:r>
              <a:rPr lang="cs-CZ" dirty="0" smtClean="0"/>
              <a:t> monitorovat </a:t>
            </a:r>
          </a:p>
          <a:p>
            <a:r>
              <a:rPr lang="cs-CZ" dirty="0" smtClean="0"/>
              <a:t>• osvětlení (DALI) a jeho ovládání (KNX)</a:t>
            </a:r>
            <a:br>
              <a:rPr lang="cs-CZ" dirty="0" smtClean="0"/>
            </a:br>
            <a:r>
              <a:rPr lang="cs-CZ" dirty="0" smtClean="0"/>
              <a:t>• okenní žaluzie (automatické centrální řízení, lokální ovládání)</a:t>
            </a:r>
            <a:br>
              <a:rPr lang="cs-CZ" dirty="0" smtClean="0"/>
            </a:br>
            <a:r>
              <a:rPr lang="cs-CZ" dirty="0" smtClean="0"/>
              <a:t>• vzduchotechniku pro posluchárny, galerie, atria, restauraci a kuchyně</a:t>
            </a:r>
            <a:br>
              <a:rPr lang="cs-CZ" dirty="0" smtClean="0"/>
            </a:br>
            <a:r>
              <a:rPr lang="cs-CZ" dirty="0" smtClean="0"/>
              <a:t>• elektronický zabezpečovací systém včetně půdorysného zobrazení</a:t>
            </a:r>
            <a:br>
              <a:rPr lang="cs-CZ" dirty="0" smtClean="0"/>
            </a:br>
            <a:r>
              <a:rPr lang="cs-CZ" dirty="0" smtClean="0"/>
              <a:t>• elektronický požární systém včetně půdorysného zobrazení stavu jednotlivých hlásičů</a:t>
            </a:r>
            <a:br>
              <a:rPr lang="cs-CZ" dirty="0" smtClean="0"/>
            </a:br>
            <a:r>
              <a:rPr lang="cs-CZ" dirty="0" smtClean="0"/>
              <a:t>• poruchy požárních technologií</a:t>
            </a:r>
            <a:br>
              <a:rPr lang="cs-CZ" dirty="0" smtClean="0"/>
            </a:br>
            <a:r>
              <a:rPr lang="cs-CZ" dirty="0" smtClean="0"/>
              <a:t>• otevírání oken a světlíků</a:t>
            </a:r>
            <a:br>
              <a:rPr lang="cs-CZ" dirty="0" smtClean="0"/>
            </a:br>
            <a:r>
              <a:rPr lang="cs-CZ" dirty="0" smtClean="0"/>
              <a:t>• provoz výtahů</a:t>
            </a:r>
            <a:br>
              <a:rPr lang="cs-CZ" dirty="0" smtClean="0"/>
            </a:br>
            <a:r>
              <a:rPr lang="cs-CZ" dirty="0" smtClean="0"/>
              <a:t>• centrální odečítání spotřeb energie</a:t>
            </a:r>
            <a:br>
              <a:rPr lang="cs-CZ" dirty="0" smtClean="0"/>
            </a:br>
            <a:r>
              <a:rPr lang="cs-CZ" dirty="0" smtClean="0"/>
              <a:t>• IP kamery</a:t>
            </a:r>
            <a:br>
              <a:rPr lang="cs-CZ" dirty="0" smtClean="0"/>
            </a:br>
            <a:r>
              <a:rPr lang="cs-CZ" dirty="0" smtClean="0"/>
              <a:t>• přístupový a obchůzkový systém</a:t>
            </a:r>
            <a:br>
              <a:rPr lang="cs-CZ" dirty="0" smtClean="0"/>
            </a:br>
            <a:r>
              <a:rPr lang="cs-CZ" dirty="0" smtClean="0"/>
              <a:t>• regulaci čtvrthodinového maxima</a:t>
            </a:r>
            <a:br>
              <a:rPr lang="cs-CZ" dirty="0" smtClean="0"/>
            </a:br>
            <a:r>
              <a:rPr lang="cs-CZ" dirty="0" smtClean="0"/>
              <a:t>• klimatizaci datového centra</a:t>
            </a:r>
            <a:br>
              <a:rPr lang="cs-CZ" dirty="0" smtClean="0"/>
            </a:br>
            <a:r>
              <a:rPr lang="cs-CZ" dirty="0" smtClean="0"/>
              <a:t>• dieselagregát</a:t>
            </a:r>
            <a:br>
              <a:rPr lang="cs-CZ" dirty="0" smtClean="0"/>
            </a:br>
            <a:r>
              <a:rPr lang="cs-CZ" dirty="0" smtClean="0"/>
              <a:t>• UPS jednotky</a:t>
            </a:r>
            <a:br>
              <a:rPr lang="cs-CZ" dirty="0" smtClean="0"/>
            </a:br>
            <a:r>
              <a:rPr lang="cs-CZ" dirty="0" smtClean="0"/>
              <a:t>• automatickou tlakovou stanici</a:t>
            </a:r>
            <a:br>
              <a:rPr lang="cs-CZ" dirty="0" smtClean="0"/>
            </a:br>
            <a:r>
              <a:rPr lang="cs-CZ" dirty="0" smtClean="0"/>
              <a:t>• rozesílání alarmů prostřednictvím e-mailové nebo SMS zprávy </a:t>
            </a:r>
          </a:p>
          <a:p>
            <a:r>
              <a:rPr lang="cs-CZ" dirty="0" smtClean="0"/>
              <a:t>V areálu BEA centra sídlí i Moravská vysoká škola Olomouc. Studenti si tak mohou špičkové technologie, o kterých se učí na přednáškách, přímo v areálu „osahat“. </a:t>
            </a:r>
          </a:p>
          <a:p>
            <a:endParaRPr lang="cs-CZ" dirty="0"/>
          </a:p>
        </p:txBody>
      </p:sp>
      <p:sp>
        <p:nvSpPr>
          <p:cNvPr id="4" name="Zástupný symbol pro číslo snímku 3"/>
          <p:cNvSpPr>
            <a:spLocks noGrp="1"/>
          </p:cNvSpPr>
          <p:nvPr>
            <p:ph type="sldNum" sz="quarter" idx="10"/>
          </p:nvPr>
        </p:nvSpPr>
        <p:spPr/>
        <p:txBody>
          <a:bodyPr/>
          <a:lstStyle/>
          <a:p>
            <a:fld id="{5AE94B81-814A-4B4D-A8F3-B520F2645C5E}" type="slidenum">
              <a:rPr lang="cs-CZ" smtClean="0"/>
              <a:t>49</a:t>
            </a:fld>
            <a:endParaRPr lang="cs-CZ"/>
          </a:p>
        </p:txBody>
      </p:sp>
    </p:spTree>
    <p:extLst>
      <p:ext uri="{BB962C8B-B14F-4D97-AF65-F5344CB8AC3E}">
        <p14:creationId xmlns:p14="http://schemas.microsoft.com/office/powerpoint/2010/main" val="5770469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http://inbudovy.cz/artykul/article/pozarni-ochrana-v-inteligentnich-budovach/</a:t>
            </a:r>
          </a:p>
          <a:p>
            <a:r>
              <a:rPr lang="cs-CZ" b="1" dirty="0" smtClean="0"/>
              <a:t>Požární ochrana v inteligentních budovách </a:t>
            </a:r>
          </a:p>
          <a:p>
            <a:r>
              <a:rPr lang="cs-CZ" b="1" dirty="0" smtClean="0"/>
              <a:t>-- Pondělí, 17 prosinec 2012</a:t>
            </a:r>
          </a:p>
          <a:p>
            <a:r>
              <a:rPr lang="cs-CZ" i="1" dirty="0" smtClean="0"/>
              <a:t>Inteligentní budovy díky mnoha technickým vymoženostem poskytují svým uživatelům vysoký stupeň bezpečnosti a pohodlí, ale ani ony se nevyhnou riziku vzniku požáru. Jak je zajištěna jejich bezpečnost z hlediska požární ochrany? </a:t>
            </a:r>
            <a:endParaRPr lang="cs-CZ" dirty="0" smtClean="0"/>
          </a:p>
          <a:p>
            <a:r>
              <a:rPr lang="cs-CZ" dirty="0" smtClean="0"/>
              <a:t>Úspory energií a snižování energetické náročnosti budov patří k hlavním tématům naší doby. Nový koncept inteligentních budov založených na technickém vývoji současnosti a na hospodárném využívání energie pomocí řízení elektricky ovládaných zařízení přináší vyšší </a:t>
            </a:r>
            <a:r>
              <a:rPr lang="cs-CZ" dirty="0" err="1" smtClean="0"/>
              <a:t>fi</a:t>
            </a:r>
            <a:r>
              <a:rPr lang="cs-CZ" dirty="0" smtClean="0"/>
              <a:t> </a:t>
            </a:r>
            <a:r>
              <a:rPr lang="cs-CZ" dirty="0" err="1" smtClean="0"/>
              <a:t>nanční</a:t>
            </a:r>
            <a:r>
              <a:rPr lang="cs-CZ" dirty="0" smtClean="0"/>
              <a:t> úspory a nižší náklady na provoz objektu. I inteligentní budovy je však třeba chránit před rizikem vzniku požáru a zajistit tak bezpečnost jejich uživatelům. Podívejme se, jak je zabezpečena požární ochrana v inteligentních budovách. </a:t>
            </a:r>
          </a:p>
          <a:p>
            <a:r>
              <a:rPr lang="cs-CZ" b="1" dirty="0" smtClean="0"/>
              <a:t>Požár včas detekuje elektrická požární signalizace (EPS)</a:t>
            </a:r>
            <a:r>
              <a:rPr lang="cs-CZ" dirty="0" smtClean="0"/>
              <a:t> </a:t>
            </a:r>
          </a:p>
          <a:p>
            <a:r>
              <a:rPr lang="cs-CZ" dirty="0" smtClean="0"/>
              <a:t>Základním prvkem pro zajištění bezpečnosti inteligentních objektů je elektrická požární signalizace (EPS), která má za úkol včas detekovat případný požár a eventuálně vyhlásit požární poplach. V současnosti je již připravena možnost integrace systémů EPS do řídicího systému budovy. Podle současné platné legislativy však musí být systém EPS vždy nadřazen ostatním systémům, což vede ke komplikacím při vlastní integraci. Jde zejména o systémy typu </a:t>
            </a:r>
            <a:r>
              <a:rPr lang="cs-CZ" dirty="0" err="1" smtClean="0"/>
              <a:t>Notifi</a:t>
            </a:r>
            <a:r>
              <a:rPr lang="cs-CZ" dirty="0" smtClean="0"/>
              <a:t> </a:t>
            </a:r>
            <a:r>
              <a:rPr lang="cs-CZ" dirty="0" err="1" smtClean="0"/>
              <a:t>er</a:t>
            </a:r>
            <a:r>
              <a:rPr lang="cs-CZ" dirty="0" smtClean="0"/>
              <a:t>, </a:t>
            </a:r>
            <a:r>
              <a:rPr lang="cs-CZ" dirty="0" err="1" smtClean="0"/>
              <a:t>Esser</a:t>
            </a:r>
            <a:r>
              <a:rPr lang="cs-CZ" dirty="0" smtClean="0"/>
              <a:t>, </a:t>
            </a:r>
            <a:r>
              <a:rPr lang="cs-CZ" dirty="0" err="1" smtClean="0"/>
              <a:t>Zettler</a:t>
            </a:r>
            <a:r>
              <a:rPr lang="cs-CZ" dirty="0" smtClean="0"/>
              <a:t>, </a:t>
            </a:r>
            <a:r>
              <a:rPr lang="cs-CZ" dirty="0" err="1" smtClean="0"/>
              <a:t>Chubb</a:t>
            </a:r>
            <a:r>
              <a:rPr lang="cs-CZ" dirty="0" smtClean="0"/>
              <a:t>, </a:t>
            </a:r>
            <a:r>
              <a:rPr lang="cs-CZ" dirty="0" err="1" smtClean="0"/>
              <a:t>Gents</a:t>
            </a:r>
            <a:r>
              <a:rPr lang="cs-CZ" dirty="0" smtClean="0"/>
              <a:t>, </a:t>
            </a:r>
            <a:r>
              <a:rPr lang="cs-CZ" dirty="0" err="1" smtClean="0"/>
              <a:t>Sigmasys</a:t>
            </a:r>
            <a:r>
              <a:rPr lang="cs-CZ" dirty="0" smtClean="0"/>
              <a:t>, </a:t>
            </a:r>
            <a:r>
              <a:rPr lang="cs-CZ" dirty="0" err="1" smtClean="0"/>
              <a:t>Schrack</a:t>
            </a:r>
            <a:r>
              <a:rPr lang="cs-CZ" dirty="0" smtClean="0"/>
              <a:t> a další. Data získaná z čidel EPS lze samozřejmě dále zpracovat. Například v případě detekce požáru zařízení EPS okamžitě přenáší informace bezpečnostnímu dispečinku budovy, vyhlásí evakuaci a povolá jednotky integrovaného záchranného systému. </a:t>
            </a:r>
          </a:p>
          <a:p>
            <a:r>
              <a:rPr lang="cs-CZ" b="1" dirty="0" smtClean="0"/>
              <a:t>Na EPS lze napojit bezpečnostní a informační systém</a:t>
            </a:r>
            <a:r>
              <a:rPr lang="cs-CZ" dirty="0" smtClean="0"/>
              <a:t> </a:t>
            </a:r>
          </a:p>
          <a:p>
            <a:r>
              <a:rPr lang="cs-CZ" dirty="0" smtClean="0"/>
              <a:t>Bezpečnost uživatelů budovy lze střežit prostřednictvím jednotlivých bezpečnostních a informačních systémů. Například bezpečnostní systém v případě ohrožení zajistí za dané situace nejrychlejší a nejbezpečnější evakuaci osob vyskytujících se v objektu (zejména řízením ventilace na únikových cestách, vhodnou aktivací zařízení pro odvod kouře a tepla, směrováním osob k bezpečnému úniku dynamickým informačním systémem apod.). Informace o pohybu osob po objektu může být díky nejnovějším technologiím navíc vizualizovaná v 3D modelu současně s modelem rozsahu a rozvoje požáru a zakouření (například na základě zpracování informací z adresovatelných hlásičů požáru). Integraci na systém EPS z hlediska požární ochrany napomáhají: </a:t>
            </a:r>
          </a:p>
          <a:p>
            <a:r>
              <a:rPr lang="cs-CZ" dirty="0" smtClean="0"/>
              <a:t>• Elektronické zabezpečovací systémy (EZS) – data z EZS lze zpracovat podobně jako data z čidel EPS a nastavit tak konkrétní požadavky a omezení. </a:t>
            </a:r>
          </a:p>
          <a:p>
            <a:r>
              <a:rPr lang="cs-CZ" dirty="0" smtClean="0"/>
              <a:t>• Systém kontroly vstupu – pro získání přehledu o pohybu osob v budově, což je důležité zejména pro případ evakuace objektu (například v jakých patrech se tyto osoby nacházejí). </a:t>
            </a:r>
          </a:p>
          <a:p>
            <a:r>
              <a:rPr lang="cs-CZ" dirty="0" smtClean="0"/>
              <a:t>• Monitorovací kamerový systém s uzavřeným okruhem (CCTV) – efektivně monitoruje požadované prostory a případně provádí záznam.  </a:t>
            </a:r>
            <a:br>
              <a:rPr lang="cs-CZ" dirty="0" smtClean="0"/>
            </a:br>
            <a:r>
              <a:rPr lang="cs-CZ" dirty="0" err="1" smtClean="0"/>
              <a:t>CCTVje</a:t>
            </a:r>
            <a:r>
              <a:rPr lang="cs-CZ" dirty="0" smtClean="0"/>
              <a:t> důležitý nejen při </a:t>
            </a:r>
            <a:r>
              <a:rPr lang="cs-CZ" dirty="0" err="1" smtClean="0"/>
              <a:t>identifi</a:t>
            </a:r>
            <a:r>
              <a:rPr lang="cs-CZ" dirty="0" smtClean="0"/>
              <a:t> </a:t>
            </a:r>
            <a:r>
              <a:rPr lang="cs-CZ" dirty="0" err="1" smtClean="0"/>
              <a:t>kaci</a:t>
            </a:r>
            <a:r>
              <a:rPr lang="cs-CZ" dirty="0" smtClean="0"/>
              <a:t> vzniku mimořádné události v budově, ale i při jejím zvládání. </a:t>
            </a:r>
          </a:p>
          <a:p>
            <a:r>
              <a:rPr lang="cs-CZ" dirty="0" smtClean="0"/>
              <a:t>• Systém řízení osvětlení budovy – osvětlení především únikových cest, ať už klasicky, nebo z nouzových zdrojů elektrické energie, má nezbytný význam pro včasnou evakuaci objektu. </a:t>
            </a:r>
          </a:p>
          <a:p>
            <a:r>
              <a:rPr lang="cs-CZ" dirty="0" smtClean="0"/>
              <a:t>• Řízení zdroje chladu/tepla – systém klimatizačních jednotek integrovaný do řídicích systémů pomáhá technologicky ovládat teplotní parametry budov. Je-li v budově instalováno stabilní hasicí zařízení (SHZ), je možné jej spustit podle okamžité situace v konkrétním prostoru (především v závislosti na množství kouře a zplodin hoření, počtu osob apod.), čímž se dosáhne jeho efektivního a účinného nasazení bez vzniku zbytečných následných škod. </a:t>
            </a:r>
          </a:p>
          <a:p>
            <a:r>
              <a:rPr lang="cs-CZ" b="1" dirty="0" smtClean="0"/>
              <a:t>Detektory systému EPS – hlásiče požáru</a:t>
            </a:r>
            <a:r>
              <a:rPr lang="cs-CZ" dirty="0" smtClean="0"/>
              <a:t> </a:t>
            </a:r>
          </a:p>
          <a:p>
            <a:r>
              <a:rPr lang="cs-CZ" dirty="0" smtClean="0"/>
              <a:t>Z čeho se systém EPS skládá a jak jednotlivé prvky fungují? Podíváme-li se blíže na detektory systému EPS, existuje několik různých druhů požárních hlásičů, které detekují riziko požáru různými způsoby: </a:t>
            </a:r>
          </a:p>
          <a:p>
            <a:r>
              <a:rPr lang="cs-CZ" dirty="0" smtClean="0"/>
              <a:t>• Opticko-dýmové hlásiče požáru – reagují na nárůst koncentrace viditelného dýmu, který ovlivňuje rozptyl nebo absorpci elektromagnetického záření v oblasti infračervené, viditelné nebo </a:t>
            </a:r>
            <a:r>
              <a:rPr lang="cs-CZ" dirty="0" err="1" smtClean="0"/>
              <a:t>ultrafi</a:t>
            </a:r>
            <a:r>
              <a:rPr lang="cs-CZ" dirty="0" smtClean="0"/>
              <a:t> </a:t>
            </a:r>
            <a:r>
              <a:rPr lang="cs-CZ" dirty="0" err="1" smtClean="0"/>
              <a:t>alové</a:t>
            </a:r>
            <a:r>
              <a:rPr lang="cs-CZ" dirty="0" smtClean="0"/>
              <a:t> části spektra. </a:t>
            </a:r>
          </a:p>
          <a:p>
            <a:r>
              <a:rPr lang="cs-CZ" dirty="0" smtClean="0"/>
              <a:t>• Teplotní hlásiče – kontrolují změnu teploty okolního prostředí; při zvýšení teploty reagují poplachovým signálem. Zvýšení teploty mohou vyhodnocovat buď při překročení nastavené mezní teploty (tzv. </a:t>
            </a:r>
            <a:r>
              <a:rPr lang="cs-CZ" dirty="0" err="1" smtClean="0"/>
              <a:t>termomaximální</a:t>
            </a:r>
            <a:r>
              <a:rPr lang="cs-CZ" dirty="0" smtClean="0"/>
              <a:t> hlásiče), nebo v závislosti na nárůstu teploty za určitý čas (tzv. </a:t>
            </a:r>
            <a:r>
              <a:rPr lang="cs-CZ" dirty="0" err="1" smtClean="0"/>
              <a:t>termodiferenciální</a:t>
            </a:r>
            <a:r>
              <a:rPr lang="cs-CZ" dirty="0" smtClean="0"/>
              <a:t> hlásiče). Teplotní detektory jsou určené do prostředí, kde není možné použít dýmové hlásiče, protože při požáru nevznikne dostatečné množství dýmu, resp. kde se dým z technických důvodů vyskytuje běžně, nebo při požáru vznikne velké teplo. </a:t>
            </a:r>
          </a:p>
          <a:p>
            <a:r>
              <a:rPr lang="cs-CZ" dirty="0" smtClean="0"/>
              <a:t>• </a:t>
            </a:r>
            <a:r>
              <a:rPr lang="cs-CZ" dirty="0" err="1" smtClean="0"/>
              <a:t>Termomaximální</a:t>
            </a:r>
            <a:r>
              <a:rPr lang="cs-CZ" dirty="0" smtClean="0"/>
              <a:t> hlásiče – jako poplach vyhodnocují překročení nastavené maximální teploty, což bývá obvykle 60 °C, pro některé aplikace se používá 80 až 100 °C. Jako senzory na měření teploty lze použít polovodičový termistor, tavnou pojistku, bimetalový pás, případně senzor využívající tepelnou roztažnost plynu či kapaliny. Tento typ hlásiče je vhodný pro detekci otevřeného ohně v prostorách, kde se předpokládá rychlý nárůst teploty vlivem technologických procesů, nejenom hořením. </a:t>
            </a:r>
          </a:p>
          <a:p>
            <a:r>
              <a:rPr lang="cs-CZ" dirty="0" smtClean="0"/>
              <a:t>• </a:t>
            </a:r>
            <a:r>
              <a:rPr lang="cs-CZ" dirty="0" err="1" smtClean="0"/>
              <a:t>Termodiferenciální</a:t>
            </a:r>
            <a:r>
              <a:rPr lang="cs-CZ" dirty="0" smtClean="0"/>
              <a:t> hlásiče – jako poplach vyhodnocují prudké zvýšení teploty za jednotku času, která při absolutní hodnotě teploty nemusí být vysoká. Senzory na měření teploty mohou být buď polovodičový termistor, nebo senzor využívající tepelnou roztažnost plynu či kapaliny. Předpokladem je samozřejmě jiné zapojení a vyhodnocování signálu. Hlásič se skládá z tzv. maximální části, která reaguje na překročení nastavené teploty okolí (obvykle 60 °C až 100 °C), a z diferenciální části, jež reaguje na rychlost narůstání teploty (asi 10 °C za jednu až tři minuty). Tepelné hlásiče se vyrábějí pro běžné prostředí a pro prostředí s nebezpečím výbuchu. Při volbě hlásiče je třeba přihlížet k teplotě prostředí, aby nedošlo k nežádoucí funkci detektoru v důsledku překročení maximální teploty při trvalém provozu (60 °C) a rychlé změně teploty o více než 6 °C za minutu. Stejně tak se tepelné hlásiče nesmějí umisťovat tam, kde by je mohly zahřívat jiné zdroje tepla, jako například teplovod nebo sluneční záření. </a:t>
            </a:r>
          </a:p>
          <a:p>
            <a:r>
              <a:rPr lang="cs-CZ" dirty="0" smtClean="0"/>
              <a:t>• Hlásiče plamene – reagují na ultrafialový modulový podíl v </a:t>
            </a:r>
            <a:r>
              <a:rPr lang="cs-CZ" dirty="0" err="1" smtClean="0"/>
              <a:t>plameni</a:t>
            </a:r>
            <a:r>
              <a:rPr lang="cs-CZ" dirty="0" smtClean="0"/>
              <a:t> pomocí fotoelektrického článku s předřazeným </a:t>
            </a:r>
            <a:r>
              <a:rPr lang="cs-CZ" dirty="0" err="1" smtClean="0"/>
              <a:t>fi</a:t>
            </a:r>
            <a:r>
              <a:rPr lang="cs-CZ" dirty="0" smtClean="0"/>
              <a:t> </a:t>
            </a:r>
            <a:r>
              <a:rPr lang="cs-CZ" dirty="0" err="1" smtClean="0"/>
              <a:t>ltrem</a:t>
            </a:r>
            <a:r>
              <a:rPr lang="cs-CZ" dirty="0" smtClean="0"/>
              <a:t> a na infračervené záření plamenů hořícího dřeva, plastů, alkoholu, výrobků z ropy apod. Nejsou citlivé na denní a umělé osvětlení a nereagují na samostatné tepelné, </a:t>
            </a:r>
            <a:r>
              <a:rPr lang="cs-CZ" dirty="0" err="1" smtClean="0"/>
              <a:t>ultrafi</a:t>
            </a:r>
            <a:r>
              <a:rPr lang="cs-CZ" dirty="0" smtClean="0"/>
              <a:t> </a:t>
            </a:r>
            <a:r>
              <a:rPr lang="cs-CZ" dirty="0" err="1" smtClean="0"/>
              <a:t>alové</a:t>
            </a:r>
            <a:r>
              <a:rPr lang="cs-CZ" dirty="0" smtClean="0"/>
              <a:t> či rentgenové záření. Detektory plamene jsou vhodné do prostředí, kde se při požáru předpokládá rychlé hoření otevřeným plamenem nebo nebezpečí výbuchu. </a:t>
            </a:r>
          </a:p>
          <a:p>
            <a:r>
              <a:rPr lang="cs-CZ" b="1" dirty="0" smtClean="0"/>
              <a:t>Připojení hlásičů požáru na ústřednu EPS</a:t>
            </a:r>
            <a:r>
              <a:rPr lang="cs-CZ" dirty="0" smtClean="0"/>
              <a:t> </a:t>
            </a:r>
          </a:p>
          <a:p>
            <a:r>
              <a:rPr lang="cs-CZ" dirty="0" smtClean="0"/>
              <a:t>Hlásiče požáru se následně připojují na poplachovou ústřednu. Na ústřednu EPS mohou být připojeny buďto vyváženou požární smyčkou, nebo sběrnicí. Požární smyčka je vedení, které spojuje hlásič nebo skupinu hlásičů s příslušným vstupem do ústředny. Obvykle se používá dvouvodičové připojení a vodiče smyčky jsou z poplachové ústředny napájené střídavým napětím, které slouží jako napájení detektorů. Nevýhodou připojení hlásičů do smyčky je ale malá přesnost při hlášení místa požáru, neboť ústředna indikuje jen smyčku, která vyhlásila poplach, a ne konkrétní hlásič. Toto řešení může být nevýhodou obzvláště v objektech s větším počtem místností a větším počtem hlásičů připojených do jedné smyčky. Moderním způsobem připojení požárních hlásičů je pak sběrnice, která umožňuje přímou adresaci hlásičů a v případě inteligentního programového vybavení poplachové ústředny také přesnou informaci o místě signalizovaného požáru. Sběrnicové připojení zpravidla využívá dva vodiče společné pro napájení i přenos. Jako přenosové médium se standardně používá kroucená dvojlinka. </a:t>
            </a:r>
          </a:p>
          <a:p>
            <a:r>
              <a:rPr lang="cs-CZ" b="1" dirty="0" smtClean="0"/>
              <a:t>Funkce ústředny EPS Ústředna</a:t>
            </a:r>
            <a:r>
              <a:rPr lang="cs-CZ" dirty="0" smtClean="0"/>
              <a:t> </a:t>
            </a:r>
          </a:p>
          <a:p>
            <a:r>
              <a:rPr lang="cs-CZ" dirty="0" smtClean="0"/>
              <a:t>EPS je zařízení, které přijímá a vyhodnocuje výstupní elektrické signály hlásičů požáru nebo ústředen nižšího stupně, signalizuje a vysílá informace o svých stavech, řídí doplňující zařízení a přímo nebo nepřímo ovládá zařízení, která brání rozšiřování požáru a ulehčují, případně vykonávají protipožární zásah (například požární dveře, samočinné hasicí zařízení, automatické vypínání přívodu elektrické energie, vypínání vzduchotechniky apod.). Součástí ústředny je akustická a optická signalizace poplachu. Zdokonalené, mikroprocesorem řízené ústředny mohou kromě impulzů z požárních hlásičů vyhodnocovat signály také z detektorů hořlavých plynů a umožňují ovládání pomocných zařízení (otvírání dýmových klapek, zavírání požárních dveří, zastavení větrání, řízení výtahů a uvádění požárně-technických zařízení do provozu). Ústředna při poplachu nechává obsluze krátký čas pro posouzení a vyhodnocení míry vznikajícího nebezpečí. V případě zanedbatelného nebezpečí může obsluha odpočítávání (tzv. countdown) přerušit. Jestliže obsluha ve stanoveném čase nezasáhne, automaticky se spustí dálkový přenos poplachového signálu. Obsluha může také čas na rozhodování zkrátit, když stiskne tlačítko poplach přímo na ovládacím panelu (tzv. dvoustupňový poplach) a přivolá tak hasičské jednotky. </a:t>
            </a:r>
          </a:p>
          <a:p>
            <a:r>
              <a:rPr lang="cs-CZ" b="1" dirty="0" smtClean="0"/>
              <a:t>Novinka v segmentu ústředen EPS</a:t>
            </a:r>
            <a:r>
              <a:rPr lang="cs-CZ" dirty="0" smtClean="0"/>
              <a:t> </a:t>
            </a:r>
          </a:p>
          <a:p>
            <a:r>
              <a:rPr lang="cs-CZ" dirty="0" smtClean="0"/>
              <a:t>Novinkou v oblasti ústředen požární signalizace je například modulární ústředna </a:t>
            </a:r>
            <a:r>
              <a:rPr lang="cs-CZ" dirty="0" err="1" smtClean="0"/>
              <a:t>Sinteso</a:t>
            </a:r>
            <a:r>
              <a:rPr lang="cs-CZ" dirty="0" smtClean="0"/>
              <a:t> FC2080 od společnosti Siemens. Tato ústředna je určena pro mimořádně velké systémy detekce požáru (například na letištích, v nákupních střediscích, ve výrobních závodech v chemickém a farmaceutickém průmyslu nebo v elektrárnách), je možné k ní připojit až 5 000 hlásičů požáru a dalších periferních zařízení a lze ji individuálně </a:t>
            </a:r>
            <a:r>
              <a:rPr lang="cs-CZ" dirty="0" err="1" smtClean="0"/>
              <a:t>konfi</a:t>
            </a:r>
            <a:r>
              <a:rPr lang="cs-CZ" dirty="0" smtClean="0"/>
              <a:t> </a:t>
            </a:r>
            <a:r>
              <a:rPr lang="cs-CZ" dirty="0" err="1" smtClean="0"/>
              <a:t>gurovat</a:t>
            </a:r>
            <a:r>
              <a:rPr lang="cs-CZ" dirty="0" smtClean="0"/>
              <a:t> přidáním až 37 linkových a I/O karet. V ústředně je použita zdvojená procesorová karta s automatickým přepínáním při výskytu chyby, redundantní software či vestavěný režim nouzového provozu, který zajišťuje přesměrování výstrah i v případě výpadku centrální ústředny požární signalizace. Při požárním poplachu pak může být podle situace buď volán veřejný hasičský sbor, nebo je k prověření situace nejprve přivolán místní bezpečnostní personál v objektu. </a:t>
            </a:r>
          </a:p>
          <a:p>
            <a:r>
              <a:rPr lang="cs-CZ" b="1" dirty="0" smtClean="0"/>
              <a:t>Příklad inteligentní budovy s EPS</a:t>
            </a:r>
            <a:r>
              <a:rPr lang="cs-CZ" dirty="0" smtClean="0"/>
              <a:t> </a:t>
            </a:r>
          </a:p>
          <a:p>
            <a:r>
              <a:rPr lang="cs-CZ" dirty="0" smtClean="0"/>
              <a:t>Na závěr ještě v krátkosti uveďme příklad z praxe. Příkladem inteligentní budovy s nainstalovaným systémem EPS je hotel </a:t>
            </a:r>
            <a:r>
              <a:rPr lang="cs-CZ" dirty="0" err="1" smtClean="0"/>
              <a:t>Holiday</a:t>
            </a:r>
            <a:r>
              <a:rPr lang="cs-CZ" dirty="0" smtClean="0"/>
              <a:t> Inn Prague </a:t>
            </a:r>
            <a:r>
              <a:rPr lang="cs-CZ" dirty="0" err="1" smtClean="0"/>
              <a:t>Congress</a:t>
            </a:r>
            <a:r>
              <a:rPr lang="cs-CZ" dirty="0" smtClean="0"/>
              <a:t> Centre v centru Prahy. Pro spuštění požárního poplachu jsou po celém objektu nainstalovány tlačítkové a automatické hlásiče. EPS slouží jako detekční systém pro </a:t>
            </a:r>
            <a:r>
              <a:rPr lang="cs-CZ" dirty="0" err="1" smtClean="0"/>
              <a:t>identifi</a:t>
            </a:r>
            <a:r>
              <a:rPr lang="cs-CZ" dirty="0" smtClean="0"/>
              <a:t> </a:t>
            </a:r>
            <a:r>
              <a:rPr lang="cs-CZ" dirty="0" err="1" smtClean="0"/>
              <a:t>kaci</a:t>
            </a:r>
            <a:r>
              <a:rPr lang="cs-CZ" dirty="0" smtClean="0"/>
              <a:t> požáru v jeho počátečním stadiu. V kombinaci se zařízením dálkového přenosu se informace o možném požáru přenáší na určené místo, tedy na pult centrální ochrany hasičského záchranného sboru Kongresového centra. Inteligentní budova je tedy komplexním systémem, v němž je nutno pečlivě zvažovat otázku zajištění bezpečnosti uživatelů. Díky integrovanému managementu zahrnujícímu řízení bezpečnostních systémů, energetické soustavy, chlazení, vzduchotechniky a osvětlení lze však v případě ohrožení bezpečnosti získat důkladný přehled o aktuální situaci a rychle najít způsob, jak ji řešit. </a:t>
            </a:r>
          </a:p>
          <a:p>
            <a:endParaRPr lang="cs-CZ" dirty="0"/>
          </a:p>
        </p:txBody>
      </p:sp>
      <p:sp>
        <p:nvSpPr>
          <p:cNvPr id="4" name="Zástupný symbol pro číslo snímku 3"/>
          <p:cNvSpPr>
            <a:spLocks noGrp="1"/>
          </p:cNvSpPr>
          <p:nvPr>
            <p:ph type="sldNum" sz="quarter" idx="10"/>
          </p:nvPr>
        </p:nvSpPr>
        <p:spPr/>
        <p:txBody>
          <a:bodyPr/>
          <a:lstStyle/>
          <a:p>
            <a:fld id="{5AE94B81-814A-4B4D-A8F3-B520F2645C5E}" type="slidenum">
              <a:rPr lang="cs-CZ" smtClean="0"/>
              <a:t>50</a:t>
            </a:fld>
            <a:endParaRPr lang="cs-CZ"/>
          </a:p>
        </p:txBody>
      </p:sp>
    </p:spTree>
    <p:extLst>
      <p:ext uri="{BB962C8B-B14F-4D97-AF65-F5344CB8AC3E}">
        <p14:creationId xmlns:p14="http://schemas.microsoft.com/office/powerpoint/2010/main" val="2816072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4AEED6B-1DEF-4B38-9359-A0A553E22613}" type="slidenum">
              <a:rPr lang="cs-CZ" smtClean="0"/>
              <a:t>5</a:t>
            </a:fld>
            <a:endParaRPr lang="cs-CZ"/>
          </a:p>
        </p:txBody>
      </p:sp>
    </p:spTree>
    <p:extLst>
      <p:ext uri="{BB962C8B-B14F-4D97-AF65-F5344CB8AC3E}">
        <p14:creationId xmlns:p14="http://schemas.microsoft.com/office/powerpoint/2010/main" val="407281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6</a:t>
            </a:fld>
            <a:endParaRPr lang="cs-CZ"/>
          </a:p>
        </p:txBody>
      </p:sp>
    </p:spTree>
    <p:extLst>
      <p:ext uri="{BB962C8B-B14F-4D97-AF65-F5344CB8AC3E}">
        <p14:creationId xmlns:p14="http://schemas.microsoft.com/office/powerpoint/2010/main" val="300975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7</a:t>
            </a:fld>
            <a:endParaRPr lang="cs-CZ"/>
          </a:p>
        </p:txBody>
      </p:sp>
    </p:spTree>
    <p:extLst>
      <p:ext uri="{BB962C8B-B14F-4D97-AF65-F5344CB8AC3E}">
        <p14:creationId xmlns:p14="http://schemas.microsoft.com/office/powerpoint/2010/main" val="421490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AE57AAD1-7A0A-4B73-A446-BCD80254D39C}" type="slidenum">
              <a:rPr lang="cs-CZ" smtClean="0"/>
              <a:t>8</a:t>
            </a:fld>
            <a:endParaRPr lang="cs-CZ"/>
          </a:p>
        </p:txBody>
      </p:sp>
    </p:spTree>
    <p:extLst>
      <p:ext uri="{BB962C8B-B14F-4D97-AF65-F5344CB8AC3E}">
        <p14:creationId xmlns:p14="http://schemas.microsoft.com/office/powerpoint/2010/main" val="794941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4AEED6B-1DEF-4B38-9359-A0A553E22613}" type="slidenum">
              <a:rPr lang="cs-CZ" smtClean="0"/>
              <a:t>9</a:t>
            </a:fld>
            <a:endParaRPr lang="cs-CZ"/>
          </a:p>
        </p:txBody>
      </p:sp>
    </p:spTree>
    <p:extLst>
      <p:ext uri="{BB962C8B-B14F-4D97-AF65-F5344CB8AC3E}">
        <p14:creationId xmlns:p14="http://schemas.microsoft.com/office/powerpoint/2010/main" val="2825991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Click to edit Master subtitle style</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6.11.2017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6.11.2017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6.11.2017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AC57A5DF-1266-40EA-9282-1E66B9DE06C0}"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4059139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70813" cy="1468438"/>
          </a:xfrm>
        </p:spPr>
        <p:txBody>
          <a:bodyPr/>
          <a:lstStyle/>
          <a:p>
            <a:r>
              <a:rPr lang="cs-CZ" smtClean="0"/>
              <a:t>Klepnutím lze upravit styl předlohy nadpisů.</a:t>
            </a:r>
            <a:endParaRPr lang="cs-CZ"/>
          </a:p>
        </p:txBody>
      </p:sp>
      <p:sp>
        <p:nvSpPr>
          <p:cNvPr id="3" name="Zástupný symbol pro datum 2"/>
          <p:cNvSpPr>
            <a:spLocks noGrp="1"/>
          </p:cNvSpPr>
          <p:nvPr>
            <p:ph type="dt" idx="10"/>
          </p:nvPr>
        </p:nvSpPr>
        <p:spPr>
          <a:xfrm>
            <a:off x="457200" y="6356350"/>
            <a:ext cx="2132013" cy="363538"/>
          </a:xfrm>
        </p:spPr>
        <p:txBody>
          <a:bodyPr/>
          <a:lstStyle>
            <a:lvl1pPr>
              <a:defRPr/>
            </a:lvl1pPr>
          </a:lstStyle>
          <a:p>
            <a:fld id="{95EC1D4A-A796-47C3-A63E-CE236FB377E2}" type="datetimeFigureOut">
              <a:rPr lang="cs-CZ" smtClean="0"/>
              <a:t>6.11.2017</a:t>
            </a:fld>
            <a:endParaRPr lang="cs-CZ"/>
          </a:p>
        </p:txBody>
      </p:sp>
      <p:sp>
        <p:nvSpPr>
          <p:cNvPr id="4" name="Zástupný symbol pro číslo snímku 3"/>
          <p:cNvSpPr>
            <a:spLocks noGrp="1"/>
          </p:cNvSpPr>
          <p:nvPr>
            <p:ph type="sldNum" idx="11"/>
          </p:nvPr>
        </p:nvSpPr>
        <p:spPr>
          <a:xfrm>
            <a:off x="6553200" y="6356350"/>
            <a:ext cx="2132013" cy="363538"/>
          </a:xfrm>
        </p:spPr>
        <p:txBody>
          <a:bodyPr/>
          <a:lstStyle>
            <a:lvl1pPr>
              <a:defRPr/>
            </a:lvl1p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t>6.11.2017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95EC1D4A-A796-47C3-A63E-CE236FB377E2}" type="datetimeFigureOut">
              <a:rPr lang="cs-CZ" smtClean="0"/>
              <a:t>6.11.2017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p>
            <a:fld id="{95EC1D4A-A796-47C3-A63E-CE236FB377E2}" type="datetimeFigureOut">
              <a:rPr lang="cs-CZ" smtClean="0"/>
              <a:t>6.11.2017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p>
            <a:fld id="{95EC1D4A-A796-47C3-A63E-CE236FB377E2}" type="datetimeFigureOut">
              <a:rPr lang="cs-CZ" smtClean="0"/>
              <a:t>6.11.2017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95EC1D4A-A796-47C3-A63E-CE236FB377E2}" type="datetimeFigureOut">
              <a:rPr lang="cs-CZ" smtClean="0"/>
              <a:t>6.11.2017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1D4A-A796-47C3-A63E-CE236FB377E2}" type="datetimeFigureOut">
              <a:rPr lang="cs-CZ" smtClean="0"/>
              <a:t>6.11.2017</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95EC1D4A-A796-47C3-A63E-CE236FB377E2}" type="datetimeFigureOut">
              <a:rPr lang="cs-CZ" smtClean="0"/>
              <a:t>6.11.2017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95EC1D4A-A796-47C3-A63E-CE236FB377E2}" type="datetimeFigureOut">
              <a:rPr lang="cs-CZ" smtClean="0"/>
              <a:t>6.11.2017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6.11.2017</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vmlDrawing" Target="../drawings/vmlDrawing2.vml"/><Relationship Id="rId1" Type="http://schemas.openxmlformats.org/officeDocument/2006/relationships/themeOverride" Target="../theme/themeOverride10.xml"/><Relationship Id="rId6" Type="http://schemas.openxmlformats.org/officeDocument/2006/relationships/oleObject" Target="../embeddings/oleObject2.bin"/><Relationship Id="rId5" Type="http://schemas.openxmlformats.org/officeDocument/2006/relationships/image" Target="../media/image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5.png"/><Relationship Id="rId2" Type="http://schemas.openxmlformats.org/officeDocument/2006/relationships/vmlDrawing" Target="../drawings/vmlDrawing3.vml"/><Relationship Id="rId1" Type="http://schemas.openxmlformats.org/officeDocument/2006/relationships/themeOverride" Target="../theme/themeOverride11.xml"/><Relationship Id="rId6" Type="http://schemas.openxmlformats.org/officeDocument/2006/relationships/oleObject" Target="../embeddings/oleObject3.bin"/><Relationship Id="rId5" Type="http://schemas.openxmlformats.org/officeDocument/2006/relationships/image" Target="../media/image1.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vmlDrawing" Target="../drawings/vmlDrawing4.vml"/><Relationship Id="rId1" Type="http://schemas.openxmlformats.org/officeDocument/2006/relationships/themeOverride" Target="../theme/themeOverride12.xml"/><Relationship Id="rId6" Type="http://schemas.openxmlformats.org/officeDocument/2006/relationships/oleObject" Target="../embeddings/oleObject4.bin"/><Relationship Id="rId5" Type="http://schemas.openxmlformats.org/officeDocument/2006/relationships/image" Target="../media/image1.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7.emf"/><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8.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9.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23.xml"/><Relationship Id="rId5" Type="http://schemas.openxmlformats.org/officeDocument/2006/relationships/image" Target="../media/image13.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24.xml"/><Relationship Id="rId5" Type="http://schemas.openxmlformats.org/officeDocument/2006/relationships/image" Target="../media/image14.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25.xml"/><Relationship Id="rId5" Type="http://schemas.openxmlformats.org/officeDocument/2006/relationships/image" Target="../media/image15.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26.xml"/><Relationship Id="rId5" Type="http://schemas.openxmlformats.org/officeDocument/2006/relationships/image" Target="../media/image16.emf"/><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2348880"/>
            <a:ext cx="7772400" cy="1470025"/>
          </a:xfrm>
        </p:spPr>
        <p:txBody>
          <a:bodyPr>
            <a:normAutofit/>
          </a:bodyPr>
          <a:lstStyle/>
          <a:p>
            <a:r>
              <a:rPr lang="cs-CZ" b="1" dirty="0" smtClean="0">
                <a:solidFill>
                  <a:srgbClr val="C00000"/>
                </a:solidFill>
              </a:rPr>
              <a:t>Technickoekonomické aspekty správy majetku. SW podpora FM</a:t>
            </a:r>
            <a:endParaRPr lang="cs-CZ" b="1" dirty="0">
              <a:solidFill>
                <a:srgbClr val="C00000"/>
              </a:solidFill>
            </a:endParaRPr>
          </a:p>
        </p:txBody>
      </p:sp>
      <p:sp>
        <p:nvSpPr>
          <p:cNvPr id="3" name="Podnadpis 2"/>
          <p:cNvSpPr>
            <a:spLocks noGrp="1"/>
          </p:cNvSpPr>
          <p:nvPr>
            <p:ph type="subTitle" idx="1"/>
          </p:nvPr>
        </p:nvSpPr>
        <p:spPr>
          <a:xfrm>
            <a:off x="1403648" y="4293096"/>
            <a:ext cx="6400800" cy="1752600"/>
          </a:xfrm>
        </p:spPr>
        <p:txBody>
          <a:bodyPr/>
          <a:lstStyle/>
          <a:p>
            <a:r>
              <a:rPr lang="cs-CZ" b="1" dirty="0" smtClean="0"/>
              <a:t>IV. přednáška</a:t>
            </a:r>
            <a:endParaRPr lang="cs-CZ" b="1" dirty="0"/>
          </a:p>
        </p:txBody>
      </p:sp>
    </p:spTree>
    <p:extLst>
      <p:ext uri="{BB962C8B-B14F-4D97-AF65-F5344CB8AC3E}">
        <p14:creationId xmlns:p14="http://schemas.microsoft.com/office/powerpoint/2010/main" val="393164505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2.1. Definice EM</a:t>
            </a:r>
            <a:endParaRPr lang="cs-CZ" b="1" dirty="0"/>
          </a:p>
        </p:txBody>
      </p:sp>
      <p:sp>
        <p:nvSpPr>
          <p:cNvPr id="3" name="Zástupný symbol pro obsah 2"/>
          <p:cNvSpPr>
            <a:spLocks noGrp="1"/>
          </p:cNvSpPr>
          <p:nvPr>
            <p:ph idx="1"/>
          </p:nvPr>
        </p:nvSpPr>
        <p:spPr/>
        <p:txBody>
          <a:bodyPr/>
          <a:lstStyle/>
          <a:p>
            <a:r>
              <a:rPr lang="cs-CZ" dirty="0"/>
              <a:t>EM- </a:t>
            </a:r>
            <a:r>
              <a:rPr lang="cs-CZ" dirty="0" smtClean="0"/>
              <a:t>řídicí </a:t>
            </a:r>
            <a:r>
              <a:rPr lang="cs-CZ" dirty="0"/>
              <a:t>proces zajištění energetických potřeb s cílem zvyšovat energetickou účinnost a snižovat náklady. </a:t>
            </a:r>
          </a:p>
          <a:p>
            <a:endParaRPr lang="cs-CZ" dirty="0"/>
          </a:p>
        </p:txBody>
      </p:sp>
      <p:sp>
        <p:nvSpPr>
          <p:cNvPr id="4" name="TextovéPole 3"/>
          <p:cNvSpPr txBox="1"/>
          <p:nvPr/>
        </p:nvSpPr>
        <p:spPr>
          <a:xfrm>
            <a:off x="323528" y="6165304"/>
            <a:ext cx="8136904" cy="553998"/>
          </a:xfrm>
          <a:prstGeom prst="rect">
            <a:avLst/>
          </a:prstGeom>
          <a:noFill/>
        </p:spPr>
        <p:txBody>
          <a:bodyPr wrap="square" rtlCol="0">
            <a:spAutoFit/>
          </a:bodyPr>
          <a:lstStyle/>
          <a:p>
            <a:r>
              <a:rPr lang="cs-CZ" altLang="cs-CZ" sz="1000" dirty="0"/>
              <a:t>VYSKOČIL, V. K. </a:t>
            </a:r>
            <a:r>
              <a:rPr lang="cs-CZ" altLang="cs-CZ" sz="1000" dirty="0" smtClean="0"/>
              <a:t>, KUDA F. a </a:t>
            </a:r>
            <a:r>
              <a:rPr lang="cs-CZ" altLang="cs-CZ" sz="1000" dirty="0"/>
              <a:t>kol. </a:t>
            </a:r>
            <a:r>
              <a:rPr lang="cs-CZ" altLang="cs-CZ" sz="1000" i="1" dirty="0"/>
              <a:t>Management podpůrných procesů – </a:t>
            </a:r>
            <a:r>
              <a:rPr lang="cs-CZ" altLang="cs-CZ" sz="1000" i="1" dirty="0" err="1"/>
              <a:t>Facility</a:t>
            </a:r>
            <a:r>
              <a:rPr lang="cs-CZ" altLang="cs-CZ" sz="1000" i="1" dirty="0"/>
              <a:t> Management</a:t>
            </a:r>
            <a:r>
              <a:rPr lang="cs-CZ" altLang="cs-CZ" sz="1000" dirty="0"/>
              <a:t>, </a:t>
            </a:r>
            <a:r>
              <a:rPr lang="cs-CZ" altLang="cs-CZ" sz="1000" dirty="0" smtClean="0"/>
              <a:t>2. </a:t>
            </a:r>
            <a:r>
              <a:rPr lang="cs-CZ" altLang="cs-CZ" sz="1000" dirty="0"/>
              <a:t>vyd., Praha: Professional </a:t>
            </a:r>
            <a:r>
              <a:rPr lang="cs-CZ" altLang="cs-CZ" sz="1000" dirty="0" err="1"/>
              <a:t>Publishing</a:t>
            </a:r>
            <a:r>
              <a:rPr lang="cs-CZ" altLang="cs-CZ" sz="1000" dirty="0"/>
              <a:t>, </a:t>
            </a:r>
            <a:r>
              <a:rPr lang="cs-CZ" altLang="cs-CZ" sz="1000" dirty="0" smtClean="0"/>
              <a:t>2011, 491 </a:t>
            </a:r>
            <a:r>
              <a:rPr lang="cs-CZ" altLang="cs-CZ" sz="1000" dirty="0"/>
              <a:t>s. ISBN </a:t>
            </a:r>
            <a:r>
              <a:rPr lang="cs-CZ" altLang="cs-CZ" sz="1000" dirty="0" smtClean="0"/>
              <a:t>978-80-7431-046-1</a:t>
            </a:r>
            <a:endParaRPr lang="cs-CZ" altLang="cs-CZ" sz="1000" dirty="0"/>
          </a:p>
          <a:p>
            <a:endParaRPr lang="cs-CZ" sz="1000" dirty="0"/>
          </a:p>
        </p:txBody>
      </p:sp>
    </p:spTree>
    <p:extLst>
      <p:ext uri="{BB962C8B-B14F-4D97-AF65-F5344CB8AC3E}">
        <p14:creationId xmlns:p14="http://schemas.microsoft.com/office/powerpoint/2010/main" val="1382606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2.2. Cíle EM</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Základním cílem je </a:t>
            </a:r>
            <a:r>
              <a:rPr lang="cs-CZ" b="1" dirty="0" smtClean="0">
                <a:solidFill>
                  <a:srgbClr val="C00000"/>
                </a:solidFill>
              </a:rPr>
              <a:t>optimalizace výroby, dodávky a celkové spotřeby</a:t>
            </a:r>
            <a:r>
              <a:rPr lang="cs-CZ" dirty="0" smtClean="0"/>
              <a:t> energií a médií.</a:t>
            </a:r>
          </a:p>
          <a:p>
            <a:r>
              <a:rPr lang="cs-CZ" dirty="0" smtClean="0"/>
              <a:t>V rámci prvního cíle je snaha o zlepšování tepelně  technických vlastností budov, efektivitu provozů, využití obnovitelných zdrojů, maximální využití tepelných zisků, provoz spotřebičů s co nejlepší účinností atd. V druhém případě se jedná o co nejefektivnější a nejspolehlivější výrobu nebo dodávku energií a médií, optimalizaci rozvodu energie apod.</a:t>
            </a:r>
            <a:endParaRPr lang="cs-CZ" dirty="0"/>
          </a:p>
        </p:txBody>
      </p:sp>
      <p:sp>
        <p:nvSpPr>
          <p:cNvPr id="4" name="TextovéPole 3"/>
          <p:cNvSpPr txBox="1"/>
          <p:nvPr/>
        </p:nvSpPr>
        <p:spPr>
          <a:xfrm>
            <a:off x="467544" y="6286074"/>
            <a:ext cx="8136904" cy="553998"/>
          </a:xfrm>
          <a:prstGeom prst="rect">
            <a:avLst/>
          </a:prstGeom>
          <a:noFill/>
        </p:spPr>
        <p:txBody>
          <a:bodyPr wrap="square" rtlCol="0">
            <a:spAutoFit/>
          </a:bodyPr>
          <a:lstStyle/>
          <a:p>
            <a:r>
              <a:rPr lang="cs-CZ" altLang="cs-CZ" sz="1000" dirty="0"/>
              <a:t>VYSKOČIL, V. K. </a:t>
            </a:r>
            <a:r>
              <a:rPr lang="cs-CZ" altLang="cs-CZ" sz="1000" dirty="0" smtClean="0"/>
              <a:t>, KUDA F. a </a:t>
            </a:r>
            <a:r>
              <a:rPr lang="cs-CZ" altLang="cs-CZ" sz="1000" dirty="0"/>
              <a:t>kol. </a:t>
            </a:r>
            <a:r>
              <a:rPr lang="cs-CZ" altLang="cs-CZ" sz="1000" i="1" dirty="0"/>
              <a:t>Management podpůrných procesů – </a:t>
            </a:r>
            <a:r>
              <a:rPr lang="cs-CZ" altLang="cs-CZ" sz="1000" i="1" dirty="0" err="1"/>
              <a:t>Facility</a:t>
            </a:r>
            <a:r>
              <a:rPr lang="cs-CZ" altLang="cs-CZ" sz="1000" i="1" dirty="0"/>
              <a:t> Management</a:t>
            </a:r>
            <a:r>
              <a:rPr lang="cs-CZ" altLang="cs-CZ" sz="1000" dirty="0"/>
              <a:t>, </a:t>
            </a:r>
            <a:r>
              <a:rPr lang="cs-CZ" altLang="cs-CZ" sz="1000" dirty="0" smtClean="0"/>
              <a:t>2. </a:t>
            </a:r>
            <a:r>
              <a:rPr lang="cs-CZ" altLang="cs-CZ" sz="1000" dirty="0"/>
              <a:t>vyd., Praha: Professional </a:t>
            </a:r>
            <a:r>
              <a:rPr lang="cs-CZ" altLang="cs-CZ" sz="1000" dirty="0" err="1"/>
              <a:t>Publishing</a:t>
            </a:r>
            <a:r>
              <a:rPr lang="cs-CZ" altLang="cs-CZ" sz="1000" dirty="0"/>
              <a:t>, </a:t>
            </a:r>
            <a:r>
              <a:rPr lang="cs-CZ" altLang="cs-CZ" sz="1000" dirty="0" smtClean="0"/>
              <a:t>2011, 491 </a:t>
            </a:r>
            <a:r>
              <a:rPr lang="cs-CZ" altLang="cs-CZ" sz="1000" dirty="0"/>
              <a:t>s. ISBN </a:t>
            </a:r>
            <a:r>
              <a:rPr lang="cs-CZ" altLang="cs-CZ" sz="1000" dirty="0" smtClean="0"/>
              <a:t>978-80-7431-046-1</a:t>
            </a:r>
            <a:endParaRPr lang="cs-CZ" altLang="cs-CZ" sz="1000" dirty="0"/>
          </a:p>
          <a:p>
            <a:endParaRPr lang="cs-CZ" sz="1000" dirty="0"/>
          </a:p>
        </p:txBody>
      </p:sp>
    </p:spTree>
    <p:extLst>
      <p:ext uri="{BB962C8B-B14F-4D97-AF65-F5344CB8AC3E}">
        <p14:creationId xmlns:p14="http://schemas.microsoft.com/office/powerpoint/2010/main" val="396700278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2.2. </a:t>
            </a:r>
            <a:r>
              <a:rPr lang="cs-CZ" b="1" dirty="0"/>
              <a:t>C</a:t>
            </a:r>
            <a:r>
              <a:rPr lang="cs-CZ" b="1" dirty="0" smtClean="0"/>
              <a:t>íle EM</a:t>
            </a:r>
            <a:endParaRPr lang="cs-CZ" b="1" dirty="0"/>
          </a:p>
        </p:txBody>
      </p:sp>
      <p:sp>
        <p:nvSpPr>
          <p:cNvPr id="3" name="Zástupný symbol pro obsah 2"/>
          <p:cNvSpPr>
            <a:spLocks noGrp="1"/>
          </p:cNvSpPr>
          <p:nvPr>
            <p:ph idx="1"/>
          </p:nvPr>
        </p:nvSpPr>
        <p:spPr/>
        <p:txBody>
          <a:bodyPr>
            <a:normAutofit/>
          </a:bodyPr>
          <a:lstStyle/>
          <a:p>
            <a:r>
              <a:rPr lang="cs-CZ" dirty="0" smtClean="0"/>
              <a:t>Úkolem je plánování a řízení rozvoje celého energetického hospodářství a jeho provozování. Jedná se o proces koordinace účastníků energetického procesu za podmínky šetrného, hospodárného, spolehlivého a environmentálně ohleduplného provozu při pokrytí všech energetických potřeb. V ČSN en je tento proces založen na metodice PDCA</a:t>
            </a:r>
            <a:endParaRPr lang="cs-CZ" dirty="0"/>
          </a:p>
        </p:txBody>
      </p:sp>
      <p:sp>
        <p:nvSpPr>
          <p:cNvPr id="4" name="TextovéPole 3"/>
          <p:cNvSpPr txBox="1"/>
          <p:nvPr/>
        </p:nvSpPr>
        <p:spPr>
          <a:xfrm>
            <a:off x="467544" y="6286074"/>
            <a:ext cx="8136904" cy="553998"/>
          </a:xfrm>
          <a:prstGeom prst="rect">
            <a:avLst/>
          </a:prstGeom>
          <a:noFill/>
        </p:spPr>
        <p:txBody>
          <a:bodyPr wrap="square" rtlCol="0">
            <a:spAutoFit/>
          </a:bodyPr>
          <a:lstStyle/>
          <a:p>
            <a:r>
              <a:rPr lang="cs-CZ" altLang="cs-CZ" sz="1000" dirty="0"/>
              <a:t>VYSKOČIL, V. K. </a:t>
            </a:r>
            <a:r>
              <a:rPr lang="cs-CZ" altLang="cs-CZ" sz="1000" dirty="0" smtClean="0"/>
              <a:t>, KUDA F. a </a:t>
            </a:r>
            <a:r>
              <a:rPr lang="cs-CZ" altLang="cs-CZ" sz="1000" dirty="0"/>
              <a:t>kol. </a:t>
            </a:r>
            <a:r>
              <a:rPr lang="cs-CZ" altLang="cs-CZ" sz="1000" i="1" dirty="0"/>
              <a:t>Management podpůrných procesů – </a:t>
            </a:r>
            <a:r>
              <a:rPr lang="cs-CZ" altLang="cs-CZ" sz="1000" i="1" dirty="0" err="1"/>
              <a:t>Facility</a:t>
            </a:r>
            <a:r>
              <a:rPr lang="cs-CZ" altLang="cs-CZ" sz="1000" i="1" dirty="0"/>
              <a:t> Management</a:t>
            </a:r>
            <a:r>
              <a:rPr lang="cs-CZ" altLang="cs-CZ" sz="1000" dirty="0"/>
              <a:t>, </a:t>
            </a:r>
            <a:r>
              <a:rPr lang="cs-CZ" altLang="cs-CZ" sz="1000" dirty="0" smtClean="0"/>
              <a:t>2. </a:t>
            </a:r>
            <a:r>
              <a:rPr lang="cs-CZ" altLang="cs-CZ" sz="1000" dirty="0"/>
              <a:t>vyd., Praha: Professional </a:t>
            </a:r>
            <a:r>
              <a:rPr lang="cs-CZ" altLang="cs-CZ" sz="1000" dirty="0" err="1"/>
              <a:t>Publishing</a:t>
            </a:r>
            <a:r>
              <a:rPr lang="cs-CZ" altLang="cs-CZ" sz="1000" dirty="0"/>
              <a:t>, </a:t>
            </a:r>
            <a:r>
              <a:rPr lang="cs-CZ" altLang="cs-CZ" sz="1000" dirty="0" smtClean="0"/>
              <a:t>2011, 491 </a:t>
            </a:r>
            <a:r>
              <a:rPr lang="cs-CZ" altLang="cs-CZ" sz="1000" dirty="0"/>
              <a:t>s. ISBN </a:t>
            </a:r>
            <a:r>
              <a:rPr lang="cs-CZ" altLang="cs-CZ" sz="1000" dirty="0" smtClean="0"/>
              <a:t>978-80-7431-046-1</a:t>
            </a:r>
            <a:endParaRPr lang="cs-CZ" altLang="cs-CZ" sz="1000" dirty="0"/>
          </a:p>
          <a:p>
            <a:endParaRPr lang="cs-CZ" sz="1000" dirty="0"/>
          </a:p>
        </p:txBody>
      </p:sp>
    </p:spTree>
    <p:extLst>
      <p:ext uri="{BB962C8B-B14F-4D97-AF65-F5344CB8AC3E}">
        <p14:creationId xmlns:p14="http://schemas.microsoft.com/office/powerpoint/2010/main" val="135520229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2.3. Životnost stavebních </a:t>
            </a:r>
            <a:r>
              <a:rPr lang="cs-CZ" b="1" dirty="0" smtClean="0"/>
              <a:t>objektů</a:t>
            </a:r>
            <a:endParaRPr lang="cs-CZ" b="1" dirty="0"/>
          </a:p>
        </p:txBody>
      </p:sp>
      <p:sp>
        <p:nvSpPr>
          <p:cNvPr id="3" name="Zástupný symbol pro obsah 2"/>
          <p:cNvSpPr>
            <a:spLocks noGrp="1"/>
          </p:cNvSpPr>
          <p:nvPr>
            <p:ph idx="1"/>
          </p:nvPr>
        </p:nvSpPr>
        <p:spPr/>
        <p:txBody>
          <a:bodyPr>
            <a:normAutofit fontScale="25000" lnSpcReduction="20000"/>
          </a:bodyPr>
          <a:lstStyle/>
          <a:p>
            <a:pPr marL="0" indent="0">
              <a:buNone/>
            </a:pPr>
            <a:r>
              <a:rPr lang="cs-CZ" sz="8000" dirty="0" smtClean="0"/>
              <a:t>Stavební </a:t>
            </a:r>
            <a:r>
              <a:rPr lang="cs-CZ" sz="8000" dirty="0"/>
              <a:t>objekty stejně jako kterýkoliv jiný výrobek mají svou životnost. Tedy určité časové období, po které jsou dané výrobky, ať stavební či jiné, schopny plnit svou funkci a jejich stav umožňuje vlastníkovi mít užitek z této věci, resp. stavebního objektu.</a:t>
            </a:r>
            <a:br>
              <a:rPr lang="cs-CZ" sz="8000" dirty="0"/>
            </a:br>
            <a:r>
              <a:rPr lang="cs-CZ" sz="8000" dirty="0"/>
              <a:t>Stavby po fyzické stránce se skládají z jednotlivých konstrukčních prvků. Do těchto konstrukčních prvků spadají např. svislé nosné konstrukce, zastřešení, výplně otvorů, podlahy apod., a vzájemně tvoří ucelené části stavby.</a:t>
            </a:r>
            <a:br>
              <a:rPr lang="cs-CZ" sz="8000" dirty="0"/>
            </a:br>
            <a:r>
              <a:rPr lang="cs-CZ" sz="8000" dirty="0"/>
              <a:t>Z časového hlediska životnosti konstrukčních prvků, rozdělujeme konstrukční prvky na:</a:t>
            </a:r>
            <a:r>
              <a:rPr lang="cs-CZ" dirty="0"/>
              <a:t/>
            </a:r>
            <a:br>
              <a:rPr lang="cs-CZ" dirty="0"/>
            </a:br>
            <a:endParaRPr lang="cs-CZ" dirty="0"/>
          </a:p>
          <a:p>
            <a:pPr marL="0" indent="0">
              <a:buNone/>
            </a:pPr>
            <a:endParaRPr lang="cs-CZ" b="1" dirty="0" smtClean="0"/>
          </a:p>
          <a:p>
            <a:pPr marL="0" indent="0">
              <a:buNone/>
            </a:pPr>
            <a:endParaRPr lang="cs-CZ" b="1" dirty="0" smtClean="0"/>
          </a:p>
          <a:p>
            <a:pPr marL="0" indent="0">
              <a:buNone/>
            </a:pPr>
            <a:endParaRPr lang="cs-CZ" b="1" dirty="0"/>
          </a:p>
          <a:p>
            <a:pPr marL="0" indent="0">
              <a:buNone/>
            </a:pPr>
            <a:endParaRPr lang="cs-CZ" b="1" dirty="0" smtClean="0"/>
          </a:p>
          <a:p>
            <a:pPr marL="0" indent="0">
              <a:buNone/>
            </a:pPr>
            <a:endParaRPr lang="cs-CZ" b="1" dirty="0"/>
          </a:p>
          <a:p>
            <a:pPr marL="0" indent="0">
              <a:buNone/>
            </a:pPr>
            <a:r>
              <a:rPr lang="cs-CZ" sz="4400" b="1" dirty="0" smtClean="0"/>
              <a:t>Prvky </a:t>
            </a:r>
            <a:r>
              <a:rPr lang="cs-CZ" sz="4400" b="1" dirty="0"/>
              <a:t>s dlouhodobou životností:</a:t>
            </a:r>
            <a:br>
              <a:rPr lang="cs-CZ" sz="4400" b="1" dirty="0"/>
            </a:br>
            <a:r>
              <a:rPr lang="cs-CZ" sz="4400" dirty="0" smtClean="0"/>
              <a:t>Základy, Svislé </a:t>
            </a:r>
            <a:r>
              <a:rPr lang="cs-CZ" sz="4400" dirty="0"/>
              <a:t>nosné konstrukce (do těchto konstrukcí je možno zařadit i komíny</a:t>
            </a:r>
            <a:r>
              <a:rPr lang="cs-CZ" sz="4400" dirty="0" smtClean="0"/>
              <a:t>), Vodorovné </a:t>
            </a:r>
            <a:r>
              <a:rPr lang="cs-CZ" sz="4400" dirty="0"/>
              <a:t>nosné </a:t>
            </a:r>
            <a:r>
              <a:rPr lang="cs-CZ" sz="4400" dirty="0" smtClean="0"/>
              <a:t>konstrukce, Střešní </a:t>
            </a:r>
            <a:r>
              <a:rPr lang="cs-CZ" sz="4400" dirty="0"/>
              <a:t>nosné </a:t>
            </a:r>
            <a:r>
              <a:rPr lang="cs-CZ" sz="4400" dirty="0" smtClean="0"/>
              <a:t>konstrukce, Schodišťové </a:t>
            </a:r>
            <a:r>
              <a:rPr lang="cs-CZ" sz="4400" dirty="0"/>
              <a:t>konstrukce</a:t>
            </a:r>
            <a:r>
              <a:rPr lang="cs-CZ" sz="4400" dirty="0" smtClean="0"/>
              <a:t>.</a:t>
            </a:r>
            <a:r>
              <a:rPr lang="cs-CZ" sz="4400" dirty="0"/>
              <a:t/>
            </a:r>
            <a:br>
              <a:rPr lang="cs-CZ" sz="4400" dirty="0"/>
            </a:br>
            <a:r>
              <a:rPr lang="cs-CZ" sz="4400" b="1" dirty="0"/>
              <a:t>Prvky s krátkodobou životností</a:t>
            </a:r>
            <a:r>
              <a:rPr lang="cs-CZ" sz="4400" dirty="0"/>
              <a:t>:</a:t>
            </a:r>
            <a:br>
              <a:rPr lang="cs-CZ" sz="4400" dirty="0"/>
            </a:br>
            <a:r>
              <a:rPr lang="cs-CZ" sz="4400" dirty="0"/>
              <a:t>Povrchové úpravy stěn (omítky, obklady, nátěry, </a:t>
            </a:r>
            <a:r>
              <a:rPr lang="cs-CZ" sz="4400" dirty="0" smtClean="0"/>
              <a:t>…), Podlahy, Oplechování, Výplně otvorů, Izolační </a:t>
            </a:r>
            <a:r>
              <a:rPr lang="cs-CZ" sz="4400" dirty="0"/>
              <a:t>vrstvy, apod</a:t>
            </a:r>
            <a:r>
              <a:rPr lang="cs-CZ" sz="4400" dirty="0" smtClean="0"/>
              <a:t>.</a:t>
            </a:r>
          </a:p>
          <a:p>
            <a:pPr marL="0" indent="0">
              <a:buNone/>
            </a:pPr>
            <a:r>
              <a:rPr lang="cs-CZ" sz="4400" dirty="0"/>
              <a:t/>
            </a:r>
            <a:br>
              <a:rPr lang="cs-CZ" sz="4400" dirty="0"/>
            </a:br>
            <a:r>
              <a:rPr lang="cs-CZ" sz="4400" b="1" dirty="0">
                <a:solidFill>
                  <a:srgbClr val="C00000"/>
                </a:solidFill>
              </a:rPr>
              <a:t>Za prvky dlouhodobé životnosti označujeme konstrukční prvky, které svou technickou životností dosahují min. 80 let</a:t>
            </a:r>
            <a:r>
              <a:rPr lang="cs-CZ" sz="4400" b="1" dirty="0" smtClean="0">
                <a:solidFill>
                  <a:srgbClr val="C00000"/>
                </a:solidFill>
              </a:rPr>
              <a:t>.</a:t>
            </a:r>
            <a:endParaRPr lang="cs-CZ" sz="4400" b="1" dirty="0">
              <a:solidFill>
                <a:srgbClr val="C00000"/>
              </a:solidFill>
            </a:endParaRPr>
          </a:p>
        </p:txBody>
      </p:sp>
      <p:sp>
        <p:nvSpPr>
          <p:cNvPr id="4" name="TextovéPole 3"/>
          <p:cNvSpPr txBox="1"/>
          <p:nvPr/>
        </p:nvSpPr>
        <p:spPr>
          <a:xfrm>
            <a:off x="0" y="6250523"/>
            <a:ext cx="8928992" cy="261610"/>
          </a:xfrm>
          <a:prstGeom prst="rect">
            <a:avLst/>
          </a:prstGeom>
          <a:noFill/>
        </p:spPr>
        <p:txBody>
          <a:bodyPr wrap="square" rtlCol="0">
            <a:spAutoFit/>
          </a:bodyPr>
          <a:lstStyle/>
          <a:p>
            <a:r>
              <a:rPr lang="en-US" sz="1100" dirty="0" err="1" smtClean="0"/>
              <a:t>Berankov</a:t>
            </a:r>
            <a:r>
              <a:rPr lang="cs-CZ" sz="1100" dirty="0" smtClean="0"/>
              <a:t>á E. 2013</a:t>
            </a:r>
            <a:r>
              <a:rPr lang="cs-CZ" sz="1100" i="1" dirty="0" smtClean="0"/>
              <a:t>. Životní cyklus staveb</a:t>
            </a:r>
            <a:r>
              <a:rPr lang="cs-CZ" sz="1100" dirty="0" smtClean="0"/>
              <a:t>. TZB-INFO.CZ. </a:t>
            </a:r>
            <a:r>
              <a:rPr lang="cs-CZ" sz="1100" dirty="0"/>
              <a:t>Dostupné na: http://www.tzb-info.cz/udrzba-budov/10219-zivotni-cyklus-staveb</a:t>
            </a:r>
          </a:p>
        </p:txBody>
      </p:sp>
    </p:spTree>
    <p:extLst>
      <p:ext uri="{BB962C8B-B14F-4D97-AF65-F5344CB8AC3E}">
        <p14:creationId xmlns:p14="http://schemas.microsoft.com/office/powerpoint/2010/main" val="102894125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a:bodyPr>
          <a:lstStyle/>
          <a:p>
            <a:r>
              <a:rPr lang="cs-CZ" sz="3200" b="1" dirty="0" smtClean="0"/>
              <a:t>2.3. Životnost stavebních objektů: druhy životnosti</a:t>
            </a:r>
            <a:endParaRPr lang="cs-CZ" sz="3200" b="1" dirty="0"/>
          </a:p>
        </p:txBody>
      </p:sp>
      <p:sp>
        <p:nvSpPr>
          <p:cNvPr id="3" name="Zástupný symbol pro obsah 2"/>
          <p:cNvSpPr>
            <a:spLocks noGrp="1"/>
          </p:cNvSpPr>
          <p:nvPr>
            <p:ph idx="1"/>
          </p:nvPr>
        </p:nvSpPr>
        <p:spPr>
          <a:xfrm>
            <a:off x="467544" y="1412776"/>
            <a:ext cx="8229600" cy="4853136"/>
          </a:xfrm>
        </p:spPr>
        <p:txBody>
          <a:bodyPr>
            <a:noAutofit/>
          </a:bodyPr>
          <a:lstStyle/>
          <a:p>
            <a:pPr marL="0" indent="0">
              <a:buNone/>
            </a:pPr>
            <a:r>
              <a:rPr lang="cs-CZ" sz="2000" b="1" dirty="0" smtClean="0"/>
              <a:t>technická </a:t>
            </a:r>
            <a:r>
              <a:rPr lang="cs-CZ" sz="2000" b="1" dirty="0"/>
              <a:t>životnost</a:t>
            </a:r>
            <a:r>
              <a:rPr lang="cs-CZ" sz="2000" dirty="0"/>
              <a:t> – doba, kterou počítáme od vzniku stavby do jejího zchátrání a technického zániku za předpokladu běžné údržby. Obvykle převyšuje ekonomickou životnost</a:t>
            </a:r>
            <a:r>
              <a:rPr lang="cs-CZ" sz="2000" dirty="0" smtClean="0"/>
              <a:t>;</a:t>
            </a:r>
          </a:p>
          <a:p>
            <a:pPr marL="0" indent="0">
              <a:buNone/>
            </a:pPr>
            <a:r>
              <a:rPr lang="cs-CZ" sz="2000" dirty="0"/>
              <a:t/>
            </a:r>
            <a:br>
              <a:rPr lang="cs-CZ" sz="2000" dirty="0"/>
            </a:br>
            <a:r>
              <a:rPr lang="cs-CZ" sz="2000" b="1" dirty="0"/>
              <a:t>ekonomická životnost</a:t>
            </a:r>
            <a:r>
              <a:rPr lang="cs-CZ" sz="2000" dirty="0"/>
              <a:t> – doba, kterou počítáme od vzniku stavby do okamžiku ztráty ekonomické užitečnosti a smysluplnosti, tzn. okamžik trvalé ztráty výnosů nebo ztráta využitelnosti změnou vnějších podmínek bez možnosti jiného využití</a:t>
            </a:r>
            <a:r>
              <a:rPr lang="cs-CZ" sz="2000" dirty="0" smtClean="0"/>
              <a:t>;</a:t>
            </a:r>
          </a:p>
          <a:p>
            <a:pPr marL="0" indent="0">
              <a:buNone/>
            </a:pPr>
            <a:r>
              <a:rPr lang="cs-CZ" sz="2000" dirty="0"/>
              <a:t/>
            </a:r>
            <a:br>
              <a:rPr lang="cs-CZ" sz="2000" dirty="0"/>
            </a:br>
            <a:r>
              <a:rPr lang="cs-CZ" sz="2000" b="1" dirty="0"/>
              <a:t>morální životnost</a:t>
            </a:r>
            <a:r>
              <a:rPr lang="cs-CZ" sz="2000" dirty="0"/>
              <a:t> – doba, kterou počítáme od vzniku stavby do okamžiku zastarání stavby – dispoziční řešení, styl, standardy a technologie, změny trhu, rozvoj území apod</a:t>
            </a:r>
            <a:r>
              <a:rPr lang="cs-CZ" sz="2000" dirty="0" smtClean="0"/>
              <a:t>.;</a:t>
            </a:r>
          </a:p>
          <a:p>
            <a:pPr marL="0" indent="0">
              <a:buNone/>
            </a:pPr>
            <a:r>
              <a:rPr lang="cs-CZ" sz="2000" dirty="0"/>
              <a:t/>
            </a:r>
            <a:br>
              <a:rPr lang="cs-CZ" sz="2000" dirty="0"/>
            </a:br>
            <a:r>
              <a:rPr lang="cs-CZ" sz="2000" b="1" dirty="0"/>
              <a:t>právní životnost</a:t>
            </a:r>
            <a:r>
              <a:rPr lang="cs-CZ" sz="2000" dirty="0"/>
              <a:t> – doba od kolaudačního souhlasu do okamžiku rozhodnutí, resp. povolení o odstranění stavby.</a:t>
            </a:r>
            <a:br>
              <a:rPr lang="cs-CZ" sz="2000" dirty="0"/>
            </a:br>
            <a:r>
              <a:rPr lang="cs-CZ" sz="2000" dirty="0"/>
              <a:t/>
            </a:r>
            <a:br>
              <a:rPr lang="cs-CZ" sz="2000" dirty="0"/>
            </a:br>
            <a:r>
              <a:rPr lang="cs-CZ" sz="2000" dirty="0"/>
              <a:t/>
            </a:r>
            <a:br>
              <a:rPr lang="cs-CZ" sz="2000" dirty="0"/>
            </a:br>
            <a:endParaRPr lang="cs-CZ" sz="2000" dirty="0"/>
          </a:p>
          <a:p>
            <a:endParaRPr lang="cs-CZ" sz="2000" dirty="0"/>
          </a:p>
        </p:txBody>
      </p:sp>
      <p:sp>
        <p:nvSpPr>
          <p:cNvPr id="4" name="TextovéPole 3"/>
          <p:cNvSpPr txBox="1"/>
          <p:nvPr/>
        </p:nvSpPr>
        <p:spPr>
          <a:xfrm>
            <a:off x="0" y="6250523"/>
            <a:ext cx="8928992" cy="261610"/>
          </a:xfrm>
          <a:prstGeom prst="rect">
            <a:avLst/>
          </a:prstGeom>
          <a:noFill/>
        </p:spPr>
        <p:txBody>
          <a:bodyPr wrap="square" rtlCol="0">
            <a:spAutoFit/>
          </a:bodyPr>
          <a:lstStyle/>
          <a:p>
            <a:r>
              <a:rPr lang="en-US" sz="1100" dirty="0" err="1" smtClean="0"/>
              <a:t>Berankov</a:t>
            </a:r>
            <a:r>
              <a:rPr lang="cs-CZ" sz="1100" dirty="0" smtClean="0"/>
              <a:t>á E. 2013</a:t>
            </a:r>
            <a:r>
              <a:rPr lang="cs-CZ" sz="1100" i="1" dirty="0" smtClean="0"/>
              <a:t>. Životní cyklus staveb</a:t>
            </a:r>
            <a:r>
              <a:rPr lang="cs-CZ" sz="1100" dirty="0" smtClean="0"/>
              <a:t>. TZB-INFO.CZ. </a:t>
            </a:r>
            <a:r>
              <a:rPr lang="cs-CZ" sz="1100" dirty="0"/>
              <a:t>Dostupné na: http://www.tzb-info.cz/udrzba-budov/10219-zivotni-cyklus-staveb</a:t>
            </a:r>
          </a:p>
        </p:txBody>
      </p:sp>
    </p:spTree>
    <p:extLst>
      <p:ext uri="{BB962C8B-B14F-4D97-AF65-F5344CB8AC3E}">
        <p14:creationId xmlns:p14="http://schemas.microsoft.com/office/powerpoint/2010/main" val="304235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2.4. Opotřebení </a:t>
            </a:r>
            <a:r>
              <a:rPr lang="cs-CZ" b="1" dirty="0"/>
              <a:t>stavebních objektů</a:t>
            </a:r>
            <a:endParaRPr lang="cs-CZ" dirty="0"/>
          </a:p>
        </p:txBody>
      </p:sp>
      <p:sp>
        <p:nvSpPr>
          <p:cNvPr id="3" name="Zástupný symbol pro obsah 2"/>
          <p:cNvSpPr>
            <a:spLocks noGrp="1"/>
          </p:cNvSpPr>
          <p:nvPr>
            <p:ph idx="1"/>
          </p:nvPr>
        </p:nvSpPr>
        <p:spPr/>
        <p:txBody>
          <a:bodyPr>
            <a:normAutofit fontScale="92500" lnSpcReduction="20000"/>
          </a:bodyPr>
          <a:lstStyle/>
          <a:p>
            <a:pPr marL="57150" indent="0">
              <a:buNone/>
            </a:pPr>
            <a:r>
              <a:rPr lang="cs-CZ" dirty="0"/>
              <a:t>Opotřebením (znehodnocením) stavebních objektů rozumíme tedy </a:t>
            </a:r>
            <a:r>
              <a:rPr lang="cs-CZ" b="1" dirty="0">
                <a:solidFill>
                  <a:srgbClr val="C00000"/>
                </a:solidFill>
              </a:rPr>
              <a:t>stav stavebního díla, kdy pokles kvality a ceny nemovitosti je způsoben vlivem používání, atmosférickými vlivy a změnami v materiálu. </a:t>
            </a:r>
            <a:r>
              <a:rPr lang="cs-CZ" dirty="0"/>
              <a:t>Vyjadřuje konkrétní technický stav konstrukce v daném okamžiku a závisí především </a:t>
            </a:r>
            <a:r>
              <a:rPr lang="cs-CZ" dirty="0" smtClean="0"/>
              <a:t>na:</a:t>
            </a:r>
            <a:endParaRPr lang="cs-CZ" dirty="0"/>
          </a:p>
          <a:p>
            <a:pPr lvl="1"/>
            <a:r>
              <a:rPr lang="cs-CZ" dirty="0" smtClean="0"/>
              <a:t>stáří konstrukce;</a:t>
            </a:r>
          </a:p>
          <a:p>
            <a:pPr lvl="1"/>
            <a:r>
              <a:rPr lang="cs-CZ" dirty="0" smtClean="0"/>
              <a:t>objektivní </a:t>
            </a:r>
            <a:r>
              <a:rPr lang="cs-CZ" dirty="0"/>
              <a:t>– fyzické životnosti </a:t>
            </a:r>
            <a:r>
              <a:rPr lang="cs-CZ" dirty="0" smtClean="0"/>
              <a:t>konstrukce;</a:t>
            </a:r>
          </a:p>
          <a:p>
            <a:pPr lvl="1"/>
            <a:r>
              <a:rPr lang="cs-CZ" dirty="0" smtClean="0"/>
              <a:t>kvalitě </a:t>
            </a:r>
            <a:r>
              <a:rPr lang="cs-CZ" dirty="0"/>
              <a:t>prováděné údržby</a:t>
            </a:r>
            <a:r>
              <a:rPr lang="cs-CZ" dirty="0" smtClean="0"/>
              <a:t>.</a:t>
            </a:r>
            <a:r>
              <a:rPr lang="cs-CZ" dirty="0"/>
              <a:t/>
            </a:r>
            <a:br>
              <a:rPr lang="cs-CZ" dirty="0"/>
            </a:br>
            <a:endParaRPr lang="cs-CZ" dirty="0"/>
          </a:p>
        </p:txBody>
      </p:sp>
      <p:sp>
        <p:nvSpPr>
          <p:cNvPr id="4" name="TextovéPole 3"/>
          <p:cNvSpPr txBox="1"/>
          <p:nvPr/>
        </p:nvSpPr>
        <p:spPr>
          <a:xfrm>
            <a:off x="0" y="6250523"/>
            <a:ext cx="8928992" cy="261610"/>
          </a:xfrm>
          <a:prstGeom prst="rect">
            <a:avLst/>
          </a:prstGeom>
          <a:noFill/>
        </p:spPr>
        <p:txBody>
          <a:bodyPr wrap="square" rtlCol="0">
            <a:spAutoFit/>
          </a:bodyPr>
          <a:lstStyle/>
          <a:p>
            <a:r>
              <a:rPr lang="en-US" sz="1100" dirty="0" err="1" smtClean="0"/>
              <a:t>Berankov</a:t>
            </a:r>
            <a:r>
              <a:rPr lang="cs-CZ" sz="1100" dirty="0" smtClean="0"/>
              <a:t>á E. 2013</a:t>
            </a:r>
            <a:r>
              <a:rPr lang="cs-CZ" sz="1100" i="1" dirty="0" smtClean="0"/>
              <a:t>. Životní cyklus staveb</a:t>
            </a:r>
            <a:r>
              <a:rPr lang="cs-CZ" sz="1100" dirty="0" smtClean="0"/>
              <a:t>. TZB-INFO.CZ. </a:t>
            </a:r>
            <a:r>
              <a:rPr lang="cs-CZ" sz="1100" dirty="0"/>
              <a:t>Dostupné na: http://www.tzb-info.cz/udrzba-budov/10219-zivotni-cyklus-staveb</a:t>
            </a:r>
          </a:p>
        </p:txBody>
      </p:sp>
    </p:spTree>
    <p:extLst>
      <p:ext uri="{BB962C8B-B14F-4D97-AF65-F5344CB8AC3E}">
        <p14:creationId xmlns:p14="http://schemas.microsoft.com/office/powerpoint/2010/main" val="362149314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smtClean="0"/>
              <a:t>2.3. O</a:t>
            </a:r>
            <a:r>
              <a:rPr lang="cs-CZ" b="1" dirty="0" smtClean="0"/>
              <a:t>potřebení </a:t>
            </a:r>
            <a:r>
              <a:rPr lang="cs-CZ" b="1" dirty="0" smtClean="0"/>
              <a:t>stavebních konstrukcí</a:t>
            </a:r>
            <a:endParaRPr lang="cs-CZ" b="1" dirty="0"/>
          </a:p>
        </p:txBody>
      </p:sp>
      <p:sp>
        <p:nvSpPr>
          <p:cNvPr id="3" name="Zástupný symbol pro obsah 2"/>
          <p:cNvSpPr>
            <a:spLocks noGrp="1"/>
          </p:cNvSpPr>
          <p:nvPr>
            <p:ph idx="1"/>
          </p:nvPr>
        </p:nvSpPr>
        <p:spPr/>
        <p:txBody>
          <a:bodyPr>
            <a:normAutofit/>
          </a:bodyPr>
          <a:lstStyle/>
          <a:p>
            <a:endParaRPr lang="cs-CZ" dirty="0"/>
          </a:p>
          <a:p>
            <a:r>
              <a:rPr lang="cs-CZ" dirty="0" smtClean="0"/>
              <a:t>Opotřebení vyjadřuje </a:t>
            </a:r>
            <a:r>
              <a:rPr lang="cs-CZ" b="1" dirty="0" smtClean="0">
                <a:solidFill>
                  <a:srgbClr val="C00000"/>
                </a:solidFill>
              </a:rPr>
              <a:t>konkrétní technický stav konstrukce v daném okamžiku</a:t>
            </a:r>
            <a:r>
              <a:rPr lang="cs-CZ" dirty="0" smtClean="0"/>
              <a:t>. Opotřebení závisí zejména na stáří konstrukce, objektivní - </a:t>
            </a:r>
            <a:r>
              <a:rPr lang="cs-CZ" b="1" dirty="0" smtClean="0">
                <a:solidFill>
                  <a:srgbClr val="C00000"/>
                </a:solidFill>
              </a:rPr>
              <a:t>fyzické životnosti konstrukce </a:t>
            </a:r>
            <a:r>
              <a:rPr lang="cs-CZ" dirty="0" smtClean="0"/>
              <a:t>a </a:t>
            </a:r>
            <a:r>
              <a:rPr lang="cs-CZ" b="1" dirty="0" smtClean="0">
                <a:solidFill>
                  <a:srgbClr val="C00000"/>
                </a:solidFill>
              </a:rPr>
              <a:t>kvalitě prováděné údržby</a:t>
            </a:r>
            <a:r>
              <a:rPr lang="cs-CZ" dirty="0" smtClean="0"/>
              <a:t>. </a:t>
            </a:r>
            <a:endParaRPr lang="cs-CZ" dirty="0"/>
          </a:p>
        </p:txBody>
      </p:sp>
      <p:sp>
        <p:nvSpPr>
          <p:cNvPr id="4" name="TextovéPole 3"/>
          <p:cNvSpPr txBox="1"/>
          <p:nvPr/>
        </p:nvSpPr>
        <p:spPr>
          <a:xfrm>
            <a:off x="467544" y="6286074"/>
            <a:ext cx="8136904" cy="553998"/>
          </a:xfrm>
          <a:prstGeom prst="rect">
            <a:avLst/>
          </a:prstGeom>
          <a:noFill/>
        </p:spPr>
        <p:txBody>
          <a:bodyPr wrap="square" rtlCol="0">
            <a:spAutoFit/>
          </a:bodyPr>
          <a:lstStyle/>
          <a:p>
            <a:r>
              <a:rPr lang="cs-CZ" altLang="cs-CZ" sz="1000" dirty="0"/>
              <a:t>VYSKOČIL, V. K. </a:t>
            </a:r>
            <a:r>
              <a:rPr lang="cs-CZ" altLang="cs-CZ" sz="1000" dirty="0" smtClean="0"/>
              <a:t>, KUDA F. a </a:t>
            </a:r>
            <a:r>
              <a:rPr lang="cs-CZ" altLang="cs-CZ" sz="1000" dirty="0"/>
              <a:t>kol. </a:t>
            </a:r>
            <a:r>
              <a:rPr lang="cs-CZ" altLang="cs-CZ" sz="1000" i="1" dirty="0"/>
              <a:t>Management podpůrných procesů – </a:t>
            </a:r>
            <a:r>
              <a:rPr lang="cs-CZ" altLang="cs-CZ" sz="1000" i="1" dirty="0" err="1"/>
              <a:t>Facility</a:t>
            </a:r>
            <a:r>
              <a:rPr lang="cs-CZ" altLang="cs-CZ" sz="1000" i="1" dirty="0"/>
              <a:t> Management</a:t>
            </a:r>
            <a:r>
              <a:rPr lang="cs-CZ" altLang="cs-CZ" sz="1000" dirty="0"/>
              <a:t>, </a:t>
            </a:r>
            <a:r>
              <a:rPr lang="cs-CZ" altLang="cs-CZ" sz="1000" dirty="0" smtClean="0"/>
              <a:t>2. </a:t>
            </a:r>
            <a:r>
              <a:rPr lang="cs-CZ" altLang="cs-CZ" sz="1000" dirty="0"/>
              <a:t>vyd., Praha: Professional </a:t>
            </a:r>
            <a:r>
              <a:rPr lang="cs-CZ" altLang="cs-CZ" sz="1000" dirty="0" err="1"/>
              <a:t>Publishing</a:t>
            </a:r>
            <a:r>
              <a:rPr lang="cs-CZ" altLang="cs-CZ" sz="1000" dirty="0"/>
              <a:t>, </a:t>
            </a:r>
            <a:r>
              <a:rPr lang="cs-CZ" altLang="cs-CZ" sz="1000" dirty="0" smtClean="0"/>
              <a:t>2011, 491 </a:t>
            </a:r>
            <a:r>
              <a:rPr lang="cs-CZ" altLang="cs-CZ" sz="1000" dirty="0"/>
              <a:t>s. ISBN </a:t>
            </a:r>
            <a:r>
              <a:rPr lang="cs-CZ" altLang="cs-CZ" sz="1000" dirty="0" smtClean="0"/>
              <a:t>978-80-7431-046-1</a:t>
            </a:r>
            <a:endParaRPr lang="cs-CZ" altLang="cs-CZ" sz="1000" dirty="0"/>
          </a:p>
          <a:p>
            <a:endParaRPr lang="cs-CZ" sz="1000" dirty="0"/>
          </a:p>
        </p:txBody>
      </p:sp>
    </p:spTree>
    <p:extLst>
      <p:ext uri="{BB962C8B-B14F-4D97-AF65-F5344CB8AC3E}">
        <p14:creationId xmlns:p14="http://schemas.microsoft.com/office/powerpoint/2010/main" val="638426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2.4. Druhy opotřebení</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b="1" dirty="0">
                <a:solidFill>
                  <a:srgbClr val="C00000"/>
                </a:solidFill>
              </a:rPr>
              <a:t>fyzické</a:t>
            </a:r>
            <a:r>
              <a:rPr lang="cs-CZ" dirty="0"/>
              <a:t> – vlivem degradačních procesů, stavební dílo, resp. jeho konstrukční část ztrácí svou kvalitu v určitých </a:t>
            </a:r>
            <a:r>
              <a:rPr lang="cs-CZ" dirty="0" smtClean="0"/>
              <a:t>vlastnostech.</a:t>
            </a:r>
          </a:p>
          <a:p>
            <a:r>
              <a:rPr lang="cs-CZ" b="1" dirty="0" smtClean="0">
                <a:solidFill>
                  <a:srgbClr val="C00000"/>
                </a:solidFill>
              </a:rPr>
              <a:t>morální</a:t>
            </a:r>
            <a:r>
              <a:rPr lang="cs-CZ" dirty="0" smtClean="0"/>
              <a:t> </a:t>
            </a:r>
            <a:r>
              <a:rPr lang="cs-CZ" dirty="0"/>
              <a:t>– postupem času a vývojem nových materiálů, trendů a jiných inovací dochází k postupnému zastarání stavebního díla. </a:t>
            </a:r>
            <a:endParaRPr lang="cs-CZ" dirty="0" smtClean="0"/>
          </a:p>
          <a:p>
            <a:pPr marL="0" indent="0">
              <a:buNone/>
            </a:pPr>
            <a:endParaRPr lang="cs-CZ" dirty="0"/>
          </a:p>
          <a:p>
            <a:pPr marL="0" indent="0">
              <a:buNone/>
            </a:pPr>
            <a:r>
              <a:rPr lang="cs-CZ" b="1" dirty="0" smtClean="0">
                <a:solidFill>
                  <a:srgbClr val="C00000"/>
                </a:solidFill>
              </a:rPr>
              <a:t>Vyvrcholením </a:t>
            </a:r>
            <a:r>
              <a:rPr lang="cs-CZ" b="1" dirty="0">
                <a:solidFill>
                  <a:srgbClr val="C00000"/>
                </a:solidFill>
              </a:rPr>
              <a:t>morálního opotřebení </a:t>
            </a:r>
            <a:r>
              <a:rPr lang="cs-CZ" dirty="0"/>
              <a:t>je </a:t>
            </a:r>
            <a:r>
              <a:rPr lang="cs-CZ" b="1" dirty="0">
                <a:solidFill>
                  <a:srgbClr val="C00000"/>
                </a:solidFill>
              </a:rPr>
              <a:t>modernizace</a:t>
            </a:r>
            <a:r>
              <a:rPr lang="cs-CZ" dirty="0"/>
              <a:t> či jiný zásah, který toto opotřebení minimalizuje (</a:t>
            </a:r>
            <a:r>
              <a:rPr lang="cs-CZ" b="1" dirty="0">
                <a:solidFill>
                  <a:srgbClr val="C00000"/>
                </a:solidFill>
              </a:rPr>
              <a:t>generální oprava, rekonstrukce</a:t>
            </a:r>
            <a:r>
              <a:rPr lang="cs-CZ" dirty="0"/>
              <a:t> apod.)</a:t>
            </a:r>
            <a:br>
              <a:rPr lang="cs-CZ" dirty="0"/>
            </a:br>
            <a:r>
              <a:rPr lang="cs-CZ" dirty="0"/>
              <a:t/>
            </a:r>
            <a:br>
              <a:rPr lang="cs-CZ" dirty="0"/>
            </a:br>
            <a:endParaRPr lang="cs-CZ" dirty="0"/>
          </a:p>
        </p:txBody>
      </p:sp>
      <p:sp>
        <p:nvSpPr>
          <p:cNvPr id="4" name="TextovéPole 3"/>
          <p:cNvSpPr txBox="1"/>
          <p:nvPr/>
        </p:nvSpPr>
        <p:spPr>
          <a:xfrm>
            <a:off x="0" y="6250523"/>
            <a:ext cx="8928992" cy="261610"/>
          </a:xfrm>
          <a:prstGeom prst="rect">
            <a:avLst/>
          </a:prstGeom>
          <a:noFill/>
        </p:spPr>
        <p:txBody>
          <a:bodyPr wrap="square" rtlCol="0">
            <a:spAutoFit/>
          </a:bodyPr>
          <a:lstStyle/>
          <a:p>
            <a:r>
              <a:rPr lang="en-US" sz="1100" dirty="0" err="1" smtClean="0"/>
              <a:t>Berankov</a:t>
            </a:r>
            <a:r>
              <a:rPr lang="cs-CZ" sz="1100" dirty="0" smtClean="0"/>
              <a:t>á E. 2013</a:t>
            </a:r>
            <a:r>
              <a:rPr lang="cs-CZ" sz="1100" i="1" dirty="0" smtClean="0"/>
              <a:t>. Životní cyklus staveb</a:t>
            </a:r>
            <a:r>
              <a:rPr lang="cs-CZ" sz="1100" dirty="0" smtClean="0"/>
              <a:t>. TZB-INFO.CZ. </a:t>
            </a:r>
            <a:r>
              <a:rPr lang="cs-CZ" sz="1100" dirty="0"/>
              <a:t>Dostupné na: http://www.tzb-info.cz/udrzba-budov/10219-zivotni-cyklus-staveb</a:t>
            </a:r>
          </a:p>
        </p:txBody>
      </p:sp>
    </p:spTree>
    <p:extLst>
      <p:ext uri="{BB962C8B-B14F-4D97-AF65-F5344CB8AC3E}">
        <p14:creationId xmlns:p14="http://schemas.microsoft.com/office/powerpoint/2010/main" val="354290309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219200" y="304800"/>
            <a:ext cx="7724775" cy="1455738"/>
          </a:xfrm>
        </p:spPr>
        <p:txBody>
          <a:bodyPr/>
          <a:lstStyle/>
          <a:p>
            <a:pPr algn="ctr" eaLnBrk="1" hangingPunct="1"/>
            <a:r>
              <a:rPr lang="cs-CZ" altLang="cs-CZ" b="1" dirty="0" smtClean="0"/>
              <a:t>2.5. PRŮKAZ ENERGETICKÉ NÁROČNOSTI BUDOVY</a:t>
            </a:r>
          </a:p>
        </p:txBody>
      </p:sp>
      <p:graphicFrame>
        <p:nvGraphicFramePr>
          <p:cNvPr id="91139" name="Object 3"/>
          <p:cNvGraphicFramePr>
            <a:graphicFrameLocks noChangeAspect="1"/>
          </p:cNvGraphicFramePr>
          <p:nvPr/>
        </p:nvGraphicFramePr>
        <p:xfrm>
          <a:off x="1981200" y="1905000"/>
          <a:ext cx="6248400" cy="4724400"/>
        </p:xfrm>
        <a:graphic>
          <a:graphicData uri="http://schemas.openxmlformats.org/presentationml/2006/ole">
            <mc:AlternateContent xmlns:mc="http://schemas.openxmlformats.org/markup-compatibility/2006">
              <mc:Choice xmlns:v="urn:schemas-microsoft-com:vml" Requires="v">
                <p:oleObj spid="_x0000_s1051" name="Rastrový obrázek" r:id="rId6" imgW="4086795" imgH="5315692" progId="Paint.Picture">
                  <p:embed/>
                </p:oleObj>
              </mc:Choice>
              <mc:Fallback>
                <p:oleObj name="Rastrový obrázek" r:id="rId6" imgW="4086795" imgH="5315692"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1905000"/>
                        <a:ext cx="6248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80180863"/>
      </p:ext>
    </p:extLst>
  </p:cSld>
  <p:clrMapOvr>
    <a:overrideClrMapping bg1="lt1" tx1="dk1" bg2="lt2" tx2="dk2" accent1="accent1" accent2="accent2" accent3="accent3" accent4="accent4" accent5="accent5" accent6="accent6" hlink="hlink" folHlink="folHlink"/>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115616" y="404664"/>
            <a:ext cx="7877175" cy="1608138"/>
          </a:xfrm>
        </p:spPr>
        <p:txBody>
          <a:bodyPr/>
          <a:lstStyle/>
          <a:p>
            <a:pPr algn="ctr" eaLnBrk="1" hangingPunct="1"/>
            <a:r>
              <a:rPr lang="cs-CZ" altLang="cs-CZ" sz="3200" b="1" dirty="0" smtClean="0"/>
              <a:t>2.5. ENERGETICKÁ NÁROČNOST BUDOVY PRO MĚRNOU SPOTŘEBU ENERGIE</a:t>
            </a:r>
            <a:br>
              <a:rPr lang="cs-CZ" altLang="cs-CZ" sz="3200" b="1" dirty="0" smtClean="0"/>
            </a:br>
            <a:r>
              <a:rPr lang="cs-CZ" altLang="cs-CZ" sz="3200" b="1" dirty="0" smtClean="0"/>
              <a:t>v kWh/m</a:t>
            </a:r>
            <a:r>
              <a:rPr lang="cs-CZ" altLang="cs-CZ" sz="3200" b="1" baseline="30000" dirty="0" smtClean="0"/>
              <a:t>2</a:t>
            </a:r>
            <a:r>
              <a:rPr lang="cs-CZ" altLang="cs-CZ" sz="3200" b="1" dirty="0" smtClean="0"/>
              <a:t>/rok</a:t>
            </a:r>
          </a:p>
        </p:txBody>
      </p:sp>
      <p:graphicFrame>
        <p:nvGraphicFramePr>
          <p:cNvPr id="92163" name="Object 3"/>
          <p:cNvGraphicFramePr>
            <a:graphicFrameLocks noChangeAspect="1"/>
          </p:cNvGraphicFramePr>
          <p:nvPr/>
        </p:nvGraphicFramePr>
        <p:xfrm>
          <a:off x="457200" y="2057400"/>
          <a:ext cx="8305800" cy="4419600"/>
        </p:xfrm>
        <a:graphic>
          <a:graphicData uri="http://schemas.openxmlformats.org/presentationml/2006/ole">
            <mc:AlternateContent xmlns:mc="http://schemas.openxmlformats.org/markup-compatibility/2006">
              <mc:Choice xmlns:v="urn:schemas-microsoft-com:vml" Requires="v">
                <p:oleObj spid="_x0000_s2075" name="Rastrový obrázek" r:id="rId6" imgW="7478169" imgH="3142857" progId="Paint.Picture">
                  <p:embed/>
                </p:oleObj>
              </mc:Choice>
              <mc:Fallback>
                <p:oleObj name="Rastrový obrázek" r:id="rId6" imgW="7478169" imgH="3142857"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057400"/>
                        <a:ext cx="8305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34821328"/>
      </p:ext>
    </p:extLst>
  </p:cSld>
  <p:clrMapOvr>
    <a:overrideClrMapping bg1="lt1" tx1="dk1" bg2="lt2" tx2="dk2" accent1="accent1" accent2="accent2" accent3="accent3" accent4="accent4" accent5="accent5" accent6="accent6" hlink="hlink" folHlink="folHlink"/>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Struktura přednášky</a:t>
            </a:r>
            <a:endParaRPr lang="cs-CZ" b="1" dirty="0"/>
          </a:p>
        </p:txBody>
      </p:sp>
      <p:sp>
        <p:nvSpPr>
          <p:cNvPr id="3" name="Zástupný symbol pro obsah 2"/>
          <p:cNvSpPr>
            <a:spLocks noGrp="1"/>
          </p:cNvSpPr>
          <p:nvPr>
            <p:ph idx="1"/>
          </p:nvPr>
        </p:nvSpPr>
        <p:spPr/>
        <p:txBody>
          <a:bodyPr/>
          <a:lstStyle/>
          <a:p>
            <a:r>
              <a:rPr lang="cs-CZ" dirty="0" smtClean="0"/>
              <a:t>Technickoekonomické aspekty správy majetku.</a:t>
            </a:r>
          </a:p>
          <a:p>
            <a:r>
              <a:rPr lang="cs-CZ" dirty="0" smtClean="0"/>
              <a:t>SW podpora FM.</a:t>
            </a:r>
            <a:endParaRPr lang="cs-CZ" dirty="0"/>
          </a:p>
        </p:txBody>
      </p:sp>
    </p:spTree>
    <p:extLst>
      <p:ext uri="{BB962C8B-B14F-4D97-AF65-F5344CB8AC3E}">
        <p14:creationId xmlns:p14="http://schemas.microsoft.com/office/powerpoint/2010/main" val="2025483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23528" y="404664"/>
            <a:ext cx="8639175" cy="1371600"/>
          </a:xfrm>
        </p:spPr>
        <p:txBody>
          <a:bodyPr/>
          <a:lstStyle/>
          <a:p>
            <a:pPr algn="ctr" eaLnBrk="1" hangingPunct="1"/>
            <a:r>
              <a:rPr lang="cs-CZ" altLang="cs-CZ" sz="3600" b="1" dirty="0" smtClean="0"/>
              <a:t>2.5. TŘÍDY ENERGETICKÉ NÁROČNOSTI BUDOV DLE ČSN EN 15217</a:t>
            </a:r>
          </a:p>
        </p:txBody>
      </p:sp>
      <p:graphicFrame>
        <p:nvGraphicFramePr>
          <p:cNvPr id="93187" name="Object 4"/>
          <p:cNvGraphicFramePr>
            <a:graphicFrameLocks noChangeAspect="1"/>
          </p:cNvGraphicFramePr>
          <p:nvPr/>
        </p:nvGraphicFramePr>
        <p:xfrm>
          <a:off x="381000" y="2057400"/>
          <a:ext cx="8458200" cy="4572000"/>
        </p:xfrm>
        <a:graphic>
          <a:graphicData uri="http://schemas.openxmlformats.org/presentationml/2006/ole">
            <mc:AlternateContent xmlns:mc="http://schemas.openxmlformats.org/markup-compatibility/2006">
              <mc:Choice xmlns:v="urn:schemas-microsoft-com:vml" Requires="v">
                <p:oleObj spid="_x0000_s3099" name="Rastrový obrázek" r:id="rId6" imgW="3839111" imgH="2715004" progId="Paint.Picture">
                  <p:embed/>
                </p:oleObj>
              </mc:Choice>
              <mc:Fallback>
                <p:oleObj name="Rastrový obrázek" r:id="rId6" imgW="3839111" imgH="2715004"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2057400"/>
                        <a:ext cx="8458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28752907"/>
      </p:ext>
    </p:extLst>
  </p:cSld>
  <p:clrMapOvr>
    <a:overrideClrMapping bg1="lt1" tx1="dk1" bg2="lt2" tx2="dk2" accent1="accent1" accent2="accent2" accent3="accent3" accent4="accent4" accent5="accent5" accent6="accent6" hlink="hlink" folHlink="folHlink"/>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1143000"/>
          </a:xfrm>
        </p:spPr>
        <p:txBody>
          <a:bodyPr>
            <a:normAutofit fontScale="90000"/>
          </a:bodyPr>
          <a:lstStyle/>
          <a:p>
            <a:r>
              <a:rPr lang="cs-CZ" b="1" dirty="0" smtClean="0"/>
              <a:t>3</a:t>
            </a:r>
            <a:r>
              <a:rPr lang="cs-CZ" b="1" dirty="0"/>
              <a:t>. Údržba – analýza ekonomiky a plánování údržby a obnovy </a:t>
            </a:r>
            <a:r>
              <a:rPr lang="cs-CZ" b="1" dirty="0" smtClean="0"/>
              <a:t>budov</a:t>
            </a:r>
            <a:endParaRPr lang="cs-CZ" b="1" dirty="0"/>
          </a:p>
        </p:txBody>
      </p:sp>
      <p:sp>
        <p:nvSpPr>
          <p:cNvPr id="3" name="Zástupný symbol pro obsah 2"/>
          <p:cNvSpPr>
            <a:spLocks noGrp="1"/>
          </p:cNvSpPr>
          <p:nvPr>
            <p:ph idx="1"/>
          </p:nvPr>
        </p:nvSpPr>
        <p:spPr>
          <a:xfrm>
            <a:off x="457200" y="2132856"/>
            <a:ext cx="8229600" cy="3993307"/>
          </a:xfrm>
        </p:spPr>
        <p:txBody>
          <a:bodyPr>
            <a:normAutofit/>
          </a:bodyPr>
          <a:lstStyle/>
          <a:p>
            <a:pPr marL="0" indent="0">
              <a:buNone/>
            </a:pPr>
            <a:r>
              <a:rPr lang="cs-CZ" dirty="0" smtClean="0"/>
              <a:t>3.1.Management údržby</a:t>
            </a:r>
          </a:p>
          <a:p>
            <a:pPr marL="0" indent="0">
              <a:buNone/>
            </a:pPr>
            <a:r>
              <a:rPr lang="cs-CZ" dirty="0" smtClean="0"/>
              <a:t>3.2. Zaměření technické správy majetku</a:t>
            </a:r>
          </a:p>
          <a:p>
            <a:pPr marL="0" indent="0">
              <a:buNone/>
            </a:pPr>
            <a:r>
              <a:rPr lang="cs-CZ" dirty="0" smtClean="0"/>
              <a:t>3.2.1. </a:t>
            </a:r>
            <a:r>
              <a:rPr lang="cs-CZ" dirty="0"/>
              <a:t>U</a:t>
            </a:r>
            <a:r>
              <a:rPr lang="cs-CZ" dirty="0" smtClean="0"/>
              <a:t>držitelný rozvoj</a:t>
            </a:r>
          </a:p>
          <a:p>
            <a:pPr marL="0" indent="0">
              <a:buNone/>
            </a:pPr>
            <a:r>
              <a:rPr lang="cs-CZ" dirty="0" smtClean="0"/>
              <a:t>3.2.2. Životní cyklus stavby </a:t>
            </a:r>
          </a:p>
          <a:p>
            <a:pPr marL="0" indent="0">
              <a:buNone/>
            </a:pPr>
            <a:r>
              <a:rPr lang="cs-CZ" dirty="0" smtClean="0"/>
              <a:t>3.2.3. </a:t>
            </a:r>
            <a:r>
              <a:rPr lang="cs-CZ" dirty="0" smtClean="0"/>
              <a:t>Ekonomika </a:t>
            </a:r>
            <a:r>
              <a:rPr lang="cs-CZ" dirty="0" smtClean="0"/>
              <a:t>správy stavebních objektů</a:t>
            </a:r>
          </a:p>
          <a:p>
            <a:pPr marL="0" indent="0">
              <a:buNone/>
            </a:pPr>
            <a:r>
              <a:rPr lang="cs-CZ" dirty="0" smtClean="0"/>
              <a:t>3.2.5. Dokumenty související s TE stavem stavebních objektů</a:t>
            </a:r>
            <a:endParaRPr lang="cs-CZ" dirty="0"/>
          </a:p>
        </p:txBody>
      </p:sp>
    </p:spTree>
    <p:extLst>
      <p:ext uri="{BB962C8B-B14F-4D97-AF65-F5344CB8AC3E}">
        <p14:creationId xmlns:p14="http://schemas.microsoft.com/office/powerpoint/2010/main" val="3536459688"/>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3.1.Management údržby</a:t>
            </a:r>
            <a:endParaRPr lang="cs-CZ" b="1" dirty="0"/>
          </a:p>
        </p:txBody>
      </p:sp>
      <p:sp>
        <p:nvSpPr>
          <p:cNvPr id="3" name="Zástupný symbol pro obsah 2"/>
          <p:cNvSpPr>
            <a:spLocks noGrp="1"/>
          </p:cNvSpPr>
          <p:nvPr>
            <p:ph idx="1"/>
          </p:nvPr>
        </p:nvSpPr>
        <p:spPr/>
        <p:txBody>
          <a:bodyPr>
            <a:normAutofit fontScale="92500" lnSpcReduction="20000"/>
          </a:bodyPr>
          <a:lstStyle/>
          <a:p>
            <a:pPr marL="0" indent="0">
              <a:buNone/>
            </a:pPr>
            <a:r>
              <a:rPr lang="cs-CZ" dirty="0" smtClean="0"/>
              <a:t>Údržba- </a:t>
            </a:r>
            <a:r>
              <a:rPr lang="cs-CZ" b="1" dirty="0" smtClean="0">
                <a:solidFill>
                  <a:srgbClr val="C00000"/>
                </a:solidFill>
              </a:rPr>
              <a:t>řada preventivních a jiných opatření </a:t>
            </a:r>
            <a:r>
              <a:rPr lang="cs-CZ" dirty="0" smtClean="0"/>
              <a:t>prováděných na stavbě tak, aby </a:t>
            </a:r>
            <a:r>
              <a:rPr lang="cs-CZ" b="1" dirty="0" smtClean="0">
                <a:solidFill>
                  <a:srgbClr val="C00000"/>
                </a:solidFill>
              </a:rPr>
              <a:t>po dobu své životnosti mohla stavba plnit všechny své projektované funkce</a:t>
            </a:r>
            <a:r>
              <a:rPr lang="cs-CZ" dirty="0" smtClean="0"/>
              <a:t>. </a:t>
            </a:r>
          </a:p>
          <a:p>
            <a:pPr marL="0" indent="0">
              <a:buNone/>
            </a:pPr>
            <a:endParaRPr lang="cs-CZ" dirty="0" smtClean="0"/>
          </a:p>
          <a:p>
            <a:pPr marL="0" indent="0">
              <a:buNone/>
            </a:pPr>
            <a:r>
              <a:rPr lang="cs-CZ" dirty="0" smtClean="0"/>
              <a:t>-</a:t>
            </a:r>
            <a:r>
              <a:rPr lang="cs-CZ" i="1" dirty="0" smtClean="0"/>
              <a:t>komplex činností zahrnující řízení údržbového programu stavby, který </a:t>
            </a:r>
            <a:r>
              <a:rPr lang="cs-CZ" b="1" i="1" dirty="0" smtClean="0">
                <a:solidFill>
                  <a:srgbClr val="C00000"/>
                </a:solidFill>
              </a:rPr>
              <a:t>se formuluje již při návrhu stavby zpracováním projektové dokumentace pro stavební řízení a pokračuje s patřičnou závazností v rámci souboru všech správcovských činností do okamžiku, kdy se přistoupí k odstranění stavby</a:t>
            </a:r>
            <a:r>
              <a:rPr lang="cs-CZ" i="1" dirty="0" smtClean="0"/>
              <a:t>. </a:t>
            </a:r>
            <a:endParaRPr lang="cs-CZ" i="1" dirty="0"/>
          </a:p>
        </p:txBody>
      </p:sp>
      <p:sp>
        <p:nvSpPr>
          <p:cNvPr id="4" name="TextovéPole 3"/>
          <p:cNvSpPr txBox="1"/>
          <p:nvPr/>
        </p:nvSpPr>
        <p:spPr>
          <a:xfrm>
            <a:off x="467544" y="6286074"/>
            <a:ext cx="8136904" cy="553998"/>
          </a:xfrm>
          <a:prstGeom prst="rect">
            <a:avLst/>
          </a:prstGeom>
          <a:noFill/>
        </p:spPr>
        <p:txBody>
          <a:bodyPr wrap="square" rtlCol="0">
            <a:spAutoFit/>
          </a:bodyPr>
          <a:lstStyle/>
          <a:p>
            <a:r>
              <a:rPr lang="cs-CZ" altLang="cs-CZ" sz="1000" dirty="0"/>
              <a:t>VYSKOČIL, V. K. </a:t>
            </a:r>
            <a:r>
              <a:rPr lang="cs-CZ" altLang="cs-CZ" sz="1000" dirty="0" smtClean="0"/>
              <a:t>, KUDA F. a </a:t>
            </a:r>
            <a:r>
              <a:rPr lang="cs-CZ" altLang="cs-CZ" sz="1000" dirty="0"/>
              <a:t>kol. </a:t>
            </a:r>
            <a:r>
              <a:rPr lang="cs-CZ" altLang="cs-CZ" sz="1000" i="1" dirty="0"/>
              <a:t>Management podpůrných procesů – </a:t>
            </a:r>
            <a:r>
              <a:rPr lang="cs-CZ" altLang="cs-CZ" sz="1000" i="1" dirty="0" err="1"/>
              <a:t>Facility</a:t>
            </a:r>
            <a:r>
              <a:rPr lang="cs-CZ" altLang="cs-CZ" sz="1000" i="1" dirty="0"/>
              <a:t> Management</a:t>
            </a:r>
            <a:r>
              <a:rPr lang="cs-CZ" altLang="cs-CZ" sz="1000" dirty="0"/>
              <a:t>, </a:t>
            </a:r>
            <a:r>
              <a:rPr lang="cs-CZ" altLang="cs-CZ" sz="1000" dirty="0" smtClean="0"/>
              <a:t>2. </a:t>
            </a:r>
            <a:r>
              <a:rPr lang="cs-CZ" altLang="cs-CZ" sz="1000" dirty="0"/>
              <a:t>vyd., Praha: Professional </a:t>
            </a:r>
            <a:r>
              <a:rPr lang="cs-CZ" altLang="cs-CZ" sz="1000" dirty="0" err="1"/>
              <a:t>Publishing</a:t>
            </a:r>
            <a:r>
              <a:rPr lang="cs-CZ" altLang="cs-CZ" sz="1000" dirty="0"/>
              <a:t>, </a:t>
            </a:r>
            <a:r>
              <a:rPr lang="cs-CZ" altLang="cs-CZ" sz="1000" dirty="0" smtClean="0"/>
              <a:t>2011, 491 </a:t>
            </a:r>
            <a:r>
              <a:rPr lang="cs-CZ" altLang="cs-CZ" sz="1000" dirty="0"/>
              <a:t>s. ISBN </a:t>
            </a:r>
            <a:r>
              <a:rPr lang="cs-CZ" altLang="cs-CZ" sz="1000" dirty="0" smtClean="0"/>
              <a:t>978-80-7431-046-1</a:t>
            </a:r>
            <a:endParaRPr lang="cs-CZ" altLang="cs-CZ" sz="1000" dirty="0"/>
          </a:p>
          <a:p>
            <a:endParaRPr lang="cs-CZ" sz="1000" dirty="0"/>
          </a:p>
        </p:txBody>
      </p:sp>
    </p:spTree>
    <p:extLst>
      <p:ext uri="{BB962C8B-B14F-4D97-AF65-F5344CB8AC3E}">
        <p14:creationId xmlns:p14="http://schemas.microsoft.com/office/powerpoint/2010/main" val="290903495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3.1. </a:t>
            </a:r>
            <a:r>
              <a:rPr lang="cs-CZ" b="1" dirty="0"/>
              <a:t>Management údržby</a:t>
            </a:r>
            <a:r>
              <a:rPr lang="cs-CZ" b="1" dirty="0" smtClean="0"/>
              <a:t> </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Význam nákladů na životní cyklus stavby je současně </a:t>
            </a:r>
            <a:r>
              <a:rPr lang="cs-CZ" b="1" dirty="0" smtClean="0">
                <a:solidFill>
                  <a:srgbClr val="C00000"/>
                </a:solidFill>
              </a:rPr>
              <a:t>založen zejména na průběžném kalkulačním upřesňování nákladů prohlídkami stavebních konstrukcí</a:t>
            </a:r>
            <a:r>
              <a:rPr lang="cs-CZ" dirty="0" smtClean="0"/>
              <a:t>.</a:t>
            </a:r>
          </a:p>
          <a:p>
            <a:r>
              <a:rPr lang="cs-CZ" dirty="0" smtClean="0"/>
              <a:t>Těmito prohlídkami </a:t>
            </a:r>
            <a:r>
              <a:rPr lang="cs-CZ" b="1" dirty="0" smtClean="0">
                <a:solidFill>
                  <a:srgbClr val="C00000"/>
                </a:solidFill>
              </a:rPr>
              <a:t>se mají ověřovat základní požadavky na stavby, kterými jsou mechanická odolnost, požární bezpečnost, hygiena, ochrana zdraví a životního prostředí, bezpečnost užívání, ochrana proti hluku, úspora energie a ochrana tepla.</a:t>
            </a:r>
            <a:endParaRPr lang="cs-CZ" b="1" dirty="0">
              <a:solidFill>
                <a:srgbClr val="C00000"/>
              </a:solidFill>
            </a:endParaRPr>
          </a:p>
        </p:txBody>
      </p:sp>
      <p:sp>
        <p:nvSpPr>
          <p:cNvPr id="4" name="TextovéPole 3"/>
          <p:cNvSpPr txBox="1"/>
          <p:nvPr/>
        </p:nvSpPr>
        <p:spPr>
          <a:xfrm>
            <a:off x="467544" y="6286074"/>
            <a:ext cx="8136904" cy="553998"/>
          </a:xfrm>
          <a:prstGeom prst="rect">
            <a:avLst/>
          </a:prstGeom>
          <a:noFill/>
        </p:spPr>
        <p:txBody>
          <a:bodyPr wrap="square" rtlCol="0">
            <a:spAutoFit/>
          </a:bodyPr>
          <a:lstStyle/>
          <a:p>
            <a:r>
              <a:rPr lang="cs-CZ" altLang="cs-CZ" sz="1000" dirty="0"/>
              <a:t>VYSKOČIL, V. K. </a:t>
            </a:r>
            <a:r>
              <a:rPr lang="cs-CZ" altLang="cs-CZ" sz="1000" dirty="0" smtClean="0"/>
              <a:t>, KUDA F. a </a:t>
            </a:r>
            <a:r>
              <a:rPr lang="cs-CZ" altLang="cs-CZ" sz="1000" dirty="0"/>
              <a:t>kol. </a:t>
            </a:r>
            <a:r>
              <a:rPr lang="cs-CZ" altLang="cs-CZ" sz="1000" i="1" dirty="0"/>
              <a:t>Management podpůrných procesů – </a:t>
            </a:r>
            <a:r>
              <a:rPr lang="cs-CZ" altLang="cs-CZ" sz="1000" i="1" dirty="0" err="1"/>
              <a:t>Facility</a:t>
            </a:r>
            <a:r>
              <a:rPr lang="cs-CZ" altLang="cs-CZ" sz="1000" i="1" dirty="0"/>
              <a:t> Management</a:t>
            </a:r>
            <a:r>
              <a:rPr lang="cs-CZ" altLang="cs-CZ" sz="1000" dirty="0"/>
              <a:t>, </a:t>
            </a:r>
            <a:r>
              <a:rPr lang="cs-CZ" altLang="cs-CZ" sz="1000" dirty="0" smtClean="0"/>
              <a:t>2. </a:t>
            </a:r>
            <a:r>
              <a:rPr lang="cs-CZ" altLang="cs-CZ" sz="1000" dirty="0"/>
              <a:t>vyd., Praha: Professional </a:t>
            </a:r>
            <a:r>
              <a:rPr lang="cs-CZ" altLang="cs-CZ" sz="1000" dirty="0" err="1"/>
              <a:t>Publishing</a:t>
            </a:r>
            <a:r>
              <a:rPr lang="cs-CZ" altLang="cs-CZ" sz="1000" dirty="0"/>
              <a:t>, </a:t>
            </a:r>
            <a:r>
              <a:rPr lang="cs-CZ" altLang="cs-CZ" sz="1000" dirty="0" smtClean="0"/>
              <a:t>2011, 491 </a:t>
            </a:r>
            <a:r>
              <a:rPr lang="cs-CZ" altLang="cs-CZ" sz="1000" dirty="0"/>
              <a:t>s. ISBN </a:t>
            </a:r>
            <a:r>
              <a:rPr lang="cs-CZ" altLang="cs-CZ" sz="1000" dirty="0" smtClean="0"/>
              <a:t>978-80-7431-046-1</a:t>
            </a:r>
            <a:endParaRPr lang="cs-CZ" altLang="cs-CZ" sz="1000" dirty="0"/>
          </a:p>
          <a:p>
            <a:endParaRPr lang="cs-CZ" sz="1000" dirty="0"/>
          </a:p>
        </p:txBody>
      </p:sp>
    </p:spTree>
    <p:extLst>
      <p:ext uri="{BB962C8B-B14F-4D97-AF65-F5344CB8AC3E}">
        <p14:creationId xmlns:p14="http://schemas.microsoft.com/office/powerpoint/2010/main" val="2979872820"/>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1143000"/>
          </a:xfrm>
        </p:spPr>
        <p:txBody>
          <a:bodyPr>
            <a:normAutofit fontScale="90000"/>
          </a:bodyPr>
          <a:lstStyle/>
          <a:p>
            <a:pPr marL="0" indent="0"/>
            <a:r>
              <a:rPr lang="cs-CZ" b="1" dirty="0"/>
              <a:t>3.2. Zaměření technické správy </a:t>
            </a:r>
            <a:r>
              <a:rPr lang="cs-CZ" b="1" dirty="0" smtClean="0"/>
              <a:t>majetku</a:t>
            </a:r>
            <a:endParaRPr lang="cs-CZ" b="1" dirty="0"/>
          </a:p>
        </p:txBody>
      </p:sp>
      <p:sp>
        <p:nvSpPr>
          <p:cNvPr id="3" name="Zástupný symbol pro obsah 2"/>
          <p:cNvSpPr>
            <a:spLocks noGrp="1"/>
          </p:cNvSpPr>
          <p:nvPr>
            <p:ph idx="1"/>
          </p:nvPr>
        </p:nvSpPr>
        <p:spPr>
          <a:xfrm>
            <a:off x="467544" y="1772816"/>
            <a:ext cx="8229600" cy="4525963"/>
          </a:xfrm>
        </p:spPr>
        <p:txBody>
          <a:bodyPr/>
          <a:lstStyle/>
          <a:p>
            <a:pPr marL="0" indent="0">
              <a:buNone/>
            </a:pPr>
            <a:r>
              <a:rPr lang="cs-CZ" b="1" dirty="0" smtClean="0">
                <a:solidFill>
                  <a:srgbClr val="C00000"/>
                </a:solidFill>
              </a:rPr>
              <a:t>Klíčovým problémem </a:t>
            </a:r>
            <a:r>
              <a:rPr lang="cs-CZ" dirty="0" smtClean="0"/>
              <a:t>většiny stavebních objektů v rámci ekonomiky správy majetku je především </a:t>
            </a:r>
            <a:r>
              <a:rPr lang="cs-CZ" b="1" dirty="0" smtClean="0">
                <a:solidFill>
                  <a:srgbClr val="C00000"/>
                </a:solidFill>
              </a:rPr>
              <a:t>existence nebo neexistence jejího finančního  a časového rozvrhu cyklické údržby a obnovy. </a:t>
            </a:r>
            <a:endParaRPr lang="cs-CZ" b="1" dirty="0">
              <a:solidFill>
                <a:srgbClr val="C00000"/>
              </a:solidFill>
            </a:endParaRPr>
          </a:p>
        </p:txBody>
      </p:sp>
      <p:sp>
        <p:nvSpPr>
          <p:cNvPr id="4" name="TextovéPole 3"/>
          <p:cNvSpPr txBox="1"/>
          <p:nvPr/>
        </p:nvSpPr>
        <p:spPr>
          <a:xfrm>
            <a:off x="467544" y="6286074"/>
            <a:ext cx="8136904" cy="553998"/>
          </a:xfrm>
          <a:prstGeom prst="rect">
            <a:avLst/>
          </a:prstGeom>
          <a:noFill/>
        </p:spPr>
        <p:txBody>
          <a:bodyPr wrap="square" rtlCol="0">
            <a:spAutoFit/>
          </a:bodyPr>
          <a:lstStyle/>
          <a:p>
            <a:r>
              <a:rPr lang="cs-CZ" altLang="cs-CZ" sz="1000" dirty="0"/>
              <a:t>VYSKOČIL, V. K. </a:t>
            </a:r>
            <a:r>
              <a:rPr lang="cs-CZ" altLang="cs-CZ" sz="1000" dirty="0" smtClean="0"/>
              <a:t>, KUDA F. a </a:t>
            </a:r>
            <a:r>
              <a:rPr lang="cs-CZ" altLang="cs-CZ" sz="1000" dirty="0"/>
              <a:t>kol. </a:t>
            </a:r>
            <a:r>
              <a:rPr lang="cs-CZ" altLang="cs-CZ" sz="1000" i="1" dirty="0"/>
              <a:t>Management podpůrných procesů – </a:t>
            </a:r>
            <a:r>
              <a:rPr lang="cs-CZ" altLang="cs-CZ" sz="1000" i="1" dirty="0" err="1"/>
              <a:t>Facility</a:t>
            </a:r>
            <a:r>
              <a:rPr lang="cs-CZ" altLang="cs-CZ" sz="1000" i="1" dirty="0"/>
              <a:t> Management</a:t>
            </a:r>
            <a:r>
              <a:rPr lang="cs-CZ" altLang="cs-CZ" sz="1000" dirty="0"/>
              <a:t>, </a:t>
            </a:r>
            <a:r>
              <a:rPr lang="cs-CZ" altLang="cs-CZ" sz="1000" dirty="0" smtClean="0"/>
              <a:t>2. </a:t>
            </a:r>
            <a:r>
              <a:rPr lang="cs-CZ" altLang="cs-CZ" sz="1000" dirty="0"/>
              <a:t>vyd., Praha: Professional </a:t>
            </a:r>
            <a:r>
              <a:rPr lang="cs-CZ" altLang="cs-CZ" sz="1000" dirty="0" err="1"/>
              <a:t>Publishing</a:t>
            </a:r>
            <a:r>
              <a:rPr lang="cs-CZ" altLang="cs-CZ" sz="1000" dirty="0"/>
              <a:t>, </a:t>
            </a:r>
            <a:r>
              <a:rPr lang="cs-CZ" altLang="cs-CZ" sz="1000" dirty="0" smtClean="0"/>
              <a:t>2011, 491 </a:t>
            </a:r>
            <a:r>
              <a:rPr lang="cs-CZ" altLang="cs-CZ" sz="1000" dirty="0"/>
              <a:t>s. ISBN </a:t>
            </a:r>
            <a:r>
              <a:rPr lang="cs-CZ" altLang="cs-CZ" sz="1000" dirty="0" smtClean="0"/>
              <a:t>978-80-7431-046-1</a:t>
            </a:r>
            <a:endParaRPr lang="cs-CZ" altLang="cs-CZ" sz="1000" dirty="0"/>
          </a:p>
          <a:p>
            <a:endParaRPr lang="cs-CZ" sz="1000" dirty="0"/>
          </a:p>
        </p:txBody>
      </p:sp>
    </p:spTree>
    <p:extLst>
      <p:ext uri="{BB962C8B-B14F-4D97-AF65-F5344CB8AC3E}">
        <p14:creationId xmlns:p14="http://schemas.microsoft.com/office/powerpoint/2010/main" val="103861271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smtClean="0"/>
              <a:t>3.2. Hlavní cíle procesů nových forem správy a údržby stavebních objektů</a:t>
            </a:r>
            <a:endParaRPr lang="cs-CZ" b="1" dirty="0"/>
          </a:p>
        </p:txBody>
      </p:sp>
      <p:sp>
        <p:nvSpPr>
          <p:cNvPr id="3" name="Zástupný symbol pro obsah 2"/>
          <p:cNvSpPr>
            <a:spLocks noGrp="1"/>
          </p:cNvSpPr>
          <p:nvPr>
            <p:ph idx="1"/>
          </p:nvPr>
        </p:nvSpPr>
        <p:spPr/>
        <p:txBody>
          <a:bodyPr>
            <a:normAutofit fontScale="92500"/>
          </a:bodyPr>
          <a:lstStyle/>
          <a:p>
            <a:r>
              <a:rPr lang="cs-CZ" b="1" dirty="0" smtClean="0">
                <a:solidFill>
                  <a:srgbClr val="C00000"/>
                </a:solidFill>
              </a:rPr>
              <a:t>Analýza metod a modelů </a:t>
            </a:r>
            <a:r>
              <a:rPr lang="cs-CZ" dirty="0" smtClean="0"/>
              <a:t>managementu udržitelného rozvoje životního cyklu staveb podle současného stavu,</a:t>
            </a:r>
          </a:p>
          <a:p>
            <a:r>
              <a:rPr lang="cs-CZ" dirty="0" smtClean="0"/>
              <a:t>Využití nástroje FM jako </a:t>
            </a:r>
            <a:r>
              <a:rPr lang="cs-CZ" b="1" dirty="0" smtClean="0">
                <a:solidFill>
                  <a:srgbClr val="C00000"/>
                </a:solidFill>
              </a:rPr>
              <a:t>nové metody řízeného integrovaného managementu v oblasti správy a údržby stavebních objektů i bytového fondu</a:t>
            </a:r>
            <a:r>
              <a:rPr lang="cs-CZ" dirty="0" smtClean="0"/>
              <a:t>, </a:t>
            </a:r>
          </a:p>
          <a:p>
            <a:r>
              <a:rPr lang="cs-CZ" b="1" dirty="0" smtClean="0">
                <a:solidFill>
                  <a:srgbClr val="C00000"/>
                </a:solidFill>
              </a:rPr>
              <a:t>Optimalizace rozhodovacího procesu </a:t>
            </a:r>
            <a:r>
              <a:rPr lang="cs-CZ" dirty="0" smtClean="0"/>
              <a:t>v konkrétních situacích pomocí informačních technologií</a:t>
            </a:r>
            <a:r>
              <a:rPr lang="cs-CZ" dirty="0"/>
              <a:t>.</a:t>
            </a:r>
          </a:p>
        </p:txBody>
      </p:sp>
      <p:sp>
        <p:nvSpPr>
          <p:cNvPr id="4" name="TextovéPole 3"/>
          <p:cNvSpPr txBox="1"/>
          <p:nvPr/>
        </p:nvSpPr>
        <p:spPr>
          <a:xfrm>
            <a:off x="467544" y="6286074"/>
            <a:ext cx="8136904" cy="553998"/>
          </a:xfrm>
          <a:prstGeom prst="rect">
            <a:avLst/>
          </a:prstGeom>
          <a:noFill/>
        </p:spPr>
        <p:txBody>
          <a:bodyPr wrap="square" rtlCol="0">
            <a:spAutoFit/>
          </a:bodyPr>
          <a:lstStyle/>
          <a:p>
            <a:r>
              <a:rPr lang="cs-CZ" altLang="cs-CZ" sz="1000" dirty="0"/>
              <a:t>VYSKOČIL, V. K. </a:t>
            </a:r>
            <a:r>
              <a:rPr lang="cs-CZ" altLang="cs-CZ" sz="1000" dirty="0" smtClean="0"/>
              <a:t>, KUDA F. a </a:t>
            </a:r>
            <a:r>
              <a:rPr lang="cs-CZ" altLang="cs-CZ" sz="1000" dirty="0"/>
              <a:t>kol. </a:t>
            </a:r>
            <a:r>
              <a:rPr lang="cs-CZ" altLang="cs-CZ" sz="1000" i="1" dirty="0"/>
              <a:t>Management podpůrných procesů – </a:t>
            </a:r>
            <a:r>
              <a:rPr lang="cs-CZ" altLang="cs-CZ" sz="1000" i="1" dirty="0" err="1"/>
              <a:t>Facility</a:t>
            </a:r>
            <a:r>
              <a:rPr lang="cs-CZ" altLang="cs-CZ" sz="1000" i="1" dirty="0"/>
              <a:t> Management</a:t>
            </a:r>
            <a:r>
              <a:rPr lang="cs-CZ" altLang="cs-CZ" sz="1000" dirty="0"/>
              <a:t>, </a:t>
            </a:r>
            <a:r>
              <a:rPr lang="cs-CZ" altLang="cs-CZ" sz="1000" dirty="0" smtClean="0"/>
              <a:t>2. </a:t>
            </a:r>
            <a:r>
              <a:rPr lang="cs-CZ" altLang="cs-CZ" sz="1000" dirty="0"/>
              <a:t>vyd., Praha: Professional </a:t>
            </a:r>
            <a:r>
              <a:rPr lang="cs-CZ" altLang="cs-CZ" sz="1000" dirty="0" err="1"/>
              <a:t>Publishing</a:t>
            </a:r>
            <a:r>
              <a:rPr lang="cs-CZ" altLang="cs-CZ" sz="1000" dirty="0"/>
              <a:t>, </a:t>
            </a:r>
            <a:r>
              <a:rPr lang="cs-CZ" altLang="cs-CZ" sz="1000" dirty="0" smtClean="0"/>
              <a:t>2011, 491 </a:t>
            </a:r>
            <a:r>
              <a:rPr lang="cs-CZ" altLang="cs-CZ" sz="1000" dirty="0"/>
              <a:t>s. ISBN </a:t>
            </a:r>
            <a:r>
              <a:rPr lang="cs-CZ" altLang="cs-CZ" sz="1000" dirty="0" smtClean="0"/>
              <a:t>978-80-7431-046-1</a:t>
            </a:r>
            <a:endParaRPr lang="cs-CZ" altLang="cs-CZ" sz="1000" dirty="0"/>
          </a:p>
          <a:p>
            <a:endParaRPr lang="cs-CZ" sz="1000" dirty="0"/>
          </a:p>
        </p:txBody>
      </p:sp>
    </p:spTree>
    <p:extLst>
      <p:ext uri="{BB962C8B-B14F-4D97-AF65-F5344CB8AC3E}">
        <p14:creationId xmlns:p14="http://schemas.microsoft.com/office/powerpoint/2010/main" val="2256495381"/>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3.2.1. Udržitelný </a:t>
            </a:r>
            <a:r>
              <a:rPr lang="cs-CZ" b="1" dirty="0" smtClean="0"/>
              <a:t>rozvoj</a:t>
            </a:r>
            <a:endParaRPr lang="cs-CZ" b="1" dirty="0"/>
          </a:p>
        </p:txBody>
      </p:sp>
      <p:sp>
        <p:nvSpPr>
          <p:cNvPr id="3" name="Zástupný symbol pro obsah 2"/>
          <p:cNvSpPr>
            <a:spLocks noGrp="1"/>
          </p:cNvSpPr>
          <p:nvPr>
            <p:ph idx="1"/>
          </p:nvPr>
        </p:nvSpPr>
        <p:spPr>
          <a:xfrm>
            <a:off x="457200" y="1340768"/>
            <a:ext cx="8229600" cy="4785395"/>
          </a:xfrm>
        </p:spPr>
        <p:txBody>
          <a:bodyPr>
            <a:normAutofit/>
          </a:bodyPr>
          <a:lstStyle/>
          <a:p>
            <a:pPr marL="0" indent="0">
              <a:buNone/>
            </a:pPr>
            <a:r>
              <a:rPr lang="cs-CZ" sz="3000" i="1" dirty="0" smtClean="0"/>
              <a:t>Takový rozvoj, který uspokojuje potřeby současné generace bez ohrožování možností budoucích generací uspokojovat své vlastní potřeby. </a:t>
            </a:r>
            <a:endParaRPr lang="cs-CZ" sz="3000" i="1"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1482196" y="2708920"/>
            <a:ext cx="673547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467544" y="6286074"/>
            <a:ext cx="8136904" cy="553998"/>
          </a:xfrm>
          <a:prstGeom prst="rect">
            <a:avLst/>
          </a:prstGeom>
          <a:noFill/>
        </p:spPr>
        <p:txBody>
          <a:bodyPr wrap="square" rtlCol="0">
            <a:spAutoFit/>
          </a:bodyPr>
          <a:lstStyle/>
          <a:p>
            <a:r>
              <a:rPr lang="cs-CZ" altLang="cs-CZ" sz="1000" dirty="0"/>
              <a:t>VYSKOČIL, V. K. </a:t>
            </a:r>
            <a:r>
              <a:rPr lang="cs-CZ" altLang="cs-CZ" sz="1000" dirty="0" smtClean="0"/>
              <a:t>, KUDA F. a </a:t>
            </a:r>
            <a:r>
              <a:rPr lang="cs-CZ" altLang="cs-CZ" sz="1000" dirty="0"/>
              <a:t>kol. </a:t>
            </a:r>
            <a:r>
              <a:rPr lang="cs-CZ" altLang="cs-CZ" sz="1000" i="1" dirty="0"/>
              <a:t>Management podpůrných procesů – </a:t>
            </a:r>
            <a:r>
              <a:rPr lang="cs-CZ" altLang="cs-CZ" sz="1000" i="1" dirty="0" err="1"/>
              <a:t>Facility</a:t>
            </a:r>
            <a:r>
              <a:rPr lang="cs-CZ" altLang="cs-CZ" sz="1000" i="1" dirty="0"/>
              <a:t> Management</a:t>
            </a:r>
            <a:r>
              <a:rPr lang="cs-CZ" altLang="cs-CZ" sz="1000" dirty="0"/>
              <a:t>, </a:t>
            </a:r>
            <a:r>
              <a:rPr lang="cs-CZ" altLang="cs-CZ" sz="1000" dirty="0" smtClean="0"/>
              <a:t>2. </a:t>
            </a:r>
            <a:r>
              <a:rPr lang="cs-CZ" altLang="cs-CZ" sz="1000" dirty="0"/>
              <a:t>vyd., Praha: Professional </a:t>
            </a:r>
            <a:r>
              <a:rPr lang="cs-CZ" altLang="cs-CZ" sz="1000" dirty="0" err="1"/>
              <a:t>Publishing</a:t>
            </a:r>
            <a:r>
              <a:rPr lang="cs-CZ" altLang="cs-CZ" sz="1000" dirty="0"/>
              <a:t>, </a:t>
            </a:r>
            <a:r>
              <a:rPr lang="cs-CZ" altLang="cs-CZ" sz="1000" dirty="0" smtClean="0"/>
              <a:t>2011, 491 </a:t>
            </a:r>
            <a:r>
              <a:rPr lang="cs-CZ" altLang="cs-CZ" sz="1000" dirty="0"/>
              <a:t>s. ISBN </a:t>
            </a:r>
            <a:r>
              <a:rPr lang="cs-CZ" altLang="cs-CZ" sz="1000" dirty="0" smtClean="0"/>
              <a:t>978-80-7431-046-1</a:t>
            </a:r>
            <a:endParaRPr lang="cs-CZ" altLang="cs-CZ" sz="1000" dirty="0"/>
          </a:p>
          <a:p>
            <a:endParaRPr lang="cs-CZ" sz="1000" dirty="0"/>
          </a:p>
        </p:txBody>
      </p:sp>
    </p:spTree>
    <p:extLst>
      <p:ext uri="{BB962C8B-B14F-4D97-AF65-F5344CB8AC3E}">
        <p14:creationId xmlns:p14="http://schemas.microsoft.com/office/powerpoint/2010/main" val="232237317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3.2.1. Udržitelná výstavba</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Představuje </a:t>
            </a:r>
            <a:r>
              <a:rPr lang="cs-CZ" b="1" dirty="0" smtClean="0">
                <a:solidFill>
                  <a:srgbClr val="C00000"/>
                </a:solidFill>
              </a:rPr>
              <a:t>přístup, jakým stavební průmysl může přispívat k dosahování udržitelného stavu rozvoje v oblastech environmentálních, ekonomických a sociokulturních. </a:t>
            </a:r>
          </a:p>
          <a:p>
            <a:r>
              <a:rPr lang="cs-CZ" dirty="0" smtClean="0"/>
              <a:t>Z koncepce udržitelné výstavby vyplývají hlavní úkoly pro stavebnictví:</a:t>
            </a:r>
          </a:p>
          <a:p>
            <a:pPr lvl="1"/>
            <a:r>
              <a:rPr lang="cs-CZ" dirty="0" smtClean="0"/>
              <a:t>Podporovat energetickou účinnost staveb,</a:t>
            </a:r>
          </a:p>
          <a:p>
            <a:pPr lvl="1"/>
            <a:r>
              <a:rPr lang="cs-CZ" dirty="0" smtClean="0"/>
              <a:t>Šetřit neobnovitelné přírodní zdroje materiálů, </a:t>
            </a:r>
          </a:p>
          <a:p>
            <a:pPr lvl="1"/>
            <a:r>
              <a:rPr lang="cs-CZ" dirty="0" smtClean="0"/>
              <a:t>Omezit negativní dopady stavební činnosti a staveb na životní prostředí,</a:t>
            </a:r>
          </a:p>
          <a:p>
            <a:pPr lvl="1"/>
            <a:r>
              <a:rPr lang="cs-CZ" dirty="0" smtClean="0"/>
              <a:t>Snižovat spotřebu kvalitní vody,</a:t>
            </a:r>
          </a:p>
          <a:p>
            <a:pPr lvl="1"/>
            <a:r>
              <a:rPr lang="cs-CZ" dirty="0" smtClean="0"/>
              <a:t>Přispívat k trvale udržitelnému rozvoji měst.</a:t>
            </a:r>
            <a:endParaRPr lang="cs-CZ" dirty="0"/>
          </a:p>
        </p:txBody>
      </p:sp>
      <p:sp>
        <p:nvSpPr>
          <p:cNvPr id="4" name="TextovéPole 3"/>
          <p:cNvSpPr txBox="1"/>
          <p:nvPr/>
        </p:nvSpPr>
        <p:spPr>
          <a:xfrm>
            <a:off x="467544" y="6286074"/>
            <a:ext cx="8136904" cy="553998"/>
          </a:xfrm>
          <a:prstGeom prst="rect">
            <a:avLst/>
          </a:prstGeom>
          <a:noFill/>
        </p:spPr>
        <p:txBody>
          <a:bodyPr wrap="square" rtlCol="0">
            <a:spAutoFit/>
          </a:bodyPr>
          <a:lstStyle/>
          <a:p>
            <a:r>
              <a:rPr lang="cs-CZ" altLang="cs-CZ" sz="1000" dirty="0"/>
              <a:t>VYSKOČIL, V. K. </a:t>
            </a:r>
            <a:r>
              <a:rPr lang="cs-CZ" altLang="cs-CZ" sz="1000" dirty="0" smtClean="0"/>
              <a:t>, KUDA F. a </a:t>
            </a:r>
            <a:r>
              <a:rPr lang="cs-CZ" altLang="cs-CZ" sz="1000" dirty="0"/>
              <a:t>kol. </a:t>
            </a:r>
            <a:r>
              <a:rPr lang="cs-CZ" altLang="cs-CZ" sz="1000" i="1" dirty="0"/>
              <a:t>Management podpůrných procesů – </a:t>
            </a:r>
            <a:r>
              <a:rPr lang="cs-CZ" altLang="cs-CZ" sz="1000" i="1" dirty="0" err="1"/>
              <a:t>Facility</a:t>
            </a:r>
            <a:r>
              <a:rPr lang="cs-CZ" altLang="cs-CZ" sz="1000" i="1" dirty="0"/>
              <a:t> Management</a:t>
            </a:r>
            <a:r>
              <a:rPr lang="cs-CZ" altLang="cs-CZ" sz="1000" dirty="0"/>
              <a:t>, </a:t>
            </a:r>
            <a:r>
              <a:rPr lang="cs-CZ" altLang="cs-CZ" sz="1000" dirty="0" smtClean="0"/>
              <a:t>2. </a:t>
            </a:r>
            <a:r>
              <a:rPr lang="cs-CZ" altLang="cs-CZ" sz="1000" dirty="0"/>
              <a:t>vyd., Praha: Professional </a:t>
            </a:r>
            <a:r>
              <a:rPr lang="cs-CZ" altLang="cs-CZ" sz="1000" dirty="0" err="1"/>
              <a:t>Publishing</a:t>
            </a:r>
            <a:r>
              <a:rPr lang="cs-CZ" altLang="cs-CZ" sz="1000" dirty="0"/>
              <a:t>, </a:t>
            </a:r>
            <a:r>
              <a:rPr lang="cs-CZ" altLang="cs-CZ" sz="1000" dirty="0" smtClean="0"/>
              <a:t>2011, 491 </a:t>
            </a:r>
            <a:r>
              <a:rPr lang="cs-CZ" altLang="cs-CZ" sz="1000" dirty="0"/>
              <a:t>s. ISBN </a:t>
            </a:r>
            <a:r>
              <a:rPr lang="cs-CZ" altLang="cs-CZ" sz="1000" dirty="0" smtClean="0"/>
              <a:t>978-80-7431-046-1</a:t>
            </a:r>
            <a:endParaRPr lang="cs-CZ" altLang="cs-CZ" sz="1000" dirty="0"/>
          </a:p>
          <a:p>
            <a:endParaRPr lang="cs-CZ" sz="1000" dirty="0"/>
          </a:p>
        </p:txBody>
      </p:sp>
    </p:spTree>
    <p:extLst>
      <p:ext uri="{BB962C8B-B14F-4D97-AF65-F5344CB8AC3E}">
        <p14:creationId xmlns:p14="http://schemas.microsoft.com/office/powerpoint/2010/main" val="264727514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smtClean="0"/>
              <a:t>3.2.2. Životní cyklus stavby a jeho hodnocení</a:t>
            </a:r>
            <a:endParaRPr lang="cs-CZ" b="1" dirty="0"/>
          </a:p>
        </p:txBody>
      </p:sp>
      <p:pic>
        <p:nvPicPr>
          <p:cNvPr id="7172" name="Picture 4"/>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457200" y="2488089"/>
            <a:ext cx="8229600" cy="2750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467544" y="6286074"/>
            <a:ext cx="8136904" cy="553998"/>
          </a:xfrm>
          <a:prstGeom prst="rect">
            <a:avLst/>
          </a:prstGeom>
          <a:noFill/>
        </p:spPr>
        <p:txBody>
          <a:bodyPr wrap="square" rtlCol="0">
            <a:spAutoFit/>
          </a:bodyPr>
          <a:lstStyle/>
          <a:p>
            <a:r>
              <a:rPr lang="cs-CZ" altLang="cs-CZ" sz="1000" dirty="0"/>
              <a:t>VYSKOČIL, V. K. </a:t>
            </a:r>
            <a:r>
              <a:rPr lang="cs-CZ" altLang="cs-CZ" sz="1000" dirty="0" smtClean="0"/>
              <a:t>, KUDA F. a </a:t>
            </a:r>
            <a:r>
              <a:rPr lang="cs-CZ" altLang="cs-CZ" sz="1000" dirty="0"/>
              <a:t>kol. </a:t>
            </a:r>
            <a:r>
              <a:rPr lang="cs-CZ" altLang="cs-CZ" sz="1000" i="1" dirty="0"/>
              <a:t>Management podpůrných procesů – </a:t>
            </a:r>
            <a:r>
              <a:rPr lang="cs-CZ" altLang="cs-CZ" sz="1000" i="1" dirty="0" err="1"/>
              <a:t>Facility</a:t>
            </a:r>
            <a:r>
              <a:rPr lang="cs-CZ" altLang="cs-CZ" sz="1000" i="1" dirty="0"/>
              <a:t> Management</a:t>
            </a:r>
            <a:r>
              <a:rPr lang="cs-CZ" altLang="cs-CZ" sz="1000" dirty="0"/>
              <a:t>, </a:t>
            </a:r>
            <a:r>
              <a:rPr lang="cs-CZ" altLang="cs-CZ" sz="1000" dirty="0" smtClean="0"/>
              <a:t>2. </a:t>
            </a:r>
            <a:r>
              <a:rPr lang="cs-CZ" altLang="cs-CZ" sz="1000" dirty="0"/>
              <a:t>vyd., Praha: Professional </a:t>
            </a:r>
            <a:r>
              <a:rPr lang="cs-CZ" altLang="cs-CZ" sz="1000" dirty="0" err="1"/>
              <a:t>Publishing</a:t>
            </a:r>
            <a:r>
              <a:rPr lang="cs-CZ" altLang="cs-CZ" sz="1000" dirty="0"/>
              <a:t>, </a:t>
            </a:r>
            <a:r>
              <a:rPr lang="cs-CZ" altLang="cs-CZ" sz="1000" dirty="0" smtClean="0"/>
              <a:t>2011, 491 </a:t>
            </a:r>
            <a:r>
              <a:rPr lang="cs-CZ" altLang="cs-CZ" sz="1000" dirty="0"/>
              <a:t>s. ISBN </a:t>
            </a:r>
            <a:r>
              <a:rPr lang="cs-CZ" altLang="cs-CZ" sz="1000" dirty="0" smtClean="0"/>
              <a:t>978-80-7431-046-1</a:t>
            </a:r>
            <a:endParaRPr lang="cs-CZ" altLang="cs-CZ" sz="1000" dirty="0"/>
          </a:p>
          <a:p>
            <a:endParaRPr lang="cs-CZ" sz="1000" dirty="0"/>
          </a:p>
        </p:txBody>
      </p:sp>
    </p:spTree>
    <p:extLst>
      <p:ext uri="{BB962C8B-B14F-4D97-AF65-F5344CB8AC3E}">
        <p14:creationId xmlns:p14="http://schemas.microsoft.com/office/powerpoint/2010/main" val="74310114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1143000"/>
          </a:xfrm>
        </p:spPr>
        <p:txBody>
          <a:bodyPr>
            <a:normAutofit fontScale="90000"/>
          </a:bodyPr>
          <a:lstStyle/>
          <a:p>
            <a:r>
              <a:rPr lang="cs-CZ" b="1" dirty="0"/>
              <a:t>3.2.2. Životní cyklus stavby a jeho hodnocení</a:t>
            </a:r>
          </a:p>
        </p:txBody>
      </p:sp>
      <p:pic>
        <p:nvPicPr>
          <p:cNvPr id="8194"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457200" y="1746779"/>
            <a:ext cx="8229600" cy="4232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467544" y="6286074"/>
            <a:ext cx="8136904" cy="553998"/>
          </a:xfrm>
          <a:prstGeom prst="rect">
            <a:avLst/>
          </a:prstGeom>
          <a:noFill/>
        </p:spPr>
        <p:txBody>
          <a:bodyPr wrap="square" rtlCol="0">
            <a:spAutoFit/>
          </a:bodyPr>
          <a:lstStyle/>
          <a:p>
            <a:r>
              <a:rPr lang="cs-CZ" altLang="cs-CZ" sz="1000" dirty="0"/>
              <a:t>VYSKOČIL, V. K. </a:t>
            </a:r>
            <a:r>
              <a:rPr lang="cs-CZ" altLang="cs-CZ" sz="1000" dirty="0" smtClean="0"/>
              <a:t>, KUDA F. a </a:t>
            </a:r>
            <a:r>
              <a:rPr lang="cs-CZ" altLang="cs-CZ" sz="1000" dirty="0"/>
              <a:t>kol. </a:t>
            </a:r>
            <a:r>
              <a:rPr lang="cs-CZ" altLang="cs-CZ" sz="1000" i="1" dirty="0"/>
              <a:t>Management podpůrných procesů – </a:t>
            </a:r>
            <a:r>
              <a:rPr lang="cs-CZ" altLang="cs-CZ" sz="1000" i="1" dirty="0" err="1"/>
              <a:t>Facility</a:t>
            </a:r>
            <a:r>
              <a:rPr lang="cs-CZ" altLang="cs-CZ" sz="1000" i="1" dirty="0"/>
              <a:t> Management</a:t>
            </a:r>
            <a:r>
              <a:rPr lang="cs-CZ" altLang="cs-CZ" sz="1000" dirty="0"/>
              <a:t>, </a:t>
            </a:r>
            <a:r>
              <a:rPr lang="cs-CZ" altLang="cs-CZ" sz="1000" dirty="0" smtClean="0"/>
              <a:t>2. </a:t>
            </a:r>
            <a:r>
              <a:rPr lang="cs-CZ" altLang="cs-CZ" sz="1000" dirty="0"/>
              <a:t>vyd., Praha: Professional </a:t>
            </a:r>
            <a:r>
              <a:rPr lang="cs-CZ" altLang="cs-CZ" sz="1000" dirty="0" err="1"/>
              <a:t>Publishing</a:t>
            </a:r>
            <a:r>
              <a:rPr lang="cs-CZ" altLang="cs-CZ" sz="1000" dirty="0"/>
              <a:t>, </a:t>
            </a:r>
            <a:r>
              <a:rPr lang="cs-CZ" altLang="cs-CZ" sz="1000" dirty="0" smtClean="0"/>
              <a:t>2011, 491 </a:t>
            </a:r>
            <a:r>
              <a:rPr lang="cs-CZ" altLang="cs-CZ" sz="1000" dirty="0"/>
              <a:t>s. ISBN </a:t>
            </a:r>
            <a:r>
              <a:rPr lang="cs-CZ" altLang="cs-CZ" sz="1000" dirty="0" smtClean="0"/>
              <a:t>978-80-7431-046-1</a:t>
            </a:r>
            <a:endParaRPr lang="cs-CZ" altLang="cs-CZ" sz="1000" dirty="0"/>
          </a:p>
          <a:p>
            <a:endParaRPr lang="cs-CZ" sz="1000" dirty="0"/>
          </a:p>
        </p:txBody>
      </p:sp>
    </p:spTree>
    <p:extLst>
      <p:ext uri="{BB962C8B-B14F-4D97-AF65-F5344CB8AC3E}">
        <p14:creationId xmlns:p14="http://schemas.microsoft.com/office/powerpoint/2010/main" val="292610880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solidFill>
                  <a:srgbClr val="C00000"/>
                </a:solidFill>
              </a:rPr>
              <a:t>Technickoekonomické aspekty správy majetku</a:t>
            </a:r>
            <a:endParaRPr lang="cs-CZ" b="1" dirty="0">
              <a:solidFill>
                <a:srgbClr val="C00000"/>
              </a:solidFill>
            </a:endParaRP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834193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3.2.2. Životní cyklus stavby a jeho hodnocení</a:t>
            </a:r>
          </a:p>
        </p:txBody>
      </p:sp>
      <p:sp>
        <p:nvSpPr>
          <p:cNvPr id="3" name="Zástupný symbol pro obsah 2"/>
          <p:cNvSpPr>
            <a:spLocks noGrp="1"/>
          </p:cNvSpPr>
          <p:nvPr>
            <p:ph idx="1"/>
          </p:nvPr>
        </p:nvSpPr>
        <p:spPr>
          <a:xfrm>
            <a:off x="457200" y="1844824"/>
            <a:ext cx="8229600" cy="4281339"/>
          </a:xfrm>
        </p:spPr>
        <p:txBody>
          <a:bodyPr>
            <a:normAutofit fontScale="85000" lnSpcReduction="10000"/>
          </a:bodyPr>
          <a:lstStyle/>
          <a:p>
            <a:pPr marL="0" indent="0">
              <a:buNone/>
            </a:pPr>
            <a:r>
              <a:rPr lang="cs-CZ" b="1" dirty="0"/>
              <a:t>Metody a modely hodnocení komplexní kvality </a:t>
            </a:r>
            <a:r>
              <a:rPr lang="cs-CZ" b="1" dirty="0" smtClean="0"/>
              <a:t>budov:</a:t>
            </a:r>
          </a:p>
          <a:p>
            <a:r>
              <a:rPr lang="cs-CZ" dirty="0" smtClean="0"/>
              <a:t>Green </a:t>
            </a:r>
            <a:r>
              <a:rPr lang="cs-CZ" dirty="0" err="1" smtClean="0"/>
              <a:t>Building</a:t>
            </a:r>
            <a:r>
              <a:rPr lang="cs-CZ" dirty="0" smtClean="0"/>
              <a:t> </a:t>
            </a:r>
            <a:r>
              <a:rPr lang="cs-CZ" dirty="0" err="1" smtClean="0"/>
              <a:t>Challenge</a:t>
            </a:r>
            <a:r>
              <a:rPr lang="cs-CZ" dirty="0" smtClean="0"/>
              <a:t> a </a:t>
            </a:r>
            <a:r>
              <a:rPr lang="cs-CZ" dirty="0" err="1" smtClean="0"/>
              <a:t>GBTool</a:t>
            </a:r>
            <a:r>
              <a:rPr lang="cs-CZ" dirty="0" smtClean="0"/>
              <a:t>,</a:t>
            </a:r>
          </a:p>
          <a:p>
            <a:r>
              <a:rPr lang="cs-CZ" dirty="0" smtClean="0"/>
              <a:t>Stanovení nákladů životního cyklu stavebních objektu (LLC).</a:t>
            </a:r>
          </a:p>
          <a:p>
            <a:pPr marL="0" indent="0">
              <a:buNone/>
            </a:pPr>
            <a:r>
              <a:rPr lang="cs-CZ" b="1" dirty="0" smtClean="0"/>
              <a:t>Metody a modely technicko- ekonomické analýzy budov:</a:t>
            </a:r>
          </a:p>
          <a:p>
            <a:r>
              <a:rPr lang="cs-CZ" dirty="0" smtClean="0"/>
              <a:t>Poměrový model nákladů,</a:t>
            </a:r>
          </a:p>
          <a:p>
            <a:r>
              <a:rPr lang="cs-CZ" dirty="0" err="1" smtClean="0"/>
              <a:t>Buildpass</a:t>
            </a:r>
            <a:r>
              <a:rPr lang="cs-CZ" dirty="0" smtClean="0"/>
              <a:t>, model technicko- ekonomické analýzy,</a:t>
            </a:r>
          </a:p>
          <a:p>
            <a:r>
              <a:rPr lang="cs-CZ" dirty="0" smtClean="0"/>
              <a:t>Metoda REMAB.</a:t>
            </a:r>
            <a:endParaRPr lang="cs-CZ" dirty="0"/>
          </a:p>
        </p:txBody>
      </p:sp>
      <p:sp>
        <p:nvSpPr>
          <p:cNvPr id="4" name="TextovéPole 3"/>
          <p:cNvSpPr txBox="1"/>
          <p:nvPr/>
        </p:nvSpPr>
        <p:spPr>
          <a:xfrm>
            <a:off x="467544" y="6286074"/>
            <a:ext cx="8136904" cy="553998"/>
          </a:xfrm>
          <a:prstGeom prst="rect">
            <a:avLst/>
          </a:prstGeom>
          <a:noFill/>
        </p:spPr>
        <p:txBody>
          <a:bodyPr wrap="square" rtlCol="0">
            <a:spAutoFit/>
          </a:bodyPr>
          <a:lstStyle/>
          <a:p>
            <a:r>
              <a:rPr lang="cs-CZ" altLang="cs-CZ" sz="1000" dirty="0"/>
              <a:t>VYSKOČIL, V. K. </a:t>
            </a:r>
            <a:r>
              <a:rPr lang="cs-CZ" altLang="cs-CZ" sz="1000" dirty="0" smtClean="0"/>
              <a:t>, KUDA F. a </a:t>
            </a:r>
            <a:r>
              <a:rPr lang="cs-CZ" altLang="cs-CZ" sz="1000" dirty="0"/>
              <a:t>kol. </a:t>
            </a:r>
            <a:r>
              <a:rPr lang="cs-CZ" altLang="cs-CZ" sz="1000" i="1" dirty="0"/>
              <a:t>Management podpůrných procesů – </a:t>
            </a:r>
            <a:r>
              <a:rPr lang="cs-CZ" altLang="cs-CZ" sz="1000" i="1" dirty="0" err="1"/>
              <a:t>Facility</a:t>
            </a:r>
            <a:r>
              <a:rPr lang="cs-CZ" altLang="cs-CZ" sz="1000" i="1" dirty="0"/>
              <a:t> Management</a:t>
            </a:r>
            <a:r>
              <a:rPr lang="cs-CZ" altLang="cs-CZ" sz="1000" dirty="0"/>
              <a:t>, </a:t>
            </a:r>
            <a:r>
              <a:rPr lang="cs-CZ" altLang="cs-CZ" sz="1000" dirty="0" smtClean="0"/>
              <a:t>2. </a:t>
            </a:r>
            <a:r>
              <a:rPr lang="cs-CZ" altLang="cs-CZ" sz="1000" dirty="0"/>
              <a:t>vyd., Praha: Professional </a:t>
            </a:r>
            <a:r>
              <a:rPr lang="cs-CZ" altLang="cs-CZ" sz="1000" dirty="0" err="1"/>
              <a:t>Publishing</a:t>
            </a:r>
            <a:r>
              <a:rPr lang="cs-CZ" altLang="cs-CZ" sz="1000" dirty="0"/>
              <a:t>, </a:t>
            </a:r>
            <a:r>
              <a:rPr lang="cs-CZ" altLang="cs-CZ" sz="1000" dirty="0" smtClean="0"/>
              <a:t>2011, 491 </a:t>
            </a:r>
            <a:r>
              <a:rPr lang="cs-CZ" altLang="cs-CZ" sz="1000" dirty="0"/>
              <a:t>s. ISBN </a:t>
            </a:r>
            <a:r>
              <a:rPr lang="cs-CZ" altLang="cs-CZ" sz="1000" dirty="0" smtClean="0"/>
              <a:t>978-80-7431-046-1</a:t>
            </a:r>
            <a:endParaRPr lang="cs-CZ" altLang="cs-CZ" sz="1000" dirty="0"/>
          </a:p>
          <a:p>
            <a:endParaRPr lang="cs-CZ" sz="1000" dirty="0"/>
          </a:p>
        </p:txBody>
      </p:sp>
    </p:spTree>
    <p:extLst>
      <p:ext uri="{BB962C8B-B14F-4D97-AF65-F5344CB8AC3E}">
        <p14:creationId xmlns:p14="http://schemas.microsoft.com/office/powerpoint/2010/main" val="287684975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3.2.2.</a:t>
            </a:r>
            <a:r>
              <a:rPr lang="cs-CZ" b="1" dirty="0"/>
              <a:t> </a:t>
            </a:r>
            <a:r>
              <a:rPr lang="cs-CZ" b="1" dirty="0" err="1"/>
              <a:t>GBTool</a:t>
            </a:r>
            <a:endParaRPr lang="cs-CZ" b="1"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268760"/>
            <a:ext cx="763284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467544" y="6286074"/>
            <a:ext cx="8136904" cy="553998"/>
          </a:xfrm>
          <a:prstGeom prst="rect">
            <a:avLst/>
          </a:prstGeom>
          <a:noFill/>
        </p:spPr>
        <p:txBody>
          <a:bodyPr wrap="square" rtlCol="0">
            <a:spAutoFit/>
          </a:bodyPr>
          <a:lstStyle/>
          <a:p>
            <a:r>
              <a:rPr lang="cs-CZ" altLang="cs-CZ" sz="1000" dirty="0"/>
              <a:t>VYSKOČIL, V. K. </a:t>
            </a:r>
            <a:r>
              <a:rPr lang="cs-CZ" altLang="cs-CZ" sz="1000" dirty="0" smtClean="0"/>
              <a:t>, KUDA F. a </a:t>
            </a:r>
            <a:r>
              <a:rPr lang="cs-CZ" altLang="cs-CZ" sz="1000" dirty="0"/>
              <a:t>kol. </a:t>
            </a:r>
            <a:r>
              <a:rPr lang="cs-CZ" altLang="cs-CZ" sz="1000" i="1" dirty="0"/>
              <a:t>Management podpůrných procesů – </a:t>
            </a:r>
            <a:r>
              <a:rPr lang="cs-CZ" altLang="cs-CZ" sz="1000" i="1" dirty="0" err="1"/>
              <a:t>Facility</a:t>
            </a:r>
            <a:r>
              <a:rPr lang="cs-CZ" altLang="cs-CZ" sz="1000" i="1" dirty="0"/>
              <a:t> Management</a:t>
            </a:r>
            <a:r>
              <a:rPr lang="cs-CZ" altLang="cs-CZ" sz="1000" dirty="0"/>
              <a:t>, </a:t>
            </a:r>
            <a:r>
              <a:rPr lang="cs-CZ" altLang="cs-CZ" sz="1000" dirty="0" smtClean="0"/>
              <a:t>2. </a:t>
            </a:r>
            <a:r>
              <a:rPr lang="cs-CZ" altLang="cs-CZ" sz="1000" dirty="0"/>
              <a:t>vyd., Praha: Professional </a:t>
            </a:r>
            <a:r>
              <a:rPr lang="cs-CZ" altLang="cs-CZ" sz="1000" dirty="0" err="1"/>
              <a:t>Publishing</a:t>
            </a:r>
            <a:r>
              <a:rPr lang="cs-CZ" altLang="cs-CZ" sz="1000" dirty="0"/>
              <a:t>, </a:t>
            </a:r>
            <a:r>
              <a:rPr lang="cs-CZ" altLang="cs-CZ" sz="1000" dirty="0" smtClean="0"/>
              <a:t>2011, 491 </a:t>
            </a:r>
            <a:r>
              <a:rPr lang="cs-CZ" altLang="cs-CZ" sz="1000" dirty="0"/>
              <a:t>s. ISBN </a:t>
            </a:r>
            <a:r>
              <a:rPr lang="cs-CZ" altLang="cs-CZ" sz="1000" dirty="0" smtClean="0"/>
              <a:t>978-80-7431-046-1</a:t>
            </a:r>
            <a:endParaRPr lang="cs-CZ" altLang="cs-CZ" sz="1000" dirty="0"/>
          </a:p>
          <a:p>
            <a:endParaRPr lang="cs-CZ" sz="1000" dirty="0"/>
          </a:p>
        </p:txBody>
      </p:sp>
    </p:spTree>
    <p:extLst>
      <p:ext uri="{BB962C8B-B14F-4D97-AF65-F5344CB8AC3E}">
        <p14:creationId xmlns:p14="http://schemas.microsoft.com/office/powerpoint/2010/main" val="156181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65057"/>
            <a:ext cx="8229600" cy="1143000"/>
          </a:xfrm>
        </p:spPr>
        <p:txBody>
          <a:bodyPr>
            <a:normAutofit fontScale="90000"/>
          </a:bodyPr>
          <a:lstStyle/>
          <a:p>
            <a:r>
              <a:rPr lang="cs-CZ" b="1" dirty="0" smtClean="0"/>
              <a:t>Náklady v průběhu životního cyklu objektu</a:t>
            </a:r>
            <a:endParaRPr lang="cs-CZ" b="1" dirty="0"/>
          </a:p>
        </p:txBody>
      </p:sp>
      <p:sp>
        <p:nvSpPr>
          <p:cNvPr id="3" name="Zástupný symbol pro obsah 2"/>
          <p:cNvSpPr>
            <a:spLocks noGrp="1"/>
          </p:cNvSpPr>
          <p:nvPr>
            <p:ph idx="1"/>
          </p:nvPr>
        </p:nvSpPr>
        <p:spPr/>
        <p:txBody>
          <a:bodyPr/>
          <a:lstStyle/>
          <a:p>
            <a:endParaRPr lang="cs-CZ"/>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560840" cy="4177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467544" y="6286074"/>
            <a:ext cx="8136904" cy="553998"/>
          </a:xfrm>
          <a:prstGeom prst="rect">
            <a:avLst/>
          </a:prstGeom>
          <a:noFill/>
        </p:spPr>
        <p:txBody>
          <a:bodyPr wrap="square" rtlCol="0">
            <a:spAutoFit/>
          </a:bodyPr>
          <a:lstStyle/>
          <a:p>
            <a:r>
              <a:rPr lang="cs-CZ" altLang="cs-CZ" sz="1000" dirty="0"/>
              <a:t>VYSKOČIL, V. K. </a:t>
            </a:r>
            <a:r>
              <a:rPr lang="cs-CZ" altLang="cs-CZ" sz="1000" dirty="0" smtClean="0"/>
              <a:t>, KUDA F. a </a:t>
            </a:r>
            <a:r>
              <a:rPr lang="cs-CZ" altLang="cs-CZ" sz="1000" dirty="0"/>
              <a:t>kol. </a:t>
            </a:r>
            <a:r>
              <a:rPr lang="cs-CZ" altLang="cs-CZ" sz="1000" i="1" dirty="0"/>
              <a:t>Management podpůrných procesů – </a:t>
            </a:r>
            <a:r>
              <a:rPr lang="cs-CZ" altLang="cs-CZ" sz="1000" i="1" dirty="0" err="1"/>
              <a:t>Facility</a:t>
            </a:r>
            <a:r>
              <a:rPr lang="cs-CZ" altLang="cs-CZ" sz="1000" i="1" dirty="0"/>
              <a:t> Management</a:t>
            </a:r>
            <a:r>
              <a:rPr lang="cs-CZ" altLang="cs-CZ" sz="1000" dirty="0"/>
              <a:t>, </a:t>
            </a:r>
            <a:r>
              <a:rPr lang="cs-CZ" altLang="cs-CZ" sz="1000" dirty="0" smtClean="0"/>
              <a:t>2. </a:t>
            </a:r>
            <a:r>
              <a:rPr lang="cs-CZ" altLang="cs-CZ" sz="1000" dirty="0"/>
              <a:t>vyd., Praha: Professional </a:t>
            </a:r>
            <a:r>
              <a:rPr lang="cs-CZ" altLang="cs-CZ" sz="1000" dirty="0" err="1"/>
              <a:t>Publishing</a:t>
            </a:r>
            <a:r>
              <a:rPr lang="cs-CZ" altLang="cs-CZ" sz="1000" dirty="0"/>
              <a:t>, </a:t>
            </a:r>
            <a:r>
              <a:rPr lang="cs-CZ" altLang="cs-CZ" sz="1000" dirty="0" smtClean="0"/>
              <a:t>2011, 491 </a:t>
            </a:r>
            <a:r>
              <a:rPr lang="cs-CZ" altLang="cs-CZ" sz="1000" dirty="0"/>
              <a:t>s. ISBN </a:t>
            </a:r>
            <a:r>
              <a:rPr lang="cs-CZ" altLang="cs-CZ" sz="1000" dirty="0" smtClean="0"/>
              <a:t>978-80-7431-046-1</a:t>
            </a:r>
            <a:endParaRPr lang="cs-CZ" altLang="cs-CZ" sz="1000" dirty="0"/>
          </a:p>
          <a:p>
            <a:endParaRPr lang="cs-CZ" sz="1000" dirty="0"/>
          </a:p>
        </p:txBody>
      </p:sp>
    </p:spTree>
    <p:extLst>
      <p:ext uri="{BB962C8B-B14F-4D97-AF65-F5344CB8AC3E}">
        <p14:creationId xmlns:p14="http://schemas.microsoft.com/office/powerpoint/2010/main" val="366175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8308" y="524736"/>
            <a:ext cx="8229600" cy="994122"/>
          </a:xfrm>
        </p:spPr>
        <p:txBody>
          <a:bodyPr>
            <a:normAutofit fontScale="90000"/>
          </a:bodyPr>
          <a:lstStyle/>
          <a:p>
            <a:r>
              <a:rPr lang="cs-CZ" b="1" dirty="0" smtClean="0"/>
              <a:t>3.2.2. Poměrový model stanovení nákladů</a:t>
            </a:r>
            <a:endParaRPr lang="cs-CZ" b="1"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1484784"/>
            <a:ext cx="727280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467544" y="6286074"/>
            <a:ext cx="8136904" cy="553998"/>
          </a:xfrm>
          <a:prstGeom prst="rect">
            <a:avLst/>
          </a:prstGeom>
          <a:noFill/>
        </p:spPr>
        <p:txBody>
          <a:bodyPr wrap="square" rtlCol="0">
            <a:spAutoFit/>
          </a:bodyPr>
          <a:lstStyle/>
          <a:p>
            <a:r>
              <a:rPr lang="cs-CZ" altLang="cs-CZ" sz="1000" dirty="0"/>
              <a:t>VYSKOČIL, V. K. </a:t>
            </a:r>
            <a:r>
              <a:rPr lang="cs-CZ" altLang="cs-CZ" sz="1000" dirty="0" smtClean="0"/>
              <a:t>, KUDA F. a </a:t>
            </a:r>
            <a:r>
              <a:rPr lang="cs-CZ" altLang="cs-CZ" sz="1000" dirty="0"/>
              <a:t>kol. </a:t>
            </a:r>
            <a:r>
              <a:rPr lang="cs-CZ" altLang="cs-CZ" sz="1000" i="1" dirty="0"/>
              <a:t>Management podpůrných procesů – </a:t>
            </a:r>
            <a:r>
              <a:rPr lang="cs-CZ" altLang="cs-CZ" sz="1000" i="1" dirty="0" err="1"/>
              <a:t>Facility</a:t>
            </a:r>
            <a:r>
              <a:rPr lang="cs-CZ" altLang="cs-CZ" sz="1000" i="1" dirty="0"/>
              <a:t> Management</a:t>
            </a:r>
            <a:r>
              <a:rPr lang="cs-CZ" altLang="cs-CZ" sz="1000" dirty="0"/>
              <a:t>, </a:t>
            </a:r>
            <a:r>
              <a:rPr lang="cs-CZ" altLang="cs-CZ" sz="1000" dirty="0" smtClean="0"/>
              <a:t>2. </a:t>
            </a:r>
            <a:r>
              <a:rPr lang="cs-CZ" altLang="cs-CZ" sz="1000" dirty="0"/>
              <a:t>vyd., Praha: Professional </a:t>
            </a:r>
            <a:r>
              <a:rPr lang="cs-CZ" altLang="cs-CZ" sz="1000" dirty="0" err="1"/>
              <a:t>Publishing</a:t>
            </a:r>
            <a:r>
              <a:rPr lang="cs-CZ" altLang="cs-CZ" sz="1000" dirty="0"/>
              <a:t>, </a:t>
            </a:r>
            <a:r>
              <a:rPr lang="cs-CZ" altLang="cs-CZ" sz="1000" dirty="0" smtClean="0"/>
              <a:t>2011, 491 </a:t>
            </a:r>
            <a:r>
              <a:rPr lang="cs-CZ" altLang="cs-CZ" sz="1000" dirty="0"/>
              <a:t>s. ISBN </a:t>
            </a:r>
            <a:r>
              <a:rPr lang="cs-CZ" altLang="cs-CZ" sz="1000" dirty="0" smtClean="0"/>
              <a:t>978-80-7431-046-1</a:t>
            </a:r>
            <a:endParaRPr lang="cs-CZ" altLang="cs-CZ" sz="1000" dirty="0"/>
          </a:p>
          <a:p>
            <a:endParaRPr lang="cs-CZ" sz="1000" dirty="0"/>
          </a:p>
        </p:txBody>
      </p:sp>
    </p:spTree>
    <p:extLst>
      <p:ext uri="{BB962C8B-B14F-4D97-AF65-F5344CB8AC3E}">
        <p14:creationId xmlns:p14="http://schemas.microsoft.com/office/powerpoint/2010/main" val="101454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07368" y="476672"/>
            <a:ext cx="8229600" cy="1143000"/>
          </a:xfrm>
        </p:spPr>
        <p:txBody>
          <a:bodyPr>
            <a:normAutofit fontScale="90000"/>
          </a:bodyPr>
          <a:lstStyle/>
          <a:p>
            <a:r>
              <a:rPr lang="cs-CZ" b="1" dirty="0" smtClean="0"/>
              <a:t>3.2.3. </a:t>
            </a:r>
            <a:r>
              <a:rPr lang="cs-CZ" b="1" dirty="0" smtClean="0"/>
              <a:t>Ekonomika správy stavebních objektů</a:t>
            </a:r>
            <a:endParaRPr lang="cs-CZ" b="1" dirty="0"/>
          </a:p>
        </p:txBody>
      </p:sp>
      <p:sp>
        <p:nvSpPr>
          <p:cNvPr id="3" name="Zástupný symbol pro obsah 2"/>
          <p:cNvSpPr>
            <a:spLocks noGrp="1"/>
          </p:cNvSpPr>
          <p:nvPr>
            <p:ph idx="1"/>
          </p:nvPr>
        </p:nvSpPr>
        <p:spPr/>
        <p:txBody>
          <a:bodyPr/>
          <a:lstStyle/>
          <a:p>
            <a:r>
              <a:rPr lang="cs-CZ" dirty="0" smtClean="0"/>
              <a:t>Náklady na užívání stavby v průběhu životního cyklu</a:t>
            </a:r>
            <a:endParaRPr lang="cs-CZ" dirty="0"/>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2564904"/>
            <a:ext cx="7101137" cy="414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467544" y="6286074"/>
            <a:ext cx="8136904" cy="553998"/>
          </a:xfrm>
          <a:prstGeom prst="rect">
            <a:avLst/>
          </a:prstGeom>
          <a:noFill/>
        </p:spPr>
        <p:txBody>
          <a:bodyPr wrap="square" rtlCol="0">
            <a:spAutoFit/>
          </a:bodyPr>
          <a:lstStyle/>
          <a:p>
            <a:r>
              <a:rPr lang="cs-CZ" altLang="cs-CZ" sz="1000" dirty="0"/>
              <a:t>VYSKOČIL, V. K. </a:t>
            </a:r>
            <a:r>
              <a:rPr lang="cs-CZ" altLang="cs-CZ" sz="1000" dirty="0" smtClean="0"/>
              <a:t>, KUDA F. a </a:t>
            </a:r>
            <a:r>
              <a:rPr lang="cs-CZ" altLang="cs-CZ" sz="1000" dirty="0"/>
              <a:t>kol. </a:t>
            </a:r>
            <a:r>
              <a:rPr lang="cs-CZ" altLang="cs-CZ" sz="1000" i="1" dirty="0"/>
              <a:t>Management podpůrných procesů – </a:t>
            </a:r>
            <a:r>
              <a:rPr lang="cs-CZ" altLang="cs-CZ" sz="1000" i="1" dirty="0" err="1"/>
              <a:t>Facility</a:t>
            </a:r>
            <a:r>
              <a:rPr lang="cs-CZ" altLang="cs-CZ" sz="1000" i="1" dirty="0"/>
              <a:t> Management</a:t>
            </a:r>
            <a:r>
              <a:rPr lang="cs-CZ" altLang="cs-CZ" sz="1000" dirty="0"/>
              <a:t>, </a:t>
            </a:r>
            <a:r>
              <a:rPr lang="cs-CZ" altLang="cs-CZ" sz="1000" dirty="0" smtClean="0"/>
              <a:t>2. </a:t>
            </a:r>
            <a:r>
              <a:rPr lang="cs-CZ" altLang="cs-CZ" sz="1000" dirty="0"/>
              <a:t>vyd., Praha: Professional </a:t>
            </a:r>
            <a:r>
              <a:rPr lang="cs-CZ" altLang="cs-CZ" sz="1000" dirty="0" err="1"/>
              <a:t>Publishing</a:t>
            </a:r>
            <a:r>
              <a:rPr lang="cs-CZ" altLang="cs-CZ" sz="1000" dirty="0"/>
              <a:t>, </a:t>
            </a:r>
            <a:r>
              <a:rPr lang="cs-CZ" altLang="cs-CZ" sz="1000" dirty="0" smtClean="0"/>
              <a:t>2011, 491 </a:t>
            </a:r>
            <a:r>
              <a:rPr lang="cs-CZ" altLang="cs-CZ" sz="1000" dirty="0"/>
              <a:t>s. ISBN </a:t>
            </a:r>
            <a:r>
              <a:rPr lang="cs-CZ" altLang="cs-CZ" sz="1000" dirty="0" smtClean="0"/>
              <a:t>978-80-7431-046-1</a:t>
            </a:r>
            <a:endParaRPr lang="cs-CZ" altLang="cs-CZ" sz="1000" dirty="0"/>
          </a:p>
          <a:p>
            <a:endParaRPr lang="cs-CZ" sz="1000" dirty="0"/>
          </a:p>
        </p:txBody>
      </p:sp>
    </p:spTree>
    <p:extLst>
      <p:ext uri="{BB962C8B-B14F-4D97-AF65-F5344CB8AC3E}">
        <p14:creationId xmlns:p14="http://schemas.microsoft.com/office/powerpoint/2010/main" val="2146832126"/>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39552" y="503885"/>
            <a:ext cx="8229600" cy="1143000"/>
          </a:xfrm>
        </p:spPr>
        <p:txBody>
          <a:bodyPr>
            <a:normAutofit fontScale="90000"/>
          </a:bodyPr>
          <a:lstStyle/>
          <a:p>
            <a:r>
              <a:rPr lang="cs-CZ" b="1" dirty="0" smtClean="0"/>
              <a:t>3.2.4. Náklady </a:t>
            </a:r>
            <a:r>
              <a:rPr lang="cs-CZ" b="1" dirty="0"/>
              <a:t>na užívání stavby v průběhu životního </a:t>
            </a:r>
            <a:r>
              <a:rPr lang="cs-CZ" b="1" dirty="0" smtClean="0"/>
              <a:t>cyklu</a:t>
            </a:r>
            <a:endParaRPr lang="cs-CZ" b="1" dirty="0"/>
          </a:p>
        </p:txBody>
      </p:sp>
      <p:sp>
        <p:nvSpPr>
          <p:cNvPr id="3" name="Zástupný symbol pro obsah 2"/>
          <p:cNvSpPr>
            <a:spLocks noGrp="1"/>
          </p:cNvSpPr>
          <p:nvPr>
            <p:ph idx="1"/>
          </p:nvPr>
        </p:nvSpPr>
        <p:spPr/>
        <p:txBody>
          <a:bodyPr/>
          <a:lstStyle/>
          <a:p>
            <a:endParaRPr lang="cs-CZ"/>
          </a:p>
        </p:txBody>
      </p:sp>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628800"/>
            <a:ext cx="6789991" cy="3768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467544" y="6286074"/>
            <a:ext cx="8136904" cy="553998"/>
          </a:xfrm>
          <a:prstGeom prst="rect">
            <a:avLst/>
          </a:prstGeom>
          <a:noFill/>
        </p:spPr>
        <p:txBody>
          <a:bodyPr wrap="square" rtlCol="0">
            <a:spAutoFit/>
          </a:bodyPr>
          <a:lstStyle/>
          <a:p>
            <a:r>
              <a:rPr lang="cs-CZ" altLang="cs-CZ" sz="1000" dirty="0"/>
              <a:t>VYSKOČIL, V. K. </a:t>
            </a:r>
            <a:r>
              <a:rPr lang="cs-CZ" altLang="cs-CZ" sz="1000" dirty="0" smtClean="0"/>
              <a:t>, KUDA F. a </a:t>
            </a:r>
            <a:r>
              <a:rPr lang="cs-CZ" altLang="cs-CZ" sz="1000" dirty="0"/>
              <a:t>kol. </a:t>
            </a:r>
            <a:r>
              <a:rPr lang="cs-CZ" altLang="cs-CZ" sz="1000" i="1" dirty="0"/>
              <a:t>Management podpůrných procesů – </a:t>
            </a:r>
            <a:r>
              <a:rPr lang="cs-CZ" altLang="cs-CZ" sz="1000" i="1" dirty="0" err="1"/>
              <a:t>Facility</a:t>
            </a:r>
            <a:r>
              <a:rPr lang="cs-CZ" altLang="cs-CZ" sz="1000" i="1" dirty="0"/>
              <a:t> Management</a:t>
            </a:r>
            <a:r>
              <a:rPr lang="cs-CZ" altLang="cs-CZ" sz="1000" dirty="0"/>
              <a:t>, </a:t>
            </a:r>
            <a:r>
              <a:rPr lang="cs-CZ" altLang="cs-CZ" sz="1000" dirty="0" smtClean="0"/>
              <a:t>2. </a:t>
            </a:r>
            <a:r>
              <a:rPr lang="cs-CZ" altLang="cs-CZ" sz="1000" dirty="0"/>
              <a:t>vyd., Praha: Professional </a:t>
            </a:r>
            <a:r>
              <a:rPr lang="cs-CZ" altLang="cs-CZ" sz="1000" dirty="0" err="1"/>
              <a:t>Publishing</a:t>
            </a:r>
            <a:r>
              <a:rPr lang="cs-CZ" altLang="cs-CZ" sz="1000" dirty="0"/>
              <a:t>, </a:t>
            </a:r>
            <a:r>
              <a:rPr lang="cs-CZ" altLang="cs-CZ" sz="1000" dirty="0" smtClean="0"/>
              <a:t>2011, 491 </a:t>
            </a:r>
            <a:r>
              <a:rPr lang="cs-CZ" altLang="cs-CZ" sz="1000" dirty="0"/>
              <a:t>s. ISBN </a:t>
            </a:r>
            <a:r>
              <a:rPr lang="cs-CZ" altLang="cs-CZ" sz="1000" dirty="0" smtClean="0"/>
              <a:t>978-80-7431-046-1</a:t>
            </a:r>
            <a:endParaRPr lang="cs-CZ" altLang="cs-CZ" sz="1000" dirty="0"/>
          </a:p>
          <a:p>
            <a:endParaRPr lang="cs-CZ" sz="1000" dirty="0"/>
          </a:p>
        </p:txBody>
      </p:sp>
    </p:spTree>
    <p:extLst>
      <p:ext uri="{BB962C8B-B14F-4D97-AF65-F5344CB8AC3E}">
        <p14:creationId xmlns:p14="http://schemas.microsoft.com/office/powerpoint/2010/main" val="3715660847"/>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85799"/>
            <a:ext cx="8229600" cy="1143000"/>
          </a:xfrm>
        </p:spPr>
        <p:txBody>
          <a:bodyPr>
            <a:normAutofit fontScale="90000"/>
          </a:bodyPr>
          <a:lstStyle/>
          <a:p>
            <a:r>
              <a:rPr lang="cs-CZ" b="1" dirty="0" smtClean="0"/>
              <a:t>3.2.3. </a:t>
            </a:r>
            <a:r>
              <a:rPr lang="cs-CZ" b="1" dirty="0" smtClean="0"/>
              <a:t>Hodnota objektu v časové závislosti</a:t>
            </a:r>
            <a:endParaRPr lang="cs-CZ" b="1" dirty="0"/>
          </a:p>
        </p:txBody>
      </p:sp>
      <p:sp>
        <p:nvSpPr>
          <p:cNvPr id="3" name="Zástupný symbol pro obsah 2"/>
          <p:cNvSpPr>
            <a:spLocks noGrp="1"/>
          </p:cNvSpPr>
          <p:nvPr>
            <p:ph idx="1"/>
          </p:nvPr>
        </p:nvSpPr>
        <p:spPr/>
        <p:txBody>
          <a:bodyPr/>
          <a:lstStyle/>
          <a:p>
            <a:endParaRPr lang="cs-CZ"/>
          </a:p>
        </p:txBody>
      </p:sp>
      <p:pic>
        <p:nvPicPr>
          <p:cNvPr id="1126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1628799"/>
            <a:ext cx="6264696" cy="4637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467544" y="6286074"/>
            <a:ext cx="8136904" cy="553998"/>
          </a:xfrm>
          <a:prstGeom prst="rect">
            <a:avLst/>
          </a:prstGeom>
          <a:noFill/>
        </p:spPr>
        <p:txBody>
          <a:bodyPr wrap="square" rtlCol="0">
            <a:spAutoFit/>
          </a:bodyPr>
          <a:lstStyle/>
          <a:p>
            <a:r>
              <a:rPr lang="cs-CZ" altLang="cs-CZ" sz="1000" dirty="0"/>
              <a:t>VYSKOČIL, V. K. </a:t>
            </a:r>
            <a:r>
              <a:rPr lang="cs-CZ" altLang="cs-CZ" sz="1000" dirty="0" smtClean="0"/>
              <a:t>, KUDA F. a </a:t>
            </a:r>
            <a:r>
              <a:rPr lang="cs-CZ" altLang="cs-CZ" sz="1000" dirty="0"/>
              <a:t>kol. </a:t>
            </a:r>
            <a:r>
              <a:rPr lang="cs-CZ" altLang="cs-CZ" sz="1000" i="1" dirty="0"/>
              <a:t>Management podpůrných procesů – </a:t>
            </a:r>
            <a:r>
              <a:rPr lang="cs-CZ" altLang="cs-CZ" sz="1000" i="1" dirty="0" err="1"/>
              <a:t>Facility</a:t>
            </a:r>
            <a:r>
              <a:rPr lang="cs-CZ" altLang="cs-CZ" sz="1000" i="1" dirty="0"/>
              <a:t> Management</a:t>
            </a:r>
            <a:r>
              <a:rPr lang="cs-CZ" altLang="cs-CZ" sz="1000" dirty="0"/>
              <a:t>, </a:t>
            </a:r>
            <a:r>
              <a:rPr lang="cs-CZ" altLang="cs-CZ" sz="1000" dirty="0" smtClean="0"/>
              <a:t>2. </a:t>
            </a:r>
            <a:r>
              <a:rPr lang="cs-CZ" altLang="cs-CZ" sz="1000" dirty="0"/>
              <a:t>vyd., Praha: Professional </a:t>
            </a:r>
            <a:r>
              <a:rPr lang="cs-CZ" altLang="cs-CZ" sz="1000" dirty="0" err="1"/>
              <a:t>Publishing</a:t>
            </a:r>
            <a:r>
              <a:rPr lang="cs-CZ" altLang="cs-CZ" sz="1000" dirty="0"/>
              <a:t>, </a:t>
            </a:r>
            <a:r>
              <a:rPr lang="cs-CZ" altLang="cs-CZ" sz="1000" dirty="0" smtClean="0"/>
              <a:t>2011, 491 </a:t>
            </a:r>
            <a:r>
              <a:rPr lang="cs-CZ" altLang="cs-CZ" sz="1000" dirty="0"/>
              <a:t>s. ISBN </a:t>
            </a:r>
            <a:r>
              <a:rPr lang="cs-CZ" altLang="cs-CZ" sz="1000" dirty="0" smtClean="0"/>
              <a:t>978-80-7431-046-1</a:t>
            </a:r>
            <a:endParaRPr lang="cs-CZ" altLang="cs-CZ" sz="1000" dirty="0"/>
          </a:p>
          <a:p>
            <a:endParaRPr lang="cs-CZ" sz="1000" dirty="0"/>
          </a:p>
        </p:txBody>
      </p:sp>
    </p:spTree>
    <p:extLst>
      <p:ext uri="{BB962C8B-B14F-4D97-AF65-F5344CB8AC3E}">
        <p14:creationId xmlns:p14="http://schemas.microsoft.com/office/powerpoint/2010/main" val="2031850631"/>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39552" y="476672"/>
            <a:ext cx="8229600" cy="1143000"/>
          </a:xfrm>
        </p:spPr>
        <p:txBody>
          <a:bodyPr>
            <a:normAutofit fontScale="90000"/>
          </a:bodyPr>
          <a:lstStyle/>
          <a:p>
            <a:r>
              <a:rPr lang="cs-CZ" b="1" dirty="0" smtClean="0"/>
              <a:t>3.2.3. </a:t>
            </a:r>
            <a:r>
              <a:rPr lang="cs-CZ" b="1" dirty="0" smtClean="0"/>
              <a:t>Předpokládané roční náklady v </a:t>
            </a:r>
            <a:r>
              <a:rPr lang="en-US" b="1" dirty="0" smtClean="0"/>
              <a:t>% </a:t>
            </a:r>
            <a:r>
              <a:rPr lang="cs-CZ" b="1" dirty="0" smtClean="0"/>
              <a:t>z</a:t>
            </a:r>
            <a:r>
              <a:rPr lang="en-US" b="1" dirty="0" smtClean="0"/>
              <a:t> </a:t>
            </a:r>
            <a:r>
              <a:rPr lang="cs-CZ" b="1" dirty="0" smtClean="0"/>
              <a:t>pořizovací ceny stavby</a:t>
            </a:r>
            <a:endParaRPr lang="cs-CZ" b="1" dirty="0"/>
          </a:p>
        </p:txBody>
      </p:sp>
      <p:sp>
        <p:nvSpPr>
          <p:cNvPr id="3" name="Zástupný symbol pro obsah 2"/>
          <p:cNvSpPr>
            <a:spLocks noGrp="1"/>
          </p:cNvSpPr>
          <p:nvPr>
            <p:ph idx="1"/>
          </p:nvPr>
        </p:nvSpPr>
        <p:spPr>
          <a:xfrm>
            <a:off x="539552" y="1600200"/>
            <a:ext cx="8229600" cy="4525963"/>
          </a:xfrm>
        </p:spPr>
        <p:txBody>
          <a:bodyPr/>
          <a:lstStyle/>
          <a:p>
            <a:endParaRPr lang="cs-CZ" dirty="0"/>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3952" y="1916832"/>
            <a:ext cx="635743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467544" y="6286074"/>
            <a:ext cx="8136904" cy="553998"/>
          </a:xfrm>
          <a:prstGeom prst="rect">
            <a:avLst/>
          </a:prstGeom>
          <a:noFill/>
        </p:spPr>
        <p:txBody>
          <a:bodyPr wrap="square" rtlCol="0">
            <a:spAutoFit/>
          </a:bodyPr>
          <a:lstStyle/>
          <a:p>
            <a:r>
              <a:rPr lang="cs-CZ" altLang="cs-CZ" sz="1000" dirty="0"/>
              <a:t>VYSKOČIL, V. K. </a:t>
            </a:r>
            <a:r>
              <a:rPr lang="cs-CZ" altLang="cs-CZ" sz="1000" dirty="0" smtClean="0"/>
              <a:t>, KUDA F. a </a:t>
            </a:r>
            <a:r>
              <a:rPr lang="cs-CZ" altLang="cs-CZ" sz="1000" dirty="0"/>
              <a:t>kol. </a:t>
            </a:r>
            <a:r>
              <a:rPr lang="cs-CZ" altLang="cs-CZ" sz="1000" i="1" dirty="0"/>
              <a:t>Management podpůrných procesů – </a:t>
            </a:r>
            <a:r>
              <a:rPr lang="cs-CZ" altLang="cs-CZ" sz="1000" i="1" dirty="0" err="1"/>
              <a:t>Facility</a:t>
            </a:r>
            <a:r>
              <a:rPr lang="cs-CZ" altLang="cs-CZ" sz="1000" i="1" dirty="0"/>
              <a:t> Management</a:t>
            </a:r>
            <a:r>
              <a:rPr lang="cs-CZ" altLang="cs-CZ" sz="1000" dirty="0"/>
              <a:t>, </a:t>
            </a:r>
            <a:r>
              <a:rPr lang="cs-CZ" altLang="cs-CZ" sz="1000" dirty="0" smtClean="0"/>
              <a:t>2. </a:t>
            </a:r>
            <a:r>
              <a:rPr lang="cs-CZ" altLang="cs-CZ" sz="1000" dirty="0"/>
              <a:t>vyd., Praha: Professional </a:t>
            </a:r>
            <a:r>
              <a:rPr lang="cs-CZ" altLang="cs-CZ" sz="1000" dirty="0" err="1"/>
              <a:t>Publishing</a:t>
            </a:r>
            <a:r>
              <a:rPr lang="cs-CZ" altLang="cs-CZ" sz="1000" dirty="0"/>
              <a:t>, </a:t>
            </a:r>
            <a:r>
              <a:rPr lang="cs-CZ" altLang="cs-CZ" sz="1000" dirty="0" smtClean="0"/>
              <a:t>2011, 491 </a:t>
            </a:r>
            <a:r>
              <a:rPr lang="cs-CZ" altLang="cs-CZ" sz="1000" dirty="0"/>
              <a:t>s. ISBN </a:t>
            </a:r>
            <a:r>
              <a:rPr lang="cs-CZ" altLang="cs-CZ" sz="1000" dirty="0" smtClean="0"/>
              <a:t>978-80-7431-046-1</a:t>
            </a:r>
            <a:endParaRPr lang="cs-CZ" altLang="cs-CZ" sz="1000" dirty="0"/>
          </a:p>
          <a:p>
            <a:endParaRPr lang="cs-CZ" sz="1000" dirty="0"/>
          </a:p>
        </p:txBody>
      </p:sp>
    </p:spTree>
    <p:extLst>
      <p:ext uri="{BB962C8B-B14F-4D97-AF65-F5344CB8AC3E}">
        <p14:creationId xmlns:p14="http://schemas.microsoft.com/office/powerpoint/2010/main" val="2732678960"/>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2"/>
            <a:ext cx="8229600" cy="1143000"/>
          </a:xfrm>
        </p:spPr>
        <p:txBody>
          <a:bodyPr>
            <a:normAutofit fontScale="90000"/>
          </a:bodyPr>
          <a:lstStyle/>
          <a:p>
            <a:r>
              <a:rPr lang="cs-CZ" b="1" dirty="0" smtClean="0"/>
              <a:t>3.2.4. </a:t>
            </a:r>
            <a:r>
              <a:rPr lang="cs-CZ" b="1" dirty="0" smtClean="0"/>
              <a:t>Dokumenty související s TE stavem stavebních objektů</a:t>
            </a:r>
            <a:endParaRPr lang="cs-CZ" b="1" dirty="0"/>
          </a:p>
        </p:txBody>
      </p:sp>
      <p:sp>
        <p:nvSpPr>
          <p:cNvPr id="3" name="Zástupný symbol pro obsah 2"/>
          <p:cNvSpPr>
            <a:spLocks noGrp="1"/>
          </p:cNvSpPr>
          <p:nvPr>
            <p:ph idx="1"/>
          </p:nvPr>
        </p:nvSpPr>
        <p:spPr>
          <a:xfrm>
            <a:off x="467544" y="2204864"/>
            <a:ext cx="8229600" cy="4525963"/>
          </a:xfrm>
        </p:spPr>
        <p:txBody>
          <a:bodyPr/>
          <a:lstStyle/>
          <a:p>
            <a:r>
              <a:rPr lang="cs-CZ" dirty="0" smtClean="0"/>
              <a:t>Dokumentace skutečného provedení stavby,</a:t>
            </a:r>
          </a:p>
          <a:p>
            <a:r>
              <a:rPr lang="cs-CZ" dirty="0" smtClean="0"/>
              <a:t>Informační příručky pro uživatele (standardní návody pro užívání stavby),</a:t>
            </a:r>
            <a:endParaRPr lang="cs-CZ" dirty="0"/>
          </a:p>
          <a:p>
            <a:r>
              <a:rPr lang="cs-CZ" dirty="0" smtClean="0"/>
              <a:t>Dokumentace strategických cílů,</a:t>
            </a:r>
          </a:p>
          <a:p>
            <a:r>
              <a:rPr lang="cs-CZ" dirty="0" smtClean="0"/>
              <a:t>Dokumentace užívání a provozu budovy.</a:t>
            </a:r>
          </a:p>
          <a:p>
            <a:endParaRPr lang="cs-CZ" dirty="0"/>
          </a:p>
        </p:txBody>
      </p:sp>
      <p:sp>
        <p:nvSpPr>
          <p:cNvPr id="4" name="TextovéPole 3"/>
          <p:cNvSpPr txBox="1"/>
          <p:nvPr/>
        </p:nvSpPr>
        <p:spPr>
          <a:xfrm>
            <a:off x="467544" y="6286074"/>
            <a:ext cx="8136904" cy="553998"/>
          </a:xfrm>
          <a:prstGeom prst="rect">
            <a:avLst/>
          </a:prstGeom>
          <a:noFill/>
        </p:spPr>
        <p:txBody>
          <a:bodyPr wrap="square" rtlCol="0">
            <a:spAutoFit/>
          </a:bodyPr>
          <a:lstStyle/>
          <a:p>
            <a:r>
              <a:rPr lang="cs-CZ" altLang="cs-CZ" sz="1000" dirty="0"/>
              <a:t>VYSKOČIL, V. K. </a:t>
            </a:r>
            <a:r>
              <a:rPr lang="cs-CZ" altLang="cs-CZ" sz="1000" dirty="0" smtClean="0"/>
              <a:t>, KUDA F. a </a:t>
            </a:r>
            <a:r>
              <a:rPr lang="cs-CZ" altLang="cs-CZ" sz="1000" dirty="0"/>
              <a:t>kol. </a:t>
            </a:r>
            <a:r>
              <a:rPr lang="cs-CZ" altLang="cs-CZ" sz="1000" i="1" dirty="0"/>
              <a:t>Management podpůrných procesů – </a:t>
            </a:r>
            <a:r>
              <a:rPr lang="cs-CZ" altLang="cs-CZ" sz="1000" i="1" dirty="0" err="1"/>
              <a:t>Facility</a:t>
            </a:r>
            <a:r>
              <a:rPr lang="cs-CZ" altLang="cs-CZ" sz="1000" i="1" dirty="0"/>
              <a:t> Management</a:t>
            </a:r>
            <a:r>
              <a:rPr lang="cs-CZ" altLang="cs-CZ" sz="1000" dirty="0"/>
              <a:t>, </a:t>
            </a:r>
            <a:r>
              <a:rPr lang="cs-CZ" altLang="cs-CZ" sz="1000" dirty="0" smtClean="0"/>
              <a:t>2. </a:t>
            </a:r>
            <a:r>
              <a:rPr lang="cs-CZ" altLang="cs-CZ" sz="1000" dirty="0"/>
              <a:t>vyd., Praha: Professional </a:t>
            </a:r>
            <a:r>
              <a:rPr lang="cs-CZ" altLang="cs-CZ" sz="1000" dirty="0" err="1"/>
              <a:t>Publishing</a:t>
            </a:r>
            <a:r>
              <a:rPr lang="cs-CZ" altLang="cs-CZ" sz="1000" dirty="0"/>
              <a:t>, </a:t>
            </a:r>
            <a:r>
              <a:rPr lang="cs-CZ" altLang="cs-CZ" sz="1000" dirty="0" smtClean="0"/>
              <a:t>2011, 491 </a:t>
            </a:r>
            <a:r>
              <a:rPr lang="cs-CZ" altLang="cs-CZ" sz="1000" dirty="0"/>
              <a:t>s. ISBN </a:t>
            </a:r>
            <a:r>
              <a:rPr lang="cs-CZ" altLang="cs-CZ" sz="1000" dirty="0" smtClean="0"/>
              <a:t>978-80-7431-046-1</a:t>
            </a:r>
            <a:endParaRPr lang="cs-CZ" altLang="cs-CZ" sz="1000" dirty="0"/>
          </a:p>
          <a:p>
            <a:endParaRPr lang="cs-CZ" sz="1000" dirty="0"/>
          </a:p>
        </p:txBody>
      </p:sp>
    </p:spTree>
    <p:extLst>
      <p:ext uri="{BB962C8B-B14F-4D97-AF65-F5344CB8AC3E}">
        <p14:creationId xmlns:p14="http://schemas.microsoft.com/office/powerpoint/2010/main" val="3258358297"/>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solidFill>
                  <a:srgbClr val="C00000"/>
                </a:solidFill>
              </a:rPr>
              <a:t>SW podpora </a:t>
            </a:r>
            <a:r>
              <a:rPr lang="cs-CZ" b="1" dirty="0" err="1" smtClean="0">
                <a:solidFill>
                  <a:srgbClr val="C00000"/>
                </a:solidFill>
              </a:rPr>
              <a:t>Facility</a:t>
            </a:r>
            <a:r>
              <a:rPr lang="cs-CZ" b="1" dirty="0" smtClean="0">
                <a:solidFill>
                  <a:srgbClr val="C00000"/>
                </a:solidFill>
              </a:rPr>
              <a:t> managementu</a:t>
            </a:r>
            <a:endParaRPr lang="cs-CZ" b="1" dirty="0">
              <a:solidFill>
                <a:srgbClr val="C00000"/>
              </a:solidFill>
            </a:endParaRP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6272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Obsah</a:t>
            </a:r>
            <a:endParaRPr lang="cs-CZ" b="1" dirty="0"/>
          </a:p>
        </p:txBody>
      </p:sp>
      <p:sp>
        <p:nvSpPr>
          <p:cNvPr id="3" name="Zástupný symbol pro obsah 2"/>
          <p:cNvSpPr>
            <a:spLocks noGrp="1"/>
          </p:cNvSpPr>
          <p:nvPr>
            <p:ph idx="1"/>
          </p:nvPr>
        </p:nvSpPr>
        <p:spPr/>
        <p:txBody>
          <a:bodyPr/>
          <a:lstStyle/>
          <a:p>
            <a:pPr marL="0" indent="0">
              <a:buNone/>
            </a:pPr>
            <a:r>
              <a:rPr lang="cs-CZ" dirty="0" smtClean="0"/>
              <a:t>1 </a:t>
            </a:r>
            <a:r>
              <a:rPr lang="cs-CZ" dirty="0"/>
              <a:t>Ekonomika správy majetku, </a:t>
            </a:r>
          </a:p>
          <a:p>
            <a:pPr marL="0" indent="0">
              <a:buNone/>
            </a:pPr>
            <a:r>
              <a:rPr lang="cs-CZ" dirty="0" smtClean="0"/>
              <a:t>2</a:t>
            </a:r>
            <a:r>
              <a:rPr lang="cs-CZ" dirty="0"/>
              <a:t>. Energetický management, </a:t>
            </a:r>
          </a:p>
          <a:p>
            <a:pPr marL="0" indent="0">
              <a:buNone/>
            </a:pPr>
            <a:r>
              <a:rPr lang="cs-CZ" dirty="0" smtClean="0"/>
              <a:t>3</a:t>
            </a:r>
            <a:r>
              <a:rPr lang="cs-CZ" dirty="0"/>
              <a:t>. Údržba – analýza ekonomiky a plánování údržby a obnovy budov, </a:t>
            </a:r>
          </a:p>
          <a:p>
            <a:pPr marL="0" indent="0">
              <a:buNone/>
            </a:pPr>
            <a:endParaRPr lang="cs-CZ" dirty="0"/>
          </a:p>
          <a:p>
            <a:endParaRPr lang="cs-CZ" dirty="0"/>
          </a:p>
        </p:txBody>
      </p:sp>
    </p:spTree>
    <p:extLst>
      <p:ext uri="{BB962C8B-B14F-4D97-AF65-F5344CB8AC3E}">
        <p14:creationId xmlns:p14="http://schemas.microsoft.com/office/powerpoint/2010/main" val="3651929791"/>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0"/>
            <a:r>
              <a:rPr lang="cs-CZ" b="1" dirty="0" smtClean="0"/>
              <a:t>SW </a:t>
            </a:r>
            <a:r>
              <a:rPr lang="cs-CZ" b="1" dirty="0"/>
              <a:t>podpora </a:t>
            </a:r>
            <a:r>
              <a:rPr lang="cs-CZ" b="1" dirty="0" err="1"/>
              <a:t>Facility</a:t>
            </a:r>
            <a:r>
              <a:rPr lang="cs-CZ" b="1" dirty="0"/>
              <a:t> Managementu</a:t>
            </a:r>
            <a:r>
              <a:rPr lang="cs-CZ" b="1" dirty="0" smtClean="0"/>
              <a:t>.</a:t>
            </a:r>
            <a:endParaRPr lang="cs-CZ" dirty="0"/>
          </a:p>
        </p:txBody>
      </p:sp>
      <p:sp>
        <p:nvSpPr>
          <p:cNvPr id="3" name="Zástupný symbol pro obsah 2"/>
          <p:cNvSpPr>
            <a:spLocks noGrp="1"/>
          </p:cNvSpPr>
          <p:nvPr>
            <p:ph idx="1"/>
          </p:nvPr>
        </p:nvSpPr>
        <p:spPr/>
        <p:txBody>
          <a:bodyPr>
            <a:normAutofit/>
          </a:bodyPr>
          <a:lstStyle/>
          <a:p>
            <a:pPr marL="0" indent="0">
              <a:buNone/>
            </a:pPr>
            <a:r>
              <a:rPr lang="cs-CZ" dirty="0" smtClean="0"/>
              <a:t>1. ICT pro </a:t>
            </a:r>
            <a:r>
              <a:rPr lang="cs-CZ" dirty="0" err="1" smtClean="0"/>
              <a:t>Facility</a:t>
            </a:r>
            <a:r>
              <a:rPr lang="cs-CZ" dirty="0" smtClean="0"/>
              <a:t> Management, </a:t>
            </a:r>
          </a:p>
          <a:p>
            <a:pPr marL="0" indent="0">
              <a:buNone/>
            </a:pPr>
            <a:r>
              <a:rPr lang="cs-CZ" dirty="0" smtClean="0"/>
              <a:t>2. data ve </a:t>
            </a:r>
            <a:r>
              <a:rPr lang="cs-CZ" dirty="0" err="1" smtClean="0"/>
              <a:t>Facility</a:t>
            </a:r>
            <a:r>
              <a:rPr lang="cs-CZ" dirty="0" smtClean="0"/>
              <a:t> Managementu, jejich druhy, množství a zdroje, </a:t>
            </a:r>
          </a:p>
          <a:p>
            <a:pPr marL="0" indent="0">
              <a:buNone/>
            </a:pPr>
            <a:r>
              <a:rPr lang="cs-CZ" dirty="0" smtClean="0"/>
              <a:t>3. systémy CAFM, </a:t>
            </a:r>
          </a:p>
          <a:p>
            <a:pPr marL="0" indent="0">
              <a:buNone/>
            </a:pPr>
            <a:r>
              <a:rPr lang="cs-CZ" dirty="0" smtClean="0"/>
              <a:t>4. </a:t>
            </a:r>
            <a:r>
              <a:rPr lang="cs-CZ" dirty="0" err="1" smtClean="0"/>
              <a:t>WEBovské</a:t>
            </a:r>
            <a:r>
              <a:rPr lang="cs-CZ" dirty="0" smtClean="0"/>
              <a:t> aplikace, </a:t>
            </a:r>
            <a:r>
              <a:rPr lang="cs-CZ" dirty="0" err="1" smtClean="0"/>
              <a:t>HelpDesk</a:t>
            </a:r>
            <a:r>
              <a:rPr lang="cs-CZ" dirty="0" smtClean="0"/>
              <a:t>.</a:t>
            </a:r>
          </a:p>
          <a:p>
            <a:pPr>
              <a:buNone/>
            </a:pPr>
            <a:r>
              <a:rPr lang="cs-CZ" dirty="0" smtClean="0"/>
              <a:t> </a:t>
            </a:r>
          </a:p>
          <a:p>
            <a:endParaRPr lang="cs-CZ" dirty="0"/>
          </a:p>
        </p:txBody>
      </p:sp>
    </p:spTree>
    <p:extLst>
      <p:ext uri="{BB962C8B-B14F-4D97-AF65-F5344CB8AC3E}">
        <p14:creationId xmlns:p14="http://schemas.microsoft.com/office/powerpoint/2010/main" val="1114671791"/>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1</a:t>
            </a:r>
            <a:r>
              <a:rPr lang="cs-CZ" b="1" dirty="0"/>
              <a:t>. ICT pro </a:t>
            </a:r>
            <a:r>
              <a:rPr lang="cs-CZ" b="1" dirty="0" err="1"/>
              <a:t>Facility</a:t>
            </a:r>
            <a:r>
              <a:rPr lang="cs-CZ" b="1" dirty="0"/>
              <a:t> </a:t>
            </a:r>
            <a:r>
              <a:rPr lang="cs-CZ" b="1" dirty="0" smtClean="0"/>
              <a:t>Management</a:t>
            </a:r>
            <a:endParaRPr lang="cs-CZ" b="1" dirty="0"/>
          </a:p>
        </p:txBody>
      </p:sp>
      <p:sp>
        <p:nvSpPr>
          <p:cNvPr id="3" name="Zástupný symbol pro obsah 2"/>
          <p:cNvSpPr>
            <a:spLocks noGrp="1"/>
          </p:cNvSpPr>
          <p:nvPr>
            <p:ph idx="1"/>
          </p:nvPr>
        </p:nvSpPr>
        <p:spPr/>
        <p:txBody>
          <a:bodyPr>
            <a:normAutofit fontScale="85000" lnSpcReduction="10000"/>
          </a:bodyPr>
          <a:lstStyle/>
          <a:p>
            <a:pPr>
              <a:lnSpc>
                <a:spcPct val="90000"/>
              </a:lnSpc>
            </a:pPr>
            <a:r>
              <a:rPr lang="cs-CZ" altLang="cs-CZ" b="1" dirty="0">
                <a:solidFill>
                  <a:srgbClr val="C00000"/>
                </a:solidFill>
              </a:rPr>
              <a:t>CMMS</a:t>
            </a:r>
            <a:r>
              <a:rPr lang="cs-CZ" altLang="cs-CZ" dirty="0"/>
              <a:t> („</a:t>
            </a:r>
            <a:r>
              <a:rPr lang="cs-CZ" altLang="cs-CZ" dirty="0" err="1"/>
              <a:t>Computer</a:t>
            </a:r>
            <a:r>
              <a:rPr lang="cs-CZ" altLang="cs-CZ" dirty="0"/>
              <a:t> </a:t>
            </a:r>
            <a:r>
              <a:rPr lang="cs-CZ" altLang="cs-CZ" dirty="0" err="1"/>
              <a:t>Maintenance</a:t>
            </a:r>
            <a:r>
              <a:rPr lang="cs-CZ" altLang="cs-CZ" dirty="0"/>
              <a:t> Management Systém“) – pro údržbu technologií</a:t>
            </a:r>
          </a:p>
          <a:p>
            <a:pPr>
              <a:lnSpc>
                <a:spcPct val="90000"/>
              </a:lnSpc>
            </a:pPr>
            <a:r>
              <a:rPr lang="cs-CZ" altLang="cs-CZ" b="1" dirty="0">
                <a:solidFill>
                  <a:srgbClr val="C00000"/>
                </a:solidFill>
              </a:rPr>
              <a:t>CAFM</a:t>
            </a:r>
            <a:r>
              <a:rPr lang="cs-CZ" altLang="cs-CZ" dirty="0"/>
              <a:t> („</a:t>
            </a:r>
            <a:r>
              <a:rPr lang="cs-CZ" altLang="cs-CZ" dirty="0" err="1"/>
              <a:t>Computer</a:t>
            </a:r>
            <a:r>
              <a:rPr lang="cs-CZ" altLang="cs-CZ" dirty="0"/>
              <a:t> </a:t>
            </a:r>
            <a:r>
              <a:rPr lang="cs-CZ" altLang="cs-CZ" dirty="0" err="1"/>
              <a:t>Aided</a:t>
            </a:r>
            <a:r>
              <a:rPr lang="cs-CZ" altLang="cs-CZ" dirty="0"/>
              <a:t> </a:t>
            </a:r>
            <a:r>
              <a:rPr lang="cs-CZ" altLang="cs-CZ" dirty="0" err="1"/>
              <a:t>Facility</a:t>
            </a:r>
            <a:r>
              <a:rPr lang="cs-CZ" altLang="cs-CZ" dirty="0"/>
              <a:t> Management“) – grafické systémy</a:t>
            </a:r>
          </a:p>
          <a:p>
            <a:pPr>
              <a:lnSpc>
                <a:spcPct val="90000"/>
              </a:lnSpc>
            </a:pPr>
            <a:r>
              <a:rPr lang="cs-CZ" altLang="cs-CZ" b="1" dirty="0">
                <a:solidFill>
                  <a:srgbClr val="C00000"/>
                </a:solidFill>
              </a:rPr>
              <a:t>DSS</a:t>
            </a:r>
            <a:r>
              <a:rPr lang="cs-CZ" altLang="cs-CZ" dirty="0"/>
              <a:t> („</a:t>
            </a:r>
            <a:r>
              <a:rPr lang="cs-CZ" altLang="cs-CZ" dirty="0" err="1"/>
              <a:t>Decision</a:t>
            </a:r>
            <a:r>
              <a:rPr lang="cs-CZ" altLang="cs-CZ" dirty="0"/>
              <a:t> Support Systém“) – interaktivní informační systém, využívající rozhodovací modely      a speciální databázi k podpoře rozhodování</a:t>
            </a:r>
          </a:p>
          <a:p>
            <a:pPr>
              <a:lnSpc>
                <a:spcPct val="90000"/>
              </a:lnSpc>
            </a:pPr>
            <a:r>
              <a:rPr lang="cs-CZ" altLang="cs-CZ" b="1" dirty="0">
                <a:solidFill>
                  <a:srgbClr val="C00000"/>
                </a:solidFill>
              </a:rPr>
              <a:t>TPS </a:t>
            </a:r>
            <a:r>
              <a:rPr lang="cs-CZ" altLang="cs-CZ" dirty="0"/>
              <a:t>(</a:t>
            </a:r>
            <a:r>
              <a:rPr lang="cs-CZ" altLang="cs-CZ" dirty="0" err="1"/>
              <a:t>transaction</a:t>
            </a:r>
            <a:r>
              <a:rPr lang="cs-CZ" altLang="cs-CZ" dirty="0"/>
              <a:t> </a:t>
            </a:r>
            <a:r>
              <a:rPr lang="cs-CZ" altLang="cs-CZ" dirty="0" err="1"/>
              <a:t>processing</a:t>
            </a:r>
            <a:r>
              <a:rPr lang="cs-CZ" altLang="cs-CZ" dirty="0"/>
              <a:t> </a:t>
            </a:r>
            <a:r>
              <a:rPr lang="cs-CZ" altLang="cs-CZ" dirty="0" err="1"/>
              <a:t>systems</a:t>
            </a:r>
            <a:r>
              <a:rPr lang="cs-CZ" altLang="cs-CZ" dirty="0"/>
              <a:t>) – systémy datových transakcí (zpracování dokumentů, komunikační systémy a systémy podporované SW)</a:t>
            </a:r>
          </a:p>
          <a:p>
            <a:pPr>
              <a:lnSpc>
                <a:spcPct val="90000"/>
              </a:lnSpc>
            </a:pPr>
            <a:r>
              <a:rPr lang="cs-CZ" altLang="cs-CZ" dirty="0"/>
              <a:t>„</a:t>
            </a:r>
            <a:r>
              <a:rPr lang="cs-CZ" altLang="cs-CZ" b="1" dirty="0" err="1">
                <a:solidFill>
                  <a:srgbClr val="C00000"/>
                </a:solidFill>
              </a:rPr>
              <a:t>Cloud</a:t>
            </a:r>
            <a:r>
              <a:rPr lang="cs-CZ" altLang="cs-CZ" b="1" dirty="0">
                <a:solidFill>
                  <a:srgbClr val="C00000"/>
                </a:solidFill>
              </a:rPr>
              <a:t> </a:t>
            </a:r>
            <a:r>
              <a:rPr lang="cs-CZ" altLang="cs-CZ" b="1" dirty="0" err="1">
                <a:solidFill>
                  <a:srgbClr val="C00000"/>
                </a:solidFill>
              </a:rPr>
              <a:t>Computing</a:t>
            </a:r>
            <a:r>
              <a:rPr lang="cs-CZ" altLang="cs-CZ" dirty="0"/>
              <a:t>“ – veškeré aplikace a služby jsou dostupné prostřednictvím </a:t>
            </a:r>
            <a:r>
              <a:rPr lang="cs-CZ" altLang="cs-CZ" dirty="0" err="1"/>
              <a:t>INTERNETu</a:t>
            </a:r>
            <a:endParaRPr lang="cs-CZ" altLang="cs-CZ" dirty="0"/>
          </a:p>
          <a:p>
            <a:endParaRPr lang="cs-CZ" dirty="0"/>
          </a:p>
        </p:txBody>
      </p:sp>
    </p:spTree>
    <p:extLst>
      <p:ext uri="{BB962C8B-B14F-4D97-AF65-F5344CB8AC3E}">
        <p14:creationId xmlns:p14="http://schemas.microsoft.com/office/powerpoint/2010/main" val="153225295"/>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1143000"/>
          </a:xfrm>
        </p:spPr>
        <p:txBody>
          <a:bodyPr>
            <a:normAutofit fontScale="90000"/>
          </a:bodyPr>
          <a:lstStyle/>
          <a:p>
            <a:r>
              <a:rPr lang="cs-CZ" b="1" dirty="0" smtClean="0"/>
              <a:t>2</a:t>
            </a:r>
            <a:r>
              <a:rPr lang="cs-CZ" b="1" dirty="0"/>
              <a:t>. </a:t>
            </a:r>
            <a:r>
              <a:rPr lang="cs-CZ" b="1" dirty="0" smtClean="0"/>
              <a:t>Data </a:t>
            </a:r>
            <a:r>
              <a:rPr lang="cs-CZ" b="1" dirty="0"/>
              <a:t>ve </a:t>
            </a:r>
            <a:r>
              <a:rPr lang="cs-CZ" b="1" dirty="0" err="1"/>
              <a:t>Facility</a:t>
            </a:r>
            <a:r>
              <a:rPr lang="cs-CZ" b="1" dirty="0"/>
              <a:t> Managementu, jejich druhy, množství a </a:t>
            </a:r>
            <a:r>
              <a:rPr lang="cs-CZ" b="1" dirty="0" smtClean="0"/>
              <a:t>zdroje</a:t>
            </a:r>
            <a:endParaRPr lang="cs-CZ" b="1" dirty="0"/>
          </a:p>
        </p:txBody>
      </p:sp>
      <p:sp>
        <p:nvSpPr>
          <p:cNvPr id="3" name="Zástupný symbol pro obsah 2"/>
          <p:cNvSpPr>
            <a:spLocks noGrp="1"/>
          </p:cNvSpPr>
          <p:nvPr>
            <p:ph idx="1"/>
          </p:nvPr>
        </p:nvSpPr>
        <p:spPr>
          <a:xfrm>
            <a:off x="457200" y="2636912"/>
            <a:ext cx="8229600" cy="3489251"/>
          </a:xfrm>
        </p:spPr>
        <p:txBody>
          <a:bodyPr/>
          <a:lstStyle/>
          <a:p>
            <a:r>
              <a:rPr lang="cs-CZ" dirty="0" smtClean="0"/>
              <a:t>Pasportizace, druhy pasportů</a:t>
            </a:r>
          </a:p>
          <a:p>
            <a:r>
              <a:rPr lang="cs-CZ" dirty="0" smtClean="0"/>
              <a:t>Ca</a:t>
            </a:r>
            <a:r>
              <a:rPr lang="en-US" dirty="0" smtClean="0"/>
              <a:t>FM</a:t>
            </a:r>
            <a:r>
              <a:rPr lang="cs-CZ" dirty="0" smtClean="0"/>
              <a:t>, </a:t>
            </a:r>
            <a:r>
              <a:rPr lang="en-US" dirty="0"/>
              <a:t>F</a:t>
            </a:r>
            <a:r>
              <a:rPr lang="cs-CZ" dirty="0" smtClean="0"/>
              <a:t>a</a:t>
            </a:r>
            <a:r>
              <a:rPr lang="en-US" dirty="0" smtClean="0"/>
              <a:t>M</a:t>
            </a:r>
            <a:r>
              <a:rPr lang="cs-CZ" dirty="0" smtClean="0"/>
              <a:t>a+</a:t>
            </a:r>
          </a:p>
          <a:p>
            <a:r>
              <a:rPr lang="cs-CZ" dirty="0" smtClean="0"/>
              <a:t>Podnikový IS a </a:t>
            </a:r>
            <a:r>
              <a:rPr lang="cs-CZ" dirty="0" err="1" smtClean="0"/>
              <a:t>AutoCad</a:t>
            </a:r>
            <a:endParaRPr lang="cs-CZ" dirty="0"/>
          </a:p>
        </p:txBody>
      </p:sp>
    </p:spTree>
    <p:extLst>
      <p:ext uri="{BB962C8B-B14F-4D97-AF65-F5344CB8AC3E}">
        <p14:creationId xmlns:p14="http://schemas.microsoft.com/office/powerpoint/2010/main" val="975413029"/>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3</a:t>
            </a:r>
            <a:r>
              <a:rPr lang="cs-CZ" b="1" dirty="0"/>
              <a:t>. </a:t>
            </a:r>
            <a:r>
              <a:rPr lang="en-US" b="1" dirty="0" smtClean="0"/>
              <a:t>S</a:t>
            </a:r>
            <a:r>
              <a:rPr lang="cs-CZ" b="1" dirty="0" err="1" smtClean="0"/>
              <a:t>ystémy</a:t>
            </a:r>
            <a:r>
              <a:rPr lang="cs-CZ" b="1" dirty="0" smtClean="0"/>
              <a:t> CAFM</a:t>
            </a:r>
            <a:endParaRPr lang="cs-CZ" b="1" dirty="0"/>
          </a:p>
        </p:txBody>
      </p:sp>
      <p:sp>
        <p:nvSpPr>
          <p:cNvPr id="3" name="Zástupný symbol pro obsah 2"/>
          <p:cNvSpPr>
            <a:spLocks noGrp="1"/>
          </p:cNvSpPr>
          <p:nvPr>
            <p:ph idx="1"/>
          </p:nvPr>
        </p:nvSpPr>
        <p:spPr/>
        <p:txBody>
          <a:bodyPr/>
          <a:lstStyle/>
          <a:p>
            <a:pPr>
              <a:lnSpc>
                <a:spcPct val="90000"/>
              </a:lnSpc>
            </a:pPr>
            <a:r>
              <a:rPr lang="cs-CZ" altLang="cs-CZ" b="1" dirty="0">
                <a:solidFill>
                  <a:srgbClr val="C00000"/>
                </a:solidFill>
              </a:rPr>
              <a:t>CAD + databáze</a:t>
            </a:r>
          </a:p>
          <a:p>
            <a:pPr>
              <a:lnSpc>
                <a:spcPct val="90000"/>
              </a:lnSpc>
            </a:pPr>
            <a:r>
              <a:rPr lang="cs-CZ" altLang="cs-CZ" dirty="0"/>
              <a:t>„</a:t>
            </a:r>
            <a:r>
              <a:rPr lang="cs-CZ" altLang="cs-CZ" b="1" dirty="0">
                <a:solidFill>
                  <a:srgbClr val="C00000"/>
                </a:solidFill>
              </a:rPr>
              <a:t>Data </a:t>
            </a:r>
            <a:r>
              <a:rPr lang="cs-CZ" altLang="cs-CZ" b="1" dirty="0" err="1">
                <a:solidFill>
                  <a:srgbClr val="C00000"/>
                </a:solidFill>
              </a:rPr>
              <a:t>Warehouse</a:t>
            </a:r>
            <a:r>
              <a:rPr lang="cs-CZ" altLang="cs-CZ" dirty="0"/>
              <a:t>“ – sklad údajů (agregované údaje ze všech dostupných databází)</a:t>
            </a:r>
          </a:p>
          <a:p>
            <a:pPr>
              <a:lnSpc>
                <a:spcPct val="90000"/>
              </a:lnSpc>
            </a:pPr>
            <a:r>
              <a:rPr lang="cs-CZ" altLang="cs-CZ" b="1" dirty="0">
                <a:solidFill>
                  <a:srgbClr val="C00000"/>
                </a:solidFill>
              </a:rPr>
              <a:t>CAD</a:t>
            </a:r>
            <a:r>
              <a:rPr lang="cs-CZ" altLang="cs-CZ" dirty="0"/>
              <a:t> – „</a:t>
            </a:r>
            <a:r>
              <a:rPr lang="cs-CZ" altLang="cs-CZ" dirty="0" err="1"/>
              <a:t>Computer</a:t>
            </a:r>
            <a:r>
              <a:rPr lang="cs-CZ" altLang="cs-CZ" dirty="0"/>
              <a:t> </a:t>
            </a:r>
            <a:r>
              <a:rPr lang="cs-CZ" altLang="cs-CZ" dirty="0" err="1"/>
              <a:t>Aided</a:t>
            </a:r>
            <a:r>
              <a:rPr lang="cs-CZ" altLang="cs-CZ" dirty="0"/>
              <a:t> Design“</a:t>
            </a:r>
          </a:p>
          <a:p>
            <a:pPr>
              <a:lnSpc>
                <a:spcPct val="90000"/>
              </a:lnSpc>
            </a:pPr>
            <a:r>
              <a:rPr lang="cs-CZ" altLang="cs-CZ" dirty="0"/>
              <a:t>„</a:t>
            </a:r>
            <a:r>
              <a:rPr lang="cs-CZ" altLang="cs-CZ" b="1" dirty="0" err="1">
                <a:solidFill>
                  <a:srgbClr val="C00000"/>
                </a:solidFill>
              </a:rPr>
              <a:t>Help</a:t>
            </a:r>
            <a:r>
              <a:rPr lang="cs-CZ" altLang="cs-CZ" b="1" dirty="0">
                <a:solidFill>
                  <a:srgbClr val="C00000"/>
                </a:solidFill>
              </a:rPr>
              <a:t> </a:t>
            </a:r>
            <a:r>
              <a:rPr lang="cs-CZ" altLang="cs-CZ" b="1" dirty="0" err="1">
                <a:solidFill>
                  <a:srgbClr val="C00000"/>
                </a:solidFill>
              </a:rPr>
              <a:t>Desk</a:t>
            </a:r>
            <a:r>
              <a:rPr lang="cs-CZ" altLang="cs-CZ" dirty="0"/>
              <a:t>“ – slouží k hlášení závad, problémů, požadavků na HW a dalších servisních požadavků</a:t>
            </a:r>
          </a:p>
          <a:p>
            <a:pPr>
              <a:lnSpc>
                <a:spcPct val="90000"/>
              </a:lnSpc>
            </a:pPr>
            <a:r>
              <a:rPr lang="cs-CZ" altLang="cs-CZ" b="1" dirty="0">
                <a:solidFill>
                  <a:srgbClr val="C00000"/>
                </a:solidFill>
              </a:rPr>
              <a:t>CATV</a:t>
            </a:r>
            <a:r>
              <a:rPr lang="cs-CZ" altLang="cs-CZ" dirty="0"/>
              <a:t> – systémy kabelové televize (přenos hlasových a datových zpráv)</a:t>
            </a:r>
          </a:p>
          <a:p>
            <a:endParaRPr lang="cs-CZ" dirty="0"/>
          </a:p>
        </p:txBody>
      </p:sp>
    </p:spTree>
    <p:extLst>
      <p:ext uri="{BB962C8B-B14F-4D97-AF65-F5344CB8AC3E}">
        <p14:creationId xmlns:p14="http://schemas.microsoft.com/office/powerpoint/2010/main" val="3000173124"/>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4</a:t>
            </a:r>
            <a:r>
              <a:rPr lang="cs-CZ" b="1" dirty="0"/>
              <a:t>. </a:t>
            </a:r>
            <a:r>
              <a:rPr lang="cs-CZ" b="1" dirty="0" err="1"/>
              <a:t>WEBovské</a:t>
            </a:r>
            <a:r>
              <a:rPr lang="cs-CZ" b="1" dirty="0"/>
              <a:t> </a:t>
            </a:r>
            <a:r>
              <a:rPr lang="cs-CZ" b="1" dirty="0" smtClean="0"/>
              <a:t>aplikace, </a:t>
            </a:r>
            <a:r>
              <a:rPr lang="cs-CZ" b="1" dirty="0" err="1" smtClean="0"/>
              <a:t>HelpDesk</a:t>
            </a:r>
            <a:endParaRPr lang="cs-CZ" b="1" dirty="0"/>
          </a:p>
        </p:txBody>
      </p:sp>
      <p:sp>
        <p:nvSpPr>
          <p:cNvPr id="3" name="Zástupný symbol pro obsah 2"/>
          <p:cNvSpPr>
            <a:spLocks noGrp="1"/>
          </p:cNvSpPr>
          <p:nvPr>
            <p:ph idx="1"/>
          </p:nvPr>
        </p:nvSpPr>
        <p:spPr/>
        <p:txBody>
          <a:bodyPr/>
          <a:lstStyle/>
          <a:p>
            <a:r>
              <a:rPr lang="cs-CZ" dirty="0" err="1" smtClean="0"/>
              <a:t>Helpdesk</a:t>
            </a:r>
            <a:r>
              <a:rPr lang="cs-CZ" dirty="0" smtClean="0"/>
              <a:t>- středisko pro uživatele</a:t>
            </a:r>
          </a:p>
          <a:p>
            <a:r>
              <a:rPr lang="cs-CZ" dirty="0" smtClean="0"/>
              <a:t>Webovské aplikace- </a:t>
            </a:r>
            <a:r>
              <a:rPr lang="cs-CZ" dirty="0" err="1" smtClean="0"/>
              <a:t>cloudové</a:t>
            </a:r>
            <a:r>
              <a:rPr lang="cs-CZ" dirty="0" smtClean="0"/>
              <a:t> systémy</a:t>
            </a:r>
          </a:p>
          <a:p>
            <a:r>
              <a:rPr lang="cs-CZ" dirty="0" smtClean="0"/>
              <a:t>Outsourcing IT podpory </a:t>
            </a:r>
            <a:endParaRPr lang="cs-CZ" dirty="0"/>
          </a:p>
        </p:txBody>
      </p:sp>
    </p:spTree>
    <p:extLst>
      <p:ext uri="{BB962C8B-B14F-4D97-AF65-F5344CB8AC3E}">
        <p14:creationId xmlns:p14="http://schemas.microsoft.com/office/powerpoint/2010/main" val="1866180623"/>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539552" y="404664"/>
            <a:ext cx="8229600" cy="1143000"/>
          </a:xfrm>
        </p:spPr>
        <p:txBody>
          <a:bodyPr>
            <a:normAutofit fontScale="90000"/>
          </a:bodyPr>
          <a:lstStyle/>
          <a:p>
            <a:pPr algn="ctr"/>
            <a:r>
              <a:rPr lang="cs-CZ" altLang="cs-CZ" sz="4000" b="1" dirty="0" smtClean="0"/>
              <a:t>4. VARIANTY </a:t>
            </a:r>
            <a:r>
              <a:rPr lang="cs-CZ" altLang="cs-CZ" sz="4000" b="1" dirty="0"/>
              <a:t>OUTSOURCINGU V OBLASTI ICT</a:t>
            </a:r>
          </a:p>
        </p:txBody>
      </p:sp>
      <p:sp>
        <p:nvSpPr>
          <p:cNvPr id="181251" name="Rectangle 3"/>
          <p:cNvSpPr>
            <a:spLocks noGrp="1" noChangeArrowheads="1"/>
          </p:cNvSpPr>
          <p:nvPr>
            <p:ph idx="1"/>
          </p:nvPr>
        </p:nvSpPr>
        <p:spPr>
          <a:xfrm>
            <a:off x="152400" y="2017713"/>
            <a:ext cx="8763000" cy="4687887"/>
          </a:xfrm>
        </p:spPr>
        <p:txBody>
          <a:bodyPr/>
          <a:lstStyle/>
          <a:p>
            <a:pPr>
              <a:lnSpc>
                <a:spcPct val="90000"/>
              </a:lnSpc>
            </a:pPr>
            <a:r>
              <a:rPr lang="cs-CZ" altLang="cs-CZ" sz="2800" b="1" dirty="0">
                <a:solidFill>
                  <a:srgbClr val="C00000"/>
                </a:solidFill>
              </a:rPr>
              <a:t>Poskytování služeb na vyžádání </a:t>
            </a:r>
            <a:r>
              <a:rPr lang="cs-CZ" altLang="cs-CZ" sz="2800" dirty="0"/>
              <a:t>(klient si objednává služby podle okamžité potřeby, </a:t>
            </a:r>
            <a:r>
              <a:rPr lang="cs-CZ" altLang="cs-CZ" sz="2800" b="1" dirty="0">
                <a:solidFill>
                  <a:srgbClr val="C00000"/>
                </a:solidFill>
              </a:rPr>
              <a:t>smlouva bez paušálu</a:t>
            </a:r>
            <a:r>
              <a:rPr lang="cs-CZ" altLang="cs-CZ" sz="2800" dirty="0"/>
              <a:t>)</a:t>
            </a:r>
          </a:p>
          <a:p>
            <a:pPr>
              <a:lnSpc>
                <a:spcPct val="90000"/>
              </a:lnSpc>
            </a:pPr>
            <a:r>
              <a:rPr lang="cs-CZ" altLang="cs-CZ" sz="2800" b="1" dirty="0">
                <a:solidFill>
                  <a:srgbClr val="C00000"/>
                </a:solidFill>
              </a:rPr>
              <a:t>Poskytování služeb v rámci předplatného </a:t>
            </a:r>
            <a:r>
              <a:rPr lang="cs-CZ" altLang="cs-CZ" sz="2800" dirty="0"/>
              <a:t>(klient si předplácí konkrétní balíček služeb, který v rámci dohodnutého času využívá</a:t>
            </a:r>
            <a:r>
              <a:rPr lang="cs-CZ" altLang="cs-CZ" sz="2800" b="1" dirty="0">
                <a:solidFill>
                  <a:srgbClr val="C00000"/>
                </a:solidFill>
              </a:rPr>
              <a:t>, smlouva s paušálem</a:t>
            </a:r>
            <a:r>
              <a:rPr lang="cs-CZ" altLang="cs-CZ" sz="2800" dirty="0"/>
              <a:t>)</a:t>
            </a:r>
          </a:p>
          <a:p>
            <a:pPr>
              <a:lnSpc>
                <a:spcPct val="90000"/>
              </a:lnSpc>
            </a:pPr>
            <a:r>
              <a:rPr lang="cs-CZ" altLang="cs-CZ" sz="2800" b="1" dirty="0">
                <a:solidFill>
                  <a:srgbClr val="C00000"/>
                </a:solidFill>
              </a:rPr>
              <a:t>Plný outsourcing </a:t>
            </a:r>
            <a:r>
              <a:rPr lang="cs-CZ" altLang="cs-CZ" sz="2800" dirty="0"/>
              <a:t>– klient nakupuje služby definované v katalogu SLA („</a:t>
            </a:r>
            <a:r>
              <a:rPr lang="cs-CZ" altLang="cs-CZ" sz="2800" dirty="0" err="1"/>
              <a:t>Service</a:t>
            </a:r>
            <a:r>
              <a:rPr lang="cs-CZ" altLang="cs-CZ" sz="2800" dirty="0"/>
              <a:t> </a:t>
            </a:r>
            <a:r>
              <a:rPr lang="cs-CZ" altLang="cs-CZ" sz="2800" dirty="0" err="1"/>
              <a:t>Level</a:t>
            </a:r>
            <a:r>
              <a:rPr lang="cs-CZ" altLang="cs-CZ" sz="2800" dirty="0"/>
              <a:t> </a:t>
            </a:r>
            <a:r>
              <a:rPr lang="cs-CZ" altLang="cs-CZ" sz="2800" dirty="0" err="1"/>
              <a:t>Agreenment</a:t>
            </a:r>
            <a:r>
              <a:rPr lang="cs-CZ" altLang="cs-CZ" sz="2800" dirty="0"/>
              <a:t>“ – dohoda o úrovni poskytovaných služeb, </a:t>
            </a:r>
            <a:r>
              <a:rPr lang="cs-CZ" altLang="cs-CZ" sz="2800" b="1" dirty="0">
                <a:solidFill>
                  <a:srgbClr val="C00000"/>
                </a:solidFill>
              </a:rPr>
              <a:t>smlouva SLA s paušálem</a:t>
            </a:r>
            <a:r>
              <a:rPr lang="cs-CZ" altLang="cs-CZ" sz="2800" dirty="0"/>
              <a:t>)</a:t>
            </a:r>
          </a:p>
        </p:txBody>
      </p:sp>
    </p:spTree>
    <p:extLst>
      <p:ext uri="{BB962C8B-B14F-4D97-AF65-F5344CB8AC3E}">
        <p14:creationId xmlns:p14="http://schemas.microsoft.com/office/powerpoint/2010/main" val="939121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Inteligentní budovy</a:t>
            </a:r>
            <a:endParaRPr lang="cs-CZ" b="1"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909367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 Inteligentní budova</a:t>
            </a:r>
            <a:endParaRPr lang="cs-CZ" b="1" dirty="0"/>
          </a:p>
        </p:txBody>
      </p:sp>
      <p:sp>
        <p:nvSpPr>
          <p:cNvPr id="3" name="Zástupný symbol pro obsah 2"/>
          <p:cNvSpPr>
            <a:spLocks noGrp="1"/>
          </p:cNvSpPr>
          <p:nvPr>
            <p:ph idx="1"/>
          </p:nvPr>
        </p:nvSpPr>
        <p:spPr/>
        <p:txBody>
          <a:bodyPr>
            <a:normAutofit fontScale="70000" lnSpcReduction="20000"/>
          </a:bodyPr>
          <a:lstStyle/>
          <a:p>
            <a:pPr marL="0" indent="0">
              <a:buNone/>
            </a:pPr>
            <a:r>
              <a:rPr lang="cs-CZ" dirty="0" smtClean="0"/>
              <a:t> </a:t>
            </a:r>
            <a:r>
              <a:rPr lang="cs-CZ" i="1" dirty="0"/>
              <a:t>„Inteligentní budova je taková budova, která je schopná se přizpůsobit změnám ve způsobech jejího užívání a změnách životního stylu jejích obyvatel a nepřestává jim sloužit a vytvářet příjemné a odpovídající prostředí</a:t>
            </a:r>
            <a:r>
              <a:rPr lang="cs-CZ" i="1" dirty="0" smtClean="0"/>
              <a:t>.“</a:t>
            </a:r>
          </a:p>
          <a:p>
            <a:pPr marL="0" indent="0">
              <a:buNone/>
            </a:pPr>
            <a:endParaRPr lang="cs-CZ" dirty="0" smtClean="0"/>
          </a:p>
          <a:p>
            <a:pPr marL="0" indent="0">
              <a:buNone/>
            </a:pPr>
            <a:r>
              <a:rPr lang="cs-CZ" dirty="0" smtClean="0"/>
              <a:t> </a:t>
            </a:r>
            <a:r>
              <a:rPr lang="cs-CZ" i="1" dirty="0"/>
              <a:t>„Inteligentní budova je budovou plně pronajatou</a:t>
            </a:r>
            <a:r>
              <a:rPr lang="cs-CZ" i="1" dirty="0" smtClean="0"/>
              <a:t>“</a:t>
            </a:r>
          </a:p>
          <a:p>
            <a:pPr marL="0" indent="0">
              <a:buNone/>
            </a:pPr>
            <a:endParaRPr lang="cs-CZ" dirty="0"/>
          </a:p>
          <a:p>
            <a:pPr marL="0" indent="0">
              <a:buNone/>
            </a:pPr>
            <a:r>
              <a:rPr lang="cs-CZ" dirty="0"/>
              <a:t>  </a:t>
            </a:r>
            <a:r>
              <a:rPr lang="cs-CZ" i="1" dirty="0"/>
              <a:t>„Inteligentní budovy kombinují inovace technologického i organizačního charakteru s lokálními i centrálními principy automatizovaného řízení tak, aby se maximalizovala rychlost návratu investic do budovy vložené</a:t>
            </a:r>
            <a:r>
              <a:rPr lang="cs-CZ" i="1" dirty="0" smtClean="0"/>
              <a:t>“</a:t>
            </a:r>
          </a:p>
          <a:p>
            <a:pPr marL="0" indent="0">
              <a:buNone/>
            </a:pPr>
            <a:endParaRPr lang="cs-CZ" dirty="0"/>
          </a:p>
          <a:p>
            <a:pPr marL="0" indent="0">
              <a:buNone/>
            </a:pPr>
            <a:r>
              <a:rPr lang="cs-CZ" dirty="0"/>
              <a:t>  </a:t>
            </a:r>
            <a:r>
              <a:rPr lang="cs-CZ" i="1" dirty="0"/>
              <a:t>„Inteligentní budova je budovou plně vybavenou automatizační a informační a komunikační technikou, která slouží jednak přímo svým obyvatelům, jednak pro vytváření příjemného prostředí pro ně.“</a:t>
            </a:r>
            <a:endParaRPr lang="cs-CZ" dirty="0"/>
          </a:p>
        </p:txBody>
      </p:sp>
    </p:spTree>
    <p:extLst>
      <p:ext uri="{BB962C8B-B14F-4D97-AF65-F5344CB8AC3E}">
        <p14:creationId xmlns:p14="http://schemas.microsoft.com/office/powerpoint/2010/main" val="2199273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a:t>
            </a:r>
            <a:r>
              <a:rPr lang="cs-CZ" b="1" dirty="0"/>
              <a:t>. Inteligentní budovy</a:t>
            </a:r>
            <a:endParaRPr lang="cs-CZ" dirty="0"/>
          </a:p>
        </p:txBody>
      </p:sp>
      <p:sp>
        <p:nvSpPr>
          <p:cNvPr id="3" name="Zástupný symbol pro obsah 2"/>
          <p:cNvSpPr>
            <a:spLocks noGrp="1"/>
          </p:cNvSpPr>
          <p:nvPr>
            <p:ph idx="1"/>
          </p:nvPr>
        </p:nvSpPr>
        <p:spPr/>
        <p:txBody>
          <a:bodyPr>
            <a:normAutofit fontScale="77500" lnSpcReduction="20000"/>
          </a:bodyPr>
          <a:lstStyle/>
          <a:p>
            <a:pPr marL="0" indent="0" algn="ctr">
              <a:buNone/>
            </a:pPr>
            <a:r>
              <a:rPr lang="cs-CZ" dirty="0" smtClean="0"/>
              <a:t>Důvody vzniku IB:</a:t>
            </a:r>
          </a:p>
          <a:p>
            <a:pPr lvl="1">
              <a:buFont typeface="Wingdings" panose="05000000000000000000" pitchFamily="2" charset="2"/>
              <a:buChar char="ü"/>
            </a:pPr>
            <a:r>
              <a:rPr lang="cs-CZ" dirty="0" smtClean="0"/>
              <a:t>Zvýšení </a:t>
            </a:r>
            <a:r>
              <a:rPr lang="cs-CZ" dirty="0"/>
              <a:t>komfortu poskytovaných služeb a s ní spojené zvýšení ceny </a:t>
            </a:r>
            <a:r>
              <a:rPr lang="cs-CZ" dirty="0" smtClean="0"/>
              <a:t>pronájmu</a:t>
            </a:r>
          </a:p>
          <a:p>
            <a:pPr lvl="1">
              <a:buFont typeface="Wingdings" panose="05000000000000000000" pitchFamily="2" charset="2"/>
              <a:buChar char="ü"/>
            </a:pPr>
            <a:endParaRPr lang="cs-CZ" dirty="0"/>
          </a:p>
          <a:p>
            <a:pPr lvl="1">
              <a:buFont typeface="Wingdings" panose="05000000000000000000" pitchFamily="2" charset="2"/>
              <a:buChar char="ü"/>
            </a:pPr>
            <a:r>
              <a:rPr lang="cs-CZ" dirty="0" smtClean="0"/>
              <a:t>Snížení </a:t>
            </a:r>
            <a:r>
              <a:rPr lang="cs-CZ" dirty="0"/>
              <a:t>spotřeby </a:t>
            </a:r>
            <a:r>
              <a:rPr lang="cs-CZ" dirty="0" smtClean="0"/>
              <a:t>energií</a:t>
            </a:r>
          </a:p>
          <a:p>
            <a:pPr lvl="1">
              <a:buFont typeface="Wingdings" panose="05000000000000000000" pitchFamily="2" charset="2"/>
              <a:buChar char="ü"/>
            </a:pPr>
            <a:endParaRPr lang="cs-CZ" dirty="0"/>
          </a:p>
          <a:p>
            <a:pPr lvl="1">
              <a:buFont typeface="Wingdings" panose="05000000000000000000" pitchFamily="2" charset="2"/>
              <a:buChar char="ü"/>
            </a:pPr>
            <a:r>
              <a:rPr lang="cs-CZ" dirty="0" smtClean="0"/>
              <a:t>Snížení </a:t>
            </a:r>
            <a:r>
              <a:rPr lang="cs-CZ" dirty="0"/>
              <a:t>provozních </a:t>
            </a:r>
            <a:r>
              <a:rPr lang="cs-CZ" dirty="0" smtClean="0"/>
              <a:t>nákladů</a:t>
            </a:r>
          </a:p>
          <a:p>
            <a:pPr lvl="1">
              <a:buFont typeface="Wingdings" panose="05000000000000000000" pitchFamily="2" charset="2"/>
              <a:buChar char="ü"/>
            </a:pPr>
            <a:endParaRPr lang="cs-CZ" dirty="0"/>
          </a:p>
          <a:p>
            <a:pPr lvl="1">
              <a:buFont typeface="Wingdings" panose="05000000000000000000" pitchFamily="2" charset="2"/>
              <a:buChar char="ü"/>
            </a:pPr>
            <a:r>
              <a:rPr lang="cs-CZ" dirty="0" smtClean="0"/>
              <a:t>Zvýšení </a:t>
            </a:r>
            <a:r>
              <a:rPr lang="cs-CZ" dirty="0"/>
              <a:t>produktivity </a:t>
            </a:r>
            <a:endParaRPr lang="cs-CZ" dirty="0" smtClean="0"/>
          </a:p>
          <a:p>
            <a:pPr lvl="1">
              <a:buFont typeface="Wingdings" panose="05000000000000000000" pitchFamily="2" charset="2"/>
              <a:buChar char="ü"/>
            </a:pPr>
            <a:endParaRPr lang="cs-CZ" dirty="0"/>
          </a:p>
          <a:p>
            <a:pPr lvl="1">
              <a:buFont typeface="Wingdings" panose="05000000000000000000" pitchFamily="2" charset="2"/>
              <a:buChar char="ü"/>
            </a:pPr>
            <a:r>
              <a:rPr lang="cs-CZ" dirty="0" smtClean="0"/>
              <a:t>Zrychlení </a:t>
            </a:r>
            <a:r>
              <a:rPr lang="cs-CZ" dirty="0"/>
              <a:t>návratnosti </a:t>
            </a:r>
            <a:r>
              <a:rPr lang="cs-CZ" dirty="0" smtClean="0"/>
              <a:t>investice</a:t>
            </a:r>
          </a:p>
          <a:p>
            <a:pPr lvl="1">
              <a:buFont typeface="Wingdings" panose="05000000000000000000" pitchFamily="2" charset="2"/>
              <a:buChar char="ü"/>
            </a:pPr>
            <a:endParaRPr lang="cs-CZ" dirty="0"/>
          </a:p>
          <a:p>
            <a:pPr lvl="1">
              <a:buFont typeface="Wingdings" panose="05000000000000000000" pitchFamily="2" charset="2"/>
              <a:buChar char="ü"/>
            </a:pPr>
            <a:r>
              <a:rPr lang="cs-CZ" dirty="0" smtClean="0"/>
              <a:t>Prodloužení </a:t>
            </a:r>
            <a:r>
              <a:rPr lang="cs-CZ" dirty="0"/>
              <a:t>životnosti budovy</a:t>
            </a:r>
          </a:p>
          <a:p>
            <a:endParaRPr lang="cs-CZ" dirty="0"/>
          </a:p>
        </p:txBody>
      </p:sp>
    </p:spTree>
    <p:extLst>
      <p:ext uri="{BB962C8B-B14F-4D97-AF65-F5344CB8AC3E}">
        <p14:creationId xmlns:p14="http://schemas.microsoft.com/office/powerpoint/2010/main" val="2960509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 Příklady IB</a:t>
            </a:r>
            <a:endParaRPr lang="cs-CZ" b="1" dirty="0"/>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18" y="1183099"/>
            <a:ext cx="3302000" cy="2032000"/>
          </a:xfrm>
        </p:spPr>
      </p:pic>
      <p:sp>
        <p:nvSpPr>
          <p:cNvPr id="5" name="TextovéPole 4"/>
          <p:cNvSpPr txBox="1"/>
          <p:nvPr/>
        </p:nvSpPr>
        <p:spPr>
          <a:xfrm>
            <a:off x="0" y="3208018"/>
            <a:ext cx="2483768" cy="646331"/>
          </a:xfrm>
          <a:prstGeom prst="rect">
            <a:avLst/>
          </a:prstGeom>
          <a:noFill/>
        </p:spPr>
        <p:txBody>
          <a:bodyPr wrap="square" rtlCol="0">
            <a:spAutoFit/>
          </a:bodyPr>
          <a:lstStyle/>
          <a:p>
            <a:r>
              <a:rPr lang="cs-CZ" b="1" dirty="0"/>
              <a:t>Administrativní budova v Pardubicích</a:t>
            </a:r>
            <a:endParaRPr lang="cs-CZ" dirty="0"/>
          </a:p>
        </p:txBody>
      </p:sp>
      <p:sp>
        <p:nvSpPr>
          <p:cNvPr id="6" name="Obdélník 5"/>
          <p:cNvSpPr/>
          <p:nvPr/>
        </p:nvSpPr>
        <p:spPr>
          <a:xfrm>
            <a:off x="7020272" y="3211535"/>
            <a:ext cx="1900072" cy="369332"/>
          </a:xfrm>
          <a:prstGeom prst="rect">
            <a:avLst/>
          </a:prstGeom>
        </p:spPr>
        <p:txBody>
          <a:bodyPr wrap="none">
            <a:spAutoFit/>
          </a:bodyPr>
          <a:lstStyle/>
          <a:p>
            <a:r>
              <a:rPr lang="cs-CZ" b="1" dirty="0" smtClean="0"/>
              <a:t>projekt </a:t>
            </a:r>
            <a:r>
              <a:rPr lang="cs-CZ" b="1" dirty="0" err="1"/>
              <a:t>Adjutantti</a:t>
            </a:r>
            <a:endParaRPr lang="cs-CZ" dirty="0"/>
          </a:p>
        </p:txBody>
      </p:sp>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459" y="1052736"/>
            <a:ext cx="3186640" cy="2162363"/>
          </a:xfrm>
          <a:prstGeom prst="rect">
            <a:avLst/>
          </a:prstGeom>
        </p:spPr>
      </p:pic>
      <p:pic>
        <p:nvPicPr>
          <p:cNvPr id="542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28862"/>
            <a:ext cx="1993404" cy="265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ovéPole 7"/>
          <p:cNvSpPr txBox="1"/>
          <p:nvPr/>
        </p:nvSpPr>
        <p:spPr>
          <a:xfrm>
            <a:off x="-87058" y="6584030"/>
            <a:ext cx="2167519" cy="369332"/>
          </a:xfrm>
          <a:prstGeom prst="rect">
            <a:avLst/>
          </a:prstGeom>
          <a:noFill/>
        </p:spPr>
        <p:txBody>
          <a:bodyPr wrap="square" rtlCol="0">
            <a:spAutoFit/>
          </a:bodyPr>
          <a:lstStyle/>
          <a:p>
            <a:r>
              <a:rPr lang="cs-CZ" dirty="0" smtClean="0"/>
              <a:t>BEA centrum</a:t>
            </a:r>
            <a:endParaRPr lang="cs-CZ" dirty="0"/>
          </a:p>
        </p:txBody>
      </p:sp>
      <p:pic>
        <p:nvPicPr>
          <p:cNvPr id="3" name="Obrázek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4730" y="3220283"/>
            <a:ext cx="2206844" cy="2992589"/>
          </a:xfrm>
          <a:prstGeom prst="rect">
            <a:avLst/>
          </a:prstGeom>
        </p:spPr>
      </p:pic>
      <p:pic>
        <p:nvPicPr>
          <p:cNvPr id="9" name="Obrázek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4048" y="3934046"/>
            <a:ext cx="3691145" cy="1770596"/>
          </a:xfrm>
          <a:prstGeom prst="rect">
            <a:avLst/>
          </a:prstGeom>
        </p:spPr>
      </p:pic>
      <p:sp>
        <p:nvSpPr>
          <p:cNvPr id="11" name="TextovéPole 10"/>
          <p:cNvSpPr txBox="1"/>
          <p:nvPr/>
        </p:nvSpPr>
        <p:spPr>
          <a:xfrm>
            <a:off x="2520279" y="6191363"/>
            <a:ext cx="3101179" cy="646331"/>
          </a:xfrm>
          <a:prstGeom prst="rect">
            <a:avLst/>
          </a:prstGeom>
          <a:noFill/>
        </p:spPr>
        <p:txBody>
          <a:bodyPr wrap="square" rtlCol="0">
            <a:spAutoFit/>
          </a:bodyPr>
          <a:lstStyle/>
          <a:p>
            <a:r>
              <a:rPr lang="cs-CZ" b="1" dirty="0" err="1" smtClean="0"/>
              <a:t>Commerzbank</a:t>
            </a:r>
            <a:r>
              <a:rPr lang="cs-CZ" b="1" dirty="0" smtClean="0"/>
              <a:t> </a:t>
            </a:r>
            <a:r>
              <a:rPr lang="cs-CZ" b="1" dirty="0" err="1" smtClean="0"/>
              <a:t>Headquarters</a:t>
            </a:r>
            <a:r>
              <a:rPr lang="cs-CZ" b="1" dirty="0" smtClean="0"/>
              <a:t> ve Frankfurtu nad Mohanem</a:t>
            </a:r>
            <a:endParaRPr lang="cs-CZ" dirty="0"/>
          </a:p>
        </p:txBody>
      </p:sp>
      <p:sp>
        <p:nvSpPr>
          <p:cNvPr id="12" name="TextovéPole 11"/>
          <p:cNvSpPr txBox="1"/>
          <p:nvPr/>
        </p:nvSpPr>
        <p:spPr>
          <a:xfrm>
            <a:off x="5278819" y="5704642"/>
            <a:ext cx="3524623" cy="369332"/>
          </a:xfrm>
          <a:prstGeom prst="rect">
            <a:avLst/>
          </a:prstGeom>
          <a:noFill/>
        </p:spPr>
        <p:txBody>
          <a:bodyPr wrap="square" rtlCol="0">
            <a:spAutoFit/>
          </a:bodyPr>
          <a:lstStyle/>
          <a:p>
            <a:r>
              <a:rPr lang="cs-CZ" b="1" dirty="0" smtClean="0"/>
              <a:t>Ústředí ČSOB v Praze- Radlicích</a:t>
            </a:r>
            <a:endParaRPr lang="cs-CZ" dirty="0"/>
          </a:p>
        </p:txBody>
      </p:sp>
    </p:spTree>
    <p:extLst>
      <p:ext uri="{BB962C8B-B14F-4D97-AF65-F5344CB8AC3E}">
        <p14:creationId xmlns:p14="http://schemas.microsoft.com/office/powerpoint/2010/main" val="122748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1</a:t>
            </a:r>
            <a:r>
              <a:rPr lang="cs-CZ" b="1" dirty="0" smtClean="0"/>
              <a:t>. </a:t>
            </a:r>
            <a:r>
              <a:rPr lang="cs-CZ" b="1" dirty="0"/>
              <a:t>Ekonomika správy majetku</a:t>
            </a:r>
          </a:p>
        </p:txBody>
      </p:sp>
      <p:sp>
        <p:nvSpPr>
          <p:cNvPr id="3" name="Zástupný symbol pro obsah 2"/>
          <p:cNvSpPr>
            <a:spLocks noGrp="1"/>
          </p:cNvSpPr>
          <p:nvPr>
            <p:ph idx="1"/>
          </p:nvPr>
        </p:nvSpPr>
        <p:spPr/>
        <p:txBody>
          <a:bodyPr>
            <a:normAutofit/>
          </a:bodyPr>
          <a:lstStyle/>
          <a:p>
            <a:pPr marL="0" indent="0">
              <a:buNone/>
            </a:pPr>
            <a:r>
              <a:rPr lang="cs-CZ" dirty="0" smtClean="0"/>
              <a:t>1.1. </a:t>
            </a:r>
            <a:r>
              <a:rPr lang="en-US" dirty="0" smtClean="0"/>
              <a:t>Role </a:t>
            </a:r>
            <a:r>
              <a:rPr lang="cs-CZ" dirty="0" smtClean="0"/>
              <a:t>MPP</a:t>
            </a:r>
            <a:r>
              <a:rPr lang="en-US" dirty="0" smtClean="0"/>
              <a:t> v </a:t>
            </a:r>
            <a:r>
              <a:rPr lang="cs-CZ" dirty="0" smtClean="0"/>
              <a:t>hodnotovém </a:t>
            </a:r>
            <a:r>
              <a:rPr lang="cs-CZ" dirty="0"/>
              <a:t>řetězci, </a:t>
            </a:r>
            <a:r>
              <a:rPr lang="cs-CZ" dirty="0" smtClean="0"/>
              <a:t>ekonomický </a:t>
            </a:r>
            <a:r>
              <a:rPr lang="cs-CZ" dirty="0"/>
              <a:t>efekt </a:t>
            </a:r>
            <a:r>
              <a:rPr lang="en-US" dirty="0" smtClean="0"/>
              <a:t>MPP</a:t>
            </a:r>
            <a:endParaRPr lang="cs-CZ" dirty="0" smtClean="0"/>
          </a:p>
          <a:p>
            <a:pPr marL="0" indent="0">
              <a:buNone/>
            </a:pPr>
            <a:r>
              <a:rPr lang="cs-CZ" dirty="0" smtClean="0"/>
              <a:t>1.2. Řízení provozních a režijních náklad</a:t>
            </a:r>
            <a:r>
              <a:rPr lang="cs-CZ" dirty="0"/>
              <a:t>ů</a:t>
            </a:r>
            <a:r>
              <a:rPr lang="cs-CZ" dirty="0" smtClean="0"/>
              <a:t> na správu majetku</a:t>
            </a:r>
          </a:p>
          <a:p>
            <a:endParaRPr lang="cs-CZ" dirty="0" smtClean="0"/>
          </a:p>
        </p:txBody>
      </p:sp>
    </p:spTree>
    <p:extLst>
      <p:ext uri="{BB962C8B-B14F-4D97-AF65-F5344CB8AC3E}">
        <p14:creationId xmlns:p14="http://schemas.microsoft.com/office/powerpoint/2010/main" val="2246178600"/>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 EPS v IB</a:t>
            </a:r>
            <a:endParaRPr lang="cs-CZ" b="1" dirty="0"/>
          </a:p>
        </p:txBody>
      </p:sp>
      <p:pic>
        <p:nvPicPr>
          <p:cNvPr id="49154" name="Picture 2" descr="http://inbudovy.cz/uploads/RTEmagicC_Bezpecnost_pozarni_2.png.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556792"/>
            <a:ext cx="2857899" cy="3772427"/>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Holiday Inn Prague Congress Cen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728" y="2276872"/>
            <a:ext cx="4993603" cy="2118297"/>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95536" y="6165884"/>
            <a:ext cx="8136904" cy="430887"/>
          </a:xfrm>
          <a:prstGeom prst="rect">
            <a:avLst/>
          </a:prstGeom>
          <a:noFill/>
        </p:spPr>
        <p:txBody>
          <a:bodyPr wrap="square" rtlCol="0">
            <a:spAutoFit/>
          </a:bodyPr>
          <a:lstStyle/>
          <a:p>
            <a:r>
              <a:rPr lang="cs-CZ" sz="1100" dirty="0"/>
              <a:t>http://inbudovy.cz/artykul/article/pozarni-ochrana-v-inteligentnich-budovach/</a:t>
            </a:r>
          </a:p>
          <a:p>
            <a:endParaRPr lang="cs-CZ" sz="1100" dirty="0"/>
          </a:p>
        </p:txBody>
      </p:sp>
    </p:spTree>
    <p:extLst>
      <p:ext uri="{BB962C8B-B14F-4D97-AF65-F5344CB8AC3E}">
        <p14:creationId xmlns:p14="http://schemas.microsoft.com/office/powerpoint/2010/main" val="4097026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1.1. Role MPP v hodnotovém řetězci</a:t>
            </a:r>
            <a:endParaRPr lang="cs-CZ" b="1" dirty="0"/>
          </a:p>
        </p:txBody>
      </p:sp>
      <p:graphicFrame>
        <p:nvGraphicFramePr>
          <p:cNvPr id="4" name="Zástupný symbol pro obsah 3"/>
          <p:cNvGraphicFramePr>
            <a:graphicFrameLocks noGrp="1" noChangeAspect="1"/>
          </p:cNvGraphicFramePr>
          <p:nvPr>
            <p:ph idx="1"/>
            <p:extLst>
              <p:ext uri="{D42A27DB-BD31-4B8C-83A1-F6EECF244321}">
                <p14:modId xmlns:p14="http://schemas.microsoft.com/office/powerpoint/2010/main" val="3541261560"/>
              </p:ext>
            </p:extLst>
          </p:nvPr>
        </p:nvGraphicFramePr>
        <p:xfrm>
          <a:off x="1115616" y="1556792"/>
          <a:ext cx="6826788" cy="4525963"/>
        </p:xfrm>
        <a:graphic>
          <a:graphicData uri="http://schemas.openxmlformats.org/presentationml/2006/ole">
            <mc:AlternateContent xmlns:mc="http://schemas.openxmlformats.org/markup-compatibility/2006">
              <mc:Choice xmlns:v="urn:schemas-microsoft-com:vml" Requires="v">
                <p:oleObj spid="_x0000_s6161" name="Rastrový obrázek" r:id="rId4" imgW="6897063" imgH="5571429" progId="PBrush">
                  <p:embed/>
                </p:oleObj>
              </mc:Choice>
              <mc:Fallback>
                <p:oleObj name="Rastrový obrázek" r:id="rId4" imgW="6897063" imgH="5571429"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1556792"/>
                        <a:ext cx="6826788" cy="45259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51969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23528" y="228600"/>
            <a:ext cx="8620447" cy="1531938"/>
          </a:xfrm>
        </p:spPr>
        <p:txBody>
          <a:bodyPr>
            <a:normAutofit/>
          </a:bodyPr>
          <a:lstStyle/>
          <a:p>
            <a:pPr algn="ctr"/>
            <a:r>
              <a:rPr lang="cs-CZ" altLang="cs-CZ" sz="3600" b="1" dirty="0" smtClean="0"/>
              <a:t>1.2. ŘÍZENÍ </a:t>
            </a:r>
            <a:r>
              <a:rPr lang="cs-CZ" altLang="cs-CZ" sz="3600" b="1" dirty="0"/>
              <a:t>PROVOZNÍCH NÁKLADŮ</a:t>
            </a:r>
          </a:p>
        </p:txBody>
      </p:sp>
      <p:sp>
        <p:nvSpPr>
          <p:cNvPr id="100355" name="Rectangle 3"/>
          <p:cNvSpPr>
            <a:spLocks noGrp="1" noChangeArrowheads="1"/>
          </p:cNvSpPr>
          <p:nvPr>
            <p:ph type="body" idx="1"/>
          </p:nvPr>
        </p:nvSpPr>
        <p:spPr>
          <a:xfrm>
            <a:off x="228600" y="2286000"/>
            <a:ext cx="8726488" cy="4114800"/>
          </a:xfrm>
        </p:spPr>
        <p:txBody>
          <a:bodyPr/>
          <a:lstStyle/>
          <a:p>
            <a:r>
              <a:rPr lang="cs-CZ" altLang="cs-CZ" dirty="0"/>
              <a:t>Činnost spočívající v </a:t>
            </a:r>
            <a:r>
              <a:rPr lang="cs-CZ" altLang="cs-CZ" b="1" dirty="0">
                <a:solidFill>
                  <a:srgbClr val="C00000"/>
                </a:solidFill>
              </a:rPr>
              <a:t>optimalizaci hodnotového řetězce, způsobu kontroly a hodnocení efektivnosti tohoto řízení</a:t>
            </a:r>
          </a:p>
          <a:p>
            <a:r>
              <a:rPr lang="cs-CZ" altLang="cs-CZ" dirty="0"/>
              <a:t>Výkon poskytování podpůrných služeb podporuje primární činnost v důsledku časového a prostorového nesouladu mezi vznikem požadavku na danou službu a režimem vlastního provádění</a:t>
            </a:r>
          </a:p>
        </p:txBody>
      </p:sp>
      <p:sp>
        <p:nvSpPr>
          <p:cNvPr id="4" name="TextovéPole 3"/>
          <p:cNvSpPr txBox="1"/>
          <p:nvPr/>
        </p:nvSpPr>
        <p:spPr>
          <a:xfrm>
            <a:off x="467544" y="6286074"/>
            <a:ext cx="8136904" cy="553998"/>
          </a:xfrm>
          <a:prstGeom prst="rect">
            <a:avLst/>
          </a:prstGeom>
          <a:noFill/>
        </p:spPr>
        <p:txBody>
          <a:bodyPr wrap="square" rtlCol="0">
            <a:spAutoFit/>
          </a:bodyPr>
          <a:lstStyle/>
          <a:p>
            <a:r>
              <a:rPr lang="cs-CZ" altLang="cs-CZ" sz="1000" dirty="0"/>
              <a:t>VYSKOČIL, V. K. </a:t>
            </a:r>
            <a:r>
              <a:rPr lang="cs-CZ" altLang="cs-CZ" sz="1000" dirty="0" smtClean="0"/>
              <a:t>, KUDA F. a </a:t>
            </a:r>
            <a:r>
              <a:rPr lang="cs-CZ" altLang="cs-CZ" sz="1000" dirty="0"/>
              <a:t>kol. </a:t>
            </a:r>
            <a:r>
              <a:rPr lang="cs-CZ" altLang="cs-CZ" sz="1000" i="1" dirty="0"/>
              <a:t>Management podpůrných procesů – </a:t>
            </a:r>
            <a:r>
              <a:rPr lang="cs-CZ" altLang="cs-CZ" sz="1000" i="1" dirty="0" err="1"/>
              <a:t>Facility</a:t>
            </a:r>
            <a:r>
              <a:rPr lang="cs-CZ" altLang="cs-CZ" sz="1000" i="1" dirty="0"/>
              <a:t> Management</a:t>
            </a:r>
            <a:r>
              <a:rPr lang="cs-CZ" altLang="cs-CZ" sz="1000" dirty="0"/>
              <a:t>, </a:t>
            </a:r>
            <a:r>
              <a:rPr lang="cs-CZ" altLang="cs-CZ" sz="1000" dirty="0" smtClean="0"/>
              <a:t>2. </a:t>
            </a:r>
            <a:r>
              <a:rPr lang="cs-CZ" altLang="cs-CZ" sz="1000" dirty="0"/>
              <a:t>vyd., Praha: Professional </a:t>
            </a:r>
            <a:r>
              <a:rPr lang="cs-CZ" altLang="cs-CZ" sz="1000" dirty="0" err="1"/>
              <a:t>Publishing</a:t>
            </a:r>
            <a:r>
              <a:rPr lang="cs-CZ" altLang="cs-CZ" sz="1000" dirty="0"/>
              <a:t>, </a:t>
            </a:r>
            <a:r>
              <a:rPr lang="cs-CZ" altLang="cs-CZ" sz="1000" dirty="0" smtClean="0"/>
              <a:t>2011, 491 </a:t>
            </a:r>
            <a:r>
              <a:rPr lang="cs-CZ" altLang="cs-CZ" sz="1000" dirty="0"/>
              <a:t>s. ISBN </a:t>
            </a:r>
            <a:r>
              <a:rPr lang="cs-CZ" altLang="cs-CZ" sz="1000" dirty="0" smtClean="0"/>
              <a:t>978-80-7431-046-1</a:t>
            </a:r>
            <a:endParaRPr lang="cs-CZ" altLang="cs-CZ" sz="1000" dirty="0"/>
          </a:p>
          <a:p>
            <a:endParaRPr lang="cs-CZ" sz="1000" dirty="0"/>
          </a:p>
        </p:txBody>
      </p:sp>
    </p:spTree>
    <p:extLst>
      <p:ext uri="{BB962C8B-B14F-4D97-AF65-F5344CB8AC3E}">
        <p14:creationId xmlns:p14="http://schemas.microsoft.com/office/powerpoint/2010/main" val="2234186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228600"/>
            <a:ext cx="8943975" cy="1531938"/>
          </a:xfrm>
        </p:spPr>
        <p:txBody>
          <a:bodyPr>
            <a:normAutofit/>
          </a:bodyPr>
          <a:lstStyle/>
          <a:p>
            <a:pPr algn="ctr"/>
            <a:r>
              <a:rPr lang="cs-CZ" altLang="cs-CZ" sz="3600" b="1" dirty="0" smtClean="0"/>
              <a:t>1.2. ŘÍZENÍ </a:t>
            </a:r>
            <a:r>
              <a:rPr lang="cs-CZ" altLang="cs-CZ" sz="3600" b="1" dirty="0"/>
              <a:t>REŽIJNÍCH NÁKLADŮ</a:t>
            </a:r>
          </a:p>
        </p:txBody>
      </p:sp>
      <p:sp>
        <p:nvSpPr>
          <p:cNvPr id="101379" name="Rectangle 3"/>
          <p:cNvSpPr>
            <a:spLocks noGrp="1" noChangeArrowheads="1"/>
          </p:cNvSpPr>
          <p:nvPr>
            <p:ph type="body" idx="1"/>
          </p:nvPr>
        </p:nvSpPr>
        <p:spPr>
          <a:xfrm>
            <a:off x="228600" y="2743200"/>
            <a:ext cx="8650288" cy="3392488"/>
          </a:xfrm>
        </p:spPr>
        <p:txBody>
          <a:bodyPr/>
          <a:lstStyle/>
          <a:p>
            <a:r>
              <a:rPr lang="cs-CZ" altLang="cs-CZ" dirty="0"/>
              <a:t>Klasický </a:t>
            </a:r>
            <a:r>
              <a:rPr lang="cs-CZ" altLang="cs-CZ" b="1" dirty="0">
                <a:solidFill>
                  <a:srgbClr val="C00000"/>
                </a:solidFill>
              </a:rPr>
              <a:t>optimalizační problém</a:t>
            </a:r>
            <a:r>
              <a:rPr lang="cs-CZ" altLang="cs-CZ" dirty="0"/>
              <a:t>, řešitelný modelem řízení a optimalizace oběžných aktiv:</a:t>
            </a:r>
          </a:p>
          <a:p>
            <a:pPr lvl="1"/>
            <a:r>
              <a:rPr lang="cs-CZ" altLang="cs-CZ" dirty="0"/>
              <a:t>Náklady na obsluhu</a:t>
            </a:r>
          </a:p>
          <a:p>
            <a:pPr lvl="1"/>
            <a:r>
              <a:rPr lang="cs-CZ" altLang="cs-CZ" dirty="0"/>
              <a:t>Kapitál vázaný v zásobách</a:t>
            </a:r>
          </a:p>
          <a:p>
            <a:pPr lvl="1"/>
            <a:r>
              <a:rPr lang="cs-CZ" altLang="cs-CZ" dirty="0"/>
              <a:t>Metoda ABC</a:t>
            </a:r>
          </a:p>
        </p:txBody>
      </p:sp>
    </p:spTree>
    <p:extLst>
      <p:ext uri="{BB962C8B-B14F-4D97-AF65-F5344CB8AC3E}">
        <p14:creationId xmlns:p14="http://schemas.microsoft.com/office/powerpoint/2010/main" val="3139707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2</a:t>
            </a:r>
            <a:r>
              <a:rPr lang="cs-CZ" b="1" dirty="0"/>
              <a:t>. Energetický </a:t>
            </a:r>
            <a:r>
              <a:rPr lang="cs-CZ" b="1" dirty="0" smtClean="0"/>
              <a:t>management</a:t>
            </a:r>
            <a:endParaRPr lang="cs-CZ" b="1" dirty="0"/>
          </a:p>
        </p:txBody>
      </p:sp>
      <p:sp>
        <p:nvSpPr>
          <p:cNvPr id="3" name="Zástupný symbol pro obsah 2"/>
          <p:cNvSpPr>
            <a:spLocks noGrp="1"/>
          </p:cNvSpPr>
          <p:nvPr>
            <p:ph idx="1"/>
          </p:nvPr>
        </p:nvSpPr>
        <p:spPr/>
        <p:txBody>
          <a:bodyPr>
            <a:normAutofit/>
          </a:bodyPr>
          <a:lstStyle/>
          <a:p>
            <a:pPr marL="0" indent="0">
              <a:buNone/>
            </a:pPr>
            <a:r>
              <a:rPr lang="cs-CZ" dirty="0" smtClean="0"/>
              <a:t>2.1. Definice energetický management</a:t>
            </a:r>
          </a:p>
          <a:p>
            <a:pPr marL="0" indent="0">
              <a:buNone/>
            </a:pPr>
            <a:r>
              <a:rPr lang="cs-CZ" dirty="0" smtClean="0"/>
              <a:t>2.2. Cíle energetického managementu</a:t>
            </a:r>
          </a:p>
          <a:p>
            <a:pPr marL="0" indent="0">
              <a:buNone/>
            </a:pPr>
            <a:r>
              <a:rPr lang="cs-CZ" dirty="0" smtClean="0"/>
              <a:t>2.3. </a:t>
            </a:r>
            <a:r>
              <a:rPr lang="cs-CZ" dirty="0"/>
              <a:t>Životnost stavebních objektů</a:t>
            </a:r>
          </a:p>
          <a:p>
            <a:pPr marL="0" indent="0">
              <a:buNone/>
            </a:pPr>
            <a:r>
              <a:rPr lang="cs-CZ" dirty="0" smtClean="0"/>
              <a:t>2.4. Opotřebení stavebních objektů</a:t>
            </a:r>
          </a:p>
          <a:p>
            <a:pPr marL="0" indent="0">
              <a:buNone/>
            </a:pPr>
            <a:r>
              <a:rPr lang="cs-CZ" dirty="0" smtClean="0"/>
              <a:t>2.5. Třídy energetické náročnosti budov dle ČSN EN 15217</a:t>
            </a:r>
          </a:p>
          <a:p>
            <a:pPr marL="0" indent="0">
              <a:buNone/>
            </a:pPr>
            <a:endParaRPr lang="cs-CZ" dirty="0" smtClean="0"/>
          </a:p>
          <a:p>
            <a:endParaRPr lang="cs-CZ" dirty="0"/>
          </a:p>
        </p:txBody>
      </p:sp>
    </p:spTree>
    <p:extLst>
      <p:ext uri="{BB962C8B-B14F-4D97-AF65-F5344CB8AC3E}">
        <p14:creationId xmlns:p14="http://schemas.microsoft.com/office/powerpoint/2010/main" val="248889134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624</TotalTime>
  <Words>3203</Words>
  <Application>Microsoft Office PowerPoint</Application>
  <PresentationFormat>Předvádění na obrazovce (4:3)</PresentationFormat>
  <Paragraphs>353</Paragraphs>
  <Slides>50</Slides>
  <Notes>49</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50</vt:i4>
      </vt:variant>
    </vt:vector>
  </HeadingPairs>
  <TitlesOfParts>
    <vt:vector size="52" baseType="lpstr">
      <vt:lpstr>1_Office Theme</vt:lpstr>
      <vt:lpstr>Rastrový obrázek</vt:lpstr>
      <vt:lpstr>Technickoekonomické aspekty správy majetku. SW podpora FM</vt:lpstr>
      <vt:lpstr>Struktura přednášky</vt:lpstr>
      <vt:lpstr>Technickoekonomické aspekty správy majetku</vt:lpstr>
      <vt:lpstr>Obsah</vt:lpstr>
      <vt:lpstr>1. Ekonomika správy majetku</vt:lpstr>
      <vt:lpstr>1.1. Role MPP v hodnotovém řetězci</vt:lpstr>
      <vt:lpstr>1.2. ŘÍZENÍ PROVOZNÍCH NÁKLADŮ</vt:lpstr>
      <vt:lpstr>1.2. ŘÍZENÍ REŽIJNÍCH NÁKLADŮ</vt:lpstr>
      <vt:lpstr>2. Energetický management</vt:lpstr>
      <vt:lpstr>2.1. Definice EM</vt:lpstr>
      <vt:lpstr>2.2. Cíle EM</vt:lpstr>
      <vt:lpstr>2.2. Cíle EM</vt:lpstr>
      <vt:lpstr>2.3. Životnost stavebních objektů</vt:lpstr>
      <vt:lpstr>2.3. Životnost stavebních objektů: druhy životnosti</vt:lpstr>
      <vt:lpstr>2.4. Opotřebení stavebních objektů</vt:lpstr>
      <vt:lpstr>2.3. Opotřebení stavebních konstrukcí</vt:lpstr>
      <vt:lpstr>2.4. Druhy opotřebení</vt:lpstr>
      <vt:lpstr>2.5. PRŮKAZ ENERGETICKÉ NÁROČNOSTI BUDOVY</vt:lpstr>
      <vt:lpstr>2.5. ENERGETICKÁ NÁROČNOST BUDOVY PRO MĚRNOU SPOTŘEBU ENERGIE v kWh/m2/rok</vt:lpstr>
      <vt:lpstr>2.5. TŘÍDY ENERGETICKÉ NÁROČNOSTI BUDOV DLE ČSN EN 15217</vt:lpstr>
      <vt:lpstr>3. Údržba – analýza ekonomiky a plánování údržby a obnovy budov</vt:lpstr>
      <vt:lpstr>3.1.Management údržby</vt:lpstr>
      <vt:lpstr>3.1. Management údržby </vt:lpstr>
      <vt:lpstr>3.2. Zaměření technické správy majetku</vt:lpstr>
      <vt:lpstr>3.2. Hlavní cíle procesů nových forem správy a údržby stavebních objektů</vt:lpstr>
      <vt:lpstr>3.2.1. Udržitelný rozvoj</vt:lpstr>
      <vt:lpstr>3.2.1. Udržitelná výstavba</vt:lpstr>
      <vt:lpstr>3.2.2. Životní cyklus stavby a jeho hodnocení</vt:lpstr>
      <vt:lpstr>3.2.2. Životní cyklus stavby a jeho hodnocení</vt:lpstr>
      <vt:lpstr>3.2.2. Životní cyklus stavby a jeho hodnocení</vt:lpstr>
      <vt:lpstr>3.2.2. GBTool</vt:lpstr>
      <vt:lpstr>Náklady v průběhu životního cyklu objektu</vt:lpstr>
      <vt:lpstr>3.2.2. Poměrový model stanovení nákladů</vt:lpstr>
      <vt:lpstr>3.2.3. Ekonomika správy stavebních objektů</vt:lpstr>
      <vt:lpstr>3.2.4. Náklady na užívání stavby v průběhu životního cyklu</vt:lpstr>
      <vt:lpstr>3.2.3. Hodnota objektu v časové závislosti</vt:lpstr>
      <vt:lpstr>3.2.3. Předpokládané roční náklady v % z pořizovací ceny stavby</vt:lpstr>
      <vt:lpstr>3.2.4. Dokumenty související s TE stavem stavebních objektů</vt:lpstr>
      <vt:lpstr>SW podpora Facility managementu</vt:lpstr>
      <vt:lpstr>SW podpora Facility Managementu.</vt:lpstr>
      <vt:lpstr>1. ICT pro Facility Management</vt:lpstr>
      <vt:lpstr>2. Data ve Facility Managementu, jejich druhy, množství a zdroje</vt:lpstr>
      <vt:lpstr>3. Systémy CAFM</vt:lpstr>
      <vt:lpstr>4. WEBovské aplikace, HelpDesk</vt:lpstr>
      <vt:lpstr>4. VARIANTY OUTSOURCINGU V OBLASTI ICT</vt:lpstr>
      <vt:lpstr>Inteligentní budovy</vt:lpstr>
      <vt:lpstr>1. Inteligentní budova</vt:lpstr>
      <vt:lpstr>1. Inteligentní budovy</vt:lpstr>
      <vt:lpstr>1. Příklady IB</vt:lpstr>
      <vt:lpstr>1. EPS v IB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Technickoekonomické aspekty správy majetku. SW podpora FM</dc:title>
  <dc:creator>Chytilová Ekaterina</dc:creator>
  <cp:lastModifiedBy>ChytilovaE</cp:lastModifiedBy>
  <cp:revision>45</cp:revision>
  <cp:lastPrinted>2017-11-06T09:43:54Z</cp:lastPrinted>
  <dcterms:created xsi:type="dcterms:W3CDTF">2016-07-27T09:04:34Z</dcterms:created>
  <dcterms:modified xsi:type="dcterms:W3CDTF">2017-11-06T11:52:34Z</dcterms:modified>
</cp:coreProperties>
</file>