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46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47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48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52.xml" ContentType="application/vnd.openxmlformats-officedocument.presentationml.notesSlide+xml"/>
  <Override PartName="/ppt/theme/themeOverride52.xml" ContentType="application/vnd.openxmlformats-officedocument.themeOverride+xml"/>
  <Override PartName="/ppt/notesSlides/notesSlide53.xml" ContentType="application/vnd.openxmlformats-officedocument.presentationml.notesSlide+xml"/>
  <Override PartName="/ppt/theme/themeOverride53.xml" ContentType="application/vnd.openxmlformats-officedocument.themeOverride+xml"/>
  <Override PartName="/ppt/notesSlides/notesSlide54.xml" ContentType="application/vnd.openxmlformats-officedocument.presentationml.notesSlide+xml"/>
  <Override PartName="/ppt/theme/themeOverride54.xml" ContentType="application/vnd.openxmlformats-officedocument.themeOverride+xml"/>
  <Override PartName="/ppt/notesSlides/notesSlide55.xml" ContentType="application/vnd.openxmlformats-officedocument.presentationml.notesSlide+xml"/>
  <Override PartName="/ppt/theme/themeOverride55.xml" ContentType="application/vnd.openxmlformats-officedocument.themeOverride+xml"/>
  <Override PartName="/ppt/notesSlides/notesSlide56.xml" ContentType="application/vnd.openxmlformats-officedocument.presentationml.notesSlide+xml"/>
  <Override PartName="/ppt/theme/themeOverride56.xml" ContentType="application/vnd.openxmlformats-officedocument.themeOverride+xml"/>
  <Override PartName="/ppt/notesSlides/notesSlide57.xml" ContentType="application/vnd.openxmlformats-officedocument.presentationml.notesSlide+xml"/>
  <Override PartName="/ppt/theme/themeOverride57.xml" ContentType="application/vnd.openxmlformats-officedocument.themeOverride+xml"/>
  <Override PartName="/ppt/notesSlides/notesSlide58.xml" ContentType="application/vnd.openxmlformats-officedocument.presentationml.notesSlide+xml"/>
  <Override PartName="/ppt/theme/themeOverride58.xml" ContentType="application/vnd.openxmlformats-officedocument.themeOverride+xml"/>
  <Override PartName="/ppt/notesSlides/notesSlide59.xml" ContentType="application/vnd.openxmlformats-officedocument.presentationml.notesSlide+xml"/>
  <Override PartName="/ppt/theme/themeOverride59.xml" ContentType="application/vnd.openxmlformats-officedocument.themeOverride+xml"/>
  <Override PartName="/ppt/notesSlides/notesSlide60.xml" ContentType="application/vnd.openxmlformats-officedocument.presentationml.notesSlide+xml"/>
  <Override PartName="/ppt/theme/themeOverride60.xml" ContentType="application/vnd.openxmlformats-officedocument.themeOverride+xml"/>
  <Override PartName="/ppt/notesSlides/notesSlide61.xml" ContentType="application/vnd.openxmlformats-officedocument.presentationml.notesSlide+xml"/>
  <Override PartName="/ppt/theme/themeOverride61.xml" ContentType="application/vnd.openxmlformats-officedocument.themeOverride+xml"/>
  <Override PartName="/ppt/notesSlides/notesSlide62.xml" ContentType="application/vnd.openxmlformats-officedocument.presentationml.notesSlide+xml"/>
  <Override PartName="/ppt/theme/themeOverride62.xml" ContentType="application/vnd.openxmlformats-officedocument.themeOverr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1"/>
  </p:notesMasterIdLst>
  <p:handoutMasterIdLst>
    <p:handoutMasterId r:id="rId72"/>
  </p:handoutMasterIdLst>
  <p:sldIdLst>
    <p:sldId id="257" r:id="rId3"/>
    <p:sldId id="258" r:id="rId4"/>
    <p:sldId id="340" r:id="rId5"/>
    <p:sldId id="259" r:id="rId6"/>
    <p:sldId id="260" r:id="rId7"/>
    <p:sldId id="262" r:id="rId8"/>
    <p:sldId id="265" r:id="rId9"/>
    <p:sldId id="266" r:id="rId10"/>
    <p:sldId id="267" r:id="rId11"/>
    <p:sldId id="268" r:id="rId12"/>
    <p:sldId id="271" r:id="rId13"/>
    <p:sldId id="275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7" r:id="rId22"/>
    <p:sldId id="288" r:id="rId23"/>
    <p:sldId id="289" r:id="rId24"/>
    <p:sldId id="290" r:id="rId25"/>
    <p:sldId id="311" r:id="rId26"/>
    <p:sldId id="291" r:id="rId27"/>
    <p:sldId id="292" r:id="rId28"/>
    <p:sldId id="293" r:id="rId29"/>
    <p:sldId id="295" r:id="rId30"/>
    <p:sldId id="296" r:id="rId31"/>
    <p:sldId id="297" r:id="rId32"/>
    <p:sldId id="298" r:id="rId33"/>
    <p:sldId id="299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39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20" r:id="rId52"/>
    <p:sldId id="321" r:id="rId53"/>
    <p:sldId id="322" r:id="rId54"/>
    <p:sldId id="323" r:id="rId55"/>
    <p:sldId id="324" r:id="rId56"/>
    <p:sldId id="325" r:id="rId57"/>
    <p:sldId id="341" r:id="rId58"/>
    <p:sldId id="342" r:id="rId59"/>
    <p:sldId id="343" r:id="rId60"/>
    <p:sldId id="344" r:id="rId61"/>
    <p:sldId id="326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10" r:id="rId70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E6E38-9F0A-4557-A459-40B13D71E02D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8C151-DBE6-488C-A542-54D740ECA1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587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43EA1-136C-4BC3-A085-8675DB3BDAD7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08490-6690-41EB-9AA9-9DFC12717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6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605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403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/>
              <a:t>Hmotnost, poruchovost, míra rizika, čas, rychlost, intelektuální (znalostní) potenciál – specifické podoby zdrojů (lze je vyjádřit v ekonomických jednotkách – penězích, nákladech, ceně…).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997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020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21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414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493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521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024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649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95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750FC-A4E0-493D-B7DA-81905BFFE82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787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45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1394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848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881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608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3045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934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61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114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589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0473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2593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7965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MACHAČ, O. a kol. : </a:t>
            </a:r>
            <a:r>
              <a:rPr lang="cs-CZ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Podniková ekonomika a management I. díl,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kap. 7.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Univerzita Pardubice, 1998.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[2]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CFF5-CB1B-42FF-8323-83CBA5427C6D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4242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7545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3466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6346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3365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497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847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9874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8236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3505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627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3113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8201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1873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8273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7681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679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39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0410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8030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4461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6379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0013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9201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9717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8304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/>
              <a:t>Tento díl vysvětluje pojem kvality FM-služeb, přibližuje způsob smluvního zakotvení a následného sledování kvality. V této části je rozpracován i doporučený přístup poskytovatelů </a:t>
            </a:r>
            <a:r>
              <a:rPr lang="cs-CZ" sz="2400" dirty="0" err="1"/>
              <a:t>facility</a:t>
            </a:r>
            <a:r>
              <a:rPr lang="cs-CZ" sz="2400" dirty="0"/>
              <a:t> managementu (FM-poskytovatelů) k zajištění kvality - zavedení odstupňovaných provozních klíčových výkonnostních ukazatelů (KPI) na straně FM-poskytovatele. V této části je také vysvětlen princip kvalitativního cyklu PDCA pro oblast FM-služeb a doporučení pro jeho implementaci do řízení FM-služeb.</a:t>
            </a:r>
            <a:br>
              <a:rPr lang="cs-CZ" sz="2400" dirty="0"/>
            </a:br>
            <a:endParaRPr lang="cs-CZ" altLang="cs-CZ" sz="2400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7AAD1-7A0A-4B73-A446-BCD80254D39C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9355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981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</a:rPr>
              <a:t>ČSN EN 15221-4</a:t>
            </a:r>
            <a:br>
              <a:rPr lang="cs-CZ" dirty="0">
                <a:effectLst/>
              </a:rPr>
            </a:br>
            <a:br>
              <a:rPr lang="cs-CZ" dirty="0">
                <a:effectLst/>
              </a:rPr>
            </a:br>
            <a:r>
              <a:rPr lang="cs-CZ" dirty="0">
                <a:effectLst/>
              </a:rPr>
              <a:t>Čtvrtá část souboru upřesňuje a částečně i upravuje rozdělení </a:t>
            </a:r>
            <a:r>
              <a:rPr lang="cs-CZ" dirty="0" err="1">
                <a:effectLst/>
              </a:rPr>
              <a:t>facility</a:t>
            </a:r>
            <a:r>
              <a:rPr lang="cs-CZ" dirty="0">
                <a:effectLst/>
              </a:rPr>
              <a:t> služeb. Zavádí kódované označení kategorií </a:t>
            </a:r>
            <a:r>
              <a:rPr lang="cs-CZ" dirty="0" err="1">
                <a:effectLst/>
              </a:rPr>
              <a:t>facility</a:t>
            </a:r>
            <a:r>
              <a:rPr lang="cs-CZ" dirty="0">
                <a:effectLst/>
              </a:rPr>
              <a:t> služeb, jednotlivé služby popisuje z hlediska jejich obsahu, rozsahu, nákladů i nástrojů. Nejedná se o kompletní přehled všech služeb, ale uvedený přehled stanovuje základní oblasti a nejdůležitější služby v každé kategorii. V této části souboru je vysvětlen i pojem FM-produkt, který je nezbytný pro implementaci ISO 9000 v třetí části (ISO 9000 používá definici kvality produktu). Čtvrtá část je v příloze doplněna i množstvím grafů a diagramů, které osvětlují vztah FM-služeb k řízení, procesům, kvalitativním cyklům atd.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7AAD1-7A0A-4B73-A446-BCD80254D39C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138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4815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60805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</a:rPr>
              <a:t>ČSN EN 15221-5</a:t>
            </a:r>
            <a:br>
              <a:rPr lang="cs-CZ" dirty="0">
                <a:effectLst/>
              </a:rPr>
            </a:br>
            <a:br>
              <a:rPr lang="cs-CZ" dirty="0">
                <a:effectLst/>
              </a:rPr>
            </a:br>
            <a:r>
              <a:rPr lang="cs-CZ" dirty="0">
                <a:effectLst/>
              </a:rPr>
              <a:t>Pátá část souboru se soustředí na linii řízení dodávek jak z pohledu klienta, tak i poskytovatele služeb </a:t>
            </a:r>
            <a:r>
              <a:rPr lang="cs-CZ" dirty="0" err="1">
                <a:effectLst/>
              </a:rPr>
              <a:t>facility</a:t>
            </a:r>
            <a:r>
              <a:rPr lang="cs-CZ" dirty="0">
                <a:effectLst/>
              </a:rPr>
              <a:t> managementu či jeho subdodavatele. Vysvětluje obsahy strategické, taktické a provozní úrovně řízení a v přehledných grafech a schématech zpřesňuje či přibližuje detailněji problematiku tohoto řízení. Procesy jsou přiblíženy nejen z obsahového, ale i časového hlediska (souslednosti, návaznosti, inicializační události atd.).</a:t>
            </a:r>
            <a:br>
              <a:rPr lang="cs-CZ" dirty="0">
                <a:effectLst/>
              </a:rPr>
            </a:br>
            <a:br>
              <a:rPr lang="cs-CZ" dirty="0">
                <a:effectLst/>
              </a:rPr>
            </a:br>
            <a:endParaRPr lang="cs-CZ" dirty="0">
              <a:effectLst/>
            </a:endParaRPr>
          </a:p>
          <a:p>
            <a:r>
              <a:rPr lang="cs-CZ" dirty="0">
                <a:effectLst/>
              </a:rPr>
              <a:t>Název </a:t>
            </a:r>
            <a:r>
              <a:rPr lang="cs-CZ" dirty="0" err="1">
                <a:effectLst/>
              </a:rPr>
              <a:t>anglicky:Facility</a:t>
            </a:r>
            <a:r>
              <a:rPr lang="cs-CZ" dirty="0">
                <a:effectLst/>
              </a:rPr>
              <a:t> Management - Part 5: </a:t>
            </a:r>
            <a:r>
              <a:rPr lang="cs-CZ" dirty="0" err="1">
                <a:effectLst/>
              </a:rPr>
              <a:t>Guidance</a:t>
            </a:r>
            <a:r>
              <a:rPr lang="cs-CZ" dirty="0">
                <a:effectLst/>
              </a:rPr>
              <a:t> on </a:t>
            </a:r>
            <a:r>
              <a:rPr lang="cs-CZ" dirty="0" err="1">
                <a:effectLst/>
              </a:rPr>
              <a:t>Facility</a:t>
            </a:r>
            <a:r>
              <a:rPr lang="cs-CZ" dirty="0">
                <a:effectLst/>
              </a:rPr>
              <a:t> Management </a:t>
            </a:r>
            <a:r>
              <a:rPr lang="cs-CZ" dirty="0" err="1">
                <a:effectLst/>
              </a:rPr>
              <a:t>processesTřídicí</a:t>
            </a:r>
            <a:r>
              <a:rPr lang="cs-CZ" dirty="0">
                <a:effectLst/>
              </a:rPr>
              <a:t> znak:</a:t>
            </a:r>
            <a:r>
              <a:rPr lang="cs-CZ" b="1" dirty="0">
                <a:effectLst/>
              </a:rPr>
              <a:t>762101</a:t>
            </a:r>
            <a:r>
              <a:rPr lang="cs-CZ" dirty="0">
                <a:effectLst/>
              </a:rPr>
              <a:t>Schválena:26.2.2014Vydána:1.3.2014Účinnost od:</a:t>
            </a:r>
            <a:r>
              <a:rPr lang="cs-CZ" b="1" dirty="0">
                <a:effectLst/>
              </a:rPr>
              <a:t>1.4.2014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7AAD1-7A0A-4B73-A446-BCD80254D39C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9074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</a:rPr>
              <a:t>ČSN EN 15221-6</a:t>
            </a:r>
            <a:br>
              <a:rPr lang="cs-CZ" dirty="0">
                <a:effectLst/>
              </a:rPr>
            </a:br>
            <a:br>
              <a:rPr lang="cs-CZ" dirty="0">
                <a:effectLst/>
              </a:rPr>
            </a:br>
            <a:r>
              <a:rPr lang="cs-CZ" dirty="0">
                <a:effectLst/>
              </a:rPr>
              <a:t>Šestá část souboru je nezbytným předpokladem pro část sedmou (</a:t>
            </a:r>
            <a:r>
              <a:rPr lang="cs-CZ" dirty="0" err="1">
                <a:effectLst/>
              </a:rPr>
              <a:t>Benchmarking</a:t>
            </a:r>
            <a:r>
              <a:rPr lang="cs-CZ" dirty="0">
                <a:effectLst/>
              </a:rPr>
              <a:t>). V této šesté části jsou z pohledu FM-služeb rozděleny spravované plochy a objemy do jednotlivých kategorií. Tyto kategorie jsou slovně definovány, navzájem provázány a pro přehlednost graficky jednoznačně zobrazeny (ve schematických půdorysech a řezech). Zavedením principů šestého dílu do běžné praxe by se měla sjednotit pasportizace a značení ploch a tím by měl být vytvořen předpoklad k přesnému měření nákladů, spotřeb, výměr atd. a jejich následnému vyhodnotitelnému poměřování (v návaznosti na sedmou část souboru).</a:t>
            </a:r>
            <a:br>
              <a:rPr lang="cs-CZ" dirty="0">
                <a:effectLst/>
              </a:rPr>
            </a:br>
            <a:br>
              <a:rPr lang="cs-CZ" dirty="0">
                <a:effectLst/>
              </a:rPr>
            </a:br>
            <a:endParaRPr lang="cs-CZ" dirty="0">
              <a:effectLst/>
            </a:endParaRPr>
          </a:p>
          <a:p>
            <a:r>
              <a:rPr lang="cs-CZ" dirty="0">
                <a:effectLst/>
              </a:rPr>
              <a:t>Název </a:t>
            </a:r>
            <a:r>
              <a:rPr lang="cs-CZ" dirty="0" err="1">
                <a:effectLst/>
              </a:rPr>
              <a:t>anglicky:Facility</a:t>
            </a:r>
            <a:r>
              <a:rPr lang="cs-CZ" dirty="0">
                <a:effectLst/>
              </a:rPr>
              <a:t> Management - Part 6: Area and </a:t>
            </a:r>
            <a:r>
              <a:rPr lang="cs-CZ" dirty="0" err="1">
                <a:effectLst/>
              </a:rPr>
              <a:t>Space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Measurement</a:t>
            </a:r>
            <a:r>
              <a:rPr lang="cs-CZ" dirty="0">
                <a:effectLst/>
              </a:rPr>
              <a:t> in </a:t>
            </a:r>
            <a:r>
              <a:rPr lang="cs-CZ" dirty="0" err="1">
                <a:effectLst/>
              </a:rPr>
              <a:t>Facility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ManagementTřídicí</a:t>
            </a:r>
            <a:r>
              <a:rPr lang="cs-CZ" dirty="0">
                <a:effectLst/>
              </a:rPr>
              <a:t> znak:</a:t>
            </a:r>
            <a:r>
              <a:rPr lang="cs-CZ" b="1" dirty="0">
                <a:effectLst/>
              </a:rPr>
              <a:t>762101</a:t>
            </a:r>
            <a:r>
              <a:rPr lang="cs-CZ" dirty="0">
                <a:effectLst/>
              </a:rPr>
              <a:t>Schválena:26.2.2014Vydána:1.3.2014Účinnost od:</a:t>
            </a:r>
            <a:r>
              <a:rPr lang="cs-CZ" b="1" dirty="0">
                <a:effectLst/>
              </a:rPr>
              <a:t>1.4.2014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7AAD1-7A0A-4B73-A446-BCD80254D39C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9777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</a:rPr>
              <a:t>ČSN EN 15221-7</a:t>
            </a:r>
            <a:br>
              <a:rPr lang="cs-CZ" dirty="0">
                <a:effectLst/>
              </a:rPr>
            </a:br>
            <a:br>
              <a:rPr lang="cs-CZ" dirty="0">
                <a:effectLst/>
              </a:rPr>
            </a:br>
            <a:r>
              <a:rPr lang="cs-CZ" dirty="0">
                <a:effectLst/>
              </a:rPr>
              <a:t>Tato evropská norma uvádí pokyny pro výkonnostní </a:t>
            </a:r>
            <a:r>
              <a:rPr lang="cs-CZ" dirty="0" err="1">
                <a:effectLst/>
              </a:rPr>
              <a:t>benchmarking</a:t>
            </a:r>
            <a:r>
              <a:rPr lang="cs-CZ" dirty="0">
                <a:effectLst/>
              </a:rPr>
              <a:t> a obsahuje jasné termíny a definice, jakož i metody </a:t>
            </a:r>
            <a:r>
              <a:rPr lang="cs-CZ" dirty="0" err="1">
                <a:effectLst/>
              </a:rPr>
              <a:t>benchmarkingu</a:t>
            </a:r>
            <a:r>
              <a:rPr lang="cs-CZ" dirty="0">
                <a:effectLst/>
              </a:rPr>
              <a:t> produktů a služeb </a:t>
            </a:r>
            <a:r>
              <a:rPr lang="cs-CZ" dirty="0" err="1">
                <a:effectLst/>
              </a:rPr>
              <a:t>facility</a:t>
            </a:r>
            <a:r>
              <a:rPr lang="cs-CZ" dirty="0">
                <a:effectLst/>
              </a:rPr>
              <a:t> managementu zařízení a služeb, jakož i organizací a provozů </a:t>
            </a:r>
            <a:r>
              <a:rPr lang="cs-CZ" dirty="0" err="1">
                <a:effectLst/>
              </a:rPr>
              <a:t>facility</a:t>
            </a:r>
            <a:r>
              <a:rPr lang="cs-CZ" dirty="0">
                <a:effectLst/>
              </a:rPr>
              <a:t> managementu.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Tato evropská norma stanoví společný základ pro </a:t>
            </a:r>
            <a:r>
              <a:rPr lang="cs-CZ" dirty="0" err="1">
                <a:effectLst/>
              </a:rPr>
              <a:t>benchmarking</a:t>
            </a:r>
            <a:r>
              <a:rPr lang="cs-CZ" dirty="0">
                <a:effectLst/>
              </a:rPr>
              <a:t> nákladů ve </a:t>
            </a:r>
            <a:r>
              <a:rPr lang="cs-CZ" dirty="0" err="1">
                <a:effectLst/>
              </a:rPr>
              <a:t>facility</a:t>
            </a:r>
            <a:r>
              <a:rPr lang="cs-CZ" dirty="0">
                <a:effectLst/>
              </a:rPr>
              <a:t> managementu, podlahových ploch a dopadů na životní prostředí, stejně jako kvality služeb, spokojenosti a produktivity.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Tato evropská norma je použitelná pro </a:t>
            </a:r>
            <a:r>
              <a:rPr lang="cs-CZ" dirty="0" err="1">
                <a:effectLst/>
              </a:rPr>
              <a:t>facility</a:t>
            </a:r>
            <a:r>
              <a:rPr lang="cs-CZ" dirty="0">
                <a:effectLst/>
              </a:rPr>
              <a:t> management, jak je definováno v EN 15221-1 a podrob-ně popsáno v EN 15221-4.</a:t>
            </a:r>
            <a:br>
              <a:rPr lang="cs-CZ" dirty="0">
                <a:effectLst/>
              </a:rPr>
            </a:br>
            <a:br>
              <a:rPr lang="cs-CZ" dirty="0">
                <a:effectLst/>
              </a:rPr>
            </a:br>
            <a:endParaRPr lang="cs-CZ" dirty="0">
              <a:effectLst/>
            </a:endParaRPr>
          </a:p>
          <a:p>
            <a:r>
              <a:rPr lang="cs-CZ" dirty="0">
                <a:effectLst/>
              </a:rPr>
              <a:t>Název </a:t>
            </a:r>
            <a:r>
              <a:rPr lang="cs-CZ" dirty="0" err="1">
                <a:effectLst/>
              </a:rPr>
              <a:t>anglicky:Facility</a:t>
            </a:r>
            <a:r>
              <a:rPr lang="cs-CZ" dirty="0">
                <a:effectLst/>
              </a:rPr>
              <a:t> Management - Part 7: </a:t>
            </a:r>
            <a:r>
              <a:rPr lang="cs-CZ" dirty="0" err="1">
                <a:effectLst/>
              </a:rPr>
              <a:t>Guidelines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for</a:t>
            </a:r>
            <a:r>
              <a:rPr lang="cs-CZ" dirty="0">
                <a:effectLst/>
              </a:rPr>
              <a:t> Performance </a:t>
            </a:r>
            <a:r>
              <a:rPr lang="cs-CZ" dirty="0" err="1">
                <a:effectLst/>
              </a:rPr>
              <a:t>BenchmarkingTřídicí</a:t>
            </a:r>
            <a:r>
              <a:rPr lang="cs-CZ" dirty="0">
                <a:effectLst/>
              </a:rPr>
              <a:t> znak:</a:t>
            </a:r>
            <a:r>
              <a:rPr lang="cs-CZ" b="1" dirty="0">
                <a:effectLst/>
              </a:rPr>
              <a:t>762101</a:t>
            </a:r>
            <a:r>
              <a:rPr lang="cs-CZ" dirty="0">
                <a:effectLst/>
              </a:rPr>
              <a:t>Schválena:16.12.2014Vydána:1.1.2015Účinnost od:</a:t>
            </a:r>
            <a:r>
              <a:rPr lang="cs-CZ" b="1" dirty="0">
                <a:effectLst/>
              </a:rPr>
              <a:t>1.2.2015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7AAD1-7A0A-4B73-A446-BCD80254D39C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04329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784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767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876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51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08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27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597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138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02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59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01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83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92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78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FDC44-0F62-45DF-BA89-B70F2B7D7B8E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D4E98-DEC6-4C0E-8B30-0BF26A295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4.jpeg"/><Relationship Id="rId5" Type="http://schemas.openxmlformats.org/officeDocument/2006/relationships/hyperlink" Target="http://www.tzbportal.sk/stavebnictvo/naklady-zivotniho-cyklu-betonovych-staveb.html" TargetMode="Externa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3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5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8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9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0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1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2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3.xml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4.x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5.xml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6.xml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7.xml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8.xml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9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0.xml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1.xml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2.xml"/><Relationship Id="rId4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1" y="2442749"/>
            <a:ext cx="6718685" cy="1879867"/>
          </a:xfrm>
        </p:spPr>
        <p:txBody>
          <a:bodyPr lIns="0" tIns="0" rIns="0" bIns="0" anchor="t" anchorCtr="0">
            <a:noAutofit/>
          </a:bodyPr>
          <a:lstStyle/>
          <a:p>
            <a:r>
              <a:rPr lang="cs-CZ" sz="3600" b="1" dirty="0">
                <a:solidFill>
                  <a:srgbClr val="D10202"/>
                </a:solidFill>
                <a:cs typeface="Arial"/>
              </a:rPr>
              <a:t>MANAGEMENT PODPŮRNÝCH PROCESŮ – FACILITY MANAGEMENT JAKO NÁSTROJ OPTIMALIZACE NÁKLADŮ</a:t>
            </a:r>
            <a:endParaRPr lang="en-US" sz="36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4845745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600" b="1" dirty="0"/>
              <a:t>III. přednáška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44819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800975" cy="1531938"/>
          </a:xfrm>
        </p:spPr>
        <p:txBody>
          <a:bodyPr/>
          <a:lstStyle/>
          <a:p>
            <a:pPr algn="ctr"/>
            <a:r>
              <a:rPr lang="cs-CZ" altLang="cs-CZ" b="1" dirty="0"/>
              <a:t>1.4. Kategorie hodnoty pro zákazníka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017713"/>
            <a:ext cx="8802688" cy="4840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Hodnota pro zákazníka </a:t>
            </a:r>
            <a:r>
              <a:rPr lang="cs-CZ" altLang="cs-CZ" sz="2400" dirty="0"/>
              <a:t>(„</a:t>
            </a:r>
            <a:r>
              <a:rPr lang="cs-CZ" altLang="cs-CZ" sz="2400" dirty="0" err="1"/>
              <a:t>Customer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Value</a:t>
            </a:r>
            <a:r>
              <a:rPr lang="cs-CZ" altLang="cs-CZ" sz="2400" dirty="0"/>
              <a:t>“) – klíčový pojem tržní ekonomiky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Hodnota pro zákazníka </a:t>
            </a:r>
            <a:r>
              <a:rPr lang="cs-CZ" altLang="cs-CZ" sz="2400" dirty="0"/>
              <a:t>– vztah mezi uspokojením potřeby a zdroji použitými pro dosažení tohoto uspokojení.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Hodnota = uspokojení potřeb / použité zdroje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Potřeba</a:t>
            </a:r>
            <a:r>
              <a:rPr lang="cs-CZ" altLang="cs-CZ" sz="2400" dirty="0"/>
              <a:t> je pocit nedostatku něčeho, co je pro existenci subjektu potřebné a nezbytné, co je žádoucí a nutné k vykonání určité činnosti nebo uspokojení určitého zájmu.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Proces uspokojení potřeb se projevuje v podobě pocitu </a:t>
            </a:r>
            <a:r>
              <a:rPr lang="cs-CZ" altLang="cs-CZ" sz="2400" b="1" dirty="0">
                <a:solidFill>
                  <a:srgbClr val="C00000"/>
                </a:solidFill>
              </a:rPr>
              <a:t>užitku</a:t>
            </a:r>
            <a:r>
              <a:rPr lang="cs-CZ" altLang="cs-CZ" sz="2400" dirty="0">
                <a:solidFill>
                  <a:srgbClr val="C00000"/>
                </a:solidFill>
              </a:rPr>
              <a:t> </a:t>
            </a:r>
            <a:r>
              <a:rPr lang="cs-CZ" altLang="cs-CZ" sz="2400" dirty="0"/>
              <a:t>a míry saturace potřeby u daného uživatele (spotřebitele).</a:t>
            </a:r>
          </a:p>
        </p:txBody>
      </p:sp>
    </p:spTree>
    <p:extLst>
      <p:ext uri="{BB962C8B-B14F-4D97-AF65-F5344CB8AC3E}">
        <p14:creationId xmlns:p14="http://schemas.microsoft.com/office/powerpoint/2010/main" val="3906532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1.4. Zdroje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38400"/>
            <a:ext cx="85740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Všechny hmotné i nehmotné statky potřebné k uspokojení potřeb</a:t>
            </a:r>
            <a:r>
              <a:rPr lang="cs-CZ" altLang="cs-CZ" sz="2400" dirty="0"/>
              <a:t>. Proces uspokojení potřeb může mít charakter jednorázové spotřeby výrobku či služby, nebo je procesem jejich dlouhodobého využívání. Patří sem hmotné i nehmotné statky spojené s produkcí, pořízením a využíváním výrobku či služby uspokojující potřeby.</a:t>
            </a:r>
          </a:p>
        </p:txBody>
      </p:sp>
    </p:spTree>
    <p:extLst>
      <p:ext uri="{BB962C8B-B14F-4D97-AF65-F5344CB8AC3E}">
        <p14:creationId xmlns:p14="http://schemas.microsoft.com/office/powerpoint/2010/main" val="3842612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7800975" cy="1760538"/>
          </a:xfrm>
        </p:spPr>
        <p:txBody>
          <a:bodyPr/>
          <a:lstStyle/>
          <a:p>
            <a:pPr algn="ctr"/>
            <a:r>
              <a:rPr lang="cs-CZ" altLang="cs-CZ" sz="3600" b="1" dirty="0"/>
              <a:t>1.4. Podnikatelské kroky</a:t>
            </a:r>
            <a:br>
              <a:rPr lang="cs-CZ" altLang="cs-CZ" sz="3600" b="1" dirty="0"/>
            </a:br>
            <a:r>
              <a:rPr lang="cs-CZ" altLang="cs-CZ" sz="3600" b="1" dirty="0"/>
              <a:t>při maximalizaci hodnoty</a:t>
            </a:r>
            <a:br>
              <a:rPr lang="cs-CZ" altLang="cs-CZ" sz="3600" b="1" dirty="0"/>
            </a:br>
            <a:r>
              <a:rPr lang="cs-CZ" altLang="cs-CZ" sz="3600" b="1" dirty="0"/>
              <a:t>pro zákazníka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362200"/>
            <a:ext cx="8802688" cy="4114800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Optimalizace, nikoliv maximalizace užitku </a:t>
            </a:r>
            <a:r>
              <a:rPr lang="cs-CZ" altLang="cs-CZ" dirty="0"/>
              <a:t>nabízeného vyráběným výrobkem či poskytovanou službou.</a:t>
            </a:r>
          </a:p>
          <a:p>
            <a:r>
              <a:rPr lang="cs-CZ" altLang="cs-CZ" b="1" dirty="0">
                <a:solidFill>
                  <a:srgbClr val="C00000"/>
                </a:solidFill>
              </a:rPr>
              <a:t>Optimalizace nákladů s tendencí k jejich minimalizaci</a:t>
            </a:r>
            <a:r>
              <a:rPr lang="cs-CZ" altLang="cs-CZ" dirty="0"/>
              <a:t>, potřebných na vyrobení (provedení) s další využívání výrobku či služby po celou dobu ekonomické životnosti.</a:t>
            </a:r>
          </a:p>
        </p:txBody>
      </p:sp>
    </p:spTree>
    <p:extLst>
      <p:ext uri="{BB962C8B-B14F-4D97-AF65-F5344CB8AC3E}">
        <p14:creationId xmlns:p14="http://schemas.microsoft.com/office/powerpoint/2010/main" val="2108194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77175" cy="1455738"/>
          </a:xfrm>
        </p:spPr>
        <p:txBody>
          <a:bodyPr/>
          <a:lstStyle/>
          <a:p>
            <a:pPr algn="ctr"/>
            <a:r>
              <a:rPr lang="cs-CZ" altLang="cs-CZ" b="1" dirty="0"/>
              <a:t>1.4. Růst hodnoty</a:t>
            </a:r>
            <a:br>
              <a:rPr lang="cs-CZ" altLang="cs-CZ" b="1" dirty="0"/>
            </a:br>
            <a:r>
              <a:rPr lang="cs-CZ" altLang="cs-CZ" b="1" dirty="0"/>
              <a:t>pro zákazníka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362200"/>
            <a:ext cx="8802688" cy="3886200"/>
          </a:xfrm>
        </p:spPr>
        <p:txBody>
          <a:bodyPr/>
          <a:lstStyle/>
          <a:p>
            <a:r>
              <a:rPr lang="cs-CZ" altLang="cs-CZ" sz="2000" b="1" dirty="0">
                <a:solidFill>
                  <a:srgbClr val="C00000"/>
                </a:solidFill>
              </a:rPr>
              <a:t>Hodnota pro zákazníka </a:t>
            </a:r>
            <a:r>
              <a:rPr lang="cs-CZ" altLang="cs-CZ" sz="2000" dirty="0"/>
              <a:t>(jako relativní kategorie) </a:t>
            </a:r>
            <a:r>
              <a:rPr lang="cs-CZ" altLang="cs-CZ" sz="2000" b="1" dirty="0">
                <a:solidFill>
                  <a:srgbClr val="C00000"/>
                </a:solidFill>
              </a:rPr>
              <a:t>roste v případech </a:t>
            </a:r>
            <a:r>
              <a:rPr lang="cs-CZ" altLang="cs-CZ" sz="2000" dirty="0"/>
              <a:t>(je to zároveň pět cest k vyšší prosperitě, konkurenceschopnosti a komerční úspěšnosti firmy):</a:t>
            </a:r>
          </a:p>
          <a:p>
            <a:pPr marL="457200" lvl="1" indent="0">
              <a:buNone/>
            </a:pPr>
            <a:r>
              <a:rPr lang="cs-CZ" altLang="cs-CZ" sz="2000" dirty="0"/>
              <a:t>1. </a:t>
            </a:r>
            <a:r>
              <a:rPr lang="cs-CZ" altLang="cs-CZ" sz="2000" b="1" i="1" dirty="0">
                <a:solidFill>
                  <a:srgbClr val="C00000"/>
                </a:solidFill>
              </a:rPr>
              <a:t>Rychlejšího růstu </a:t>
            </a:r>
            <a:r>
              <a:rPr lang="cs-CZ" altLang="cs-CZ" sz="2000" dirty="0"/>
              <a:t>velikosti </a:t>
            </a:r>
            <a:r>
              <a:rPr lang="cs-CZ" altLang="cs-CZ" sz="2000" b="1" i="1" dirty="0">
                <a:solidFill>
                  <a:srgbClr val="C00000"/>
                </a:solidFill>
              </a:rPr>
              <a:t>užitku</a:t>
            </a:r>
            <a:r>
              <a:rPr lang="cs-CZ" altLang="cs-CZ" sz="2000" dirty="0"/>
              <a:t> při </a:t>
            </a:r>
            <a:r>
              <a:rPr lang="cs-CZ" altLang="cs-CZ" sz="2000" b="1" i="1" dirty="0">
                <a:solidFill>
                  <a:srgbClr val="C00000"/>
                </a:solidFill>
              </a:rPr>
              <a:t>pomalejším růstu </a:t>
            </a:r>
            <a:r>
              <a:rPr lang="cs-CZ" altLang="cs-CZ" sz="2000" dirty="0"/>
              <a:t>celkových </a:t>
            </a:r>
            <a:r>
              <a:rPr lang="cs-CZ" altLang="cs-CZ" sz="2000" b="1" i="1" dirty="0">
                <a:solidFill>
                  <a:srgbClr val="C00000"/>
                </a:solidFill>
              </a:rPr>
              <a:t>nákladů</a:t>
            </a:r>
          </a:p>
          <a:p>
            <a:pPr marL="457200" lvl="1" indent="0">
              <a:buNone/>
            </a:pPr>
            <a:r>
              <a:rPr lang="cs-CZ" altLang="cs-CZ" sz="2000" dirty="0"/>
              <a:t>2. </a:t>
            </a:r>
            <a:r>
              <a:rPr lang="cs-CZ" altLang="cs-CZ" sz="2000" b="1" i="1" dirty="0">
                <a:solidFill>
                  <a:srgbClr val="C00000"/>
                </a:solidFill>
              </a:rPr>
              <a:t>Růstu</a:t>
            </a:r>
            <a:r>
              <a:rPr lang="cs-CZ" altLang="cs-CZ" sz="2000" dirty="0"/>
              <a:t> velikosti </a:t>
            </a:r>
            <a:r>
              <a:rPr lang="cs-CZ" altLang="cs-CZ" sz="2000" b="1" i="1" dirty="0">
                <a:solidFill>
                  <a:srgbClr val="C00000"/>
                </a:solidFill>
              </a:rPr>
              <a:t>užitku</a:t>
            </a:r>
            <a:r>
              <a:rPr lang="cs-CZ" altLang="cs-CZ" sz="2000" dirty="0"/>
              <a:t> při </a:t>
            </a:r>
            <a:r>
              <a:rPr lang="cs-CZ" altLang="cs-CZ" sz="2000" b="1" i="1" dirty="0">
                <a:solidFill>
                  <a:srgbClr val="C00000"/>
                </a:solidFill>
              </a:rPr>
              <a:t>nezměněných</a:t>
            </a:r>
            <a:r>
              <a:rPr lang="cs-CZ" altLang="cs-CZ" sz="2000" dirty="0"/>
              <a:t> celkových </a:t>
            </a:r>
            <a:r>
              <a:rPr lang="cs-CZ" altLang="cs-CZ" sz="2000" b="1" i="1" dirty="0">
                <a:solidFill>
                  <a:srgbClr val="C00000"/>
                </a:solidFill>
              </a:rPr>
              <a:t>nákladech</a:t>
            </a:r>
          </a:p>
          <a:p>
            <a:pPr marL="457200" lvl="1" indent="0">
              <a:buNone/>
            </a:pPr>
            <a:r>
              <a:rPr lang="cs-CZ" altLang="cs-CZ" sz="2000" dirty="0"/>
              <a:t>3. </a:t>
            </a:r>
            <a:r>
              <a:rPr lang="cs-CZ" altLang="cs-CZ" sz="2000" b="1" i="1" dirty="0">
                <a:solidFill>
                  <a:srgbClr val="C00000"/>
                </a:solidFill>
              </a:rPr>
              <a:t>Růstu</a:t>
            </a:r>
            <a:r>
              <a:rPr lang="cs-CZ" altLang="cs-CZ" sz="2000" dirty="0"/>
              <a:t> velikosti </a:t>
            </a:r>
            <a:r>
              <a:rPr lang="cs-CZ" altLang="cs-CZ" sz="2000" b="1" i="1" dirty="0">
                <a:solidFill>
                  <a:srgbClr val="C00000"/>
                </a:solidFill>
              </a:rPr>
              <a:t>užitku</a:t>
            </a:r>
            <a:r>
              <a:rPr lang="cs-CZ" altLang="cs-CZ" sz="2000" dirty="0"/>
              <a:t> při </a:t>
            </a:r>
            <a:r>
              <a:rPr lang="cs-CZ" altLang="cs-CZ" sz="2000" b="1" i="1" dirty="0">
                <a:solidFill>
                  <a:srgbClr val="C00000"/>
                </a:solidFill>
              </a:rPr>
              <a:t>poklesu</a:t>
            </a:r>
            <a:r>
              <a:rPr lang="cs-CZ" altLang="cs-CZ" sz="2000" dirty="0"/>
              <a:t> celkových </a:t>
            </a:r>
            <a:r>
              <a:rPr lang="cs-CZ" altLang="cs-CZ" sz="2000" b="1" i="1" dirty="0">
                <a:solidFill>
                  <a:srgbClr val="C00000"/>
                </a:solidFill>
              </a:rPr>
              <a:t>nákladů</a:t>
            </a:r>
          </a:p>
          <a:p>
            <a:pPr marL="457200" lvl="1" indent="0">
              <a:buNone/>
            </a:pPr>
            <a:r>
              <a:rPr lang="cs-CZ" altLang="cs-CZ" sz="2000" dirty="0"/>
              <a:t>4. </a:t>
            </a:r>
            <a:r>
              <a:rPr lang="cs-CZ" altLang="cs-CZ" sz="2000" b="1" i="1" dirty="0">
                <a:solidFill>
                  <a:srgbClr val="C00000"/>
                </a:solidFill>
              </a:rPr>
              <a:t>Stejné velikosti užitku </a:t>
            </a:r>
            <a:r>
              <a:rPr lang="cs-CZ" altLang="cs-CZ" sz="2000" dirty="0"/>
              <a:t>při </a:t>
            </a:r>
            <a:r>
              <a:rPr lang="cs-CZ" altLang="cs-CZ" sz="2000" b="1" i="1" dirty="0">
                <a:solidFill>
                  <a:srgbClr val="C00000"/>
                </a:solidFill>
              </a:rPr>
              <a:t>poklesu</a:t>
            </a:r>
            <a:r>
              <a:rPr lang="cs-CZ" altLang="cs-CZ" sz="2000" dirty="0"/>
              <a:t> celkových </a:t>
            </a:r>
            <a:r>
              <a:rPr lang="cs-CZ" altLang="cs-CZ" sz="2000" b="1" i="1" dirty="0">
                <a:solidFill>
                  <a:srgbClr val="C00000"/>
                </a:solidFill>
              </a:rPr>
              <a:t>nákladů</a:t>
            </a:r>
          </a:p>
          <a:p>
            <a:pPr marL="457200" lvl="1" indent="0">
              <a:buNone/>
            </a:pPr>
            <a:r>
              <a:rPr lang="cs-CZ" altLang="cs-CZ" sz="2000" dirty="0"/>
              <a:t>5. </a:t>
            </a:r>
            <a:r>
              <a:rPr lang="cs-CZ" altLang="cs-CZ" sz="2000" b="1" i="1" dirty="0">
                <a:solidFill>
                  <a:srgbClr val="C00000"/>
                </a:solidFill>
              </a:rPr>
              <a:t>Pomalejšího poklesu</a:t>
            </a:r>
            <a:r>
              <a:rPr lang="cs-CZ" altLang="cs-CZ" sz="2000" dirty="0"/>
              <a:t> velikosti </a:t>
            </a:r>
            <a:r>
              <a:rPr lang="cs-CZ" altLang="cs-CZ" sz="2000" b="1" i="1" dirty="0">
                <a:solidFill>
                  <a:srgbClr val="C00000"/>
                </a:solidFill>
              </a:rPr>
              <a:t>užitku</a:t>
            </a:r>
            <a:r>
              <a:rPr lang="cs-CZ" altLang="cs-CZ" sz="2000" dirty="0"/>
              <a:t> při </a:t>
            </a:r>
            <a:r>
              <a:rPr lang="cs-CZ" altLang="cs-CZ" sz="2000" b="1" i="1" dirty="0">
                <a:solidFill>
                  <a:srgbClr val="C00000"/>
                </a:solidFill>
              </a:rPr>
              <a:t>rychlejším poklesu </a:t>
            </a:r>
            <a:r>
              <a:rPr lang="cs-CZ" altLang="cs-CZ" sz="2000" dirty="0"/>
              <a:t>celkových </a:t>
            </a:r>
            <a:r>
              <a:rPr lang="cs-CZ" altLang="cs-CZ" sz="2000" b="1" i="1" dirty="0">
                <a:solidFill>
                  <a:srgbClr val="C00000"/>
                </a:solidFill>
              </a:rPr>
              <a:t>nákladů</a:t>
            </a:r>
          </a:p>
        </p:txBody>
      </p:sp>
    </p:spTree>
    <p:extLst>
      <p:ext uri="{BB962C8B-B14F-4D97-AF65-F5344CB8AC3E}">
        <p14:creationId xmlns:p14="http://schemas.microsoft.com/office/powerpoint/2010/main" val="860252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800975" cy="1531938"/>
          </a:xfrm>
        </p:spPr>
        <p:txBody>
          <a:bodyPr/>
          <a:lstStyle/>
          <a:p>
            <a:pPr algn="ctr"/>
            <a:r>
              <a:rPr lang="cs-CZ" altLang="cs-CZ" b="1" dirty="0"/>
              <a:t>1.4. Fenomén</a:t>
            </a:r>
            <a:br>
              <a:rPr lang="cs-CZ" altLang="cs-CZ" b="1" dirty="0"/>
            </a:br>
            <a:r>
              <a:rPr lang="cs-CZ" altLang="cs-CZ" b="1" dirty="0"/>
              <a:t>komerční úspěšnosti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17713"/>
            <a:ext cx="8650288" cy="4687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C00000"/>
                </a:solidFill>
              </a:rPr>
              <a:t>Za komerčně úspěšný lze považovat jenom ten výrobek či službu, které na trhu najdou svého solventního zákazníka, ochotného a schopného za ně zaplatit oboustranně přijatelnou tržní cenu.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C00000"/>
                </a:solidFill>
              </a:rPr>
              <a:t>Oboustranně přijatelná </a:t>
            </a:r>
            <a:r>
              <a:rPr lang="cs-CZ" altLang="cs-CZ" dirty="0"/>
              <a:t>cena – taková </a:t>
            </a:r>
            <a:r>
              <a:rPr lang="cs-CZ" altLang="cs-CZ" b="1" dirty="0">
                <a:solidFill>
                  <a:srgbClr val="C00000"/>
                </a:solidFill>
              </a:rPr>
              <a:t>tržní cena</a:t>
            </a:r>
            <a:r>
              <a:rPr lang="cs-CZ" altLang="cs-CZ" dirty="0"/>
              <a:t>, která je výhodná (přijatelná) jak pro zákazníka, tak i pro výrobce.</a:t>
            </a:r>
          </a:p>
        </p:txBody>
      </p:sp>
    </p:spTree>
    <p:extLst>
      <p:ext uri="{BB962C8B-B14F-4D97-AF65-F5344CB8AC3E}">
        <p14:creationId xmlns:p14="http://schemas.microsoft.com/office/powerpoint/2010/main" val="2392279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800975" cy="1608138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4000" b="1" dirty="0"/>
              <a:t>1.4. Předpoklad konkurenceschopné</a:t>
            </a:r>
            <a:br>
              <a:rPr lang="cs-CZ" altLang="cs-CZ" sz="4000" b="1" dirty="0"/>
            </a:br>
            <a:r>
              <a:rPr lang="cs-CZ" altLang="cs-CZ" sz="4000" b="1" dirty="0"/>
              <a:t>a komerčně úspěšné produkce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844824"/>
            <a:ext cx="8802688" cy="4687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b="1" dirty="0">
                <a:solidFill>
                  <a:srgbClr val="C00000"/>
                </a:solidFill>
              </a:rPr>
              <a:t>Dosažení optimální spokojenosti zákazníka </a:t>
            </a:r>
            <a:r>
              <a:rPr lang="cs-CZ" altLang="cs-CZ" sz="2800" dirty="0"/>
              <a:t>s výrobkem (službou)</a:t>
            </a:r>
          </a:p>
          <a:p>
            <a:pPr>
              <a:lnSpc>
                <a:spcPct val="90000"/>
              </a:lnSpc>
            </a:pPr>
            <a:r>
              <a:rPr lang="cs-CZ" altLang="cs-CZ" sz="2800" b="1" dirty="0">
                <a:solidFill>
                  <a:srgbClr val="C00000"/>
                </a:solidFill>
              </a:rPr>
              <a:t>Optimální velikost užitku při co nejnižších nákladech </a:t>
            </a:r>
            <a:r>
              <a:rPr lang="cs-CZ" altLang="cs-CZ" sz="2800" dirty="0"/>
              <a:t>na jeho vyrobení a užívání</a:t>
            </a:r>
          </a:p>
          <a:p>
            <a:pPr>
              <a:lnSpc>
                <a:spcPct val="90000"/>
              </a:lnSpc>
            </a:pPr>
            <a:r>
              <a:rPr lang="cs-CZ" altLang="cs-CZ" sz="2800" b="1" dirty="0">
                <a:solidFill>
                  <a:srgbClr val="C00000"/>
                </a:solidFill>
              </a:rPr>
              <a:t>Dosažení maximální hodnoty pro zákazníka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Maximální hodnota pro zákazníka tedy vytváří podstatu komerční úspěšnosti a tím i konkurenceschopnosti výrobků a služeb.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Nutná </a:t>
            </a:r>
            <a:r>
              <a:rPr lang="cs-CZ" altLang="cs-CZ" sz="2800" b="1" dirty="0">
                <a:solidFill>
                  <a:srgbClr val="C00000"/>
                </a:solidFill>
              </a:rPr>
              <a:t>shoda ekonomických zájmů zákazníků </a:t>
            </a:r>
            <a:r>
              <a:rPr lang="cs-CZ" altLang="cs-CZ" sz="2800" dirty="0"/>
              <a:t>(poptávka) s </a:t>
            </a:r>
            <a:r>
              <a:rPr lang="cs-CZ" altLang="cs-CZ" sz="2800" b="1" dirty="0">
                <a:solidFill>
                  <a:srgbClr val="C00000"/>
                </a:solidFill>
              </a:rPr>
              <a:t>ekonomickými zájmy výrobců </a:t>
            </a:r>
            <a:r>
              <a:rPr lang="cs-CZ" altLang="cs-CZ" sz="2800" dirty="0"/>
              <a:t>(nabídka).</a:t>
            </a:r>
          </a:p>
        </p:txBody>
      </p:sp>
    </p:spTree>
    <p:extLst>
      <p:ext uri="{BB962C8B-B14F-4D97-AF65-F5344CB8AC3E}">
        <p14:creationId xmlns:p14="http://schemas.microsoft.com/office/powerpoint/2010/main" val="325513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2. Rozvržení nákladů a aktiv, chování nákladů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Provozní náklady </a:t>
            </a:r>
            <a:r>
              <a:rPr lang="cs-CZ" dirty="0"/>
              <a:t>by měly být rozvrženy </a:t>
            </a:r>
            <a:r>
              <a:rPr lang="cs-CZ" b="1" dirty="0">
                <a:solidFill>
                  <a:srgbClr val="C00000"/>
                </a:solidFill>
              </a:rPr>
              <a:t>na činností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/>
              <a:t>ve kterých </a:t>
            </a:r>
            <a:r>
              <a:rPr lang="cs-CZ" b="1" dirty="0">
                <a:solidFill>
                  <a:srgbClr val="C00000"/>
                </a:solidFill>
              </a:rPr>
              <a:t>se vynakládají</a:t>
            </a:r>
            <a:r>
              <a:rPr lang="cs-CZ" dirty="0"/>
              <a:t>.</a:t>
            </a:r>
          </a:p>
          <a:p>
            <a:r>
              <a:rPr lang="cs-CZ" b="1" dirty="0">
                <a:solidFill>
                  <a:srgbClr val="C00000"/>
                </a:solidFill>
              </a:rPr>
              <a:t>Aktiva</a:t>
            </a:r>
            <a:r>
              <a:rPr lang="cs-CZ" dirty="0"/>
              <a:t> by měla být rozvržena </a:t>
            </a:r>
            <a:r>
              <a:rPr lang="cs-CZ" b="1" dirty="0">
                <a:solidFill>
                  <a:srgbClr val="C00000"/>
                </a:solidFill>
              </a:rPr>
              <a:t>na činností, které je používají, řídí a kontrolují </a:t>
            </a:r>
            <a:r>
              <a:rPr lang="cs-CZ" dirty="0"/>
              <a:t>nebo nejvíce ovlivňují jejich užití. </a:t>
            </a:r>
          </a:p>
          <a:p>
            <a:r>
              <a:rPr lang="cs-CZ" dirty="0"/>
              <a:t>Aktiva musí být rozvržena na hodnototvorné činnosti takovým způsobem, který dovolí analýzu chování nákladů</a:t>
            </a:r>
          </a:p>
          <a:p>
            <a:r>
              <a:rPr lang="cs-CZ" b="1" dirty="0">
                <a:solidFill>
                  <a:srgbClr val="C00000"/>
                </a:solidFill>
              </a:rPr>
              <a:t>Časové období </a:t>
            </a:r>
            <a:r>
              <a:rPr lang="cs-CZ" dirty="0"/>
              <a:t>by mělo být pro výkonnost podniku </a:t>
            </a:r>
            <a:r>
              <a:rPr lang="cs-CZ" b="1" dirty="0">
                <a:solidFill>
                  <a:srgbClr val="C00000"/>
                </a:solidFill>
              </a:rPr>
              <a:t>charakteristické</a:t>
            </a:r>
            <a:r>
              <a:rPr lang="cs-CZ" dirty="0">
                <a:solidFill>
                  <a:srgbClr val="C00000"/>
                </a:solidFill>
              </a:rPr>
              <a:t>. </a:t>
            </a:r>
            <a:r>
              <a:rPr lang="cs-CZ" dirty="0"/>
              <a:t>Mělo by zahrnout a ukázat </a:t>
            </a:r>
            <a:r>
              <a:rPr lang="cs-CZ" b="1" dirty="0">
                <a:solidFill>
                  <a:srgbClr val="C00000"/>
                </a:solidFill>
              </a:rPr>
              <a:t>i sezonní a cyklické výkyvy a období přerušení činnosti, jež by měly vliv na náklady.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5877272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000" dirty="0"/>
              <a:t>VYSKOČIL, V. K. , KUDA F. a kol. </a:t>
            </a:r>
            <a:r>
              <a:rPr lang="cs-CZ" altLang="cs-CZ" sz="1000" i="1" dirty="0"/>
              <a:t>Management podpůrných procesů – </a:t>
            </a:r>
            <a:r>
              <a:rPr lang="cs-CZ" altLang="cs-CZ" sz="1000" i="1" dirty="0" err="1"/>
              <a:t>Facility</a:t>
            </a:r>
            <a:r>
              <a:rPr lang="cs-CZ" altLang="cs-CZ" sz="1000" i="1" dirty="0"/>
              <a:t> Management</a:t>
            </a:r>
            <a:r>
              <a:rPr lang="cs-CZ" altLang="cs-CZ" sz="1000" dirty="0"/>
              <a:t>, 2. vyd., Praha: Professional </a:t>
            </a:r>
            <a:r>
              <a:rPr lang="cs-CZ" altLang="cs-CZ" sz="1000" dirty="0" err="1"/>
              <a:t>Publishing</a:t>
            </a:r>
            <a:r>
              <a:rPr lang="cs-CZ" altLang="cs-CZ" sz="1000" dirty="0"/>
              <a:t>, 2011, 491 s. ISBN 978-80-7431-046-1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237435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953375" cy="1531938"/>
          </a:xfrm>
        </p:spPr>
        <p:txBody>
          <a:bodyPr/>
          <a:lstStyle/>
          <a:p>
            <a:pPr algn="ctr"/>
            <a:r>
              <a:rPr lang="cs-CZ" altLang="cs-CZ" b="1" dirty="0"/>
              <a:t>2. Řízení provozních nákladů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0"/>
            <a:ext cx="8726488" cy="4114800"/>
          </a:xfrm>
        </p:spPr>
        <p:txBody>
          <a:bodyPr/>
          <a:lstStyle/>
          <a:p>
            <a:r>
              <a:rPr lang="cs-CZ" altLang="cs-CZ" dirty="0"/>
              <a:t>Činnost spočívající v </a:t>
            </a:r>
            <a:r>
              <a:rPr lang="cs-CZ" altLang="cs-CZ" b="1" dirty="0">
                <a:solidFill>
                  <a:srgbClr val="C00000"/>
                </a:solidFill>
              </a:rPr>
              <a:t>optimalizaci hodnotového řetězce</a:t>
            </a:r>
            <a:r>
              <a:rPr lang="cs-CZ" altLang="cs-CZ" dirty="0"/>
              <a:t>, způsobu kontroly a hodnocení efektivnosti tohoto řízení</a:t>
            </a:r>
          </a:p>
          <a:p>
            <a:r>
              <a:rPr lang="cs-CZ" altLang="cs-CZ" dirty="0"/>
              <a:t>Výkon poskytování podpůrných služeb podporuje primární činnost v důsledku </a:t>
            </a:r>
            <a:r>
              <a:rPr lang="cs-CZ" altLang="cs-CZ" b="1" dirty="0">
                <a:solidFill>
                  <a:srgbClr val="C00000"/>
                </a:solidFill>
              </a:rPr>
              <a:t>časového a prostorového nesouladu mezi vznikem požadavku na danou službu a režimem vlastního provádění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6286074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000" dirty="0"/>
              <a:t>VYSKOČIL, V. K. , KUDA F. a kol. </a:t>
            </a:r>
            <a:r>
              <a:rPr lang="cs-CZ" altLang="cs-CZ" sz="1000" i="1" dirty="0"/>
              <a:t>Management podpůrných procesů – </a:t>
            </a:r>
            <a:r>
              <a:rPr lang="cs-CZ" altLang="cs-CZ" sz="1000" i="1" dirty="0" err="1"/>
              <a:t>Facility</a:t>
            </a:r>
            <a:r>
              <a:rPr lang="cs-CZ" altLang="cs-CZ" sz="1000" i="1" dirty="0"/>
              <a:t> Management</a:t>
            </a:r>
            <a:r>
              <a:rPr lang="cs-CZ" altLang="cs-CZ" sz="1000" dirty="0"/>
              <a:t>, 2. vyd., Praha: Professional </a:t>
            </a:r>
            <a:r>
              <a:rPr lang="cs-CZ" altLang="cs-CZ" sz="1000" dirty="0" err="1"/>
              <a:t>Publishing</a:t>
            </a:r>
            <a:r>
              <a:rPr lang="cs-CZ" altLang="cs-CZ" sz="1000" dirty="0"/>
              <a:t>, 2011, 491 s. ISBN 978-80-7431-046-1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248060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800975" cy="1531938"/>
          </a:xfrm>
        </p:spPr>
        <p:txBody>
          <a:bodyPr/>
          <a:lstStyle/>
          <a:p>
            <a:pPr algn="ctr"/>
            <a:r>
              <a:rPr lang="cs-CZ" altLang="cs-CZ" b="1" dirty="0"/>
              <a:t>2. Řízení režijních nákladů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743200"/>
            <a:ext cx="8650288" cy="3392488"/>
          </a:xfrm>
        </p:spPr>
        <p:txBody>
          <a:bodyPr/>
          <a:lstStyle/>
          <a:p>
            <a:r>
              <a:rPr lang="cs-CZ" altLang="cs-CZ" dirty="0"/>
              <a:t>Klasický </a:t>
            </a:r>
            <a:r>
              <a:rPr lang="cs-CZ" altLang="cs-CZ" b="1" dirty="0">
                <a:solidFill>
                  <a:srgbClr val="C00000"/>
                </a:solidFill>
              </a:rPr>
              <a:t>optimalizační problém</a:t>
            </a:r>
            <a:r>
              <a:rPr lang="cs-CZ" altLang="cs-CZ" dirty="0"/>
              <a:t>, řešitelný modelem řízení a optimalizace oběžných aktiv:</a:t>
            </a:r>
          </a:p>
          <a:p>
            <a:pPr lvl="1"/>
            <a:r>
              <a:rPr lang="cs-CZ" altLang="cs-CZ" dirty="0"/>
              <a:t>Náklady na obsluhu</a:t>
            </a:r>
          </a:p>
          <a:p>
            <a:pPr lvl="1"/>
            <a:r>
              <a:rPr lang="cs-CZ" altLang="cs-CZ" dirty="0"/>
              <a:t>Kapitál vázaný v zásobách</a:t>
            </a:r>
          </a:p>
          <a:p>
            <a:pPr lvl="1"/>
            <a:r>
              <a:rPr lang="cs-CZ" altLang="cs-CZ" dirty="0"/>
              <a:t>Metoda ABC</a:t>
            </a:r>
          </a:p>
        </p:txBody>
      </p:sp>
    </p:spTree>
    <p:extLst>
      <p:ext uri="{BB962C8B-B14F-4D97-AF65-F5344CB8AC3E}">
        <p14:creationId xmlns:p14="http://schemas.microsoft.com/office/powerpoint/2010/main" val="2017240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2. Rozvržení nákladů a aktiv, chování nákladů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Chování nákladů závisí na řadě strukturálních faktorů- hnacích sil</a:t>
            </a:r>
          </a:p>
          <a:p>
            <a:r>
              <a:rPr lang="cs-CZ" dirty="0"/>
              <a:t>O chování nákladů hodnototvorných činnosti rozhoduje 10 významných „obětí na statcích a výkonech“:</a:t>
            </a:r>
          </a:p>
          <a:p>
            <a:pPr lvl="1"/>
            <a:r>
              <a:rPr lang="cs-CZ" dirty="0"/>
              <a:t>Úpory nebo ztráty z velkovýroby,</a:t>
            </a:r>
          </a:p>
          <a:p>
            <a:pPr lvl="1"/>
            <a:r>
              <a:rPr lang="cs-CZ" dirty="0"/>
              <a:t>Získané znalostí a poznatky,</a:t>
            </a:r>
          </a:p>
          <a:p>
            <a:pPr lvl="1"/>
            <a:r>
              <a:rPr lang="cs-CZ" dirty="0"/>
              <a:t>Struktura využití kapacit,</a:t>
            </a:r>
          </a:p>
          <a:p>
            <a:pPr lvl="1"/>
            <a:r>
              <a:rPr lang="cs-CZ" dirty="0"/>
              <a:t>Vzájemné vazby, vztahy,</a:t>
            </a:r>
          </a:p>
          <a:p>
            <a:pPr lvl="1"/>
            <a:r>
              <a:rPr lang="cs-CZ" dirty="0"/>
              <a:t>Integrace,</a:t>
            </a:r>
          </a:p>
          <a:p>
            <a:pPr lvl="1"/>
            <a:r>
              <a:rPr lang="cs-CZ" dirty="0"/>
              <a:t>Časové plánování akcí,</a:t>
            </a:r>
          </a:p>
          <a:p>
            <a:pPr lvl="1"/>
            <a:r>
              <a:rPr lang="cs-CZ" dirty="0"/>
              <a:t>Uvážlivá volba politiky, </a:t>
            </a:r>
          </a:p>
          <a:p>
            <a:pPr lvl="1"/>
            <a:r>
              <a:rPr lang="cs-CZ" dirty="0"/>
              <a:t>geografická poloha.</a:t>
            </a:r>
          </a:p>
        </p:txBody>
      </p:sp>
    </p:spTree>
    <p:extLst>
      <p:ext uri="{BB962C8B-B14F-4D97-AF65-F5344CB8AC3E}">
        <p14:creationId xmlns:p14="http://schemas.microsoft.com/office/powerpoint/2010/main" val="1373572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cs-CZ" dirty="0"/>
              <a:t>Role MPP v hodnototvorném řetězci. Management hodnotového řetězce</a:t>
            </a:r>
          </a:p>
          <a:p>
            <a:pPr marL="514350" indent="-514350">
              <a:buAutoNum type="arabicPeriod"/>
            </a:pPr>
            <a:r>
              <a:rPr lang="cs-CZ" dirty="0"/>
              <a:t>Rozvržení nákladů a aktiv, chování nákladů</a:t>
            </a:r>
          </a:p>
          <a:p>
            <a:pPr marL="514350" indent="-514350">
              <a:buAutoNum type="arabicPeriod"/>
            </a:pPr>
            <a:r>
              <a:rPr lang="cs-CZ" dirty="0"/>
              <a:t>Přehled určujících faktorů nákladů. Nákladové determinanty</a:t>
            </a:r>
          </a:p>
          <a:p>
            <a:pPr marL="514350" indent="-514350">
              <a:buAutoNum type="arabicPeriod"/>
            </a:pPr>
            <a:r>
              <a:rPr lang="cs-CZ" dirty="0"/>
              <a:t>Kontrola nákladů, náklady během životního cyklu stavebního díla</a:t>
            </a:r>
          </a:p>
          <a:p>
            <a:pPr marL="514350" indent="-514350">
              <a:buAutoNum type="arabicPeriod"/>
            </a:pPr>
            <a:r>
              <a:rPr lang="cs-CZ" dirty="0"/>
              <a:t>Metody stanovení efektivnosti podnikových investic</a:t>
            </a:r>
          </a:p>
          <a:p>
            <a:pPr marL="514350" indent="-514350">
              <a:buAutoNum type="arabicPeriod"/>
            </a:pPr>
            <a:r>
              <a:rPr lang="cs-CZ" dirty="0"/>
              <a:t>Majetková struktura a faktory které ji ovlivňují</a:t>
            </a:r>
          </a:p>
          <a:p>
            <a:pPr marL="514350" indent="-514350">
              <a:buAutoNum type="arabicPeriod"/>
            </a:pPr>
            <a:r>
              <a:rPr lang="cs-CZ" dirty="0"/>
              <a:t>Strategie správy majetku</a:t>
            </a:r>
          </a:p>
        </p:txBody>
      </p:sp>
    </p:spTree>
    <p:extLst>
      <p:ext uri="{BB962C8B-B14F-4D97-AF65-F5344CB8AC3E}">
        <p14:creationId xmlns:p14="http://schemas.microsoft.com/office/powerpoint/2010/main" val="1850460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3. Přehled určujících faktorů nákladů. Nákladové determinanty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FM při snaze hledat cesty ke snižování režijních nákladů snaží:</a:t>
            </a:r>
          </a:p>
          <a:p>
            <a:r>
              <a:rPr lang="cs-CZ" dirty="0"/>
              <a:t>Systematizovat nákladové determinanty, analyzovat vzájemné závislosti a zjišťovat působení nákladových determinant na celkové náklady (</a:t>
            </a:r>
            <a:r>
              <a:rPr lang="cs-CZ" b="1" dirty="0">
                <a:solidFill>
                  <a:srgbClr val="C00000"/>
                </a:solidFill>
              </a:rPr>
              <a:t>vysvětlující úloha</a:t>
            </a:r>
            <a:r>
              <a:rPr lang="cs-CZ" dirty="0"/>
              <a:t>),</a:t>
            </a:r>
          </a:p>
          <a:p>
            <a:r>
              <a:rPr lang="cs-CZ" dirty="0"/>
              <a:t>Poskytnout podnikateli pomoc při jednotlivých rozhodnutích (</a:t>
            </a:r>
            <a:r>
              <a:rPr lang="cs-CZ" b="1" dirty="0">
                <a:solidFill>
                  <a:srgbClr val="C00000"/>
                </a:solidFill>
              </a:rPr>
              <a:t>tvůrčí úloha</a:t>
            </a:r>
            <a:r>
              <a:rPr lang="cs-CZ" dirty="0"/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587727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000" dirty="0"/>
              <a:t>VYSKOČIL, V. K., ŠTRUP, O. </a:t>
            </a:r>
            <a:r>
              <a:rPr lang="cs-CZ" altLang="cs-CZ" sz="1000" i="1" dirty="0"/>
              <a:t>Podpůrné procesy a snižování režijních nákladů (</a:t>
            </a:r>
            <a:r>
              <a:rPr lang="cs-CZ" altLang="cs-CZ" sz="1000" i="1" dirty="0" err="1"/>
              <a:t>Facility</a:t>
            </a:r>
            <a:r>
              <a:rPr lang="cs-CZ" altLang="cs-CZ" sz="1000" i="1" dirty="0"/>
              <a:t> Management),</a:t>
            </a:r>
            <a:r>
              <a:rPr lang="cs-CZ" altLang="cs-CZ" sz="1000" dirty="0"/>
              <a:t> 1. vyd., Praha: Professional </a:t>
            </a:r>
            <a:r>
              <a:rPr lang="cs-CZ" altLang="cs-CZ" sz="1000" dirty="0" err="1"/>
              <a:t>Publishing</a:t>
            </a:r>
            <a:r>
              <a:rPr lang="cs-CZ" altLang="cs-CZ" sz="1000" dirty="0"/>
              <a:t>, 2003, 288 s. ISBN 80-86419-45-2</a:t>
            </a:r>
          </a:p>
        </p:txBody>
      </p:sp>
    </p:spTree>
    <p:extLst>
      <p:ext uri="{BB962C8B-B14F-4D97-AF65-F5344CB8AC3E}">
        <p14:creationId xmlns:p14="http://schemas.microsoft.com/office/powerpoint/2010/main" val="2673803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507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3. Přehled určujících faktorů nákladů. Nákladové determinanty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1275522" y="1628800"/>
            <a:ext cx="6749498" cy="4596924"/>
            <a:chOff x="0" y="0"/>
            <a:chExt cx="6749498" cy="4761258"/>
          </a:xfrm>
        </p:grpSpPr>
        <p:sp>
          <p:nvSpPr>
            <p:cNvPr id="10" name="Zaoblený obdélník 9"/>
            <p:cNvSpPr/>
            <p:nvPr/>
          </p:nvSpPr>
          <p:spPr>
            <a:xfrm>
              <a:off x="2476499" y="0"/>
              <a:ext cx="1876839" cy="3143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>
                  <a:solidFill>
                    <a:sysClr val="windowText" lastClr="000000"/>
                  </a:solidFill>
                </a:rPr>
                <a:t>Nákladové determinanty</a:t>
              </a:r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26504" y="798858"/>
              <a:ext cx="1876839" cy="5524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 dirty="0">
                  <a:solidFill>
                    <a:sysClr val="windowText" lastClr="000000"/>
                  </a:solidFill>
                </a:rPr>
                <a:t>Akční proměnné ve výrobní oblasti</a:t>
              </a:r>
            </a:p>
          </p:txBody>
        </p:sp>
        <p:sp>
          <p:nvSpPr>
            <p:cNvPr id="12" name="Zaoblený obdélník 11"/>
            <p:cNvSpPr/>
            <p:nvPr/>
          </p:nvSpPr>
          <p:spPr>
            <a:xfrm>
              <a:off x="2468631" y="827432"/>
              <a:ext cx="1876839" cy="5429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 dirty="0">
                  <a:solidFill>
                    <a:sysClr val="windowText" lastClr="000000"/>
                  </a:solidFill>
                </a:rPr>
                <a:t>Akční proměnné v jiných dílčích oblastech podniku</a:t>
              </a:r>
            </a:p>
          </p:txBody>
        </p:sp>
        <p:sp>
          <p:nvSpPr>
            <p:cNvPr id="13" name="Zaoblený obdélník 12"/>
            <p:cNvSpPr/>
            <p:nvPr/>
          </p:nvSpPr>
          <p:spPr>
            <a:xfrm>
              <a:off x="4872658" y="789333"/>
              <a:ext cx="1876840" cy="5715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 dirty="0">
                  <a:solidFill>
                    <a:sysClr val="windowText" lastClr="000000"/>
                  </a:solidFill>
                </a:rPr>
                <a:t>Data</a:t>
              </a:r>
            </a:p>
          </p:txBody>
        </p:sp>
        <p:sp>
          <p:nvSpPr>
            <p:cNvPr id="14" name="Zaoblený obdélník 13"/>
            <p:cNvSpPr/>
            <p:nvPr/>
          </p:nvSpPr>
          <p:spPr>
            <a:xfrm>
              <a:off x="17808" y="1638300"/>
              <a:ext cx="1492526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>
                  <a:solidFill>
                    <a:sysClr val="windowText" lastClr="000000"/>
                  </a:solidFill>
                </a:rPr>
                <a:t>Velikost</a:t>
              </a:r>
              <a:r>
                <a:rPr lang="cs-CZ" sz="1200" baseline="0">
                  <a:solidFill>
                    <a:sysClr val="windowText" lastClr="000000"/>
                  </a:solidFill>
                </a:rPr>
                <a:t> podniku</a:t>
              </a:r>
              <a:endParaRPr lang="cs-CZ"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13253" y="3776456"/>
              <a:ext cx="1495839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>
                  <a:solidFill>
                    <a:sysClr val="windowText" lastClr="000000"/>
                  </a:solidFill>
                </a:rPr>
                <a:t>Kvalita faktorů</a:t>
              </a:r>
            </a:p>
          </p:txBody>
        </p:sp>
        <p:sp>
          <p:nvSpPr>
            <p:cNvPr id="16" name="Zaoblený obdélník 15"/>
            <p:cNvSpPr/>
            <p:nvPr/>
          </p:nvSpPr>
          <p:spPr>
            <a:xfrm>
              <a:off x="9525" y="4271342"/>
              <a:ext cx="1492526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>
                  <a:solidFill>
                    <a:sysClr val="windowText" lastClr="000000"/>
                  </a:solidFill>
                </a:rPr>
                <a:t>Ceny faktorů</a:t>
              </a:r>
            </a:p>
          </p:txBody>
        </p:sp>
        <p:sp>
          <p:nvSpPr>
            <p:cNvPr id="17" name="Zaoblený obdélník 16"/>
            <p:cNvSpPr/>
            <p:nvPr/>
          </p:nvSpPr>
          <p:spPr>
            <a:xfrm>
              <a:off x="9526" y="2196962"/>
              <a:ext cx="1492526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>
                  <a:solidFill>
                    <a:sysClr val="windowText" lastClr="000000"/>
                  </a:solidFill>
                </a:rPr>
                <a:t>Výrobní program</a:t>
              </a:r>
            </a:p>
          </p:txBody>
        </p:sp>
        <p:sp>
          <p:nvSpPr>
            <p:cNvPr id="18" name="Zaoblený obdélník 17"/>
            <p:cNvSpPr/>
            <p:nvPr/>
          </p:nvSpPr>
          <p:spPr>
            <a:xfrm>
              <a:off x="0" y="2697646"/>
              <a:ext cx="1495839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>
                  <a:solidFill>
                    <a:sysClr val="windowText" lastClr="000000"/>
                  </a:solidFill>
                </a:rPr>
                <a:t>Vytíženost</a:t>
              </a:r>
            </a:p>
          </p:txBody>
        </p:sp>
        <p:sp>
          <p:nvSpPr>
            <p:cNvPr id="19" name="Zaoblený obdélník 18"/>
            <p:cNvSpPr/>
            <p:nvPr/>
          </p:nvSpPr>
          <p:spPr>
            <a:xfrm>
              <a:off x="9526" y="3212824"/>
              <a:ext cx="1495839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 dirty="0">
                  <a:solidFill>
                    <a:sysClr val="windowText" lastClr="000000"/>
                  </a:solidFill>
                </a:rPr>
                <a:t>Výrobní podmínky</a:t>
              </a:r>
            </a:p>
          </p:txBody>
        </p:sp>
        <p:sp>
          <p:nvSpPr>
            <p:cNvPr id="20" name="Zaoblený obdélník 19"/>
            <p:cNvSpPr/>
            <p:nvPr/>
          </p:nvSpPr>
          <p:spPr>
            <a:xfrm>
              <a:off x="2649607" y="1684683"/>
              <a:ext cx="1492526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 dirty="0">
                  <a:solidFill>
                    <a:sysClr val="windowText" lastClr="000000"/>
                  </a:solidFill>
                </a:rPr>
                <a:t>Odbytová</a:t>
              </a:r>
              <a:r>
                <a:rPr lang="cs-CZ" sz="1200" baseline="0" dirty="0">
                  <a:solidFill>
                    <a:sysClr val="windowText" lastClr="000000"/>
                  </a:solidFill>
                </a:rPr>
                <a:t> politika</a:t>
              </a:r>
              <a:endParaRPr lang="cs-CZ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Zaoblený obdélník 20"/>
            <p:cNvSpPr/>
            <p:nvPr/>
          </p:nvSpPr>
          <p:spPr>
            <a:xfrm>
              <a:off x="2649607" y="2294283"/>
              <a:ext cx="1492526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>
                  <a:solidFill>
                    <a:sysClr val="windowText" lastClr="000000"/>
                  </a:solidFill>
                </a:rPr>
                <a:t>Financování</a:t>
              </a:r>
            </a:p>
          </p:txBody>
        </p:sp>
        <p:sp>
          <p:nvSpPr>
            <p:cNvPr id="22" name="Zaoblený obdélník 21"/>
            <p:cNvSpPr/>
            <p:nvPr/>
          </p:nvSpPr>
          <p:spPr>
            <a:xfrm>
              <a:off x="2659132" y="2856258"/>
              <a:ext cx="1492526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>
                  <a:solidFill>
                    <a:sysClr val="windowText" lastClr="000000"/>
                  </a:solidFill>
                </a:rPr>
                <a:t>Výzkum a Vývoj</a:t>
              </a:r>
            </a:p>
          </p:txBody>
        </p:sp>
        <p:sp>
          <p:nvSpPr>
            <p:cNvPr id="23" name="Zaoblený obdélník 22"/>
            <p:cNvSpPr/>
            <p:nvPr/>
          </p:nvSpPr>
          <p:spPr>
            <a:xfrm>
              <a:off x="2706757" y="3446807"/>
              <a:ext cx="1492526" cy="5201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>
                  <a:solidFill>
                    <a:sysClr val="windowText" lastClr="000000"/>
                  </a:solidFill>
                </a:rPr>
                <a:t>Facility management</a:t>
              </a:r>
            </a:p>
          </p:txBody>
        </p:sp>
        <p:sp>
          <p:nvSpPr>
            <p:cNvPr id="24" name="Zaoblený obdélník 23"/>
            <p:cNvSpPr/>
            <p:nvPr/>
          </p:nvSpPr>
          <p:spPr>
            <a:xfrm>
              <a:off x="5139357" y="1618007"/>
              <a:ext cx="1540151" cy="42862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>
                  <a:solidFill>
                    <a:sysClr val="windowText" lastClr="000000"/>
                  </a:solidFill>
                </a:rPr>
                <a:t>Ceny faktorů</a:t>
              </a:r>
            </a:p>
          </p:txBody>
        </p:sp>
        <p:sp>
          <p:nvSpPr>
            <p:cNvPr id="25" name="Zaoblený obdélník 24"/>
            <p:cNvSpPr/>
            <p:nvPr/>
          </p:nvSpPr>
          <p:spPr>
            <a:xfrm>
              <a:off x="5148882" y="2275232"/>
              <a:ext cx="1540151" cy="42862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>
                  <a:solidFill>
                    <a:sysClr val="windowText" lastClr="000000"/>
                  </a:solidFill>
                </a:rPr>
                <a:t>Daňové sazby</a:t>
              </a:r>
            </a:p>
          </p:txBody>
        </p:sp>
        <p:sp>
          <p:nvSpPr>
            <p:cNvPr id="26" name="Zaoblený obdélník 25"/>
            <p:cNvSpPr/>
            <p:nvPr/>
          </p:nvSpPr>
          <p:spPr>
            <a:xfrm>
              <a:off x="5158407" y="2903881"/>
              <a:ext cx="1540151" cy="4953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>
                  <a:solidFill>
                    <a:sysClr val="windowText" lastClr="000000"/>
                  </a:solidFill>
                </a:rPr>
                <a:t>Pracovní dny za období</a:t>
              </a:r>
            </a:p>
          </p:txBody>
        </p:sp>
        <p:sp>
          <p:nvSpPr>
            <p:cNvPr id="27" name="Zaoblený obdélník 26"/>
            <p:cNvSpPr/>
            <p:nvPr/>
          </p:nvSpPr>
          <p:spPr>
            <a:xfrm>
              <a:off x="5186982" y="3599206"/>
              <a:ext cx="1543465" cy="4953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>
                  <a:solidFill>
                    <a:sysClr val="windowText" lastClr="000000"/>
                  </a:solidFill>
                </a:rPr>
                <a:t>Vlastnosti výrobních faktorů</a:t>
              </a:r>
            </a:p>
          </p:txBody>
        </p:sp>
        <p:sp>
          <p:nvSpPr>
            <p:cNvPr id="28" name="Zaoblený obdélník 27"/>
            <p:cNvSpPr/>
            <p:nvPr/>
          </p:nvSpPr>
          <p:spPr>
            <a:xfrm>
              <a:off x="5196507" y="4275482"/>
              <a:ext cx="1543465" cy="4857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>
                  <a:solidFill>
                    <a:sysClr val="windowText" lastClr="000000"/>
                  </a:solidFill>
                </a:rPr>
                <a:t>Rámcové</a:t>
              </a:r>
              <a:r>
                <a:rPr lang="cs-CZ" sz="1200" baseline="0">
                  <a:solidFill>
                    <a:sysClr val="windowText" lastClr="000000"/>
                  </a:solidFill>
                </a:rPr>
                <a:t> právní podmínky</a:t>
              </a:r>
              <a:endParaRPr lang="cs-CZ" sz="120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9" name="Pravoúhlá spojnice 28"/>
            <p:cNvCxnSpPr>
              <a:stCxn id="10" idx="2"/>
              <a:endCxn id="11" idx="0"/>
            </p:cNvCxnSpPr>
            <p:nvPr/>
          </p:nvCxnSpPr>
          <p:spPr>
            <a:xfrm rot="5400000">
              <a:off x="1947656" y="-668406"/>
              <a:ext cx="484533" cy="2449995"/>
            </a:xfrm>
            <a:prstGeom prst="bentConnector3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ravoúhlá spojnice 29"/>
            <p:cNvCxnSpPr>
              <a:stCxn id="10" idx="2"/>
              <a:endCxn id="12" idx="0"/>
            </p:cNvCxnSpPr>
            <p:nvPr/>
          </p:nvCxnSpPr>
          <p:spPr>
            <a:xfrm rot="5400000">
              <a:off x="3154432" y="566944"/>
              <a:ext cx="513107" cy="7868"/>
            </a:xfrm>
            <a:prstGeom prst="bentConnector3">
              <a:avLst>
                <a:gd name="adj1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ravoúhlá spojnice 30"/>
            <p:cNvCxnSpPr>
              <a:stCxn id="10" idx="2"/>
              <a:endCxn id="13" idx="0"/>
            </p:cNvCxnSpPr>
            <p:nvPr/>
          </p:nvCxnSpPr>
          <p:spPr>
            <a:xfrm rot="16200000" flipH="1">
              <a:off x="4375494" y="-646251"/>
              <a:ext cx="475008" cy="2396159"/>
            </a:xfrm>
            <a:prstGeom prst="bentConnector3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ravoúhlá spojnice 31"/>
            <p:cNvCxnSpPr>
              <a:stCxn id="11" idx="1"/>
              <a:endCxn id="14" idx="1"/>
            </p:cNvCxnSpPr>
            <p:nvPr/>
          </p:nvCxnSpPr>
          <p:spPr>
            <a:xfrm rot="10800000" flipV="1">
              <a:off x="17808" y="1075082"/>
              <a:ext cx="8696" cy="753717"/>
            </a:xfrm>
            <a:prstGeom prst="bentConnector3">
              <a:avLst>
                <a:gd name="adj1" fmla="val 2728795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ravoúhlá spojnice 32"/>
            <p:cNvCxnSpPr>
              <a:stCxn id="11" idx="1"/>
              <a:endCxn id="16" idx="1"/>
            </p:cNvCxnSpPr>
            <p:nvPr/>
          </p:nvCxnSpPr>
          <p:spPr>
            <a:xfrm rot="10800000" flipV="1">
              <a:off x="9526" y="1075082"/>
              <a:ext cx="16979" cy="3386759"/>
            </a:xfrm>
            <a:prstGeom prst="bentConnector3">
              <a:avLst>
                <a:gd name="adj1" fmla="val 1446369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ravoúhlá spojnice 33"/>
            <p:cNvCxnSpPr>
              <a:stCxn id="11" idx="1"/>
              <a:endCxn id="15" idx="1"/>
            </p:cNvCxnSpPr>
            <p:nvPr/>
          </p:nvCxnSpPr>
          <p:spPr>
            <a:xfrm rot="10800000" flipV="1">
              <a:off x="13254" y="1075082"/>
              <a:ext cx="13251" cy="2891873"/>
            </a:xfrm>
            <a:prstGeom prst="bentConnector3">
              <a:avLst>
                <a:gd name="adj1" fmla="val 1825153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ravoúhlá spojnice 34"/>
            <p:cNvCxnSpPr>
              <a:stCxn id="11" idx="1"/>
              <a:endCxn id="19" idx="1"/>
            </p:cNvCxnSpPr>
            <p:nvPr/>
          </p:nvCxnSpPr>
          <p:spPr>
            <a:xfrm rot="10800000" flipV="1">
              <a:off x="9526" y="1075082"/>
              <a:ext cx="16978" cy="2328241"/>
            </a:xfrm>
            <a:prstGeom prst="bentConnector3">
              <a:avLst>
                <a:gd name="adj1" fmla="val 1446448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ravoúhlá spojnice 35"/>
            <p:cNvCxnSpPr>
              <a:stCxn id="11" idx="1"/>
              <a:endCxn id="17" idx="1"/>
            </p:cNvCxnSpPr>
            <p:nvPr/>
          </p:nvCxnSpPr>
          <p:spPr>
            <a:xfrm rot="10800000" flipV="1">
              <a:off x="9526" y="1075082"/>
              <a:ext cx="16978" cy="1312379"/>
            </a:xfrm>
            <a:prstGeom prst="bentConnector3">
              <a:avLst>
                <a:gd name="adj1" fmla="val 1446448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ravoúhlá spojnice 36"/>
            <p:cNvCxnSpPr>
              <a:stCxn id="11" idx="1"/>
              <a:endCxn id="18" idx="1"/>
            </p:cNvCxnSpPr>
            <p:nvPr/>
          </p:nvCxnSpPr>
          <p:spPr>
            <a:xfrm rot="10800000" flipV="1">
              <a:off x="0" y="1075082"/>
              <a:ext cx="26504" cy="1813063"/>
            </a:xfrm>
            <a:prstGeom prst="bentConnector3">
              <a:avLst>
                <a:gd name="adj1" fmla="val 962511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ravoúhlá spojnice 37"/>
            <p:cNvCxnSpPr>
              <a:stCxn id="12" idx="1"/>
              <a:endCxn id="20" idx="1"/>
            </p:cNvCxnSpPr>
            <p:nvPr/>
          </p:nvCxnSpPr>
          <p:spPr>
            <a:xfrm rot="10800000" flipH="1" flipV="1">
              <a:off x="2468631" y="1098895"/>
              <a:ext cx="180976" cy="776288"/>
            </a:xfrm>
            <a:prstGeom prst="bentConnector3">
              <a:avLst>
                <a:gd name="adj1" fmla="val -126315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ravoúhlá spojnice 38"/>
            <p:cNvCxnSpPr>
              <a:stCxn id="12" idx="1"/>
              <a:endCxn id="23" idx="1"/>
            </p:cNvCxnSpPr>
            <p:nvPr/>
          </p:nvCxnSpPr>
          <p:spPr>
            <a:xfrm rot="10800000" flipH="1" flipV="1">
              <a:off x="2468631" y="1098893"/>
              <a:ext cx="238126" cy="2607987"/>
            </a:xfrm>
            <a:prstGeom prst="bentConnector3">
              <a:avLst>
                <a:gd name="adj1" fmla="val -96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ravoúhlá spojnice 39"/>
            <p:cNvCxnSpPr>
              <a:stCxn id="12" idx="1"/>
              <a:endCxn id="22" idx="1"/>
            </p:cNvCxnSpPr>
            <p:nvPr/>
          </p:nvCxnSpPr>
          <p:spPr>
            <a:xfrm rot="10800000" flipH="1" flipV="1">
              <a:off x="2468630" y="1098894"/>
              <a:ext cx="190501" cy="1947863"/>
            </a:xfrm>
            <a:prstGeom prst="bentConnector3">
              <a:avLst>
                <a:gd name="adj1" fmla="val -119999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ravoúhlá spojnice 40"/>
            <p:cNvCxnSpPr>
              <a:stCxn id="12" idx="1"/>
              <a:endCxn id="21" idx="1"/>
            </p:cNvCxnSpPr>
            <p:nvPr/>
          </p:nvCxnSpPr>
          <p:spPr>
            <a:xfrm rot="10800000" flipH="1" flipV="1">
              <a:off x="2468631" y="1098895"/>
              <a:ext cx="180976" cy="1385888"/>
            </a:xfrm>
            <a:prstGeom prst="bentConnector3">
              <a:avLst>
                <a:gd name="adj1" fmla="val -126315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ravoúhlá spojnice 41"/>
            <p:cNvCxnSpPr>
              <a:stCxn id="13" idx="1"/>
              <a:endCxn id="24" idx="1"/>
            </p:cNvCxnSpPr>
            <p:nvPr/>
          </p:nvCxnSpPr>
          <p:spPr>
            <a:xfrm rot="10800000" flipH="1" flipV="1">
              <a:off x="4872657" y="1075082"/>
              <a:ext cx="266699" cy="757237"/>
            </a:xfrm>
            <a:prstGeom prst="bentConnector3">
              <a:avLst>
                <a:gd name="adj1" fmla="val -85715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ravoúhlá spojnice 42"/>
            <p:cNvCxnSpPr>
              <a:stCxn id="13" idx="1"/>
              <a:endCxn id="25" idx="1"/>
            </p:cNvCxnSpPr>
            <p:nvPr/>
          </p:nvCxnSpPr>
          <p:spPr>
            <a:xfrm rot="10800000" flipH="1" flipV="1">
              <a:off x="4872658" y="1075083"/>
              <a:ext cx="276224" cy="1414462"/>
            </a:xfrm>
            <a:prstGeom prst="bentConnector3">
              <a:avLst>
                <a:gd name="adj1" fmla="val -82759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ravoúhlá spojnice 43"/>
            <p:cNvCxnSpPr>
              <a:stCxn id="13" idx="1"/>
              <a:endCxn id="26" idx="1"/>
            </p:cNvCxnSpPr>
            <p:nvPr/>
          </p:nvCxnSpPr>
          <p:spPr>
            <a:xfrm rot="10800000" flipH="1" flipV="1">
              <a:off x="4872657" y="1075082"/>
              <a:ext cx="285749" cy="2076449"/>
            </a:xfrm>
            <a:prstGeom prst="bentConnector3">
              <a:avLst>
                <a:gd name="adj1" fmla="val -8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ravoúhlá spojnice 44"/>
            <p:cNvCxnSpPr>
              <a:stCxn id="13" idx="1"/>
              <a:endCxn id="27" idx="1"/>
            </p:cNvCxnSpPr>
            <p:nvPr/>
          </p:nvCxnSpPr>
          <p:spPr>
            <a:xfrm rot="10800000" flipH="1" flipV="1">
              <a:off x="4872658" y="1075083"/>
              <a:ext cx="314324" cy="2771774"/>
            </a:xfrm>
            <a:prstGeom prst="bentConnector3">
              <a:avLst>
                <a:gd name="adj1" fmla="val -72728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ravoúhlá spojnice 45"/>
            <p:cNvCxnSpPr>
              <a:stCxn id="13" idx="1"/>
              <a:endCxn id="28" idx="1"/>
            </p:cNvCxnSpPr>
            <p:nvPr/>
          </p:nvCxnSpPr>
          <p:spPr>
            <a:xfrm rot="10800000" flipH="1" flipV="1">
              <a:off x="4872657" y="1075082"/>
              <a:ext cx="323849" cy="3443287"/>
            </a:xfrm>
            <a:prstGeom prst="bentConnector3">
              <a:avLst>
                <a:gd name="adj1" fmla="val -70588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ovéPole 46"/>
          <p:cNvSpPr txBox="1"/>
          <p:nvPr/>
        </p:nvSpPr>
        <p:spPr>
          <a:xfrm>
            <a:off x="29779" y="6210782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000" dirty="0"/>
              <a:t>VYSKOČIL, V. K., ŠTRUP, O. </a:t>
            </a:r>
            <a:r>
              <a:rPr lang="cs-CZ" altLang="cs-CZ" sz="1000" i="1" dirty="0"/>
              <a:t>Podpůrné procesy a snižování režijních nákladů (</a:t>
            </a:r>
            <a:r>
              <a:rPr lang="cs-CZ" altLang="cs-CZ" sz="1000" i="1" dirty="0" err="1"/>
              <a:t>Facility</a:t>
            </a:r>
            <a:r>
              <a:rPr lang="cs-CZ" altLang="cs-CZ" sz="1000" i="1" dirty="0"/>
              <a:t> Management),</a:t>
            </a:r>
            <a:r>
              <a:rPr lang="cs-CZ" altLang="cs-CZ" sz="1000" dirty="0"/>
              <a:t> 1. vyd., Praha: Professional </a:t>
            </a:r>
            <a:r>
              <a:rPr lang="cs-CZ" altLang="cs-CZ" sz="1000" dirty="0" err="1"/>
              <a:t>Publishing</a:t>
            </a:r>
            <a:r>
              <a:rPr lang="cs-CZ" altLang="cs-CZ" sz="1000" dirty="0"/>
              <a:t>, 2003, 288 s. ISBN 80-86419-45-2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131186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2875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4. Kontrola nákladů, životní cyklus nákladů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3080302" y="2559326"/>
            <a:ext cx="3075874" cy="1739347"/>
            <a:chOff x="0" y="0"/>
            <a:chExt cx="3075874" cy="1739347"/>
          </a:xfrm>
        </p:grpSpPr>
        <p:sp>
          <p:nvSpPr>
            <p:cNvPr id="5" name="Obdélník 4"/>
            <p:cNvSpPr/>
            <p:nvPr/>
          </p:nvSpPr>
          <p:spPr>
            <a:xfrm>
              <a:off x="1169504" y="0"/>
              <a:ext cx="861391" cy="2733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>
                  <a:solidFill>
                    <a:sysClr val="windowText" lastClr="000000"/>
                  </a:solidFill>
                </a:rPr>
                <a:t>ROZPOČET</a:t>
              </a:r>
            </a:p>
          </p:txBody>
        </p:sp>
        <p:sp>
          <p:nvSpPr>
            <p:cNvPr id="6" name="Obdélník 5"/>
            <p:cNvSpPr/>
            <p:nvPr/>
          </p:nvSpPr>
          <p:spPr>
            <a:xfrm>
              <a:off x="2122004" y="530086"/>
              <a:ext cx="953870" cy="2733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 dirty="0">
                  <a:solidFill>
                    <a:sysClr val="windowText" lastClr="000000"/>
                  </a:solidFill>
                </a:rPr>
                <a:t>PROGNÓZA</a:t>
              </a:r>
            </a:p>
          </p:txBody>
        </p:sp>
        <p:sp>
          <p:nvSpPr>
            <p:cNvPr id="7" name="Obdélník 6"/>
            <p:cNvSpPr/>
            <p:nvPr/>
          </p:nvSpPr>
          <p:spPr>
            <a:xfrm>
              <a:off x="962438" y="1096616"/>
              <a:ext cx="1109870" cy="6427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>
                  <a:solidFill>
                    <a:sysClr val="windowText" lastClr="000000"/>
                  </a:solidFill>
                </a:rPr>
                <a:t>KONTROLA NÁKLADŮ</a:t>
              </a:r>
              <a:r>
                <a:rPr lang="cs-CZ" sz="1200" baseline="0">
                  <a:solidFill>
                    <a:sysClr val="windowText" lastClr="000000"/>
                  </a:solidFill>
                </a:rPr>
                <a:t> (zpětná vazba)</a:t>
              </a:r>
              <a:endParaRPr lang="cs-CZ"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délník 7"/>
            <p:cNvSpPr/>
            <p:nvPr/>
          </p:nvSpPr>
          <p:spPr>
            <a:xfrm>
              <a:off x="0" y="553277"/>
              <a:ext cx="861391" cy="2733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s-CZ" sz="1200" dirty="0">
                  <a:solidFill>
                    <a:sysClr val="windowText" lastClr="000000"/>
                  </a:solidFill>
                </a:rPr>
                <a:t>VÝDAJE</a:t>
              </a:r>
            </a:p>
          </p:txBody>
        </p:sp>
        <p:cxnSp>
          <p:nvCxnSpPr>
            <p:cNvPr id="9" name="Přímá spojnice se šipkou 8"/>
            <p:cNvCxnSpPr>
              <a:stCxn id="5" idx="3"/>
              <a:endCxn id="6" idx="0"/>
            </p:cNvCxnSpPr>
            <p:nvPr/>
          </p:nvCxnSpPr>
          <p:spPr>
            <a:xfrm>
              <a:off x="2030895" y="136663"/>
              <a:ext cx="568044" cy="39342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>
              <a:stCxn id="6" idx="2"/>
              <a:endCxn id="7" idx="3"/>
            </p:cNvCxnSpPr>
            <p:nvPr/>
          </p:nvCxnSpPr>
          <p:spPr>
            <a:xfrm flipH="1">
              <a:off x="2072308" y="803412"/>
              <a:ext cx="526631" cy="61457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/>
            <p:cNvCxnSpPr>
              <a:stCxn id="7" idx="1"/>
              <a:endCxn id="8" idx="2"/>
            </p:cNvCxnSpPr>
            <p:nvPr/>
          </p:nvCxnSpPr>
          <p:spPr>
            <a:xfrm flipH="1" flipV="1">
              <a:off x="430696" y="826603"/>
              <a:ext cx="531742" cy="59137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>
              <a:stCxn id="8" idx="0"/>
              <a:endCxn id="5" idx="1"/>
            </p:cNvCxnSpPr>
            <p:nvPr/>
          </p:nvCxnSpPr>
          <p:spPr>
            <a:xfrm flipV="1">
              <a:off x="430696" y="136663"/>
              <a:ext cx="738808" cy="41661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>
              <a:stCxn id="6" idx="1"/>
            </p:cNvCxnSpPr>
            <p:nvPr/>
          </p:nvCxnSpPr>
          <p:spPr>
            <a:xfrm flipH="1">
              <a:off x="1260614" y="666749"/>
              <a:ext cx="861390" cy="1242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ovéPole 13"/>
          <p:cNvSpPr txBox="1"/>
          <p:nvPr/>
        </p:nvSpPr>
        <p:spPr>
          <a:xfrm>
            <a:off x="463632" y="587727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000" dirty="0"/>
              <a:t>VYSKOČIL, V. K., ŠTRUP, O. </a:t>
            </a:r>
            <a:r>
              <a:rPr lang="cs-CZ" altLang="cs-CZ" sz="1000" i="1" dirty="0"/>
              <a:t>Podpůrné procesy a snižování režijních nákladů (</a:t>
            </a:r>
            <a:r>
              <a:rPr lang="cs-CZ" altLang="cs-CZ" sz="1000" i="1" dirty="0" err="1"/>
              <a:t>Facility</a:t>
            </a:r>
            <a:r>
              <a:rPr lang="cs-CZ" altLang="cs-CZ" sz="1000" i="1" dirty="0"/>
              <a:t> Management),</a:t>
            </a:r>
            <a:r>
              <a:rPr lang="cs-CZ" altLang="cs-CZ" sz="1000" dirty="0"/>
              <a:t> 1. vyd., Praha: Professional </a:t>
            </a:r>
            <a:r>
              <a:rPr lang="cs-CZ" altLang="cs-CZ" sz="1000" dirty="0" err="1"/>
              <a:t>Publishing</a:t>
            </a:r>
            <a:r>
              <a:rPr lang="cs-CZ" altLang="cs-CZ" sz="1000" dirty="0"/>
              <a:t>, 2003, 288 s. ISBN 80-86419-45-2</a:t>
            </a:r>
          </a:p>
        </p:txBody>
      </p:sp>
    </p:spTree>
    <p:extLst>
      <p:ext uri="{BB962C8B-B14F-4D97-AF65-F5344CB8AC3E}">
        <p14:creationId xmlns:p14="http://schemas.microsoft.com/office/powerpoint/2010/main" val="3494523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4. Kontrola nákladů, životní cyklus majetku</a:t>
            </a:r>
          </a:p>
        </p:txBody>
      </p:sp>
      <p:pic>
        <p:nvPicPr>
          <p:cNvPr id="7170" name="Picture 2" descr="http://www.tzbportal.sk/sites/default/files/2_ziv_cyklus_obr.jpg">
            <a:hlinkClick r:id="rId5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7316125" cy="210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688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4.Náklady během životního cyklu stavebního díla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50" y="2326131"/>
            <a:ext cx="3074100" cy="3074100"/>
          </a:xfrm>
        </p:spPr>
      </p:pic>
      <p:sp>
        <p:nvSpPr>
          <p:cNvPr id="4" name="TextovéPole 3"/>
          <p:cNvSpPr txBox="1"/>
          <p:nvPr/>
        </p:nvSpPr>
        <p:spPr>
          <a:xfrm>
            <a:off x="395536" y="609329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effectLst/>
              </a:rPr>
              <a:t>[1] KUDA, F., BERÁNKOVÁ, E., </a:t>
            </a:r>
            <a:r>
              <a:rPr lang="cs-CZ" dirty="0" err="1">
                <a:effectLst/>
              </a:rPr>
              <a:t>Facility</a:t>
            </a:r>
            <a:r>
              <a:rPr lang="cs-CZ" dirty="0">
                <a:effectLst/>
              </a:rPr>
              <a:t> management v technické správě a údržbě budov, 2012, 1. vyd., 252 s., ISBN 978-80-7431-114-7.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47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5. Metody stanovení efektivnosti podnikových investic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cs-CZ" dirty="0"/>
              <a:t>Metoda čisté současné hodnoty</a:t>
            </a:r>
          </a:p>
          <a:p>
            <a:r>
              <a:rPr lang="cs-CZ" dirty="0"/>
              <a:t>Vnitřní míra výnosu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5897208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000" dirty="0"/>
              <a:t>VYSKOČIL, V. K., ŠTRUP, O. </a:t>
            </a:r>
            <a:r>
              <a:rPr lang="cs-CZ" altLang="cs-CZ" sz="1000" i="1" dirty="0"/>
              <a:t>Podpůrné procesy a snižování režijních nákladů (</a:t>
            </a:r>
            <a:r>
              <a:rPr lang="cs-CZ" altLang="cs-CZ" sz="1000" i="1" dirty="0" err="1"/>
              <a:t>Facility</a:t>
            </a:r>
            <a:r>
              <a:rPr lang="cs-CZ" altLang="cs-CZ" sz="1000" i="1" dirty="0"/>
              <a:t> Management),</a:t>
            </a:r>
            <a:r>
              <a:rPr lang="cs-CZ" altLang="cs-CZ" sz="1000" dirty="0"/>
              <a:t> 1. vyd., Praha: Professional </a:t>
            </a:r>
            <a:r>
              <a:rPr lang="cs-CZ" altLang="cs-CZ" sz="1000" dirty="0" err="1"/>
              <a:t>Publishing</a:t>
            </a:r>
            <a:r>
              <a:rPr lang="cs-CZ" altLang="cs-CZ" sz="1000" dirty="0"/>
              <a:t>, 2003, 288 s. ISBN 80-86419-45-2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102099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877175" cy="1760538"/>
          </a:xfrm>
        </p:spPr>
        <p:txBody>
          <a:bodyPr/>
          <a:lstStyle/>
          <a:p>
            <a:pPr algn="ctr"/>
            <a:r>
              <a:rPr lang="cs-CZ" altLang="cs-CZ" sz="3600" b="1" dirty="0"/>
              <a:t>5. Zainteresované subjekty, zájmové skupiny - </a:t>
            </a:r>
            <a:r>
              <a:rPr lang="cs-CZ" altLang="cs-CZ" sz="3600" b="1" dirty="0" err="1"/>
              <a:t>stakeholdeři</a:t>
            </a:r>
            <a:endParaRPr lang="cs-CZ" altLang="cs-CZ" sz="3600" b="1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133600"/>
            <a:ext cx="8839200" cy="4572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cs-CZ" altLang="cs-CZ" b="1" dirty="0">
                <a:solidFill>
                  <a:srgbClr val="C00000"/>
                </a:solidFill>
              </a:rPr>
              <a:t>Interní</a:t>
            </a:r>
            <a:r>
              <a:rPr lang="cs-CZ" altLang="cs-CZ" dirty="0"/>
              <a:t> – vlastníci (</a:t>
            </a:r>
            <a:r>
              <a:rPr lang="cs-CZ" altLang="cs-CZ" dirty="0" err="1"/>
              <a:t>Shareholdeři</a:t>
            </a:r>
            <a:r>
              <a:rPr lang="cs-CZ" altLang="cs-CZ" dirty="0"/>
              <a:t> – majoritní akcionáři, strategičtí vlastníci a ostatní, minoritní akcionáři)</a:t>
            </a:r>
          </a:p>
          <a:p>
            <a:pPr lvl="2">
              <a:lnSpc>
                <a:spcPct val="90000"/>
              </a:lnSpc>
            </a:pPr>
            <a:r>
              <a:rPr lang="cs-CZ" altLang="cs-CZ" b="1" dirty="0">
                <a:solidFill>
                  <a:srgbClr val="C00000"/>
                </a:solidFill>
              </a:rPr>
              <a:t>Zaměstnanci</a:t>
            </a:r>
            <a:r>
              <a:rPr lang="cs-CZ" altLang="cs-CZ" dirty="0"/>
              <a:t> (cílem je maximalizace mezd</a:t>
            </a:r>
            <a:br>
              <a:rPr lang="cs-CZ" altLang="cs-CZ" dirty="0"/>
            </a:br>
            <a:r>
              <a:rPr lang="cs-CZ" altLang="cs-CZ" dirty="0"/>
              <a:t>a trvalé zlepšování pracovního prostředí)</a:t>
            </a:r>
          </a:p>
          <a:p>
            <a:pPr lvl="2">
              <a:lnSpc>
                <a:spcPct val="90000"/>
              </a:lnSpc>
            </a:pPr>
            <a:r>
              <a:rPr lang="cs-CZ" altLang="cs-CZ" b="1" dirty="0">
                <a:solidFill>
                  <a:srgbClr val="C00000"/>
                </a:solidFill>
              </a:rPr>
              <a:t>Manažeři</a:t>
            </a:r>
            <a:r>
              <a:rPr lang="cs-CZ" altLang="cs-CZ" dirty="0">
                <a:solidFill>
                  <a:schemeClr val="hlink"/>
                </a:solidFill>
              </a:rPr>
              <a:t> </a:t>
            </a:r>
            <a:r>
              <a:rPr lang="cs-CZ" altLang="cs-CZ" dirty="0"/>
              <a:t>(jejich cíle nabývají podobu škály hodnototvorných preferencí jak zaměstnanců tak i vlastníků)</a:t>
            </a:r>
          </a:p>
          <a:p>
            <a:pPr lvl="1">
              <a:lnSpc>
                <a:spcPct val="90000"/>
              </a:lnSpc>
            </a:pPr>
            <a:r>
              <a:rPr lang="cs-CZ" altLang="cs-CZ" b="1" dirty="0">
                <a:solidFill>
                  <a:srgbClr val="C00000"/>
                </a:solidFill>
              </a:rPr>
              <a:t>Externí</a:t>
            </a:r>
            <a:r>
              <a:rPr lang="cs-CZ" altLang="cs-CZ" dirty="0"/>
              <a:t> – dodavatelé, investoři (věřitelé, banky), odběratelé (zákazníci), obce, stát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71031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5. </a:t>
            </a:r>
            <a:r>
              <a:rPr lang="cs-CZ" altLang="cs-CZ" b="1" dirty="0" err="1"/>
              <a:t>Shareholders</a:t>
            </a:r>
            <a:r>
              <a:rPr lang="cs-CZ" altLang="cs-CZ" b="1" dirty="0"/>
              <a:t> </a:t>
            </a:r>
            <a:r>
              <a:rPr lang="cs-CZ" altLang="cs-CZ" b="1" dirty="0" err="1"/>
              <a:t>value</a:t>
            </a:r>
            <a:endParaRPr lang="cs-CZ" altLang="cs-CZ" b="1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16832"/>
            <a:ext cx="7772400" cy="4176464"/>
          </a:xfrm>
        </p:spPr>
        <p:txBody>
          <a:bodyPr>
            <a:normAutofit/>
          </a:bodyPr>
          <a:lstStyle/>
          <a:p>
            <a:r>
              <a:rPr lang="cs-CZ" altLang="cs-CZ" dirty="0"/>
              <a:t>Hodnota investovaného kapitálu </a:t>
            </a:r>
            <a:r>
              <a:rPr lang="cs-CZ" altLang="cs-CZ" dirty="0" err="1"/>
              <a:t>shareholderů</a:t>
            </a:r>
            <a:r>
              <a:rPr lang="cs-CZ" altLang="cs-CZ" dirty="0"/>
              <a:t> do podnikání (očekávají růst jeho hodnoty)</a:t>
            </a:r>
          </a:p>
          <a:p>
            <a:endParaRPr lang="cs-CZ" altLang="cs-CZ" dirty="0"/>
          </a:p>
          <a:p>
            <a:r>
              <a:rPr lang="cs-CZ" altLang="cs-CZ" dirty="0"/>
              <a:t>Součet hodnot sledovaných všemi </a:t>
            </a:r>
            <a:r>
              <a:rPr lang="cs-CZ" altLang="cs-CZ" dirty="0" err="1"/>
              <a:t>stakeholdery</a:t>
            </a:r>
            <a:r>
              <a:rPr lang="cs-CZ" altLang="cs-CZ" dirty="0"/>
              <a:t>, včetně </a:t>
            </a:r>
            <a:r>
              <a:rPr lang="cs-CZ" altLang="cs-CZ" dirty="0" err="1"/>
              <a:t>shareholderů</a:t>
            </a:r>
            <a:r>
              <a:rPr lang="cs-CZ" altLang="cs-CZ" dirty="0"/>
              <a:t> (vlastníků)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54232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5. Cíle podnikání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438400"/>
            <a:ext cx="8726488" cy="4230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b="1" dirty="0">
                <a:solidFill>
                  <a:srgbClr val="C00000"/>
                </a:solidFill>
              </a:rPr>
              <a:t>Hodnota pro vlastníky – </a:t>
            </a:r>
            <a:r>
              <a:rPr lang="cs-CZ" altLang="cs-CZ" sz="2800" b="1" dirty="0" err="1">
                <a:solidFill>
                  <a:srgbClr val="C00000"/>
                </a:solidFill>
              </a:rPr>
              <a:t>Stakeholder</a:t>
            </a:r>
            <a:r>
              <a:rPr lang="cs-CZ" altLang="cs-CZ" sz="2800" b="1" dirty="0">
                <a:solidFill>
                  <a:srgbClr val="C00000"/>
                </a:solidFill>
              </a:rPr>
              <a:t> </a:t>
            </a:r>
            <a:r>
              <a:rPr lang="cs-CZ" altLang="cs-CZ" sz="2800" b="1" dirty="0" err="1">
                <a:solidFill>
                  <a:srgbClr val="C00000"/>
                </a:solidFill>
              </a:rPr>
              <a:t>Value</a:t>
            </a:r>
            <a:r>
              <a:rPr lang="cs-CZ" altLang="cs-CZ" sz="2800" b="1" dirty="0">
                <a:solidFill>
                  <a:srgbClr val="C00000"/>
                </a:solidFill>
              </a:rPr>
              <a:t> </a:t>
            </a:r>
            <a:r>
              <a:rPr lang="cs-CZ" altLang="cs-CZ" sz="2800" dirty="0"/>
              <a:t>– a hodnota pro všechny zúčastněné, zainteresované subjekty podnikání a jejich maximalizace.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Z hlediska poslání podniku samého</a:t>
            </a:r>
            <a:br>
              <a:rPr lang="cs-CZ" altLang="cs-CZ" sz="2800" dirty="0"/>
            </a:br>
            <a:r>
              <a:rPr lang="cs-CZ" altLang="cs-CZ" sz="2800" dirty="0"/>
              <a:t>i z hlediska jeho každodenní praktické reality je </a:t>
            </a:r>
            <a:r>
              <a:rPr lang="cs-CZ" altLang="cs-CZ" sz="2800" b="1" dirty="0">
                <a:solidFill>
                  <a:srgbClr val="C00000"/>
                </a:solidFill>
              </a:rPr>
              <a:t>na prvním místě maximální hodnota pro zákazníka</a:t>
            </a:r>
            <a:r>
              <a:rPr lang="cs-CZ" altLang="cs-CZ" sz="2800" dirty="0"/>
              <a:t>!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Primárním cílem podnikání je </a:t>
            </a:r>
            <a:r>
              <a:rPr lang="cs-CZ" altLang="cs-CZ" sz="2800" b="1" dirty="0">
                <a:solidFill>
                  <a:srgbClr val="C00000"/>
                </a:solidFill>
              </a:rPr>
              <a:t>maximalizace současné hodnoty podniku</a:t>
            </a:r>
            <a:r>
              <a:rPr lang="cs-CZ" altLang="cs-CZ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10975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5. Koncepce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188913" y="2438400"/>
            <a:ext cx="8955087" cy="4114800"/>
          </a:xfrm>
        </p:spPr>
        <p:txBody>
          <a:bodyPr/>
          <a:lstStyle/>
          <a:p>
            <a:r>
              <a:rPr lang="cs-CZ" altLang="cs-CZ" sz="2000" dirty="0"/>
              <a:t>Koncepce preferující </a:t>
            </a:r>
            <a:r>
              <a:rPr lang="cs-CZ" altLang="cs-CZ" sz="2000" b="1" dirty="0">
                <a:solidFill>
                  <a:srgbClr val="C00000"/>
                </a:solidFill>
              </a:rPr>
              <a:t>maximalizaci </a:t>
            </a:r>
            <a:r>
              <a:rPr lang="cs-CZ" altLang="cs-CZ" sz="2000" b="1" dirty="0" err="1">
                <a:solidFill>
                  <a:srgbClr val="C00000"/>
                </a:solidFill>
              </a:rPr>
              <a:t>Shareholder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</a:rPr>
              <a:t>Value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dirty="0"/>
              <a:t>vychází ze dvou skutečností:</a:t>
            </a:r>
          </a:p>
          <a:p>
            <a:pPr lvl="1"/>
            <a:r>
              <a:rPr lang="cs-CZ" altLang="cs-CZ" sz="2000" dirty="0"/>
              <a:t>Jádrem </a:t>
            </a:r>
            <a:r>
              <a:rPr lang="cs-CZ" altLang="cs-CZ" sz="2000" dirty="0" err="1"/>
              <a:t>Stakeholder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Value</a:t>
            </a:r>
            <a:r>
              <a:rPr lang="cs-CZ" altLang="cs-CZ" sz="2000" dirty="0"/>
              <a:t> je </a:t>
            </a:r>
            <a:r>
              <a:rPr lang="cs-CZ" altLang="cs-CZ" sz="2000" dirty="0" err="1"/>
              <a:t>Shareholder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Value</a:t>
            </a:r>
            <a:endParaRPr lang="cs-CZ" altLang="cs-CZ" sz="2000" dirty="0"/>
          </a:p>
          <a:p>
            <a:pPr lvl="1"/>
            <a:r>
              <a:rPr lang="cs-CZ" altLang="cs-CZ" sz="2000" dirty="0"/>
              <a:t>Vlastníci – </a:t>
            </a:r>
            <a:r>
              <a:rPr lang="cs-CZ" altLang="cs-CZ" sz="2000" dirty="0" err="1"/>
              <a:t>shareholdeři</a:t>
            </a:r>
            <a:r>
              <a:rPr lang="cs-CZ" altLang="cs-CZ" sz="2000" dirty="0"/>
              <a:t>, mají zcela výjimečné postavení mezi </a:t>
            </a:r>
            <a:r>
              <a:rPr lang="cs-CZ" altLang="cs-CZ" sz="2000" dirty="0" err="1"/>
              <a:t>stakeholdery</a:t>
            </a:r>
            <a:r>
              <a:rPr lang="cs-CZ" altLang="cs-CZ" sz="2000" dirty="0"/>
              <a:t> (jsou hlavním a rozhodujícím aktivním podnikatelským subjektem – vytvořili a zrealizovali podnikatelský záměr, v němž předurčili velikost hodnoty pro zákazníka)</a:t>
            </a:r>
          </a:p>
          <a:p>
            <a:r>
              <a:rPr lang="cs-CZ" altLang="cs-CZ" sz="2000" dirty="0"/>
              <a:t>V koncepci preference </a:t>
            </a:r>
            <a:r>
              <a:rPr lang="cs-CZ" altLang="cs-CZ" sz="2000" b="1" dirty="0">
                <a:solidFill>
                  <a:srgbClr val="C00000"/>
                </a:solidFill>
              </a:rPr>
              <a:t>maximalizace </a:t>
            </a:r>
            <a:r>
              <a:rPr lang="cs-CZ" altLang="cs-CZ" sz="2000" b="1" dirty="0" err="1">
                <a:solidFill>
                  <a:srgbClr val="C00000"/>
                </a:solidFill>
              </a:rPr>
              <a:t>Shareholder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</a:rPr>
              <a:t>Value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dirty="0"/>
              <a:t>je obsažena i maximalizace </a:t>
            </a:r>
            <a:r>
              <a:rPr lang="cs-CZ" altLang="cs-CZ" sz="2000" dirty="0" err="1"/>
              <a:t>Stakeholder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Value</a:t>
            </a:r>
            <a:r>
              <a:rPr lang="cs-CZ" altLang="cs-CZ" sz="2000" dirty="0"/>
              <a:t>.</a:t>
            </a:r>
          </a:p>
          <a:p>
            <a:r>
              <a:rPr lang="cs-CZ" altLang="cs-CZ" sz="2000" dirty="0"/>
              <a:t>Sociální odpovědnost je součástí poslání firmy.</a:t>
            </a:r>
          </a:p>
          <a:p>
            <a:r>
              <a:rPr lang="cs-CZ" altLang="cs-CZ" sz="2000" dirty="0"/>
              <a:t>Majetek je především závazek a teprve potom privilegium!</a:t>
            </a:r>
          </a:p>
        </p:txBody>
      </p:sp>
    </p:spTree>
    <p:extLst>
      <p:ext uri="{BB962C8B-B14F-4D97-AF65-F5344CB8AC3E}">
        <p14:creationId xmlns:p14="http://schemas.microsoft.com/office/powerpoint/2010/main" val="1834452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1. Role MPP v hodnototvorném řetězci. Management hodnotového řetězce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1.1. Role MPP v hodnotovém řetězci.</a:t>
            </a:r>
          </a:p>
          <a:p>
            <a:pPr marL="0" indent="0">
              <a:buNone/>
            </a:pPr>
            <a:r>
              <a:rPr lang="cs-CZ" dirty="0"/>
              <a:t>1.2. Hodnota a hodnotový řetězec</a:t>
            </a:r>
          </a:p>
          <a:p>
            <a:pPr marL="0" indent="0">
              <a:buNone/>
            </a:pPr>
            <a:r>
              <a:rPr lang="cs-CZ" dirty="0"/>
              <a:t>1.3. Management hodnotového řetězce</a:t>
            </a:r>
          </a:p>
          <a:p>
            <a:pPr marL="0" indent="0">
              <a:buNone/>
            </a:pPr>
            <a:r>
              <a:rPr lang="cs-CZ" dirty="0"/>
              <a:t>1.4. Hodnota pro zákazníka a její maximalizace</a:t>
            </a:r>
          </a:p>
        </p:txBody>
      </p:sp>
    </p:spTree>
    <p:extLst>
      <p:ext uri="{BB962C8B-B14F-4D97-AF65-F5344CB8AC3E}">
        <p14:creationId xmlns:p14="http://schemas.microsoft.com/office/powerpoint/2010/main" val="3947778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5. Konkrétní ukazatelé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514600"/>
            <a:ext cx="8574088" cy="3200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Tržní přidaná hodnota –</a:t>
            </a:r>
            <a:r>
              <a:rPr lang="cs-CZ" altLang="cs-CZ" sz="2800" dirty="0">
                <a:solidFill>
                  <a:srgbClr val="C00000"/>
                </a:solidFill>
              </a:rPr>
              <a:t> </a:t>
            </a:r>
            <a:r>
              <a:rPr lang="cs-CZ" altLang="cs-CZ" sz="2800" b="1" dirty="0">
                <a:solidFill>
                  <a:srgbClr val="C00000"/>
                </a:solidFill>
              </a:rPr>
              <a:t>MVA</a:t>
            </a:r>
            <a:r>
              <a:rPr lang="cs-CZ" altLang="cs-CZ" sz="2800" dirty="0">
                <a:solidFill>
                  <a:srgbClr val="C00000"/>
                </a:solidFill>
              </a:rPr>
              <a:t> </a:t>
            </a:r>
            <a:r>
              <a:rPr lang="cs-CZ" altLang="cs-CZ" sz="2800" dirty="0"/>
              <a:t>(Market </a:t>
            </a:r>
            <a:r>
              <a:rPr lang="cs-CZ" altLang="cs-CZ" sz="2800" dirty="0" err="1"/>
              <a:t>Value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Added</a:t>
            </a:r>
            <a:r>
              <a:rPr lang="cs-CZ" altLang="cs-CZ" sz="28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Ekonomická přidaná hodnota – </a:t>
            </a:r>
            <a:r>
              <a:rPr lang="cs-CZ" altLang="cs-CZ" sz="2800" b="1" dirty="0">
                <a:solidFill>
                  <a:srgbClr val="C00000"/>
                </a:solidFill>
              </a:rPr>
              <a:t>EVA</a:t>
            </a:r>
            <a:r>
              <a:rPr lang="cs-CZ" altLang="cs-CZ" sz="2800" dirty="0">
                <a:solidFill>
                  <a:schemeClr val="hlink"/>
                </a:solidFill>
              </a:rPr>
              <a:t> </a:t>
            </a:r>
            <a:r>
              <a:rPr lang="cs-CZ" altLang="cs-CZ" sz="2800" dirty="0"/>
              <a:t>(</a:t>
            </a:r>
            <a:r>
              <a:rPr lang="cs-CZ" altLang="cs-CZ" sz="2800" dirty="0" err="1"/>
              <a:t>Economic</a:t>
            </a:r>
            <a:r>
              <a:rPr lang="cs-CZ" altLang="cs-CZ" sz="2800" dirty="0"/>
              <a:t> </a:t>
            </a:r>
            <a:r>
              <a:rPr lang="cs-CZ" altLang="cs-CZ" sz="2800" dirty="0" err="1"/>
              <a:t>Value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Added</a:t>
            </a:r>
            <a:r>
              <a:rPr lang="cs-CZ" altLang="cs-CZ" sz="28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Jejich rostoucí hodnota signalizuje žádoucí naplňování primárního cíle podniku</a:t>
            </a:r>
            <a:br>
              <a:rPr lang="cs-CZ" altLang="cs-CZ" sz="2800" dirty="0"/>
            </a:br>
            <a:r>
              <a:rPr lang="cs-CZ" altLang="cs-CZ" sz="2800" dirty="0"/>
              <a:t>v podobě maximalizace </a:t>
            </a:r>
            <a:r>
              <a:rPr lang="cs-CZ" altLang="cs-CZ" sz="2800" dirty="0" err="1"/>
              <a:t>Shareholder</a:t>
            </a:r>
            <a:r>
              <a:rPr lang="cs-CZ" altLang="cs-CZ" sz="2800" dirty="0"/>
              <a:t> </a:t>
            </a:r>
            <a:r>
              <a:rPr lang="cs-CZ" altLang="cs-CZ" sz="2800" dirty="0" err="1"/>
              <a:t>Value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435232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5. Ukazatel MVA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650288" cy="4535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b="1" dirty="0">
                <a:solidFill>
                  <a:srgbClr val="C00000"/>
                </a:solidFill>
              </a:rPr>
              <a:t>MVA (Market </a:t>
            </a:r>
            <a:r>
              <a:rPr lang="cs-CZ" altLang="cs-CZ" sz="2800" b="1" dirty="0" err="1">
                <a:solidFill>
                  <a:srgbClr val="C00000"/>
                </a:solidFill>
              </a:rPr>
              <a:t>Value</a:t>
            </a:r>
            <a:r>
              <a:rPr lang="cs-CZ" altLang="cs-CZ" sz="2800" b="1" dirty="0">
                <a:solidFill>
                  <a:srgbClr val="C00000"/>
                </a:solidFill>
              </a:rPr>
              <a:t> </a:t>
            </a:r>
            <a:r>
              <a:rPr lang="cs-CZ" altLang="cs-CZ" sz="2800" b="1" dirty="0" err="1">
                <a:solidFill>
                  <a:srgbClr val="C00000"/>
                </a:solidFill>
              </a:rPr>
              <a:t>Added</a:t>
            </a:r>
            <a:r>
              <a:rPr lang="cs-CZ" altLang="cs-CZ" sz="2800" b="1" dirty="0">
                <a:solidFill>
                  <a:srgbClr val="C00000"/>
                </a:solidFill>
              </a:rPr>
              <a:t> – tržní přidaná hodnota) </a:t>
            </a:r>
            <a:r>
              <a:rPr lang="cs-CZ" altLang="cs-CZ" sz="2800" dirty="0"/>
              <a:t>představuje přírůstek tržní hodnoty firmy (rozdíl mezi částkou, kterou by akcionáři a ostatní investoři získali prodejem svých akcií, a hodnotou, kterou do firmy vložili – hodnotou obchodního jmění):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dirty="0">
                <a:solidFill>
                  <a:srgbClr val="C00000"/>
                </a:solidFill>
              </a:rPr>
              <a:t>MVA = P – BV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P – tržní cena podniku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BV – </a:t>
            </a:r>
            <a:r>
              <a:rPr lang="cs-CZ" altLang="cs-CZ" sz="2400" dirty="0" err="1"/>
              <a:t>Book</a:t>
            </a:r>
            <a:r>
              <a:rPr lang="cs-CZ" altLang="cs-CZ" sz="2400" dirty="0"/>
              <a:t> </a:t>
            </a:r>
            <a:r>
              <a:rPr lang="cs-CZ" altLang="cs-CZ" sz="2400" dirty="0" err="1"/>
              <a:t>Value</a:t>
            </a:r>
            <a:r>
              <a:rPr lang="cs-CZ" altLang="cs-CZ" sz="2400" dirty="0"/>
              <a:t>, účetní hodnota vlastního jmění na akcii (obchodní jmění)</a:t>
            </a:r>
          </a:p>
        </p:txBody>
      </p:sp>
    </p:spTree>
    <p:extLst>
      <p:ext uri="{BB962C8B-B14F-4D97-AF65-F5344CB8AC3E}">
        <p14:creationId xmlns:p14="http://schemas.microsoft.com/office/powerpoint/2010/main" val="2901715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5. Ukazatel EVA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17713"/>
            <a:ext cx="8726488" cy="4459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b="1" dirty="0">
                <a:solidFill>
                  <a:srgbClr val="C00000"/>
                </a:solidFill>
              </a:rPr>
              <a:t>EVA (</a:t>
            </a:r>
            <a:r>
              <a:rPr lang="cs-CZ" altLang="cs-CZ" sz="2800" b="1" dirty="0" err="1">
                <a:solidFill>
                  <a:srgbClr val="C00000"/>
                </a:solidFill>
              </a:rPr>
              <a:t>Economic</a:t>
            </a:r>
            <a:r>
              <a:rPr lang="cs-CZ" altLang="cs-CZ" sz="2800" b="1" dirty="0">
                <a:solidFill>
                  <a:srgbClr val="C00000"/>
                </a:solidFill>
              </a:rPr>
              <a:t> </a:t>
            </a:r>
            <a:r>
              <a:rPr lang="cs-CZ" altLang="cs-CZ" sz="2800" b="1" dirty="0" err="1">
                <a:solidFill>
                  <a:srgbClr val="C00000"/>
                </a:solidFill>
              </a:rPr>
              <a:t>Value</a:t>
            </a:r>
            <a:r>
              <a:rPr lang="cs-CZ" altLang="cs-CZ" sz="2800" b="1" dirty="0">
                <a:solidFill>
                  <a:srgbClr val="C00000"/>
                </a:solidFill>
              </a:rPr>
              <a:t> </a:t>
            </a:r>
            <a:r>
              <a:rPr lang="cs-CZ" altLang="cs-CZ" sz="2800" b="1" dirty="0" err="1">
                <a:solidFill>
                  <a:srgbClr val="C00000"/>
                </a:solidFill>
              </a:rPr>
              <a:t>Added</a:t>
            </a:r>
            <a:r>
              <a:rPr lang="cs-CZ" altLang="cs-CZ" sz="2800" b="1" dirty="0">
                <a:solidFill>
                  <a:srgbClr val="C00000"/>
                </a:solidFill>
              </a:rPr>
              <a:t> – ekonomická přidaná hodnota) </a:t>
            </a:r>
            <a:r>
              <a:rPr lang="cs-CZ" altLang="cs-CZ" sz="2800" dirty="0"/>
              <a:t>je rozdíl mezi čistým ziskem podniku a jeho kapitálovými náklady:</a:t>
            </a:r>
          </a:p>
          <a:p>
            <a:pPr>
              <a:lnSpc>
                <a:spcPct val="90000"/>
              </a:lnSpc>
            </a:pPr>
            <a:endParaRPr lang="cs-CZ" altLang="cs-CZ" sz="2800" dirty="0"/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>
                <a:solidFill>
                  <a:srgbClr val="C00000"/>
                </a:solidFill>
              </a:rPr>
              <a:t>EVA = NOPAT – C * WACC</a:t>
            </a: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endParaRPr lang="cs-CZ" altLang="cs-CZ" sz="2400" dirty="0"/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NOPAT – čistý provozní zisk po zdanění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C – dlouhodobě investovaný kapitál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WACC – náklady na kapitál vyjádřené diskontní mírou (%)</a:t>
            </a:r>
          </a:p>
        </p:txBody>
      </p:sp>
    </p:spTree>
    <p:extLst>
      <p:ext uri="{BB962C8B-B14F-4D97-AF65-F5344CB8AC3E}">
        <p14:creationId xmlns:p14="http://schemas.microsoft.com/office/powerpoint/2010/main" val="1199045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71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6. Majetková struktura a faktory které ji ovlivňují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64479" y="379937"/>
            <a:ext cx="4580785" cy="72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6281592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MACHAČ, O. a kol. : </a:t>
            </a:r>
            <a:r>
              <a:rPr lang="cs-CZ" sz="1200" i="1" dirty="0"/>
              <a:t>Podniková ekonomika a management I. díl, </a:t>
            </a:r>
            <a:r>
              <a:rPr lang="cs-CZ" sz="1200" dirty="0"/>
              <a:t>kap. 7. Univerzita Pardubice, 1998.</a:t>
            </a:r>
          </a:p>
        </p:txBody>
      </p:sp>
    </p:spTree>
    <p:extLst>
      <p:ext uri="{BB962C8B-B14F-4D97-AF65-F5344CB8AC3E}">
        <p14:creationId xmlns:p14="http://schemas.microsoft.com/office/powerpoint/2010/main" val="1879634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6. Majetková struktura a faktory které ji ovlivňují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Faktory:</a:t>
            </a:r>
          </a:p>
          <a:p>
            <a:r>
              <a:rPr lang="cs-CZ" dirty="0"/>
              <a:t>Rozsah podnikových výkonů</a:t>
            </a:r>
          </a:p>
          <a:p>
            <a:r>
              <a:rPr lang="cs-CZ" dirty="0"/>
              <a:t>Stupeň využití celkového majetku</a:t>
            </a:r>
          </a:p>
          <a:p>
            <a:r>
              <a:rPr lang="cs-CZ" dirty="0"/>
              <a:t>Cena majetku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587727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000" dirty="0"/>
              <a:t>VYSKOČIL, V. K., ŠTRUP, O. </a:t>
            </a:r>
            <a:r>
              <a:rPr lang="cs-CZ" altLang="cs-CZ" sz="1000" i="1" dirty="0"/>
              <a:t>Podpůrné procesy a snižování režijních nákladů (</a:t>
            </a:r>
            <a:r>
              <a:rPr lang="cs-CZ" altLang="cs-CZ" sz="1000" i="1" dirty="0" err="1"/>
              <a:t>Facility</a:t>
            </a:r>
            <a:r>
              <a:rPr lang="cs-CZ" altLang="cs-CZ" sz="1000" i="1" dirty="0"/>
              <a:t> Management),</a:t>
            </a:r>
            <a:r>
              <a:rPr lang="cs-CZ" altLang="cs-CZ" sz="1000" dirty="0"/>
              <a:t> 1. vyd., Praha: Professional </a:t>
            </a:r>
            <a:r>
              <a:rPr lang="cs-CZ" altLang="cs-CZ" sz="1000" dirty="0" err="1"/>
              <a:t>Publishing</a:t>
            </a:r>
            <a:r>
              <a:rPr lang="cs-CZ" altLang="cs-CZ" sz="1000" dirty="0"/>
              <a:t>, 2003, 288 s. ISBN 80-86419-45-2</a:t>
            </a:r>
          </a:p>
        </p:txBody>
      </p:sp>
    </p:spTree>
    <p:extLst>
      <p:ext uri="{BB962C8B-B14F-4D97-AF65-F5344CB8AC3E}">
        <p14:creationId xmlns:p14="http://schemas.microsoft.com/office/powerpoint/2010/main" val="1636672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7. Strategie správy majetku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Postup pro vytvoření strategie správy majetku</a:t>
            </a:r>
            <a:r>
              <a:rPr lang="cs-CZ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Strategické plánování volných prostor,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Specifikace požadavků,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Hodnoticí kritéria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5877272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000" dirty="0"/>
              <a:t>VYSKOČIL, V. K., ŠTRUP, O. </a:t>
            </a:r>
            <a:r>
              <a:rPr lang="cs-CZ" altLang="cs-CZ" sz="1000" i="1" dirty="0"/>
              <a:t>Podpůrné procesy a snižování režijních nákladů (</a:t>
            </a:r>
            <a:r>
              <a:rPr lang="cs-CZ" altLang="cs-CZ" sz="1000" i="1" dirty="0" err="1"/>
              <a:t>Facility</a:t>
            </a:r>
            <a:r>
              <a:rPr lang="cs-CZ" altLang="cs-CZ" sz="1000" i="1" dirty="0"/>
              <a:t> Management),</a:t>
            </a:r>
            <a:r>
              <a:rPr lang="cs-CZ" altLang="cs-CZ" sz="1000" dirty="0"/>
              <a:t> 1. vyd., Praha: Professional </a:t>
            </a:r>
            <a:r>
              <a:rPr lang="cs-CZ" altLang="cs-CZ" sz="1000" dirty="0" err="1"/>
              <a:t>Publishing</a:t>
            </a:r>
            <a:r>
              <a:rPr lang="cs-CZ" altLang="cs-CZ" sz="1000" dirty="0"/>
              <a:t>, 2003, 288 s. ISBN 80-86419-45-2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503109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7. Strategie správy majetku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Faktory strategického plánování prostor:</a:t>
            </a:r>
          </a:p>
          <a:p>
            <a:pPr marL="0" indent="0">
              <a:buNone/>
            </a:pPr>
            <a:r>
              <a:rPr lang="cs-CZ" dirty="0"/>
              <a:t>1. sledování trendu v počtu zaměstnanců je vždy dlouhodobá záležitost,</a:t>
            </a:r>
          </a:p>
          <a:p>
            <a:pPr marL="0" indent="0">
              <a:buNone/>
            </a:pPr>
            <a:r>
              <a:rPr lang="cs-CZ" dirty="0"/>
              <a:t>2. Analýza počtu osob /1m</a:t>
            </a:r>
            <a:r>
              <a:rPr lang="cs-CZ" baseline="30000" dirty="0"/>
              <a:t>2</a:t>
            </a:r>
          </a:p>
          <a:p>
            <a:pPr marL="0" indent="0">
              <a:buNone/>
            </a:pPr>
            <a:r>
              <a:rPr lang="cs-CZ" dirty="0"/>
              <a:t>3. Vypočet prostoru potřebného pro rozmístění lidí:</a:t>
            </a:r>
          </a:p>
          <a:p>
            <a:pPr marL="0" indent="0" algn="ctr">
              <a:buNone/>
            </a:pPr>
            <a:r>
              <a:rPr lang="cs-CZ" b="1" dirty="0"/>
              <a:t>CVP=(PPZ*ØPO)+POČ</a:t>
            </a:r>
            <a:r>
              <a:rPr lang="cs-CZ" dirty="0"/>
              <a:t>, kde</a:t>
            </a:r>
          </a:p>
          <a:p>
            <a:pPr marL="0" indent="0">
              <a:buNone/>
            </a:pPr>
            <a:r>
              <a:rPr lang="cs-CZ" sz="2200" dirty="0"/>
              <a:t>CVP- celkově využitelný potřebný prostor (v m</a:t>
            </a:r>
            <a:r>
              <a:rPr lang="cs-CZ" sz="2200" baseline="30000" dirty="0"/>
              <a:t>2</a:t>
            </a:r>
            <a:r>
              <a:rPr lang="cs-CZ" sz="2200" dirty="0"/>
              <a:t>)</a:t>
            </a:r>
          </a:p>
          <a:p>
            <a:pPr marL="0" indent="0">
              <a:buNone/>
            </a:pPr>
            <a:r>
              <a:rPr lang="cs-CZ" sz="2200" dirty="0"/>
              <a:t>PPZ- plánovaný počet zaměstnanců v prostoru</a:t>
            </a:r>
          </a:p>
          <a:p>
            <a:pPr marL="0" indent="0">
              <a:buNone/>
            </a:pPr>
            <a:r>
              <a:rPr lang="cs-CZ" sz="2200" dirty="0"/>
              <a:t>ØPO- prostor na osobu</a:t>
            </a:r>
          </a:p>
          <a:p>
            <a:pPr marL="0" indent="0">
              <a:buNone/>
            </a:pPr>
            <a:r>
              <a:rPr lang="cs-CZ" sz="2200" dirty="0"/>
              <a:t>POČ- prostor pro ostatní činnosti (ostraha apod.)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587727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000" dirty="0"/>
              <a:t>VYSKOČIL, V. K., ŠTRUP, O. </a:t>
            </a:r>
            <a:r>
              <a:rPr lang="cs-CZ" altLang="cs-CZ" sz="1000" i="1" dirty="0"/>
              <a:t>Podpůrné procesy a snižování režijních nákladů (</a:t>
            </a:r>
            <a:r>
              <a:rPr lang="cs-CZ" altLang="cs-CZ" sz="1000" i="1" dirty="0" err="1"/>
              <a:t>Facility</a:t>
            </a:r>
            <a:r>
              <a:rPr lang="cs-CZ" altLang="cs-CZ" sz="1000" i="1" dirty="0"/>
              <a:t> Management),</a:t>
            </a:r>
            <a:r>
              <a:rPr lang="cs-CZ" altLang="cs-CZ" sz="1000" dirty="0"/>
              <a:t> 1. vyd., Praha: Professional </a:t>
            </a:r>
            <a:r>
              <a:rPr lang="cs-CZ" altLang="cs-CZ" sz="1000" dirty="0" err="1"/>
              <a:t>Publishing</a:t>
            </a:r>
            <a:r>
              <a:rPr lang="cs-CZ" altLang="cs-CZ" sz="1000" dirty="0"/>
              <a:t>, 2003, 288 s. ISBN 80-86419-45-2</a:t>
            </a:r>
          </a:p>
        </p:txBody>
      </p:sp>
    </p:spTree>
    <p:extLst>
      <p:ext uri="{BB962C8B-B14F-4D97-AF65-F5344CB8AC3E}">
        <p14:creationId xmlns:p14="http://schemas.microsoft.com/office/powerpoint/2010/main" val="4228177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7. Strategie správy majetku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Analýza dlouhodobě užívaného prostoru:</a:t>
            </a:r>
          </a:p>
          <a:p>
            <a:pPr marL="0" indent="0">
              <a:buNone/>
            </a:pPr>
            <a:r>
              <a:rPr lang="cs-CZ" dirty="0"/>
              <a:t> 1. Úroveň plánovaného počtu zaměstnanců v definovaném prostoru firmy,</a:t>
            </a:r>
          </a:p>
          <a:p>
            <a:pPr marL="0" indent="0">
              <a:buNone/>
            </a:pPr>
            <a:r>
              <a:rPr lang="cs-CZ" dirty="0"/>
              <a:t> 2. Úroveň potřebného vybavení vč. definice úrovně kritéria pro rozhodování.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3632" y="5877272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000" dirty="0"/>
              <a:t>VYSKOČIL, V. K., ŠTRUP, O. </a:t>
            </a:r>
            <a:r>
              <a:rPr lang="cs-CZ" altLang="cs-CZ" sz="1000" i="1" dirty="0"/>
              <a:t>Podpůrné procesy a snižování režijních nákladů (</a:t>
            </a:r>
            <a:r>
              <a:rPr lang="cs-CZ" altLang="cs-CZ" sz="1000" i="1" dirty="0" err="1"/>
              <a:t>Facility</a:t>
            </a:r>
            <a:r>
              <a:rPr lang="cs-CZ" altLang="cs-CZ" sz="1000" i="1" dirty="0"/>
              <a:t> Management),</a:t>
            </a:r>
            <a:r>
              <a:rPr lang="cs-CZ" altLang="cs-CZ" sz="1000" dirty="0"/>
              <a:t> 1. vyd., Praha: Professional </a:t>
            </a:r>
            <a:r>
              <a:rPr lang="cs-CZ" altLang="cs-CZ" sz="1000" dirty="0" err="1"/>
              <a:t>Publishing</a:t>
            </a:r>
            <a:r>
              <a:rPr lang="cs-CZ" altLang="cs-CZ" sz="1000" dirty="0"/>
              <a:t>, 2003, 288 s. ISBN 80-86419-45-2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856557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7. Strategie správy majetku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Rozhodování v případě, že plánovaný počet zaměstnanců se nerovná skutečnému stavu, umístěnému v prostoru:</a:t>
            </a:r>
          </a:p>
          <a:p>
            <a:pPr marL="0" indent="0">
              <a:buNone/>
            </a:pPr>
            <a:r>
              <a:rPr lang="cs-CZ" dirty="0"/>
              <a:t>1. musí být stanoveno, zda jde o řešení rozmístění pracovníků z hlediska dlouhodobého nebo krátkodobého,</a:t>
            </a:r>
          </a:p>
          <a:p>
            <a:pPr marL="0" indent="0">
              <a:buNone/>
            </a:pPr>
            <a:r>
              <a:rPr lang="cs-CZ" dirty="0"/>
              <a:t>2. v případě dlouhodobého lze použit finanční model diskontovaného cash </a:t>
            </a:r>
            <a:r>
              <a:rPr lang="cs-CZ" dirty="0" err="1"/>
              <a:t>flow</a:t>
            </a:r>
            <a:r>
              <a:rPr lang="cs-CZ" dirty="0"/>
              <a:t>:</a:t>
            </a:r>
          </a:p>
          <a:p>
            <a:pPr marL="0" indent="0" algn="ctr">
              <a:buNone/>
            </a:pPr>
            <a:r>
              <a:rPr lang="cs-CZ" dirty="0"/>
              <a:t> </a:t>
            </a:r>
            <a:r>
              <a:rPr lang="cs-CZ" b="1" i="1" dirty="0"/>
              <a:t>VCF=EBIT(1-t)+odpisy-investice, </a:t>
            </a:r>
            <a:r>
              <a:rPr lang="cs-CZ" dirty="0"/>
              <a:t>kde</a:t>
            </a:r>
          </a:p>
          <a:p>
            <a:pPr marL="0" indent="0" algn="just">
              <a:buNone/>
            </a:pPr>
            <a:r>
              <a:rPr lang="cs-CZ" sz="2400" dirty="0"/>
              <a:t>VCF- volné cash </a:t>
            </a:r>
            <a:r>
              <a:rPr lang="cs-CZ" sz="2400" dirty="0" err="1"/>
              <a:t>flow</a:t>
            </a:r>
            <a:endParaRPr lang="cs-CZ" sz="2400" dirty="0"/>
          </a:p>
          <a:p>
            <a:pPr marL="0" indent="0" algn="just">
              <a:buNone/>
            </a:pPr>
            <a:r>
              <a:rPr lang="cs-CZ" sz="2400" dirty="0"/>
              <a:t>EBIT(1-t)- čistý výnos pro investory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587727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000" dirty="0"/>
              <a:t>VYSKOČIL, V. K., ŠTRUP, O. </a:t>
            </a:r>
            <a:r>
              <a:rPr lang="cs-CZ" altLang="cs-CZ" sz="1000" i="1" dirty="0"/>
              <a:t>Podpůrné procesy a snižování režijních nákladů (</a:t>
            </a:r>
            <a:r>
              <a:rPr lang="cs-CZ" altLang="cs-CZ" sz="1000" i="1" dirty="0" err="1"/>
              <a:t>Facility</a:t>
            </a:r>
            <a:r>
              <a:rPr lang="cs-CZ" altLang="cs-CZ" sz="1000" i="1" dirty="0"/>
              <a:t> Management),</a:t>
            </a:r>
            <a:r>
              <a:rPr lang="cs-CZ" altLang="cs-CZ" sz="1000" dirty="0"/>
              <a:t> 1. vyd., Praha: Professional </a:t>
            </a:r>
            <a:r>
              <a:rPr lang="cs-CZ" altLang="cs-CZ" sz="1000" dirty="0" err="1"/>
              <a:t>Publishing</a:t>
            </a:r>
            <a:r>
              <a:rPr lang="cs-CZ" altLang="cs-CZ" sz="1000" dirty="0"/>
              <a:t>, 2003, 288 s. ISBN 80-86419-45-2</a:t>
            </a:r>
          </a:p>
        </p:txBody>
      </p:sp>
    </p:spTree>
    <p:extLst>
      <p:ext uri="{BB962C8B-B14F-4D97-AF65-F5344CB8AC3E}">
        <p14:creationId xmlns:p14="http://schemas.microsoft.com/office/powerpoint/2010/main" val="1032438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7. Kritéria hodnocení obnovy (rekonstrukce) majetku: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Zda je dostatek času dosáhnout obou alternativ,</a:t>
            </a:r>
          </a:p>
          <a:p>
            <a:r>
              <a:rPr lang="cs-CZ" dirty="0"/>
              <a:t>Jaké jsou náklady na obnovu majetku,</a:t>
            </a:r>
          </a:p>
          <a:p>
            <a:r>
              <a:rPr lang="cs-CZ" dirty="0"/>
              <a:t>Zda stávající majetek unese možné úpravy na splnění nových požadavků,</a:t>
            </a:r>
          </a:p>
          <a:p>
            <a:r>
              <a:rPr lang="cs-CZ" dirty="0"/>
              <a:t>Jaké jsou plánované náklady na provoz oproti jiným možnostem (nájem)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3632" y="5877272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000" dirty="0"/>
              <a:t>VYSKOČIL, V. K., ŠTRUP, O. </a:t>
            </a:r>
            <a:r>
              <a:rPr lang="cs-CZ" altLang="cs-CZ" sz="1000" i="1" dirty="0"/>
              <a:t>Podpůrné procesy a snižování režijních nákladů (</a:t>
            </a:r>
            <a:r>
              <a:rPr lang="cs-CZ" altLang="cs-CZ" sz="1000" i="1" dirty="0" err="1"/>
              <a:t>Facility</a:t>
            </a:r>
            <a:r>
              <a:rPr lang="cs-CZ" altLang="cs-CZ" sz="1000" i="1" dirty="0"/>
              <a:t> Management),</a:t>
            </a:r>
            <a:r>
              <a:rPr lang="cs-CZ" altLang="cs-CZ" sz="1000" dirty="0"/>
              <a:t> 1. vyd., Praha: Professional </a:t>
            </a:r>
            <a:r>
              <a:rPr lang="cs-CZ" altLang="cs-CZ" sz="1000" dirty="0" err="1"/>
              <a:t>Publishing</a:t>
            </a:r>
            <a:r>
              <a:rPr lang="cs-CZ" altLang="cs-CZ" sz="1000" dirty="0"/>
              <a:t>, 2003, 288 s. ISBN 80-86419-45-2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295349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1.1. Role MPP v hodnototvorném řetězci</a:t>
            </a:r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</p:nvPr>
        </p:nvGraphicFramePr>
        <p:xfrm>
          <a:off x="1770063" y="1600200"/>
          <a:ext cx="560228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Rastrový obrázek" r:id="rId6" imgW="6897063" imgH="5571429" progId="PBrush">
                  <p:embed/>
                </p:oleObj>
              </mc:Choice>
              <mc:Fallback>
                <p:oleObj name="Rastrový obrázek" r:id="rId6" imgW="6897063" imgH="55714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1600200"/>
                        <a:ext cx="5602287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0791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cs-CZ" b="1" dirty="0"/>
              <a:t>7. Souhrn hledisek obnovy majetku je závislý na: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důležitosti majetkové strategie,</a:t>
            </a:r>
          </a:p>
          <a:p>
            <a:r>
              <a:rPr lang="cs-CZ" dirty="0"/>
              <a:t>Strategickém plánování místa,</a:t>
            </a:r>
          </a:p>
          <a:p>
            <a:r>
              <a:rPr lang="cs-CZ" dirty="0"/>
              <a:t>Specifikaci dlouhodobého prostoru</a:t>
            </a:r>
          </a:p>
          <a:p>
            <a:r>
              <a:rPr lang="cs-CZ" dirty="0"/>
              <a:t>Hodnocení z pohledu finančního modelu, nákladů životního cyklu,</a:t>
            </a:r>
          </a:p>
          <a:p>
            <a:r>
              <a:rPr lang="cs-CZ" dirty="0"/>
              <a:t>možnosti obnovy- ekonomické možnosti firmy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587727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000" dirty="0"/>
              <a:t>VYSKOČIL, V. K., ŠTRUP, O. </a:t>
            </a:r>
            <a:r>
              <a:rPr lang="cs-CZ" altLang="cs-CZ" sz="1000" i="1" dirty="0"/>
              <a:t>Podpůrné procesy a snižování režijních nákladů (</a:t>
            </a:r>
            <a:r>
              <a:rPr lang="cs-CZ" altLang="cs-CZ" sz="1000" i="1" dirty="0" err="1"/>
              <a:t>Facility</a:t>
            </a:r>
            <a:r>
              <a:rPr lang="cs-CZ" altLang="cs-CZ" sz="1000" i="1" dirty="0"/>
              <a:t> Management),</a:t>
            </a:r>
            <a:r>
              <a:rPr lang="cs-CZ" altLang="cs-CZ" sz="1000" dirty="0"/>
              <a:t> 1. vyd., Praha: Professional </a:t>
            </a:r>
            <a:r>
              <a:rPr lang="cs-CZ" altLang="cs-CZ" sz="1000" dirty="0" err="1"/>
              <a:t>Publishing</a:t>
            </a:r>
            <a:r>
              <a:rPr lang="cs-CZ" altLang="cs-CZ" sz="1000" dirty="0"/>
              <a:t>, 2003, 288 s. ISBN 80-86419-45-2</a:t>
            </a:r>
          </a:p>
        </p:txBody>
      </p:sp>
    </p:spTree>
    <p:extLst>
      <p:ext uri="{BB962C8B-B14F-4D97-AF65-F5344CB8AC3E}">
        <p14:creationId xmlns:p14="http://schemas.microsoft.com/office/powerpoint/2010/main" val="3757586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7. Praktický návod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Pravidelné přehodnocování plánu,</a:t>
            </a:r>
          </a:p>
          <a:p>
            <a:r>
              <a:rPr lang="cs-CZ" dirty="0"/>
              <a:t>Posouzení rizik,</a:t>
            </a:r>
          </a:p>
          <a:p>
            <a:r>
              <a:rPr lang="cs-CZ" dirty="0"/>
              <a:t>Při projednávání investice zajistit příslušná stanoviska odpovědných orgánů a vedení,</a:t>
            </a:r>
          </a:p>
          <a:p>
            <a:r>
              <a:rPr lang="cs-CZ" dirty="0"/>
              <a:t>Flexibilnost při rozhodování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587727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000" dirty="0"/>
              <a:t>VYSKOČIL, V. K., ŠTRUP, O. </a:t>
            </a:r>
            <a:r>
              <a:rPr lang="cs-CZ" altLang="cs-CZ" sz="1000" i="1" dirty="0"/>
              <a:t>Podpůrné procesy a snižování režijních nákladů (</a:t>
            </a:r>
            <a:r>
              <a:rPr lang="cs-CZ" altLang="cs-CZ" sz="1000" i="1" dirty="0" err="1"/>
              <a:t>Facility</a:t>
            </a:r>
            <a:r>
              <a:rPr lang="cs-CZ" altLang="cs-CZ" sz="1000" i="1" dirty="0"/>
              <a:t> Management),</a:t>
            </a:r>
            <a:r>
              <a:rPr lang="cs-CZ" altLang="cs-CZ" sz="1000" dirty="0"/>
              <a:t> 1. vyd., Praha: Professional </a:t>
            </a:r>
            <a:r>
              <a:rPr lang="cs-CZ" altLang="cs-CZ" sz="1000" dirty="0" err="1"/>
              <a:t>Publishing</a:t>
            </a:r>
            <a:r>
              <a:rPr lang="cs-CZ" altLang="cs-CZ" sz="1000" dirty="0"/>
              <a:t>, 2003, 288 s. ISBN 80-86419-45-2</a:t>
            </a:r>
          </a:p>
        </p:txBody>
      </p:sp>
    </p:spTree>
    <p:extLst>
      <p:ext uri="{BB962C8B-B14F-4D97-AF65-F5344CB8AC3E}">
        <p14:creationId xmlns:p14="http://schemas.microsoft.com/office/powerpoint/2010/main" val="834641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Norma ISO 41000 </a:t>
            </a:r>
            <a:br>
              <a:rPr lang="cs-CZ" b="1" dirty="0"/>
            </a:br>
            <a:r>
              <a:rPr lang="cs-CZ" b="1" dirty="0"/>
              <a:t>Norma ČSN EN 15221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130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Norma ČSNEN 15221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I. Cíle FM a očekávání z pohledu klienta a poskytovatele</a:t>
            </a:r>
          </a:p>
          <a:p>
            <a:pPr marL="0" indent="0">
              <a:buNone/>
            </a:pPr>
            <a:r>
              <a:rPr lang="cs-CZ" dirty="0"/>
              <a:t>II. Přehled norem</a:t>
            </a:r>
          </a:p>
          <a:p>
            <a:pPr marL="0" indent="0">
              <a:buNone/>
            </a:pPr>
            <a:r>
              <a:rPr lang="cs-CZ" dirty="0"/>
              <a:t>III. ISO 41000 Facility Management</a:t>
            </a:r>
          </a:p>
          <a:p>
            <a:pPr marL="0" indent="0">
              <a:buNone/>
            </a:pPr>
            <a:r>
              <a:rPr lang="cs-CZ" dirty="0"/>
              <a:t>IV. Platné časti normy ČSNEN15221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097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I. Cíle FM a očekávání ze strany klienta a ze strany poskytovatele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I.1. Cíle FM</a:t>
            </a:r>
          </a:p>
          <a:p>
            <a:pPr marL="0" indent="0">
              <a:buNone/>
            </a:pPr>
            <a:r>
              <a:rPr lang="cs-CZ" dirty="0"/>
              <a:t>I.2. Očekávání z pohledu klienta</a:t>
            </a:r>
          </a:p>
          <a:p>
            <a:pPr marL="0" indent="0">
              <a:buNone/>
            </a:pPr>
            <a:r>
              <a:rPr lang="cs-CZ" dirty="0"/>
              <a:t>I.3. Očekávání z pohledu poskytovatele</a:t>
            </a:r>
          </a:p>
        </p:txBody>
      </p:sp>
    </p:spTree>
    <p:extLst>
      <p:ext uri="{BB962C8B-B14F-4D97-AF65-F5344CB8AC3E}">
        <p14:creationId xmlns:p14="http://schemas.microsoft.com/office/powerpoint/2010/main" val="4190862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800975" cy="1455738"/>
          </a:xfrm>
        </p:spPr>
        <p:txBody>
          <a:bodyPr/>
          <a:lstStyle/>
          <a:p>
            <a:pPr algn="ctr"/>
            <a:r>
              <a:rPr lang="cs-CZ" altLang="cs-CZ" b="1" dirty="0"/>
              <a:t>I.1. CÍL FACILITY MANAGEMENTU (IFMA CZ)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590800"/>
            <a:ext cx="7982272" cy="316388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Cílem je posílit ty procesy v organizaci, pomocí nichž pracoviště a pracovníci podají nejlepší výkony a v konečném důsledku pozitivně přispějí k ekonomickému růstu a celkovému úspěchu organizace</a:t>
            </a:r>
          </a:p>
        </p:txBody>
      </p:sp>
    </p:spTree>
    <p:extLst>
      <p:ext uri="{BB962C8B-B14F-4D97-AF65-F5344CB8AC3E}">
        <p14:creationId xmlns:p14="http://schemas.microsoft.com/office/powerpoint/2010/main" val="37078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24775" cy="1455738"/>
          </a:xfrm>
        </p:spPr>
        <p:txBody>
          <a:bodyPr/>
          <a:lstStyle/>
          <a:p>
            <a:pPr algn="ctr"/>
            <a:r>
              <a:rPr lang="cs-CZ" altLang="cs-CZ" b="1" dirty="0"/>
              <a:t>I.2. OČEKÁVÁNÍ Z POHLEDU KLIENTA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132856"/>
            <a:ext cx="7772400" cy="4114800"/>
          </a:xfrm>
        </p:spPr>
        <p:txBody>
          <a:bodyPr/>
          <a:lstStyle/>
          <a:p>
            <a:r>
              <a:rPr lang="cs-CZ" altLang="cs-CZ" dirty="0"/>
              <a:t>Zajištění procesů a podmínek</a:t>
            </a:r>
          </a:p>
          <a:p>
            <a:r>
              <a:rPr lang="cs-CZ" altLang="cs-CZ" dirty="0"/>
              <a:t>Kvalita</a:t>
            </a:r>
          </a:p>
          <a:p>
            <a:r>
              <a:rPr lang="cs-CZ" altLang="cs-CZ" dirty="0"/>
              <a:t>Minimalizace ceny</a:t>
            </a:r>
          </a:p>
          <a:p>
            <a:r>
              <a:rPr lang="cs-CZ" altLang="cs-CZ" dirty="0"/>
              <a:t>Predikovaná/maximální cena</a:t>
            </a:r>
          </a:p>
          <a:p>
            <a:r>
              <a:rPr lang="cs-CZ" altLang="cs-CZ" dirty="0" err="1"/>
              <a:t>Benchmarking</a:t>
            </a:r>
            <a:endParaRPr lang="cs-CZ" altLang="cs-CZ" dirty="0"/>
          </a:p>
          <a:p>
            <a:r>
              <a:rPr lang="cs-CZ" altLang="cs-CZ" dirty="0"/>
              <a:t>Soutěž dodavatelů</a:t>
            </a:r>
          </a:p>
          <a:p>
            <a:r>
              <a:rPr lang="cs-CZ" altLang="cs-CZ" dirty="0"/>
              <a:t>Selekce</a:t>
            </a:r>
          </a:p>
        </p:txBody>
      </p:sp>
    </p:spTree>
    <p:extLst>
      <p:ext uri="{BB962C8B-B14F-4D97-AF65-F5344CB8AC3E}">
        <p14:creationId xmlns:p14="http://schemas.microsoft.com/office/powerpoint/2010/main" val="779838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800975" cy="1455738"/>
          </a:xfrm>
        </p:spPr>
        <p:txBody>
          <a:bodyPr/>
          <a:lstStyle/>
          <a:p>
            <a:pPr algn="ctr"/>
            <a:r>
              <a:rPr lang="cs-CZ" altLang="cs-CZ" b="1" dirty="0"/>
              <a:t>I.3. OČEKÁVÁNÍ Z POHLEDU POSKYTOVATELE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564904"/>
            <a:ext cx="7772400" cy="3163888"/>
          </a:xfrm>
        </p:spPr>
        <p:txBody>
          <a:bodyPr/>
          <a:lstStyle/>
          <a:p>
            <a:r>
              <a:rPr lang="cs-CZ" altLang="cs-CZ" dirty="0"/>
              <a:t>Realizace služeb</a:t>
            </a:r>
          </a:p>
          <a:p>
            <a:r>
              <a:rPr lang="cs-CZ" altLang="cs-CZ" dirty="0"/>
              <a:t>Maximalizace ceny</a:t>
            </a:r>
          </a:p>
          <a:p>
            <a:r>
              <a:rPr lang="cs-CZ" altLang="cs-CZ" dirty="0"/>
              <a:t>Realizace víceprací</a:t>
            </a:r>
          </a:p>
          <a:p>
            <a:r>
              <a:rPr lang="cs-CZ" altLang="cs-CZ" dirty="0"/>
              <a:t>Délka kontraktu</a:t>
            </a:r>
          </a:p>
          <a:p>
            <a:r>
              <a:rPr lang="cs-CZ" altLang="cs-CZ" dirty="0"/>
              <a:t>Jistota zakázky</a:t>
            </a:r>
          </a:p>
        </p:txBody>
      </p:sp>
    </p:spTree>
    <p:extLst>
      <p:ext uri="{BB962C8B-B14F-4D97-AF65-F5344CB8AC3E}">
        <p14:creationId xmlns:p14="http://schemas.microsoft.com/office/powerpoint/2010/main" val="2050879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II. Přehled norem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II.1. Přehled</a:t>
            </a:r>
          </a:p>
          <a:p>
            <a:r>
              <a:rPr lang="cs-CZ" dirty="0"/>
              <a:t>II.2. ISO 9001,14001,27001</a:t>
            </a:r>
          </a:p>
          <a:p>
            <a:r>
              <a:rPr lang="cs-CZ" dirty="0"/>
              <a:t>II.3. OHSAS 18001</a:t>
            </a:r>
          </a:p>
        </p:txBody>
      </p:sp>
    </p:spTree>
    <p:extLst>
      <p:ext uri="{BB962C8B-B14F-4D97-AF65-F5344CB8AC3E}">
        <p14:creationId xmlns:p14="http://schemas.microsoft.com/office/powerpoint/2010/main" val="2178716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877175" cy="1531938"/>
          </a:xfrm>
        </p:spPr>
        <p:txBody>
          <a:bodyPr/>
          <a:lstStyle/>
          <a:p>
            <a:pPr algn="ctr"/>
            <a:r>
              <a:rPr lang="cs-CZ" altLang="cs-CZ" b="1" dirty="0"/>
              <a:t>II.1. PŘEHLED NOREM</a:t>
            </a:r>
            <a:br>
              <a:rPr lang="cs-CZ" altLang="cs-CZ" b="1" dirty="0"/>
            </a:br>
            <a:r>
              <a:rPr lang="cs-CZ" altLang="cs-CZ" b="1" dirty="0"/>
              <a:t>(ISO, OHSAS)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438400"/>
            <a:ext cx="8726488" cy="4114800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ISO</a:t>
            </a:r>
            <a:r>
              <a:rPr lang="cs-CZ" altLang="cs-CZ" dirty="0"/>
              <a:t> – International </a:t>
            </a:r>
            <a:r>
              <a:rPr lang="cs-CZ" altLang="cs-CZ" dirty="0" err="1"/>
              <a:t>Organisation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Standardization</a:t>
            </a:r>
            <a:r>
              <a:rPr lang="cs-CZ" altLang="cs-CZ" dirty="0"/>
              <a:t> (ISO 9001 – </a:t>
            </a:r>
            <a:r>
              <a:rPr lang="cs-CZ" altLang="cs-CZ" b="1" dirty="0">
                <a:solidFill>
                  <a:srgbClr val="C00000"/>
                </a:solidFill>
              </a:rPr>
              <a:t>Management jakosti</a:t>
            </a:r>
            <a:r>
              <a:rPr lang="cs-CZ" altLang="cs-CZ" dirty="0"/>
              <a:t>, ISO 14001 – </a:t>
            </a:r>
            <a:r>
              <a:rPr lang="cs-CZ" altLang="cs-CZ" b="1" dirty="0">
                <a:solidFill>
                  <a:srgbClr val="C00000"/>
                </a:solidFill>
              </a:rPr>
              <a:t>Environmentální management</a:t>
            </a:r>
            <a:r>
              <a:rPr lang="cs-CZ" altLang="cs-CZ" dirty="0"/>
              <a:t>, ISO 27001 – </a:t>
            </a:r>
            <a:r>
              <a:rPr lang="cs-CZ" altLang="cs-CZ" b="1" dirty="0">
                <a:solidFill>
                  <a:srgbClr val="C00000"/>
                </a:solidFill>
              </a:rPr>
              <a:t>Management bezpečnosti dat</a:t>
            </a:r>
            <a:r>
              <a:rPr lang="cs-CZ" altLang="cs-CZ" dirty="0"/>
              <a:t>)</a:t>
            </a:r>
          </a:p>
          <a:p>
            <a:r>
              <a:rPr lang="cs-CZ" altLang="cs-CZ" b="1" dirty="0">
                <a:solidFill>
                  <a:srgbClr val="C00000"/>
                </a:solidFill>
              </a:rPr>
              <a:t>OHSAS</a:t>
            </a:r>
            <a:r>
              <a:rPr lang="cs-CZ" altLang="cs-CZ" dirty="0"/>
              <a:t> – </a:t>
            </a:r>
            <a:r>
              <a:rPr lang="cs-CZ" altLang="cs-CZ" dirty="0" err="1"/>
              <a:t>Occupational</a:t>
            </a:r>
            <a:r>
              <a:rPr lang="cs-CZ" altLang="cs-CZ" dirty="0"/>
              <a:t> </a:t>
            </a:r>
            <a:r>
              <a:rPr lang="cs-CZ" altLang="cs-CZ" dirty="0" err="1"/>
              <a:t>Health</a:t>
            </a:r>
            <a:r>
              <a:rPr lang="cs-CZ" altLang="cs-CZ" dirty="0"/>
              <a:t> and </a:t>
            </a:r>
            <a:r>
              <a:rPr lang="cs-CZ" altLang="cs-CZ" dirty="0" err="1"/>
              <a:t>Safety</a:t>
            </a:r>
            <a:r>
              <a:rPr lang="cs-CZ" altLang="cs-CZ" dirty="0"/>
              <a:t> </a:t>
            </a:r>
            <a:r>
              <a:rPr lang="cs-CZ" altLang="cs-CZ" dirty="0" err="1"/>
              <a:t>Assessment</a:t>
            </a:r>
            <a:r>
              <a:rPr lang="cs-CZ" altLang="cs-CZ" dirty="0"/>
              <a:t> </a:t>
            </a:r>
            <a:r>
              <a:rPr lang="cs-CZ" altLang="cs-CZ" dirty="0" err="1"/>
              <a:t>Specification</a:t>
            </a:r>
            <a:r>
              <a:rPr lang="cs-CZ" altLang="cs-CZ" dirty="0"/>
              <a:t> (OHSAS 18001 – </a:t>
            </a:r>
            <a:r>
              <a:rPr lang="cs-CZ" altLang="cs-CZ" b="1" dirty="0">
                <a:solidFill>
                  <a:srgbClr val="C00000"/>
                </a:solidFill>
              </a:rPr>
              <a:t>Management BOZP</a:t>
            </a:r>
            <a:r>
              <a:rPr lang="cs-CZ" alt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1988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404664"/>
            <a:ext cx="8943975" cy="1303338"/>
          </a:xfrm>
        </p:spPr>
        <p:txBody>
          <a:bodyPr/>
          <a:lstStyle/>
          <a:p>
            <a:pPr algn="ctr"/>
            <a:r>
              <a:rPr lang="cs-CZ" altLang="cs-CZ" sz="3600" b="1" dirty="0"/>
              <a:t>1.1. Dílčí problematiky poskytování podpůrných služeb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667000"/>
            <a:ext cx="7772400" cy="1868488"/>
          </a:xfrm>
        </p:spPr>
        <p:txBody>
          <a:bodyPr/>
          <a:lstStyle/>
          <a:p>
            <a:r>
              <a:rPr lang="cs-CZ" altLang="cs-CZ" dirty="0"/>
              <a:t>Financování provozu</a:t>
            </a:r>
          </a:p>
          <a:p>
            <a:r>
              <a:rPr lang="cs-CZ" altLang="cs-CZ" dirty="0"/>
              <a:t>Investiční rozhodování</a:t>
            </a:r>
          </a:p>
          <a:p>
            <a:r>
              <a:rPr lang="cs-CZ" altLang="cs-CZ" dirty="0"/>
              <a:t>Controlling</a:t>
            </a:r>
          </a:p>
        </p:txBody>
      </p:sp>
    </p:spTree>
    <p:extLst>
      <p:ext uri="{BB962C8B-B14F-4D97-AF65-F5344CB8AC3E}">
        <p14:creationId xmlns:p14="http://schemas.microsoft.com/office/powerpoint/2010/main" val="2179834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II.2. ISO: NORMA ISO 9001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Řeší fungování všech procesů a neustálé zlepšování systému managementu jakosti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Pomocí ní jsou definovány požadavky na systém řízení kvality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Lze ji využít pro interní aplikaci, certifikaci, nebo pro smluvní účely s dodavateli a zákazníky</a:t>
            </a:r>
          </a:p>
        </p:txBody>
      </p:sp>
    </p:spTree>
    <p:extLst>
      <p:ext uri="{BB962C8B-B14F-4D97-AF65-F5344CB8AC3E}">
        <p14:creationId xmlns:p14="http://schemas.microsoft.com/office/powerpoint/2010/main" val="3302478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II.2. ISO: KOMPLEX NOREM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667000"/>
            <a:ext cx="8726488" cy="3392488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/>
              <a:t>Doplnění „pomocnými“ normami:</a:t>
            </a:r>
          </a:p>
          <a:p>
            <a:pPr lvl="1"/>
            <a:r>
              <a:rPr lang="cs-CZ" altLang="cs-CZ" dirty="0"/>
              <a:t>ČSN EN ISO 9001:2015 (</a:t>
            </a:r>
            <a:r>
              <a:rPr lang="cs-CZ" altLang="cs-CZ" b="1" dirty="0">
                <a:solidFill>
                  <a:srgbClr val="C00000"/>
                </a:solidFill>
              </a:rPr>
              <a:t>Systémy řízení jakosti – základy, zásady a slovník</a:t>
            </a:r>
            <a:r>
              <a:rPr lang="cs-CZ" altLang="cs-CZ" dirty="0"/>
              <a:t>)</a:t>
            </a:r>
          </a:p>
          <a:p>
            <a:pPr lvl="1"/>
            <a:r>
              <a:rPr lang="cs-CZ" altLang="cs-CZ" dirty="0"/>
              <a:t>ČSN EN ISO 9004:2018 (</a:t>
            </a:r>
            <a:r>
              <a:rPr lang="cs-CZ" altLang="cs-CZ" b="1" dirty="0">
                <a:solidFill>
                  <a:srgbClr val="C00000"/>
                </a:solidFill>
              </a:rPr>
              <a:t>Systémy managementu jakosti – směrnice pro zlepšování výkonnosti</a:t>
            </a:r>
            <a:r>
              <a:rPr lang="cs-CZ" alt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3674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93038" cy="769938"/>
          </a:xfrm>
        </p:spPr>
        <p:txBody>
          <a:bodyPr/>
          <a:lstStyle/>
          <a:p>
            <a:pPr algn="ctr"/>
            <a:r>
              <a:rPr lang="cs-CZ" altLang="cs-CZ" b="1" dirty="0"/>
              <a:t>II.2. ISO: NORMA ISO 14001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Vytváří a řídí identifikaci </a:t>
            </a:r>
            <a:r>
              <a:rPr lang="cs-CZ" altLang="cs-CZ" sz="2800" b="1" dirty="0">
                <a:solidFill>
                  <a:srgbClr val="C00000"/>
                </a:solidFill>
              </a:rPr>
              <a:t>environmentálních aspektů činností, služeb a výrobků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Respektuje plnění legislativních a dalších požadavků na </a:t>
            </a:r>
            <a:r>
              <a:rPr lang="cs-CZ" altLang="cs-CZ" sz="2800" b="1" dirty="0">
                <a:solidFill>
                  <a:srgbClr val="C00000"/>
                </a:solidFill>
              </a:rPr>
              <a:t>efektivní fungování všech procesů a neustálého zlepšování systému environmentálního řízení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Definuje </a:t>
            </a:r>
            <a:r>
              <a:rPr lang="cs-CZ" altLang="cs-CZ" sz="2800" b="1" dirty="0">
                <a:solidFill>
                  <a:srgbClr val="C00000"/>
                </a:solidFill>
              </a:rPr>
              <a:t>požadavky na systém environmentálního řízení</a:t>
            </a:r>
            <a:r>
              <a:rPr lang="cs-CZ" altLang="cs-CZ" sz="2800" dirty="0"/>
              <a:t>, který mohou organizace používat pro interní aplikaci, certifikaci, nebo pro smluvní účely                s dodavateli a zákazníky</a:t>
            </a:r>
          </a:p>
        </p:txBody>
      </p:sp>
    </p:spTree>
    <p:extLst>
      <p:ext uri="{BB962C8B-B14F-4D97-AF65-F5344CB8AC3E}">
        <p14:creationId xmlns:p14="http://schemas.microsoft.com/office/powerpoint/2010/main" val="251225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II.2. ISO: „POMOCNÁ“ NORMA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048000"/>
            <a:ext cx="7848600" cy="2173288"/>
          </a:xfrm>
        </p:spPr>
        <p:txBody>
          <a:bodyPr/>
          <a:lstStyle/>
          <a:p>
            <a:r>
              <a:rPr lang="cs-CZ" altLang="cs-CZ" dirty="0"/>
              <a:t>ČSN EN ISO 14004:2005 (</a:t>
            </a:r>
            <a:r>
              <a:rPr lang="cs-CZ" altLang="cs-CZ" b="1" dirty="0">
                <a:solidFill>
                  <a:srgbClr val="C00000"/>
                </a:solidFill>
              </a:rPr>
              <a:t>Systémy environmentálního řízení</a:t>
            </a:r>
            <a:r>
              <a:rPr lang="cs-CZ" altLang="cs-CZ" dirty="0"/>
              <a:t> – všeobecná směrnice k zásadám, systémům a podpůrným metodám)</a:t>
            </a:r>
          </a:p>
        </p:txBody>
      </p:sp>
    </p:spTree>
    <p:extLst>
      <p:ext uri="{BB962C8B-B14F-4D97-AF65-F5344CB8AC3E}">
        <p14:creationId xmlns:p14="http://schemas.microsoft.com/office/powerpoint/2010/main" val="1293100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II.2. ISO: NORMA ISO 27001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971800"/>
            <a:ext cx="8650288" cy="2401888"/>
          </a:xfrm>
        </p:spPr>
        <p:txBody>
          <a:bodyPr/>
          <a:lstStyle/>
          <a:p>
            <a:r>
              <a:rPr lang="cs-CZ" altLang="cs-CZ" dirty="0"/>
              <a:t>Řízení informačních rizik</a:t>
            </a:r>
          </a:p>
          <a:p>
            <a:r>
              <a:rPr lang="cs-CZ" altLang="cs-CZ" dirty="0"/>
              <a:t>Analýza hodnoty vlastního majetku      v oblasti informačních technologií</a:t>
            </a:r>
          </a:p>
          <a:p>
            <a:r>
              <a:rPr lang="cs-CZ" altLang="cs-CZ" dirty="0"/>
              <a:t>Analýza rizik ve vztahu k informacím</a:t>
            </a:r>
          </a:p>
        </p:txBody>
      </p:sp>
    </p:spTree>
    <p:extLst>
      <p:ext uri="{BB962C8B-B14F-4D97-AF65-F5344CB8AC3E}">
        <p14:creationId xmlns:p14="http://schemas.microsoft.com/office/powerpoint/2010/main" val="490370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II.3. NORMA OHSAS 18001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8955088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Třífázová procedura, zahrnující: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Identifikaci nebezpečí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Omezení rizika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Hodnocení rizika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Legislativa i specifikace této normy zdůrazňuje požadavky na zavedení opatření, které všude, kde to je možné, omezí, odstraní nebo zaměstnance od nebezpečí izolují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V případech, kde to možné není, musí být pracovní činnosti plánována a řízena pomocí organizačních opatření tak, aby její výkon byl bezpečný a neohrožoval zdraví</a:t>
            </a:r>
          </a:p>
        </p:txBody>
      </p:sp>
    </p:spTree>
    <p:extLst>
      <p:ext uri="{BB962C8B-B14F-4D97-AF65-F5344CB8AC3E}">
        <p14:creationId xmlns:p14="http://schemas.microsoft.com/office/powerpoint/2010/main" val="2378102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6DA27-AC76-4409-9A35-D81A63DB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III. ISO 41000 Facility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E5CAAF-42D9-4714-9A24-542F719B6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ISO 41011-FM-Slovník (2017)</a:t>
            </a:r>
          </a:p>
          <a:p>
            <a:r>
              <a:rPr lang="cs-CZ" dirty="0"/>
              <a:t>ISO 41012-FM-Pokyny pro strategické získávání a vypracování dohod (2017)</a:t>
            </a:r>
          </a:p>
          <a:p>
            <a:r>
              <a:rPr lang="cs-CZ" dirty="0"/>
              <a:t>ISO 41001-FM-Systémy řízení –Požadavky s návodem na použití (2018)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D750437-B598-458A-BA1F-B4ACB3553228}"/>
              </a:ext>
            </a:extLst>
          </p:cNvPr>
          <p:cNvSpPr txBox="1"/>
          <p:nvPr/>
        </p:nvSpPr>
        <p:spPr>
          <a:xfrm>
            <a:off x="230832" y="5733256"/>
            <a:ext cx="866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Štrup</a:t>
            </a:r>
            <a:r>
              <a:rPr lang="cs-CZ" sz="1200" dirty="0"/>
              <a:t> O. 2018. </a:t>
            </a:r>
            <a:r>
              <a:rPr lang="cs-CZ" sz="1200" i="1" dirty="0"/>
              <a:t>Význam ISO 41000 pro další rozvoj Facility managementu</a:t>
            </a:r>
            <a:r>
              <a:rPr lang="cs-CZ" sz="1200" dirty="0"/>
              <a:t>. TZB-</a:t>
            </a:r>
            <a:r>
              <a:rPr lang="cs-CZ" sz="1200" dirty="0" err="1"/>
              <a:t>info</a:t>
            </a:r>
            <a:r>
              <a:rPr lang="cs-CZ" sz="1200" dirty="0"/>
              <a:t>. Web: https://www.tzb-info.cz/normy-a-pravni-predpisy-facility-management/18240-vyznam-iso-41000-pro-dalsi-rozvoj-facility-managementu</a:t>
            </a:r>
          </a:p>
        </p:txBody>
      </p:sp>
    </p:spTree>
    <p:extLst>
      <p:ext uri="{BB962C8B-B14F-4D97-AF65-F5344CB8AC3E}">
        <p14:creationId xmlns:p14="http://schemas.microsoft.com/office/powerpoint/2010/main" val="36267818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90DC0-9870-4443-BD02-D6720E57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III. ISO 41000 Facility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3E6A0B-6D90-47FA-A855-E26A4182D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8871"/>
            <a:ext cx="8229600" cy="4525963"/>
          </a:xfrm>
        </p:spPr>
        <p:txBody>
          <a:bodyPr/>
          <a:lstStyle/>
          <a:p>
            <a:r>
              <a:rPr lang="cs-CZ" dirty="0"/>
              <a:t>FM poskytovatele –ISO 9000, ISO 41000</a:t>
            </a:r>
          </a:p>
          <a:p>
            <a:r>
              <a:rPr lang="cs-CZ" dirty="0"/>
              <a:t>Interní podpora FM- ISO 41000</a:t>
            </a:r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C0DAF47-4A52-4BEF-9871-1BF414A4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36912"/>
            <a:ext cx="2808312" cy="302521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FA6EC33-8AB0-4550-A7F9-AFEBAEC23C07}"/>
              </a:ext>
            </a:extLst>
          </p:cNvPr>
          <p:cNvSpPr txBox="1"/>
          <p:nvPr/>
        </p:nvSpPr>
        <p:spPr>
          <a:xfrm>
            <a:off x="230832" y="5733256"/>
            <a:ext cx="866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Štrup</a:t>
            </a:r>
            <a:r>
              <a:rPr lang="cs-CZ" sz="1200" dirty="0"/>
              <a:t> O. 2018. </a:t>
            </a:r>
            <a:r>
              <a:rPr lang="cs-CZ" sz="1200" i="1" dirty="0"/>
              <a:t>Význam ISO 41000 pro další rozvoj Facility managementu</a:t>
            </a:r>
            <a:r>
              <a:rPr lang="cs-CZ" sz="1200" dirty="0"/>
              <a:t>. TZB-</a:t>
            </a:r>
            <a:r>
              <a:rPr lang="cs-CZ" sz="1200" dirty="0" err="1"/>
              <a:t>info</a:t>
            </a:r>
            <a:r>
              <a:rPr lang="cs-CZ" sz="1200" dirty="0"/>
              <a:t>. Web: https://www.tzb-info.cz/normy-a-pravni-predpisy-facility-management/18240-vyznam-iso-41000-pro-dalsi-rozvoj-facility-managementu</a:t>
            </a:r>
          </a:p>
        </p:txBody>
      </p:sp>
    </p:spTree>
    <p:extLst>
      <p:ext uri="{BB962C8B-B14F-4D97-AF65-F5344CB8AC3E}">
        <p14:creationId xmlns:p14="http://schemas.microsoft.com/office/powerpoint/2010/main" val="11209848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FE5F26-2FB1-4125-8CC8-212C318F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III. ISO 41000 Facility management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64F02D5-7975-4673-9888-20DEF289D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60848"/>
            <a:ext cx="3739997" cy="373999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0FC23B0-FBC9-4ED0-A6E0-9EDFBC4AA7BC}"/>
              </a:ext>
            </a:extLst>
          </p:cNvPr>
          <p:cNvSpPr txBox="1"/>
          <p:nvPr/>
        </p:nvSpPr>
        <p:spPr>
          <a:xfrm>
            <a:off x="230832" y="5733256"/>
            <a:ext cx="866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Štrup</a:t>
            </a:r>
            <a:r>
              <a:rPr lang="cs-CZ" sz="1200" dirty="0"/>
              <a:t> O. 2018. </a:t>
            </a:r>
            <a:r>
              <a:rPr lang="cs-CZ" sz="1200" i="1" dirty="0"/>
              <a:t>Význam ISO 41000 pro další rozvoj Facility managementu</a:t>
            </a:r>
            <a:r>
              <a:rPr lang="cs-CZ" sz="1200" dirty="0"/>
              <a:t>. TZB-</a:t>
            </a:r>
            <a:r>
              <a:rPr lang="cs-CZ" sz="1200" dirty="0" err="1"/>
              <a:t>info</a:t>
            </a:r>
            <a:r>
              <a:rPr lang="cs-CZ" sz="1200" dirty="0"/>
              <a:t>. Web: https://www.tzb-info.cz/normy-a-pravni-predpisy-facility-management/18240-vyznam-iso-41000-pro-dalsi-rozvoj-facility-managementu</a:t>
            </a:r>
          </a:p>
        </p:txBody>
      </p:sp>
    </p:spTree>
    <p:extLst>
      <p:ext uri="{BB962C8B-B14F-4D97-AF65-F5344CB8AC3E}">
        <p14:creationId xmlns:p14="http://schemas.microsoft.com/office/powerpoint/2010/main" val="13599094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1E954B-030C-48E3-9446-46C5ACC49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III. ISO 41000 Facility management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E80332-2CFA-43CC-B216-F82BDCAA7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Jaká je potřeba podpory hlavního procesu?</a:t>
            </a:r>
          </a:p>
          <a:p>
            <a:r>
              <a:rPr lang="cs-CZ" dirty="0"/>
              <a:t>Podpora vychází z reality hlavní činnosti a je tvořena množstvím větších či menších služeb</a:t>
            </a:r>
          </a:p>
          <a:p>
            <a:r>
              <a:rPr lang="cs-CZ" dirty="0"/>
              <a:t>Pokud se realita hlavní činnosti dostatečně nespecifikuje, pak výsledek podpůrných služeb může významně ovlivnit nejen kvalitu výrobku/výstupu, ale i produktivity práce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1C7F2A9-658F-451A-8AFB-2AFD408B26D3}"/>
              </a:ext>
            </a:extLst>
          </p:cNvPr>
          <p:cNvSpPr txBox="1"/>
          <p:nvPr/>
        </p:nvSpPr>
        <p:spPr>
          <a:xfrm>
            <a:off x="230832" y="5733256"/>
            <a:ext cx="866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Štrup</a:t>
            </a:r>
            <a:r>
              <a:rPr lang="cs-CZ" sz="1200" dirty="0"/>
              <a:t> O. 2018. </a:t>
            </a:r>
            <a:r>
              <a:rPr lang="cs-CZ" sz="1200" i="1" dirty="0"/>
              <a:t>Význam ISO 41000 pro další rozvoj Facility managementu</a:t>
            </a:r>
            <a:r>
              <a:rPr lang="cs-CZ" sz="1200" dirty="0"/>
              <a:t>. TZB-</a:t>
            </a:r>
            <a:r>
              <a:rPr lang="cs-CZ" sz="1200" dirty="0" err="1"/>
              <a:t>info</a:t>
            </a:r>
            <a:r>
              <a:rPr lang="cs-CZ" sz="1200" dirty="0"/>
              <a:t>. Web: https://www.tzb-info.cz/normy-a-pravni-predpisy-facility-management/18240-vyznam-iso-41000-pro-dalsi-rozvoj-facility-managementu</a:t>
            </a:r>
          </a:p>
        </p:txBody>
      </p:sp>
    </p:spTree>
    <p:extLst>
      <p:ext uri="{BB962C8B-B14F-4D97-AF65-F5344CB8AC3E}">
        <p14:creationId xmlns:p14="http://schemas.microsoft.com/office/powerpoint/2010/main" val="271531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1.2. Hodnota a hodnotový řetězec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44824"/>
            <a:ext cx="7848600" cy="4536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Hodnota</a:t>
            </a:r>
            <a:r>
              <a:rPr lang="cs-CZ" altLang="cs-CZ" dirty="0"/>
              <a:t>- Vlastnosti, přínosy a další aspekty výrobků a služeb, za něž jsou zákazníci ochotni vynaložit své zdroje – peníze.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Hodnotový řetězec</a:t>
            </a:r>
            <a:r>
              <a:rPr lang="cs-CZ" altLang="cs-CZ" dirty="0"/>
              <a:t>-Určitý soubor pracovních činností, které krok po kroku přidávají hodnotu, počínaje zpracováním materiálu a konče hotovým produktem v rukou uživatele.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Management hodnotového řetězce </a:t>
            </a:r>
            <a:r>
              <a:rPr lang="cs-CZ" altLang="cs-CZ" dirty="0"/>
              <a:t>- Proces řízení jednotlivých sekvencí integrovaných činností a informací o toku produktu přes hodnotový řetězec.</a:t>
            </a:r>
          </a:p>
          <a:p>
            <a:pPr marL="0" indent="0"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594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IV. Platné části normy ČSNEN 15221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altLang="cs-CZ" sz="2400" dirty="0"/>
              <a:t>Část 3 - návod, jak dosáhnout/zajistit kvalitu ve FM</a:t>
            </a:r>
          </a:p>
          <a:p>
            <a:pPr lvl="1"/>
            <a:r>
              <a:rPr lang="cs-CZ" altLang="cs-CZ" sz="2400" dirty="0"/>
              <a:t>Část 4 – taxonomie FM – klasifikace a struktura</a:t>
            </a:r>
          </a:p>
          <a:p>
            <a:pPr lvl="1"/>
            <a:r>
              <a:rPr lang="cs-CZ" altLang="cs-CZ" sz="2400" dirty="0"/>
              <a:t>Část 6 – průvodce rozvojem a zlepšováním procesů</a:t>
            </a:r>
          </a:p>
          <a:p>
            <a:pPr lvl="1"/>
            <a:r>
              <a:rPr lang="cs-CZ" altLang="cs-CZ" sz="2400" dirty="0"/>
              <a:t>Část 6 – plošné a prostorové měření</a:t>
            </a:r>
          </a:p>
          <a:p>
            <a:pPr lvl="1"/>
            <a:r>
              <a:rPr lang="cs-CZ" altLang="cs-CZ" sz="2400" dirty="0"/>
              <a:t>Část 7 – </a:t>
            </a:r>
            <a:r>
              <a:rPr lang="cs-CZ" sz="2400" dirty="0"/>
              <a:t>Směrnice pro benchmarking výkonnosti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778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800975" cy="1455738"/>
          </a:xfrm>
        </p:spPr>
        <p:txBody>
          <a:bodyPr/>
          <a:lstStyle/>
          <a:p>
            <a:r>
              <a:rPr lang="cs-CZ" b="1" dirty="0"/>
              <a:t>IV. Platné části normy ČSNEN 15221- </a:t>
            </a:r>
            <a:r>
              <a:rPr lang="cs-CZ" altLang="cs-CZ" b="1" dirty="0"/>
              <a:t>ROZSAH NORMY 15221-3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8763000" cy="4687888"/>
          </a:xfrm>
        </p:spPr>
        <p:txBody>
          <a:bodyPr>
            <a:normAutofit/>
          </a:bodyPr>
          <a:lstStyle/>
          <a:p>
            <a:r>
              <a:rPr lang="cs-CZ" altLang="cs-CZ" sz="2800" dirty="0"/>
              <a:t>Návod jak dosáhnout/zajistit kvalitu ve FM (využívá ISO 9000):</a:t>
            </a:r>
          </a:p>
          <a:p>
            <a:pPr lvl="1"/>
            <a:r>
              <a:rPr lang="cs-CZ" altLang="cs-CZ" sz="2400" dirty="0"/>
              <a:t>Definuje termíny související s kvalitou  a hodnocením</a:t>
            </a:r>
          </a:p>
          <a:p>
            <a:pPr lvl="1"/>
            <a:r>
              <a:rPr lang="cs-CZ" altLang="cs-CZ" sz="2400" dirty="0"/>
              <a:t>Určuje důležitost kvality ve FM určuje kritéria a charakteristiky pro hodnocení:</a:t>
            </a:r>
          </a:p>
          <a:p>
            <a:pPr lvl="2"/>
            <a:r>
              <a:rPr lang="cs-CZ" altLang="cs-CZ" sz="2000" dirty="0"/>
              <a:t>Objektivní (fyzikální, časové, funkční, finanční)</a:t>
            </a:r>
          </a:p>
          <a:p>
            <a:pPr lvl="2"/>
            <a:r>
              <a:rPr lang="cs-CZ" altLang="cs-CZ" sz="2000" dirty="0"/>
              <a:t>Subjektivní (smyslové, vystupování, ergonomie)</a:t>
            </a:r>
          </a:p>
          <a:p>
            <a:pPr lvl="1"/>
            <a:r>
              <a:rPr lang="cs-CZ" altLang="cs-CZ" sz="2400" dirty="0"/>
              <a:t>Definuje cestu pro kvalitní naplnění SL/SLA (</a:t>
            </a:r>
            <a:r>
              <a:rPr lang="cs-CZ" altLang="cs-CZ" sz="2400" dirty="0" err="1"/>
              <a:t>Service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Level</a:t>
            </a:r>
            <a:r>
              <a:rPr lang="cs-CZ" altLang="cs-CZ" sz="2400" dirty="0"/>
              <a:t>)</a:t>
            </a:r>
          </a:p>
          <a:p>
            <a:pPr lvl="1"/>
            <a:r>
              <a:rPr lang="cs-CZ" altLang="cs-CZ" sz="2400" dirty="0"/>
              <a:t>Určuje jak definovat požadavky</a:t>
            </a:r>
          </a:p>
        </p:txBody>
      </p:sp>
    </p:spTree>
    <p:extLst>
      <p:ext uri="{BB962C8B-B14F-4D97-AF65-F5344CB8AC3E}">
        <p14:creationId xmlns:p14="http://schemas.microsoft.com/office/powerpoint/2010/main" val="2795149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00975" cy="137953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IV. Platné části normy ČSNEN 15221- </a:t>
            </a:r>
            <a:r>
              <a:rPr lang="cs-CZ" altLang="cs-CZ" b="1" dirty="0"/>
              <a:t>ROZSAH NORMY 15221-3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362200"/>
            <a:ext cx="8726488" cy="4114800"/>
          </a:xfrm>
        </p:spPr>
        <p:txBody>
          <a:bodyPr/>
          <a:lstStyle/>
          <a:p>
            <a:pPr lvl="1"/>
            <a:r>
              <a:rPr lang="cs-CZ" altLang="cs-CZ" dirty="0"/>
              <a:t>Definuje SL (</a:t>
            </a:r>
            <a:r>
              <a:rPr lang="cs-CZ" altLang="cs-CZ" dirty="0" err="1"/>
              <a:t>Service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r>
              <a:rPr lang="cs-CZ" altLang="cs-CZ" dirty="0"/>
              <a:t>):</a:t>
            </a:r>
          </a:p>
          <a:p>
            <a:pPr lvl="2"/>
            <a:r>
              <a:rPr lang="cs-CZ" altLang="cs-CZ" dirty="0"/>
              <a:t>Součásti</a:t>
            </a:r>
          </a:p>
          <a:p>
            <a:pPr lvl="2"/>
            <a:r>
              <a:rPr lang="cs-CZ" altLang="cs-CZ" dirty="0"/>
              <a:t>Principy a přístupy</a:t>
            </a:r>
          </a:p>
          <a:p>
            <a:pPr lvl="2"/>
            <a:r>
              <a:rPr lang="cs-CZ" altLang="cs-CZ" dirty="0"/>
              <a:t>Typy a klasifikace</a:t>
            </a:r>
          </a:p>
          <a:p>
            <a:pPr lvl="1"/>
            <a:r>
              <a:rPr lang="cs-CZ" altLang="cs-CZ" dirty="0"/>
              <a:t>Určuje způsoby měření a indikátory</a:t>
            </a:r>
          </a:p>
          <a:p>
            <a:pPr lvl="1"/>
            <a:r>
              <a:rPr lang="cs-CZ" altLang="cs-CZ" dirty="0"/>
              <a:t>Popisuje analýzu odchylek a možné závěry z nich plynoucí</a:t>
            </a:r>
          </a:p>
        </p:txBody>
      </p:sp>
    </p:spTree>
    <p:extLst>
      <p:ext uri="{BB962C8B-B14F-4D97-AF65-F5344CB8AC3E}">
        <p14:creationId xmlns:p14="http://schemas.microsoft.com/office/powerpoint/2010/main" val="706056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724775" cy="137953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IV. Platné části normy ČSNEN 15221- </a:t>
            </a:r>
            <a:r>
              <a:rPr lang="cs-CZ" altLang="cs-CZ" b="1" dirty="0"/>
              <a:t>ROZSAH NORMY 15221-4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38400"/>
            <a:ext cx="8229600" cy="3697288"/>
          </a:xfrm>
        </p:spPr>
        <p:txBody>
          <a:bodyPr/>
          <a:lstStyle/>
          <a:p>
            <a:r>
              <a:rPr lang="cs-CZ" altLang="cs-CZ" b="1" dirty="0"/>
              <a:t>Taxonomie </a:t>
            </a:r>
            <a:r>
              <a:rPr lang="cs-CZ" altLang="cs-CZ" b="1" dirty="0" err="1"/>
              <a:t>Facility</a:t>
            </a:r>
            <a:r>
              <a:rPr lang="cs-CZ" altLang="cs-CZ" b="1" dirty="0"/>
              <a:t> Managementu – klasifikace a struktura:</a:t>
            </a:r>
          </a:p>
          <a:p>
            <a:pPr lvl="1"/>
            <a:r>
              <a:rPr lang="cs-CZ" altLang="cs-CZ" b="1" dirty="0"/>
              <a:t>Kategorizace služeb:</a:t>
            </a:r>
          </a:p>
          <a:p>
            <a:pPr lvl="2"/>
            <a:r>
              <a:rPr lang="cs-CZ" altLang="cs-CZ" dirty="0"/>
              <a:t>Třídění podrobnější než v části 1</a:t>
            </a:r>
          </a:p>
          <a:p>
            <a:pPr lvl="2"/>
            <a:r>
              <a:rPr lang="cs-CZ" altLang="cs-CZ" dirty="0"/>
              <a:t>Strukturované číslování a kategorizace (5 stupňů)</a:t>
            </a:r>
          </a:p>
          <a:p>
            <a:pPr lvl="2"/>
            <a:r>
              <a:rPr lang="cs-CZ" altLang="cs-CZ" dirty="0"/>
              <a:t>Dělení podle obsahu, nákladů, kompetencí…</a:t>
            </a:r>
          </a:p>
        </p:txBody>
      </p:sp>
    </p:spTree>
    <p:extLst>
      <p:ext uri="{BB962C8B-B14F-4D97-AF65-F5344CB8AC3E}">
        <p14:creationId xmlns:p14="http://schemas.microsoft.com/office/powerpoint/2010/main" val="510989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877175" cy="137953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IV. Platné části normy ČSNEN 15221- </a:t>
            </a:r>
            <a:r>
              <a:rPr lang="cs-CZ" altLang="cs-CZ" b="1" dirty="0"/>
              <a:t>ROZSAH NORMY 15221-4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2667000"/>
            <a:ext cx="8802687" cy="3163888"/>
          </a:xfrm>
        </p:spPr>
        <p:txBody>
          <a:bodyPr/>
          <a:lstStyle/>
          <a:p>
            <a:pPr lvl="1"/>
            <a:r>
              <a:rPr lang="cs-CZ" altLang="cs-CZ" dirty="0"/>
              <a:t>Interakce procesů, výkonů, kvality a ceny</a:t>
            </a:r>
          </a:p>
          <a:p>
            <a:pPr lvl="1"/>
            <a:r>
              <a:rPr lang="cs-CZ" altLang="cs-CZ" dirty="0"/>
              <a:t>Kvalitativní cyklus PDCA (</a:t>
            </a:r>
            <a:r>
              <a:rPr lang="cs-CZ" altLang="cs-CZ" dirty="0" err="1"/>
              <a:t>Plan</a:t>
            </a:r>
            <a:r>
              <a:rPr lang="cs-CZ" altLang="cs-CZ" dirty="0"/>
              <a:t> - Do - </a:t>
            </a:r>
            <a:r>
              <a:rPr lang="cs-CZ" altLang="cs-CZ" dirty="0" err="1"/>
              <a:t>Check</a:t>
            </a:r>
            <a:r>
              <a:rPr lang="cs-CZ" altLang="cs-CZ" dirty="0"/>
              <a:t> - </a:t>
            </a:r>
            <a:r>
              <a:rPr lang="cs-CZ" altLang="cs-CZ" dirty="0" err="1"/>
              <a:t>Act</a:t>
            </a:r>
            <a:r>
              <a:rPr lang="cs-CZ" altLang="cs-CZ" dirty="0"/>
              <a:t>) (</a:t>
            </a:r>
            <a:r>
              <a:rPr lang="cs-CZ" altLang="cs-CZ" dirty="0" err="1"/>
              <a:t>Demingův</a:t>
            </a:r>
            <a:r>
              <a:rPr lang="cs-CZ" altLang="cs-CZ" dirty="0"/>
              <a:t> cyklus)</a:t>
            </a:r>
          </a:p>
          <a:p>
            <a:pPr lvl="2"/>
            <a:r>
              <a:rPr lang="cs-CZ" altLang="cs-CZ" dirty="0"/>
              <a:t>Provázání na úrovně řízení</a:t>
            </a:r>
          </a:p>
          <a:p>
            <a:pPr lvl="2"/>
            <a:r>
              <a:rPr lang="cs-CZ" altLang="cs-CZ" dirty="0"/>
              <a:t>Hodnocení</a:t>
            </a:r>
          </a:p>
          <a:p>
            <a:pPr lvl="1"/>
            <a:r>
              <a:rPr lang="cs-CZ" altLang="cs-CZ" dirty="0"/>
              <a:t>Cenové parametry FM služby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84" y="3701138"/>
            <a:ext cx="2333280" cy="25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87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IV. Platné části normy ČSNEN 15221- </a:t>
            </a:r>
            <a:r>
              <a:rPr lang="cs-CZ" altLang="cs-CZ" b="1" dirty="0"/>
              <a:t>ROZSAH NORMY 15221-5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Návod na procesy v FM:</a:t>
            </a:r>
          </a:p>
          <a:p>
            <a:pPr lvl="1"/>
            <a:r>
              <a:rPr lang="cs-CZ" dirty="0"/>
              <a:t>řízení dodávek jak z pohledu klienta, tak i poskytovatele služeb </a:t>
            </a:r>
            <a:r>
              <a:rPr lang="cs-CZ" dirty="0" err="1"/>
              <a:t>facility</a:t>
            </a:r>
            <a:r>
              <a:rPr lang="cs-CZ" dirty="0"/>
              <a:t> managementu či jeho subdodavatele.</a:t>
            </a:r>
          </a:p>
          <a:p>
            <a:pPr lvl="1"/>
            <a:r>
              <a:rPr lang="cs-CZ" dirty="0"/>
              <a:t>Vysvětluje obsahy strategické, taktické a provozní úrovně řízení a v přehledných grafech a schématech zpřesňuje či přibližuje detailněji problematiku tohoto řízení. </a:t>
            </a:r>
          </a:p>
          <a:p>
            <a:pPr lvl="1"/>
            <a:r>
              <a:rPr lang="cs-CZ" dirty="0"/>
              <a:t>Procesy jsou přiblíženy nejen z obsahového, ale i časového hlediska (souslednosti, návaznosti, inicializační události atd.).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328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IV. Platné části normy ČSNEN 15221- </a:t>
            </a:r>
            <a:r>
              <a:rPr lang="cs-CZ" altLang="cs-CZ" b="1" dirty="0"/>
              <a:t>ROZSAH NORMY 15221-6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Měření ploch a prostorů ve FM:</a:t>
            </a:r>
          </a:p>
          <a:p>
            <a:pPr lvl="1"/>
            <a:r>
              <a:rPr lang="cs-CZ" dirty="0"/>
              <a:t>Rozdělení ploch a objemů do jednotlivých kategorií</a:t>
            </a:r>
          </a:p>
          <a:p>
            <a:pPr lvl="1"/>
            <a:r>
              <a:rPr lang="cs-CZ" dirty="0"/>
              <a:t>Tyto kategorie jsou slovně definovány, navzájem provázány a pro přehlednost graficky jednoznačně zobrazeny (ve schematických půdorysech a řezech). </a:t>
            </a:r>
          </a:p>
          <a:p>
            <a:pPr lvl="1"/>
            <a:r>
              <a:rPr lang="cs-CZ" dirty="0"/>
              <a:t>Zavedením principů šestého dílu do běžné praxe by se měla </a:t>
            </a:r>
            <a:r>
              <a:rPr lang="cs-CZ" b="1" dirty="0">
                <a:solidFill>
                  <a:srgbClr val="C00000"/>
                </a:solidFill>
              </a:rPr>
              <a:t>sjednotit pasportizace a značení ploch a tím by měl být vytvořen předpoklad k přesnému měření nákladů, spotřeb, výměr atd. a jejich následnému vyhodnotitelnému poměřování </a:t>
            </a:r>
            <a:r>
              <a:rPr lang="cs-CZ" dirty="0"/>
              <a:t>(v návaznosti na sedmou část souboru).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0135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IV. Platné části normy ČSNEN 15221- </a:t>
            </a:r>
            <a:r>
              <a:rPr lang="cs-CZ" altLang="cs-CZ" b="1" dirty="0"/>
              <a:t>ROZSAH NORMY 15221-7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Směrnice pro </a:t>
            </a:r>
            <a:r>
              <a:rPr lang="cs-CZ" dirty="0" err="1"/>
              <a:t>benchmarking</a:t>
            </a:r>
            <a:r>
              <a:rPr lang="cs-CZ" dirty="0"/>
              <a:t> výkonnosti:</a:t>
            </a:r>
          </a:p>
          <a:p>
            <a:pPr lvl="1"/>
            <a:r>
              <a:rPr lang="cs-CZ" dirty="0"/>
              <a:t>uvádí pokyny </a:t>
            </a:r>
            <a:r>
              <a:rPr lang="cs-CZ" b="1" dirty="0">
                <a:solidFill>
                  <a:srgbClr val="C00000"/>
                </a:solidFill>
              </a:rPr>
              <a:t>pro výkonnostní </a:t>
            </a:r>
            <a:r>
              <a:rPr lang="cs-CZ" b="1" dirty="0" err="1">
                <a:solidFill>
                  <a:srgbClr val="C00000"/>
                </a:solidFill>
              </a:rPr>
              <a:t>benchmarking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/>
              <a:t>a obsahuje jasné termíny a definice, jakož i metody </a:t>
            </a:r>
            <a:r>
              <a:rPr lang="cs-CZ" dirty="0" err="1"/>
              <a:t>benchmarkingu</a:t>
            </a:r>
            <a:r>
              <a:rPr lang="cs-CZ" dirty="0"/>
              <a:t> produktů a služeb </a:t>
            </a:r>
            <a:r>
              <a:rPr lang="cs-CZ" dirty="0" err="1"/>
              <a:t>facility</a:t>
            </a:r>
            <a:r>
              <a:rPr lang="cs-CZ" dirty="0"/>
              <a:t> managementu zařízení a služeb, jakož i organizací a provozů </a:t>
            </a:r>
            <a:r>
              <a:rPr lang="cs-CZ" dirty="0" err="1"/>
              <a:t>facility</a:t>
            </a:r>
            <a:r>
              <a:rPr lang="cs-CZ" dirty="0"/>
              <a:t> managementu.</a:t>
            </a:r>
          </a:p>
          <a:p>
            <a:pPr lvl="1"/>
            <a:r>
              <a:rPr lang="cs-CZ" dirty="0"/>
              <a:t>stanoví </a:t>
            </a:r>
            <a:r>
              <a:rPr lang="cs-CZ" b="1" dirty="0">
                <a:solidFill>
                  <a:srgbClr val="C00000"/>
                </a:solidFill>
              </a:rPr>
              <a:t>společný základ pro </a:t>
            </a:r>
            <a:r>
              <a:rPr lang="cs-CZ" b="1" dirty="0" err="1">
                <a:solidFill>
                  <a:srgbClr val="C00000"/>
                </a:solidFill>
              </a:rPr>
              <a:t>benchmarking</a:t>
            </a:r>
            <a:r>
              <a:rPr lang="cs-CZ" b="1" dirty="0">
                <a:solidFill>
                  <a:srgbClr val="C00000"/>
                </a:solidFill>
              </a:rPr>
              <a:t> nákladů ve </a:t>
            </a:r>
            <a:r>
              <a:rPr lang="cs-CZ" b="1" dirty="0" err="1">
                <a:solidFill>
                  <a:srgbClr val="C00000"/>
                </a:solidFill>
              </a:rPr>
              <a:t>facility</a:t>
            </a:r>
            <a:r>
              <a:rPr lang="cs-CZ" b="1" dirty="0">
                <a:solidFill>
                  <a:srgbClr val="C00000"/>
                </a:solidFill>
              </a:rPr>
              <a:t> managementu, podlahových ploch a dopadů na životní prostředí</a:t>
            </a:r>
            <a:r>
              <a:rPr lang="cs-CZ" dirty="0"/>
              <a:t>, stejně jako kvality služeb, spokojenosti a produktivity.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767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/>
              <a:t>LITERATURA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017713"/>
            <a:ext cx="8802688" cy="4114800"/>
          </a:xfrm>
        </p:spPr>
        <p:txBody>
          <a:bodyPr>
            <a:normAutofit/>
          </a:bodyPr>
          <a:lstStyle/>
          <a:p>
            <a:r>
              <a:rPr lang="cs-CZ" altLang="cs-CZ" sz="2000" dirty="0"/>
              <a:t>ROBBINS, S. P., COULTER, M. </a:t>
            </a:r>
            <a:r>
              <a:rPr lang="cs-CZ" altLang="cs-CZ" sz="2000" i="1" dirty="0"/>
              <a:t>Management.</a:t>
            </a:r>
            <a:r>
              <a:rPr lang="cs-CZ" altLang="cs-CZ" sz="2000" dirty="0"/>
              <a:t> 7. vyd. Praha: </a:t>
            </a:r>
            <a:r>
              <a:rPr lang="cs-CZ" altLang="cs-CZ" sz="2000" dirty="0" err="1"/>
              <a:t>Grada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Publishing</a:t>
            </a:r>
            <a:r>
              <a:rPr lang="cs-CZ" altLang="cs-CZ" sz="2000" dirty="0"/>
              <a:t>, 2004, 600 s. ISBN 80-247-0495-1</a:t>
            </a:r>
          </a:p>
          <a:p>
            <a:r>
              <a:rPr lang="cs-CZ" sz="2000" dirty="0" err="1"/>
              <a:t>Štrup</a:t>
            </a:r>
            <a:r>
              <a:rPr lang="cs-CZ" sz="2000" dirty="0"/>
              <a:t> O. 2018. </a:t>
            </a:r>
            <a:r>
              <a:rPr lang="cs-CZ" sz="2000" i="1" dirty="0"/>
              <a:t>Význam ISO 41000 pro další rozvoj Facility managementu</a:t>
            </a:r>
            <a:r>
              <a:rPr lang="cs-CZ" sz="2000" dirty="0"/>
              <a:t>. TZB-</a:t>
            </a:r>
            <a:r>
              <a:rPr lang="cs-CZ" sz="2000" dirty="0" err="1"/>
              <a:t>info</a:t>
            </a:r>
            <a:r>
              <a:rPr lang="cs-CZ" sz="2000" dirty="0"/>
              <a:t>. Web: https://www.tzb-info.cz/normy-a-pravni-predpisy-facility-management/18240-vyznam-iso-41000-pro-dalsi-rozvoj-facility-managementu</a:t>
            </a:r>
            <a:endParaRPr lang="cs-CZ" altLang="cs-CZ" sz="2000" dirty="0"/>
          </a:p>
          <a:p>
            <a:r>
              <a:rPr lang="cs-CZ" altLang="cs-CZ" sz="2000" dirty="0"/>
              <a:t>VLČEK, R. </a:t>
            </a:r>
            <a:r>
              <a:rPr lang="cs-CZ" altLang="cs-CZ" sz="2000" i="1" dirty="0"/>
              <a:t>Hodnota pro zákazníka.</a:t>
            </a:r>
            <a:r>
              <a:rPr lang="cs-CZ" altLang="cs-CZ" sz="2000" dirty="0"/>
              <a:t> 1. vyd. Praha: Management </a:t>
            </a:r>
            <a:r>
              <a:rPr lang="cs-CZ" altLang="cs-CZ" sz="2000" dirty="0" err="1"/>
              <a:t>Press</a:t>
            </a:r>
            <a:r>
              <a:rPr lang="cs-CZ" altLang="cs-CZ" sz="2000" dirty="0"/>
              <a:t>, 2002, 443 s. ISBN 80-7261-068-6</a:t>
            </a:r>
          </a:p>
          <a:p>
            <a:r>
              <a:rPr lang="cs-CZ" altLang="cs-CZ" sz="2000" dirty="0"/>
              <a:t>VYSKOČIL, V. K. a kol. </a:t>
            </a:r>
            <a:r>
              <a:rPr lang="cs-CZ" altLang="cs-CZ" sz="2000" i="1" dirty="0"/>
              <a:t>Management podpůrných procesů. </a:t>
            </a:r>
            <a:r>
              <a:rPr lang="cs-CZ" altLang="cs-CZ" sz="2000" i="1" dirty="0" err="1"/>
              <a:t>Facility</a:t>
            </a:r>
            <a:r>
              <a:rPr lang="cs-CZ" altLang="cs-CZ" sz="2000" i="1" dirty="0"/>
              <a:t> Management.</a:t>
            </a:r>
            <a:r>
              <a:rPr lang="cs-CZ" altLang="cs-CZ" sz="2000" dirty="0"/>
              <a:t> 1. vyd. Praha: Professional </a:t>
            </a:r>
            <a:r>
              <a:rPr lang="cs-CZ" altLang="cs-CZ" sz="2000" dirty="0" err="1"/>
              <a:t>Publishing</a:t>
            </a:r>
            <a:r>
              <a:rPr lang="cs-CZ" altLang="cs-CZ" sz="2000" dirty="0"/>
              <a:t>, 2010, 415 s. ISBN 978-80-7431-022-5</a:t>
            </a:r>
          </a:p>
          <a:p>
            <a:r>
              <a:rPr lang="cs-CZ" altLang="cs-CZ" sz="2000" dirty="0"/>
              <a:t>VYSKOČIL, V. K., ŠTRUP, O. </a:t>
            </a:r>
            <a:r>
              <a:rPr lang="cs-CZ" altLang="cs-CZ" sz="2000" i="1" dirty="0"/>
              <a:t>Podpůrné procesy a snižování režijních nákladů (</a:t>
            </a:r>
            <a:r>
              <a:rPr lang="cs-CZ" altLang="cs-CZ" sz="2000" i="1" dirty="0" err="1"/>
              <a:t>Facility</a:t>
            </a:r>
            <a:r>
              <a:rPr lang="cs-CZ" altLang="cs-CZ" sz="2000" i="1" dirty="0"/>
              <a:t> Management),</a:t>
            </a:r>
            <a:r>
              <a:rPr lang="cs-CZ" altLang="cs-CZ" sz="2000" dirty="0"/>
              <a:t> 1. vyd., Praha: Professional </a:t>
            </a:r>
            <a:r>
              <a:rPr lang="cs-CZ" altLang="cs-CZ" sz="2000" dirty="0" err="1"/>
              <a:t>Publishing</a:t>
            </a:r>
            <a:r>
              <a:rPr lang="cs-CZ" altLang="cs-CZ" sz="2000" dirty="0"/>
              <a:t>, 2003, 288 s. ISBN 80-86419-45-2</a:t>
            </a:r>
          </a:p>
          <a:p>
            <a:endParaRPr lang="cs-CZ" altLang="cs-CZ" sz="2000" dirty="0"/>
          </a:p>
          <a:p>
            <a:endParaRPr lang="cs-CZ" altLang="cs-CZ" sz="2000" dirty="0"/>
          </a:p>
          <a:p>
            <a:endParaRPr lang="cs-CZ" altLang="cs-CZ" sz="2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958F425-A79C-422E-9140-0877A454B697}"/>
              </a:ext>
            </a:extLst>
          </p:cNvPr>
          <p:cNvSpPr txBox="1"/>
          <p:nvPr/>
        </p:nvSpPr>
        <p:spPr>
          <a:xfrm>
            <a:off x="230832" y="5733256"/>
            <a:ext cx="8661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0449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562975" cy="1455738"/>
          </a:xfrm>
        </p:spPr>
        <p:txBody>
          <a:bodyPr/>
          <a:lstStyle/>
          <a:p>
            <a:pPr algn="ctr"/>
            <a:r>
              <a:rPr lang="cs-CZ" altLang="cs-CZ" sz="3600" b="1" dirty="0"/>
              <a:t>1.3. Požadavky na úspěšné řízení hodnotového řetězce (MHŘ)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8839200" cy="4535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Koordinace a spolupráce </a:t>
            </a:r>
            <a:r>
              <a:rPr lang="cs-CZ" altLang="cs-CZ" sz="2400" dirty="0"/>
              <a:t>– všichni partneři v řetězci musí identifikovat požadavky a přání zákazníků.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Investování do technologie </a:t>
            </a:r>
            <a:r>
              <a:rPr lang="cs-CZ" altLang="cs-CZ" sz="2400" dirty="0"/>
              <a:t>– úspěšný MHŘ je nemyslitelný bez značných investic do ICT.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Organizování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/>
              <a:t>– MHŘ radikálně mění organizační procesy.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Vůdcovství </a:t>
            </a:r>
            <a:r>
              <a:rPr lang="cs-CZ" altLang="cs-CZ" sz="2400" dirty="0"/>
              <a:t>(silný a angažovaný vůdce je podmínkou).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Zaměstnanci, lidské zdroje </a:t>
            </a:r>
            <a:r>
              <a:rPr lang="cs-CZ" altLang="cs-CZ" sz="2400" dirty="0"/>
              <a:t>– zaměstnanci jsou nejdůležitějším zdrojem organizace.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Kultura a přístupy organizace </a:t>
            </a:r>
            <a:r>
              <a:rPr lang="cs-CZ" altLang="cs-CZ" sz="2400" dirty="0"/>
              <a:t>(hodnoty: sdílení, spolupráce, otevřenost, flexibilita, vzájemný respekt a důvěra).</a:t>
            </a:r>
          </a:p>
        </p:txBody>
      </p:sp>
    </p:spTree>
    <p:extLst>
      <p:ext uri="{BB962C8B-B14F-4D97-AF65-F5344CB8AC3E}">
        <p14:creationId xmlns:p14="http://schemas.microsoft.com/office/powerpoint/2010/main" val="2099357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181975" cy="846138"/>
          </a:xfrm>
        </p:spPr>
        <p:txBody>
          <a:bodyPr/>
          <a:lstStyle/>
          <a:p>
            <a:pPr algn="ctr"/>
            <a:r>
              <a:rPr lang="cs-CZ" altLang="cs-CZ" b="1" dirty="0"/>
              <a:t>1.3. Průzkum – přínosy MHŘ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8574088" cy="4114800"/>
          </a:xfrm>
        </p:spPr>
        <p:txBody>
          <a:bodyPr/>
          <a:lstStyle/>
          <a:p>
            <a:r>
              <a:rPr lang="cs-CZ" altLang="cs-CZ" sz="2800" dirty="0"/>
              <a:t>Zlepšení služeb zákazníkům – hlavní přínos (44%)</a:t>
            </a:r>
          </a:p>
          <a:p>
            <a:r>
              <a:rPr lang="cs-CZ" altLang="cs-CZ" sz="2800" dirty="0"/>
              <a:t>Úspora nákladů a zrychlení dodávek (40%)</a:t>
            </a:r>
          </a:p>
          <a:p>
            <a:r>
              <a:rPr lang="cs-CZ" altLang="cs-CZ" sz="2800" dirty="0"/>
              <a:t>Zlepšení kvality (39%)</a:t>
            </a:r>
          </a:p>
          <a:p>
            <a:r>
              <a:rPr lang="cs-CZ" altLang="cs-CZ" sz="2800" dirty="0"/>
              <a:t>Snížení zásob (35%)</a:t>
            </a:r>
          </a:p>
          <a:p>
            <a:r>
              <a:rPr lang="cs-CZ" altLang="cs-CZ" sz="2800" dirty="0"/>
              <a:t>Zlepšení logistiky (27%)</a:t>
            </a:r>
          </a:p>
          <a:p>
            <a:r>
              <a:rPr lang="cs-CZ" altLang="cs-CZ" sz="2800" dirty="0"/>
              <a:t>Zvýšení prodeje (26%)</a:t>
            </a:r>
          </a:p>
          <a:p>
            <a:r>
              <a:rPr lang="cs-CZ" altLang="cs-CZ" sz="2800" dirty="0"/>
              <a:t>Zvýšení tržního podílu (20%)</a:t>
            </a:r>
          </a:p>
        </p:txBody>
      </p:sp>
    </p:spTree>
    <p:extLst>
      <p:ext uri="{BB962C8B-B14F-4D97-AF65-F5344CB8AC3E}">
        <p14:creationId xmlns:p14="http://schemas.microsoft.com/office/powerpoint/2010/main" val="3581742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1.3. Překážky MHŘ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8802688" cy="4840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Organizační bariéry </a:t>
            </a:r>
            <a:r>
              <a:rPr lang="cs-CZ" altLang="cs-CZ" sz="2400" dirty="0"/>
              <a:t>– nejobtížnější překážky: neochota předávat informace, změnit současný zavedený stav, problém informační bezpečnosti (bezpečnost ICT, bezpečnost </a:t>
            </a:r>
            <a:r>
              <a:rPr lang="cs-CZ" altLang="cs-CZ" sz="2400" dirty="0" err="1"/>
              <a:t>INTERNETu</a:t>
            </a:r>
            <a:r>
              <a:rPr lang="cs-CZ" altLang="cs-CZ" sz="2400" dirty="0"/>
              <a:t>), neochota zaměstnanců změnit „status quo“…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Kulturní přístupy </a:t>
            </a:r>
            <a:r>
              <a:rPr lang="cs-CZ" altLang="cs-CZ" sz="2400" dirty="0"/>
              <a:t>– rozsah důvěry a nedůvěry (kultivované vztahy jsou nejvážnější hrozbou pro duševní vlastnictví i strategické informace).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Potřebné kapacity </a:t>
            </a:r>
            <a:r>
              <a:rPr lang="cs-CZ" altLang="cs-CZ" sz="2400" dirty="0"/>
              <a:t>– rozsah kapacit jednotlivých partnerů (až po extrémní koordinaci a spolupráci)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Lidé</a:t>
            </a:r>
            <a:r>
              <a:rPr lang="cs-CZ" altLang="cs-CZ" sz="2400" dirty="0"/>
              <a:t> – (bezvýhradná angažovanost jako projev loajality je podmínkou úspěchu MHŘ) – hlavním problémem je zde nedostatek zkušených manažerů, schopných a ochotných postavit se do čela.</a:t>
            </a:r>
          </a:p>
        </p:txBody>
      </p:sp>
    </p:spTree>
    <p:extLst>
      <p:ext uri="{BB962C8B-B14F-4D97-AF65-F5344CB8AC3E}">
        <p14:creationId xmlns:p14="http://schemas.microsoft.com/office/powerpoint/2010/main" val="3909865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3961</Words>
  <Application>Microsoft Office PowerPoint</Application>
  <PresentationFormat>Předvádění na obrazovce (4:3)</PresentationFormat>
  <Paragraphs>436</Paragraphs>
  <Slides>68</Slides>
  <Notes>64</Notes>
  <HiddenSlides>1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4" baseType="lpstr">
      <vt:lpstr>Arial</vt:lpstr>
      <vt:lpstr>Calibri</vt:lpstr>
      <vt:lpstr>Wingdings</vt:lpstr>
      <vt:lpstr>Motiv systému Office</vt:lpstr>
      <vt:lpstr>1_Office Theme</vt:lpstr>
      <vt:lpstr>Rastrový obrázek</vt:lpstr>
      <vt:lpstr>MANAGEMENT PODPŮRNÝCH PROCESŮ – FACILITY MANAGEMENT JAKO NÁSTROJ OPTIMALIZACE NÁKLADŮ</vt:lpstr>
      <vt:lpstr>Plán</vt:lpstr>
      <vt:lpstr>1. Role MPP v hodnototvorném řetězci. Management hodnotového řetězce</vt:lpstr>
      <vt:lpstr>1.1. Role MPP v hodnototvorném řetězci</vt:lpstr>
      <vt:lpstr>1.1. Dílčí problematiky poskytování podpůrných služeb</vt:lpstr>
      <vt:lpstr>1.2. Hodnota a hodnotový řetězec</vt:lpstr>
      <vt:lpstr>1.3. Požadavky na úspěšné řízení hodnotového řetězce (MHŘ)</vt:lpstr>
      <vt:lpstr>1.3. Průzkum – přínosy MHŘ</vt:lpstr>
      <vt:lpstr>1.3. Překážky MHŘ</vt:lpstr>
      <vt:lpstr>1.4. Kategorie hodnoty pro zákazníka</vt:lpstr>
      <vt:lpstr>1.4. Zdroje</vt:lpstr>
      <vt:lpstr>1.4. Podnikatelské kroky při maximalizaci hodnoty pro zákazníka</vt:lpstr>
      <vt:lpstr>1.4. Růst hodnoty pro zákazníka</vt:lpstr>
      <vt:lpstr>1.4. Fenomén komerční úspěšnosti</vt:lpstr>
      <vt:lpstr>1.4. Předpoklad konkurenceschopné a komerčně úspěšné produkce</vt:lpstr>
      <vt:lpstr>2. Rozvržení nákladů a aktiv, chování nákladů</vt:lpstr>
      <vt:lpstr>2. Řízení provozních nákladů</vt:lpstr>
      <vt:lpstr>2. Řízení režijních nákladů</vt:lpstr>
      <vt:lpstr>2. Rozvržení nákladů a aktiv, chování nákladů</vt:lpstr>
      <vt:lpstr>3. Přehled určujících faktorů nákladů. Nákladové determinanty</vt:lpstr>
      <vt:lpstr>3. Přehled určujících faktorů nákladů. Nákladové determinanty</vt:lpstr>
      <vt:lpstr>4. Kontrola nákladů, životní cyklus nákladů</vt:lpstr>
      <vt:lpstr>4. Kontrola nákladů, životní cyklus majetku</vt:lpstr>
      <vt:lpstr>4.Náklady během životního cyklu stavebního díla</vt:lpstr>
      <vt:lpstr>5. Metody stanovení efektivnosti podnikových investic </vt:lpstr>
      <vt:lpstr>5. Zainteresované subjekty, zájmové skupiny - stakeholdeři</vt:lpstr>
      <vt:lpstr>5. Shareholders value</vt:lpstr>
      <vt:lpstr>5. Cíle podnikání</vt:lpstr>
      <vt:lpstr>5. Koncepce</vt:lpstr>
      <vt:lpstr>5. Konkrétní ukazatelé</vt:lpstr>
      <vt:lpstr>5. Ukazatel MVA</vt:lpstr>
      <vt:lpstr>5. Ukazatel EVA</vt:lpstr>
      <vt:lpstr>6. Majetková struktura a faktory které ji ovlivňují</vt:lpstr>
      <vt:lpstr>6. Majetková struktura a faktory které ji ovlivňují</vt:lpstr>
      <vt:lpstr>7. Strategie správy majetku</vt:lpstr>
      <vt:lpstr>7. Strategie správy majetku</vt:lpstr>
      <vt:lpstr>7. Strategie správy majetku</vt:lpstr>
      <vt:lpstr>7. Strategie správy majetku</vt:lpstr>
      <vt:lpstr>7. Kritéria hodnocení obnovy (rekonstrukce) majetku:</vt:lpstr>
      <vt:lpstr>7. Souhrn hledisek obnovy majetku je závislý na:</vt:lpstr>
      <vt:lpstr>7. Praktický návod</vt:lpstr>
      <vt:lpstr>Norma ISO 41000  Norma ČSN EN 15221 </vt:lpstr>
      <vt:lpstr>Norma ČSNEN 15221</vt:lpstr>
      <vt:lpstr>I. Cíle FM a očekávání ze strany klienta a ze strany poskytovatele</vt:lpstr>
      <vt:lpstr>I.1. CÍL FACILITY MANAGEMENTU (IFMA CZ)</vt:lpstr>
      <vt:lpstr>I.2. OČEKÁVÁNÍ Z POHLEDU KLIENTA</vt:lpstr>
      <vt:lpstr>I.3. OČEKÁVÁNÍ Z POHLEDU POSKYTOVATELE</vt:lpstr>
      <vt:lpstr>II. Přehled norem</vt:lpstr>
      <vt:lpstr>II.1. PŘEHLED NOREM (ISO, OHSAS)</vt:lpstr>
      <vt:lpstr>II.2. ISO: NORMA ISO 9001</vt:lpstr>
      <vt:lpstr>II.2. ISO: KOMPLEX NOREM</vt:lpstr>
      <vt:lpstr>II.2. ISO: NORMA ISO 14001</vt:lpstr>
      <vt:lpstr>II.2. ISO: „POMOCNÁ“ NORMA</vt:lpstr>
      <vt:lpstr>II.2. ISO: NORMA ISO 27001</vt:lpstr>
      <vt:lpstr>II.3. NORMA OHSAS 18001</vt:lpstr>
      <vt:lpstr>III. ISO 41000 Facility management</vt:lpstr>
      <vt:lpstr>III. ISO 41000 Facility management</vt:lpstr>
      <vt:lpstr>III. ISO 41000 Facility management</vt:lpstr>
      <vt:lpstr>III. ISO 41000 Facility management</vt:lpstr>
      <vt:lpstr>IV. Platné části normy ČSNEN 15221</vt:lpstr>
      <vt:lpstr>IV. Platné části normy ČSNEN 15221- ROZSAH NORMY 15221-3</vt:lpstr>
      <vt:lpstr>IV. Platné části normy ČSNEN 15221- ROZSAH NORMY 15221-3</vt:lpstr>
      <vt:lpstr>IV. Platné části normy ČSNEN 15221- ROZSAH NORMY 15221-4</vt:lpstr>
      <vt:lpstr>IV. Platné části normy ČSNEN 15221- ROZSAH NORMY 15221-4</vt:lpstr>
      <vt:lpstr>IV. Platné části normy ČSNEN 15221- ROZSAH NORMY 15221-5</vt:lpstr>
      <vt:lpstr>IV. Platné části normy ČSNEN 15221- ROZSAH NORMY 15221-6</vt:lpstr>
      <vt:lpstr>IV. Platné části normy ČSNEN 15221- ROZSAH NORMY 15221-7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PODPŮRNÝCH PROCESŮ – FACILITY MANAGEMENT JAKO NÁSTROJ OPTIMALIZACE NÁKLADŮ</dc:title>
  <dc:creator>ChytilovaE</dc:creator>
  <cp:lastModifiedBy>Chytilová Ekaterina</cp:lastModifiedBy>
  <cp:revision>29</cp:revision>
  <cp:lastPrinted>2019-10-14T08:14:00Z</cp:lastPrinted>
  <dcterms:created xsi:type="dcterms:W3CDTF">2016-10-11T07:09:21Z</dcterms:created>
  <dcterms:modified xsi:type="dcterms:W3CDTF">2019-10-14T08:22:19Z</dcterms:modified>
</cp:coreProperties>
</file>