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41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42.xml" ContentType="application/vnd.openxmlformats-officedocument.themeOverr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44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45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47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48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49.xml" ContentType="application/vnd.openxmlformats-officedocument.themeOverride+xml"/>
  <Override PartName="/ppt/notesSlides/notesSlide50.xml" ContentType="application/vnd.openxmlformats-officedocument.presentationml.notesSlide+xml"/>
  <Override PartName="/ppt/theme/themeOverride50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51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52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53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54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55.xml" ContentType="application/vnd.openxmlformats-officedocument.themeOverride+xml"/>
  <Override PartName="/ppt/notesSlides/notesSlide56.xml" ContentType="application/vnd.openxmlformats-officedocument.presentationml.notesSlide+xml"/>
  <Override PartName="/ppt/theme/themeOverride56.xml" ContentType="application/vnd.openxmlformats-officedocument.themeOverride+xml"/>
  <Override PartName="/ppt/notesSlides/notesSlide57.xml" ContentType="application/vnd.openxmlformats-officedocument.presentationml.notesSlide+xml"/>
  <Override PartName="/ppt/theme/themeOverride57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58.xml" ContentType="application/vnd.openxmlformats-officedocument.themeOverride+xml"/>
  <Override PartName="/ppt/notesSlides/notesSlide59.xml" ContentType="application/vnd.openxmlformats-officedocument.presentationml.notesSlide+xml"/>
  <Override PartName="/ppt/theme/themeOverride59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60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61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62.xml" ContentType="application/vnd.openxmlformats-officedocument.themeOverride+xml"/>
  <Override PartName="/ppt/notesSlides/notesSlide63.xml" ContentType="application/vnd.openxmlformats-officedocument.presentationml.notesSlide+xml"/>
  <Override PartName="/ppt/theme/themeOverride63.xml" ContentType="application/vnd.openxmlformats-officedocument.themeOverride+xml"/>
  <Override PartName="/ppt/notesSlides/notesSlide64.xml" ContentType="application/vnd.openxmlformats-officedocument.presentationml.notesSlide+xml"/>
  <Override PartName="/ppt/theme/themeOverride64.xml" ContentType="application/vnd.openxmlformats-officedocument.themeOverride+xml"/>
  <Override PartName="/ppt/notesSlides/notesSlide65.xml" ContentType="application/vnd.openxmlformats-officedocument.presentationml.notesSlide+xml"/>
  <Override PartName="/ppt/theme/themeOverride65.xml" ContentType="application/vnd.openxmlformats-officedocument.themeOverride+xml"/>
  <Override PartName="/ppt/notesSlides/notesSlide66.xml" ContentType="application/vnd.openxmlformats-officedocument.presentationml.notesSlide+xml"/>
  <Override PartName="/ppt/theme/themeOverride66.xml" ContentType="application/vnd.openxmlformats-officedocument.themeOverride+xml"/>
  <Override PartName="/ppt/notesSlides/notesSlide67.xml" ContentType="application/vnd.openxmlformats-officedocument.presentationml.notesSlide+xml"/>
  <Override PartName="/ppt/theme/themeOverride67.xml" ContentType="application/vnd.openxmlformats-officedocument.themeOverride+xml"/>
  <Override PartName="/ppt/notesSlides/notesSlide68.xml" ContentType="application/vnd.openxmlformats-officedocument.presentationml.notesSlide+xml"/>
  <Override PartName="/ppt/theme/themeOverride68.xml" ContentType="application/vnd.openxmlformats-officedocument.themeOverride+xml"/>
  <Override PartName="/ppt/notesSlides/notesSlide69.xml" ContentType="application/vnd.openxmlformats-officedocument.presentationml.notesSlide+xml"/>
  <Override PartName="/ppt/theme/themeOverride69.xml" ContentType="application/vnd.openxmlformats-officedocument.themeOverride+xml"/>
  <Override PartName="/ppt/notesSlides/notesSlide70.xml" ContentType="application/vnd.openxmlformats-officedocument.presentationml.notesSlide+xml"/>
  <Override PartName="/ppt/theme/themeOverride70.xml" ContentType="application/vnd.openxmlformats-officedocument.themeOverride+xml"/>
  <Override PartName="/ppt/notesSlides/notesSlide71.xml" ContentType="application/vnd.openxmlformats-officedocument.presentationml.notesSlide+xml"/>
  <Override PartName="/ppt/theme/themeOverride71.xml" ContentType="application/vnd.openxmlformats-officedocument.themeOverride+xml"/>
  <Override PartName="/ppt/notesSlides/notesSlide72.xml" ContentType="application/vnd.openxmlformats-officedocument.presentationml.notesSlide+xml"/>
  <Override PartName="/ppt/theme/themeOverride72.xml" ContentType="application/vnd.openxmlformats-officedocument.themeOverride+xml"/>
  <Override PartName="/ppt/notesSlides/notesSlide73.xml" ContentType="application/vnd.openxmlformats-officedocument.presentationml.notesSlide+xml"/>
  <Override PartName="/ppt/theme/themeOverride73.xml" ContentType="application/vnd.openxmlformats-officedocument.themeOverride+xml"/>
  <Override PartName="/ppt/notesSlides/notesSlide74.xml" ContentType="application/vnd.openxmlformats-officedocument.presentationml.notesSlide+xml"/>
  <Override PartName="/ppt/theme/themeOverride74.xml" ContentType="application/vnd.openxmlformats-officedocument.themeOverride+xml"/>
  <Override PartName="/ppt/notesSlides/notesSlide75.xml" ContentType="application/vnd.openxmlformats-officedocument.presentationml.notesSlide+xml"/>
  <Override PartName="/ppt/theme/themeOverride75.xml" ContentType="application/vnd.openxmlformats-officedocument.themeOverride+xml"/>
  <Override PartName="/ppt/notesSlides/notesSlide76.xml" ContentType="application/vnd.openxmlformats-officedocument.presentationml.notesSlide+xml"/>
  <Override PartName="/ppt/theme/themeOverride76.xml" ContentType="application/vnd.openxmlformats-officedocument.themeOverride+xml"/>
  <Override PartName="/ppt/notesSlides/notesSlide77.xml" ContentType="application/vnd.openxmlformats-officedocument.presentationml.notesSlide+xml"/>
  <Override PartName="/ppt/theme/themeOverride77.xml" ContentType="application/vnd.openxmlformats-officedocument.themeOverride+xml"/>
  <Override PartName="/ppt/notesSlides/notesSlide78.xml" ContentType="application/vnd.openxmlformats-officedocument.presentationml.notesSlide+xml"/>
  <Override PartName="/ppt/theme/themeOverride78.xml" ContentType="application/vnd.openxmlformats-officedocument.themeOverride+xml"/>
  <Override PartName="/ppt/notesSlides/notesSlide79.xml" ContentType="application/vnd.openxmlformats-officedocument.presentationml.notesSlide+xml"/>
  <Override PartName="/ppt/theme/themeOverride79.xml" ContentType="application/vnd.openxmlformats-officedocument.themeOverride+xml"/>
  <Override PartName="/ppt/notesSlides/notesSlide80.xml" ContentType="application/vnd.openxmlformats-officedocument.presentationml.notesSlide+xml"/>
  <Override PartName="/ppt/theme/themeOverride80.xml" ContentType="application/vnd.openxmlformats-officedocument.themeOverride+xml"/>
  <Override PartName="/ppt/notesSlides/notesSlide81.xml" ContentType="application/vnd.openxmlformats-officedocument.presentationml.notesSlide+xml"/>
  <Override PartName="/ppt/theme/themeOverride81.xml" ContentType="application/vnd.openxmlformats-officedocument.themeOverride+xml"/>
  <Override PartName="/ppt/notesSlides/notesSlide82.xml" ContentType="application/vnd.openxmlformats-officedocument.presentationml.notesSlide+xml"/>
  <Override PartName="/ppt/theme/themeOverride82.xml" ContentType="application/vnd.openxmlformats-officedocument.themeOverride+xml"/>
  <Override PartName="/ppt/notesSlides/notesSlide83.xml" ContentType="application/vnd.openxmlformats-officedocument.presentationml.notesSlide+xml"/>
  <Override PartName="/ppt/theme/themeOverride83.xml" ContentType="application/vnd.openxmlformats-officedocument.themeOverride+xml"/>
  <Override PartName="/ppt/notesSlides/notesSlide84.xml" ContentType="application/vnd.openxmlformats-officedocument.presentationml.notesSlide+xml"/>
  <Override PartName="/ppt/theme/themeOverride84.xml" ContentType="application/vnd.openxmlformats-officedocument.themeOverride+xml"/>
  <Override PartName="/ppt/notesSlides/notesSlide85.xml" ContentType="application/vnd.openxmlformats-officedocument.presentationml.notesSlide+xml"/>
  <Override PartName="/ppt/theme/themeOverride85.xml" ContentType="application/vnd.openxmlformats-officedocument.themeOverride+xml"/>
  <Override PartName="/ppt/notesSlides/notesSlide86.xml" ContentType="application/vnd.openxmlformats-officedocument.presentationml.notesSlide+xml"/>
  <Override PartName="/ppt/theme/themeOverride86.xml" ContentType="application/vnd.openxmlformats-officedocument.themeOverride+xml"/>
  <Override PartName="/ppt/notesSlides/notesSlide87.xml" ContentType="application/vnd.openxmlformats-officedocument.presentationml.notesSlide+xml"/>
  <Override PartName="/ppt/theme/themeOverride87.xml" ContentType="application/vnd.openxmlformats-officedocument.themeOverride+xml"/>
  <Override PartName="/ppt/notesSlides/notesSlide88.xml" ContentType="application/vnd.openxmlformats-officedocument.presentationml.notesSlide+xml"/>
  <Override PartName="/ppt/theme/themeOverride88.xml" ContentType="application/vnd.openxmlformats-officedocument.themeOverride+xml"/>
  <Override PartName="/ppt/notesSlides/notesSlide89.xml" ContentType="application/vnd.openxmlformats-officedocument.presentationml.notesSlide+xml"/>
  <Override PartName="/ppt/theme/themeOverride89.xml" ContentType="application/vnd.openxmlformats-officedocument.themeOverride+xml"/>
  <Override PartName="/ppt/notesSlides/notesSlide90.xml" ContentType="application/vnd.openxmlformats-officedocument.presentationml.notesSlide+xml"/>
  <Override PartName="/ppt/theme/themeOverride90.xml" ContentType="application/vnd.openxmlformats-officedocument.themeOverride+xml"/>
  <Override PartName="/ppt/notesSlides/notesSlide91.xml" ContentType="application/vnd.openxmlformats-officedocument.presentationml.notesSlide+xml"/>
  <Override PartName="/ppt/theme/themeOverride91.xml" ContentType="application/vnd.openxmlformats-officedocument.themeOverride+xml"/>
  <Override PartName="/ppt/notesSlides/notesSlide92.xml" ContentType="application/vnd.openxmlformats-officedocument.presentationml.notesSlide+xml"/>
  <Override PartName="/ppt/theme/themeOverride92.xml" ContentType="application/vnd.openxmlformats-officedocument.themeOverride+xml"/>
  <Override PartName="/ppt/notesSlides/notesSlide93.xml" ContentType="application/vnd.openxmlformats-officedocument.presentationml.notesSlide+xml"/>
  <Override PartName="/ppt/theme/themeOverride93.xml" ContentType="application/vnd.openxmlformats-officedocument.themeOverride+xml"/>
  <Override PartName="/ppt/notesSlides/notesSlide94.xml" ContentType="application/vnd.openxmlformats-officedocument.presentationml.notesSlide+xml"/>
  <Override PartName="/ppt/theme/themeOverride94.xml" ContentType="application/vnd.openxmlformats-officedocument.themeOverr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1"/>
  </p:notesMasterIdLst>
  <p:handoutMasterIdLst>
    <p:handoutMasterId r:id="rId102"/>
  </p:handout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1" r:id="rId31"/>
    <p:sldId id="292" r:id="rId32"/>
    <p:sldId id="293" r:id="rId33"/>
    <p:sldId id="294" r:id="rId34"/>
    <p:sldId id="295" r:id="rId35"/>
    <p:sldId id="296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74" r:id="rId44"/>
    <p:sldId id="309" r:id="rId45"/>
    <p:sldId id="310" r:id="rId46"/>
    <p:sldId id="311" r:id="rId47"/>
    <p:sldId id="312" r:id="rId48"/>
    <p:sldId id="314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1" r:id="rId81"/>
    <p:sldId id="352" r:id="rId82"/>
    <p:sldId id="353" r:id="rId83"/>
    <p:sldId id="355" r:id="rId84"/>
    <p:sldId id="356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66" r:id="rId93"/>
    <p:sldId id="367" r:id="rId94"/>
    <p:sldId id="368" r:id="rId95"/>
    <p:sldId id="369" r:id="rId96"/>
    <p:sldId id="370" r:id="rId97"/>
    <p:sldId id="371" r:id="rId98"/>
    <p:sldId id="372" r:id="rId99"/>
    <p:sldId id="373" r:id="rId100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594" y="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93670-239B-44B2-A3A7-8862D312DC2F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4FFAE-9594-4EFB-AA7E-B58053375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418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1D35C-1895-43B7-935C-3B04142FBC72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24F45-424B-4BCD-9CC4-C62B4BC7E3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94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managementmania.com/cs/organizace" TargetMode="External"/><Relationship Id="rId3" Type="http://schemas.openxmlformats.org/officeDocument/2006/relationships/hyperlink" Target="https://managementmania.com/cs/key-performance-indicators" TargetMode="External"/><Relationship Id="rId7" Type="http://schemas.openxmlformats.org/officeDocument/2006/relationships/hyperlink" Target="https://managementmania.com/cs/strategicke-rizeni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managementmania.com/cs/david-p-norton" TargetMode="External"/><Relationship Id="rId11" Type="http://schemas.openxmlformats.org/officeDocument/2006/relationships/hyperlink" Target="https://managementmania.com/cs/rizeni-podle-cilu" TargetMode="External"/><Relationship Id="rId5" Type="http://schemas.openxmlformats.org/officeDocument/2006/relationships/hyperlink" Target="https://managementmania.com/cs/robert-s-kaplan" TargetMode="External"/><Relationship Id="rId10" Type="http://schemas.openxmlformats.org/officeDocument/2006/relationships/hyperlink" Target="https://managementmania.com/cs/metody-rizeni" TargetMode="External"/><Relationship Id="rId4" Type="http://schemas.openxmlformats.org/officeDocument/2006/relationships/hyperlink" Target="https://managementmania.com/cs/podnik" TargetMode="External"/><Relationship Id="rId9" Type="http://schemas.openxmlformats.org/officeDocument/2006/relationships/hyperlink" Target="https://managementmania.com/cs/planovani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626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968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209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426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982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879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479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423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83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94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218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632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545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89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71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671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 smtClean="0"/>
              <a:t>Benchmarking</a:t>
            </a:r>
            <a:r>
              <a:rPr lang="cs-CZ" dirty="0" err="1" smtClean="0"/>
              <a:t>Porovnávání</a:t>
            </a:r>
            <a:r>
              <a:rPr lang="cs-CZ" dirty="0" smtClean="0"/>
              <a:t> s jinými organizacemi a poučení se ze zjištěných skutečností. V praxi </a:t>
            </a:r>
            <a:r>
              <a:rPr lang="cs-CZ" dirty="0" err="1" smtClean="0"/>
              <a:t>benchmarking</a:t>
            </a:r>
            <a:r>
              <a:rPr lang="cs-CZ" dirty="0" smtClean="0"/>
              <a:t> obvykle označuje:</a:t>
            </a:r>
            <a:br>
              <a:rPr lang="cs-CZ" dirty="0" smtClean="0"/>
            </a:br>
            <a:r>
              <a:rPr lang="cs-CZ" dirty="0" smtClean="0"/>
              <a:t>- pravidelné porovnávání aspektů výkonnosti (funkce a procesy) s organizacemi, které podle obecného mínění uplatňují dobrou praxi</a:t>
            </a:r>
            <a:br>
              <a:rPr lang="cs-CZ" dirty="0" smtClean="0"/>
            </a:br>
            <a:r>
              <a:rPr lang="cs-CZ" dirty="0" smtClean="0"/>
              <a:t>- zjišťování možností pro zlepšování výkonnosti</a:t>
            </a:r>
            <a:br>
              <a:rPr lang="cs-CZ" dirty="0" smtClean="0"/>
            </a:br>
            <a:r>
              <a:rPr lang="cs-CZ" dirty="0" smtClean="0"/>
              <a:t>- snahu nalézat nové přístupy vedoucí ke zlepšení výkonnosti</a:t>
            </a:r>
            <a:br>
              <a:rPr lang="cs-CZ" dirty="0" smtClean="0"/>
            </a:br>
            <a:r>
              <a:rPr lang="cs-CZ" dirty="0" smtClean="0"/>
              <a:t>- realizaci jednotlivých zlepšení a</a:t>
            </a:r>
            <a:br>
              <a:rPr lang="cs-CZ" dirty="0" smtClean="0"/>
            </a:br>
            <a:r>
              <a:rPr lang="cs-CZ" dirty="0" smtClean="0"/>
              <a:t>- následné monitorování pokroku a přezkoumání přínosů. </a:t>
            </a:r>
            <a:br>
              <a:rPr lang="cs-CZ" dirty="0" smtClean="0"/>
            </a:br>
            <a:endParaRPr lang="cs-CZ" dirty="0" smtClean="0"/>
          </a:p>
          <a:p>
            <a:r>
              <a:rPr lang="cs-CZ" b="1" dirty="0" err="1" smtClean="0">
                <a:effectLst/>
              </a:rPr>
              <a:t>Benchmark</a:t>
            </a:r>
            <a:endParaRPr lang="cs-CZ" b="1" dirty="0" smtClean="0">
              <a:effectLst/>
            </a:endParaRPr>
          </a:p>
          <a:p>
            <a:r>
              <a:rPr lang="cs-CZ" dirty="0" smtClean="0">
                <a:effectLst/>
              </a:rPr>
              <a:t/>
            </a:r>
            <a:br>
              <a:rPr lang="cs-CZ" dirty="0" smtClean="0">
                <a:effectLst/>
              </a:rPr>
            </a:br>
            <a:r>
              <a:rPr lang="cs-CZ" dirty="0" smtClean="0">
                <a:effectLst/>
              </a:rPr>
              <a:t>Referenční bod (srovnávací kritérium) a norma excelence oproti podobným výkonům nebo procesům, které měříme. Úroveň „nejlepší ve své kategorii“ (</a:t>
            </a:r>
            <a:r>
              <a:rPr lang="cs-CZ" dirty="0" err="1" smtClean="0">
                <a:effectLst/>
              </a:rPr>
              <a:t>best</a:t>
            </a:r>
            <a:r>
              <a:rPr lang="cs-CZ" dirty="0" smtClean="0">
                <a:effectLst/>
              </a:rPr>
              <a:t>-in-</a:t>
            </a:r>
            <a:r>
              <a:rPr lang="cs-CZ" dirty="0" err="1" smtClean="0">
                <a:effectLst/>
              </a:rPr>
              <a:t>class</a:t>
            </a:r>
            <a:r>
              <a:rPr lang="cs-CZ" dirty="0" smtClean="0">
                <a:effectLst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043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 smtClean="0"/>
              <a:t>Balanced</a:t>
            </a:r>
            <a:r>
              <a:rPr lang="cs-CZ" b="1" dirty="0" smtClean="0"/>
              <a:t> </a:t>
            </a:r>
            <a:r>
              <a:rPr lang="cs-CZ" b="1" dirty="0" err="1" smtClean="0"/>
              <a:t>Scorecard</a:t>
            </a:r>
            <a:r>
              <a:rPr lang="cs-CZ" b="1" dirty="0" smtClean="0"/>
              <a:t> (BSC)</a:t>
            </a:r>
            <a:r>
              <a:rPr lang="cs-CZ" dirty="0" smtClean="0"/>
              <a:t> nepřekládá se, používá se zkratka </a:t>
            </a:r>
            <a:r>
              <a:rPr lang="cs-CZ" b="1" dirty="0" smtClean="0"/>
              <a:t>BSC</a:t>
            </a:r>
            <a:r>
              <a:rPr lang="cs-CZ" dirty="0" smtClean="0"/>
              <a:t>. Jedná se o systém řízení a měření výkonnosti organizace, jehož základem je stanovení vyváženého systému  vzájemně provázaných </a:t>
            </a:r>
            <a:r>
              <a:rPr lang="cs-CZ" dirty="0" smtClean="0">
                <a:hlinkClick r:id="rId3" tooltip="KPI (Key Performance Indicators) - klíčové ukazatele výkonnosti"/>
              </a:rPr>
              <a:t>ukazatelů výkonnosti</a:t>
            </a:r>
            <a:r>
              <a:rPr lang="cs-CZ" dirty="0" smtClean="0"/>
              <a:t> </a:t>
            </a:r>
            <a:r>
              <a:rPr lang="cs-CZ" dirty="0" smtClean="0">
                <a:hlinkClick r:id="rId4" tooltip="Podnik (Business, Enterprise)"/>
              </a:rPr>
              <a:t>podniku</a:t>
            </a:r>
            <a:r>
              <a:rPr lang="cs-CZ" dirty="0" smtClean="0"/>
              <a:t>.  Proto “</a:t>
            </a:r>
            <a:r>
              <a:rPr lang="cs-CZ" dirty="0" err="1" smtClean="0"/>
              <a:t>balanced</a:t>
            </a:r>
            <a:r>
              <a:rPr lang="cs-CZ" dirty="0" smtClean="0"/>
              <a:t>”.  </a:t>
            </a:r>
            <a:r>
              <a:rPr lang="cs-CZ" dirty="0" err="1" smtClean="0"/>
              <a:t>Balanced</a:t>
            </a:r>
            <a:r>
              <a:rPr lang="cs-CZ" dirty="0" smtClean="0"/>
              <a:t> </a:t>
            </a:r>
            <a:r>
              <a:rPr lang="cs-CZ" dirty="0" err="1" smtClean="0"/>
              <a:t>Scorecard</a:t>
            </a:r>
            <a:r>
              <a:rPr lang="cs-CZ" dirty="0" smtClean="0"/>
              <a:t>  byl  vyvinutý americkými konzultanty </a:t>
            </a:r>
            <a:r>
              <a:rPr lang="cs-CZ" dirty="0" smtClean="0">
                <a:hlinkClick r:id="rId5" tooltip="Robert S. Kaplan"/>
              </a:rPr>
              <a:t>Robertem S. Kaplanem</a:t>
            </a:r>
            <a:r>
              <a:rPr lang="cs-CZ" dirty="0" smtClean="0"/>
              <a:t> a </a:t>
            </a:r>
            <a:r>
              <a:rPr lang="cs-CZ" dirty="0" smtClean="0">
                <a:hlinkClick r:id="rId6" tooltip="David P. Norton"/>
              </a:rPr>
              <a:t>Davidem P. </a:t>
            </a:r>
            <a:r>
              <a:rPr lang="cs-CZ" dirty="0" err="1" smtClean="0">
                <a:hlinkClick r:id="rId6" tooltip="David P. Norton"/>
              </a:rPr>
              <a:t>Nortonem</a:t>
            </a:r>
            <a:r>
              <a:rPr lang="cs-CZ" dirty="0" smtClean="0"/>
              <a:t> v 90. letech 20. století.</a:t>
            </a:r>
          </a:p>
          <a:p>
            <a:r>
              <a:rPr lang="cs-CZ" dirty="0" smtClean="0"/>
              <a:t>Metoda </a:t>
            </a:r>
            <a:r>
              <a:rPr lang="cs-CZ" dirty="0" err="1" smtClean="0"/>
              <a:t>Balanced</a:t>
            </a:r>
            <a:r>
              <a:rPr lang="cs-CZ" dirty="0" smtClean="0"/>
              <a:t> </a:t>
            </a:r>
            <a:r>
              <a:rPr lang="cs-CZ" dirty="0" err="1" smtClean="0"/>
              <a:t>Scorecard</a:t>
            </a:r>
            <a:r>
              <a:rPr lang="cs-CZ" dirty="0" smtClean="0"/>
              <a:t> byla původně zaměřena  na </a:t>
            </a:r>
            <a:r>
              <a:rPr lang="cs-CZ" dirty="0" smtClean="0">
                <a:hlinkClick r:id="rId7" tooltip="Strategické řízení (Strategic Management)"/>
              </a:rPr>
              <a:t>strategické řízení</a:t>
            </a:r>
            <a:r>
              <a:rPr lang="cs-CZ" dirty="0" smtClean="0"/>
              <a:t> </a:t>
            </a:r>
            <a:r>
              <a:rPr lang="cs-CZ" dirty="0" smtClean="0">
                <a:hlinkClick r:id="rId8" tooltip="Organizace (Organization)"/>
              </a:rPr>
              <a:t>organizace</a:t>
            </a:r>
            <a:r>
              <a:rPr lang="cs-CZ" dirty="0" smtClean="0"/>
              <a:t>, ale postupně se také rozvinula na úroveň operativního řízení a představuje tak ucelený systém </a:t>
            </a:r>
            <a:r>
              <a:rPr lang="cs-CZ" dirty="0" smtClean="0">
                <a:hlinkClick r:id="rId9" tooltip="Plánování (Planning)"/>
              </a:rPr>
              <a:t>plánování</a:t>
            </a:r>
            <a:r>
              <a:rPr lang="cs-CZ" dirty="0" smtClean="0"/>
              <a:t> a </a:t>
            </a:r>
            <a:r>
              <a:rPr lang="cs-CZ" dirty="0" smtClean="0">
                <a:hlinkClick r:id="rId10" tooltip="Metody řízení (Management Methods)"/>
              </a:rPr>
              <a:t>řízení</a:t>
            </a:r>
            <a:r>
              <a:rPr lang="cs-CZ" dirty="0" smtClean="0"/>
              <a:t>.  Metoda pomáhá stanovit vyvážení strategických cílů a ty převést do specifických dílčích cílů, včetně ukazatelů a metrik a při jejich realizaci měřit výkonnost organizace.</a:t>
            </a:r>
          </a:p>
          <a:p>
            <a:r>
              <a:rPr lang="cs-CZ" dirty="0" smtClean="0"/>
              <a:t>BSC pracuje se čtyřmi perspektivami hodnocení organizace: </a:t>
            </a:r>
          </a:p>
          <a:p>
            <a:r>
              <a:rPr lang="cs-CZ" dirty="0" smtClean="0"/>
              <a:t>Finanční perspektiva</a:t>
            </a:r>
          </a:p>
          <a:p>
            <a:r>
              <a:rPr lang="cs-CZ" dirty="0" smtClean="0"/>
              <a:t>Zákaznická perspektiva</a:t>
            </a:r>
          </a:p>
          <a:p>
            <a:r>
              <a:rPr lang="cs-CZ" dirty="0" smtClean="0"/>
              <a:t>Procesní perspektiva</a:t>
            </a:r>
          </a:p>
          <a:p>
            <a:r>
              <a:rPr lang="cs-CZ" dirty="0" smtClean="0"/>
              <a:t>Učení se a růst</a:t>
            </a:r>
          </a:p>
          <a:p>
            <a:r>
              <a:rPr lang="cs-CZ" dirty="0" smtClean="0"/>
              <a:t>V každé oblasti jsou nastaveny cíle a metriky jejich dosahování a provádí se měření a hodnocení. BSC tak úzce navazuje na </a:t>
            </a:r>
            <a:r>
              <a:rPr lang="cs-CZ" dirty="0" smtClean="0">
                <a:hlinkClick r:id="rId11" tooltip="Řízení podle cílů - MBO (Management by Objectives)"/>
              </a:rPr>
              <a:t>MBO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300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447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192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32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7747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951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1475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2901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721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6345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1996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16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3210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197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380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9211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9198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0348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1837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4251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Jestliže riziko změny a riziko neměnnosti dosáhne stejné</a:t>
            </a:r>
            <a:r>
              <a:rPr lang="cs-CZ" baseline="0" dirty="0" smtClean="0"/>
              <a:t> úrovně, vstupuje organizace či jednotlivec do tzv. bifurkačního bodu neboli do bodu rozpojení. V tomto bodě musí management </a:t>
            </a:r>
            <a:r>
              <a:rPr lang="cs-CZ" baseline="0" dirty="0" err="1" smtClean="0"/>
              <a:t>zvážitr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následujicí</a:t>
            </a:r>
            <a:r>
              <a:rPr lang="cs-CZ" baseline="0" dirty="0" smtClean="0"/>
              <a:t> skutečnosti: </a:t>
            </a:r>
          </a:p>
          <a:p>
            <a:r>
              <a:rPr lang="cs-CZ" baseline="0" dirty="0" smtClean="0"/>
              <a:t>¨1) realizovat změnu neboť změna je do budoucna méně nebezpečná nebo dokonce </a:t>
            </a:r>
            <a:r>
              <a:rPr lang="cs-CZ" baseline="0" dirty="0" err="1" smtClean="0"/>
              <a:t>perspektivnejší</a:t>
            </a:r>
            <a:r>
              <a:rPr lang="cs-CZ" baseline="0" dirty="0" smtClean="0"/>
              <a:t> než neměnný stav,</a:t>
            </a:r>
          </a:p>
          <a:p>
            <a:r>
              <a:rPr lang="cs-CZ" baseline="0" dirty="0" smtClean="0"/>
              <a:t>2) Nerealizovat změnu, protože změna je v daném okamžiku riskantní, zatímco neměnnost představuje jistotu.</a:t>
            </a:r>
          </a:p>
          <a:p>
            <a:endParaRPr lang="cs-CZ" baseline="0" dirty="0" smtClean="0"/>
          </a:p>
          <a:p>
            <a:r>
              <a:rPr lang="cs-CZ" baseline="0" dirty="0" smtClean="0"/>
              <a:t>Důvody: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Výzkumy prokázaly, že podniky podstupují významné </a:t>
            </a:r>
            <a:r>
              <a:rPr lang="cs-CZ" dirty="0" err="1" smtClean="0"/>
              <a:t>mzměny</a:t>
            </a:r>
            <a:r>
              <a:rPr lang="cs-CZ" dirty="0" smtClean="0"/>
              <a:t> </a:t>
            </a:r>
            <a:r>
              <a:rPr lang="cs-CZ" dirty="0" err="1" smtClean="0"/>
              <a:t>příbližně</a:t>
            </a:r>
            <a:r>
              <a:rPr lang="cs-CZ" dirty="0" smtClean="0"/>
              <a:t> jednou za tři roky,</a:t>
            </a:r>
            <a:r>
              <a:rPr lang="cs-CZ" baseline="0" dirty="0" smtClean="0"/>
              <a:t> zatímco menší změny provádějí </a:t>
            </a:r>
            <a:r>
              <a:rPr lang="cs-CZ" baseline="0" dirty="0" err="1" smtClean="0"/>
              <a:t>teměř</a:t>
            </a:r>
            <a:r>
              <a:rPr lang="cs-CZ" baseline="0" dirty="0" smtClean="0"/>
              <a:t> nepřetržitě.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BABE8-3BC4-4B2F-A677-B367E22CB5A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8233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6306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4418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133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723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169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06414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8974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7404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1718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4543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599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19595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9160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4352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2758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622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192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2218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2237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4418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7637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8961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6728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8819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3949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8882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640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0390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1352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85661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7688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9872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05465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1786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5476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41148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60593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15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9978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84315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37991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53773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7282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0007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8285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3097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24654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62107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197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3118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1406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20668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01007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Iniciátoři změn- ti, </a:t>
            </a:r>
            <a:r>
              <a:rPr lang="cs-CZ" dirty="0" err="1" smtClean="0"/>
              <a:t>kteři</a:t>
            </a:r>
            <a:r>
              <a:rPr lang="cs-CZ" dirty="0" smtClean="0"/>
              <a:t> dávají první impuls ke změně. Musí většinou disponovat větší či menším</a:t>
            </a:r>
            <a:r>
              <a:rPr lang="cs-CZ" baseline="0" dirty="0" smtClean="0"/>
              <a:t> množstvím koncepčních schopností (dle složitosti změny a jejího rozsahu) a dále také patřičný vlivem. Jsou proto výrazné manažerské individuality, které disponují spíše neformální autoritou.</a:t>
            </a:r>
            <a:endParaRPr lang="cs-CZ" dirty="0" smtClean="0"/>
          </a:p>
          <a:p>
            <a:r>
              <a:rPr lang="cs-CZ" dirty="0" smtClean="0"/>
              <a:t>Projektanti změny- kteří</a:t>
            </a:r>
            <a:r>
              <a:rPr lang="cs-CZ" baseline="0" dirty="0" smtClean="0"/>
              <a:t> řídí změnu (mají dostatek prostorů a zdrojů).Musí disponovat dostatkem schopností a také zájmem změnu provést.</a:t>
            </a:r>
            <a:endParaRPr lang="cs-CZ" dirty="0" smtClean="0"/>
          </a:p>
          <a:p>
            <a:r>
              <a:rPr lang="cs-CZ" dirty="0" smtClean="0"/>
              <a:t>Instruktoři- </a:t>
            </a:r>
            <a:r>
              <a:rPr lang="cs-CZ" dirty="0" err="1" smtClean="0"/>
              <a:t>uvadějí</a:t>
            </a:r>
            <a:r>
              <a:rPr lang="cs-CZ" dirty="0" smtClean="0"/>
              <a:t> </a:t>
            </a:r>
            <a:r>
              <a:rPr lang="cs-CZ" dirty="0" err="1" smtClean="0"/>
              <a:t>z´měnu</a:t>
            </a:r>
            <a:r>
              <a:rPr lang="cs-CZ" baseline="0" dirty="0" smtClean="0"/>
              <a:t> do života, realizují ji, sledují výsledky a </a:t>
            </a:r>
            <a:r>
              <a:rPr lang="cs-CZ" baseline="0" dirty="0" err="1" smtClean="0"/>
              <a:t>zjištují</a:t>
            </a:r>
            <a:r>
              <a:rPr lang="cs-CZ" baseline="0" dirty="0" smtClean="0"/>
              <a:t> zpětnou vazbu. Jedná se </a:t>
            </a:r>
            <a:r>
              <a:rPr lang="cs-CZ" baseline="0" dirty="0" err="1" smtClean="0"/>
              <a:t>nejčastějí</a:t>
            </a:r>
            <a:r>
              <a:rPr lang="cs-CZ" baseline="0" dirty="0" smtClean="0"/>
              <a:t> o </a:t>
            </a:r>
            <a:r>
              <a:rPr lang="cs-CZ" baseline="0" dirty="0" err="1" smtClean="0"/>
              <a:t>manaery</a:t>
            </a:r>
            <a:r>
              <a:rPr lang="cs-CZ" baseline="0" dirty="0" smtClean="0"/>
              <a:t> první linie.</a:t>
            </a:r>
          </a:p>
          <a:p>
            <a:endParaRPr lang="cs-CZ" dirty="0" smtClean="0"/>
          </a:p>
          <a:p>
            <a:r>
              <a:rPr lang="cs-CZ" dirty="0" smtClean="0"/>
              <a:t>Nositelé změny jsou všichni pracovnici, </a:t>
            </a:r>
            <a:r>
              <a:rPr lang="cs-CZ" dirty="0" err="1" smtClean="0"/>
              <a:t>kterýczh</a:t>
            </a:r>
            <a:r>
              <a:rPr lang="cs-CZ" dirty="0" smtClean="0"/>
              <a:t> se změna dotýká. Největší podíl tvoří první linie zaměstnanců.</a:t>
            </a:r>
          </a:p>
          <a:p>
            <a:r>
              <a:rPr lang="cs-CZ" dirty="0" smtClean="0"/>
              <a:t>Katalyzátory změny nejčastěji poradenské organizace.</a:t>
            </a:r>
            <a:r>
              <a:rPr lang="cs-CZ" baseline="0" dirty="0" smtClean="0"/>
              <a:t> Ty zajištují dynamiku, urychlení a přísun dalších potřebných impulsů</a:t>
            </a:r>
          </a:p>
          <a:p>
            <a:pPr marL="0" indent="0">
              <a:buNone/>
            </a:pPr>
            <a:r>
              <a:rPr lang="cs-CZ" dirty="0" smtClean="0"/>
              <a:t>Kategorie přístupu managementu ke změnám:</a:t>
            </a:r>
          </a:p>
          <a:p>
            <a:r>
              <a:rPr lang="cs-CZ" dirty="0" err="1" smtClean="0"/>
              <a:t>Maximalista,csvým</a:t>
            </a:r>
            <a:r>
              <a:rPr lang="cs-CZ" dirty="0" smtClean="0"/>
              <a:t> </a:t>
            </a:r>
            <a:r>
              <a:rPr lang="cs-CZ" dirty="0" err="1" smtClean="0"/>
              <a:t>osobnímn</a:t>
            </a:r>
            <a:r>
              <a:rPr lang="cs-CZ" baseline="0" dirty="0" smtClean="0"/>
              <a:t> příkladem a argumentací strhává lidi pro změnu</a:t>
            </a:r>
            <a:endParaRPr lang="cs-CZ" dirty="0" smtClean="0"/>
          </a:p>
          <a:p>
            <a:r>
              <a:rPr lang="cs-CZ" dirty="0" smtClean="0"/>
              <a:t>Realista, slovně</a:t>
            </a:r>
            <a:r>
              <a:rPr lang="cs-CZ" baseline="0" dirty="0" smtClean="0"/>
              <a:t> </a:t>
            </a:r>
            <a:r>
              <a:rPr lang="cs-CZ" baseline="0" dirty="0" err="1" smtClean="0"/>
              <a:t>zdůraznuje</a:t>
            </a:r>
            <a:r>
              <a:rPr lang="cs-CZ" baseline="0" dirty="0" smtClean="0"/>
              <a:t> potřeby změn, změny sám realizuje a vyžaduje od lidí jejich realizaci</a:t>
            </a:r>
            <a:endParaRPr lang="cs-CZ" dirty="0" smtClean="0"/>
          </a:p>
          <a:p>
            <a:r>
              <a:rPr lang="cs-CZ" dirty="0" err="1" smtClean="0"/>
              <a:t>jetřebalista,slovně</a:t>
            </a:r>
            <a:r>
              <a:rPr lang="cs-CZ" dirty="0" smtClean="0"/>
              <a:t> </a:t>
            </a:r>
            <a:r>
              <a:rPr lang="cs-CZ" dirty="0" err="1" smtClean="0"/>
              <a:t>zdůraznujee</a:t>
            </a:r>
            <a:r>
              <a:rPr lang="cs-CZ" dirty="0" smtClean="0"/>
              <a:t> potřeby změn, aniž by svým osobním příkladem změny podporoval a realizoval</a:t>
            </a:r>
          </a:p>
          <a:p>
            <a:r>
              <a:rPr lang="cs-CZ" dirty="0" err="1" smtClean="0"/>
              <a:t>Kondicionalista,podminuje</a:t>
            </a:r>
            <a:r>
              <a:rPr lang="cs-CZ" dirty="0" smtClean="0"/>
              <a:t> svou účast ve </a:t>
            </a:r>
            <a:r>
              <a:rPr lang="cs-CZ" dirty="0" err="1" smtClean="0"/>
              <a:t>změnach</a:t>
            </a:r>
            <a:r>
              <a:rPr lang="cs-CZ" dirty="0" smtClean="0"/>
              <a:t> celou řadou podmínek, kdyby se nekradlo, schody je nutné mýt odshora </a:t>
            </a:r>
            <a:r>
              <a:rPr lang="cs-CZ" dirty="0" err="1" smtClean="0"/>
              <a:t>atd</a:t>
            </a:r>
            <a:endParaRPr lang="cs-CZ" dirty="0" smtClean="0"/>
          </a:p>
          <a:p>
            <a:r>
              <a:rPr lang="cs-CZ" dirty="0" smtClean="0"/>
              <a:t>Negativista- má negativní postoj ke </a:t>
            </a:r>
            <a:r>
              <a:rPr lang="cs-CZ" dirty="0" err="1" smtClean="0"/>
              <a:t>změnam</a:t>
            </a:r>
            <a:r>
              <a:rPr lang="cs-CZ" dirty="0" smtClean="0"/>
              <a:t>.</a:t>
            </a:r>
          </a:p>
          <a:p>
            <a:endParaRPr lang="cs-CZ" baseline="0" dirty="0" smtClean="0"/>
          </a:p>
          <a:p>
            <a:endParaRPr lang="cs-CZ" baseline="0" dirty="0" smtClean="0"/>
          </a:p>
          <a:p>
            <a:endParaRPr lang="cs-CZ" baseline="0" dirty="0" smtClean="0"/>
          </a:p>
          <a:p>
            <a:pPr marL="0" indent="0">
              <a:buNone/>
            </a:pPr>
            <a:r>
              <a:rPr lang="cs-CZ" dirty="0" smtClean="0"/>
              <a:t>Kategorie přístupu managementu ke změnám:</a:t>
            </a:r>
          </a:p>
          <a:p>
            <a:r>
              <a:rPr lang="cs-CZ" dirty="0" smtClean="0"/>
              <a:t>Maximalista,</a:t>
            </a:r>
          </a:p>
          <a:p>
            <a:r>
              <a:rPr lang="cs-CZ" dirty="0" smtClean="0"/>
              <a:t>Realista, </a:t>
            </a:r>
            <a:r>
              <a:rPr lang="cs-CZ" dirty="0" err="1" smtClean="0"/>
              <a:t>jetřebalista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Kondicionalista</a:t>
            </a:r>
            <a:r>
              <a:rPr lang="cs-CZ" dirty="0" smtClean="0"/>
              <a:t>,</a:t>
            </a:r>
          </a:p>
          <a:p>
            <a:r>
              <a:rPr lang="cs-CZ" dirty="0" smtClean="0"/>
              <a:t>negativista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BABE8-3BC4-4B2F-A677-B367E22CB5A0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97437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97655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Str-94-95 MPP-FM, druhé </a:t>
            </a:r>
            <a:r>
              <a:rPr lang="cs-CZ" dirty="0" err="1" smtClean="0"/>
              <a:t>vydyni</a:t>
            </a:r>
            <a:r>
              <a:rPr lang="cs-CZ" dirty="0" smtClean="0"/>
              <a:t>, </a:t>
            </a:r>
            <a:r>
              <a:rPr lang="cs-CZ" dirty="0" err="1" smtClean="0"/>
              <a:t>Vyskocil</a:t>
            </a:r>
            <a:r>
              <a:rPr lang="cs-CZ" dirty="0" smtClean="0"/>
              <a:t>, </a:t>
            </a:r>
            <a:r>
              <a:rPr lang="cs-CZ" dirty="0" err="1" smtClean="0"/>
              <a:t>kuda</a:t>
            </a:r>
            <a:r>
              <a:rPr lang="cs-CZ" dirty="0" smtClean="0"/>
              <a:t> </a:t>
            </a:r>
            <a:r>
              <a:rPr lang="cs-CZ" dirty="0" err="1" smtClean="0"/>
              <a:t>atd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BABE8-3BC4-4B2F-A677-B367E22CB5A0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88500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07322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42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57823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24F45-424B-4BCD-9CC4-C62B4BC7E3D7}" type="slidenum">
              <a:rPr lang="cs-CZ" smtClean="0"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63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7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8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05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text 2"/>
          <p:cNvSpPr>
            <a:spLocks noGrp="1"/>
          </p:cNvSpPr>
          <p:nvPr>
            <p:ph idx="1"/>
          </p:nvPr>
        </p:nvSpPr>
        <p:spPr>
          <a:xfrm>
            <a:off x="395536" y="1844824"/>
            <a:ext cx="8615065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913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80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02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87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2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75278-8C4B-4D41-8D2A-BEF4D024C521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2FBF0-E746-47A8-8B45-B14CCE964E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0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0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15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19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27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29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46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vmlDrawing" Target="../drawings/vmlDrawing8.vml"/><Relationship Id="rId1" Type="http://schemas.openxmlformats.org/officeDocument/2006/relationships/themeOverride" Target="../theme/themeOverride4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vmlDrawing" Target="../drawings/vmlDrawing9.vml"/><Relationship Id="rId1" Type="http://schemas.openxmlformats.org/officeDocument/2006/relationships/themeOverride" Target="../theme/themeOverride51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2.xml"/><Relationship Id="rId9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3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4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6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7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8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9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0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1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2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3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vmlDrawing" Target="../drawings/vmlDrawing10.vml"/><Relationship Id="rId1" Type="http://schemas.openxmlformats.org/officeDocument/2006/relationships/themeOverride" Target="../theme/themeOverride64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mlDrawing" Target="../drawings/vmlDrawing11.vml"/><Relationship Id="rId1" Type="http://schemas.openxmlformats.org/officeDocument/2006/relationships/themeOverride" Target="../theme/themeOverride65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6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7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mlDrawing" Target="../drawings/vmlDrawing12.vml"/><Relationship Id="rId1" Type="http://schemas.openxmlformats.org/officeDocument/2006/relationships/themeOverride" Target="../theme/themeOverride68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mlDrawing" Target="../drawings/vmlDrawing13.vml"/><Relationship Id="rId1" Type="http://schemas.openxmlformats.org/officeDocument/2006/relationships/themeOverride" Target="../theme/themeOverride69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mlDrawing" Target="../drawings/vmlDrawing14.vml"/><Relationship Id="rId1" Type="http://schemas.openxmlformats.org/officeDocument/2006/relationships/themeOverride" Target="../theme/themeOverride70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1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mlDrawing" Target="../drawings/vmlDrawing15.vml"/><Relationship Id="rId1" Type="http://schemas.openxmlformats.org/officeDocument/2006/relationships/themeOverride" Target="../theme/themeOverride7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3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vmlDrawing" Target="../drawings/vmlDrawing16.vml"/><Relationship Id="rId1" Type="http://schemas.openxmlformats.org/officeDocument/2006/relationships/themeOverride" Target="../theme/themeOverride74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vmlDrawing" Target="../drawings/vmlDrawing17.vml"/><Relationship Id="rId1" Type="http://schemas.openxmlformats.org/officeDocument/2006/relationships/themeOverride" Target="../theme/themeOverride75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vmlDrawing" Target="../drawings/vmlDrawing18.vml"/><Relationship Id="rId1" Type="http://schemas.openxmlformats.org/officeDocument/2006/relationships/themeOverride" Target="../theme/themeOverride76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7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mlDrawing" Target="../drawings/vmlDrawing19.vml"/><Relationship Id="rId1" Type="http://schemas.openxmlformats.org/officeDocument/2006/relationships/themeOverride" Target="../theme/themeOverride78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9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0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mlDrawing" Target="../drawings/vmlDrawing20.vml"/><Relationship Id="rId1" Type="http://schemas.openxmlformats.org/officeDocument/2006/relationships/themeOverride" Target="../theme/themeOverride81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vmlDrawing" Target="../drawings/vmlDrawing21.vml"/><Relationship Id="rId1" Type="http://schemas.openxmlformats.org/officeDocument/2006/relationships/themeOverride" Target="../theme/themeOverride82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jpeg"/><Relationship Id="rId12" Type="http://schemas.openxmlformats.org/officeDocument/2006/relationships/image" Target="../media/image30.jpeg"/><Relationship Id="rId2" Type="http://schemas.openxmlformats.org/officeDocument/2006/relationships/vmlDrawing" Target="../drawings/vmlDrawing22.vml"/><Relationship Id="rId1" Type="http://schemas.openxmlformats.org/officeDocument/2006/relationships/themeOverride" Target="../theme/themeOverride83.xml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1.png"/><Relationship Id="rId15" Type="http://schemas.openxmlformats.org/officeDocument/2006/relationships/image" Target="../media/image33.jpeg"/><Relationship Id="rId10" Type="http://schemas.openxmlformats.org/officeDocument/2006/relationships/image" Target="../media/image28.jpg"/><Relationship Id="rId4" Type="http://schemas.openxmlformats.org/officeDocument/2006/relationships/notesSlide" Target="../notesSlides/notesSlide84.xml"/><Relationship Id="rId9" Type="http://schemas.openxmlformats.org/officeDocument/2006/relationships/image" Target="../media/image25.png"/><Relationship Id="rId14" Type="http://schemas.openxmlformats.org/officeDocument/2006/relationships/image" Target="../media/image3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2" Type="http://schemas.openxmlformats.org/officeDocument/2006/relationships/vmlDrawing" Target="../drawings/vmlDrawing23.vml"/><Relationship Id="rId1" Type="http://schemas.openxmlformats.org/officeDocument/2006/relationships/themeOverride" Target="../theme/themeOverride84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5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png"/><Relationship Id="rId2" Type="http://schemas.openxmlformats.org/officeDocument/2006/relationships/vmlDrawing" Target="../drawings/vmlDrawing24.vml"/><Relationship Id="rId1" Type="http://schemas.openxmlformats.org/officeDocument/2006/relationships/themeOverride" Target="../theme/themeOverride86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vmlDrawing" Target="../drawings/vmlDrawing25.vml"/><Relationship Id="rId1" Type="http://schemas.openxmlformats.org/officeDocument/2006/relationships/themeOverride" Target="../theme/themeOverride87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2" Type="http://schemas.openxmlformats.org/officeDocument/2006/relationships/vmlDrawing" Target="../drawings/vmlDrawing26.vml"/><Relationship Id="rId1" Type="http://schemas.openxmlformats.org/officeDocument/2006/relationships/themeOverride" Target="../theme/themeOverride88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9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vmlDrawing" Target="../drawings/vmlDrawing27.vml"/><Relationship Id="rId1" Type="http://schemas.openxmlformats.org/officeDocument/2006/relationships/themeOverride" Target="../theme/themeOverride89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vmlDrawing" Target="../drawings/vmlDrawing28.vml"/><Relationship Id="rId1" Type="http://schemas.openxmlformats.org/officeDocument/2006/relationships/themeOverride" Target="../theme/themeOverride90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vmlDrawing" Target="../drawings/vmlDrawing29.vml"/><Relationship Id="rId1" Type="http://schemas.openxmlformats.org/officeDocument/2006/relationships/themeOverride" Target="../theme/themeOverride91.x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2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3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4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927" y="2387332"/>
            <a:ext cx="8506691" cy="2032268"/>
          </a:xfrm>
        </p:spPr>
        <p:txBody>
          <a:bodyPr lIns="0" tIns="0" rIns="0" bIns="0" anchor="t" anchorCtr="0">
            <a:noAutofit/>
          </a:bodyPr>
          <a:lstStyle/>
          <a:p>
            <a:r>
              <a:rPr lang="cs-CZ" sz="3200" b="1" dirty="0" smtClean="0">
                <a:solidFill>
                  <a:srgbClr val="D10202"/>
                </a:solidFill>
                <a:cs typeface="Arial"/>
              </a:rPr>
              <a:t>MANAGEMENT PODPŮRNÝCH PROCESŮ – FACILITY MANAGEMENT JAKO VÝSLEDEK MANAGEMENTU ZMĚNY, SOUČASNÝ POHLED NA FACILITY MANAŽERA</a:t>
            </a:r>
            <a:endParaRPr lang="en-US" sz="32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1" y="4845745"/>
            <a:ext cx="6718685" cy="107168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 dirty="0" smtClean="0"/>
              <a:t>II. přednáška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56694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b="1" dirty="0" smtClean="0"/>
              <a:t>1.6. SMYČKA </a:t>
            </a:r>
            <a:r>
              <a:rPr lang="cs-CZ" altLang="cs-CZ" b="1" dirty="0"/>
              <a:t>KOMPETENCÍ FACILITY MANAŽERA</a:t>
            </a:r>
          </a:p>
        </p:txBody>
      </p:sp>
      <p:graphicFrame>
        <p:nvGraphicFramePr>
          <p:cNvPr id="1269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125684"/>
              </p:ext>
            </p:extLst>
          </p:nvPr>
        </p:nvGraphicFramePr>
        <p:xfrm>
          <a:off x="2339752" y="1727568"/>
          <a:ext cx="4824536" cy="4401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Rastrový obrázek" r:id="rId6" imgW="6761905" imgH="5792008" progId="Paint.Picture">
                  <p:embed/>
                </p:oleObj>
              </mc:Choice>
              <mc:Fallback>
                <p:oleObj name="Rastrový obrázek" r:id="rId6" imgW="6761905" imgH="57920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727568"/>
                        <a:ext cx="4824536" cy="44012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2922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2. </a:t>
            </a:r>
            <a:r>
              <a:rPr lang="cs-CZ" b="1" dirty="0" err="1" smtClean="0"/>
              <a:t>Facility</a:t>
            </a:r>
            <a:r>
              <a:rPr lang="cs-CZ" b="1" dirty="0" smtClean="0"/>
              <a:t> manažer ve struktuře řízení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 smtClean="0"/>
              <a:t>2.1. Liniový </a:t>
            </a:r>
            <a:r>
              <a:rPr lang="cs-CZ" altLang="cs-CZ" dirty="0" err="1"/>
              <a:t>facility</a:t>
            </a:r>
            <a:r>
              <a:rPr lang="cs-CZ" altLang="cs-CZ" dirty="0"/>
              <a:t> manažer (operativní)</a:t>
            </a:r>
          </a:p>
          <a:p>
            <a:pPr marL="0" indent="0">
              <a:buNone/>
            </a:pPr>
            <a:r>
              <a:rPr lang="cs-CZ" altLang="cs-CZ" dirty="0" smtClean="0"/>
              <a:t>2.2. </a:t>
            </a:r>
            <a:r>
              <a:rPr lang="cs-CZ" altLang="cs-CZ" dirty="0" err="1" smtClean="0"/>
              <a:t>Facility</a:t>
            </a:r>
            <a:r>
              <a:rPr lang="cs-CZ" altLang="cs-CZ" dirty="0" smtClean="0"/>
              <a:t> </a:t>
            </a:r>
            <a:r>
              <a:rPr lang="cs-CZ" altLang="cs-CZ" dirty="0"/>
              <a:t>manažer střední úrovně </a:t>
            </a:r>
            <a:r>
              <a:rPr lang="cs-CZ" altLang="cs-CZ" dirty="0" smtClean="0"/>
              <a:t>řízení (taktické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r>
              <a:rPr lang="cs-CZ" altLang="cs-CZ" dirty="0" smtClean="0"/>
              <a:t>2.3. Vrcholový </a:t>
            </a:r>
            <a:r>
              <a:rPr lang="cs-CZ" altLang="cs-CZ" dirty="0" err="1"/>
              <a:t>facility</a:t>
            </a:r>
            <a:r>
              <a:rPr lang="cs-CZ" altLang="cs-CZ" dirty="0"/>
              <a:t> manažer (TOP)</a:t>
            </a:r>
          </a:p>
        </p:txBody>
      </p:sp>
    </p:spTree>
    <p:extLst>
      <p:ext uri="{BB962C8B-B14F-4D97-AF65-F5344CB8AC3E}">
        <p14:creationId xmlns:p14="http://schemas.microsoft.com/office/powerpoint/2010/main" val="3193913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2.1. LINIOVÝ</a:t>
            </a: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b="1" dirty="0"/>
              <a:t>FACILITY MANAŽER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017713"/>
            <a:ext cx="8650288" cy="45354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Úroveň středisek, provozů a objektů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Mistři v pracovní jednotce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Hlavní činností je vedení zaměstnanců při plnění každodenních úkolů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Současně vykonávají kontrolu, napravují chyby nebo řeší provozní problémy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(dispečeři speciálních činností: úklid, ostraha, údržba…)</a:t>
            </a:r>
          </a:p>
        </p:txBody>
      </p:sp>
    </p:spTree>
    <p:extLst>
      <p:ext uri="{BB962C8B-B14F-4D97-AF65-F5344CB8AC3E}">
        <p14:creationId xmlns:p14="http://schemas.microsoft.com/office/powerpoint/2010/main" val="1152891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2.2. FACILITY </a:t>
            </a:r>
            <a:r>
              <a:rPr lang="cs-CZ" altLang="cs-CZ" b="1" dirty="0"/>
              <a:t>MANAŽER STŘEDNÍ ÚROVNĚ ŘÍZENÍ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46313"/>
            <a:ext cx="8650288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Odpovídá za řízení manažerů liniových, příp. také řadových pracovníků </a:t>
            </a:r>
            <a:r>
              <a:rPr lang="cs-CZ" altLang="cs-CZ" dirty="0" err="1"/>
              <a:t>facility</a:t>
            </a:r>
            <a:r>
              <a:rPr lang="cs-CZ" altLang="cs-CZ" dirty="0"/>
              <a:t> firmy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Objektový manažer, vedoucí provozu, vedoucí střediska, vedoucí útvaru…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Uskutečňuje plány a strategické cíle organizace tím, že koordinuje vykonávané úkoly se záměrem dosažení organizačních cílů</a:t>
            </a:r>
          </a:p>
        </p:txBody>
      </p:sp>
    </p:spTree>
    <p:extLst>
      <p:ext uri="{BB962C8B-B14F-4D97-AF65-F5344CB8AC3E}">
        <p14:creationId xmlns:p14="http://schemas.microsoft.com/office/powerpoint/2010/main" val="3062217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2.3. VRCHOLOVÝ</a:t>
            </a: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b="1" dirty="0"/>
              <a:t>FACILITY MANAŽER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362200"/>
            <a:ext cx="86502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Odpovídá za celkovou výkonnost </a:t>
            </a:r>
            <a:r>
              <a:rPr lang="cs-CZ" altLang="cs-CZ" sz="2800" dirty="0" err="1"/>
              <a:t>facility</a:t>
            </a:r>
            <a:r>
              <a:rPr lang="cs-CZ" altLang="cs-CZ" sz="2800" dirty="0"/>
              <a:t> firmy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Generální ředitel, ředitel, odborný ředitel, ředitel divize, náměstek ředitele, někdy i majitel firmy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Hlavním úkolem je formulování organizační strategie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Vykonávají i ostatní manažerské činnosti – organizují, vedou lidi a kontrolují plnění úkolů</a:t>
            </a:r>
          </a:p>
        </p:txBody>
      </p:sp>
    </p:spTree>
    <p:extLst>
      <p:ext uri="{BB962C8B-B14F-4D97-AF65-F5344CB8AC3E}">
        <p14:creationId xmlns:p14="http://schemas.microsoft.com/office/powerpoint/2010/main" val="1348025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 dirty="0" smtClean="0"/>
              <a:t>2.4. HRUBÝ </a:t>
            </a:r>
            <a:r>
              <a:rPr lang="cs-CZ" altLang="cs-CZ" sz="3600" b="1" dirty="0"/>
              <a:t>POPIS JEDNOTLIVÝCH FM PROCESŮ A ROZSAH PŮSOBNOSTI</a:t>
            </a:r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101107"/>
              </p:ext>
            </p:extLst>
          </p:nvPr>
        </p:nvGraphicFramePr>
        <p:xfrm>
          <a:off x="3131840" y="1772816"/>
          <a:ext cx="3672408" cy="4256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Rastrový obrázek" r:id="rId6" imgW="4704762" imgH="6609524" progId="Paint.Picture">
                  <p:embed/>
                </p:oleObj>
              </mc:Choice>
              <mc:Fallback>
                <p:oleObj name="Rastrový obrázek" r:id="rId6" imgW="4704762" imgH="66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772816"/>
                        <a:ext cx="3672408" cy="4256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5647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3. Současný pohled na </a:t>
            </a:r>
            <a:r>
              <a:rPr lang="cs-CZ" b="1" dirty="0" err="1" smtClean="0"/>
              <a:t>Facility</a:t>
            </a:r>
            <a:r>
              <a:rPr lang="cs-CZ" b="1" dirty="0" smtClean="0"/>
              <a:t> manažera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3.1. Současný pohled</a:t>
            </a:r>
          </a:p>
          <a:p>
            <a:pPr marL="0" indent="0">
              <a:buNone/>
            </a:pPr>
            <a:r>
              <a:rPr lang="cs-CZ" dirty="0" smtClean="0"/>
              <a:t>3.2. Rady pro zlepšení komunikaci mezi </a:t>
            </a:r>
            <a:r>
              <a:rPr lang="cs-CZ" dirty="0" err="1" smtClean="0"/>
              <a:t>facility</a:t>
            </a:r>
            <a:r>
              <a:rPr lang="cs-CZ" dirty="0" smtClean="0"/>
              <a:t> manažerem a managementem klienta</a:t>
            </a:r>
          </a:p>
          <a:p>
            <a:pPr marL="0" indent="0">
              <a:buNone/>
            </a:pPr>
            <a:r>
              <a:rPr lang="cs-CZ" dirty="0" smtClean="0"/>
              <a:t>3.3.FM a jeho schopnosti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43590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332656"/>
            <a:ext cx="7877175" cy="1608138"/>
          </a:xfrm>
        </p:spPr>
        <p:txBody>
          <a:bodyPr/>
          <a:lstStyle/>
          <a:p>
            <a:pPr algn="ctr"/>
            <a:r>
              <a:rPr lang="cs-CZ" altLang="cs-CZ" b="1" dirty="0" smtClean="0"/>
              <a:t>3.1. SOUČASNÝ </a:t>
            </a:r>
            <a:r>
              <a:rPr lang="cs-CZ" altLang="cs-CZ" b="1" dirty="0"/>
              <a:t>POHLED</a:t>
            </a:r>
            <a:br>
              <a:rPr lang="cs-CZ" altLang="cs-CZ" b="1" dirty="0"/>
            </a:br>
            <a:r>
              <a:rPr lang="cs-CZ" altLang="cs-CZ" b="1" dirty="0"/>
              <a:t>NA FACILITY MANAŽERA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438400"/>
            <a:ext cx="8802688" cy="4114800"/>
          </a:xfrm>
        </p:spPr>
        <p:txBody>
          <a:bodyPr/>
          <a:lstStyle/>
          <a:p>
            <a:r>
              <a:rPr lang="cs-CZ" altLang="cs-CZ" sz="2800" dirty="0"/>
              <a:t>Neustálým snižováním nákladů při plném zajištění podpůrné činnosti objevují vedoucí představitelé firem, že „podpůrné činnosti“ jsou 2. nejrozsáhlejší oblastí, kterou lze kontrolovat</a:t>
            </a:r>
          </a:p>
          <a:p>
            <a:r>
              <a:rPr lang="cs-CZ" altLang="cs-CZ" sz="2800" dirty="0" err="1"/>
              <a:t>Facility</a:t>
            </a:r>
            <a:r>
              <a:rPr lang="cs-CZ" altLang="cs-CZ" sz="2800" dirty="0"/>
              <a:t> manažeři musí být odborníky na hledání rovnováhy mezi mnoha problémy (koordinací lidí, pracovním prostředím, procesy a technologiemi)</a:t>
            </a:r>
          </a:p>
        </p:txBody>
      </p:sp>
    </p:spTree>
    <p:extLst>
      <p:ext uri="{BB962C8B-B14F-4D97-AF65-F5344CB8AC3E}">
        <p14:creationId xmlns:p14="http://schemas.microsoft.com/office/powerpoint/2010/main" val="940033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28600"/>
            <a:ext cx="8548439" cy="1531938"/>
          </a:xfrm>
        </p:spPr>
        <p:txBody>
          <a:bodyPr/>
          <a:lstStyle/>
          <a:p>
            <a:pPr algn="ctr"/>
            <a:r>
              <a:rPr lang="cs-CZ" altLang="cs-CZ" sz="2800" b="1" dirty="0" smtClean="0"/>
              <a:t>3.2. NĚKOLIK </a:t>
            </a:r>
            <a:r>
              <a:rPr lang="cs-CZ" altLang="cs-CZ" sz="2800" b="1" dirty="0"/>
              <a:t>RAD, JAK ZLEPŠIT KOMUNIKACI MEZI FACILITY MANAŽEREM A MANAGEMENTEM KLIENTA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362200"/>
            <a:ext cx="86502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Naslouchání (1)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Prodat svůj úspěch (2)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Návrat investic (3)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Přidaná hodnota (4)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Spokojenost zákazníků (5)</a:t>
            </a:r>
          </a:p>
          <a:p>
            <a:pPr>
              <a:lnSpc>
                <a:spcPct val="90000"/>
              </a:lnSpc>
            </a:pPr>
            <a:r>
              <a:rPr lang="cs-CZ" altLang="cs-CZ" sz="2800" dirty="0" err="1"/>
              <a:t>Benchmarking</a:t>
            </a:r>
            <a:r>
              <a:rPr lang="cs-CZ" altLang="cs-CZ" sz="2800" dirty="0"/>
              <a:t> – cesta ke konkurenceschopnosti (6)</a:t>
            </a:r>
          </a:p>
          <a:p>
            <a:pPr>
              <a:lnSpc>
                <a:spcPct val="90000"/>
              </a:lnSpc>
            </a:pPr>
            <a:r>
              <a:rPr lang="cs-CZ" altLang="cs-CZ" sz="2800" dirty="0" err="1"/>
              <a:t>Balanced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Scorecard</a:t>
            </a:r>
            <a:r>
              <a:rPr lang="cs-CZ" altLang="cs-CZ" sz="2800" dirty="0"/>
              <a:t> – cesta jak zlepšit plánování (7)</a:t>
            </a:r>
          </a:p>
        </p:txBody>
      </p:sp>
    </p:spTree>
    <p:extLst>
      <p:ext uri="{BB962C8B-B14F-4D97-AF65-F5344CB8AC3E}">
        <p14:creationId xmlns:p14="http://schemas.microsoft.com/office/powerpoint/2010/main" val="2973510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24775" cy="1608138"/>
          </a:xfrm>
        </p:spPr>
        <p:txBody>
          <a:bodyPr/>
          <a:lstStyle/>
          <a:p>
            <a:pPr algn="ctr"/>
            <a:r>
              <a:rPr lang="cs-CZ" altLang="cs-CZ" b="1" dirty="0" smtClean="0"/>
              <a:t>3.3. FACILITY </a:t>
            </a:r>
            <a:r>
              <a:rPr lang="cs-CZ" altLang="cs-CZ" b="1" dirty="0"/>
              <a:t>MANAŽER</a:t>
            </a:r>
            <a:br>
              <a:rPr lang="cs-CZ" altLang="cs-CZ" b="1" dirty="0"/>
            </a:br>
            <a:r>
              <a:rPr lang="cs-CZ" altLang="cs-CZ" b="1" dirty="0"/>
              <a:t>A JEHO SCHOPNOSTI</a:t>
            </a:r>
          </a:p>
        </p:txBody>
      </p:sp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1752600" y="1981200"/>
          <a:ext cx="5773738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Rastrový obrázek" r:id="rId6" imgW="7942857" imgH="6276190" progId="Paint.Picture">
                  <p:embed/>
                </p:oleObj>
              </mc:Choice>
              <mc:Fallback>
                <p:oleObj name="Rastrový obrázek" r:id="rId6" imgW="7942857" imgH="62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981200"/>
                        <a:ext cx="5773738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0394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pPr algn="ctr"/>
            <a:r>
              <a:rPr lang="cs-CZ" altLang="cs-CZ" b="1" dirty="0"/>
              <a:t>STRUKTURA PŘEDNÁŠKY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00745"/>
            <a:ext cx="8229600" cy="2071255"/>
          </a:xfrm>
        </p:spPr>
        <p:txBody>
          <a:bodyPr/>
          <a:lstStyle/>
          <a:p>
            <a:r>
              <a:rPr lang="cs-CZ" altLang="cs-CZ" b="1" dirty="0" err="1" smtClean="0"/>
              <a:t>Facility</a:t>
            </a:r>
            <a:r>
              <a:rPr lang="cs-CZ" altLang="cs-CZ" b="1" dirty="0" smtClean="0"/>
              <a:t> manažer</a:t>
            </a:r>
          </a:p>
          <a:p>
            <a:r>
              <a:rPr lang="cs-CZ" altLang="cs-CZ" b="1" dirty="0" smtClean="0"/>
              <a:t>Management změny</a:t>
            </a:r>
          </a:p>
          <a:p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687687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3.3.1</a:t>
            </a:r>
            <a:r>
              <a:rPr lang="cs-CZ" altLang="cs-CZ" b="1" dirty="0"/>
              <a:t>.	NASLOUCHÁNÍ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362200"/>
            <a:ext cx="86502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Celý koncept komunikace je jádrem problému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Chápání názorů vedení a schopnost vysvětlit přidané hodnoty FM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Komunikovat znamená naučit se řeči druhé strany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Nejtěžší částí komunikace je aktivní (empatické) naslouchání</a:t>
            </a:r>
          </a:p>
        </p:txBody>
      </p:sp>
    </p:spTree>
    <p:extLst>
      <p:ext uri="{BB962C8B-B14F-4D97-AF65-F5344CB8AC3E}">
        <p14:creationId xmlns:p14="http://schemas.microsoft.com/office/powerpoint/2010/main" val="4240301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3.3.2</a:t>
            </a:r>
            <a:r>
              <a:rPr lang="cs-CZ" altLang="cs-CZ" b="1" dirty="0"/>
              <a:t>.	PRODAT SVŮJ ÚSPĚCH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09800"/>
            <a:ext cx="8726488" cy="4383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Potřebuje-li vedení důkaz, že zlepšení díky FM je uskutečnitelnou investicí, musíme jej poskytnout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Nestačí „dělat to, co se řekne“ či „dělat to, co se míní říci“ – je potřeba to dokázat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Vést si evidenci o dosáhnutých úspěších a prodat je vyššímu managementu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Proaktivní </a:t>
            </a:r>
            <a:r>
              <a:rPr lang="cs-CZ" altLang="cs-CZ" sz="2800" dirty="0" err="1"/>
              <a:t>facility</a:t>
            </a:r>
            <a:r>
              <a:rPr lang="cs-CZ" altLang="cs-CZ" sz="2800" dirty="0"/>
              <a:t> manažer by měl vědět, jak lobovat a prodat své „</a:t>
            </a:r>
            <a:r>
              <a:rPr lang="cs-CZ" altLang="cs-CZ" sz="2800" dirty="0" err="1"/>
              <a:t>success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stories</a:t>
            </a:r>
            <a:r>
              <a:rPr lang="cs-CZ" altLang="cs-CZ" sz="2800" dirty="0"/>
              <a:t>“ („</a:t>
            </a:r>
            <a:r>
              <a:rPr lang="cs-CZ" altLang="cs-CZ" sz="2800" dirty="0" err="1" smtClean="0"/>
              <a:t>Storytelling</a:t>
            </a:r>
            <a:r>
              <a:rPr lang="cs-CZ" altLang="cs-CZ" sz="2800" dirty="0"/>
              <a:t>“ jako manažerská dovednost)</a:t>
            </a:r>
          </a:p>
        </p:txBody>
      </p:sp>
    </p:spTree>
    <p:extLst>
      <p:ext uri="{BB962C8B-B14F-4D97-AF65-F5344CB8AC3E}">
        <p14:creationId xmlns:p14="http://schemas.microsoft.com/office/powerpoint/2010/main" val="550311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3.3.3.</a:t>
            </a:r>
            <a:r>
              <a:rPr lang="cs-CZ" altLang="cs-CZ" b="1" dirty="0"/>
              <a:t>	NÁVRAT INVESTIC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590800"/>
            <a:ext cx="86502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Finanční školení – výpočet návratnosti investic!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Změna v návratu investic indikuje, jak jednotlivý projekt ovlivňuje ziskovost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Každá investice pořízená firmou (IS, PC, součást vzduchotechniky, zřízení nového pracovního místa…) má svůj důvod – ten je zapotřebí změnit v čísla</a:t>
            </a:r>
          </a:p>
        </p:txBody>
      </p:sp>
    </p:spTree>
    <p:extLst>
      <p:ext uri="{BB962C8B-B14F-4D97-AF65-F5344CB8AC3E}">
        <p14:creationId xmlns:p14="http://schemas.microsoft.com/office/powerpoint/2010/main" val="2272688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3.3.4</a:t>
            </a:r>
            <a:r>
              <a:rPr lang="cs-CZ" altLang="cs-CZ" b="1" dirty="0"/>
              <a:t>.	PŘIDANÁ HODNOTA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362200"/>
            <a:ext cx="85740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Přidaná hodnota – odpověď na otázky:</a:t>
            </a:r>
          </a:p>
          <a:p>
            <a:pPr lvl="1">
              <a:lnSpc>
                <a:spcPct val="90000"/>
              </a:lnSpc>
            </a:pPr>
            <a:r>
              <a:rPr lang="cs-CZ" altLang="cs-CZ" i="1" dirty="0"/>
              <a:t>Jak individuální produktivita ovlivňuje ziskovost?</a:t>
            </a:r>
          </a:p>
          <a:p>
            <a:pPr lvl="1">
              <a:lnSpc>
                <a:spcPct val="90000"/>
              </a:lnSpc>
            </a:pPr>
            <a:r>
              <a:rPr lang="cs-CZ" altLang="cs-CZ" i="1" dirty="0"/>
              <a:t>Jaký přínos v produktivitě práce můžeme očekávat, jestliže zlepšíme pracovní prostředí?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Vyšší management potřebuje vědět, jak je přidaná hodnota FM v relaci s globálními cíli firmy</a:t>
            </a:r>
          </a:p>
        </p:txBody>
      </p:sp>
    </p:spTree>
    <p:extLst>
      <p:ext uri="{BB962C8B-B14F-4D97-AF65-F5344CB8AC3E}">
        <p14:creationId xmlns:p14="http://schemas.microsoft.com/office/powerpoint/2010/main" val="3677268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877175" cy="1455738"/>
          </a:xfrm>
        </p:spPr>
        <p:txBody>
          <a:bodyPr/>
          <a:lstStyle/>
          <a:p>
            <a:pPr algn="ctr"/>
            <a:r>
              <a:rPr lang="cs-CZ" altLang="cs-CZ" b="1" dirty="0" smtClean="0"/>
              <a:t>3.3.5</a:t>
            </a:r>
            <a:r>
              <a:rPr lang="cs-CZ" altLang="cs-CZ" b="1" dirty="0"/>
              <a:t>.	SPOKOJENOST ZÁKAZNÍKŮ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017713"/>
            <a:ext cx="8574088" cy="45354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Jestliže má zákazník na vybranou, vybere si nás?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Pokud nevíme o nevyslovených požadavcích a nemáme vyvinuty měřitelné nástroje spokojenosti, pak nemáme představu, jak naši zákazníci vnímají služby FM.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Vyšší management se stará především o interní zaměstnance. Tím, že jim budeme dodávat kvalitní FM služby a budeme identifikovat místa pro zlepšení, tím jednodušeji získáme podporu vedení</a:t>
            </a:r>
          </a:p>
        </p:txBody>
      </p:sp>
    </p:spTree>
    <p:extLst>
      <p:ext uri="{BB962C8B-B14F-4D97-AF65-F5344CB8AC3E}">
        <p14:creationId xmlns:p14="http://schemas.microsoft.com/office/powerpoint/2010/main" val="1323054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48680"/>
            <a:ext cx="8229600" cy="1379538"/>
          </a:xfrm>
        </p:spPr>
        <p:txBody>
          <a:bodyPr/>
          <a:lstStyle/>
          <a:p>
            <a:pPr algn="ctr"/>
            <a:r>
              <a:rPr lang="cs-CZ" altLang="cs-CZ" sz="4000" b="1" dirty="0" smtClean="0"/>
              <a:t>3.3.6</a:t>
            </a:r>
            <a:r>
              <a:rPr lang="cs-CZ" altLang="cs-CZ" sz="4000" b="1" dirty="0"/>
              <a:t>.	BENCHMARKING – CESTA KE KONKURENCESCHOPNOSTI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86000"/>
            <a:ext cx="85740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 err="1"/>
              <a:t>Benchmarking</a:t>
            </a:r>
            <a:r>
              <a:rPr lang="cs-CZ" altLang="cs-CZ" sz="2800" dirty="0"/>
              <a:t> vyžaduje obezřetnost – kult </a:t>
            </a:r>
            <a:r>
              <a:rPr lang="cs-CZ" altLang="cs-CZ" sz="2800" dirty="0" err="1"/>
              <a:t>benchmarkových</a:t>
            </a:r>
            <a:r>
              <a:rPr lang="cs-CZ" altLang="cs-CZ" sz="2800" dirty="0"/>
              <a:t> čísel (</a:t>
            </a:r>
            <a:r>
              <a:rPr lang="cs-CZ" altLang="cs-CZ" sz="2800" dirty="0" err="1"/>
              <a:t>benchmarků</a:t>
            </a:r>
            <a:r>
              <a:rPr lang="cs-CZ" altLang="cs-CZ" sz="2800" dirty="0"/>
              <a:t>) může být dvousečnou zbraní (v dlouhodobějším horizontu se mohou čísla náhle bez příčin měnit)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Porovnávací měřítka jsou pouze „kompasem“, jež ukazuje správnou cestu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Použijeme-li je šířeji, pak jsme nepochopili jejich význam (i vlastní smysl </a:t>
            </a:r>
            <a:r>
              <a:rPr lang="cs-CZ" altLang="cs-CZ" sz="2800" dirty="0" err="1"/>
              <a:t>Benchmarkingu</a:t>
            </a:r>
            <a:r>
              <a:rPr lang="cs-CZ" altLang="cs-CZ" sz="28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07498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877175" cy="1303338"/>
          </a:xfrm>
        </p:spPr>
        <p:txBody>
          <a:bodyPr/>
          <a:lstStyle/>
          <a:p>
            <a:pPr algn="ctr"/>
            <a:r>
              <a:rPr lang="cs-CZ" altLang="cs-CZ" sz="3600" b="1" dirty="0" smtClean="0"/>
              <a:t>3.3.7</a:t>
            </a:r>
            <a:r>
              <a:rPr lang="cs-CZ" altLang="cs-CZ" sz="3600" b="1" dirty="0"/>
              <a:t>.	BALANCED SCORECARD – CESTA JAK ZLEPŠIT PLÁNOVÁNÍ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971800"/>
            <a:ext cx="8726488" cy="2935288"/>
          </a:xfrm>
        </p:spPr>
        <p:txBody>
          <a:bodyPr/>
          <a:lstStyle/>
          <a:p>
            <a:r>
              <a:rPr lang="cs-CZ" altLang="cs-CZ" dirty="0"/>
              <a:t>Nástroj pro efektivní tlumočení zpráv o stavu firemních „</a:t>
            </a:r>
            <a:r>
              <a:rPr lang="cs-CZ" altLang="cs-CZ" dirty="0" err="1"/>
              <a:t>facilit</a:t>
            </a:r>
            <a:r>
              <a:rPr lang="cs-CZ" altLang="cs-CZ" dirty="0"/>
              <a:t>“ směrem k vedení</a:t>
            </a:r>
          </a:p>
          <a:p>
            <a:r>
              <a:rPr lang="cs-CZ" altLang="cs-CZ" dirty="0"/>
              <a:t>Koncept hodný seznámení a prostudování i využívání</a:t>
            </a:r>
          </a:p>
        </p:txBody>
      </p:sp>
    </p:spTree>
    <p:extLst>
      <p:ext uri="{BB962C8B-B14F-4D97-AF65-F5344CB8AC3E}">
        <p14:creationId xmlns:p14="http://schemas.microsoft.com/office/powerpoint/2010/main" val="4067602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title"/>
          </p:nvPr>
        </p:nvSpPr>
        <p:spPr>
          <a:xfrm>
            <a:off x="1043608" y="332656"/>
            <a:ext cx="78771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3.3.7.ZÁKLADNÍ </a:t>
            </a:r>
            <a:r>
              <a:rPr lang="cs-CZ" altLang="cs-CZ" b="1" dirty="0"/>
              <a:t>KONCEPCE BALANCED SCORECARD</a:t>
            </a:r>
          </a:p>
        </p:txBody>
      </p:sp>
      <p:graphicFrame>
        <p:nvGraphicFramePr>
          <p:cNvPr id="144390" name="Object 6"/>
          <p:cNvGraphicFramePr>
            <a:graphicFrameLocks noChangeAspect="1"/>
          </p:cNvGraphicFramePr>
          <p:nvPr/>
        </p:nvGraphicFramePr>
        <p:xfrm>
          <a:off x="1066800" y="1981200"/>
          <a:ext cx="76962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Rastrový obrázek" r:id="rId6" imgW="9790476" imgH="6238095" progId="Paint.Picture">
                  <p:embed/>
                </p:oleObj>
              </mc:Choice>
              <mc:Fallback>
                <p:oleObj name="Rastrový obrázek" r:id="rId6" imgW="9790476" imgH="62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981200"/>
                        <a:ext cx="76962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6512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4. Vzdělaní </a:t>
            </a:r>
            <a:r>
              <a:rPr lang="cs-CZ" b="1" dirty="0" err="1" smtClean="0"/>
              <a:t>Facility</a:t>
            </a:r>
            <a:r>
              <a:rPr lang="cs-CZ" b="1" dirty="0" smtClean="0"/>
              <a:t> manažera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4.1. Přehled vzdělání</a:t>
            </a:r>
          </a:p>
          <a:p>
            <a:pPr marL="0" indent="0">
              <a:buNone/>
            </a:pPr>
            <a:r>
              <a:rPr lang="cs-CZ" dirty="0" smtClean="0"/>
              <a:t>4.2. certifikace</a:t>
            </a:r>
          </a:p>
          <a:p>
            <a:pPr marL="0" indent="0">
              <a:buNone/>
            </a:pPr>
            <a:r>
              <a:rPr lang="cs-CZ" dirty="0" smtClean="0"/>
              <a:t>4.2.1. Cíl certifikace</a:t>
            </a:r>
          </a:p>
          <a:p>
            <a:pPr marL="0" indent="0">
              <a:buNone/>
            </a:pPr>
            <a:r>
              <a:rPr lang="cs-CZ" dirty="0" smtClean="0"/>
              <a:t>4.2.2. Zkouška certifikace</a:t>
            </a:r>
          </a:p>
          <a:p>
            <a:pPr marL="0" indent="0">
              <a:buNone/>
            </a:pPr>
            <a:r>
              <a:rPr lang="cs-CZ" dirty="0" smtClean="0"/>
              <a:t>4.2.3. Testovací otázky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9903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78009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4.1. PŘEHLED </a:t>
            </a:r>
            <a:r>
              <a:rPr lang="cs-CZ" altLang="cs-CZ" b="1" dirty="0"/>
              <a:t>VZDĚLÁNÍ PRO PROFESIONÁLY VE FM</a:t>
            </a:r>
          </a:p>
        </p:txBody>
      </p:sp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381000" y="1981200"/>
          <a:ext cx="84582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Rastrový obrázek" r:id="rId6" imgW="9504762" imgH="6230220" progId="Paint.Picture">
                  <p:embed/>
                </p:oleObj>
              </mc:Choice>
              <mc:Fallback>
                <p:oleObj name="Rastrový obrázek" r:id="rId6" imgW="9504762" imgH="623022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81200"/>
                        <a:ext cx="84582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8831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6000" b="1" dirty="0"/>
              <a:t>FACILITY MANAŽER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1. Znalostí a kompetence</a:t>
            </a:r>
          </a:p>
          <a:p>
            <a:pPr marL="0" indent="0">
              <a:buNone/>
            </a:pPr>
            <a:r>
              <a:rPr lang="cs-CZ" dirty="0" smtClean="0"/>
              <a:t>2. </a:t>
            </a:r>
            <a:r>
              <a:rPr lang="cs-CZ" dirty="0" err="1" smtClean="0"/>
              <a:t>Facility</a:t>
            </a:r>
            <a:r>
              <a:rPr lang="cs-CZ" dirty="0" smtClean="0"/>
              <a:t> manažer ve struktuře řízení</a:t>
            </a:r>
          </a:p>
          <a:p>
            <a:pPr marL="0" indent="0">
              <a:buNone/>
            </a:pPr>
            <a:r>
              <a:rPr lang="cs-CZ" dirty="0" smtClean="0"/>
              <a:t>3. Současný pohled na </a:t>
            </a:r>
            <a:r>
              <a:rPr lang="cs-CZ" dirty="0" err="1" smtClean="0"/>
              <a:t>Facility</a:t>
            </a:r>
            <a:r>
              <a:rPr lang="cs-CZ" dirty="0" smtClean="0"/>
              <a:t> manažera</a:t>
            </a:r>
          </a:p>
          <a:p>
            <a:pPr marL="0" indent="0">
              <a:buNone/>
            </a:pPr>
            <a:r>
              <a:rPr lang="cs-CZ" dirty="0" smtClean="0"/>
              <a:t>4. Vzdělaní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6557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76672"/>
            <a:ext cx="8260407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4.2.1. CERTIFIKACE </a:t>
            </a:r>
            <a:r>
              <a:rPr lang="cs-CZ" altLang="cs-CZ" b="1" dirty="0"/>
              <a:t>FACILITY MANAŽERA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17713"/>
            <a:ext cx="8726488" cy="4687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Certifikační program sdružení IFMA je zaměřen na lidi, kteří jsou zapojeni do managementu budov a podpůrných činností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Cíle programu: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Zajistit profesionální kompetence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Stanovit standardy pro profesionální praxi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Uznávání povolání FM v organizaci a ve společnosti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Ovlivnit směr budoucího vývoje profese FM</a:t>
            </a:r>
          </a:p>
        </p:txBody>
      </p:sp>
    </p:spTree>
    <p:extLst>
      <p:ext uri="{BB962C8B-B14F-4D97-AF65-F5344CB8AC3E}">
        <p14:creationId xmlns:p14="http://schemas.microsoft.com/office/powerpoint/2010/main" val="211627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81057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4.2.2.ZKOUŠKA </a:t>
            </a:r>
            <a:r>
              <a:rPr lang="cs-CZ" altLang="cs-CZ" b="1" dirty="0"/>
              <a:t>CERTIFIKACE FACILITY MANAŽERA (CFM)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017713"/>
            <a:ext cx="8650288" cy="4687887"/>
          </a:xfrm>
        </p:spPr>
        <p:txBody>
          <a:bodyPr/>
          <a:lstStyle/>
          <a:p>
            <a:r>
              <a:rPr lang="cs-CZ" altLang="cs-CZ" sz="2400" dirty="0"/>
              <a:t>Prozatím ji lze vykonat pouze v angličtině, němčině, holandštině, italštině a švédštině (v češtině ne!)</a:t>
            </a:r>
          </a:p>
          <a:p>
            <a:r>
              <a:rPr lang="cs-CZ" altLang="cs-CZ" sz="2400" dirty="0"/>
              <a:t>Absolvent, který uspěje u náročné zkoušky, obdrží certifikát, který jej opravňuje užívat ke svému jménu titul „CFM“</a:t>
            </a:r>
          </a:p>
          <a:p>
            <a:r>
              <a:rPr lang="cs-CZ" altLang="cs-CZ" sz="2400" dirty="0"/>
              <a:t>Certifikovaný </a:t>
            </a:r>
            <a:r>
              <a:rPr lang="cs-CZ" altLang="cs-CZ" sz="2400" dirty="0" err="1"/>
              <a:t>facility</a:t>
            </a:r>
            <a:r>
              <a:rPr lang="cs-CZ" altLang="cs-CZ" sz="2400" dirty="0"/>
              <a:t> manažer je v celém světě chápán jako řídící pracovník, který v jedné osobě spojuje široké pole znalostí (technické, procesní, ekonomické, humánní, ekologické, psychologické a etické), má dostatečnou praxi a bohaté zkušenosti (musí denně prokazovat schopnost úsudku a odhadu při řešení často velmi složitých vazeb.</a:t>
            </a:r>
          </a:p>
        </p:txBody>
      </p:sp>
    </p:spTree>
    <p:extLst>
      <p:ext uri="{BB962C8B-B14F-4D97-AF65-F5344CB8AC3E}">
        <p14:creationId xmlns:p14="http://schemas.microsoft.com/office/powerpoint/2010/main" val="1603902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4.2.2.ZKOUŠKA </a:t>
            </a:r>
            <a:r>
              <a:rPr lang="cs-CZ" altLang="cs-CZ" b="1" dirty="0"/>
              <a:t>CFM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17713"/>
            <a:ext cx="8726488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Je založena na znalostech procesů a rozsahu pravomocí.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Nelze se na ni připravovat tak, jak se to dělá u tradičních zkoušek, založených na vědomostech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Certifikační zkouška nesrovnává, zda si kandidát zapamatoval více informací ze školení, než jiný kandidát.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Protože CFM klasifikuje rozsah pravomocí, je každý kandidát porovnáván se standardy, které definují celkový rozsah procesů FM.</a:t>
            </a:r>
          </a:p>
        </p:txBody>
      </p:sp>
    </p:spTree>
    <p:extLst>
      <p:ext uri="{BB962C8B-B14F-4D97-AF65-F5344CB8AC3E}">
        <p14:creationId xmlns:p14="http://schemas.microsoft.com/office/powerpoint/2010/main" val="3358938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4867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4.2.3.TESTOVACÍ </a:t>
            </a:r>
            <a:r>
              <a:rPr lang="cs-CZ" altLang="cs-CZ" b="1" dirty="0"/>
              <a:t>OTÁZKY – KATEGORIE SCHOPNOSTÍ (I)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38400"/>
            <a:ext cx="8497888" cy="3886200"/>
          </a:xfrm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PAMĚŤ: </a:t>
            </a:r>
            <a:r>
              <a:rPr lang="cs-CZ" altLang="cs-CZ" dirty="0"/>
              <a:t>Otázky jsou založeny na vědomostech. Tento druh informací se lze naučit a zapamatovat. Tento druh otázek se používá převážně u zkoušek pro začátečníky a nehodí se pro četnější užití u zkoušek, založených na kompetencích.</a:t>
            </a:r>
          </a:p>
        </p:txBody>
      </p:sp>
    </p:spTree>
    <p:extLst>
      <p:ext uri="{BB962C8B-B14F-4D97-AF65-F5344CB8AC3E}">
        <p14:creationId xmlns:p14="http://schemas.microsoft.com/office/powerpoint/2010/main" val="3691744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89439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4.2.3.TESTOVACÍ </a:t>
            </a:r>
            <a:r>
              <a:rPr lang="cs-CZ" altLang="cs-CZ" b="1" dirty="0"/>
              <a:t>OTÁZKY – KATEGORIE SCHOPNOSTÍ (II)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438400"/>
            <a:ext cx="8650288" cy="3697288"/>
          </a:xfrm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APLIKACE: </a:t>
            </a:r>
            <a:r>
              <a:rPr lang="cs-CZ" altLang="cs-CZ" dirty="0"/>
              <a:t>Otázky je třeba zodpovědět pomocí informací, které se kandidát naučil a aplikovat je na nové nebo obdobné situace (případové studie z praxe). Tak je kandidát připraven používat své schopnosti a vědomosti pro úkoly ve své profesi.</a:t>
            </a:r>
          </a:p>
        </p:txBody>
      </p:sp>
    </p:spTree>
    <p:extLst>
      <p:ext uri="{BB962C8B-B14F-4D97-AF65-F5344CB8AC3E}">
        <p14:creationId xmlns:p14="http://schemas.microsoft.com/office/powerpoint/2010/main" val="1905640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402" y="332656"/>
            <a:ext cx="89439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4.2.3.TESTOVACÍ </a:t>
            </a:r>
            <a:r>
              <a:rPr lang="cs-CZ" altLang="cs-CZ" b="1" dirty="0"/>
              <a:t>OTÁZKY – KATEGORIE SCHOPNOSTÍ (III)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017713"/>
            <a:ext cx="8650288" cy="4611687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KREATIVITA: </a:t>
            </a:r>
            <a:r>
              <a:rPr lang="cs-CZ" altLang="cs-CZ" sz="2800" dirty="0"/>
              <a:t>Otázky nutí kandidáty, aby používali své vědomosti a své schopnosti nejen pro vyřešení problému, ale navíc i pro objevení nových nebo kreativních myšlenek a řešení. Všechny 4 odpovědi na takové otázky jsou správné, nicméně jedna je nejlepší!!! Jen velmi zkušení </a:t>
            </a:r>
            <a:r>
              <a:rPr lang="cs-CZ" altLang="cs-CZ" sz="2800" dirty="0" err="1"/>
              <a:t>facility</a:t>
            </a:r>
            <a:r>
              <a:rPr lang="cs-CZ" altLang="cs-CZ" sz="2800" dirty="0"/>
              <a:t> manažeři budou mít takové předpoklady, které jsou potřebné pro zodpovězení těchto otázek. </a:t>
            </a:r>
          </a:p>
        </p:txBody>
      </p:sp>
    </p:spTree>
    <p:extLst>
      <p:ext uri="{BB962C8B-B14F-4D97-AF65-F5344CB8AC3E}">
        <p14:creationId xmlns:p14="http://schemas.microsoft.com/office/powerpoint/2010/main" val="2197665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650503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b="1" dirty="0">
                <a:solidFill>
                  <a:srgbClr val="D10202"/>
                </a:solidFill>
                <a:cs typeface="Arial"/>
              </a:rPr>
              <a:t>Management změn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609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Management změn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1. Charakteristické rysy moderního managementu</a:t>
            </a:r>
            <a:br>
              <a:rPr lang="cs-CZ" dirty="0" smtClean="0"/>
            </a:br>
            <a:r>
              <a:rPr lang="cs-CZ" dirty="0" smtClean="0"/>
              <a:t>2. Cíle managementu změn</a:t>
            </a:r>
          </a:p>
          <a:p>
            <a:pPr marL="0" indent="0">
              <a:buNone/>
            </a:pPr>
            <a:r>
              <a:rPr lang="cs-CZ" dirty="0" smtClean="0"/>
              <a:t>3. Inovace. Faktory změn</a:t>
            </a:r>
          </a:p>
          <a:p>
            <a:pPr marL="0" indent="0">
              <a:buNone/>
            </a:pPr>
            <a:r>
              <a:rPr lang="cs-CZ" dirty="0" smtClean="0"/>
              <a:t>4. Řízení změn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1755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1. Charakteristické rysy moderního managementu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1.1. Současný management</a:t>
            </a:r>
          </a:p>
          <a:p>
            <a:pPr marL="0" indent="0">
              <a:buNone/>
            </a:pPr>
            <a:r>
              <a:rPr lang="cs-CZ" dirty="0" smtClean="0"/>
              <a:t>1.2. Management změny</a:t>
            </a:r>
          </a:p>
          <a:p>
            <a:pPr marL="0" indent="0">
              <a:buNone/>
            </a:pPr>
            <a:r>
              <a:rPr lang="cs-CZ" dirty="0" smtClean="0"/>
              <a:t>1.3. Moderní management</a:t>
            </a:r>
          </a:p>
          <a:p>
            <a:pPr marL="0" indent="0">
              <a:buNone/>
            </a:pPr>
            <a:r>
              <a:rPr lang="cs-CZ" dirty="0" smtClean="0"/>
              <a:t>1.4. Koncept procesního řízení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834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1.1. SOUČASNÝ </a:t>
            </a:r>
            <a:r>
              <a:rPr lang="cs-CZ" altLang="cs-CZ" b="1" dirty="0"/>
              <a:t>MANAGEMENT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971800"/>
            <a:ext cx="7772400" cy="2478088"/>
          </a:xfrm>
        </p:spPr>
        <p:txBody>
          <a:bodyPr/>
          <a:lstStyle/>
          <a:p>
            <a:r>
              <a:rPr lang="cs-CZ" altLang="cs-CZ" dirty="0"/>
              <a:t>Turbulentní prostředí</a:t>
            </a:r>
          </a:p>
          <a:p>
            <a:r>
              <a:rPr lang="cs-CZ" altLang="cs-CZ" dirty="0"/>
              <a:t>Globalizace</a:t>
            </a:r>
          </a:p>
          <a:p>
            <a:r>
              <a:rPr lang="cs-CZ" altLang="cs-CZ" dirty="0"/>
              <a:t>Management změny</a:t>
            </a:r>
          </a:p>
          <a:p>
            <a:r>
              <a:rPr lang="cs-CZ" altLang="cs-CZ" dirty="0"/>
              <a:t>Znalostní podnik</a:t>
            </a:r>
          </a:p>
        </p:txBody>
      </p:sp>
    </p:spTree>
    <p:extLst>
      <p:ext uri="{BB962C8B-B14F-4D97-AF65-F5344CB8AC3E}">
        <p14:creationId xmlns:p14="http://schemas.microsoft.com/office/powerpoint/2010/main" val="3304309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1. Znalostí a kompetence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1.1. Popis role</a:t>
            </a:r>
          </a:p>
          <a:p>
            <a:pPr marL="0" indent="0">
              <a:buNone/>
            </a:pPr>
            <a:r>
              <a:rPr lang="cs-CZ" dirty="0" smtClean="0"/>
              <a:t>1.2. Souhrn znalostí a kompetencí</a:t>
            </a:r>
          </a:p>
          <a:p>
            <a:pPr marL="0" indent="0">
              <a:buNone/>
            </a:pPr>
            <a:r>
              <a:rPr lang="cs-CZ" dirty="0" smtClean="0"/>
              <a:t>1.3. Pozice FM</a:t>
            </a:r>
          </a:p>
          <a:p>
            <a:pPr marL="0" indent="0">
              <a:buNone/>
            </a:pPr>
            <a:r>
              <a:rPr lang="cs-CZ" dirty="0" smtClean="0"/>
              <a:t>1.4.Úkoly</a:t>
            </a:r>
          </a:p>
          <a:p>
            <a:pPr marL="0" indent="0">
              <a:buNone/>
            </a:pPr>
            <a:r>
              <a:rPr lang="cs-CZ" dirty="0" smtClean="0"/>
              <a:t>1.5 . Role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0765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1.2. MANAGEMENT </a:t>
            </a:r>
            <a:r>
              <a:rPr lang="cs-CZ" altLang="cs-CZ" b="1" dirty="0"/>
              <a:t>ZMĚNY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28800"/>
            <a:ext cx="8726488" cy="4840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Pochopení pragmatického mandátu managementu od vize přes strategii a plánování až k vlastní realizaci</a:t>
            </a:r>
          </a:p>
          <a:p>
            <a:pPr>
              <a:lnSpc>
                <a:spcPct val="90000"/>
              </a:lnSpc>
            </a:pPr>
            <a:r>
              <a:rPr lang="cs-CZ" altLang="cs-CZ" sz="2800" dirty="0" smtClean="0"/>
              <a:t>Akceptuje </a:t>
            </a:r>
            <a:r>
              <a:rPr lang="cs-CZ" altLang="cs-CZ" sz="2800" dirty="0"/>
              <a:t>procesní orientaci podnikového řízení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Zaměření na klienta poskytovanými FM službami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Citlivost k otázkám prostředí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Vedení lidí a jejich motivování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Zachování životního prostředí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80207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1.3. MODERNÍ </a:t>
            </a:r>
            <a:r>
              <a:rPr lang="cs-CZ" altLang="cs-CZ" b="1" dirty="0"/>
              <a:t>MANAGEMENT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09800"/>
            <a:ext cx="8574088" cy="4114800"/>
          </a:xfrm>
        </p:spPr>
        <p:txBody>
          <a:bodyPr/>
          <a:lstStyle/>
          <a:p>
            <a:r>
              <a:rPr lang="cs-CZ" altLang="cs-CZ" dirty="0"/>
              <a:t>Věnuje pozornost rostoucím hrozbám i příležitostem změn vnějšího podnikatelského prostředí</a:t>
            </a:r>
          </a:p>
          <a:p>
            <a:r>
              <a:rPr lang="cs-CZ" altLang="cs-CZ" dirty="0"/>
              <a:t>„Management v podmínkách trvalých změn“</a:t>
            </a:r>
          </a:p>
          <a:p>
            <a:r>
              <a:rPr lang="cs-CZ" altLang="cs-CZ" dirty="0"/>
              <a:t>„Management v podmínkách kritických změn“</a:t>
            </a:r>
          </a:p>
        </p:txBody>
      </p:sp>
    </p:spTree>
    <p:extLst>
      <p:ext uri="{BB962C8B-B14F-4D97-AF65-F5344CB8AC3E}">
        <p14:creationId xmlns:p14="http://schemas.microsoft.com/office/powerpoint/2010/main" val="947674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404664"/>
            <a:ext cx="7877175" cy="1608138"/>
          </a:xfrm>
        </p:spPr>
        <p:txBody>
          <a:bodyPr/>
          <a:lstStyle/>
          <a:p>
            <a:pPr algn="ctr"/>
            <a:r>
              <a:rPr lang="cs-CZ" altLang="cs-CZ" b="1" dirty="0" smtClean="0"/>
              <a:t>1.4. KONCEPT </a:t>
            </a:r>
            <a:r>
              <a:rPr lang="cs-CZ" altLang="cs-CZ" b="1" dirty="0"/>
              <a:t>PROCESNÍHO ŘÍZENÍ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90800"/>
            <a:ext cx="7772400" cy="3316288"/>
          </a:xfrm>
        </p:spPr>
        <p:txBody>
          <a:bodyPr/>
          <a:lstStyle/>
          <a:p>
            <a:r>
              <a:rPr lang="cs-CZ" altLang="cs-CZ" dirty="0" err="1"/>
              <a:t>Reengineeringový</a:t>
            </a:r>
            <a:r>
              <a:rPr lang="cs-CZ" altLang="cs-CZ" dirty="0"/>
              <a:t> přístup</a:t>
            </a:r>
          </a:p>
          <a:p>
            <a:r>
              <a:rPr lang="cs-CZ" altLang="cs-CZ" dirty="0"/>
              <a:t>Rozvoj organizací založených na promyšleném vytváření a zhodnocování znalostí (učící se organizace, organizace založená na znalostech)</a:t>
            </a:r>
          </a:p>
        </p:txBody>
      </p:sp>
    </p:spTree>
    <p:extLst>
      <p:ext uri="{BB962C8B-B14F-4D97-AF65-F5344CB8AC3E}">
        <p14:creationId xmlns:p14="http://schemas.microsoft.com/office/powerpoint/2010/main" val="3898823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2. Důvody změn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2.1. Příčiny organizační změny</a:t>
            </a:r>
          </a:p>
          <a:p>
            <a:pPr marL="0" indent="0">
              <a:buNone/>
            </a:pPr>
            <a:r>
              <a:rPr lang="cs-CZ" dirty="0" smtClean="0"/>
              <a:t>2.2. Zdroje příčin potenciálních změn</a:t>
            </a:r>
          </a:p>
          <a:p>
            <a:pPr marL="0" indent="0">
              <a:buNone/>
            </a:pPr>
            <a:r>
              <a:rPr lang="cs-CZ" dirty="0" smtClean="0"/>
              <a:t>2.3. Předpoklady iniciace procesu (řízené) změny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472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2. Důvody změn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Potřeba růstu podniku, hlavně z důvodu expanze na světový trh,</a:t>
            </a:r>
          </a:p>
          <a:p>
            <a:r>
              <a:rPr lang="cs-CZ" dirty="0" smtClean="0"/>
              <a:t>Změna ve strategii,</a:t>
            </a:r>
          </a:p>
          <a:p>
            <a:r>
              <a:rPr lang="cs-CZ" dirty="0" smtClean="0"/>
              <a:t>Potřeba technologických změn,</a:t>
            </a:r>
          </a:p>
          <a:p>
            <a:r>
              <a:rPr lang="cs-CZ" dirty="0" smtClean="0"/>
              <a:t>Vliv konkurenčního tlaku,</a:t>
            </a:r>
          </a:p>
          <a:p>
            <a:r>
              <a:rPr lang="cs-CZ" dirty="0" smtClean="0"/>
              <a:t>Studium nových podnikových mravů a dovedností, </a:t>
            </a:r>
            <a:br>
              <a:rPr lang="cs-CZ" dirty="0" smtClean="0"/>
            </a:br>
            <a:r>
              <a:rPr lang="cs-CZ" dirty="0" smtClean="0"/>
              <a:t>změna zákonů a legislativy.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2921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181975" cy="1608138"/>
          </a:xfrm>
        </p:spPr>
        <p:txBody>
          <a:bodyPr/>
          <a:lstStyle/>
          <a:p>
            <a:pPr algn="ctr"/>
            <a:r>
              <a:rPr lang="cs-CZ" altLang="cs-CZ" b="1" dirty="0" smtClean="0"/>
              <a:t>2.1. PŘÍČINY</a:t>
            </a: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b="1" dirty="0"/>
              <a:t>(ORGANIZAČNÍ) ZMĚNY (I)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057400"/>
            <a:ext cx="8802688" cy="4495800"/>
          </a:xfrm>
        </p:spPr>
        <p:txBody>
          <a:bodyPr/>
          <a:lstStyle/>
          <a:p>
            <a:r>
              <a:rPr lang="cs-CZ" altLang="cs-CZ" sz="2400" dirty="0"/>
              <a:t>Změna v účelu</a:t>
            </a:r>
          </a:p>
          <a:p>
            <a:r>
              <a:rPr lang="cs-CZ" altLang="cs-CZ" sz="2400" dirty="0"/>
              <a:t>Pořízení nového (technologicky vyššího) vybavení</a:t>
            </a:r>
          </a:p>
          <a:p>
            <a:r>
              <a:rPr lang="cs-CZ" altLang="cs-CZ" sz="2400" dirty="0"/>
              <a:t>Nedostatek pracovní síly</a:t>
            </a:r>
          </a:p>
          <a:p>
            <a:r>
              <a:rPr lang="cs-CZ" altLang="cs-CZ" sz="2400" dirty="0"/>
              <a:t>Zavádění komplexních informačních systémů</a:t>
            </a:r>
          </a:p>
          <a:p>
            <a:r>
              <a:rPr lang="cs-CZ" altLang="cs-CZ" sz="2400" dirty="0"/>
              <a:t>Nové státní vyhlášky</a:t>
            </a:r>
          </a:p>
          <a:p>
            <a:r>
              <a:rPr lang="cs-CZ" altLang="cs-CZ" sz="2400" dirty="0"/>
              <a:t>Odbory</a:t>
            </a:r>
          </a:p>
          <a:p>
            <a:r>
              <a:rPr lang="cs-CZ" altLang="cs-CZ" sz="2400" dirty="0"/>
              <a:t>Rostoucí tlak ze strany spolků na ochranu spotřebitele</a:t>
            </a:r>
          </a:p>
          <a:p>
            <a:r>
              <a:rPr lang="cs-CZ" altLang="cs-CZ" sz="2400" dirty="0" err="1"/>
              <a:t>Fůze</a:t>
            </a:r>
            <a:r>
              <a:rPr lang="cs-CZ" altLang="cs-CZ" sz="2400" dirty="0"/>
              <a:t> a koupě</a:t>
            </a:r>
          </a:p>
          <a:p>
            <a:r>
              <a:rPr lang="cs-CZ" altLang="cs-CZ" sz="2400" dirty="0"/>
              <a:t>Velká změna v cenách nebo dostupnosti zdrojů</a:t>
            </a:r>
          </a:p>
        </p:txBody>
      </p:sp>
    </p:spTree>
    <p:extLst>
      <p:ext uri="{BB962C8B-B14F-4D97-AF65-F5344CB8AC3E}">
        <p14:creationId xmlns:p14="http://schemas.microsoft.com/office/powerpoint/2010/main" val="2543825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39175" cy="1608138"/>
          </a:xfrm>
        </p:spPr>
        <p:txBody>
          <a:bodyPr/>
          <a:lstStyle/>
          <a:p>
            <a:pPr algn="ctr"/>
            <a:r>
              <a:rPr lang="cs-CZ" altLang="cs-CZ" b="1" dirty="0" smtClean="0"/>
              <a:t>2.1. PŘÍČINY</a:t>
            </a: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b="1" dirty="0"/>
              <a:t>(ORGANIZAČNÍ) ZMĚNY (II)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362200"/>
            <a:ext cx="85740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Chování konkurentů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Úpadek morálky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Nárůst fluktuace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Neočekávané vnitřní či vnější nepřátelství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Nedostatek vnitřních kandidátů na výkonné pozice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Pokles zisků</a:t>
            </a:r>
          </a:p>
        </p:txBody>
      </p:sp>
    </p:spTree>
    <p:extLst>
      <p:ext uri="{BB962C8B-B14F-4D97-AF65-F5344CB8AC3E}">
        <p14:creationId xmlns:p14="http://schemas.microsoft.com/office/powerpoint/2010/main" val="3607562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877175" cy="1455738"/>
          </a:xfrm>
        </p:spPr>
        <p:txBody>
          <a:bodyPr/>
          <a:lstStyle/>
          <a:p>
            <a:pPr algn="ctr"/>
            <a:r>
              <a:rPr lang="cs-CZ" altLang="cs-CZ" b="1" dirty="0" smtClean="0"/>
              <a:t>2.2. ZDROJE </a:t>
            </a:r>
            <a:r>
              <a:rPr lang="cs-CZ" altLang="cs-CZ" b="1" dirty="0"/>
              <a:t>PŘÍČIN POTENCIÁLNÍCH ZMĚN</a:t>
            </a:r>
          </a:p>
        </p:txBody>
      </p:sp>
      <p:graphicFrame>
        <p:nvGraphicFramePr>
          <p:cNvPr id="1894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108216"/>
              </p:ext>
            </p:extLst>
          </p:nvPr>
        </p:nvGraphicFramePr>
        <p:xfrm>
          <a:off x="2699792" y="1981200"/>
          <a:ext cx="5377408" cy="4049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Rastrový obrázek" r:id="rId6" imgW="6620799" imgH="5819048" progId="Paint.Picture">
                  <p:embed/>
                </p:oleObj>
              </mc:Choice>
              <mc:Fallback>
                <p:oleObj name="Rastrový obrázek" r:id="rId6" imgW="6620799" imgH="58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1981200"/>
                        <a:ext cx="5377408" cy="4049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6433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81025" y="332656"/>
            <a:ext cx="8562975" cy="1455738"/>
          </a:xfrm>
        </p:spPr>
        <p:txBody>
          <a:bodyPr/>
          <a:lstStyle/>
          <a:p>
            <a:pPr algn="ctr"/>
            <a:r>
              <a:rPr lang="cs-CZ" altLang="cs-CZ" b="1" dirty="0" smtClean="0"/>
              <a:t>2.3. PŘEDPOKLADY </a:t>
            </a:r>
            <a:r>
              <a:rPr lang="cs-CZ" altLang="cs-CZ" b="1" dirty="0"/>
              <a:t>INICIACE PROCESU (ŘÍZENÉ) ZMĚNY</a:t>
            </a:r>
          </a:p>
        </p:txBody>
      </p:sp>
      <p:graphicFrame>
        <p:nvGraphicFramePr>
          <p:cNvPr id="196611" name="Object 3"/>
          <p:cNvGraphicFramePr>
            <a:graphicFrameLocks noChangeAspect="1"/>
          </p:cNvGraphicFramePr>
          <p:nvPr/>
        </p:nvGraphicFramePr>
        <p:xfrm>
          <a:off x="990600" y="1981200"/>
          <a:ext cx="79248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Rastrový obrázek" r:id="rId6" imgW="9266667" imgH="6171429" progId="Paint.Picture">
                  <p:embed/>
                </p:oleObj>
              </mc:Choice>
              <mc:Fallback>
                <p:oleObj name="Rastrový obrázek" r:id="rId6" imgW="9266667" imgH="61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981200"/>
                        <a:ext cx="79248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7318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3. Inovace. Faktory změn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3.1. Úspěšná firma a faktory úspěchu</a:t>
            </a:r>
          </a:p>
          <a:p>
            <a:pPr marL="0" indent="0">
              <a:buNone/>
            </a:pPr>
            <a:r>
              <a:rPr lang="cs-CZ" dirty="0" smtClean="0"/>
              <a:t>3.2. Strategie a inovace</a:t>
            </a:r>
          </a:p>
          <a:p>
            <a:pPr marL="0" indent="0">
              <a:buNone/>
            </a:pPr>
            <a:r>
              <a:rPr lang="cs-CZ" dirty="0" smtClean="0"/>
              <a:t>3.3. Faktory a jejich vývoj. Komplexnost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180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1.1. FACILITY </a:t>
            </a:r>
            <a:r>
              <a:rPr lang="cs-CZ" altLang="cs-CZ" b="1" dirty="0"/>
              <a:t>MANAŽER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17713"/>
            <a:ext cx="8726488" cy="4687887"/>
          </a:xfrm>
        </p:spPr>
        <p:txBody>
          <a:bodyPr/>
          <a:lstStyle/>
          <a:p>
            <a:r>
              <a:rPr lang="cs-CZ" altLang="cs-CZ" sz="2800" dirty="0"/>
              <a:t>Nese zodpovědnost za řízení procesu provádění podpůrných služeb způsobem, který zajistí účelné efektivní plnění společenského poslání organizace</a:t>
            </a:r>
          </a:p>
          <a:p>
            <a:r>
              <a:rPr lang="cs-CZ" altLang="cs-CZ" sz="2800" dirty="0"/>
              <a:t>Je strategickým partnerem vrcholového managementu klienta a manažerem zodpovědným svým majitelům za bezporuchový chod svěřené organizace</a:t>
            </a:r>
          </a:p>
          <a:p>
            <a:r>
              <a:rPr lang="cs-CZ" altLang="cs-CZ" sz="2800" b="1" dirty="0">
                <a:solidFill>
                  <a:srgbClr val="C00000"/>
                </a:solidFill>
              </a:rPr>
              <a:t>Profesní způsobilosti: </a:t>
            </a:r>
            <a:r>
              <a:rPr lang="cs-CZ" altLang="cs-CZ" sz="2800" dirty="0"/>
              <a:t>technické, humánní a koncepční</a:t>
            </a:r>
          </a:p>
        </p:txBody>
      </p:sp>
    </p:spTree>
    <p:extLst>
      <p:ext uri="{BB962C8B-B14F-4D97-AF65-F5344CB8AC3E}">
        <p14:creationId xmlns:p14="http://schemas.microsoft.com/office/powerpoint/2010/main" val="3709801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3.1. ÚSPĚŠNÁ </a:t>
            </a:r>
            <a:r>
              <a:rPr lang="cs-CZ" altLang="cs-CZ" b="1" dirty="0"/>
              <a:t>FIRMA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362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 smtClean="0"/>
              <a:t>Rámec „7S“ firmy </a:t>
            </a:r>
            <a:r>
              <a:rPr lang="cs-CZ" altLang="cs-CZ" sz="2800" dirty="0" err="1" smtClean="0"/>
              <a:t>McKinsey</a:t>
            </a:r>
            <a:endParaRPr lang="cs-CZ" altLang="cs-CZ" sz="2800" dirty="0" smtClean="0"/>
          </a:p>
          <a:p>
            <a:pPr>
              <a:lnSpc>
                <a:spcPct val="90000"/>
              </a:lnSpc>
            </a:pPr>
            <a:r>
              <a:rPr lang="cs-CZ" altLang="cs-CZ" sz="2800" dirty="0" smtClean="0"/>
              <a:t>Koncepce „kritických faktorů úspěchu“ na základě systémových přístupů (K. H. </a:t>
            </a:r>
            <a:r>
              <a:rPr lang="cs-CZ" altLang="cs-CZ" sz="2800" dirty="0" err="1" smtClean="0"/>
              <a:t>Chung</a:t>
            </a:r>
            <a:r>
              <a:rPr lang="cs-CZ" altLang="cs-CZ" sz="28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800" dirty="0" smtClean="0"/>
              <a:t>„Dokonalé podniky“ (T. J. </a:t>
            </a:r>
            <a:r>
              <a:rPr lang="cs-CZ" altLang="cs-CZ" sz="2800" dirty="0" err="1" smtClean="0"/>
              <a:t>Peters</a:t>
            </a:r>
            <a:r>
              <a:rPr lang="cs-CZ" altLang="cs-CZ" sz="2800" dirty="0" smtClean="0"/>
              <a:t>, R. H. </a:t>
            </a:r>
            <a:r>
              <a:rPr lang="cs-CZ" altLang="cs-CZ" sz="2800" dirty="0" err="1" smtClean="0"/>
              <a:t>Waterman</a:t>
            </a:r>
            <a:r>
              <a:rPr lang="cs-CZ" altLang="cs-CZ" sz="28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800" dirty="0" smtClean="0"/>
              <a:t>Úspěšná firma je ovlivňována nejméně 7 vnitřními vzájemně závislými faktory, které musí být rovnoměrně rozvíjeny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533355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486775" cy="846138"/>
          </a:xfrm>
        </p:spPr>
        <p:txBody>
          <a:bodyPr/>
          <a:lstStyle/>
          <a:p>
            <a:pPr algn="ctr"/>
            <a:r>
              <a:rPr lang="cs-CZ" altLang="cs-CZ" b="1" dirty="0" smtClean="0"/>
              <a:t>3.1. HLAVNÍ </a:t>
            </a:r>
            <a:r>
              <a:rPr lang="cs-CZ" altLang="cs-CZ" b="1" dirty="0"/>
              <a:t>FAKTORY ÚSPĚCHU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7772400" cy="4611688"/>
          </a:xfrm>
        </p:spPr>
        <p:txBody>
          <a:bodyPr/>
          <a:lstStyle/>
          <a:p>
            <a:r>
              <a:rPr lang="cs-CZ" altLang="cs-CZ" dirty="0"/>
              <a:t>Struktura firmy</a:t>
            </a:r>
          </a:p>
          <a:p>
            <a:r>
              <a:rPr lang="cs-CZ" altLang="cs-CZ" dirty="0"/>
              <a:t>Strategie firmy</a:t>
            </a:r>
          </a:p>
          <a:p>
            <a:r>
              <a:rPr lang="cs-CZ" altLang="cs-CZ" dirty="0"/>
              <a:t>Spolupracovníci ve firmě</a:t>
            </a:r>
          </a:p>
          <a:p>
            <a:r>
              <a:rPr lang="cs-CZ" altLang="cs-CZ" dirty="0"/>
              <a:t>Dovednosti spolupracovníků ve firmě</a:t>
            </a:r>
          </a:p>
          <a:p>
            <a:r>
              <a:rPr lang="cs-CZ" altLang="cs-CZ" dirty="0"/>
              <a:t>Styl řízení firmy</a:t>
            </a:r>
          </a:p>
          <a:p>
            <a:r>
              <a:rPr lang="cs-CZ" altLang="cs-CZ" dirty="0"/>
              <a:t>Systémy a postupy ve firmě</a:t>
            </a:r>
          </a:p>
          <a:p>
            <a:r>
              <a:rPr lang="cs-CZ" altLang="cs-CZ" dirty="0"/>
              <a:t>Sdílené hodnoty (kultura) firmy</a:t>
            </a:r>
          </a:p>
        </p:txBody>
      </p:sp>
    </p:spTree>
    <p:extLst>
      <p:ext uri="{BB962C8B-B14F-4D97-AF65-F5344CB8AC3E}">
        <p14:creationId xmlns:p14="http://schemas.microsoft.com/office/powerpoint/2010/main" val="1946002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3.1. RÁMEC </a:t>
            </a:r>
            <a:r>
              <a:rPr lang="cs-CZ" altLang="cs-CZ" b="1" dirty="0"/>
              <a:t>„7S“ FAKTORŮ FIRMY </a:t>
            </a:r>
            <a:r>
              <a:rPr lang="cs-CZ" altLang="cs-CZ" b="1" dirty="0" err="1"/>
              <a:t>McKINSEY</a:t>
            </a:r>
            <a:endParaRPr lang="cs-CZ" altLang="cs-CZ" b="1" dirty="0"/>
          </a:p>
        </p:txBody>
      </p:sp>
      <p:graphicFrame>
        <p:nvGraphicFramePr>
          <p:cNvPr id="108547" name="Object 3"/>
          <p:cNvGraphicFramePr>
            <a:graphicFrameLocks noChangeAspect="1"/>
          </p:cNvGraphicFramePr>
          <p:nvPr/>
        </p:nvGraphicFramePr>
        <p:xfrm>
          <a:off x="3738563" y="2590800"/>
          <a:ext cx="16668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Rastrový obrázek" r:id="rId6" imgW="1666667" imgH="1676634" progId="Paint.Picture">
                  <p:embed/>
                </p:oleObj>
              </mc:Choice>
              <mc:Fallback>
                <p:oleObj name="Rastrový obrázek" r:id="rId6" imgW="1666667" imgH="167663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8563" y="2590800"/>
                        <a:ext cx="166687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48" name="Object 4"/>
          <p:cNvGraphicFramePr>
            <a:graphicFrameLocks noChangeAspect="1"/>
          </p:cNvGraphicFramePr>
          <p:nvPr/>
        </p:nvGraphicFramePr>
        <p:xfrm>
          <a:off x="2438400" y="1981200"/>
          <a:ext cx="5011738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Rastrový obrázek" r:id="rId8" imgW="6152381" imgH="5533333" progId="Paint.Picture">
                  <p:embed/>
                </p:oleObj>
              </mc:Choice>
              <mc:Fallback>
                <p:oleObj name="Rastrový obrázek" r:id="rId8" imgW="6152381" imgH="55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981200"/>
                        <a:ext cx="5011738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7487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3.1. ANALOGIE </a:t>
            </a:r>
            <a:r>
              <a:rPr lang="cs-CZ" altLang="cs-CZ" b="1" dirty="0"/>
              <a:t>Z OBLASTI VÝPOČETNÍ TECHNIKY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4978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V každém podniku můžeme nalézt složky „hardware“ a „software“</a:t>
            </a:r>
          </a:p>
          <a:p>
            <a:pPr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</a:rPr>
              <a:t>„hardware“ </a:t>
            </a:r>
            <a:r>
              <a:rPr lang="cs-CZ" altLang="cs-CZ" dirty="0"/>
              <a:t>– strategie a organizační struktura</a:t>
            </a:r>
          </a:p>
          <a:p>
            <a:pPr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</a:rPr>
              <a:t>„software“ </a:t>
            </a:r>
            <a:r>
              <a:rPr lang="cs-CZ" altLang="cs-CZ" dirty="0"/>
              <a:t>– styl řízení, informační systémy firmy, spolupracovníci, schopnosti, sdílené hodnoty ve firmě (kultura firmy)</a:t>
            </a:r>
          </a:p>
        </p:txBody>
      </p:sp>
    </p:spTree>
    <p:extLst>
      <p:ext uri="{BB962C8B-B14F-4D97-AF65-F5344CB8AC3E}">
        <p14:creationId xmlns:p14="http://schemas.microsoft.com/office/powerpoint/2010/main" val="304778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3.2. STRATEGIE </a:t>
            </a:r>
            <a:r>
              <a:rPr lang="cs-CZ" altLang="cs-CZ" b="1" dirty="0"/>
              <a:t>FIRMY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017713"/>
            <a:ext cx="8802688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Tvůrčí názor vrcholového vedení firmy na rozhodující otázky budoucího reprodukčního procesu v podmínkách stálých změn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Podnikatelské strategie – „</a:t>
            </a:r>
            <a:r>
              <a:rPr lang="cs-CZ" altLang="cs-CZ" sz="2800" dirty="0" err="1"/>
              <a:t>Corporate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Strategic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Plan</a:t>
            </a:r>
            <a:r>
              <a:rPr lang="cs-CZ" altLang="cs-CZ" sz="2800" dirty="0"/>
              <a:t>“, „</a:t>
            </a:r>
            <a:r>
              <a:rPr lang="cs-CZ" altLang="cs-CZ" sz="2800" dirty="0" err="1"/>
              <a:t>Strategic</a:t>
            </a:r>
            <a:r>
              <a:rPr lang="cs-CZ" altLang="cs-CZ" sz="2800" dirty="0"/>
              <a:t> Program“, „</a:t>
            </a:r>
            <a:r>
              <a:rPr lang="cs-CZ" altLang="cs-CZ" sz="2800" dirty="0" err="1"/>
              <a:t>Corporate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Strategy</a:t>
            </a:r>
            <a:r>
              <a:rPr lang="cs-CZ" altLang="cs-CZ" sz="2800" dirty="0"/>
              <a:t>“…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„cestovní mapa k dosažení cílů“ – </a:t>
            </a:r>
            <a:r>
              <a:rPr lang="cs-CZ" altLang="cs-CZ" sz="2800" dirty="0" err="1"/>
              <a:t>manažeří</a:t>
            </a:r>
            <a:r>
              <a:rPr lang="cs-CZ" altLang="cs-CZ" sz="2800" dirty="0"/>
              <a:t> na ní vidí cíle a cesty jejich dosažení, které mohou v průběhu cesty měnit (s ohledem na změny podmínek okolního světa, svých názorů, nečekaných události…)</a:t>
            </a:r>
          </a:p>
        </p:txBody>
      </p:sp>
    </p:spTree>
    <p:extLst>
      <p:ext uri="{BB962C8B-B14F-4D97-AF65-F5344CB8AC3E}">
        <p14:creationId xmlns:p14="http://schemas.microsoft.com/office/powerpoint/2010/main" val="277437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791575" cy="846138"/>
          </a:xfrm>
        </p:spPr>
        <p:txBody>
          <a:bodyPr/>
          <a:lstStyle/>
          <a:p>
            <a:pPr algn="ctr"/>
            <a:r>
              <a:rPr lang="cs-CZ" altLang="cs-CZ" b="1" dirty="0" smtClean="0"/>
              <a:t>3.2. PODNIKATELSKÁ </a:t>
            </a:r>
            <a:r>
              <a:rPr lang="cs-CZ" altLang="cs-CZ" b="1" dirty="0"/>
              <a:t>STRATEGIE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362200"/>
            <a:ext cx="88026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Klíčem k dobré podnikatelské strategii je „být blízko zákazníkovi“, což vyžaduje soustavné sledování, vyhodnocování a respektování potřeb, připomínek a přání existujících i potenciálních uživatelů produktů (výrobků, služeb)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Potřeba předcházet si zákazníky vynikající úrovní poskytovaných služeb nutí management provádět ve firmě změny (inovace)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Změny (inovace) se stávají hlavní hybnou silou pro udržení konkurenční pozice v ostré rozvojové dynamice</a:t>
            </a:r>
          </a:p>
        </p:txBody>
      </p:sp>
    </p:spTree>
    <p:extLst>
      <p:ext uri="{BB962C8B-B14F-4D97-AF65-F5344CB8AC3E}">
        <p14:creationId xmlns:p14="http://schemas.microsoft.com/office/powerpoint/2010/main" val="2801791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3.2. INOVACE</a:t>
            </a:r>
            <a:endParaRPr lang="cs-CZ" altLang="cs-CZ" b="1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Inovace – nejperspektivnější metoda úspěšného firemního managementu 21. století (P. F. </a:t>
            </a:r>
            <a:r>
              <a:rPr lang="cs-CZ" altLang="cs-CZ" sz="2800" dirty="0" err="1"/>
              <a:t>Drucker</a:t>
            </a:r>
            <a:r>
              <a:rPr lang="cs-CZ" altLang="cs-CZ" sz="28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Inovace produktů </a:t>
            </a:r>
            <a:r>
              <a:rPr lang="cs-CZ" altLang="cs-CZ" sz="2800" dirty="0"/>
              <a:t>(výrobků a služeb)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Inovace procesů </a:t>
            </a:r>
            <a:r>
              <a:rPr lang="cs-CZ" altLang="cs-CZ" sz="2800" dirty="0"/>
              <a:t>(především technologické)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Inovace systému řízení, organizace, profesního  a kvalifikačního profilu pracovníků </a:t>
            </a:r>
            <a:r>
              <a:rPr lang="cs-CZ" altLang="cs-CZ" sz="2800" b="1" dirty="0">
                <a:solidFill>
                  <a:srgbClr val="FF0000"/>
                </a:solidFill>
              </a:rPr>
              <a:t>(„inovační struktura“)</a:t>
            </a:r>
          </a:p>
        </p:txBody>
      </p:sp>
    </p:spTree>
    <p:extLst>
      <p:ext uri="{BB962C8B-B14F-4D97-AF65-F5344CB8AC3E}">
        <p14:creationId xmlns:p14="http://schemas.microsoft.com/office/powerpoint/2010/main" val="3673651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b="1" dirty="0" smtClean="0"/>
              <a:t>3.3. INTERNÍ </a:t>
            </a:r>
            <a:r>
              <a:rPr lang="cs-CZ" altLang="cs-CZ" b="1" dirty="0"/>
              <a:t>FIREMNÍ FAKTORY A JEJICH VÝVOJ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819400"/>
            <a:ext cx="8497888" cy="2401888"/>
          </a:xfrm>
        </p:spPr>
        <p:txBody>
          <a:bodyPr/>
          <a:lstStyle/>
          <a:p>
            <a:r>
              <a:rPr lang="cs-CZ" altLang="cs-CZ" dirty="0"/>
              <a:t>Stupeň specializace</a:t>
            </a:r>
          </a:p>
          <a:p>
            <a:r>
              <a:rPr lang="cs-CZ" altLang="cs-CZ" dirty="0"/>
              <a:t>Stupeň byrokracie</a:t>
            </a:r>
          </a:p>
          <a:p>
            <a:r>
              <a:rPr lang="cs-CZ" altLang="cs-CZ" dirty="0"/>
              <a:t>Vztah mezi vlastnictvím a řízením společnosti</a:t>
            </a:r>
          </a:p>
        </p:txBody>
      </p:sp>
    </p:spTree>
    <p:extLst>
      <p:ext uri="{BB962C8B-B14F-4D97-AF65-F5344CB8AC3E}">
        <p14:creationId xmlns:p14="http://schemas.microsoft.com/office/powerpoint/2010/main" val="3920574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800975" cy="1608138"/>
          </a:xfrm>
        </p:spPr>
        <p:txBody>
          <a:bodyPr/>
          <a:lstStyle/>
          <a:p>
            <a:pPr algn="ctr"/>
            <a:r>
              <a:rPr lang="cs-CZ" altLang="cs-CZ" b="1" dirty="0" smtClean="0"/>
              <a:t>3.3. ZMĚNY </a:t>
            </a:r>
            <a:r>
              <a:rPr lang="cs-CZ" altLang="cs-CZ" b="1" dirty="0"/>
              <a:t>STRUKTURÁLNÍHO VÝZNAMU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017713"/>
            <a:ext cx="8574088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Programová změna – vznik nové služby nebo produktu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Rostoucí složitost produktu podporuje růst programových změn jak z pohledu frekvence, tak z pohledu jejich významu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Vyšší složitost produktu vyžaduje lepší koordinaci jednotlivých firemních subsystémů a představuje vyšší riziko možných konfliktů mezi vysoce specializovanými odborníky, příp. jednotkami firmy</a:t>
            </a:r>
          </a:p>
        </p:txBody>
      </p:sp>
    </p:spTree>
    <p:extLst>
      <p:ext uri="{BB962C8B-B14F-4D97-AF65-F5344CB8AC3E}">
        <p14:creationId xmlns:p14="http://schemas.microsoft.com/office/powerpoint/2010/main" val="1012804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sz="4000" b="1" dirty="0" smtClean="0"/>
              <a:t>3.3. KOMPLEXNOST </a:t>
            </a:r>
            <a:r>
              <a:rPr lang="cs-CZ" altLang="cs-CZ" sz="4000" b="1" dirty="0"/>
              <a:t>– POSTULÁTY S OBECNOU PLATNOSTÍ (I)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17713"/>
            <a:ext cx="8726488" cy="45354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400" dirty="0"/>
              <a:t>Nižší riziko a nižší nejistota spojená s procesem změny se projevuje v organizacích větších a relativně složitějších, kde se na rozhodnutí podílí mnoho oddělení a jednotek.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400" dirty="0"/>
              <a:t>Úsilí nositele změny o komunikaci s rozdílnými skupinami (ať již důležitými nyní, nebo těmi, které budou důležité po implementaci) musí být u složitější organizace větší.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400" dirty="0"/>
              <a:t>Změny zcela zásadního charakteru, zaměřené současně na několik firemních subsystémů, budou pravděpodobně hůře přijímány velkými organizacemi a budou vyžadovat delší rozhodovací proces než změny s menším vlivem.</a:t>
            </a:r>
          </a:p>
        </p:txBody>
      </p:sp>
    </p:spTree>
    <p:extLst>
      <p:ext uri="{BB962C8B-B14F-4D97-AF65-F5344CB8AC3E}">
        <p14:creationId xmlns:p14="http://schemas.microsoft.com/office/powerpoint/2010/main" val="751211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7877175" cy="1760538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smtClean="0"/>
              <a:t>1.2. SOUHRN </a:t>
            </a:r>
            <a:r>
              <a:rPr lang="cs-CZ" altLang="cs-CZ" sz="3200" b="1" dirty="0"/>
              <a:t>ZNALOSTÍ A KOMPETENCÍ V RÁMCI ŘÍZENÍ PODPŮRNÝCH PROCESŮ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017713"/>
            <a:ext cx="7888288" cy="4687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Zdravý rozum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Zobecněná životní zkušenost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Kreativita a nápaditost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Vzdělání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Znalost zprostředkovaná technologicky (INTERNET)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Testování (zkušebnictví)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Experimentování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Rozvoj FM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63396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sz="4000" b="1" dirty="0" smtClean="0"/>
              <a:t>3.3. KOMPLEXNOST </a:t>
            </a:r>
            <a:r>
              <a:rPr lang="cs-CZ" altLang="cs-CZ" sz="4000" b="1" dirty="0"/>
              <a:t>– POSTULÁTY S OBECNOU PLATNOSTÍ (II)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09800"/>
            <a:ext cx="8574088" cy="4306888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4"/>
            </a:pPr>
            <a:r>
              <a:rPr lang="cs-CZ" altLang="cs-CZ" sz="2800" dirty="0"/>
              <a:t>Změny představující výhody pro rozdílné podskupiny mají větší šanci na přijetí, než ty, které přinášejí výhody jedné skupině.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4"/>
            </a:pPr>
            <a:r>
              <a:rPr lang="cs-CZ" altLang="cs-CZ" sz="2800" dirty="0"/>
              <a:t>Univerzálnější změna v tom smyslu, že může být použita kdekoliv v organizaci, má větší šanci na vyzkoušení.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4"/>
            </a:pPr>
            <a:r>
              <a:rPr lang="cs-CZ" altLang="cs-CZ" sz="2800" dirty="0"/>
              <a:t>Čím větší je složitost organizace, tím vstřícnější musí být změna vůči případným modifikacím po případném úspěšném zavedení.</a:t>
            </a:r>
          </a:p>
        </p:txBody>
      </p:sp>
    </p:spTree>
    <p:extLst>
      <p:ext uri="{BB962C8B-B14F-4D97-AF65-F5344CB8AC3E}">
        <p14:creationId xmlns:p14="http://schemas.microsoft.com/office/powerpoint/2010/main" val="2691203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3.3. KOMPLEXNOST</a:t>
            </a:r>
            <a:endParaRPr lang="cs-CZ" altLang="cs-CZ" b="1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828800"/>
            <a:ext cx="8955088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Nárůst byrokracie a formalizace řídících procesů na určitém stupni firemního vývoje snižuje citlivost k podnětům vyvolávajícím změnu a omezuje schopnost realizace případných změn: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Více formalizovaná organizace má pravděpodobně vybudovaný mechanismus, jak nakládat s radikálními změnami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Vysoké formalizaci odpovídají takové změny, které se dají lehce zrušit a jsou dobře strukturované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Čím vyšší stupeň závaznosti změna vyžaduje a čím formálnější je organizace, tím delší je doba nutná pro rozhodnutí a tím méně pravděpodobný je všeobecný souhlas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Vysoký stupeň slučitelnosti změny s organizačními pravidly a nařízeními výrazně přispívá k přijetí</a:t>
            </a:r>
          </a:p>
        </p:txBody>
      </p:sp>
    </p:spTree>
    <p:extLst>
      <p:ext uri="{BB962C8B-B14F-4D97-AF65-F5344CB8AC3E}">
        <p14:creationId xmlns:p14="http://schemas.microsoft.com/office/powerpoint/2010/main" val="2197444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4. Řízení změny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4.1. Definice</a:t>
            </a:r>
          </a:p>
          <a:p>
            <a:pPr marL="0" indent="0">
              <a:buNone/>
            </a:pPr>
            <a:r>
              <a:rPr lang="cs-CZ" dirty="0" smtClean="0"/>
              <a:t>4.2.Model řízené změny-jednotlivé etapy procesu</a:t>
            </a:r>
          </a:p>
          <a:p>
            <a:pPr marL="0" indent="0">
              <a:buNone/>
            </a:pPr>
            <a:r>
              <a:rPr lang="cs-CZ" dirty="0" smtClean="0"/>
              <a:t>4.3.Hybatele změn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76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4.1.ŘÍZENÍ </a:t>
            </a:r>
            <a:r>
              <a:rPr lang="cs-CZ" altLang="cs-CZ" b="1" dirty="0"/>
              <a:t>ZMĚNY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362200"/>
            <a:ext cx="8650288" cy="4114800"/>
          </a:xfrm>
        </p:spPr>
        <p:txBody>
          <a:bodyPr/>
          <a:lstStyle/>
          <a:p>
            <a:r>
              <a:rPr lang="cs-CZ" altLang="cs-CZ" sz="2800" dirty="0"/>
              <a:t>Změna se může přihodit, případně může být plánována a řízena</a:t>
            </a:r>
          </a:p>
          <a:p>
            <a:r>
              <a:rPr lang="cs-CZ" altLang="cs-CZ" sz="2800" dirty="0"/>
              <a:t>Cílem plánované změny je udržení organizace životaschopné, konkurenceschopné a efektivní</a:t>
            </a:r>
          </a:p>
          <a:p>
            <a:r>
              <a:rPr lang="cs-CZ" altLang="cs-CZ" sz="2800" dirty="0"/>
              <a:t>Podle toho, ve které fázi životního cyklu se organizace nachází, je třeba sledovat klíčové interní a externí faktory a reagovat odpovídajícím způsobem.</a:t>
            </a:r>
          </a:p>
        </p:txBody>
      </p:sp>
    </p:spTree>
    <p:extLst>
      <p:ext uri="{BB962C8B-B14F-4D97-AF65-F5344CB8AC3E}">
        <p14:creationId xmlns:p14="http://schemas.microsoft.com/office/powerpoint/2010/main" val="1641704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 smtClean="0"/>
              <a:t>4.1.ŘÍZENÍ </a:t>
            </a:r>
            <a:r>
              <a:rPr lang="cs-CZ" altLang="cs-CZ" b="1" dirty="0"/>
              <a:t>ZMĚNY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017713"/>
            <a:ext cx="8802688" cy="4687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Schopnost adaptovat se na změnu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Existence určité metodiky, která slouží k uskutečnění komplexních změn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Cílem plánované změny je udržení organizace životaschopné, konkurenceschopné a efektivní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Vzhledem k tomu, že organizace jsou otevřenými systémy závislými na jejich prostředí a protože prostředí není stabilní, musí si samy vyvinout vnitřní mechanismus podporující plánované (a žádoucí) změny</a:t>
            </a:r>
          </a:p>
        </p:txBody>
      </p:sp>
    </p:spTree>
    <p:extLst>
      <p:ext uri="{BB962C8B-B14F-4D97-AF65-F5344CB8AC3E}">
        <p14:creationId xmlns:p14="http://schemas.microsoft.com/office/powerpoint/2010/main" val="61301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404664"/>
            <a:ext cx="8486775" cy="1531938"/>
          </a:xfrm>
        </p:spPr>
        <p:txBody>
          <a:bodyPr/>
          <a:lstStyle/>
          <a:p>
            <a:pPr algn="ctr"/>
            <a:r>
              <a:rPr lang="cs-CZ" altLang="cs-CZ" sz="4000" b="1" dirty="0" smtClean="0"/>
              <a:t>4.2.MODEL </a:t>
            </a:r>
            <a:r>
              <a:rPr lang="cs-CZ" altLang="cs-CZ" sz="4000" b="1" dirty="0"/>
              <a:t>ŘÍZENÉ ZMĚNY – JEDNOTLIVÉ ETAPY PROCESU</a:t>
            </a:r>
          </a:p>
        </p:txBody>
      </p:sp>
      <p:graphicFrame>
        <p:nvGraphicFramePr>
          <p:cNvPr id="1976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028520"/>
              </p:ext>
            </p:extLst>
          </p:nvPr>
        </p:nvGraphicFramePr>
        <p:xfrm>
          <a:off x="2195736" y="2132856"/>
          <a:ext cx="3843536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Rastrový obrázek" r:id="rId6" imgW="3666667" imgH="5563377" progId="Paint.Picture">
                  <p:embed/>
                </p:oleObj>
              </mc:Choice>
              <mc:Fallback>
                <p:oleObj name="Rastrový obrázek" r:id="rId6" imgW="3666667" imgH="556337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132856"/>
                        <a:ext cx="3843536" cy="3960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505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800975" cy="1608138"/>
          </a:xfrm>
        </p:spPr>
        <p:txBody>
          <a:bodyPr/>
          <a:lstStyle/>
          <a:p>
            <a:pPr algn="ctr"/>
            <a:r>
              <a:rPr lang="cs-CZ" altLang="cs-CZ" b="1"/>
              <a:t>ANALÝZA – PRVNÍ KROK PROCESU ZMĚNY</a:t>
            </a:r>
          </a:p>
        </p:txBody>
      </p:sp>
      <p:graphicFrame>
        <p:nvGraphicFramePr>
          <p:cNvPr id="1986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923278"/>
              </p:ext>
            </p:extLst>
          </p:nvPr>
        </p:nvGraphicFramePr>
        <p:xfrm>
          <a:off x="827584" y="1556792"/>
          <a:ext cx="80010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Rastrový obrázek" r:id="rId6" imgW="7361905" imgH="3191320" progId="Paint.Picture">
                  <p:embed/>
                </p:oleObj>
              </mc:Choice>
              <mc:Fallback>
                <p:oleObj name="Rastrový obrázek" r:id="rId6" imgW="7361905" imgH="319132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556792"/>
                        <a:ext cx="80010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7377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(STRATEGICKÁ) ANALÝZA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286000"/>
            <a:ext cx="8802688" cy="42306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Je vhodné definovat váhy jednotlivých faktorů a kvantifikovat vyplývající závěry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Výsledkem je rozhodnutí: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Současný stav je </a:t>
            </a:r>
            <a:r>
              <a:rPr lang="cs-CZ" altLang="cs-CZ" sz="2400" b="1" dirty="0">
                <a:solidFill>
                  <a:srgbClr val="FF0000"/>
                </a:solidFill>
              </a:rPr>
              <a:t>vyhovující</a:t>
            </a:r>
            <a:r>
              <a:rPr lang="cs-CZ" altLang="cs-CZ" sz="2400" dirty="0"/>
              <a:t> (změny nejsou nutné)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Současný stav je </a:t>
            </a:r>
            <a:r>
              <a:rPr lang="cs-CZ" altLang="cs-CZ" sz="2400" b="1" dirty="0">
                <a:solidFill>
                  <a:srgbClr val="FF0000"/>
                </a:solidFill>
              </a:rPr>
              <a:t>uspokojivý</a:t>
            </a:r>
            <a:r>
              <a:rPr lang="cs-CZ" altLang="cs-CZ" sz="2400" dirty="0"/>
              <a:t> (není nutné iniciovat proces změny, dílčí problémy lze řešit drobnými operativními zásahy)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Současný stav je </a:t>
            </a:r>
            <a:r>
              <a:rPr lang="cs-CZ" altLang="cs-CZ" sz="2400" b="1" dirty="0">
                <a:solidFill>
                  <a:srgbClr val="FF0000"/>
                </a:solidFill>
              </a:rPr>
              <a:t>nevyhovujíc</a:t>
            </a:r>
            <a:r>
              <a:rPr lang="cs-CZ" altLang="cs-CZ" sz="2400" dirty="0">
                <a:solidFill>
                  <a:schemeClr val="hlink"/>
                </a:solidFill>
              </a:rPr>
              <a:t>í </a:t>
            </a:r>
            <a:r>
              <a:rPr lang="cs-CZ" altLang="cs-CZ" sz="2400" dirty="0"/>
              <a:t>(současné slabiny firma a budoucí hrozby jsou natolik významné, že je nutné iniciovat proces změn zásadního charakteru)</a:t>
            </a:r>
          </a:p>
        </p:txBody>
      </p:sp>
    </p:spTree>
    <p:extLst>
      <p:ext uri="{BB962C8B-B14F-4D97-AF65-F5344CB8AC3E}">
        <p14:creationId xmlns:p14="http://schemas.microsoft.com/office/powerpoint/2010/main" val="849107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ANALÝZA SILOVÉHO POLE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497888" cy="4114800"/>
          </a:xfrm>
        </p:spPr>
        <p:txBody>
          <a:bodyPr/>
          <a:lstStyle/>
          <a:p>
            <a:r>
              <a:rPr lang="cs-CZ" altLang="cs-CZ" sz="2800" dirty="0"/>
              <a:t>Představuje nástroj, s jehož pomocí analyzujeme situaci vyžadující změnu</a:t>
            </a:r>
          </a:p>
          <a:p>
            <a:r>
              <a:rPr lang="cs-CZ" altLang="cs-CZ" sz="2800" dirty="0"/>
              <a:t>Analytickým závěrem je identifikace faktorů </a:t>
            </a:r>
            <a:r>
              <a:rPr lang="cs-CZ" altLang="cs-CZ" sz="2800" b="1" dirty="0">
                <a:solidFill>
                  <a:srgbClr val="FF0000"/>
                </a:solidFill>
              </a:rPr>
              <a:t>PODPORUJÍCÍCH</a:t>
            </a:r>
            <a:r>
              <a:rPr lang="cs-CZ" altLang="cs-CZ" sz="2800" dirty="0"/>
              <a:t> proces změny a faktorů </a:t>
            </a:r>
            <a:r>
              <a:rPr lang="cs-CZ" altLang="cs-CZ" sz="2800" b="1" dirty="0">
                <a:solidFill>
                  <a:srgbClr val="FF0000"/>
                </a:solidFill>
              </a:rPr>
              <a:t>BLOKUJÍCÍCH</a:t>
            </a:r>
            <a:r>
              <a:rPr lang="cs-CZ" altLang="cs-CZ" sz="2800" dirty="0"/>
              <a:t> tento proces</a:t>
            </a:r>
          </a:p>
          <a:p>
            <a:r>
              <a:rPr lang="cs-CZ" altLang="cs-CZ" sz="2800" dirty="0"/>
              <a:t>„V každém časovém okamžiku je jakákoliv situace v organizaci ve stavu rovnováhy“ – základní předpoklad analýzy silového pole</a:t>
            </a:r>
          </a:p>
        </p:txBody>
      </p:sp>
    </p:spTree>
    <p:extLst>
      <p:ext uri="{BB962C8B-B14F-4D97-AF65-F5344CB8AC3E}">
        <p14:creationId xmlns:p14="http://schemas.microsoft.com/office/powerpoint/2010/main" val="287904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04664"/>
            <a:ext cx="8768655" cy="1044352"/>
          </a:xfrm>
        </p:spPr>
        <p:txBody>
          <a:bodyPr>
            <a:normAutofit/>
          </a:bodyPr>
          <a:lstStyle/>
          <a:p>
            <a:pPr algn="ctr"/>
            <a:r>
              <a:rPr lang="cs-CZ" altLang="cs-CZ" sz="2800" b="1" dirty="0"/>
              <a:t>ROVNOVÁHA – ZÁKLADNÍ PRINCIP ANALÝZY SILOVÉHO POLE (ASP)</a:t>
            </a:r>
          </a:p>
        </p:txBody>
      </p:sp>
      <p:graphicFrame>
        <p:nvGraphicFramePr>
          <p:cNvPr id="2017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435526"/>
              </p:ext>
            </p:extLst>
          </p:nvPr>
        </p:nvGraphicFramePr>
        <p:xfrm>
          <a:off x="1115616" y="1340768"/>
          <a:ext cx="70866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name="Rastrový obrázek" r:id="rId6" imgW="4638095" imgH="5334745" progId="Paint.Picture">
                  <p:embed/>
                </p:oleObj>
              </mc:Choice>
              <mc:Fallback>
                <p:oleObj name="Rastrový obrázek" r:id="rId6" imgW="4638095" imgH="533474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340768"/>
                        <a:ext cx="70866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647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800975" cy="1379538"/>
          </a:xfrm>
        </p:spPr>
        <p:txBody>
          <a:bodyPr/>
          <a:lstStyle/>
          <a:p>
            <a:pPr algn="ctr"/>
            <a:r>
              <a:rPr lang="cs-CZ" altLang="cs-CZ" sz="4000" b="1" dirty="0" smtClean="0"/>
              <a:t>1.3. DEFINICE </a:t>
            </a:r>
            <a:r>
              <a:rPr lang="cs-CZ" altLang="cs-CZ" sz="4000" b="1" dirty="0"/>
              <a:t>POZICE FACILITY MANAŽERA-LEADERA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667000"/>
            <a:ext cx="8574088" cy="3087688"/>
          </a:xfrm>
        </p:spPr>
        <p:txBody>
          <a:bodyPr/>
          <a:lstStyle/>
          <a:p>
            <a:r>
              <a:rPr lang="cs-CZ" altLang="cs-CZ" dirty="0"/>
              <a:t>Dlouhodobě dělá správná rozhodnutí</a:t>
            </a:r>
          </a:p>
          <a:p>
            <a:r>
              <a:rPr lang="cs-CZ" altLang="cs-CZ" dirty="0"/>
              <a:t>Zná lidi a umí z nich dostat to nejlepší</a:t>
            </a:r>
          </a:p>
          <a:p>
            <a:r>
              <a:rPr lang="cs-CZ" altLang="cs-CZ" dirty="0"/>
              <a:t>Při jednání s klienty je vnímán proaktivně</a:t>
            </a:r>
          </a:p>
          <a:p>
            <a:r>
              <a:rPr lang="cs-CZ" altLang="cs-CZ" dirty="0"/>
              <a:t>Má charisma a kompetence</a:t>
            </a:r>
          </a:p>
        </p:txBody>
      </p:sp>
    </p:spTree>
    <p:extLst>
      <p:ext uri="{BB962C8B-B14F-4D97-AF65-F5344CB8AC3E}">
        <p14:creationId xmlns:p14="http://schemas.microsoft.com/office/powerpoint/2010/main" val="743600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5091" y="836712"/>
            <a:ext cx="8791575" cy="1143000"/>
          </a:xfrm>
        </p:spPr>
        <p:txBody>
          <a:bodyPr/>
          <a:lstStyle/>
          <a:p>
            <a:pPr algn="ctr"/>
            <a:r>
              <a:rPr lang="cs-CZ" altLang="cs-CZ" sz="3200" b="1" dirty="0"/>
              <a:t>ZMĚNA JE MOŽNÁ POUZE V PŘÍPADĚ, ŽE SE OBJEVÍ JEDNA ČI OBĚ Z PODMÍNEK:</a:t>
            </a:r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/>
        </p:nvGraphicFramePr>
        <p:xfrm>
          <a:off x="381000" y="2590800"/>
          <a:ext cx="84582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Rastrový obrázek" r:id="rId6" imgW="8066667" imgH="1676634" progId="Paint.Picture">
                  <p:embed/>
                </p:oleObj>
              </mc:Choice>
              <mc:Fallback>
                <p:oleObj name="Rastrový obrázek" r:id="rId6" imgW="8066667" imgH="167663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90800"/>
                        <a:ext cx="84582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165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ANALÝZA SILOVÉHO POLE</a:t>
            </a:r>
          </a:p>
        </p:txBody>
      </p:sp>
      <p:graphicFrame>
        <p:nvGraphicFramePr>
          <p:cNvPr id="203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659406"/>
              </p:ext>
            </p:extLst>
          </p:nvPr>
        </p:nvGraphicFramePr>
        <p:xfrm>
          <a:off x="1547664" y="1340768"/>
          <a:ext cx="60198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Rastrový obrázek" r:id="rId6" imgW="7516274" imgH="5249008" progId="Paint.Picture">
                  <p:embed/>
                </p:oleObj>
              </mc:Choice>
              <mc:Fallback>
                <p:oleObj name="Rastrový obrázek" r:id="rId6" imgW="7516274" imgH="524900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340768"/>
                        <a:ext cx="60198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12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sz="3200" b="1"/>
              <a:t>DŮVODEM PRO DETAILNÍ ANALÝZU JEDNOTLIVÝCH SIL JE JEJICH KATEGORIZACE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133600"/>
            <a:ext cx="8802688" cy="4383088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Osobní síly </a:t>
            </a:r>
            <a:r>
              <a:rPr lang="cs-CZ" altLang="cs-CZ" sz="2400" dirty="0"/>
              <a:t>– představují všechny osobní vazby: osobní názory, emoce, pocity, slabosti, přednosti, vzdělání, příjem</a:t>
            </a:r>
          </a:p>
          <a:p>
            <a:r>
              <a:rPr lang="cs-CZ" altLang="cs-CZ" sz="2400" b="1" dirty="0">
                <a:solidFill>
                  <a:srgbClr val="FF0000"/>
                </a:solidFill>
              </a:rPr>
              <a:t>Vztahové síly </a:t>
            </a:r>
            <a:r>
              <a:rPr lang="cs-CZ" altLang="cs-CZ" sz="2400" dirty="0"/>
              <a:t>– představují všechny skupinové vazby identifikované na různých úrovních: organizace a státní orgány, jednotlivá oddělení mezi sebou, jednotlivé týmy či skupiny</a:t>
            </a:r>
          </a:p>
          <a:p>
            <a:r>
              <a:rPr lang="cs-CZ" altLang="cs-CZ" sz="2400" b="1" dirty="0">
                <a:solidFill>
                  <a:srgbClr val="FF0000"/>
                </a:solidFill>
              </a:rPr>
              <a:t>Systémové síly </a:t>
            </a:r>
            <a:r>
              <a:rPr lang="cs-CZ" altLang="cs-CZ" sz="2400" dirty="0"/>
              <a:t>– představují faktory, které formují prostředí, v němž se organizace nachází, včetně politických, sociálních, legislativních, ekonomických a ekologických aspektů, lokálních a kulturních aspektů</a:t>
            </a:r>
          </a:p>
        </p:txBody>
      </p:sp>
    </p:spTree>
    <p:extLst>
      <p:ext uri="{BB962C8B-B14F-4D97-AF65-F5344CB8AC3E}">
        <p14:creationId xmlns:p14="http://schemas.microsoft.com/office/powerpoint/2010/main" val="1807657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b="1"/>
              <a:t>NASTAVENÍ PARAMETRŮ ZMĚNY</a:t>
            </a:r>
          </a:p>
        </p:txBody>
      </p:sp>
      <p:graphicFrame>
        <p:nvGraphicFramePr>
          <p:cNvPr id="2058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370046"/>
              </p:ext>
            </p:extLst>
          </p:nvPr>
        </p:nvGraphicFramePr>
        <p:xfrm>
          <a:off x="467544" y="1556792"/>
          <a:ext cx="83820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0" name="Rastrový obrázek" r:id="rId6" imgW="7066667" imgH="2123810" progId="Paint.Picture">
                  <p:embed/>
                </p:oleObj>
              </mc:Choice>
              <mc:Fallback>
                <p:oleObj name="Rastrový obrázek" r:id="rId6" imgW="7066667" imgH="21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556792"/>
                        <a:ext cx="83820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5308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/>
              <a:t>IDENTIFIKACE AGENTA ZMĚNY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28800"/>
            <a:ext cx="8726488" cy="4840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Identifikace jednotlivců nebo skupin zaměstnanců, kteří budou nositeli celého procesu, kteří v něm budou hrát významnou roli – zajistí hladký průběh a dosažení maximálního výsledku, stejně jako eliminaci bariér vytvářených těmi, kdo se změnou nesouhlasí, nebo těmi, kterých se změna negativně dotkne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</a:rPr>
              <a:t>Jedná se o úkol velmi nesnadný!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Organizace jakéhokoliv typu a velikosti jsou svým způsobem konzervativní a tedy rezistentní vůči potenciálním změnám</a:t>
            </a:r>
          </a:p>
        </p:txBody>
      </p:sp>
    </p:spTree>
    <p:extLst>
      <p:ext uri="{BB962C8B-B14F-4D97-AF65-F5344CB8AC3E}">
        <p14:creationId xmlns:p14="http://schemas.microsoft.com/office/powerpoint/2010/main" val="3039244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/>
              <a:t>REZISTENCE VŮČI ORGANIZAČNÍM ZMĚNÁM</a:t>
            </a:r>
          </a:p>
        </p:txBody>
      </p:sp>
      <p:graphicFrame>
        <p:nvGraphicFramePr>
          <p:cNvPr id="207875" name="Object 3"/>
          <p:cNvGraphicFramePr>
            <a:graphicFrameLocks noChangeAspect="1"/>
          </p:cNvGraphicFramePr>
          <p:nvPr/>
        </p:nvGraphicFramePr>
        <p:xfrm>
          <a:off x="457200" y="1981200"/>
          <a:ext cx="84582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Rastrový obrázek" r:id="rId6" imgW="7478169" imgH="4466667" progId="Paint.Picture">
                  <p:embed/>
                </p:oleObj>
              </mc:Choice>
              <mc:Fallback>
                <p:oleObj name="Rastrový obrázek" r:id="rId6" imgW="7478169" imgH="44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81200"/>
                        <a:ext cx="84582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3578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/>
              <a:t>AKCEPTACE OČEKÁVANÝCH ZMĚN</a:t>
            </a:r>
          </a:p>
        </p:txBody>
      </p:sp>
      <p:graphicFrame>
        <p:nvGraphicFramePr>
          <p:cNvPr id="208899" name="Object 3"/>
          <p:cNvGraphicFramePr>
            <a:graphicFrameLocks noChangeAspect="1"/>
          </p:cNvGraphicFramePr>
          <p:nvPr/>
        </p:nvGraphicFramePr>
        <p:xfrm>
          <a:off x="381000" y="2057400"/>
          <a:ext cx="8534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Rastrový obrázek" r:id="rId6" imgW="7333333" imgH="3828571" progId="Paint.Picture">
                  <p:embed/>
                </p:oleObj>
              </mc:Choice>
              <mc:Fallback>
                <p:oleObj name="Rastrový obrázek" r:id="rId6" imgW="7333333" imgH="38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85344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4024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77175" cy="1531938"/>
          </a:xfrm>
        </p:spPr>
        <p:txBody>
          <a:bodyPr/>
          <a:lstStyle/>
          <a:p>
            <a:pPr algn="ctr"/>
            <a:r>
              <a:rPr lang="cs-CZ" altLang="cs-CZ" b="1"/>
              <a:t>STUPNĚ SKUPINOVÉ AKCEPTACE</a:t>
            </a:r>
          </a:p>
        </p:txBody>
      </p:sp>
      <p:graphicFrame>
        <p:nvGraphicFramePr>
          <p:cNvPr id="209923" name="Object 3"/>
          <p:cNvGraphicFramePr>
            <a:graphicFrameLocks noChangeAspect="1"/>
          </p:cNvGraphicFramePr>
          <p:nvPr/>
        </p:nvGraphicFramePr>
        <p:xfrm>
          <a:off x="381000" y="1981200"/>
          <a:ext cx="83820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Rastrový obrázek" r:id="rId6" imgW="6954221" imgH="2172003" progId="Paint.Picture">
                  <p:embed/>
                </p:oleObj>
              </mc:Choice>
              <mc:Fallback>
                <p:oleObj name="Rastrový obrázek" r:id="rId6" imgW="6954221" imgH="217200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81200"/>
                        <a:ext cx="83820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343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INTERVENČNÍ STRATEGIE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362200"/>
            <a:ext cx="8802688" cy="4114800"/>
          </a:xfrm>
        </p:spPr>
        <p:txBody>
          <a:bodyPr/>
          <a:lstStyle/>
          <a:p>
            <a:r>
              <a:rPr lang="cs-CZ" altLang="cs-CZ" sz="2800" b="1"/>
              <a:t>Pojem intervenční strategie používáme pro specifikaci předmětu změny – identifikaci jednotlivých firemních subsystémů, které budeme určitým způsobem ovlivňovat, resp., ve kterých bude provedena příslušná intervence</a:t>
            </a:r>
          </a:p>
          <a:p>
            <a:r>
              <a:rPr lang="cs-CZ" altLang="cs-CZ" sz="2800" b="1"/>
              <a:t>Ve většině případů je třeba ovlivňovat několik firemních subsystémů zároveň („vše souvisí se vším“)</a:t>
            </a:r>
          </a:p>
        </p:txBody>
      </p:sp>
    </p:spTree>
    <p:extLst>
      <p:ext uri="{BB962C8B-B14F-4D97-AF65-F5344CB8AC3E}">
        <p14:creationId xmlns:p14="http://schemas.microsoft.com/office/powerpoint/2010/main" val="1466793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4989" y="404664"/>
            <a:ext cx="8486775" cy="1531938"/>
          </a:xfrm>
        </p:spPr>
        <p:txBody>
          <a:bodyPr/>
          <a:lstStyle/>
          <a:p>
            <a:pPr algn="ctr"/>
            <a:r>
              <a:rPr lang="cs-CZ" altLang="cs-CZ" b="1" dirty="0"/>
              <a:t>INTERVENČNÍ STRATEGIE – CÍLOVÉ OBLASTI</a:t>
            </a:r>
          </a:p>
        </p:txBody>
      </p:sp>
      <p:graphicFrame>
        <p:nvGraphicFramePr>
          <p:cNvPr id="2119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911847"/>
              </p:ext>
            </p:extLst>
          </p:nvPr>
        </p:nvGraphicFramePr>
        <p:xfrm>
          <a:off x="2267744" y="1981201"/>
          <a:ext cx="5352256" cy="4147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6" name="Rastrový obrázek" r:id="rId6" imgW="7354327" imgH="4772691" progId="Paint.Picture">
                  <p:embed/>
                </p:oleObj>
              </mc:Choice>
              <mc:Fallback>
                <p:oleObj name="Rastrový obrázek" r:id="rId6" imgW="7354327" imgH="477269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1981201"/>
                        <a:ext cx="5352256" cy="41479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1060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 dirty="0" smtClean="0"/>
              <a:t>1.4. ÚKOLY </a:t>
            </a:r>
            <a:r>
              <a:rPr lang="cs-CZ" altLang="cs-CZ" b="1" dirty="0"/>
              <a:t>FACILITY MANAŽERA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362200"/>
            <a:ext cx="8574088" cy="4114800"/>
          </a:xfrm>
        </p:spPr>
        <p:txBody>
          <a:bodyPr/>
          <a:lstStyle/>
          <a:p>
            <a:r>
              <a:rPr lang="cs-CZ" altLang="cs-CZ" dirty="0"/>
              <a:t>Dosáhnout plánovaných cílů při co nejnižších nákladech</a:t>
            </a:r>
          </a:p>
          <a:p>
            <a:r>
              <a:rPr lang="cs-CZ" altLang="cs-CZ" dirty="0"/>
              <a:t>Zajistit nezbytnou konkurenceschopnost firmy poskytující služby v soutěži s jejími rivaly</a:t>
            </a:r>
          </a:p>
          <a:p>
            <a:r>
              <a:rPr lang="cs-CZ" altLang="cs-CZ" dirty="0"/>
              <a:t>Prosadit účelnost a efektivitu v provádění všech aktivit firmy</a:t>
            </a:r>
          </a:p>
        </p:txBody>
      </p:sp>
    </p:spTree>
    <p:extLst>
      <p:ext uri="{BB962C8B-B14F-4D97-AF65-F5344CB8AC3E}">
        <p14:creationId xmlns:p14="http://schemas.microsoft.com/office/powerpoint/2010/main" val="1559829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b="1"/>
              <a:t>REALIZACE ÚSPĚŠNÉ ZMĚNY – STRATEGIE (I)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017713"/>
            <a:ext cx="8650288" cy="46116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b="1" dirty="0">
                <a:solidFill>
                  <a:srgbClr val="FF0000"/>
                </a:solidFill>
              </a:rPr>
              <a:t>Intervence </a:t>
            </a:r>
            <a:r>
              <a:rPr lang="cs-CZ" altLang="cs-CZ" sz="2800" dirty="0"/>
              <a:t>– </a:t>
            </a:r>
            <a:r>
              <a:rPr lang="cs-CZ" altLang="cs-CZ" sz="2800" dirty="0" err="1"/>
              <a:t>nejednodušší</a:t>
            </a:r>
            <a:r>
              <a:rPr lang="cs-CZ" altLang="cs-CZ" sz="2800" dirty="0"/>
              <a:t> metoda zaměřená na strukturu pracovních jednotek a týmů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b="1" dirty="0">
                <a:solidFill>
                  <a:srgbClr val="FF0000"/>
                </a:solidFill>
              </a:rPr>
              <a:t>Participace</a:t>
            </a:r>
            <a:r>
              <a:rPr lang="cs-CZ" altLang="cs-CZ" sz="2800" dirty="0"/>
              <a:t> – pro jednotlivce je relativně těžké odporovat změnám, na jejichž přípravě se podíleli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b="1" dirty="0">
                <a:solidFill>
                  <a:srgbClr val="FF0000"/>
                </a:solidFill>
              </a:rPr>
              <a:t>Přesvědčování</a:t>
            </a:r>
            <a:r>
              <a:rPr lang="cs-CZ" altLang="cs-CZ" sz="2800" dirty="0"/>
              <a:t> – další způsob zapojení pracovníků do daného procesu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altLang="cs-CZ" sz="2800" b="1" dirty="0">
                <a:solidFill>
                  <a:srgbClr val="FF0000"/>
                </a:solidFill>
              </a:rPr>
              <a:t>Donucování </a:t>
            </a:r>
            <a:r>
              <a:rPr lang="cs-CZ" altLang="cs-CZ" sz="2800" dirty="0"/>
              <a:t>– použitelné pouze na nižších stupních řízení, při současném zohlednění mnoha externích faktorů </a:t>
            </a:r>
          </a:p>
        </p:txBody>
      </p:sp>
    </p:spTree>
    <p:extLst>
      <p:ext uri="{BB962C8B-B14F-4D97-AF65-F5344CB8AC3E}">
        <p14:creationId xmlns:p14="http://schemas.microsoft.com/office/powerpoint/2010/main" val="921668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b="1"/>
              <a:t>REALIZACE ÚSPĚŠNÉ ZMĚNY – STRATEGIE (II)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905000"/>
            <a:ext cx="8955088" cy="49530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5"/>
            </a:pPr>
            <a:r>
              <a:rPr lang="cs-CZ" altLang="cs-CZ" sz="2800" dirty="0"/>
              <a:t>Vzdělávání a komunikace – je významná především v těch případech, kdy problematickou oblast představují lidské zdroje a komunikace mezi zaměstnanci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5"/>
            </a:pPr>
            <a:r>
              <a:rPr lang="cs-CZ" altLang="cs-CZ" sz="2800" dirty="0"/>
              <a:t>Vyjednávání – představuje způsob nekonfliktního řešení problému (nenáročná na zdroje, náročná na čas)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5"/>
            </a:pPr>
            <a:r>
              <a:rPr lang="cs-CZ" altLang="cs-CZ" sz="2800" dirty="0"/>
              <a:t>Manipulace – představuje způsob, jak aktivně zapojit klíčové osoby do řešení problému, popř. je ovlivňovat při důležitých rozhodnutích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	(Jejich kombinace)</a:t>
            </a:r>
          </a:p>
        </p:txBody>
      </p:sp>
    </p:spTree>
    <p:extLst>
      <p:ext uri="{BB962C8B-B14F-4D97-AF65-F5344CB8AC3E}">
        <p14:creationId xmlns:p14="http://schemas.microsoft.com/office/powerpoint/2010/main" val="1326892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sz="4000" b="1"/>
              <a:t>ZHODNOCENÍ DOSAŽENÝCH VÝSLEDKŮ PROCESU ZMĚNY</a:t>
            </a:r>
          </a:p>
        </p:txBody>
      </p:sp>
      <p:graphicFrame>
        <p:nvGraphicFramePr>
          <p:cNvPr id="223235" name="Object 3"/>
          <p:cNvGraphicFramePr>
            <a:graphicFrameLocks noChangeAspect="1"/>
          </p:cNvGraphicFramePr>
          <p:nvPr/>
        </p:nvGraphicFramePr>
        <p:xfrm>
          <a:off x="1600200" y="1981200"/>
          <a:ext cx="69342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name="Rastrový obrázek" r:id="rId6" imgW="6144483" imgH="5372850" progId="Paint.Picture">
                  <p:embed/>
                </p:oleObj>
              </mc:Choice>
              <mc:Fallback>
                <p:oleObj name="Rastrový obrázek" r:id="rId6" imgW="6144483" imgH="53728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81200"/>
                        <a:ext cx="69342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201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/>
              <a:t>HIERARCHIE STRATEGIÍ VE FIRMĚ</a:t>
            </a:r>
          </a:p>
        </p:txBody>
      </p:sp>
      <p:graphicFrame>
        <p:nvGraphicFramePr>
          <p:cNvPr id="225283" name="Object 3"/>
          <p:cNvGraphicFramePr>
            <a:graphicFrameLocks noChangeAspect="1"/>
          </p:cNvGraphicFramePr>
          <p:nvPr/>
        </p:nvGraphicFramePr>
        <p:xfrm>
          <a:off x="1295400" y="1981200"/>
          <a:ext cx="6459538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Rastrový obrázek" r:id="rId6" imgW="6780952" imgH="4486901" progId="Paint.Picture">
                  <p:embed/>
                </p:oleObj>
              </mc:Choice>
              <mc:Fallback>
                <p:oleObj name="Rastrový obrázek" r:id="rId6" imgW="6780952" imgH="448690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81200"/>
                        <a:ext cx="6459538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6748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800975" cy="1531938"/>
          </a:xfrm>
        </p:spPr>
        <p:txBody>
          <a:bodyPr/>
          <a:lstStyle/>
          <a:p>
            <a:pPr algn="ctr"/>
            <a:r>
              <a:rPr lang="cs-CZ" altLang="cs-CZ" b="1"/>
              <a:t>ZÁKLADNÍ ČLENĚNÍ STRATEGIÍ DLE PORTERA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229200"/>
            <a:ext cx="957089" cy="95708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2" y="4437112"/>
            <a:ext cx="1230643" cy="738386"/>
          </a:xfrm>
          <a:prstGeom prst="rect">
            <a:avLst/>
          </a:prstGeom>
        </p:spPr>
      </p:pic>
      <p:graphicFrame>
        <p:nvGraphicFramePr>
          <p:cNvPr id="2273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572502"/>
              </p:ext>
            </p:extLst>
          </p:nvPr>
        </p:nvGraphicFramePr>
        <p:xfrm>
          <a:off x="1619672" y="1916832"/>
          <a:ext cx="69342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" name="Rastrový obrázek" r:id="rId8" imgW="6095238" imgH="4839375" progId="Paint.Picture">
                  <p:embed/>
                </p:oleObj>
              </mc:Choice>
              <mc:Fallback>
                <p:oleObj name="Rastrový obrázek" r:id="rId8" imgW="6095238" imgH="483937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916832"/>
                        <a:ext cx="69342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7" y="5365216"/>
            <a:ext cx="878265" cy="85191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00" y="1556792"/>
            <a:ext cx="1036712" cy="107990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832" y="2636700"/>
            <a:ext cx="1052088" cy="105208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74" y="5013176"/>
            <a:ext cx="1445052" cy="8140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6" y="1340768"/>
            <a:ext cx="2715535" cy="8563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" y="1543472"/>
            <a:ext cx="1445975" cy="141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27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800975" cy="1760538"/>
          </a:xfrm>
        </p:spPr>
        <p:txBody>
          <a:bodyPr/>
          <a:lstStyle/>
          <a:p>
            <a:pPr algn="ctr"/>
            <a:r>
              <a:rPr lang="cs-CZ" altLang="cs-CZ" sz="3600" b="1"/>
              <a:t>DETAILNĚJŠÍ METODICKÝ POSTUP PŘI PROVÁDĚNÍ ZMĚNY STRATEGIE FIRMY</a:t>
            </a:r>
          </a:p>
        </p:txBody>
      </p:sp>
      <p:graphicFrame>
        <p:nvGraphicFramePr>
          <p:cNvPr id="226307" name="Object 3"/>
          <p:cNvGraphicFramePr>
            <a:graphicFrameLocks noChangeAspect="1"/>
          </p:cNvGraphicFramePr>
          <p:nvPr/>
        </p:nvGraphicFramePr>
        <p:xfrm>
          <a:off x="1524000" y="1981200"/>
          <a:ext cx="49530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Rastrový obrázek" r:id="rId6" imgW="3924848" imgH="5114286" progId="Paint.Picture">
                  <p:embed/>
                </p:oleObj>
              </mc:Choice>
              <mc:Fallback>
                <p:oleObj name="Rastrový obrázek" r:id="rId6" imgW="3924848" imgH="51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81200"/>
                        <a:ext cx="49530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197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800975" cy="1455738"/>
          </a:xfrm>
        </p:spPr>
        <p:txBody>
          <a:bodyPr/>
          <a:lstStyle/>
          <a:p>
            <a:pPr algn="ctr"/>
            <a:r>
              <a:rPr lang="cs-CZ" altLang="cs-CZ" b="1"/>
              <a:t>LEAN SIX SIGMA – METODIKA DMAIC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971800"/>
            <a:ext cx="8574088" cy="2859088"/>
          </a:xfrm>
        </p:spPr>
        <p:txBody>
          <a:bodyPr/>
          <a:lstStyle/>
          <a:p>
            <a:r>
              <a:rPr lang="cs-CZ" altLang="cs-CZ" sz="2800" b="1"/>
              <a:t>Pět fází Six Sigma zlepšování</a:t>
            </a:r>
          </a:p>
          <a:p>
            <a:r>
              <a:rPr lang="cs-CZ" altLang="cs-CZ" sz="2800" b="1">
                <a:solidFill>
                  <a:schemeClr val="hlink"/>
                </a:solidFill>
              </a:rPr>
              <a:t>Definovat – Měřit – Analyzovat – Zlepšovat – Řídit</a:t>
            </a:r>
          </a:p>
          <a:p>
            <a:r>
              <a:rPr lang="cs-CZ" altLang="cs-CZ" sz="2800" b="1"/>
              <a:t>DMAIC podporuje kreativní myšlení v rámci hranic, jakými jsou základní proces, produkt (výrobek nebo služba)</a:t>
            </a:r>
          </a:p>
        </p:txBody>
      </p:sp>
    </p:spTree>
    <p:extLst>
      <p:ext uri="{BB962C8B-B14F-4D97-AF65-F5344CB8AC3E}">
        <p14:creationId xmlns:p14="http://schemas.microsoft.com/office/powerpoint/2010/main" val="2385332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5629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b="1"/>
              <a:t>DMAIC vede ke zlepšení rychlosti, kvality a snížení nákladů</a:t>
            </a:r>
          </a:p>
        </p:txBody>
      </p:sp>
      <p:graphicFrame>
        <p:nvGraphicFramePr>
          <p:cNvPr id="214020" name="Object 4"/>
          <p:cNvGraphicFramePr>
            <a:graphicFrameLocks noChangeAspect="1"/>
          </p:cNvGraphicFramePr>
          <p:nvPr/>
        </p:nvGraphicFramePr>
        <p:xfrm>
          <a:off x="1219200" y="2057400"/>
          <a:ext cx="539115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5" name="Rastrový obrázek" r:id="rId6" imgW="5915851" imgH="4809524" progId="Paint.Picture">
                  <p:embed/>
                </p:oleObj>
              </mc:Choice>
              <mc:Fallback>
                <p:oleObj name="Rastrový obrázek" r:id="rId6" imgW="5915851" imgH="48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057400"/>
                        <a:ext cx="539115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5996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FÁZE „DEFINOVAT“</a:t>
            </a:r>
          </a:p>
        </p:txBody>
      </p:sp>
      <p:graphicFrame>
        <p:nvGraphicFramePr>
          <p:cNvPr id="216067" name="Object 3"/>
          <p:cNvGraphicFramePr>
            <a:graphicFrameLocks noChangeAspect="1"/>
          </p:cNvGraphicFramePr>
          <p:nvPr/>
        </p:nvGraphicFramePr>
        <p:xfrm>
          <a:off x="2209800" y="1981200"/>
          <a:ext cx="5240338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9" name="Rastrový obrázek" r:id="rId6" imgW="6857143" imgH="5001323" progId="Paint.Picture">
                  <p:embed/>
                </p:oleObj>
              </mc:Choice>
              <mc:Fallback>
                <p:oleObj name="Rastrový obrázek" r:id="rId6" imgW="6857143" imgH="50013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981200"/>
                        <a:ext cx="5240338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661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FÁZE „MĚŘIT“</a:t>
            </a:r>
          </a:p>
        </p:txBody>
      </p:sp>
      <p:graphicFrame>
        <p:nvGraphicFramePr>
          <p:cNvPr id="217091" name="Object 3"/>
          <p:cNvGraphicFramePr>
            <a:graphicFrameLocks noChangeAspect="1"/>
          </p:cNvGraphicFramePr>
          <p:nvPr/>
        </p:nvGraphicFramePr>
        <p:xfrm>
          <a:off x="2362200" y="2057400"/>
          <a:ext cx="51816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3" name="Rastrový obrázek" r:id="rId6" imgW="6076190" imgH="5020376" progId="Paint.Picture">
                  <p:embed/>
                </p:oleObj>
              </mc:Choice>
              <mc:Fallback>
                <p:oleObj name="Rastrový obrázek" r:id="rId6" imgW="6076190" imgH="50203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057400"/>
                        <a:ext cx="51816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141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800975" cy="1379538"/>
          </a:xfrm>
        </p:spPr>
        <p:txBody>
          <a:bodyPr/>
          <a:lstStyle/>
          <a:p>
            <a:pPr algn="ctr"/>
            <a:r>
              <a:rPr lang="cs-CZ" altLang="cs-CZ" sz="4000" b="1" dirty="0" smtClean="0"/>
              <a:t>1.5. ROLE </a:t>
            </a:r>
            <a:r>
              <a:rPr lang="cs-CZ" altLang="cs-CZ" sz="4000" b="1" dirty="0"/>
              <a:t>FACILITY MANAŽERA PŘI VEDENÍ FM FIRMY</a:t>
            </a: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095513"/>
              </p:ext>
            </p:extLst>
          </p:nvPr>
        </p:nvGraphicFramePr>
        <p:xfrm>
          <a:off x="467544" y="2057401"/>
          <a:ext cx="8295456" cy="4107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Rastrový obrázek" r:id="rId6" imgW="9914286" imgH="4001058" progId="Paint.Picture">
                  <p:embed/>
                </p:oleObj>
              </mc:Choice>
              <mc:Fallback>
                <p:oleObj name="Rastrový obrázek" r:id="rId6" imgW="9914286" imgH="400105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057401"/>
                        <a:ext cx="8295456" cy="4107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0610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FÁZE „ANALYZOVAT“</a:t>
            </a:r>
          </a:p>
        </p:txBody>
      </p:sp>
      <p:graphicFrame>
        <p:nvGraphicFramePr>
          <p:cNvPr id="218115" name="Object 3"/>
          <p:cNvGraphicFramePr>
            <a:graphicFrameLocks noChangeAspect="1"/>
          </p:cNvGraphicFramePr>
          <p:nvPr/>
        </p:nvGraphicFramePr>
        <p:xfrm>
          <a:off x="2057400" y="1981200"/>
          <a:ext cx="4935538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Rastrový obrázek" r:id="rId6" imgW="5687219" imgH="5180952" progId="Paint.Picture">
                  <p:embed/>
                </p:oleObj>
              </mc:Choice>
              <mc:Fallback>
                <p:oleObj name="Rastrový obrázek" r:id="rId6" imgW="5687219" imgH="51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81200"/>
                        <a:ext cx="4935538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945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FÁZE „ZLEPŠIT“</a:t>
            </a:r>
          </a:p>
        </p:txBody>
      </p:sp>
      <p:graphicFrame>
        <p:nvGraphicFramePr>
          <p:cNvPr id="219139" name="Object 3"/>
          <p:cNvGraphicFramePr>
            <a:graphicFrameLocks noChangeAspect="1"/>
          </p:cNvGraphicFramePr>
          <p:nvPr/>
        </p:nvGraphicFramePr>
        <p:xfrm>
          <a:off x="2209800" y="1981200"/>
          <a:ext cx="4935538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" name="Rastrový obrázek" r:id="rId6" imgW="6400000" imgH="5420482" progId="Paint.Picture">
                  <p:embed/>
                </p:oleObj>
              </mc:Choice>
              <mc:Fallback>
                <p:oleObj name="Rastrový obrázek" r:id="rId6" imgW="6400000" imgH="542048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981200"/>
                        <a:ext cx="4935538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7121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4.2.FÁZE „ŘÍDIT“</a:t>
            </a:r>
          </a:p>
        </p:txBody>
      </p:sp>
      <p:graphicFrame>
        <p:nvGraphicFramePr>
          <p:cNvPr id="220163" name="Object 3"/>
          <p:cNvGraphicFramePr>
            <a:graphicFrameLocks noChangeAspect="1"/>
          </p:cNvGraphicFramePr>
          <p:nvPr/>
        </p:nvGraphicFramePr>
        <p:xfrm>
          <a:off x="2438400" y="1905000"/>
          <a:ext cx="493395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Rastrový obrázek" r:id="rId6" imgW="5838095" imgH="5009524" progId="Paint.Picture">
                  <p:embed/>
                </p:oleObj>
              </mc:Choice>
              <mc:Fallback>
                <p:oleObj name="Rastrový obrázek" r:id="rId6" imgW="5838095" imgH="50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905000"/>
                        <a:ext cx="493395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8316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4.3. Hybatele změn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Iniciátoři změn</a:t>
            </a:r>
          </a:p>
          <a:p>
            <a:r>
              <a:rPr lang="cs-CZ" dirty="0" smtClean="0"/>
              <a:t>Projektanti změny</a:t>
            </a:r>
          </a:p>
          <a:p>
            <a:r>
              <a:rPr lang="cs-CZ" dirty="0" smtClean="0"/>
              <a:t>Instruktoři</a:t>
            </a:r>
          </a:p>
          <a:p>
            <a:r>
              <a:rPr lang="cs-CZ" dirty="0" smtClean="0"/>
              <a:t>Nositelé změny</a:t>
            </a:r>
          </a:p>
          <a:p>
            <a:r>
              <a:rPr lang="cs-CZ" dirty="0" smtClean="0"/>
              <a:t>Katalyzátory změny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Kategorie přístupu managementu ke změnám:</a:t>
            </a:r>
          </a:p>
          <a:p>
            <a:r>
              <a:rPr lang="cs-CZ" dirty="0" smtClean="0"/>
              <a:t>Maximalista,</a:t>
            </a:r>
          </a:p>
          <a:p>
            <a:r>
              <a:rPr lang="cs-CZ" dirty="0" smtClean="0"/>
              <a:t>Realista, </a:t>
            </a:r>
          </a:p>
          <a:p>
            <a:r>
              <a:rPr lang="cs-CZ" dirty="0" err="1" smtClean="0"/>
              <a:t>jetřebalista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Kondicionalista</a:t>
            </a:r>
            <a:r>
              <a:rPr lang="cs-CZ" dirty="0" smtClean="0"/>
              <a:t>,</a:t>
            </a:r>
          </a:p>
          <a:p>
            <a:r>
              <a:rPr lang="cs-CZ" dirty="0" smtClean="0"/>
              <a:t>negativista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8460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Příčiny neúspěchu změny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Nedostatek přesvědčení a informací o nutností změn</a:t>
            </a:r>
          </a:p>
          <a:p>
            <a:r>
              <a:rPr lang="cs-CZ" dirty="0" smtClean="0"/>
              <a:t>Vynucovaná změna</a:t>
            </a:r>
          </a:p>
          <a:p>
            <a:r>
              <a:rPr lang="cs-CZ" dirty="0" smtClean="0"/>
              <a:t>Antipatie k překvapením</a:t>
            </a:r>
          </a:p>
          <a:p>
            <a:r>
              <a:rPr lang="cs-CZ" dirty="0" smtClean="0"/>
              <a:t>Strach z neznámého</a:t>
            </a:r>
          </a:p>
          <a:p>
            <a:r>
              <a:rPr lang="cs-CZ" dirty="0" smtClean="0"/>
              <a:t>Neochota zabývat se nepopulárními problémy</a:t>
            </a:r>
          </a:p>
          <a:p>
            <a:r>
              <a:rPr lang="cs-CZ" dirty="0" smtClean="0"/>
              <a:t>Obava z neschopnosti a neúspěchu</a:t>
            </a:r>
          </a:p>
          <a:p>
            <a:r>
              <a:rPr lang="cs-CZ" dirty="0" smtClean="0"/>
              <a:t>Obava z narušení praktik, návyků a vztahů</a:t>
            </a:r>
          </a:p>
          <a:p>
            <a:r>
              <a:rPr lang="cs-CZ" dirty="0" smtClean="0"/>
              <a:t>Nedostatek úcty a důvěry k osobě provádějící změnu.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1474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Předpoklady úspěchu změny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Jasná, motivující, dobře sdílená vize,</a:t>
            </a:r>
          </a:p>
          <a:p>
            <a:r>
              <a:rPr lang="cs-CZ" dirty="0" smtClean="0"/>
              <a:t>Dostatek času na celý proces,</a:t>
            </a:r>
          </a:p>
          <a:p>
            <a:r>
              <a:rPr lang="cs-CZ" dirty="0" smtClean="0"/>
              <a:t>Jednoznačný signál. Zahajující změnu redukce nákladů,</a:t>
            </a:r>
          </a:p>
          <a:p>
            <a:r>
              <a:rPr lang="cs-CZ" dirty="0" smtClean="0"/>
              <a:t>Neústupnost lidí zainteresovaných ve změně</a:t>
            </a:r>
          </a:p>
          <a:p>
            <a:r>
              <a:rPr lang="cs-CZ" dirty="0" smtClean="0"/>
              <a:t>Soustředění sil na proces změny</a:t>
            </a:r>
          </a:p>
          <a:p>
            <a:r>
              <a:rPr lang="cs-CZ" dirty="0" smtClean="0"/>
              <a:t>Využívání principu „kruhu na vodě“ nebo sněhové koule“</a:t>
            </a:r>
          </a:p>
          <a:p>
            <a:r>
              <a:rPr lang="cs-CZ" dirty="0" smtClean="0"/>
              <a:t>Prožívání úspěchu k podpoře procesů změny</a:t>
            </a:r>
          </a:p>
          <a:p>
            <a:r>
              <a:rPr lang="cs-CZ" dirty="0" smtClean="0"/>
              <a:t>Zapojení tvořivosti a podpora invenci</a:t>
            </a:r>
          </a:p>
          <a:p>
            <a:r>
              <a:rPr lang="cs-CZ" dirty="0" smtClean="0"/>
              <a:t>Využití kladné a záporné motivace</a:t>
            </a:r>
          </a:p>
          <a:p>
            <a:r>
              <a:rPr lang="cs-CZ" dirty="0" smtClean="0"/>
              <a:t>Zaměření se na komunikaci s nositeli změny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146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LITERATURA (1)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0" y="2246313"/>
            <a:ext cx="8802688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/>
              <a:t>DRDLA, M., RAIS, K. </a:t>
            </a:r>
            <a:r>
              <a:rPr lang="cs-CZ" altLang="cs-CZ" sz="1800" i="1"/>
              <a:t>Reengineering. Řízení změn ve firmě.</a:t>
            </a:r>
            <a:r>
              <a:rPr lang="cs-CZ" altLang="cs-CZ" sz="1800"/>
              <a:t> 1. vyd. Praha: Computer Press, 2001, 145 s. ISBN 80-7226-411-7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GEORGE, M. L., ROWLANDS, D., PRICE, M., MAXEY, J. </a:t>
            </a:r>
            <a:r>
              <a:rPr lang="cs-CZ" altLang="cs-CZ" sz="1800" i="1"/>
              <a:t>Kapesní příručka Lean Six Sigma. Rychlý průvodce téměř 100 nástroji na zlepšování kvality procesů, rychlosti a komplexity.</a:t>
            </a:r>
            <a:r>
              <a:rPr lang="cs-CZ" altLang="cs-CZ" sz="1800"/>
              <a:t> 1. vyd. Brno: SCaC Partner, 2010, 280 s. ISBN 978-80-904099-2-7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HUSSEY, D. E. </a:t>
            </a:r>
            <a:r>
              <a:rPr lang="cs-CZ" altLang="cs-CZ" sz="1800" i="1"/>
              <a:t>Jak reorganizovat firmu.</a:t>
            </a:r>
            <a:r>
              <a:rPr lang="cs-CZ" altLang="cs-CZ" sz="1800"/>
              <a:t> 1. Vyd. Praha: Computer Press, 2000, 113 s. ISBN 80-7226-351-X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KAPLAN, R. S., NORTON, D. P. </a:t>
            </a:r>
            <a:r>
              <a:rPr lang="cs-CZ" altLang="cs-CZ" sz="1800" i="1"/>
              <a:t>Balanced Scorecard. Strategický systém měření výkonnosti podniku.</a:t>
            </a:r>
            <a:r>
              <a:rPr lang="cs-CZ" altLang="cs-CZ" sz="1800"/>
              <a:t> 2. vyd. Praha: Management Press, 2001, 267 s. ISBN 80-7261-037-6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KAPLAN, R. S., NORTON, D. P. </a:t>
            </a:r>
            <a:r>
              <a:rPr lang="cs-CZ" altLang="cs-CZ" sz="1800" i="1"/>
              <a:t>Alignment – systémové vyladění organizace. Jak využít Balanced Scorecard k vytváření synergií.</a:t>
            </a:r>
            <a:r>
              <a:rPr lang="cs-CZ" altLang="cs-CZ" sz="1800"/>
              <a:t> 1. vyd. Praha: Management Press, 2006, 310 s. ISBN 80-7261-155-0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KAPLAN, R. S., NORTON, D. P. </a:t>
            </a:r>
            <a:r>
              <a:rPr lang="cs-CZ" altLang="cs-CZ" sz="1800" i="1"/>
              <a:t>Efektivní systém řízení strategie. Nový nástroj zvyšování výkonnosti a vytváření konkurenční výhody.</a:t>
            </a:r>
            <a:r>
              <a:rPr lang="cs-CZ" altLang="cs-CZ" sz="1800"/>
              <a:t> 1. vyd. Praha: Management Press, 2010, 325 s. ISBN 978-80-7261-203-1</a:t>
            </a:r>
          </a:p>
        </p:txBody>
      </p:sp>
    </p:spTree>
    <p:extLst>
      <p:ext uri="{BB962C8B-B14F-4D97-AF65-F5344CB8AC3E}">
        <p14:creationId xmlns:p14="http://schemas.microsoft.com/office/powerpoint/2010/main" val="29316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LITERATURA (2)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438400"/>
            <a:ext cx="880268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800"/>
              <a:t>NENADÁL, J., VYKYDAL, D., HALFAROVÁ, P. </a:t>
            </a:r>
            <a:r>
              <a:rPr lang="cs-CZ" altLang="cs-CZ" sz="1800" i="1"/>
              <a:t>Benchmarking – mýty a skutečnost. Model efektivního učení se a zlepšování.</a:t>
            </a:r>
            <a:r>
              <a:rPr lang="cs-CZ" altLang="cs-CZ" sz="1800"/>
              <a:t> 1. vyd. Praha: Management Press, 2011, 265 s. ISBN 978-80-7261-224-6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PETERS, T., WATERMAN, jun. </a:t>
            </a:r>
            <a:r>
              <a:rPr lang="cs-CZ" altLang="cs-CZ" sz="1800" i="1"/>
              <a:t>Hledání dokonalosti. Zkušenosti z činnosti nejlépe prosperujících amerických společností.</a:t>
            </a:r>
            <a:r>
              <a:rPr lang="cs-CZ" altLang="cs-CZ" sz="1800"/>
              <a:t> Praha: PRAGMA, 2001, 336 s. ISBN 80-7205-817-7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PETERS, T. </a:t>
            </a:r>
            <a:r>
              <a:rPr lang="cs-CZ" altLang="cs-CZ" sz="1800" i="1"/>
              <a:t>Prosperita se rodí z chaosu. Jak provést revoluční změny v managementu.</a:t>
            </a:r>
            <a:r>
              <a:rPr lang="cs-CZ" altLang="cs-CZ" sz="1800"/>
              <a:t> Praha: PRAGMA, 2001, 559 s.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ISBN 80-7205-816-9ŘEZÁČ, J. Moderní management. Manažer pro 21. Století. 1. vyd. Brno: Computer Press, 2009, 397 s. ISBN 978-80-251-1959-4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SIMMONS, A. </a:t>
            </a:r>
            <a:r>
              <a:rPr lang="cs-CZ" altLang="cs-CZ" sz="1800" i="1"/>
              <a:t>Přesvědčujte a ovlivňujte pomocí příběhů. Storytelling.</a:t>
            </a:r>
            <a:r>
              <a:rPr lang="cs-CZ" altLang="cs-CZ" sz="1800"/>
              <a:t> 1. vyd. Brno: Computer Press, 2008, 218 s. ISBN 978-80-251-2112-2</a:t>
            </a:r>
          </a:p>
          <a:p>
            <a:pPr>
              <a:lnSpc>
                <a:spcPct val="90000"/>
              </a:lnSpc>
            </a:pPr>
            <a:r>
              <a:rPr lang="cs-CZ" altLang="cs-CZ" sz="1800"/>
              <a:t>VODÁČEK, L., VODÁČKOVÁ, O. </a:t>
            </a:r>
            <a:r>
              <a:rPr lang="cs-CZ" altLang="cs-CZ" sz="1800" i="1"/>
              <a:t>Management – teorie a praxe v informační společnosti.</a:t>
            </a:r>
            <a:r>
              <a:rPr lang="cs-CZ" altLang="cs-CZ" sz="1800"/>
              <a:t> 4. rozšíř. vyd. Praha: Management Press, 2005, 314 s. ISBN 80-7361-041-4</a:t>
            </a:r>
          </a:p>
        </p:txBody>
      </p:sp>
    </p:spTree>
    <p:extLst>
      <p:ext uri="{BB962C8B-B14F-4D97-AF65-F5344CB8AC3E}">
        <p14:creationId xmlns:p14="http://schemas.microsoft.com/office/powerpoint/2010/main" val="20572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LITERATURA (3)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650288" cy="4495800"/>
          </a:xfrm>
        </p:spPr>
        <p:txBody>
          <a:bodyPr/>
          <a:lstStyle/>
          <a:p>
            <a:r>
              <a:rPr lang="cs-CZ" altLang="cs-CZ" sz="1800"/>
              <a:t>VODÁČEK, L., VODÁČKOVÁ, O. Moderní management v teorii a praxi. 1. Vyd. Praha: Management Press, 2006, 295 s. ISBN 80-7261-143-7</a:t>
            </a:r>
          </a:p>
          <a:p>
            <a:r>
              <a:rPr lang="cs-CZ" altLang="cs-CZ" sz="1800"/>
              <a:t>VYSKOČIL, V. K., ŠTRUP, O. </a:t>
            </a:r>
            <a:r>
              <a:rPr lang="cs-CZ" altLang="cs-CZ" sz="1800" i="1"/>
              <a:t>Podpůrné procesy a snižování režijních nákladů (Facility Management).</a:t>
            </a:r>
            <a:r>
              <a:rPr lang="cs-CZ" altLang="cs-CZ" sz="1800"/>
              <a:t> 1. vyd. Praha: Professional Publishing, 2003, 288 s. ISBN 80-86419-45-2</a:t>
            </a:r>
            <a:endParaRPr lang="cs-CZ" altLang="cs-CZ" sz="2000"/>
          </a:p>
          <a:p>
            <a:r>
              <a:rPr lang="cs-CZ" altLang="cs-CZ" sz="2000"/>
              <a:t>VYSKOČIL, V. K., ŠTRUP, O. </a:t>
            </a:r>
            <a:r>
              <a:rPr lang="cs-CZ" altLang="cs-CZ" sz="2000" i="1"/>
              <a:t>Facility Management – metoda řízení podpůrných činností.</a:t>
            </a:r>
            <a:r>
              <a:rPr lang="cs-CZ" altLang="cs-CZ" sz="2000"/>
              <a:t> 1. vyd. Ostrava: VŠB – technická univerzita Ostrava, 2007, 166 s. ISBN 978-80-248-1569-5</a:t>
            </a:r>
          </a:p>
          <a:p>
            <a:r>
              <a:rPr lang="cs-CZ" altLang="cs-CZ" sz="2000"/>
              <a:t>VYSKOČIL, V. K., ŠTRUP, O., PAVLÍK, M. </a:t>
            </a:r>
            <a:r>
              <a:rPr lang="cs-CZ" altLang="cs-CZ" sz="2000" i="1"/>
              <a:t>Facility Management a Public Private Partnership.</a:t>
            </a:r>
            <a:r>
              <a:rPr lang="cs-CZ" altLang="cs-CZ" sz="2000"/>
              <a:t> 1. vyd. Praha: Professional Publishing, 2007, 262 s. ISBN 978-80-86946-34-4</a:t>
            </a:r>
          </a:p>
          <a:p>
            <a:r>
              <a:rPr lang="cs-CZ" altLang="cs-CZ" sz="2000"/>
              <a:t>VYSKOČIL, V. K. a kol. </a:t>
            </a:r>
            <a:r>
              <a:rPr lang="cs-CZ" altLang="cs-CZ" sz="2000" i="1"/>
              <a:t>Management podpůrných procesů. Facility Management.</a:t>
            </a:r>
            <a:r>
              <a:rPr lang="cs-CZ" altLang="cs-CZ" sz="2000"/>
              <a:t> 1. vyd. Praha: Professional Publishing, 2010, 415 s.ISBN 978-80-7431-022-5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9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LITERATURA (4)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017713"/>
            <a:ext cx="8650288" cy="4114800"/>
          </a:xfrm>
        </p:spPr>
        <p:txBody>
          <a:bodyPr/>
          <a:lstStyle/>
          <a:p>
            <a:r>
              <a:rPr lang="cs-CZ" altLang="cs-CZ" sz="2000"/>
              <a:t>VYSKOČIL, V. K. </a:t>
            </a:r>
            <a:r>
              <a:rPr lang="cs-CZ" altLang="cs-CZ" sz="2000" i="1"/>
              <a:t>Facility Management – procesy a řízení podpůrných činností.</a:t>
            </a:r>
            <a:r>
              <a:rPr lang="cs-CZ" altLang="cs-CZ" sz="2000"/>
              <a:t> 1. vyd. Praha: Professional Publishing, 2009, 176 s. ISBN 978-80-86946-97-9</a:t>
            </a:r>
          </a:p>
          <a:p>
            <a:r>
              <a:rPr lang="cs-CZ" altLang="cs-CZ" sz="2000"/>
              <a:t>Periodika: Facility Management News, Facility Manager, Moderní řízení, HRM, Hospodářské noviny, Ekonom, Euro</a:t>
            </a:r>
          </a:p>
          <a:p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191405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</TotalTime>
  <Words>4279</Words>
  <Application>Microsoft Office PowerPoint</Application>
  <PresentationFormat>Předvádění na obrazovce (4:3)</PresentationFormat>
  <Paragraphs>516</Paragraphs>
  <Slides>99</Slides>
  <Notes>99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99</vt:i4>
      </vt:variant>
    </vt:vector>
  </HeadingPairs>
  <TitlesOfParts>
    <vt:vector size="101" baseType="lpstr">
      <vt:lpstr>1_Office Theme</vt:lpstr>
      <vt:lpstr>Rastrový obrázek</vt:lpstr>
      <vt:lpstr>MANAGEMENT PODPŮRNÝCH PROCESŮ – FACILITY MANAGEMENT JAKO VÝSLEDEK MANAGEMENTU ZMĚNY, SOUČASNÝ POHLED NA FACILITY MANAŽERA</vt:lpstr>
      <vt:lpstr>STRUKTURA PŘEDNÁŠKY</vt:lpstr>
      <vt:lpstr>FACILITY MANAŽER</vt:lpstr>
      <vt:lpstr>1. Znalostí a kompetence</vt:lpstr>
      <vt:lpstr>1.1. FACILITY MANAŽER</vt:lpstr>
      <vt:lpstr>1.2. SOUHRN ZNALOSTÍ A KOMPETENCÍ V RÁMCI ŘÍZENÍ PODPŮRNÝCH PROCESŮ</vt:lpstr>
      <vt:lpstr>1.3. DEFINICE POZICE FACILITY MANAŽERA-LEADERA</vt:lpstr>
      <vt:lpstr>1.4. ÚKOLY FACILITY MANAŽERA</vt:lpstr>
      <vt:lpstr>1.5. ROLE FACILITY MANAŽERA PŘI VEDENÍ FM FIRMY</vt:lpstr>
      <vt:lpstr>1.6. SMYČKA KOMPETENCÍ FACILITY MANAŽERA</vt:lpstr>
      <vt:lpstr>2. Facility manažer ve struktuře řízení</vt:lpstr>
      <vt:lpstr>2.1. LINIOVÝ FACILITY MANAŽER</vt:lpstr>
      <vt:lpstr>2.2. FACILITY MANAŽER STŘEDNÍ ÚROVNĚ ŘÍZENÍ</vt:lpstr>
      <vt:lpstr>2.3. VRCHOLOVÝ FACILITY MANAŽER</vt:lpstr>
      <vt:lpstr>2.4. HRUBÝ POPIS JEDNOTLIVÝCH FM PROCESŮ A ROZSAH PŮSOBNOSTI</vt:lpstr>
      <vt:lpstr>3. Současný pohled na Facility manažera </vt:lpstr>
      <vt:lpstr>3.1. SOUČASNÝ POHLED NA FACILITY MANAŽERA</vt:lpstr>
      <vt:lpstr>3.2. NĚKOLIK RAD, JAK ZLEPŠIT KOMUNIKACI MEZI FACILITY MANAŽEREM A MANAGEMENTEM KLIENTA</vt:lpstr>
      <vt:lpstr>3.3. FACILITY MANAŽER A JEHO SCHOPNOSTI</vt:lpstr>
      <vt:lpstr>3.3.1. NASLOUCHÁNÍ</vt:lpstr>
      <vt:lpstr>3.3.2. PRODAT SVŮJ ÚSPĚCH</vt:lpstr>
      <vt:lpstr>3.3.3. NÁVRAT INVESTIC</vt:lpstr>
      <vt:lpstr>3.3.4. PŘIDANÁ HODNOTA</vt:lpstr>
      <vt:lpstr>3.3.5. SPOKOJENOST ZÁKAZNÍKŮ</vt:lpstr>
      <vt:lpstr>3.3.6. BENCHMARKING – CESTA KE KONKURENCESCHOPNOSTI</vt:lpstr>
      <vt:lpstr>3.3.7. BALANCED SCORECARD – CESTA JAK ZLEPŠIT PLÁNOVÁNÍ</vt:lpstr>
      <vt:lpstr>3.3.7.ZÁKLADNÍ KONCEPCE BALANCED SCORECARD</vt:lpstr>
      <vt:lpstr>4. Vzdělaní Facility manažera</vt:lpstr>
      <vt:lpstr>4.1. PŘEHLED VZDĚLÁNÍ PRO PROFESIONÁLY VE FM</vt:lpstr>
      <vt:lpstr>4.2.1. CERTIFIKACE FACILITY MANAŽERA</vt:lpstr>
      <vt:lpstr>4.2.2.ZKOUŠKA CERTIFIKACE FACILITY MANAŽERA (CFM)</vt:lpstr>
      <vt:lpstr>4.2.2.ZKOUŠKA CFM</vt:lpstr>
      <vt:lpstr>4.2.3.TESTOVACÍ OTÁZKY – KATEGORIE SCHOPNOSTÍ (I)</vt:lpstr>
      <vt:lpstr>4.2.3.TESTOVACÍ OTÁZKY – KATEGORIE SCHOPNOSTÍ (II)</vt:lpstr>
      <vt:lpstr>4.2.3.TESTOVACÍ OTÁZKY – KATEGORIE SCHOPNOSTÍ (III)</vt:lpstr>
      <vt:lpstr>Management změn</vt:lpstr>
      <vt:lpstr>Management změn</vt:lpstr>
      <vt:lpstr>1. Charakteristické rysy moderního managementu</vt:lpstr>
      <vt:lpstr>1.1. SOUČASNÝ MANAGEMENT</vt:lpstr>
      <vt:lpstr>1.2. MANAGEMENT ZMĚNY</vt:lpstr>
      <vt:lpstr>1.3. MODERNÍ MANAGEMENT</vt:lpstr>
      <vt:lpstr>1.4. KONCEPT PROCESNÍHO ŘÍZENÍ</vt:lpstr>
      <vt:lpstr>2. Důvody změn</vt:lpstr>
      <vt:lpstr>2. Důvody změn</vt:lpstr>
      <vt:lpstr>2.1. PŘÍČINY (ORGANIZAČNÍ) ZMĚNY (I)</vt:lpstr>
      <vt:lpstr>2.1. PŘÍČINY (ORGANIZAČNÍ) ZMĚNY (II)</vt:lpstr>
      <vt:lpstr>2.2. ZDROJE PŘÍČIN POTENCIÁLNÍCH ZMĚN</vt:lpstr>
      <vt:lpstr>2.3. PŘEDPOKLADY INICIACE PROCESU (ŘÍZENÉ) ZMĚNY</vt:lpstr>
      <vt:lpstr>3. Inovace. Faktory změn</vt:lpstr>
      <vt:lpstr>3.1. ÚSPĚŠNÁ FIRMA</vt:lpstr>
      <vt:lpstr>3.1. HLAVNÍ FAKTORY ÚSPĚCHU</vt:lpstr>
      <vt:lpstr>3.1. RÁMEC „7S“ FAKTORŮ FIRMY McKINSEY</vt:lpstr>
      <vt:lpstr>3.1. ANALOGIE Z OBLASTI VÝPOČETNÍ TECHNIKY</vt:lpstr>
      <vt:lpstr>3.2. STRATEGIE FIRMY</vt:lpstr>
      <vt:lpstr>3.2. PODNIKATELSKÁ STRATEGIE</vt:lpstr>
      <vt:lpstr>3.2. INOVACE</vt:lpstr>
      <vt:lpstr>3.3. INTERNÍ FIREMNÍ FAKTORY A JEJICH VÝVOJ</vt:lpstr>
      <vt:lpstr>3.3. ZMĚNY STRUKTURÁLNÍHO VÝZNAMU</vt:lpstr>
      <vt:lpstr>3.3. KOMPLEXNOST – POSTULÁTY S OBECNOU PLATNOSTÍ (I)</vt:lpstr>
      <vt:lpstr>3.3. KOMPLEXNOST – POSTULÁTY S OBECNOU PLATNOSTÍ (II)</vt:lpstr>
      <vt:lpstr>3.3. KOMPLEXNOST</vt:lpstr>
      <vt:lpstr>4. Řízení změny</vt:lpstr>
      <vt:lpstr>4.1.ŘÍZENÍ ZMĚNY</vt:lpstr>
      <vt:lpstr>4.1.ŘÍZENÍ ZMĚNY</vt:lpstr>
      <vt:lpstr>4.2.MODEL ŘÍZENÉ ZMĚNY – JEDNOTLIVÉ ETAPY PROCESU</vt:lpstr>
      <vt:lpstr>ANALÝZA – PRVNÍ KROK PROCESU ZMĚNY</vt:lpstr>
      <vt:lpstr>(STRATEGICKÁ) ANALÝZA</vt:lpstr>
      <vt:lpstr>ANALÝZA SILOVÉHO POLE</vt:lpstr>
      <vt:lpstr>ROVNOVÁHA – ZÁKLADNÍ PRINCIP ANALÝZY SILOVÉHO POLE (ASP)</vt:lpstr>
      <vt:lpstr>ZMĚNA JE MOŽNÁ POUZE V PŘÍPADĚ, ŽE SE OBJEVÍ JEDNA ČI OBĚ Z PODMÍNEK:</vt:lpstr>
      <vt:lpstr>ANALÝZA SILOVÉHO POLE</vt:lpstr>
      <vt:lpstr>DŮVODEM PRO DETAILNÍ ANALÝZU JEDNOTLIVÝCH SIL JE JEJICH KATEGORIZACE</vt:lpstr>
      <vt:lpstr>NASTAVENÍ PARAMETRŮ ZMĚNY</vt:lpstr>
      <vt:lpstr>IDENTIFIKACE AGENTA ZMĚNY</vt:lpstr>
      <vt:lpstr>REZISTENCE VŮČI ORGANIZAČNÍM ZMĚNÁM</vt:lpstr>
      <vt:lpstr>AKCEPTACE OČEKÁVANÝCH ZMĚN</vt:lpstr>
      <vt:lpstr>STUPNĚ SKUPINOVÉ AKCEPTACE</vt:lpstr>
      <vt:lpstr>INTERVENČNÍ STRATEGIE</vt:lpstr>
      <vt:lpstr>INTERVENČNÍ STRATEGIE – CÍLOVÉ OBLASTI</vt:lpstr>
      <vt:lpstr>REALIZACE ÚSPĚŠNÉ ZMĚNY – STRATEGIE (I)</vt:lpstr>
      <vt:lpstr>REALIZACE ÚSPĚŠNÉ ZMĚNY – STRATEGIE (II)</vt:lpstr>
      <vt:lpstr>ZHODNOCENÍ DOSAŽENÝCH VÝSLEDKŮ PROCESU ZMĚNY</vt:lpstr>
      <vt:lpstr>HIERARCHIE STRATEGIÍ VE FIRMĚ</vt:lpstr>
      <vt:lpstr>ZÁKLADNÍ ČLENĚNÍ STRATEGIÍ DLE PORTERA</vt:lpstr>
      <vt:lpstr>DETAILNĚJŠÍ METODICKÝ POSTUP PŘI PROVÁDĚNÍ ZMĚNY STRATEGIE FIRMY</vt:lpstr>
      <vt:lpstr>LEAN SIX SIGMA – METODIKA DMAIC</vt:lpstr>
      <vt:lpstr>DMAIC vede ke zlepšení rychlosti, kvality a snížení nákladů</vt:lpstr>
      <vt:lpstr>FÁZE „DEFINOVAT“</vt:lpstr>
      <vt:lpstr>FÁZE „MĚŘIT“</vt:lpstr>
      <vt:lpstr>FÁZE „ANALYZOVAT“</vt:lpstr>
      <vt:lpstr>FÁZE „ZLEPŠIT“</vt:lpstr>
      <vt:lpstr>4.2.FÁZE „ŘÍDIT“</vt:lpstr>
      <vt:lpstr>4.3. Hybatele změn</vt:lpstr>
      <vt:lpstr>Příčiny neúspěchu změny</vt:lpstr>
      <vt:lpstr>Předpoklady úspěchu změny</vt:lpstr>
      <vt:lpstr>LITERATURA (1)</vt:lpstr>
      <vt:lpstr>LITERATURA (2)</vt:lpstr>
      <vt:lpstr>LITERATURA (3)</vt:lpstr>
      <vt:lpstr>LITERATURA (4)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PODPŮRNÝCH PROCESŮ – FACILITY MANAGEMENT JAKO VÝSLEDEK MANAGEMENTU ZMĚNY, SOUČASNÝ POHLED NA FACILITY MANAGERA</dc:title>
  <dc:creator>ChytilovaE</dc:creator>
  <cp:lastModifiedBy>ChytilovaE</cp:lastModifiedBy>
  <cp:revision>29</cp:revision>
  <cp:lastPrinted>2017-10-09T10:05:15Z</cp:lastPrinted>
  <dcterms:created xsi:type="dcterms:W3CDTF">2016-09-07T07:36:11Z</dcterms:created>
  <dcterms:modified xsi:type="dcterms:W3CDTF">2017-10-10T10:59:53Z</dcterms:modified>
</cp:coreProperties>
</file>