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37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38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39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40.xml" ContentType="application/vnd.openxmlformats-officedocument.themeOverride+xml"/>
  <Override PartName="/ppt/notesSlides/notesSlide40.xml" ContentType="application/vnd.openxmlformats-officedocument.presentationml.notesSlide+xml"/>
  <Override PartName="/ppt/theme/themeOverride41.xml" ContentType="application/vnd.openxmlformats-officedocument.themeOverride+xml"/>
  <Override PartName="/ppt/notesSlides/notesSlide41.xml" ContentType="application/vnd.openxmlformats-officedocument.presentationml.notesSlide+xml"/>
  <Override PartName="/ppt/theme/themeOverride42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43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44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45.xml" ContentType="application/vnd.openxmlformats-officedocument.themeOverride+xml"/>
  <Override PartName="/ppt/notesSlides/notesSlide45.xml" ContentType="application/vnd.openxmlformats-officedocument.presentationml.notesSlide+xml"/>
  <Override PartName="/ppt/theme/themeOverride46.xml" ContentType="application/vnd.openxmlformats-officedocument.themeOverride+xml"/>
  <Override PartName="/ppt/notesSlides/notesSlide46.xml" ContentType="application/vnd.openxmlformats-officedocument.presentationml.notesSlide+xml"/>
  <Override PartName="/ppt/theme/themeOverride47.xml" ContentType="application/vnd.openxmlformats-officedocument.themeOverride+xml"/>
  <Override PartName="/ppt/notesSlides/notesSlide47.xml" ContentType="application/vnd.openxmlformats-officedocument.presentationml.notesSlide+xml"/>
  <Override PartName="/ppt/theme/themeOverride48.xml" ContentType="application/vnd.openxmlformats-officedocument.themeOverride+xml"/>
  <Override PartName="/ppt/notesSlides/notesSlide48.xml" ContentType="application/vnd.openxmlformats-officedocument.presentationml.notesSlide+xml"/>
  <Override PartName="/ppt/theme/themeOverride49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50.xml" ContentType="application/vnd.openxmlformats-officedocument.themeOverride+xml"/>
  <Override PartName="/ppt/notesSlides/notesSlide50.xml" ContentType="application/vnd.openxmlformats-officedocument.presentationml.notesSlide+xml"/>
  <Override PartName="/ppt/theme/themeOverride51.xml" ContentType="application/vnd.openxmlformats-officedocument.themeOverride+xml"/>
  <Override PartName="/ppt/notesSlides/notesSlide51.xml" ContentType="application/vnd.openxmlformats-officedocument.presentationml.notesSlide+xml"/>
  <Override PartName="/ppt/theme/themeOverride52.xml" ContentType="application/vnd.openxmlformats-officedocument.themeOverride+xml"/>
  <Override PartName="/ppt/notesSlides/notesSlide52.xml" ContentType="application/vnd.openxmlformats-officedocument.presentationml.notesSlide+xml"/>
  <Override PartName="/ppt/theme/themeOverride53.xml" ContentType="application/vnd.openxmlformats-officedocument.themeOverride+xml"/>
  <Override PartName="/ppt/notesSlides/notesSlide53.xml" ContentType="application/vnd.openxmlformats-officedocument.presentationml.notesSlide+xml"/>
  <Override PartName="/ppt/theme/themeOverride54.xml" ContentType="application/vnd.openxmlformats-officedocument.themeOverride+xml"/>
  <Override PartName="/ppt/notesSlides/notesSlide54.xml" ContentType="application/vnd.openxmlformats-officedocument.presentationml.notesSlide+xml"/>
  <Override PartName="/ppt/theme/themeOverride55.xml" ContentType="application/vnd.openxmlformats-officedocument.themeOverride+xml"/>
  <Override PartName="/ppt/notesSlides/notesSlide55.xml" ContentType="application/vnd.openxmlformats-officedocument.presentationml.notesSlide+xml"/>
  <Override PartName="/ppt/theme/themeOverride56.xml" ContentType="application/vnd.openxmlformats-officedocument.themeOverride+xml"/>
  <Override PartName="/ppt/notesSlides/notesSlide56.xml" ContentType="application/vnd.openxmlformats-officedocument.presentationml.notesSlide+xml"/>
  <Override PartName="/ppt/theme/themeOverride57.xml" ContentType="application/vnd.openxmlformats-officedocument.themeOverride+xml"/>
  <Override PartName="/ppt/notesSlides/notesSlide57.xml" ContentType="application/vnd.openxmlformats-officedocument.presentationml.notesSlide+xml"/>
  <Override PartName="/ppt/theme/themeOverride58.xml" ContentType="application/vnd.openxmlformats-officedocument.themeOverride+xml"/>
  <Override PartName="/ppt/notesSlides/notesSlide58.xml" ContentType="application/vnd.openxmlformats-officedocument.presentationml.notesSlide+xml"/>
  <Override PartName="/ppt/theme/themeOverride59.xml" ContentType="application/vnd.openxmlformats-officedocument.themeOverride+xml"/>
  <Override PartName="/ppt/notesSlides/notesSlide59.xml" ContentType="application/vnd.openxmlformats-officedocument.presentationml.notesSlide+xml"/>
  <Override PartName="/ppt/theme/themeOverride60.xml" ContentType="application/vnd.openxmlformats-officedocument.themeOverride+xml"/>
  <Override PartName="/ppt/notesSlides/notesSlide60.xml" ContentType="application/vnd.openxmlformats-officedocument.presentationml.notesSlide+xml"/>
  <Override PartName="/ppt/theme/themeOverride61.xml" ContentType="application/vnd.openxmlformats-officedocument.themeOverride+xml"/>
  <Override PartName="/ppt/notesSlides/notesSlide61.xml" ContentType="application/vnd.openxmlformats-officedocument.presentationml.notesSlide+xml"/>
  <Override PartName="/ppt/theme/themeOverride62.xml" ContentType="application/vnd.openxmlformats-officedocument.themeOverride+xml"/>
  <Override PartName="/ppt/notesSlides/notesSlide62.xml" ContentType="application/vnd.openxmlformats-officedocument.presentationml.notesSlide+xml"/>
  <Override PartName="/ppt/theme/themeOverride63.xml" ContentType="application/vnd.openxmlformats-officedocument.themeOverride+xml"/>
  <Override PartName="/ppt/notesSlides/notesSlide63.xml" ContentType="application/vnd.openxmlformats-officedocument.presentationml.notesSlide+xml"/>
  <Override PartName="/ppt/theme/themeOverride64.xml" ContentType="application/vnd.openxmlformats-officedocument.themeOverride+xml"/>
  <Override PartName="/ppt/notesSlides/notesSlide64.xml" ContentType="application/vnd.openxmlformats-officedocument.presentationml.notesSlide+xml"/>
  <Override PartName="/ppt/theme/themeOverride65.xml" ContentType="application/vnd.openxmlformats-officedocument.themeOverride+xml"/>
  <Override PartName="/ppt/notesSlides/notesSlide65.xml" ContentType="application/vnd.openxmlformats-officedocument.presentationml.notesSlide+xml"/>
  <Override PartName="/ppt/theme/themeOverride66.xml" ContentType="application/vnd.openxmlformats-officedocument.themeOverride+xml"/>
  <Override PartName="/ppt/notesSlides/notesSlide66.xml" ContentType="application/vnd.openxmlformats-officedocument.presentationml.notesSlide+xml"/>
  <Override PartName="/ppt/theme/themeOverride67.xml" ContentType="application/vnd.openxmlformats-officedocument.themeOverride+xml"/>
  <Override PartName="/ppt/notesSlides/notesSlide67.xml" ContentType="application/vnd.openxmlformats-officedocument.presentationml.notesSlide+xml"/>
  <Override PartName="/ppt/theme/themeOverride68.xml" ContentType="application/vnd.openxmlformats-officedocument.themeOverride+xml"/>
  <Override PartName="/ppt/notesSlides/notesSlide68.xml" ContentType="application/vnd.openxmlformats-officedocument.presentationml.notesSlide+xml"/>
  <Override PartName="/ppt/theme/themeOverride69.xml" ContentType="application/vnd.openxmlformats-officedocument.themeOverride+xml"/>
  <Override PartName="/ppt/notesSlides/notesSlide69.xml" ContentType="application/vnd.openxmlformats-officedocument.presentationml.notesSlide+xml"/>
  <Override PartName="/ppt/theme/themeOverride70.xml" ContentType="application/vnd.openxmlformats-officedocument.themeOverride+xml"/>
  <Override PartName="/ppt/notesSlides/notesSlide70.xml" ContentType="application/vnd.openxmlformats-officedocument.presentationml.notesSlide+xml"/>
  <Override PartName="/ppt/theme/themeOverride71.xml" ContentType="application/vnd.openxmlformats-officedocument.themeOverride+xml"/>
  <Override PartName="/ppt/notesSlides/notesSlide71.xml" ContentType="application/vnd.openxmlformats-officedocument.presentationml.notesSlide+xml"/>
  <Override PartName="/ppt/theme/themeOverride72.xml" ContentType="application/vnd.openxmlformats-officedocument.themeOverride+xml"/>
  <Override PartName="/ppt/notesSlides/notesSlide72.xml" ContentType="application/vnd.openxmlformats-officedocument.presentationml.notesSlide+xml"/>
  <Override PartName="/ppt/theme/themeOverride73.xml" ContentType="application/vnd.openxmlformats-officedocument.themeOverride+xml"/>
  <Override PartName="/ppt/notesSlides/notesSlide73.xml" ContentType="application/vnd.openxmlformats-officedocument.presentationml.notesSlide+xml"/>
  <Override PartName="/ppt/theme/themeOverride74.xml" ContentType="application/vnd.openxmlformats-officedocument.themeOverride+xml"/>
  <Override PartName="/ppt/notesSlides/notesSlide74.xml" ContentType="application/vnd.openxmlformats-officedocument.presentationml.notesSlide+xml"/>
  <Override PartName="/ppt/theme/themeOverride75.xml" ContentType="application/vnd.openxmlformats-officedocument.themeOverride+xml"/>
  <Override PartName="/ppt/notesSlides/notesSlide75.xml" ContentType="application/vnd.openxmlformats-officedocument.presentationml.notesSlide+xml"/>
  <Override PartName="/ppt/theme/themeOverride76.xml" ContentType="application/vnd.openxmlformats-officedocument.themeOverride+xml"/>
  <Override PartName="/ppt/notesSlides/notesSlide76.xml" ContentType="application/vnd.openxmlformats-officedocument.presentationml.notesSlide+xml"/>
  <Override PartName="/ppt/theme/themeOverride77.xml" ContentType="application/vnd.openxmlformats-officedocument.themeOverride+xml"/>
  <Override PartName="/ppt/notesSlides/notesSlide77.xml" ContentType="application/vnd.openxmlformats-officedocument.presentationml.notesSlide+xml"/>
  <Override PartName="/ppt/theme/themeOverride78.xml" ContentType="application/vnd.openxmlformats-officedocument.themeOverr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handoutMasterIdLst>
    <p:handoutMasterId r:id="rId81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382" r:id="rId29"/>
    <p:sldId id="383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00" r:id="rId43"/>
    <p:sldId id="301" r:id="rId44"/>
    <p:sldId id="302" r:id="rId45"/>
    <p:sldId id="381" r:id="rId46"/>
    <p:sldId id="303" r:id="rId47"/>
    <p:sldId id="304" r:id="rId48"/>
    <p:sldId id="305" r:id="rId49"/>
    <p:sldId id="306" r:id="rId50"/>
    <p:sldId id="307" r:id="rId51"/>
    <p:sldId id="310" r:id="rId52"/>
    <p:sldId id="315" r:id="rId53"/>
    <p:sldId id="356" r:id="rId54"/>
    <p:sldId id="357" r:id="rId55"/>
    <p:sldId id="358" r:id="rId56"/>
    <p:sldId id="359" r:id="rId57"/>
    <p:sldId id="361" r:id="rId58"/>
    <p:sldId id="362" r:id="rId59"/>
    <p:sldId id="363" r:id="rId60"/>
    <p:sldId id="366" r:id="rId61"/>
    <p:sldId id="367" r:id="rId62"/>
    <p:sldId id="368" r:id="rId63"/>
    <p:sldId id="373" r:id="rId64"/>
    <p:sldId id="374" r:id="rId65"/>
    <p:sldId id="375" r:id="rId66"/>
    <p:sldId id="376" r:id="rId67"/>
    <p:sldId id="377" r:id="rId68"/>
    <p:sldId id="378" r:id="rId69"/>
    <p:sldId id="379" r:id="rId70"/>
    <p:sldId id="380" r:id="rId71"/>
    <p:sldId id="316" r:id="rId72"/>
    <p:sldId id="317" r:id="rId73"/>
    <p:sldId id="318" r:id="rId74"/>
    <p:sldId id="319" r:id="rId75"/>
    <p:sldId id="320" r:id="rId76"/>
    <p:sldId id="353" r:id="rId77"/>
    <p:sldId id="354" r:id="rId78"/>
    <p:sldId id="355" r:id="rId79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3" autoAdjust="0"/>
    <p:restoredTop sz="94660"/>
  </p:normalViewPr>
  <p:slideViewPr>
    <p:cSldViewPr>
      <p:cViewPr varScale="1">
        <p:scale>
          <a:sx n="130" d="100"/>
          <a:sy n="130" d="100"/>
        </p:scale>
        <p:origin x="672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A1A5E-AF75-4BEE-90E3-51D7A3B0F062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2C6CF-E768-4871-B57E-9D18D59F08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341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C136B-BBB8-4025-B6F4-C950D47CFB30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4B3DE-5478-4985-AB30-32F41C65B3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890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24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590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699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636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b="1" dirty="0"/>
              <a:t>Původní definice IFMA: </a:t>
            </a:r>
            <a:r>
              <a:rPr lang="cs-CZ" altLang="cs-CZ" b="1" dirty="0">
                <a:solidFill>
                  <a:schemeClr val="hlink"/>
                </a:solidFill>
              </a:rPr>
              <a:t>„Metoda, jak v organizaci vzájemně sladit pracovníky, pracovní činnosti a pracovní prostředí, jež v sobě zahrnuje principy obchodní administrativy, architektury, humanitních a technických věd“</a:t>
            </a:r>
            <a:r>
              <a:rPr lang="cs-CZ" altLang="cs-CZ" b="1" dirty="0"/>
              <a:t> (schéma „3P“ – </a:t>
            </a:r>
            <a:r>
              <a:rPr lang="cs-CZ" altLang="cs-CZ" b="1" dirty="0" err="1"/>
              <a:t>Pracovníci+Procesy+Prostory</a:t>
            </a:r>
            <a:r>
              <a:rPr lang="cs-CZ" altLang="cs-CZ" b="1" dirty="0"/>
              <a:t>)</a:t>
            </a:r>
          </a:p>
          <a:p>
            <a:endParaRPr lang="cs-CZ" dirty="0"/>
          </a:p>
          <a:p>
            <a:endParaRPr lang="cs-CZ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b="1" dirty="0"/>
              <a:t>Vychází z předpokladu, že primární činnosti přináší efekty tehdy, probíhá-li spolu s podpůrnými činnostmi v optimálním prostředí s odpovídající úrovní technologických schopností a inovačních aktivit. Toto prostředí je ovlivněno dosaženou ekonomickou úrovní a efektivností za přispění a využití nastavené úrovně institucionální kvality řízení podpůrných činností.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80416-7760-4819-8620-06C5AB0F4A7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2229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148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791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169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2644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352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441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614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effectLst/>
              </a:rPr>
              <a:t>Komplexní FM firma nenabízí pouhý soubor jednotlivých služeb. Tato organizace disponuje managementem a týmem zkušených odborníků, kteří komplexně zhodnotí stávající stav a nabídnou efektivní řešení pro budoucnost. Tato organizace zároveň disponuje technickým zázemím, které veškeré tyto služby zajistí. Zákazník této organizace se tak může plně soustředit na hlavní předmět podnikání a zvýšit tak svoje zisky. </a:t>
            </a:r>
            <a:r>
              <a:rPr lang="cs-CZ" b="1" dirty="0" err="1">
                <a:effectLst/>
              </a:rPr>
              <a:t>Ing.Ondřej</a:t>
            </a:r>
            <a:r>
              <a:rPr lang="cs-CZ" b="1" dirty="0">
                <a:effectLst/>
              </a:rPr>
              <a:t> </a:t>
            </a:r>
            <a:r>
              <a:rPr lang="cs-CZ" b="1" dirty="0" err="1">
                <a:effectLst/>
              </a:rPr>
              <a:t>Štrup</a:t>
            </a:r>
            <a:r>
              <a:rPr lang="cs-CZ" b="1" dirty="0">
                <a:effectLst/>
              </a:rPr>
              <a:t>, člen představenstva IFMA CZ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80416-7760-4819-8620-06C5AB0F4A7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980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657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121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1167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9318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1375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84453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9860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2698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09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8616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 dirty="0"/>
              <a:t>Rozhodnutí, zda použít outsourcing nebo </a:t>
            </a:r>
            <a:r>
              <a:rPr lang="cs-CZ" altLang="cs-CZ" b="1" dirty="0" err="1"/>
              <a:t>offshoring</a:t>
            </a:r>
            <a:r>
              <a:rPr lang="cs-CZ" altLang="cs-CZ" b="1" dirty="0"/>
              <a:t> bývá ovlivňováno mnoha faktory, zejména však:</a:t>
            </a:r>
          </a:p>
          <a:p>
            <a:pPr lvl="1"/>
            <a:r>
              <a:rPr lang="cs-CZ" altLang="cs-CZ" b="1" dirty="0"/>
              <a:t>Firemní kulturou</a:t>
            </a:r>
          </a:p>
          <a:p>
            <a:pPr lvl="1"/>
            <a:r>
              <a:rPr lang="cs-CZ" altLang="cs-CZ" b="1" dirty="0"/>
              <a:t>Polohou firmy</a:t>
            </a:r>
          </a:p>
          <a:p>
            <a:pPr lvl="1"/>
            <a:r>
              <a:rPr lang="cs-CZ" altLang="cs-CZ" b="1" dirty="0"/>
              <a:t>Firemním </a:t>
            </a:r>
            <a:r>
              <a:rPr lang="cs-CZ" altLang="cs-CZ" b="1" dirty="0" err="1"/>
              <a:t>know</a:t>
            </a:r>
            <a:r>
              <a:rPr lang="cs-CZ" altLang="cs-CZ" b="1" dirty="0"/>
              <a:t> </a:t>
            </a:r>
            <a:r>
              <a:rPr lang="cs-CZ" altLang="cs-CZ" b="1" dirty="0" err="1"/>
              <a:t>how</a:t>
            </a:r>
            <a:endParaRPr lang="cs-CZ" altLang="cs-CZ" b="1" dirty="0"/>
          </a:p>
          <a:p>
            <a:pPr lvl="1"/>
            <a:r>
              <a:rPr lang="cs-CZ" altLang="cs-CZ" b="1" dirty="0"/>
              <a:t>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80416-7760-4819-8620-06C5AB0F4A74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865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7422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1200" b="1" dirty="0"/>
              <a:t>SUBDODAVATELSKÉ ČINNOSTI – OUTSOURCING (ČSÚ)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576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114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73626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2054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2761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0082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19415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592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4731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19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2074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6573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7899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5457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6217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64414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7808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0053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017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9282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868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822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9371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797560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2226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3716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3557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97407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3119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03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8644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476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6737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38568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8797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1115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20354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30777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8975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66363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2888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cs-CZ" b="1" dirty="0"/>
              <a:t>Hierarchie firemních strategií </a:t>
            </a:r>
            <a:endParaRPr lang="cs-CZ" sz="1600" dirty="0"/>
          </a:p>
          <a:p>
            <a:r>
              <a:rPr lang="cs-CZ" dirty="0"/>
              <a:t> </a:t>
            </a:r>
            <a:endParaRPr lang="cs-CZ" sz="2000" dirty="0"/>
          </a:p>
          <a:p>
            <a:r>
              <a:rPr lang="cs-CZ" dirty="0"/>
              <a:t>Existence </a:t>
            </a:r>
            <a:r>
              <a:rPr lang="cs-CZ" dirty="0" err="1"/>
              <a:t>SBUs</a:t>
            </a:r>
            <a:r>
              <a:rPr lang="cs-CZ" dirty="0"/>
              <a:t> uvnitř organizace s sebou přináší nutnost stanovení různých strategií, ale i nutnost stanovit strategii pro organizaci jako celek. Podle úrovně je možné hierarchicky vymezit soustavu strategií, které na sebe navazují. </a:t>
            </a:r>
            <a:r>
              <a:rPr lang="cs-CZ" dirty="0" err="1"/>
              <a:t>Keřkovský</a:t>
            </a:r>
            <a:r>
              <a:rPr lang="cs-CZ" dirty="0"/>
              <a:t> [4] uvádí a definuje následující hierarchii strategií:</a:t>
            </a:r>
            <a:endParaRPr lang="cs-CZ" sz="2000" dirty="0"/>
          </a:p>
          <a:p>
            <a:r>
              <a:rPr lang="cs-CZ" dirty="0"/>
              <a:t> </a:t>
            </a:r>
            <a:endParaRPr lang="cs-CZ" sz="2000" dirty="0"/>
          </a:p>
          <a:p>
            <a:pPr lvl="0"/>
            <a:r>
              <a:rPr lang="cs-CZ" dirty="0"/>
              <a:t>Firemní (</a:t>
            </a:r>
            <a:r>
              <a:rPr lang="cs-CZ" i="1" dirty="0" err="1"/>
              <a:t>Corporate</a:t>
            </a:r>
            <a:r>
              <a:rPr lang="cs-CZ" dirty="0"/>
              <a:t>) strategie je vyjádřením základních podnikatelských rozhodnutí a záměrů. Vymezuje základní rámec pro business strategie jednotlivých SBU a také ukazuje směr vedoucí k naplnění cílů SBU. Jde především o stanovení generických business strategií jednotlivých SBU</a:t>
            </a:r>
            <a:endParaRPr lang="cs-CZ" sz="2000" dirty="0"/>
          </a:p>
          <a:p>
            <a:r>
              <a:rPr lang="cs-CZ" dirty="0"/>
              <a:t> </a:t>
            </a:r>
            <a:endParaRPr lang="cs-CZ" sz="2000" dirty="0"/>
          </a:p>
          <a:p>
            <a:pPr lvl="0"/>
            <a:r>
              <a:rPr lang="cs-CZ" dirty="0"/>
              <a:t>Obchodní (</a:t>
            </a:r>
            <a:r>
              <a:rPr lang="cs-CZ" i="1" dirty="0"/>
              <a:t>Business</a:t>
            </a:r>
            <a:r>
              <a:rPr lang="cs-CZ" dirty="0"/>
              <a:t>) strategie definuje základní cíle a strategie vedoucí k dosažení cílů na úrovni SBU. Jedná se o rozpracování firemní strategie pro konkrétní SBU. Obsahově má tato strategie specifikovat cíle pro prvky rozšířeného marketingového mixu.</a:t>
            </a:r>
            <a:endParaRPr lang="cs-CZ" sz="2000" dirty="0"/>
          </a:p>
          <a:p>
            <a:r>
              <a:rPr lang="cs-CZ" dirty="0"/>
              <a:t> </a:t>
            </a:r>
            <a:endParaRPr lang="cs-CZ" sz="2000" dirty="0"/>
          </a:p>
          <a:p>
            <a:pPr lvl="0"/>
            <a:r>
              <a:rPr lang="cs-CZ" dirty="0"/>
              <a:t>Funkční (</a:t>
            </a:r>
            <a:r>
              <a:rPr lang="cs-CZ" i="1" dirty="0" err="1"/>
              <a:t>Functional</a:t>
            </a:r>
            <a:r>
              <a:rPr lang="cs-CZ" dirty="0"/>
              <a:t>) strategie navazuje na obchodní strategii a dále jí rozpracovává na dílčí strategie a strategie jednotlivých podnikových funkcí. Například marketingové strategie, strategie nákupu nebo strategie řízení lidských zdrojů. </a:t>
            </a:r>
            <a:endParaRPr lang="cs-CZ" sz="2000" dirty="0"/>
          </a:p>
          <a:p>
            <a:r>
              <a:rPr lang="cs-CZ" dirty="0"/>
              <a:t> </a:t>
            </a:r>
            <a:endParaRPr lang="cs-CZ" sz="2000" dirty="0"/>
          </a:p>
          <a:p>
            <a:r>
              <a:rPr lang="cs-CZ" dirty="0"/>
              <a:t>V případě, že konkrétní firma je tvořena jedinou SBU, potom je formulována pouze jedna strategie obsahující jak prvky firemní, tak i obchodní strategie.</a:t>
            </a:r>
            <a:endParaRPr lang="cs-CZ" sz="2000" dirty="0"/>
          </a:p>
          <a:p>
            <a:r>
              <a:rPr lang="cs-CZ" dirty="0"/>
              <a:t>V případě použití množného čísla je používána zkratka </a:t>
            </a:r>
            <a:r>
              <a:rPr lang="cs-CZ" dirty="0" err="1"/>
              <a:t>SBUs</a:t>
            </a:r>
            <a:r>
              <a:rPr lang="cs-CZ" dirty="0"/>
              <a:t>.</a:t>
            </a:r>
          </a:p>
          <a:p>
            <a:endParaRPr lang="cs-CZ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Tři přístupy k vymezení SBU, a to přístup </a:t>
            </a:r>
            <a:r>
              <a:rPr lang="cs-CZ" i="1" dirty="0"/>
              <a:t>organizační, strategicko-marketingový a projektový</a:t>
            </a:r>
            <a:r>
              <a:rPr lang="cs-CZ" dirty="0"/>
              <a:t>, ale v praxi se běžně vyskytují firmy tvořené jednou jedinou SBU, kde není možné nebo žádoucí SBU dále členit.  </a:t>
            </a:r>
            <a:endParaRPr lang="cs-CZ" sz="10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80416-7760-4819-8620-06C5AB0F4A7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6313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8411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90229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8578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1214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06717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85139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95975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20099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981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511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3DE-5478-4985-AB30-32F41C65B3F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253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857A4-B13B-4900-A94B-0F257B40F22A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54ED-D3F3-48FB-90BD-53A89C3FA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72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857A4-B13B-4900-A94B-0F257B40F22A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54ED-D3F3-48FB-90BD-53A89C3FA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82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857A4-B13B-4900-A94B-0F257B40F22A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54ED-D3F3-48FB-90BD-53A89C3FA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805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FF54ED-D3F3-48FB-90BD-53A89C3FA741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text 2"/>
          <p:cNvSpPr>
            <a:spLocks noGrp="1"/>
          </p:cNvSpPr>
          <p:nvPr>
            <p:ph idx="1"/>
          </p:nvPr>
        </p:nvSpPr>
        <p:spPr>
          <a:xfrm>
            <a:off x="395536" y="1844824"/>
            <a:ext cx="8615065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913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fld id="{241857A4-B13B-4900-A94B-0F257B40F22A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fld id="{BEFF54ED-D3F3-48FB-90BD-53A89C3FA74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857A4-B13B-4900-A94B-0F257B40F22A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54ED-D3F3-48FB-90BD-53A89C3FA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80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857A4-B13B-4900-A94B-0F257B40F22A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54ED-D3F3-48FB-90BD-53A89C3FA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02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857A4-B13B-4900-A94B-0F257B40F22A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54ED-D3F3-48FB-90BD-53A89C3FA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87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857A4-B13B-4900-A94B-0F257B40F22A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54ED-D3F3-48FB-90BD-53A89C3FA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22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857A4-B13B-4900-A94B-0F257B40F22A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54ED-D3F3-48FB-90BD-53A89C3FA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65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857A4-B13B-4900-A94B-0F257B40F22A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54ED-D3F3-48FB-90BD-53A89C3FA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0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857A4-B13B-4900-A94B-0F257B40F22A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54ED-D3F3-48FB-90BD-53A89C3FA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857A4-B13B-4900-A94B-0F257B40F22A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54ED-D3F3-48FB-90BD-53A89C3FA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60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857A4-B13B-4900-A94B-0F257B40F22A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F54ED-D3F3-48FB-90BD-53A89C3FA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0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1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19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5" Type="http://schemas.openxmlformats.org/officeDocument/2006/relationships/hyperlink" Target="http://www.ifma.cz/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25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vmlDrawing" Target="../drawings/vmlDrawing5.vml"/><Relationship Id="rId1" Type="http://schemas.openxmlformats.org/officeDocument/2006/relationships/themeOverride" Target="../theme/themeOverride28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vmlDrawing" Target="../drawings/vmlDrawing6.vml"/><Relationship Id="rId1" Type="http://schemas.openxmlformats.org/officeDocument/2006/relationships/themeOverride" Target="../theme/themeOverride29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mlDrawing" Target="../drawings/vmlDrawing7.vml"/><Relationship Id="rId1" Type="http://schemas.openxmlformats.org/officeDocument/2006/relationships/themeOverride" Target="../theme/themeOverride34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vmlDrawing" Target="../drawings/vmlDrawing8.vml"/><Relationship Id="rId1" Type="http://schemas.openxmlformats.org/officeDocument/2006/relationships/themeOverride" Target="../theme/themeOverride36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vmlDrawing" Target="../drawings/vmlDrawing9.vml"/><Relationship Id="rId1" Type="http://schemas.openxmlformats.org/officeDocument/2006/relationships/themeOverride" Target="../theme/themeOverride37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0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vmlDrawing" Target="../drawings/vmlDrawing10.vml"/><Relationship Id="rId1" Type="http://schemas.openxmlformats.org/officeDocument/2006/relationships/themeOverride" Target="../theme/themeOverride41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vmlDrawing" Target="../drawings/vmlDrawing11.vml"/><Relationship Id="rId1" Type="http://schemas.openxmlformats.org/officeDocument/2006/relationships/themeOverride" Target="../theme/themeOverride4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vmlDrawing" Target="../drawings/vmlDrawing12.vml"/><Relationship Id="rId1" Type="http://schemas.openxmlformats.org/officeDocument/2006/relationships/themeOverride" Target="../theme/themeOverride43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vmlDrawing" Target="../drawings/vmlDrawing13.vml"/><Relationship Id="rId1" Type="http://schemas.openxmlformats.org/officeDocument/2006/relationships/themeOverride" Target="../theme/themeOverride44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vmlDrawing" Target="../drawings/vmlDrawing14.vml"/><Relationship Id="rId1" Type="http://schemas.openxmlformats.org/officeDocument/2006/relationships/themeOverride" Target="../theme/themeOverride45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6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vmlDrawing" Target="../drawings/vmlDrawing15.vml"/><Relationship Id="rId1" Type="http://schemas.openxmlformats.org/officeDocument/2006/relationships/themeOverride" Target="../theme/themeOverride47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mlDrawing" Target="../drawings/vmlDrawing16.vml"/><Relationship Id="rId1" Type="http://schemas.openxmlformats.org/officeDocument/2006/relationships/themeOverride" Target="../theme/themeOverride48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9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0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vmlDrawing" Target="../drawings/vmlDrawing17.vml"/><Relationship Id="rId1" Type="http://schemas.openxmlformats.org/officeDocument/2006/relationships/themeOverride" Target="../theme/themeOverride51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vmlDrawing" Target="../drawings/vmlDrawing18.vml"/><Relationship Id="rId1" Type="http://schemas.openxmlformats.org/officeDocument/2006/relationships/themeOverride" Target="../theme/themeOverride52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3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vmlDrawing" Target="../drawings/vmlDrawing19.vml"/><Relationship Id="rId1" Type="http://schemas.openxmlformats.org/officeDocument/2006/relationships/themeOverride" Target="../theme/themeOverride54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5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6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7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8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vmlDrawing" Target="../drawings/vmlDrawing20.vml"/><Relationship Id="rId1" Type="http://schemas.openxmlformats.org/officeDocument/2006/relationships/themeOverride" Target="../theme/themeOverride59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6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0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1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3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4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5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6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7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8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9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vmlDrawing" Target="../drawings/vmlDrawing21.vml"/><Relationship Id="rId1" Type="http://schemas.openxmlformats.org/officeDocument/2006/relationships/themeOverride" Target="../theme/themeOverride70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1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2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vmlDrawing" Target="../drawings/vmlDrawing22.vml"/><Relationship Id="rId1" Type="http://schemas.openxmlformats.org/officeDocument/2006/relationships/themeOverride" Target="../theme/themeOverride73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4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vmlDrawing" Target="../drawings/vmlDrawing23.vml"/><Relationship Id="rId1" Type="http://schemas.openxmlformats.org/officeDocument/2006/relationships/themeOverride" Target="../theme/themeOverride75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6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7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8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9147" y="2442751"/>
            <a:ext cx="6718685" cy="2046122"/>
          </a:xfrm>
        </p:spPr>
        <p:txBody>
          <a:bodyPr lIns="0" tIns="0" rIns="0" bIns="0" anchor="t" anchorCtr="0">
            <a:noAutofit/>
          </a:bodyPr>
          <a:lstStyle/>
          <a:p>
            <a:r>
              <a:rPr lang="cs-CZ" sz="3200" b="1" dirty="0">
                <a:solidFill>
                  <a:srgbClr val="D10202"/>
                </a:solidFill>
                <a:cs typeface="Arial"/>
              </a:rPr>
              <a:t>MANAGEMENT PODPŮRNÝCH PROCESŮ – FACILITY MANAGEMENT. OUTSOURCING A OFFSHORING PODNIKATELSKÝCH ČINNOSTÍ</a:t>
            </a:r>
            <a:endParaRPr lang="en-US" sz="32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1" y="4845745"/>
            <a:ext cx="6718685" cy="107168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/>
              <a:t>I. přednáška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0989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/>
          <a:lstStyle/>
          <a:p>
            <a:pPr algn="ctr"/>
            <a:r>
              <a:rPr lang="cs-CZ" altLang="cs-CZ" b="1" dirty="0"/>
              <a:t>1.3. PROCES ŘÍZENÍ PODPŮRNÝCH ČINNOSTÍ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0" y="2017713"/>
            <a:ext cx="8955088" cy="378755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Velmi široká škála poskytovaných služeb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Rozhraní mezi základními a podpůrnými činnostmi je </a:t>
            </a:r>
            <a:r>
              <a:rPr lang="cs-CZ" altLang="cs-CZ" sz="2800" b="1" dirty="0"/>
              <a:t>určováno individuálně jednotlivou organizací </a:t>
            </a:r>
            <a:r>
              <a:rPr lang="cs-CZ" altLang="cs-CZ" sz="2800" dirty="0"/>
              <a:t>a průběžně se aktualizuje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Změny tržních podmínek ovlivňují hodnototvorné procesy ve všech oblastech (technologie, organizačního uspořádání, pohybu pracovního a finančního kapitálu)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Na změny reaguje podnikový management novou definicí všech úrovní řízení (strategického, taktického o provozního)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12062" y="5744289"/>
            <a:ext cx="8208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Zdroj: VYSKOČIL, V. K.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1.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2010, 415 s. ISBN 978-80-7431-022-5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606266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/>
          <a:lstStyle/>
          <a:p>
            <a:pPr algn="ctr"/>
            <a:r>
              <a:rPr lang="cs-CZ" altLang="cs-CZ" b="1" dirty="0"/>
              <a:t>1.4. VÝVOJ</a:t>
            </a:r>
            <a:br>
              <a:rPr lang="cs-CZ" altLang="cs-CZ" b="1" dirty="0"/>
            </a:br>
            <a:r>
              <a:rPr lang="cs-CZ" altLang="cs-CZ" b="1" dirty="0"/>
              <a:t>FACILITY MANAGEMENTU</a:t>
            </a:r>
          </a:p>
        </p:txBody>
      </p:sp>
      <p:graphicFrame>
        <p:nvGraphicFramePr>
          <p:cNvPr id="1218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022924"/>
              </p:ext>
            </p:extLst>
          </p:nvPr>
        </p:nvGraphicFramePr>
        <p:xfrm>
          <a:off x="1259632" y="1628800"/>
          <a:ext cx="6783288" cy="3990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Rastrový obrázek" r:id="rId6" imgW="7009524" imgH="4009524" progId="Paint.Picture">
                  <p:embed/>
                </p:oleObj>
              </mc:Choice>
              <mc:Fallback>
                <p:oleObj name="Rastrový obrázek" r:id="rId6" imgW="7009524" imgH="40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628800"/>
                        <a:ext cx="6783288" cy="39901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683568" y="5877272"/>
            <a:ext cx="7920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1.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2010, 415 s. ISBN 978-80-7431-022-5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930757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2. Cíl a metody řízení podpůrných procesů. </a:t>
            </a:r>
            <a:r>
              <a:rPr lang="cs-CZ" altLang="cs-CZ" b="1" dirty="0" err="1"/>
              <a:t>Facility</a:t>
            </a:r>
            <a:r>
              <a:rPr lang="cs-CZ" altLang="cs-CZ" b="1" dirty="0"/>
              <a:t> Management (FM)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2.1. Cíle a metody řízení podpůrných procesů</a:t>
            </a:r>
          </a:p>
          <a:p>
            <a:pPr marL="0" indent="0">
              <a:buNone/>
            </a:pPr>
            <a:r>
              <a:rPr lang="cs-CZ" dirty="0"/>
              <a:t>2.2. „Štíhlý management“</a:t>
            </a:r>
          </a:p>
          <a:p>
            <a:pPr marL="0" indent="0">
              <a:buNone/>
            </a:pPr>
            <a:r>
              <a:rPr lang="cs-CZ" dirty="0"/>
              <a:t>2.3. Synergie 3P</a:t>
            </a:r>
          </a:p>
          <a:p>
            <a:pPr marL="0" indent="0">
              <a:buNone/>
            </a:pPr>
            <a:r>
              <a:rPr lang="cs-CZ" dirty="0"/>
              <a:t>2.4. </a:t>
            </a:r>
            <a:r>
              <a:rPr lang="cs-CZ" dirty="0" err="1"/>
              <a:t>Facility</a:t>
            </a:r>
            <a:r>
              <a:rPr lang="cs-CZ" dirty="0"/>
              <a:t> management a hlavní skupiny podpůrných procesů</a:t>
            </a:r>
          </a:p>
          <a:p>
            <a:pPr marL="0" indent="0">
              <a:buNone/>
            </a:pPr>
            <a:r>
              <a:rPr lang="cs-CZ" dirty="0"/>
              <a:t>2.5. Model zákaznicky orientovaných činností podpůrných procesů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9439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2. 1.Cíle a metody řízení podpůrných procesů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MPP poměrně nová disciplína (v Evropě cca 35, v ČR 15 let)</a:t>
            </a:r>
          </a:p>
          <a:p>
            <a:r>
              <a:rPr lang="cs-CZ" altLang="cs-CZ" dirty="0"/>
              <a:t>MPP výhodný komerční artikl</a:t>
            </a:r>
          </a:p>
          <a:p>
            <a:r>
              <a:rPr lang="cs-CZ" altLang="cs-CZ" dirty="0"/>
              <a:t>Synergie 3P (</a:t>
            </a:r>
            <a:r>
              <a:rPr lang="cs-CZ" altLang="cs-CZ" dirty="0" err="1"/>
              <a:t>Pracovnici+Procesy+Prostory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„</a:t>
            </a:r>
            <a:r>
              <a:rPr lang="cs-CZ" altLang="cs-CZ" dirty="0" err="1"/>
              <a:t>Štihlý</a:t>
            </a:r>
            <a:r>
              <a:rPr lang="cs-CZ" altLang="cs-CZ" dirty="0"/>
              <a:t> management“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5877272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521870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953375" cy="1455738"/>
          </a:xfrm>
        </p:spPr>
        <p:txBody>
          <a:bodyPr/>
          <a:lstStyle/>
          <a:p>
            <a:pPr algn="ctr"/>
            <a:r>
              <a:rPr lang="cs-CZ" altLang="cs-CZ" b="1" dirty="0"/>
              <a:t>2.2.PRINCIP</a:t>
            </a:r>
            <a:br>
              <a:rPr lang="cs-CZ" altLang="cs-CZ" b="1" dirty="0"/>
            </a:br>
            <a:r>
              <a:rPr lang="cs-CZ" altLang="cs-CZ" b="1" dirty="0"/>
              <a:t>„ŠTÍHLÉ VÝROBY“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17713"/>
            <a:ext cx="8726488" cy="4687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Vychází z předpokladu, že </a:t>
            </a:r>
            <a:r>
              <a:rPr lang="cs-CZ" altLang="cs-CZ" b="1" dirty="0">
                <a:solidFill>
                  <a:srgbClr val="C00000"/>
                </a:solidFill>
              </a:rPr>
              <a:t>primární činnosti přináší efekty </a:t>
            </a:r>
            <a:r>
              <a:rPr lang="cs-CZ" altLang="cs-CZ" dirty="0"/>
              <a:t>tehdy, probíhá-li spolu s podpůrnými činnostmi </a:t>
            </a:r>
            <a:r>
              <a:rPr lang="cs-CZ" altLang="cs-CZ" b="1" dirty="0">
                <a:solidFill>
                  <a:srgbClr val="C00000"/>
                </a:solidFill>
              </a:rPr>
              <a:t>v optimálním prostředí s odpovídající úrovní technologických schopností a inovačních aktivit</a:t>
            </a:r>
            <a:r>
              <a:rPr lang="cs-CZ" altLang="cs-CZ" dirty="0"/>
              <a:t>. Toto prostředí je ovlivněno dosaženou ekonomickou úrovní a efektivností za přispění a využití nastavené úrovně institucionální kvality řízení podpůrných činností.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51520" y="5877272"/>
            <a:ext cx="8352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495775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8486775" cy="14002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b="1" dirty="0"/>
              <a:t>2.2.„Štíhlý management“- 10 HLAVNÍCH DŮVODŮ ZEŠTÍHLENÍ VÝROBY (1)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132855"/>
            <a:ext cx="8802688" cy="399965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400" dirty="0">
                <a:solidFill>
                  <a:srgbClr val="FF0000"/>
                </a:solidFill>
              </a:rPr>
              <a:t>Soustředění se na hlavní činnost podniku </a:t>
            </a:r>
            <a:r>
              <a:rPr lang="cs-CZ" altLang="cs-CZ" sz="2400" dirty="0"/>
              <a:t>(55%) – umožní akceleraci růstu a úspěchu v činnosti, na kterou je podnik specializován a má nejvyšší konkurenční výhodu.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400" dirty="0">
                <a:solidFill>
                  <a:srgbClr val="FF0000"/>
                </a:solidFill>
              </a:rPr>
              <a:t>Rozšíření přínosu </a:t>
            </a:r>
            <a:r>
              <a:rPr lang="cs-CZ" altLang="cs-CZ" sz="2400" dirty="0" err="1">
                <a:solidFill>
                  <a:srgbClr val="FF0000"/>
                </a:solidFill>
              </a:rPr>
              <a:t>reengineeringu</a:t>
            </a:r>
            <a:r>
              <a:rPr lang="cs-CZ" altLang="cs-CZ" sz="2400" dirty="0">
                <a:solidFill>
                  <a:srgbClr val="FF0000"/>
                </a:solidFill>
              </a:rPr>
              <a:t> podnikových procesů </a:t>
            </a:r>
            <a:r>
              <a:rPr lang="cs-CZ" altLang="cs-CZ" sz="2400" dirty="0"/>
              <a:t>(20%) – outsourcing je vedlejším produktem </a:t>
            </a:r>
            <a:r>
              <a:rPr lang="cs-CZ" altLang="cs-CZ" sz="2400" dirty="0" err="1"/>
              <a:t>reengineeringu</a:t>
            </a:r>
            <a:r>
              <a:rPr lang="cs-CZ" altLang="cs-CZ" sz="2400" dirty="0"/>
              <a:t>.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400" dirty="0">
                <a:solidFill>
                  <a:srgbClr val="FF0000"/>
                </a:solidFill>
              </a:rPr>
              <a:t>Přístup ke schopnostem a možnostem na vysoké úrovni </a:t>
            </a:r>
            <a:r>
              <a:rPr lang="cs-CZ" altLang="cs-CZ" sz="2400" dirty="0"/>
              <a:t>(36%)– podstatou je přinést klientům služby ve světovém rozsahu a na světové úrovni, obvykle je spojeno s rozsáhlými a dlouhodobými investicemi do technologií, metodik a lidí.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23528" y="5877272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666507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75299" y="98072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2.2.„Štíhlý management“-  10 HLAVNÍCH DŮVODŮ ZEŠTÍHLENÍ VÝROBY (2)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170113"/>
            <a:ext cx="8802688" cy="4459287"/>
          </a:xfrm>
        </p:spPr>
        <p:txBody>
          <a:bodyPr/>
          <a:lstStyle/>
          <a:p>
            <a:pPr marL="609600" indent="-609600">
              <a:buFont typeface="Wingdings" pitchFamily="2" charset="2"/>
              <a:buAutoNum type="arabicPeriod" startAt="4"/>
            </a:pPr>
            <a:r>
              <a:rPr lang="cs-CZ" altLang="cs-CZ" sz="2400" dirty="0">
                <a:solidFill>
                  <a:srgbClr val="FF0000"/>
                </a:solidFill>
              </a:rPr>
              <a:t>Sdílení rizik </a:t>
            </a:r>
            <a:r>
              <a:rPr lang="cs-CZ" altLang="cs-CZ" sz="2400" dirty="0"/>
              <a:t>(12%) – podniky se stávají flexibilnější, dynamičtější a pružnější.</a:t>
            </a:r>
          </a:p>
          <a:p>
            <a:pPr marL="609600" indent="-609600">
              <a:buFont typeface="Wingdings" pitchFamily="2" charset="2"/>
              <a:buAutoNum type="arabicPeriod" startAt="4"/>
            </a:pPr>
            <a:r>
              <a:rPr lang="cs-CZ" altLang="cs-CZ" sz="2400" dirty="0">
                <a:solidFill>
                  <a:srgbClr val="FF0000"/>
                </a:solidFill>
              </a:rPr>
              <a:t>Uvolnění zdrojů pro jiné účely </a:t>
            </a:r>
            <a:r>
              <a:rPr lang="cs-CZ" altLang="cs-CZ" sz="2400" dirty="0"/>
              <a:t>(38%) – podstata spočívá v koncentraci zdrojů na hlavní aktivity (zejména v oblasti LZ).</a:t>
            </a:r>
          </a:p>
          <a:p>
            <a:pPr marL="609600" indent="-609600">
              <a:buFont typeface="Wingdings" pitchFamily="2" charset="2"/>
              <a:buAutoNum type="arabicPeriod" startAt="4"/>
            </a:pPr>
            <a:r>
              <a:rPr lang="cs-CZ" altLang="cs-CZ" sz="2400" dirty="0">
                <a:solidFill>
                  <a:srgbClr val="FF0000"/>
                </a:solidFill>
              </a:rPr>
              <a:t>Uvolnění kapitálových prostředků </a:t>
            </a:r>
            <a:r>
              <a:rPr lang="cs-CZ" altLang="cs-CZ" sz="2400" dirty="0"/>
              <a:t>(12%) – kapitálové zdroje jsou soustředěny k hlavní činnosti.</a:t>
            </a:r>
          </a:p>
          <a:p>
            <a:pPr marL="609600" indent="-609600">
              <a:buFont typeface="Wingdings" pitchFamily="2" charset="2"/>
              <a:buAutoNum type="arabicPeriod" startAt="4"/>
            </a:pPr>
            <a:r>
              <a:rPr lang="cs-CZ" altLang="cs-CZ" sz="2400" dirty="0">
                <a:solidFill>
                  <a:srgbClr val="FF0000"/>
                </a:solidFill>
              </a:rPr>
              <a:t>Přísun peněz </a:t>
            </a:r>
            <a:r>
              <a:rPr lang="cs-CZ" altLang="cs-CZ" sz="2400" dirty="0"/>
              <a:t>(54%) – </a:t>
            </a:r>
            <a:r>
              <a:rPr lang="cs-CZ" altLang="cs-CZ" sz="2400" dirty="0" err="1"/>
              <a:t>outsourcované</a:t>
            </a:r>
            <a:r>
              <a:rPr lang="cs-CZ" altLang="cs-CZ" sz="2400" dirty="0"/>
              <a:t> činnosti nevyžadují držení aktiv (ty jsou zpravidla prodána a dochází k přílivu peněz do firmy).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51520" y="5877272"/>
            <a:ext cx="8352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746190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2.2.„Štíhlý management“- 10 HLAVNÍCH DŮVODŮ ZEŠTÍHLENÍ VÝROBY (3)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286000"/>
            <a:ext cx="8458200" cy="41148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8"/>
            </a:pPr>
            <a:r>
              <a:rPr lang="cs-CZ" altLang="cs-CZ" sz="2800" dirty="0">
                <a:solidFill>
                  <a:srgbClr val="FF0000"/>
                </a:solidFill>
              </a:rPr>
              <a:t>Snížení operativních nákladů a redukce kontrolních činností </a:t>
            </a:r>
            <a:r>
              <a:rPr lang="cs-CZ" altLang="cs-CZ" sz="2800" dirty="0"/>
              <a:t>(18%) – umožňuje vynakládat více zdrojů na výzkum a </a:t>
            </a:r>
            <a:r>
              <a:rPr lang="cs-CZ" altLang="cs-CZ" sz="2800" i="1" dirty="0"/>
              <a:t>vývoj</a:t>
            </a:r>
            <a:r>
              <a:rPr lang="cs-CZ" altLang="cs-CZ" sz="2800" dirty="0"/>
              <a:t>, marketing, …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8"/>
            </a:pPr>
            <a:r>
              <a:rPr lang="cs-CZ" altLang="cs-CZ" sz="2800" dirty="0">
                <a:solidFill>
                  <a:srgbClr val="FF0000"/>
                </a:solidFill>
              </a:rPr>
              <a:t>Zdroje nejsou dostupné interně </a:t>
            </a:r>
            <a:r>
              <a:rPr lang="cs-CZ" altLang="cs-CZ" sz="2800" dirty="0"/>
              <a:t>(25%) – podniky vytěsňují některé činnosti, neboť pro ně nemají vhodné interní zdroje, což umožňuje rychlou expanzi.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8"/>
            </a:pPr>
            <a:r>
              <a:rPr lang="cs-CZ" altLang="cs-CZ" sz="2800" dirty="0">
                <a:solidFill>
                  <a:srgbClr val="FF0000"/>
                </a:solidFill>
              </a:rPr>
              <a:t>Některé aktivity jsou obtížně zvladatelné, nebo zcela mimo kontrolu </a:t>
            </a:r>
            <a:r>
              <a:rPr lang="cs-CZ" altLang="cs-CZ" sz="2800" dirty="0"/>
              <a:t>(10%).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23528" y="5877272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628947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3200" b="1" dirty="0"/>
              <a:t>2.2.„Štíhlý management“- RIZIKA ROZHODNUTÍ O POUŽITÍ METODY „ZEŠTÍHLENÍ VÝROBY“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3124200"/>
            <a:ext cx="8650288" cy="1868488"/>
          </a:xfrm>
        </p:spPr>
        <p:txBody>
          <a:bodyPr/>
          <a:lstStyle/>
          <a:p>
            <a:pPr marL="0" indent="0">
              <a:buNone/>
            </a:pPr>
            <a:r>
              <a:rPr lang="cs-CZ" altLang="cs-CZ" dirty="0"/>
              <a:t>Ztráta kontroly nad podpůrnými činnostmi subjektu, který je uvolnil pro potřeby volného trhu.</a:t>
            </a:r>
          </a:p>
        </p:txBody>
      </p:sp>
    </p:spTree>
    <p:extLst>
      <p:ext uri="{BB962C8B-B14F-4D97-AF65-F5344CB8AC3E}">
        <p14:creationId xmlns:p14="http://schemas.microsoft.com/office/powerpoint/2010/main" val="1923409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877175" cy="1608138"/>
          </a:xfrm>
        </p:spPr>
        <p:txBody>
          <a:bodyPr/>
          <a:lstStyle/>
          <a:p>
            <a:pPr algn="ctr"/>
            <a:r>
              <a:rPr lang="cs-CZ" altLang="cs-CZ" b="1" dirty="0"/>
              <a:t>2.2. CÍL METODY FM – SYNERGIE „3P“</a:t>
            </a:r>
          </a:p>
        </p:txBody>
      </p:sp>
      <p:graphicFrame>
        <p:nvGraphicFramePr>
          <p:cNvPr id="100356" name="Object 4"/>
          <p:cNvGraphicFramePr>
            <a:graphicFrameLocks noChangeAspect="1"/>
          </p:cNvGraphicFramePr>
          <p:nvPr/>
        </p:nvGraphicFramePr>
        <p:xfrm>
          <a:off x="457200" y="2514600"/>
          <a:ext cx="83058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Rastrový obrázek" r:id="rId6" imgW="8790476" imgH="5249008" progId="Paint.Picture">
                  <p:embed/>
                </p:oleObj>
              </mc:Choice>
              <mc:Fallback>
                <p:oleObj name="Rastrový obrázek" r:id="rId6" imgW="8790476" imgH="52490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14600"/>
                        <a:ext cx="83058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7" name="AutoShape 5"/>
          <p:cNvSpPr>
            <a:spLocks noChangeArrowheads="1"/>
          </p:cNvSpPr>
          <p:nvPr/>
        </p:nvSpPr>
        <p:spPr bwMode="auto">
          <a:xfrm>
            <a:off x="4267200" y="2057400"/>
            <a:ext cx="381000" cy="1981200"/>
          </a:xfrm>
          <a:prstGeom prst="downArrow">
            <a:avLst>
              <a:gd name="adj1" fmla="val 50000"/>
              <a:gd name="adj2" fmla="val 1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4648200" y="19050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FACILITY MANAGEMENT</a:t>
            </a: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4648200" y="1905000"/>
            <a:ext cx="3505200" cy="4572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52400" y="4114800"/>
            <a:ext cx="8763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304800" y="22860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Obecné</a:t>
            </a:r>
          </a:p>
        </p:txBody>
      </p:sp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609600" y="6019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Specifika FM</a:t>
            </a:r>
          </a:p>
        </p:txBody>
      </p:sp>
      <p:sp>
        <p:nvSpPr>
          <p:cNvPr id="100363" name="Rectangle 11"/>
          <p:cNvSpPr>
            <a:spLocks noChangeArrowheads="1"/>
          </p:cNvSpPr>
          <p:nvPr/>
        </p:nvSpPr>
        <p:spPr bwMode="auto">
          <a:xfrm>
            <a:off x="304800" y="2286000"/>
            <a:ext cx="1219200" cy="4572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381000" y="6019800"/>
            <a:ext cx="2133600" cy="4572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0366" name="Line 14"/>
          <p:cNvSpPr>
            <a:spLocks noChangeShapeType="1"/>
          </p:cNvSpPr>
          <p:nvPr/>
        </p:nvSpPr>
        <p:spPr bwMode="auto">
          <a:xfrm flipV="1">
            <a:off x="381000" y="2895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0367" name="Line 15"/>
          <p:cNvSpPr>
            <a:spLocks noChangeShapeType="1"/>
          </p:cNvSpPr>
          <p:nvPr/>
        </p:nvSpPr>
        <p:spPr bwMode="auto">
          <a:xfrm>
            <a:off x="381000" y="41148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2627784" y="5877272"/>
            <a:ext cx="5976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169437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Informace k organizací semestru 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Zápočet</a:t>
            </a:r>
          </a:p>
          <a:p>
            <a:pPr lvl="1"/>
            <a:r>
              <a:rPr lang="cs-CZ" dirty="0"/>
              <a:t>Účast na cvičení (4 z 5)</a:t>
            </a:r>
          </a:p>
          <a:p>
            <a:pPr lvl="1"/>
            <a:r>
              <a:rPr lang="cs-CZ" dirty="0"/>
              <a:t>Zpracování a prezentace PS</a:t>
            </a:r>
          </a:p>
          <a:p>
            <a:pPr marL="457200" lvl="1" indent="0">
              <a:buNone/>
            </a:pPr>
            <a:r>
              <a:rPr lang="cs-CZ" dirty="0"/>
              <a:t>Podrobnější informace na 1. cvičení…</a:t>
            </a:r>
          </a:p>
          <a:p>
            <a:r>
              <a:rPr lang="cs-CZ" b="1" dirty="0"/>
              <a:t>Zkouška</a:t>
            </a:r>
          </a:p>
          <a:p>
            <a:pPr lvl="1"/>
            <a:r>
              <a:rPr lang="cs-CZ" dirty="0"/>
              <a:t>Písemná zkouška (test): 1 </a:t>
            </a:r>
            <a:r>
              <a:rPr lang="cs-CZ" dirty="0" err="1"/>
              <a:t>předtermín</a:t>
            </a:r>
            <a:r>
              <a:rPr lang="cs-CZ" dirty="0"/>
              <a:t>+ 1 řádný termín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7337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sz="4800" b="1" dirty="0"/>
              <a:t>2. 3. FACILITY MANAGEMENT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017713"/>
            <a:ext cx="8802688" cy="4611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Nástroj řízení podpůrných procesů v hodnotovém řetězci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Promyšlený způsob řízení na bázi </a:t>
            </a:r>
            <a:r>
              <a:rPr lang="cs-CZ" altLang="cs-CZ" sz="2800" dirty="0" err="1"/>
              <a:t>reengeneeringu</a:t>
            </a:r>
            <a:endParaRPr lang="cs-CZ" altLang="cs-CZ" sz="2800" dirty="0"/>
          </a:p>
          <a:p>
            <a:pPr>
              <a:lnSpc>
                <a:spcPct val="90000"/>
              </a:lnSpc>
            </a:pPr>
            <a:r>
              <a:rPr lang="cs-CZ" altLang="cs-CZ" sz="2800" dirty="0"/>
              <a:t>Ve znalostním podniku vede k uvědomělému procesnímu a projektovému řízení</a:t>
            </a:r>
          </a:p>
          <a:p>
            <a:pPr>
              <a:lnSpc>
                <a:spcPct val="90000"/>
              </a:lnSpc>
            </a:pPr>
            <a:r>
              <a:rPr lang="cs-CZ" altLang="cs-CZ" sz="2800" dirty="0">
                <a:solidFill>
                  <a:srgbClr val="FF0000"/>
                </a:solidFill>
              </a:rPr>
              <a:t>Představuje integraci činností v rámci organizační jednotky k zajištění a rozvoji sjednaných služeb, které podporují a zvyšují efektivnost její základní činnosti </a:t>
            </a:r>
            <a:r>
              <a:rPr lang="cs-CZ" altLang="cs-CZ" sz="2800" dirty="0"/>
              <a:t>(„</a:t>
            </a:r>
            <a:r>
              <a:rPr lang="cs-CZ" altLang="cs-CZ" sz="2800" dirty="0" err="1"/>
              <a:t>Core</a:t>
            </a:r>
            <a:r>
              <a:rPr lang="cs-CZ" altLang="cs-CZ" sz="2800" dirty="0"/>
              <a:t> Business“)</a:t>
            </a:r>
          </a:p>
        </p:txBody>
      </p:sp>
    </p:spTree>
    <p:extLst>
      <p:ext uri="{BB962C8B-B14F-4D97-AF65-F5344CB8AC3E}">
        <p14:creationId xmlns:p14="http://schemas.microsoft.com/office/powerpoint/2010/main" val="3089685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/>
          <a:lstStyle/>
          <a:p>
            <a:pPr algn="ctr"/>
            <a:r>
              <a:rPr lang="cs-CZ" altLang="cs-CZ" b="1" dirty="0"/>
              <a:t>2.3. MANAGEMENT PODPŮRNÝCH ČINNOSTÍ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17713"/>
            <a:ext cx="8726488" cy="4687887"/>
          </a:xfrm>
        </p:spPr>
        <p:txBody>
          <a:bodyPr/>
          <a:lstStyle/>
          <a:p>
            <a:r>
              <a:rPr lang="cs-CZ" altLang="cs-CZ" sz="2800" b="1"/>
              <a:t>Komplexně plánuje a následně řídí veškeré podpůrné činnosti, které musí každý majitel vedle primární činnosti zajišťovat (včetně komfortu jednotlivých pracovišť, zvyšujícím i výkonnost pracovníků)</a:t>
            </a:r>
          </a:p>
          <a:p>
            <a:r>
              <a:rPr lang="cs-CZ" altLang="cs-CZ" sz="2800" b="1"/>
              <a:t>Vztahy a podmínky pro vlastní podnikání jsou stále důležitější, složitější a nákladnější – je žádoucí, aby byly stále efektivnější</a:t>
            </a:r>
          </a:p>
          <a:p>
            <a:r>
              <a:rPr lang="cs-CZ" altLang="cs-CZ" sz="2800" b="1"/>
              <a:t>Sjednocuje celkový přístup k podpoře základních činností organizace</a:t>
            </a:r>
          </a:p>
        </p:txBody>
      </p:sp>
    </p:spTree>
    <p:extLst>
      <p:ext uri="{BB962C8B-B14F-4D97-AF65-F5344CB8AC3E}">
        <p14:creationId xmlns:p14="http://schemas.microsoft.com/office/powerpoint/2010/main" val="3117666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/>
              <a:t>2.3. Hlavní skupiny podpůrných činností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017713"/>
            <a:ext cx="8802688" cy="4840287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Prostor, technika a infrastruktura: </a:t>
            </a:r>
            <a:r>
              <a:rPr lang="cs-CZ" altLang="cs-CZ" sz="2400" b="1" dirty="0"/>
              <a:t>komerční služby – nájemné, správa objektů, využití vnitřních prostor; technika – údržba, energetický management, montáž; infrastruktura – ostraha, úklid, catering </a:t>
            </a:r>
            <a:r>
              <a:rPr lang="cs-CZ" altLang="cs-CZ" sz="2400" b="1" dirty="0">
                <a:solidFill>
                  <a:srgbClr val="FF0000"/>
                </a:solidFill>
              </a:rPr>
              <a:t>(„</a:t>
            </a:r>
            <a:r>
              <a:rPr lang="cs-CZ" altLang="cs-CZ" sz="2400" b="1" dirty="0" err="1">
                <a:solidFill>
                  <a:srgbClr val="FF0000"/>
                </a:solidFill>
              </a:rPr>
              <a:t>Facility</a:t>
            </a:r>
            <a:r>
              <a:rPr lang="cs-CZ" altLang="cs-CZ" sz="2400" b="1" dirty="0">
                <a:solidFill>
                  <a:srgbClr val="FF0000"/>
                </a:solidFill>
              </a:rPr>
              <a:t> management“)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Lidé a organizace: </a:t>
            </a:r>
            <a:r>
              <a:rPr lang="cs-CZ" altLang="cs-CZ" sz="2400" b="1" dirty="0"/>
              <a:t>centrální servis; ICT; marketingové služby; finance a účetnictví; controlling a reporting; právo, daně, audit; logistika; personální management </a:t>
            </a:r>
            <a:r>
              <a:rPr lang="cs-CZ" altLang="cs-CZ" sz="2400" b="1" dirty="0">
                <a:solidFill>
                  <a:srgbClr val="FF0000"/>
                </a:solidFill>
              </a:rPr>
              <a:t>(„Střediska sdílených služeb“)</a:t>
            </a:r>
          </a:p>
        </p:txBody>
      </p:sp>
    </p:spTree>
    <p:extLst>
      <p:ext uri="{BB962C8B-B14F-4D97-AF65-F5344CB8AC3E}">
        <p14:creationId xmlns:p14="http://schemas.microsoft.com/office/powerpoint/2010/main" val="49382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92726"/>
            <a:ext cx="7953375" cy="1067811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b="1" dirty="0"/>
              <a:t>2.3. RÁMEC PODPŮRNÝCH PROCESŮ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879764" y="1760537"/>
            <a:ext cx="7772400" cy="4313814"/>
          </a:xfrm>
        </p:spPr>
        <p:txBody>
          <a:bodyPr/>
          <a:lstStyle/>
          <a:p>
            <a:pPr marL="0" indent="0">
              <a:buNone/>
            </a:pPr>
            <a:r>
              <a:rPr lang="cs-CZ" altLang="cs-CZ" dirty="0"/>
              <a:t>Státem vyhlášená pravidla:</a:t>
            </a:r>
          </a:p>
          <a:p>
            <a:pPr lvl="1"/>
            <a:r>
              <a:rPr lang="cs-CZ" altLang="cs-CZ" dirty="0"/>
              <a:t>Živnostenský a občanský zákoník,</a:t>
            </a:r>
          </a:p>
          <a:p>
            <a:pPr lvl="1"/>
            <a:r>
              <a:rPr lang="cs-CZ" altLang="cs-CZ" dirty="0"/>
              <a:t>Stavební zákon,</a:t>
            </a:r>
          </a:p>
          <a:p>
            <a:pPr lvl="1"/>
            <a:r>
              <a:rPr lang="cs-CZ" altLang="cs-CZ" dirty="0"/>
              <a:t>Daňový zákon,</a:t>
            </a:r>
          </a:p>
          <a:p>
            <a:pPr lvl="1"/>
            <a:r>
              <a:rPr lang="cs-CZ" altLang="cs-CZ" dirty="0"/>
              <a:t>Zákon o veřejných zakázkách,</a:t>
            </a:r>
          </a:p>
          <a:p>
            <a:pPr lvl="1"/>
            <a:r>
              <a:rPr lang="cs-CZ" altLang="cs-CZ" dirty="0"/>
              <a:t>Antimonopolní zákon,</a:t>
            </a:r>
          </a:p>
          <a:p>
            <a:pPr lvl="1"/>
            <a:r>
              <a:rPr lang="cs-CZ" altLang="cs-CZ" dirty="0"/>
              <a:t>Zákon o volném pohybu služeb,</a:t>
            </a:r>
          </a:p>
          <a:p>
            <a:pPr lvl="1"/>
            <a:r>
              <a:rPr lang="cs-CZ" altLang="cs-CZ" dirty="0"/>
              <a:t>Normy- ČSN EN 15221, ISO, BOZP, PO…</a:t>
            </a:r>
          </a:p>
        </p:txBody>
      </p:sp>
    </p:spTree>
    <p:extLst>
      <p:ext uri="{BB962C8B-B14F-4D97-AF65-F5344CB8AC3E}">
        <p14:creationId xmlns:p14="http://schemas.microsoft.com/office/powerpoint/2010/main" val="1902380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800" b="1" dirty="0"/>
              <a:t>2.3. IFMA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819400"/>
            <a:ext cx="8650288" cy="2895600"/>
          </a:xfrm>
        </p:spPr>
        <p:txBody>
          <a:bodyPr/>
          <a:lstStyle/>
          <a:p>
            <a:r>
              <a:rPr lang="cs-CZ" altLang="cs-CZ" dirty="0"/>
              <a:t>International </a:t>
            </a:r>
            <a:r>
              <a:rPr lang="cs-CZ" altLang="cs-CZ" dirty="0" err="1"/>
              <a:t>Facility</a:t>
            </a:r>
            <a:r>
              <a:rPr lang="cs-CZ" altLang="cs-CZ" dirty="0"/>
              <a:t> Management </a:t>
            </a:r>
            <a:r>
              <a:rPr lang="cs-CZ" altLang="cs-CZ" dirty="0" err="1"/>
              <a:t>Association</a:t>
            </a:r>
            <a:r>
              <a:rPr lang="cs-CZ" altLang="cs-CZ" dirty="0"/>
              <a:t> (cca 20 000 členů, včetně ČR)</a:t>
            </a:r>
          </a:p>
          <a:p>
            <a:r>
              <a:rPr lang="cs-CZ" altLang="cs-CZ" dirty="0"/>
              <a:t>Mezinárodní asociace </a:t>
            </a:r>
            <a:r>
              <a:rPr lang="cs-CZ" altLang="cs-CZ" dirty="0" err="1"/>
              <a:t>facility</a:t>
            </a:r>
            <a:r>
              <a:rPr lang="cs-CZ" altLang="cs-CZ" dirty="0"/>
              <a:t> manažerů</a:t>
            </a:r>
          </a:p>
          <a:p>
            <a:r>
              <a:rPr lang="cs-CZ" altLang="cs-CZ" b="1" dirty="0">
                <a:hlinkClick r:id="rId5"/>
              </a:rPr>
              <a:t>www.ifma.cz</a:t>
            </a:r>
            <a:endParaRPr lang="cs-CZ" altLang="cs-CZ" b="1" dirty="0"/>
          </a:p>
          <a:p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4235526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404664"/>
            <a:ext cx="7877175" cy="1268760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/>
              <a:t>2.4. MODEL ZÁKAZNICKY ORIENTOVANÝCH ČINNOSTÍ PODPŮRNÝCH PROCESŮ</a:t>
            </a:r>
          </a:p>
        </p:txBody>
      </p:sp>
      <p:graphicFrame>
        <p:nvGraphicFramePr>
          <p:cNvPr id="1075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703591"/>
              </p:ext>
            </p:extLst>
          </p:nvPr>
        </p:nvGraphicFramePr>
        <p:xfrm>
          <a:off x="2411760" y="1654158"/>
          <a:ext cx="49530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Rastrový obrázek" r:id="rId6" imgW="4486901" imgH="3895238" progId="Paint.Picture">
                  <p:embed/>
                </p:oleObj>
              </mc:Choice>
              <mc:Fallback>
                <p:oleObj name="Rastrový obrázek" r:id="rId6" imgW="4486901" imgH="389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1654158"/>
                        <a:ext cx="49530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251520" y="6021288"/>
            <a:ext cx="8352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767483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cs-CZ" altLang="cs-CZ" sz="3200" b="1" dirty="0"/>
              <a:t>3. Poskytování podpůrných služeb. Outsourcing a </a:t>
            </a:r>
            <a:r>
              <a:rPr lang="cs-CZ" altLang="cs-CZ" sz="3200" b="1" dirty="0" err="1"/>
              <a:t>offshoring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 lvl="1" indent="0">
              <a:lnSpc>
                <a:spcPct val="90000"/>
              </a:lnSpc>
              <a:buNone/>
            </a:pPr>
            <a:r>
              <a:rPr lang="cs-CZ" altLang="cs-CZ" sz="2000" dirty="0"/>
              <a:t>3.1. Externí formy FM. Vývoj outsourcingu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cs-CZ" altLang="cs-CZ" sz="2000" dirty="0"/>
              <a:t>3.2. Vymezení pojmů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cs-CZ" altLang="cs-CZ" sz="2000" dirty="0"/>
              <a:t>3.3. Outsourcing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cs-CZ" altLang="cs-CZ" sz="2000" dirty="0"/>
              <a:t>3.4. Rozhodování typu „dělej nebo nakup“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cs-CZ" altLang="cs-CZ" sz="2000" dirty="0"/>
              <a:t>3.5. Outsourcingové projekty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cs-CZ" altLang="cs-CZ" sz="2000" dirty="0"/>
              <a:t>3.6. Vývoj outsourcingu a jeho důvody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cs-CZ" altLang="cs-CZ" sz="2000" dirty="0"/>
              <a:t> 3.7. </a:t>
            </a:r>
            <a:r>
              <a:rPr lang="cs-CZ" altLang="cs-CZ" sz="2000" dirty="0" err="1"/>
              <a:t>Offshoring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534233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800" b="1" dirty="0"/>
              <a:t>3.1. EXTERNÍ FORMA FM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2209800"/>
            <a:ext cx="8955088" cy="44592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Plný outsourcing </a:t>
            </a:r>
            <a:r>
              <a:rPr lang="cs-CZ" altLang="cs-CZ" sz="2400" dirty="0"/>
              <a:t>(nákup) – zajišťuje jedna FM společnost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Plný </a:t>
            </a:r>
            <a:r>
              <a:rPr lang="cs-CZ" altLang="cs-CZ" sz="2400" b="1" dirty="0" err="1">
                <a:solidFill>
                  <a:srgbClr val="FF0000"/>
                </a:solidFill>
              </a:rPr>
              <a:t>insourcing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(zajištění vlastními pracovníky) – u velkých společností 100% dceřiné společnosti, pověřené komplexní integrální dodávkou podpůrných činností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Kombinované zajištění </a:t>
            </a:r>
            <a:r>
              <a:rPr lang="cs-CZ" altLang="cs-CZ" sz="2400" dirty="0"/>
              <a:t>(častá forma) – část služeb je </a:t>
            </a:r>
            <a:r>
              <a:rPr lang="cs-CZ" altLang="cs-CZ" sz="2400" dirty="0" err="1"/>
              <a:t>outsourcována</a:t>
            </a:r>
            <a:r>
              <a:rPr lang="cs-CZ" altLang="cs-CZ" sz="2400" dirty="0"/>
              <a:t> a některé typické podpůrné činnosti jsou stále ponechány v rámci interní organizační struktury.</a:t>
            </a:r>
          </a:p>
          <a:p>
            <a:pPr>
              <a:lnSpc>
                <a:spcPct val="90000"/>
              </a:lnSpc>
            </a:pPr>
            <a:r>
              <a:rPr lang="cs-CZ" altLang="cs-CZ" sz="2400" b="1" i="1" dirty="0"/>
              <a:t>(Jednotlivé typy řízení podpůrných činností nelze jednoznačně favorizovat ani zatracovat!)</a:t>
            </a:r>
          </a:p>
        </p:txBody>
      </p:sp>
    </p:spTree>
    <p:extLst>
      <p:ext uri="{BB962C8B-B14F-4D97-AF65-F5344CB8AC3E}">
        <p14:creationId xmlns:p14="http://schemas.microsoft.com/office/powerpoint/2010/main" val="932054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600" b="1" dirty="0"/>
              <a:t>3.1. VÝVOJ POHLEDU NA OUTSOURCING SLUŽEB V ČASE</a:t>
            </a:r>
          </a:p>
        </p:txBody>
      </p:sp>
      <p:graphicFrame>
        <p:nvGraphicFramePr>
          <p:cNvPr id="179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913133"/>
              </p:ext>
            </p:extLst>
          </p:nvPr>
        </p:nvGraphicFramePr>
        <p:xfrm>
          <a:off x="395536" y="1700808"/>
          <a:ext cx="83058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0" name="Rastrový obrázek" r:id="rId6" imgW="7323810" imgH="3648584" progId="Paint.Picture">
                  <p:embed/>
                </p:oleObj>
              </mc:Choice>
              <mc:Fallback>
                <p:oleObj name="Rastrový obrázek" r:id="rId6" imgW="7323810" imgH="364858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700808"/>
                        <a:ext cx="83058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225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600" b="1" dirty="0"/>
              <a:t>3.1.VÝVOJ OUTSOURCINGU ICT V UPLYNULÝCH DESETILETÍCH</a:t>
            </a:r>
          </a:p>
        </p:txBody>
      </p:sp>
      <p:graphicFrame>
        <p:nvGraphicFramePr>
          <p:cNvPr id="180227" name="Object 3"/>
          <p:cNvGraphicFramePr>
            <a:graphicFrameLocks noChangeAspect="1"/>
          </p:cNvGraphicFramePr>
          <p:nvPr/>
        </p:nvGraphicFramePr>
        <p:xfrm>
          <a:off x="381000" y="2286000"/>
          <a:ext cx="853440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3" name="Rastrový obrázek" r:id="rId6" imgW="6582694" imgH="2591162" progId="Paint.Picture">
                  <p:embed/>
                </p:oleObj>
              </mc:Choice>
              <mc:Fallback>
                <p:oleObj name="Rastrový obrázek" r:id="rId6" imgW="6582694" imgH="25911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0"/>
                        <a:ext cx="8534400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7792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Informace k organizací semestru II. Plán přednášek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71500" indent="-571500">
              <a:buFont typeface="+mj-lt"/>
              <a:buAutoNum type="romanUcPeriod"/>
            </a:pPr>
            <a:r>
              <a:rPr lang="cs-CZ" dirty="0"/>
              <a:t>MPP-FM. Outsourcing a </a:t>
            </a:r>
            <a:r>
              <a:rPr lang="cs-CZ" dirty="0" err="1"/>
              <a:t>offshoring</a:t>
            </a:r>
            <a:r>
              <a:rPr lang="cs-CZ" dirty="0"/>
              <a:t> podnikatelských činností.</a:t>
            </a:r>
          </a:p>
          <a:p>
            <a:pPr marL="571500" indent="-571500">
              <a:buFont typeface="+mj-lt"/>
              <a:buAutoNum type="romanUcPeriod"/>
            </a:pPr>
            <a:r>
              <a:rPr lang="cs-CZ" dirty="0"/>
              <a:t>Management změny. Facility manažer.</a:t>
            </a:r>
          </a:p>
          <a:p>
            <a:pPr marL="571500" indent="-571500">
              <a:buFont typeface="+mj-lt"/>
              <a:buAutoNum type="romanUcPeriod"/>
            </a:pPr>
            <a:r>
              <a:rPr lang="cs-CZ" dirty="0"/>
              <a:t>FM jako nástroj optimalizace nákladů.</a:t>
            </a:r>
          </a:p>
          <a:p>
            <a:pPr marL="571500" indent="-571500">
              <a:buFont typeface="+mj-lt"/>
              <a:buAutoNum type="romanUcPeriod"/>
            </a:pPr>
            <a:r>
              <a:rPr lang="cs-CZ" dirty="0"/>
              <a:t>Norma ISO 41 000. Technickoekonomické aspekty. správy majetku. Počítačová podpora FM.</a:t>
            </a:r>
          </a:p>
          <a:p>
            <a:pPr marL="571500" indent="-571500">
              <a:buFont typeface="+mj-lt"/>
              <a:buAutoNum type="romanUcPeriod"/>
            </a:pPr>
            <a:r>
              <a:rPr lang="cs-CZ" dirty="0"/>
              <a:t>Nové výzvy FM. Řízení rizik. Ergonomie. Příprava na závěrečný test.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cs-CZ" dirty="0"/>
              <a:t>Konzultační hodiny PO 09:30-11:00, ST 09:30-11:00,</a:t>
            </a:r>
          </a:p>
          <a:p>
            <a:pPr marL="0" indent="0">
              <a:buNone/>
            </a:pPr>
            <a:r>
              <a:rPr lang="cs-CZ" dirty="0"/>
              <a:t>E-mail: </a:t>
            </a:r>
            <a:r>
              <a:rPr lang="cs-CZ" dirty="0" err="1"/>
              <a:t>ekaterina.chytilova</a:t>
            </a:r>
            <a:r>
              <a:rPr lang="en-US" dirty="0"/>
              <a:t>@mvso.cz</a:t>
            </a:r>
            <a:endParaRPr lang="cs-CZ" dirty="0"/>
          </a:p>
          <a:p>
            <a:pPr marL="571500" indent="-571500">
              <a:buFont typeface="+mj-lt"/>
              <a:buAutoNum type="romanU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936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/>
              <a:t>3.2. VYMEZENÍ POJMŮ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981200"/>
            <a:ext cx="8726488" cy="487680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Outsourcing</a:t>
            </a:r>
            <a:r>
              <a:rPr lang="cs-CZ" altLang="cs-CZ" sz="2400" dirty="0"/>
              <a:t> („</a:t>
            </a:r>
            <a:r>
              <a:rPr lang="cs-CZ" altLang="cs-CZ" sz="2400" dirty="0" err="1"/>
              <a:t>Outside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Resource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Using</a:t>
            </a:r>
            <a:r>
              <a:rPr lang="cs-CZ" altLang="cs-CZ" sz="2400" dirty="0"/>
              <a:t>“, nebo také převedení, vytěsnění)</a:t>
            </a:r>
          </a:p>
          <a:p>
            <a:r>
              <a:rPr lang="cs-CZ" altLang="cs-CZ" sz="2400" b="1" dirty="0" err="1">
                <a:solidFill>
                  <a:srgbClr val="FF0000"/>
                </a:solidFill>
              </a:rPr>
              <a:t>Offshoring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– outsourcing na velké vzdálenosti</a:t>
            </a:r>
          </a:p>
          <a:p>
            <a:r>
              <a:rPr lang="cs-CZ" altLang="cs-CZ" sz="2400" b="1" dirty="0" err="1">
                <a:solidFill>
                  <a:srgbClr val="FF0000"/>
                </a:solidFill>
              </a:rPr>
              <a:t>Onshoring</a:t>
            </a:r>
            <a:r>
              <a:rPr lang="cs-CZ" altLang="cs-CZ" sz="2400" dirty="0"/>
              <a:t> – outsourcing v rámci jedné země</a:t>
            </a:r>
          </a:p>
          <a:p>
            <a:r>
              <a:rPr lang="cs-CZ" altLang="cs-CZ" sz="2400" b="1" dirty="0" err="1">
                <a:solidFill>
                  <a:srgbClr val="FF0000"/>
                </a:solidFill>
              </a:rPr>
              <a:t>Insourcing</a:t>
            </a:r>
            <a:r>
              <a:rPr lang="cs-CZ" altLang="cs-CZ" sz="2400" dirty="0"/>
              <a:t> („</a:t>
            </a:r>
            <a:r>
              <a:rPr lang="cs-CZ" altLang="cs-CZ" sz="2400" dirty="0" err="1"/>
              <a:t>Inside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Resource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Using</a:t>
            </a:r>
            <a:r>
              <a:rPr lang="cs-CZ" altLang="cs-CZ" sz="2400" dirty="0"/>
              <a:t>“)</a:t>
            </a:r>
          </a:p>
          <a:p>
            <a:r>
              <a:rPr lang="cs-CZ" altLang="cs-CZ" sz="2400" b="1" dirty="0" err="1">
                <a:solidFill>
                  <a:srgbClr val="FF0000"/>
                </a:solidFill>
              </a:rPr>
              <a:t>Multisourcing</a:t>
            </a:r>
            <a:r>
              <a:rPr lang="cs-CZ" altLang="cs-CZ" sz="2400" dirty="0"/>
              <a:t> – zdokonalený outsourcing proaktivní outsourcing (opak ad hoc </a:t>
            </a:r>
            <a:r>
              <a:rPr lang="cs-CZ" altLang="cs-CZ" sz="2400" dirty="0" err="1"/>
              <a:t>sourcingu</a:t>
            </a:r>
            <a:r>
              <a:rPr lang="cs-CZ" altLang="cs-CZ" sz="2400" dirty="0"/>
              <a:t>), outsourcing založený na novém myšlení, zahrnuje komunikaci, interakci, monitorování funkcí uvnitř i vně organizací</a:t>
            </a:r>
          </a:p>
          <a:p>
            <a:r>
              <a:rPr lang="cs-CZ" altLang="cs-CZ" sz="2400" b="1" dirty="0" err="1">
                <a:solidFill>
                  <a:srgbClr val="FF0000"/>
                </a:solidFill>
              </a:rPr>
              <a:t>Inshoring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(uvnitř podniků)</a:t>
            </a:r>
          </a:p>
          <a:p>
            <a:r>
              <a:rPr lang="cs-CZ" altLang="cs-CZ" sz="2400" b="1" dirty="0" err="1">
                <a:solidFill>
                  <a:srgbClr val="FF0000"/>
                </a:solidFill>
              </a:rPr>
              <a:t>Nearshoring</a:t>
            </a:r>
            <a:r>
              <a:rPr lang="cs-CZ" altLang="cs-CZ" sz="2400" dirty="0">
                <a:solidFill>
                  <a:schemeClr val="hlink"/>
                </a:solidFill>
              </a:rPr>
              <a:t> </a:t>
            </a:r>
            <a:r>
              <a:rPr lang="cs-CZ" altLang="cs-CZ" sz="2400" dirty="0"/>
              <a:t>– export práce do blízkých zemí</a:t>
            </a:r>
          </a:p>
        </p:txBody>
      </p:sp>
    </p:spTree>
    <p:extLst>
      <p:ext uri="{BB962C8B-B14F-4D97-AF65-F5344CB8AC3E}">
        <p14:creationId xmlns:p14="http://schemas.microsoft.com/office/powerpoint/2010/main" val="1245113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3.3. Outsourcing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3.3.1. Základní pojmy</a:t>
            </a:r>
          </a:p>
          <a:p>
            <a:pPr marL="0" indent="0">
              <a:buNone/>
            </a:pPr>
            <a:r>
              <a:rPr lang="cs-CZ" dirty="0"/>
              <a:t>3.3.2. Úrovně outsourcingu</a:t>
            </a:r>
          </a:p>
          <a:p>
            <a:pPr marL="0" indent="0">
              <a:buNone/>
            </a:pPr>
            <a:r>
              <a:rPr lang="cs-CZ" dirty="0"/>
              <a:t> 3.3.3. Důvody outsourcingu</a:t>
            </a:r>
          </a:p>
          <a:p>
            <a:pPr marL="0" indent="0">
              <a:buNone/>
            </a:pPr>
            <a:r>
              <a:rPr lang="cs-CZ" dirty="0"/>
              <a:t>3.3.4. Uplatnění principů outsourcingu</a:t>
            </a:r>
          </a:p>
          <a:p>
            <a:pPr marL="0" indent="0">
              <a:buNone/>
            </a:pPr>
            <a:r>
              <a:rPr lang="cs-CZ" dirty="0"/>
              <a:t>3.3.5. Schéma outsourcingu a </a:t>
            </a:r>
            <a:r>
              <a:rPr lang="cs-CZ" dirty="0" err="1"/>
              <a:t>insourcingu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7641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sz="3600" b="1" dirty="0"/>
              <a:t>3.3.1. Základní pojmy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981200"/>
            <a:ext cx="8839200" cy="4724400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Zadavatel </a:t>
            </a:r>
            <a:r>
              <a:rPr lang="cs-CZ" altLang="cs-CZ" sz="2800" dirty="0"/>
              <a:t>(komitent) – jednotka, která vstupuje do smluvního vztahu s jinou jednotkou (dodavatel) a vyžaduje po ní vykonání konkrétní činnosti (výrobu, službu)</a:t>
            </a:r>
          </a:p>
          <a:p>
            <a:r>
              <a:rPr lang="cs-CZ" altLang="cs-CZ" sz="2800" b="1" dirty="0">
                <a:solidFill>
                  <a:srgbClr val="FF0000"/>
                </a:solidFill>
              </a:rPr>
              <a:t>Dodavatel </a:t>
            </a:r>
            <a:r>
              <a:rPr lang="cs-CZ" altLang="cs-CZ" sz="2800" dirty="0"/>
              <a:t>(komisionář, též subdodavatel) – jednotka, která vykonává konkrétní činnost na základě smluvního vztahu se zadavatelem</a:t>
            </a:r>
          </a:p>
          <a:p>
            <a:r>
              <a:rPr lang="cs-CZ" altLang="cs-CZ" sz="2800" b="1" dirty="0">
                <a:solidFill>
                  <a:srgbClr val="FF0000"/>
                </a:solidFill>
              </a:rPr>
              <a:t>Subdodavatelství </a:t>
            </a:r>
            <a:r>
              <a:rPr lang="cs-CZ" altLang="cs-CZ" sz="2800" dirty="0"/>
              <a:t>– smluvní závazek, podle kterého zadavatel požaduje po dodavateli vykonání konkrétní činnosti (výroby, služby)</a:t>
            </a:r>
          </a:p>
        </p:txBody>
      </p:sp>
    </p:spTree>
    <p:extLst>
      <p:ext uri="{BB962C8B-B14F-4D97-AF65-F5344CB8AC3E}">
        <p14:creationId xmlns:p14="http://schemas.microsoft.com/office/powerpoint/2010/main" val="4232252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/>
              <a:t>3.3.2. ÚROVNĚ OUTSOURCINGU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017713"/>
            <a:ext cx="8802688" cy="48402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800" b="1" dirty="0">
                <a:solidFill>
                  <a:srgbClr val="FF0000"/>
                </a:solidFill>
              </a:rPr>
              <a:t>Taktická </a:t>
            </a:r>
            <a:r>
              <a:rPr lang="cs-CZ" altLang="cs-CZ" sz="2800" dirty="0"/>
              <a:t>– organizace má určité problémy a v outsourcingu hledá jejich rychlé řešení (LZ, finance, kvalita, …)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800" b="1" dirty="0">
                <a:solidFill>
                  <a:srgbClr val="FF0000"/>
                </a:solidFill>
              </a:rPr>
              <a:t>Strategická</a:t>
            </a:r>
            <a:r>
              <a:rPr lang="cs-CZ" altLang="cs-CZ" sz="2800" dirty="0"/>
              <a:t> – rozvíjí se v organizacích, které si uvědomily přidanou hodnotu outsourcingu (organizace neztrácí kontrolu nad určitou funkcí či procesy, vztah dodavatel-odběratel se mění v partnerství)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800" b="1" dirty="0">
                <a:solidFill>
                  <a:srgbClr val="FF0000"/>
                </a:solidFill>
              </a:rPr>
              <a:t>Transformační</a:t>
            </a:r>
            <a:r>
              <a:rPr lang="cs-CZ" altLang="cs-CZ" sz="2800" dirty="0"/>
              <a:t> – pomáhá budovat novou tvář a strukturu organizace (ústup ze zaběhnutých forem)</a:t>
            </a:r>
          </a:p>
        </p:txBody>
      </p:sp>
    </p:spTree>
    <p:extLst>
      <p:ext uri="{BB962C8B-B14F-4D97-AF65-F5344CB8AC3E}">
        <p14:creationId xmlns:p14="http://schemas.microsoft.com/office/powerpoint/2010/main" val="3446379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/>
          <a:lstStyle/>
          <a:p>
            <a:pPr algn="ctr"/>
            <a:r>
              <a:rPr lang="cs-CZ" altLang="cs-CZ" sz="3200" b="1" dirty="0"/>
              <a:t>3.3.3. DŮVODY ORO ÚVAHU O REALIZACI OUTSOURCINGU VE FIRMĚ</a:t>
            </a:r>
          </a:p>
        </p:txBody>
      </p:sp>
      <p:graphicFrame>
        <p:nvGraphicFramePr>
          <p:cNvPr id="203779" name="Object 3"/>
          <p:cNvGraphicFramePr>
            <a:graphicFrameLocks noChangeAspect="1"/>
          </p:cNvGraphicFramePr>
          <p:nvPr/>
        </p:nvGraphicFramePr>
        <p:xfrm>
          <a:off x="381000" y="2057400"/>
          <a:ext cx="84582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Rastrový obrázek" r:id="rId6" imgW="9104762" imgH="6133333" progId="Paint.Picture">
                  <p:embed/>
                </p:oleObj>
              </mc:Choice>
              <mc:Fallback>
                <p:oleObj name="Rastrový obrázek" r:id="rId6" imgW="9104762" imgH="61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57400"/>
                        <a:ext cx="84582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716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877175" cy="1608138"/>
          </a:xfrm>
        </p:spPr>
        <p:txBody>
          <a:bodyPr/>
          <a:lstStyle/>
          <a:p>
            <a:pPr algn="ctr"/>
            <a:r>
              <a:rPr lang="cs-CZ" altLang="cs-CZ" b="1" dirty="0"/>
              <a:t>3.3.4. UPLATNĚNÍ PRINCIPŮ OUTSOURCINGU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017713"/>
            <a:ext cx="8802688" cy="48402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Outsourcing </a:t>
            </a:r>
            <a:r>
              <a:rPr lang="cs-CZ" altLang="cs-CZ" sz="2800" dirty="0" err="1"/>
              <a:t>Facility</a:t>
            </a:r>
            <a:r>
              <a:rPr lang="cs-CZ" altLang="cs-CZ" sz="2800" dirty="0"/>
              <a:t> managementu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Outsourcing vedení účetnictví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Logistický outsourcing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Outsourcing informačních systémů podniku (informační outsourcing)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Outsourcing řízení lidských zdrojů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Outsourcing v oblasti řízení životního prostředí (ekologický outsourcing)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Outsourcing v oblasti vědy a výzkumu, transfer technologií</a:t>
            </a:r>
          </a:p>
        </p:txBody>
      </p:sp>
    </p:spTree>
    <p:extLst>
      <p:ext uri="{BB962C8B-B14F-4D97-AF65-F5344CB8AC3E}">
        <p14:creationId xmlns:p14="http://schemas.microsoft.com/office/powerpoint/2010/main" val="469451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/>
              <a:t>3.3.5. SCHÉMA OUTSOURCINGU</a:t>
            </a:r>
          </a:p>
        </p:txBody>
      </p:sp>
      <p:graphicFrame>
        <p:nvGraphicFramePr>
          <p:cNvPr id="1966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590153"/>
              </p:ext>
            </p:extLst>
          </p:nvPr>
        </p:nvGraphicFramePr>
        <p:xfrm>
          <a:off x="323528" y="1484784"/>
          <a:ext cx="83058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Rastrový obrázek" r:id="rId6" imgW="6923810" imgH="2324424" progId="Paint.Picture">
                  <p:embed/>
                </p:oleObj>
              </mc:Choice>
              <mc:Fallback>
                <p:oleObj name="Rastrový obrázek" r:id="rId6" imgW="6923810" imgH="23244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484784"/>
                        <a:ext cx="83058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1677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/>
              <a:t>3.3.5.  SCHÉMA INSOURCINGU</a:t>
            </a:r>
          </a:p>
        </p:txBody>
      </p:sp>
      <p:graphicFrame>
        <p:nvGraphicFramePr>
          <p:cNvPr id="1976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525007"/>
              </p:ext>
            </p:extLst>
          </p:nvPr>
        </p:nvGraphicFramePr>
        <p:xfrm>
          <a:off x="395536" y="1268760"/>
          <a:ext cx="84582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Rastrový obrázek" r:id="rId6" imgW="6838095" imgH="2180952" progId="Paint.Picture">
                  <p:embed/>
                </p:oleObj>
              </mc:Choice>
              <mc:Fallback>
                <p:oleObj name="Rastrový obrázek" r:id="rId6" imgW="6838095" imgH="21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268760"/>
                        <a:ext cx="84582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8009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3.4. Rozhodování typu dělej nebo nakup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3.4.1. Činnosti- procesy</a:t>
            </a:r>
          </a:p>
          <a:p>
            <a:pPr marL="0" indent="0">
              <a:buNone/>
            </a:pPr>
            <a:r>
              <a:rPr lang="cs-CZ" dirty="0"/>
              <a:t>3.4.2. Rozhodování typu dělej  nebo nakup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7982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/>
              <a:t>3.4.1. ČINNOSTI - PROCESY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17713"/>
            <a:ext cx="8726488" cy="48402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Každá organizace je souhrnem činností či procesů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Některé z nich jsou společné pro všechny organizace, jiné jsou specifické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Služby(procesy) – podoby zajištění: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Dělej</a:t>
            </a:r>
            <a:r>
              <a:rPr lang="cs-CZ" altLang="cs-CZ" sz="2400" dirty="0"/>
              <a:t> (použití vlastního personálu, infrastruktury a investic)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Nakup </a:t>
            </a:r>
            <a:r>
              <a:rPr lang="cs-CZ" altLang="cs-CZ" sz="2400" dirty="0"/>
              <a:t>(využití vnějších zdrojů, tradiční outsourcing)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Spolupracuj, kooperuj </a:t>
            </a:r>
            <a:r>
              <a:rPr lang="cs-CZ" altLang="cs-CZ" sz="2400" dirty="0"/>
              <a:t>(společné podniky, konsorcia – i více účastníků)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Konkuruj, soutěž </a:t>
            </a:r>
            <a:r>
              <a:rPr lang="cs-CZ" altLang="cs-CZ" sz="2400" dirty="0"/>
              <a:t>– vyčlenění činnosti jako samostatné jednotky na trh (nabízí služby na základě poplatků či tarifů)</a:t>
            </a:r>
          </a:p>
        </p:txBody>
      </p:sp>
    </p:spTree>
    <p:extLst>
      <p:ext uri="{BB962C8B-B14F-4D97-AF65-F5344CB8AC3E}">
        <p14:creationId xmlns:p14="http://schemas.microsoft.com/office/powerpoint/2010/main" val="4182491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/>
              <a:t>STRUKTURA PŘEDNÁŠKY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700808"/>
            <a:ext cx="8564488" cy="4724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altLang="cs-CZ" sz="2000" dirty="0"/>
              <a:t>1.  Hodnotový řetězec (M. Porter). SBU. Základní podnikání a podpůrné procesy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000" dirty="0"/>
              <a:t>2. Cíl a metody řízení podpůrných procesů. </a:t>
            </a:r>
            <a:r>
              <a:rPr lang="cs-CZ" altLang="cs-CZ" sz="2000" dirty="0" err="1"/>
              <a:t>Facility</a:t>
            </a:r>
            <a:r>
              <a:rPr lang="cs-CZ" altLang="cs-CZ" sz="2000" dirty="0"/>
              <a:t> Management (FM)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000" dirty="0"/>
              <a:t>3. Poskytování podpůrných služeb. Outsourcing a </a:t>
            </a:r>
            <a:r>
              <a:rPr lang="cs-CZ" altLang="cs-CZ" sz="2000" dirty="0" err="1"/>
              <a:t>offshoring</a:t>
            </a:r>
            <a:endParaRPr lang="cs-CZ" altLang="cs-CZ" sz="2000" dirty="0"/>
          </a:p>
          <a:p>
            <a:pPr marL="0" indent="0">
              <a:lnSpc>
                <a:spcPct val="90000"/>
              </a:lnSpc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784522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181975" cy="846138"/>
          </a:xfrm>
        </p:spPr>
        <p:txBody>
          <a:bodyPr/>
          <a:lstStyle/>
          <a:p>
            <a:pPr algn="ctr"/>
            <a:r>
              <a:rPr lang="cs-CZ" altLang="cs-CZ" b="1" dirty="0"/>
              <a:t>3.4.2.STRATEGIE ROZHODOVÁNÍ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819400"/>
            <a:ext cx="8345488" cy="2859088"/>
          </a:xfrm>
        </p:spPr>
        <p:txBody>
          <a:bodyPr/>
          <a:lstStyle/>
          <a:p>
            <a:r>
              <a:rPr lang="cs-CZ" altLang="cs-CZ" dirty="0"/>
              <a:t>Outsourcing („</a:t>
            </a:r>
            <a:r>
              <a:rPr lang="cs-CZ" altLang="cs-CZ" dirty="0" err="1"/>
              <a:t>Outside</a:t>
            </a:r>
            <a:r>
              <a:rPr lang="cs-CZ" altLang="cs-CZ" dirty="0"/>
              <a:t> </a:t>
            </a:r>
            <a:r>
              <a:rPr lang="cs-CZ" altLang="cs-CZ" dirty="0" err="1"/>
              <a:t>Resource</a:t>
            </a:r>
            <a:r>
              <a:rPr lang="cs-CZ" altLang="cs-CZ" dirty="0"/>
              <a:t> </a:t>
            </a:r>
            <a:r>
              <a:rPr lang="cs-CZ" altLang="cs-CZ" dirty="0" err="1"/>
              <a:t>Using</a:t>
            </a:r>
            <a:r>
              <a:rPr lang="cs-CZ" altLang="cs-CZ" dirty="0"/>
              <a:t>“ – používání vnějších zdrojů) představuje rozhodování mezi 2 strategiemi „dělej nebo nakup“ („Make </a:t>
            </a:r>
            <a:r>
              <a:rPr lang="cs-CZ" altLang="cs-CZ" dirty="0" err="1"/>
              <a:t>or</a:t>
            </a:r>
            <a:r>
              <a:rPr lang="cs-CZ" altLang="cs-CZ" dirty="0"/>
              <a:t> Buy“)</a:t>
            </a:r>
          </a:p>
        </p:txBody>
      </p:sp>
    </p:spTree>
    <p:extLst>
      <p:ext uri="{BB962C8B-B14F-4D97-AF65-F5344CB8AC3E}">
        <p14:creationId xmlns:p14="http://schemas.microsoft.com/office/powerpoint/2010/main" val="3884456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724775" cy="1608138"/>
          </a:xfrm>
        </p:spPr>
        <p:txBody>
          <a:bodyPr/>
          <a:lstStyle/>
          <a:p>
            <a:pPr algn="ctr"/>
            <a:r>
              <a:rPr lang="cs-CZ" altLang="cs-CZ" b="1" dirty="0"/>
              <a:t>3.4.2. ROZHODOVÁNÍ TYPU „DĚLEJ NEBO NAKUP“</a:t>
            </a:r>
          </a:p>
        </p:txBody>
      </p:sp>
      <p:graphicFrame>
        <p:nvGraphicFramePr>
          <p:cNvPr id="156675" name="Object 3"/>
          <p:cNvGraphicFramePr>
            <a:graphicFrameLocks noChangeAspect="1"/>
          </p:cNvGraphicFramePr>
          <p:nvPr/>
        </p:nvGraphicFramePr>
        <p:xfrm>
          <a:off x="1143000" y="2057400"/>
          <a:ext cx="70104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Rastrový obrázek" r:id="rId6" imgW="7039958" imgH="4600000" progId="Paint.Picture">
                  <p:embed/>
                </p:oleObj>
              </mc:Choice>
              <mc:Fallback>
                <p:oleObj name="Rastrový obrázek" r:id="rId6" imgW="7039958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057400"/>
                        <a:ext cx="70104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1467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/>
              <a:t>3.4. ROZHODOVÁNÍ TYPU „DĚLEJ NEBO NAKUP“: </a:t>
            </a:r>
            <a:r>
              <a:rPr lang="cs-CZ" altLang="cs-CZ" sz="3600" b="1" dirty="0"/>
              <a:t>ROZHODOVACÍ STROM STRATEGIE „VYROB NEBO KUP“</a:t>
            </a:r>
          </a:p>
        </p:txBody>
      </p:sp>
      <p:graphicFrame>
        <p:nvGraphicFramePr>
          <p:cNvPr id="199683" name="Object 3"/>
          <p:cNvGraphicFramePr>
            <a:graphicFrameLocks noChangeAspect="1"/>
          </p:cNvGraphicFramePr>
          <p:nvPr/>
        </p:nvGraphicFramePr>
        <p:xfrm>
          <a:off x="381000" y="1981200"/>
          <a:ext cx="8382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Rastrový obrázek" r:id="rId6" imgW="7201905" imgH="4580952" progId="Paint.Picture">
                  <p:embed/>
                </p:oleObj>
              </mc:Choice>
              <mc:Fallback>
                <p:oleObj name="Rastrový obrázek" r:id="rId6" imgW="7201905" imgH="4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981200"/>
                        <a:ext cx="83820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134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sz="4000" b="1" dirty="0"/>
              <a:t>3.4. ROZHODOVÁNÍ TYPU „DĚLEJ NEBO NAKUP“: VOLBA STRATEGIE „VYROB“</a:t>
            </a:r>
          </a:p>
        </p:txBody>
      </p:sp>
      <p:graphicFrame>
        <p:nvGraphicFramePr>
          <p:cNvPr id="200707" name="Object 3"/>
          <p:cNvGraphicFramePr>
            <a:graphicFrameLocks noChangeAspect="1"/>
          </p:cNvGraphicFramePr>
          <p:nvPr/>
        </p:nvGraphicFramePr>
        <p:xfrm>
          <a:off x="457200" y="2057400"/>
          <a:ext cx="82296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Rastrový obrázek" r:id="rId6" imgW="8047619" imgH="4809524" progId="Paint.Picture">
                  <p:embed/>
                </p:oleObj>
              </mc:Choice>
              <mc:Fallback>
                <p:oleObj name="Rastrový obrázek" r:id="rId6" imgW="8047619" imgH="48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057400"/>
                        <a:ext cx="82296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0354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3200" b="1" dirty="0"/>
              <a:t>3.4.2. ROZHODOVÁNÍ TYPU „DĚLEJ NEBO NAKUP“: VOLBA STRATEGIE „KUP“</a:t>
            </a:r>
          </a:p>
        </p:txBody>
      </p:sp>
      <p:graphicFrame>
        <p:nvGraphicFramePr>
          <p:cNvPr id="201731" name="Object 3"/>
          <p:cNvGraphicFramePr>
            <a:graphicFrameLocks noChangeAspect="1"/>
          </p:cNvGraphicFramePr>
          <p:nvPr/>
        </p:nvGraphicFramePr>
        <p:xfrm>
          <a:off x="304800" y="1981200"/>
          <a:ext cx="85344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2" name="Rastrový obrázek" r:id="rId6" imgW="7706801" imgH="5420482" progId="Paint.Picture">
                  <p:embed/>
                </p:oleObj>
              </mc:Choice>
              <mc:Fallback>
                <p:oleObj name="Rastrový obrázek" r:id="rId6" imgW="7706801" imgH="542048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81200"/>
                        <a:ext cx="85344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5133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60648"/>
            <a:ext cx="7877175" cy="1608138"/>
          </a:xfrm>
        </p:spPr>
        <p:txBody>
          <a:bodyPr/>
          <a:lstStyle/>
          <a:p>
            <a:pPr algn="ctr"/>
            <a:r>
              <a:rPr lang="cs-CZ" altLang="cs-CZ" b="1" dirty="0"/>
              <a:t>3.4.2. KROKY V ROZHODOVÁNÍ „NAKUP – DĚLEJ“</a:t>
            </a:r>
          </a:p>
        </p:txBody>
      </p:sp>
      <p:graphicFrame>
        <p:nvGraphicFramePr>
          <p:cNvPr id="167939" name="Object 3"/>
          <p:cNvGraphicFramePr>
            <a:graphicFrameLocks noChangeAspect="1"/>
          </p:cNvGraphicFramePr>
          <p:nvPr/>
        </p:nvGraphicFramePr>
        <p:xfrm>
          <a:off x="2362200" y="1981200"/>
          <a:ext cx="5233988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7" name="Rastrový obrázek" r:id="rId6" imgW="4944165" imgH="5276190" progId="Paint.Picture">
                  <p:embed/>
                </p:oleObj>
              </mc:Choice>
              <mc:Fallback>
                <p:oleObj name="Rastrový obrázek" r:id="rId6" imgW="4944165" imgH="52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981200"/>
                        <a:ext cx="5233988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470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3.5. Outsourcingové projekty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3.5.1. </a:t>
            </a:r>
            <a:r>
              <a:rPr lang="cs-CZ" altLang="cs-CZ" dirty="0"/>
              <a:t>Diagram příčin a důsledků pro realizaci outsourcingového projektu</a:t>
            </a:r>
          </a:p>
          <a:p>
            <a:pPr marL="0" indent="0">
              <a:buNone/>
            </a:pPr>
            <a:r>
              <a:rPr lang="cs-CZ" dirty="0"/>
              <a:t>3.5.2. Faktory úspěšné realizace</a:t>
            </a:r>
          </a:p>
          <a:p>
            <a:pPr marL="0" indent="0">
              <a:buNone/>
            </a:pPr>
            <a:r>
              <a:rPr lang="cs-CZ" dirty="0"/>
              <a:t>3.5.3. Chyby při realizaci </a:t>
            </a:r>
          </a:p>
          <a:p>
            <a:pPr marL="0" indent="0">
              <a:buNone/>
            </a:pPr>
            <a:r>
              <a:rPr lang="cs-CZ" dirty="0"/>
              <a:t>3.5.4. Charakteristiky projektu</a:t>
            </a:r>
          </a:p>
          <a:p>
            <a:pPr marL="0" indent="0">
              <a:buNone/>
            </a:pPr>
            <a:r>
              <a:rPr lang="cs-CZ" dirty="0"/>
              <a:t>3.5.5. Fáze realizace projektu</a:t>
            </a:r>
          </a:p>
        </p:txBody>
      </p:sp>
    </p:spTree>
    <p:extLst>
      <p:ext uri="{BB962C8B-B14F-4D97-AF65-F5344CB8AC3E}">
        <p14:creationId xmlns:p14="http://schemas.microsoft.com/office/powerpoint/2010/main" val="455783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800975" cy="1608138"/>
          </a:xfrm>
        </p:spPr>
        <p:txBody>
          <a:bodyPr/>
          <a:lstStyle/>
          <a:p>
            <a:pPr algn="ctr"/>
            <a:r>
              <a:rPr lang="cs-CZ" altLang="cs-CZ" sz="3200" b="1" dirty="0"/>
              <a:t>3.5.1.DIAGRAM PŘÍČIN A DŮSLEDKŮ PRO REALIZACI OUTSOURCINGOVÉHO PROJEKTU</a:t>
            </a:r>
          </a:p>
        </p:txBody>
      </p:sp>
      <p:graphicFrame>
        <p:nvGraphicFramePr>
          <p:cNvPr id="204803" name="Object 3"/>
          <p:cNvGraphicFramePr>
            <a:graphicFrameLocks noChangeAspect="1"/>
          </p:cNvGraphicFramePr>
          <p:nvPr/>
        </p:nvGraphicFramePr>
        <p:xfrm>
          <a:off x="304800" y="1981200"/>
          <a:ext cx="85344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0" name="Rastrový obrázek" r:id="rId6" imgW="8554644" imgH="5563377" progId="Paint.Picture">
                  <p:embed/>
                </p:oleObj>
              </mc:Choice>
              <mc:Fallback>
                <p:oleObj name="Rastrový obrázek" r:id="rId6" imgW="8554644" imgH="556337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81200"/>
                        <a:ext cx="85344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5595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altLang="cs-CZ" sz="3600" b="1" dirty="0"/>
              <a:t>3.5.2.FAKTORY ÚSPĚŠNÉ REALIZACE OUTSOURCINGU</a:t>
            </a:r>
          </a:p>
        </p:txBody>
      </p:sp>
      <p:graphicFrame>
        <p:nvGraphicFramePr>
          <p:cNvPr id="205827" name="Object 3"/>
          <p:cNvGraphicFramePr>
            <a:graphicFrameLocks noChangeAspect="1"/>
          </p:cNvGraphicFramePr>
          <p:nvPr/>
        </p:nvGraphicFramePr>
        <p:xfrm>
          <a:off x="381000" y="1981200"/>
          <a:ext cx="84582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" name="Rastrový obrázek" r:id="rId6" imgW="9135750" imgH="4401164" progId="Paint.Picture">
                  <p:embed/>
                </p:oleObj>
              </mc:Choice>
              <mc:Fallback>
                <p:oleObj name="Rastrový obrázek" r:id="rId6" imgW="9135750" imgH="440116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981200"/>
                        <a:ext cx="84582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2372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ctr"/>
            <a:r>
              <a:rPr lang="cs-CZ" altLang="cs-CZ" sz="3200" b="1" dirty="0"/>
              <a:t>3.5.3.CHYBY PŘI REALIZACI OUTSOURCINGOVÝCH PROJEKTŮ (1)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17713"/>
            <a:ext cx="8726488" cy="4687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Očekávání nereálných výsledků projektů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Zadavatel projektu má chybné představy o množství práce, kterou má subdodavatel vykonat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Mylné očekávání výše úspory nákladů způsobených nákupem dané služby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Podcenění přípravné fáze outsourcingového projektu v oblasti stanovení cílů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Špatně definovaný rozsah </a:t>
            </a:r>
            <a:r>
              <a:rPr lang="cs-CZ" altLang="cs-CZ" sz="2800" dirty="0" err="1"/>
              <a:t>outsourcovanách</a:t>
            </a:r>
            <a:r>
              <a:rPr lang="cs-CZ" altLang="cs-CZ" sz="2800" dirty="0"/>
              <a:t> služeb, dané aktivity by měly být oddělitelné od ostatního provozu</a:t>
            </a:r>
          </a:p>
        </p:txBody>
      </p:sp>
    </p:spTree>
    <p:extLst>
      <p:ext uri="{BB962C8B-B14F-4D97-AF65-F5344CB8AC3E}">
        <p14:creationId xmlns:p14="http://schemas.microsoft.com/office/powerpoint/2010/main" val="1731355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1.  Hodnotový řetězec (M. Porter). Základní podnikání a podpůrné procesy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1.1.Hodnotový řetězec a SBU</a:t>
            </a:r>
          </a:p>
          <a:p>
            <a:pPr marL="0" indent="0">
              <a:buNone/>
            </a:pPr>
            <a:r>
              <a:rPr lang="cs-CZ" dirty="0"/>
              <a:t>1.2. Dělení primárních a podpůrných procesů podniku</a:t>
            </a:r>
          </a:p>
          <a:p>
            <a:pPr marL="0" indent="0">
              <a:buNone/>
            </a:pPr>
            <a:r>
              <a:rPr lang="cs-CZ" dirty="0"/>
              <a:t>1.3. Proces řízení podpůrných procesů</a:t>
            </a:r>
          </a:p>
          <a:p>
            <a:pPr marL="0" indent="0">
              <a:buNone/>
            </a:pPr>
            <a:r>
              <a:rPr lang="cs-CZ" dirty="0"/>
              <a:t>1.4. Vývoj managementu podpůrných procesů</a:t>
            </a:r>
          </a:p>
        </p:txBody>
      </p:sp>
    </p:spTree>
    <p:extLst>
      <p:ext uri="{BB962C8B-B14F-4D97-AF65-F5344CB8AC3E}">
        <p14:creationId xmlns:p14="http://schemas.microsoft.com/office/powerpoint/2010/main" val="4209559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pPr algn="ctr"/>
            <a:r>
              <a:rPr lang="cs-CZ" altLang="cs-CZ" sz="3200" b="1" dirty="0"/>
              <a:t>3.5.3.CHYBY PŘI REALIZACI OUTSOURCINGOVÝCH PROJEKTŮ (2)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514600"/>
            <a:ext cx="8650288" cy="4114800"/>
          </a:xfrm>
        </p:spPr>
        <p:txBody>
          <a:bodyPr/>
          <a:lstStyle/>
          <a:p>
            <a:r>
              <a:rPr lang="cs-CZ" altLang="cs-CZ" sz="2800" dirty="0"/>
              <a:t>Nejsou stanoveny kritické faktory úspěchu (vlastnosti, které by měl mít poskytovatel outsourcingu – znalost procesní metodologie, dostatek zdrojů, zkušenosti, znalost a schopnosti projektového řízení, včetně řízení jeho rizik,…)</a:t>
            </a:r>
          </a:p>
          <a:p>
            <a:r>
              <a:rPr lang="cs-CZ" altLang="cs-CZ" sz="2800" dirty="0"/>
              <a:t>Špatné řízení (včetně špatné motivace) týmu outsourcingových projektů</a:t>
            </a:r>
          </a:p>
          <a:p>
            <a:r>
              <a:rPr lang="cs-CZ" altLang="cs-CZ" sz="2800" dirty="0"/>
              <a:t>Špatně uzavřená nebo chybějící smlouva</a:t>
            </a:r>
          </a:p>
        </p:txBody>
      </p:sp>
    </p:spTree>
    <p:extLst>
      <p:ext uri="{BB962C8B-B14F-4D97-AF65-F5344CB8AC3E}">
        <p14:creationId xmlns:p14="http://schemas.microsoft.com/office/powerpoint/2010/main" val="849454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ctr"/>
            <a:r>
              <a:rPr lang="cs-CZ" altLang="cs-CZ" sz="3200" b="1" dirty="0"/>
              <a:t>3.5.5.FÁZE PROCESU REALIZACE OUTSOURCINGOVÉHO PROJEKTU</a:t>
            </a:r>
          </a:p>
        </p:txBody>
      </p:sp>
      <p:graphicFrame>
        <p:nvGraphicFramePr>
          <p:cNvPr id="215043" name="Object 3"/>
          <p:cNvGraphicFramePr>
            <a:graphicFrameLocks noChangeAspect="1"/>
          </p:cNvGraphicFramePr>
          <p:nvPr/>
        </p:nvGraphicFramePr>
        <p:xfrm>
          <a:off x="304800" y="1981200"/>
          <a:ext cx="85344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6" name="Rastrový obrázek" r:id="rId6" imgW="9742857" imgH="5144218" progId="Paint.Picture">
                  <p:embed/>
                </p:oleObj>
              </mc:Choice>
              <mc:Fallback>
                <p:oleObj name="Rastrový obrázek" r:id="rId6" imgW="9742857" imgH="514421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81200"/>
                        <a:ext cx="85344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9219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877175" cy="1379538"/>
          </a:xfrm>
        </p:spPr>
        <p:txBody>
          <a:bodyPr/>
          <a:lstStyle/>
          <a:p>
            <a:pPr algn="ctr"/>
            <a:r>
              <a:rPr lang="cs-CZ" altLang="cs-CZ" sz="4000" b="1" dirty="0"/>
              <a:t>CO LZE V PODNIKU OUTSOURCOVAT?</a:t>
            </a:r>
          </a:p>
        </p:txBody>
      </p:sp>
      <p:graphicFrame>
        <p:nvGraphicFramePr>
          <p:cNvPr id="210947" name="Object 3"/>
          <p:cNvGraphicFramePr>
            <a:graphicFrameLocks noChangeAspect="1"/>
          </p:cNvGraphicFramePr>
          <p:nvPr/>
        </p:nvGraphicFramePr>
        <p:xfrm>
          <a:off x="304800" y="2057400"/>
          <a:ext cx="85344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6" name="Rastrový obrázek" r:id="rId6" imgW="8247619" imgH="4952381" progId="Paint.Picture">
                  <p:embed/>
                </p:oleObj>
              </mc:Choice>
              <mc:Fallback>
                <p:oleObj name="Rastrový obrázek" r:id="rId6" imgW="8247619" imgH="49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85344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2474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3.6.Vývoj outsourcingu jeho důvody. Aktuální trendy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3.6.1. Měnicí se kritéria outsourcingu</a:t>
            </a:r>
          </a:p>
          <a:p>
            <a:pPr marL="0" indent="0">
              <a:buNone/>
            </a:pPr>
            <a:r>
              <a:rPr lang="cs-CZ" dirty="0"/>
              <a:t>3.6.2. Současné trendy</a:t>
            </a:r>
          </a:p>
          <a:p>
            <a:pPr marL="0" indent="0">
              <a:buNone/>
            </a:pPr>
            <a:r>
              <a:rPr lang="cs-CZ" dirty="0"/>
              <a:t>3.6.3. Varianty outsourcingu v ICT</a:t>
            </a:r>
          </a:p>
          <a:p>
            <a:pPr marL="0" indent="0">
              <a:buNone/>
            </a:pPr>
            <a:r>
              <a:rPr lang="cs-CZ" dirty="0"/>
              <a:t>3.6.4. Rekapitulace důvodů outsourcingu</a:t>
            </a:r>
          </a:p>
          <a:p>
            <a:pPr marL="0" indent="0">
              <a:buNone/>
            </a:pPr>
            <a:r>
              <a:rPr lang="cs-CZ" dirty="0"/>
              <a:t>3.6.5. Výhody nevýhody outsourcingu</a:t>
            </a:r>
          </a:p>
        </p:txBody>
      </p:sp>
    </p:spTree>
    <p:extLst>
      <p:ext uri="{BB962C8B-B14F-4D97-AF65-F5344CB8AC3E}">
        <p14:creationId xmlns:p14="http://schemas.microsoft.com/office/powerpoint/2010/main" val="1292283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/>
          <a:lstStyle/>
          <a:p>
            <a:pPr algn="ctr"/>
            <a:r>
              <a:rPr lang="cs-CZ" altLang="cs-CZ" b="1" dirty="0"/>
              <a:t>3.6.1.MĚNÍCÍ SE KRITÉRIA OUTSOURCINGU</a:t>
            </a:r>
          </a:p>
        </p:txBody>
      </p:sp>
      <p:graphicFrame>
        <p:nvGraphicFramePr>
          <p:cNvPr id="1781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407881"/>
              </p:ext>
            </p:extLst>
          </p:nvPr>
        </p:nvGraphicFramePr>
        <p:xfrm>
          <a:off x="2051720" y="1628800"/>
          <a:ext cx="59436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" name="Rastrový obrázek" r:id="rId6" imgW="6819048" imgH="3820058" progId="Paint.Picture">
                  <p:embed/>
                </p:oleObj>
              </mc:Choice>
              <mc:Fallback>
                <p:oleObj name="Rastrový obrázek" r:id="rId6" imgW="6819048" imgH="382005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628800"/>
                        <a:ext cx="59436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3477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4000" b="1" dirty="0"/>
              <a:t>3.6.2. SOUČASNÉ TRENDY MODERNÍHO MANAGEMENTU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017713"/>
            <a:ext cx="8802688" cy="48402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Využívání metod řízení, které se orientují na minimalizaci plýtvání časem a (vzácnými) zdroji – „</a:t>
            </a:r>
            <a:r>
              <a:rPr lang="cs-CZ" altLang="cs-CZ" sz="2800" b="1" dirty="0" err="1">
                <a:solidFill>
                  <a:srgbClr val="FF0000"/>
                </a:solidFill>
              </a:rPr>
              <a:t>lean</a:t>
            </a:r>
            <a:r>
              <a:rPr lang="cs-CZ" altLang="cs-CZ" sz="2800" b="1" dirty="0">
                <a:solidFill>
                  <a:srgbClr val="FF0000"/>
                </a:solidFill>
              </a:rPr>
              <a:t> management</a:t>
            </a:r>
            <a:r>
              <a:rPr lang="cs-CZ" altLang="cs-CZ" sz="2800" dirty="0"/>
              <a:t>“, „štíhlá organizace“, „zeštíhlování“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Společnost se zbavuje těch aktivit, které firmu neúměrně zatěžují a nepřidávají výraznější přidanou hodnotu konečným produktům (tedy ani zákazníkům)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FF0000"/>
                </a:solidFill>
              </a:rPr>
              <a:t>Outsourcing</a:t>
            </a:r>
            <a:r>
              <a:rPr lang="cs-CZ" altLang="cs-CZ" sz="2800" dirty="0"/>
              <a:t> má nezastupitelnou roli a je součástí moderního stylu řízení (jako východisko pro snižování nákladů a hledání úspor)</a:t>
            </a:r>
          </a:p>
        </p:txBody>
      </p:sp>
    </p:spTree>
    <p:extLst>
      <p:ext uri="{BB962C8B-B14F-4D97-AF65-F5344CB8AC3E}">
        <p14:creationId xmlns:p14="http://schemas.microsoft.com/office/powerpoint/2010/main" val="2741039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/>
              <a:t>3.6.2. SOUČASNOST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3713" y="2170113"/>
            <a:ext cx="8650287" cy="4535487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cs-CZ" altLang="cs-CZ" dirty="0"/>
              <a:t>Management společnosti je postaven před úkol určení činností a procesů v rámci organizace, o nichž se domnívá, že jejich zajišťování vlastními silami je neefektivní, protože externí specializované firmy jsou schopny poskytovat tyto činnosti levněji a často i kvalitněji, právě s ohledem na jejich specializaci na velmi úzký předmět činnosti.</a:t>
            </a:r>
          </a:p>
        </p:txBody>
      </p:sp>
    </p:spTree>
    <p:extLst>
      <p:ext uri="{BB962C8B-B14F-4D97-AF65-F5344CB8AC3E}">
        <p14:creationId xmlns:p14="http://schemas.microsoft.com/office/powerpoint/2010/main" val="1806097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/>
              <a:t>3.6.2. AKTUÁLNÍ OUTSOURCING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514600"/>
            <a:ext cx="8574088" cy="4114800"/>
          </a:xfrm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Již zdaleka neplatí představa, že jako vhodné činnosti k </a:t>
            </a:r>
            <a:r>
              <a:rPr lang="cs-CZ" altLang="cs-CZ" dirty="0" err="1">
                <a:solidFill>
                  <a:srgbClr val="FF0000"/>
                </a:solidFill>
              </a:rPr>
              <a:t>oustsourcingu</a:t>
            </a:r>
            <a:r>
              <a:rPr lang="cs-CZ" altLang="cs-CZ" dirty="0">
                <a:solidFill>
                  <a:srgbClr val="FF0000"/>
                </a:solidFill>
              </a:rPr>
              <a:t> budou pouze činnosti podpůrné!</a:t>
            </a:r>
          </a:p>
          <a:p>
            <a:r>
              <a:rPr lang="cs-CZ" altLang="cs-CZ" dirty="0" err="1"/>
              <a:t>Outsourcovány</a:t>
            </a:r>
            <a:r>
              <a:rPr lang="cs-CZ" altLang="cs-CZ" dirty="0"/>
              <a:t> mohou být jakékoliv činnosti, které nepatří mezi základní hodnototvorné činnosti (činnosti, tvořící hlavní předmět podnikání organizace)</a:t>
            </a:r>
          </a:p>
        </p:txBody>
      </p:sp>
    </p:spTree>
    <p:extLst>
      <p:ext uri="{BB962C8B-B14F-4D97-AF65-F5344CB8AC3E}">
        <p14:creationId xmlns:p14="http://schemas.microsoft.com/office/powerpoint/2010/main" val="1818724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877175" cy="1608138"/>
          </a:xfrm>
        </p:spPr>
        <p:txBody>
          <a:bodyPr/>
          <a:lstStyle/>
          <a:p>
            <a:pPr algn="ctr"/>
            <a:r>
              <a:rPr lang="cs-CZ" altLang="cs-CZ" sz="3200" b="1" dirty="0"/>
              <a:t>3.6.2. KRITÉRIA ROZPOZNÁVÁNÍ ZÁKLADNÍCH HODNOTOTVORNÝCH ČINNOSTÍ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133600"/>
            <a:ext cx="8574088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Poskytují zákazníkovi přidanou hodnotu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Jsou obtížně napodobitelné konkurencí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Mohou být v široké míře přeneseny do mnoha produktů a na mnoho různých trhů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Interní procesy vhodné pro outsourcing jsou často předmětem změny</a:t>
            </a:r>
          </a:p>
        </p:txBody>
      </p:sp>
    </p:spTree>
    <p:extLst>
      <p:ext uri="{BB962C8B-B14F-4D97-AF65-F5344CB8AC3E}">
        <p14:creationId xmlns:p14="http://schemas.microsoft.com/office/powerpoint/2010/main" val="559091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/>
          <a:lstStyle/>
          <a:p>
            <a:pPr algn="ctr"/>
            <a:r>
              <a:rPr lang="cs-CZ" altLang="cs-CZ" b="1" dirty="0"/>
              <a:t>3.6.2. MOŽNOSTI VYTĚSNĚNÍ URČITÝCH ČINNOSTÍ</a:t>
            </a:r>
          </a:p>
        </p:txBody>
      </p:sp>
      <p:graphicFrame>
        <p:nvGraphicFramePr>
          <p:cNvPr id="171011" name="Object 3"/>
          <p:cNvGraphicFramePr>
            <a:graphicFrameLocks noChangeAspect="1"/>
          </p:cNvGraphicFramePr>
          <p:nvPr/>
        </p:nvGraphicFramePr>
        <p:xfrm>
          <a:off x="990600" y="1981200"/>
          <a:ext cx="77724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4" name="Rastrový obrázek" r:id="rId6" imgW="7857143" imgH="4533333" progId="Paint.Picture">
                  <p:embed/>
                </p:oleObj>
              </mc:Choice>
              <mc:Fallback>
                <p:oleObj name="Rastrový obrázek" r:id="rId6" imgW="7857143" imgH="45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981200"/>
                        <a:ext cx="77724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1231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24775" cy="1531938"/>
          </a:xfrm>
        </p:spPr>
        <p:txBody>
          <a:bodyPr/>
          <a:lstStyle/>
          <a:p>
            <a:pPr algn="ctr"/>
            <a:r>
              <a:rPr lang="cs-CZ" altLang="cs-CZ" b="1" dirty="0"/>
              <a:t>1.1. HODNOTOVÝ ŘETĚZEC</a:t>
            </a:r>
            <a:br>
              <a:rPr lang="cs-CZ" altLang="cs-CZ" b="1" dirty="0"/>
            </a:br>
            <a:r>
              <a:rPr lang="cs-CZ" altLang="cs-CZ" b="1" dirty="0"/>
              <a:t>(M. Porter)</a:t>
            </a:r>
          </a:p>
        </p:txBody>
      </p:sp>
      <p:graphicFrame>
        <p:nvGraphicFramePr>
          <p:cNvPr id="104451" name="Object 3"/>
          <p:cNvGraphicFramePr>
            <a:graphicFrameLocks noChangeAspect="1"/>
          </p:cNvGraphicFramePr>
          <p:nvPr/>
        </p:nvGraphicFramePr>
        <p:xfrm>
          <a:off x="914400" y="2057400"/>
          <a:ext cx="78486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Rastrový obrázek" r:id="rId6" imgW="6897063" imgH="5571429" progId="Paint.Picture">
                  <p:embed/>
                </p:oleObj>
              </mc:Choice>
              <mc:Fallback>
                <p:oleObj name="Rastrový obrázek" r:id="rId6" imgW="6897063" imgH="55714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057400"/>
                        <a:ext cx="78486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2449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4000" b="1" dirty="0"/>
              <a:t>3.6.3. VARIANTY OUTSOURCINGU V OBLASTI ICT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017713"/>
            <a:ext cx="8763000" cy="4687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FF0000"/>
                </a:solidFill>
              </a:rPr>
              <a:t>Poskytování služeb na vyžádání </a:t>
            </a:r>
            <a:r>
              <a:rPr lang="cs-CZ" altLang="cs-CZ" sz="2800" dirty="0"/>
              <a:t>(klient si objednává služby podle okamžité potřeby, </a:t>
            </a:r>
            <a:r>
              <a:rPr lang="cs-CZ" altLang="cs-CZ" sz="2800" b="1" dirty="0">
                <a:solidFill>
                  <a:srgbClr val="FF0000"/>
                </a:solidFill>
              </a:rPr>
              <a:t>smlouva bez paušálu</a:t>
            </a:r>
            <a:r>
              <a:rPr lang="cs-CZ" altLang="cs-CZ" sz="28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FF0000"/>
                </a:solidFill>
              </a:rPr>
              <a:t>Poskytování služeb v rámci předplatného </a:t>
            </a:r>
            <a:r>
              <a:rPr lang="cs-CZ" altLang="cs-CZ" sz="2800" dirty="0"/>
              <a:t>(klient si předplácí konkrétní balíček služeb, který v rámci dohodnutého času využívá, </a:t>
            </a:r>
            <a:r>
              <a:rPr lang="cs-CZ" altLang="cs-CZ" sz="2800" b="1" dirty="0">
                <a:solidFill>
                  <a:srgbClr val="FF0000"/>
                </a:solidFill>
              </a:rPr>
              <a:t>smlouva s paušálem</a:t>
            </a:r>
            <a:r>
              <a:rPr lang="cs-CZ" altLang="cs-CZ" sz="28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FF0000"/>
                </a:solidFill>
              </a:rPr>
              <a:t>Plný outsourcing </a:t>
            </a:r>
            <a:r>
              <a:rPr lang="cs-CZ" altLang="cs-CZ" sz="2800" dirty="0"/>
              <a:t>– klient nakupuje služby definované v katalogu SLA („</a:t>
            </a:r>
            <a:r>
              <a:rPr lang="cs-CZ" altLang="cs-CZ" sz="2800" dirty="0" err="1"/>
              <a:t>Service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Level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Agreement</a:t>
            </a:r>
            <a:r>
              <a:rPr lang="cs-CZ" altLang="cs-CZ" sz="2800" dirty="0"/>
              <a:t>“ – dohoda o úrovni poskytovaných služeb, </a:t>
            </a:r>
            <a:r>
              <a:rPr lang="cs-CZ" altLang="cs-CZ" sz="2800" b="1" dirty="0">
                <a:solidFill>
                  <a:srgbClr val="FF0000"/>
                </a:solidFill>
              </a:rPr>
              <a:t>smlouva SLA s paušálem</a:t>
            </a:r>
            <a:r>
              <a:rPr lang="cs-CZ" altLang="cs-CZ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7160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16632"/>
            <a:ext cx="7877175" cy="1760538"/>
          </a:xfrm>
        </p:spPr>
        <p:txBody>
          <a:bodyPr/>
          <a:lstStyle/>
          <a:p>
            <a:pPr algn="ctr"/>
            <a:r>
              <a:rPr lang="cs-CZ" altLang="cs-CZ" sz="3600" b="1" dirty="0"/>
              <a:t>3.6.3. ZÁKLADNÍ LIMITY, OMEZUJÍCÍ OUTSOURCING JAKÉKOLI ČINNOSTI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46112" y="2060848"/>
            <a:ext cx="8497888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Náklady</a:t>
            </a:r>
            <a:r>
              <a:rPr lang="cs-CZ" altLang="cs-CZ" sz="2400" dirty="0"/>
              <a:t> – pokud je outsourcing nákladnější než vlastní vnitropodniková realizace procesu, je outsourcing nevhodný (není jednoduché odhalit!)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Ztráta kontroly </a:t>
            </a:r>
            <a:r>
              <a:rPr lang="cs-CZ" altLang="cs-CZ" sz="2400" dirty="0"/>
              <a:t>– každá organizace si přeje, aby její zaměstnanci nesledovali pouze cíle, stanovené pro daný proces, ale cíle společné pro celou organizaci (strategie). Totéž se očekává od poskytovatele outsourcingu.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Smluvní omezení </a:t>
            </a:r>
            <a:r>
              <a:rPr lang="cs-CZ" altLang="cs-CZ" sz="2400" dirty="0"/>
              <a:t>– není možné najmout službu, u níž jsme smluvně vázáni našimi zákazníky, že bude poskytována výhradně v naší režii.</a:t>
            </a:r>
          </a:p>
        </p:txBody>
      </p:sp>
    </p:spTree>
    <p:extLst>
      <p:ext uri="{BB962C8B-B14F-4D97-AF65-F5344CB8AC3E}">
        <p14:creationId xmlns:p14="http://schemas.microsoft.com/office/powerpoint/2010/main" val="1695130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404664"/>
            <a:ext cx="7800975" cy="1455738"/>
          </a:xfrm>
        </p:spPr>
        <p:txBody>
          <a:bodyPr/>
          <a:lstStyle/>
          <a:p>
            <a:pPr algn="ctr"/>
            <a:r>
              <a:rPr lang="cs-CZ" altLang="cs-CZ" b="1" dirty="0"/>
              <a:t>3.6.4. DŮVODY PRO VYUŽÍVÁNÍ OUTSOURCINGU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idx="1"/>
          </p:nvPr>
        </p:nvSpPr>
        <p:spPr>
          <a:xfrm>
            <a:off x="31960" y="2060848"/>
            <a:ext cx="8650288" cy="4687887"/>
          </a:xfrm>
        </p:spPr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</a:rPr>
              <a:t>Ekonomické</a:t>
            </a:r>
            <a:r>
              <a:rPr lang="cs-CZ" altLang="cs-CZ" dirty="0"/>
              <a:t> – zaměřené na úsporu nákladů (jsme skutečně schopni postihnout všechny náklady?)</a:t>
            </a:r>
          </a:p>
          <a:p>
            <a:r>
              <a:rPr lang="cs-CZ" altLang="cs-CZ" b="1" dirty="0">
                <a:solidFill>
                  <a:srgbClr val="FF0000"/>
                </a:solidFill>
              </a:rPr>
              <a:t>Strategické</a:t>
            </a:r>
            <a:r>
              <a:rPr lang="cs-CZ" altLang="cs-CZ" dirty="0"/>
              <a:t> – ne řešení aktuálních problémů, souvisejících s odvrácením hrozící krize, ale určení směru rozvoje vlastní firmy a vykonávání jejich činností s menším objemem vlastních zdrojů.</a:t>
            </a:r>
          </a:p>
        </p:txBody>
      </p:sp>
    </p:spTree>
    <p:extLst>
      <p:ext uri="{BB962C8B-B14F-4D97-AF65-F5344CB8AC3E}">
        <p14:creationId xmlns:p14="http://schemas.microsoft.com/office/powerpoint/2010/main" val="3691257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b="1" dirty="0"/>
              <a:t>3.6.4. Rekapitulace důvodů: organizační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286000"/>
            <a:ext cx="8497888" cy="4114800"/>
          </a:xfrm>
        </p:spPr>
        <p:txBody>
          <a:bodyPr/>
          <a:lstStyle/>
          <a:p>
            <a:r>
              <a:rPr lang="cs-CZ" altLang="cs-CZ" dirty="0"/>
              <a:t>Zaměření organizace na hlavní činnost</a:t>
            </a:r>
          </a:p>
          <a:p>
            <a:r>
              <a:rPr lang="cs-CZ" altLang="cs-CZ" dirty="0"/>
              <a:t>Zvýšení pružnosti</a:t>
            </a:r>
          </a:p>
          <a:p>
            <a:r>
              <a:rPr lang="cs-CZ" altLang="cs-CZ" dirty="0"/>
              <a:t>Podpora změn, restrukturalizace a transformace organizace</a:t>
            </a:r>
          </a:p>
          <a:p>
            <a:r>
              <a:rPr lang="cs-CZ" altLang="cs-CZ" dirty="0"/>
              <a:t>Zvýšení hodnoty produktů (výrobků a služeb), spokojenosti zákazníků, tržní hodnoty organizace</a:t>
            </a:r>
          </a:p>
        </p:txBody>
      </p:sp>
    </p:spTree>
    <p:extLst>
      <p:ext uri="{BB962C8B-B14F-4D97-AF65-F5344CB8AC3E}">
        <p14:creationId xmlns:p14="http://schemas.microsoft.com/office/powerpoint/2010/main" val="1322645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3.6.4. Rekapitulace důvodů: DŮVODY PROCESNÍ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438400"/>
            <a:ext cx="8345488" cy="4114800"/>
          </a:xfrm>
        </p:spPr>
        <p:txBody>
          <a:bodyPr/>
          <a:lstStyle/>
          <a:p>
            <a:r>
              <a:rPr lang="cs-CZ" altLang="cs-CZ" sz="2800" dirty="0"/>
              <a:t>Zlepšení provozní výkonnosti</a:t>
            </a:r>
          </a:p>
          <a:p>
            <a:r>
              <a:rPr lang="cs-CZ" altLang="cs-CZ" sz="2800" dirty="0"/>
              <a:t>Získání znalostí, dovedností a technologií, které by jinak organizace neměla k dispozici</a:t>
            </a:r>
          </a:p>
          <a:p>
            <a:r>
              <a:rPr lang="cs-CZ" altLang="cs-CZ" sz="2800" dirty="0"/>
              <a:t>Zlepšení managementu a řízení</a:t>
            </a:r>
          </a:p>
          <a:p>
            <a:r>
              <a:rPr lang="cs-CZ" altLang="cs-CZ" sz="2800" dirty="0"/>
              <a:t>Získání nových inovativních nápadů</a:t>
            </a:r>
          </a:p>
          <a:p>
            <a:r>
              <a:rPr lang="cs-CZ" altLang="cs-CZ" sz="2800" dirty="0"/>
              <a:t>Zlepšení důvěryhodnosti a image, pokud se spolupracuje s předními společnostmi</a:t>
            </a:r>
          </a:p>
        </p:txBody>
      </p:sp>
    </p:spTree>
    <p:extLst>
      <p:ext uri="{BB962C8B-B14F-4D97-AF65-F5344CB8AC3E}">
        <p14:creationId xmlns:p14="http://schemas.microsoft.com/office/powerpoint/2010/main" val="858219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3.6.4. Rekapitulace důvodů: DŮVODY FINANČNÍ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362200"/>
            <a:ext cx="8269288" cy="4114800"/>
          </a:xfrm>
        </p:spPr>
        <p:txBody>
          <a:bodyPr/>
          <a:lstStyle/>
          <a:p>
            <a:r>
              <a:rPr lang="cs-CZ" altLang="cs-CZ" sz="2800" dirty="0"/>
              <a:t>Snížení investic do stálých aktiv, technologií a uvolnění těchto prostředků pro jiné účely</a:t>
            </a:r>
          </a:p>
          <a:p>
            <a:r>
              <a:rPr lang="cs-CZ" altLang="cs-CZ" sz="2800" dirty="0"/>
              <a:t>Pozitivní vliv na finanční situaci – placení outsourcingu probíhá častěji v menších částkách, namísto jednorázové investice</a:t>
            </a:r>
          </a:p>
          <a:p>
            <a:r>
              <a:rPr lang="cs-CZ" altLang="cs-CZ" sz="2800" dirty="0"/>
              <a:t>Získání hotovosti prodejem majetku dodavateli</a:t>
            </a:r>
          </a:p>
        </p:txBody>
      </p:sp>
    </p:spTree>
    <p:extLst>
      <p:ext uri="{BB962C8B-B14F-4D97-AF65-F5344CB8AC3E}">
        <p14:creationId xmlns:p14="http://schemas.microsoft.com/office/powerpoint/2010/main" val="2347739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3.6.4. Rekapitulace důvodů: DŮVODY VÝNOSOVÉ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438400"/>
            <a:ext cx="87264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Získání přístupu k novému trhu a novým obchodním příležitostem prostřednictvím obchodní sítě dodavatele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Zrychlení expanze využitím kapacity, procesu a systémů vyvinutých dodavatelem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Zvýšení tržeb z produkční kapacity v době, kdy by tato expanze nemohla být financována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Komerční využití již existujících schopností</a:t>
            </a:r>
          </a:p>
        </p:txBody>
      </p:sp>
    </p:spTree>
    <p:extLst>
      <p:ext uri="{BB962C8B-B14F-4D97-AF65-F5344CB8AC3E}">
        <p14:creationId xmlns:p14="http://schemas.microsoft.com/office/powerpoint/2010/main" val="2839088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b="1" dirty="0"/>
              <a:t>3.6.4. Rekapitulace důvodů: DŮVODY NÁKLADOVÉ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362200"/>
            <a:ext cx="8574088" cy="4114800"/>
          </a:xfrm>
        </p:spPr>
        <p:txBody>
          <a:bodyPr/>
          <a:lstStyle/>
          <a:p>
            <a:r>
              <a:rPr lang="cs-CZ" altLang="cs-CZ" b="1"/>
              <a:t>Lepší kontrola nad náklady</a:t>
            </a:r>
          </a:p>
          <a:p>
            <a:r>
              <a:rPr lang="cs-CZ" altLang="cs-CZ" b="1"/>
              <a:t>Snížení nákladů v důsledku lepšího výkonu a lepší nákladové struktury partnera</a:t>
            </a:r>
          </a:p>
          <a:p>
            <a:r>
              <a:rPr lang="cs-CZ" altLang="cs-CZ" b="1"/>
              <a:t>Snížení fixních nákladů jejich přesunem do nákladů variabilních</a:t>
            </a:r>
          </a:p>
        </p:txBody>
      </p:sp>
    </p:spTree>
    <p:extLst>
      <p:ext uri="{BB962C8B-B14F-4D97-AF65-F5344CB8AC3E}">
        <p14:creationId xmlns:p14="http://schemas.microsoft.com/office/powerpoint/2010/main" val="2359403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3.6.4. Rekapitulace důvodů: DŮVODY ZAMĚSTNANECKÉ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514600"/>
            <a:ext cx="86502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Poskytnutí větší možnosti kariérního růstu zaměstnancům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Zvýšení nasazení a energie v oblasti vedlejších činností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Snížení počtu zaměstnanců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Poskytovatel garantuje personální kontinuitu (výměnu zaměstnanců v případě odchodu, nemoci, …)</a:t>
            </a:r>
          </a:p>
        </p:txBody>
      </p:sp>
    </p:spTree>
    <p:extLst>
      <p:ext uri="{BB962C8B-B14F-4D97-AF65-F5344CB8AC3E}">
        <p14:creationId xmlns:p14="http://schemas.microsoft.com/office/powerpoint/2010/main" val="563249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/>
              <a:t>3.6.5. OUTSOURCING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438400"/>
            <a:ext cx="85740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Požadavek na činnosti, které hodlá organizace </a:t>
            </a:r>
            <a:r>
              <a:rPr lang="cs-CZ" altLang="cs-CZ" sz="2800" dirty="0" err="1"/>
              <a:t>outsourcovat</a:t>
            </a:r>
            <a:r>
              <a:rPr lang="cs-CZ" altLang="cs-CZ" sz="2800" dirty="0"/>
              <a:t>, vyžaduje: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Jejich správné vymezení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Stanovení požadavků na jejich kvalitu, cenu, náklady, výkonnost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Posouzení toho, jak </a:t>
            </a:r>
            <a:r>
              <a:rPr lang="cs-CZ" altLang="cs-CZ" sz="2400" dirty="0" err="1"/>
              <a:t>outsourcované</a:t>
            </a:r>
            <a:r>
              <a:rPr lang="cs-CZ" altLang="cs-CZ" sz="2400" dirty="0"/>
              <a:t> činnosti ovlivní finanční hospodaření organizace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Outsourcing je vhodný pro opakované, rutinní činnosti, u nichž lze používat jasné a měřitelné klíčové parametry</a:t>
            </a:r>
          </a:p>
        </p:txBody>
      </p:sp>
    </p:spTree>
    <p:extLst>
      <p:ext uri="{BB962C8B-B14F-4D97-AF65-F5344CB8AC3E}">
        <p14:creationId xmlns:p14="http://schemas.microsoft.com/office/powerpoint/2010/main" val="13818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1.1.SBU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Strategická obchodní jednotka (</a:t>
            </a:r>
            <a:r>
              <a:rPr lang="cs-CZ" i="1" dirty="0" err="1"/>
              <a:t>Strategic</a:t>
            </a:r>
            <a:r>
              <a:rPr lang="cs-CZ" i="1" dirty="0"/>
              <a:t> Business Unit - SBU</a:t>
            </a:r>
            <a:r>
              <a:rPr lang="cs-CZ" dirty="0"/>
              <a:t>) je definována určením skupiny zákazníků a jejich potřeb, jež hodlá firma uspokojovat a k tomu používá specifické technologie výroby.</a:t>
            </a:r>
          </a:p>
          <a:p>
            <a:r>
              <a:rPr lang="cs-CZ" dirty="0"/>
              <a:t>Důvodem k členění aktivit podniku pomocí SBU je nutnost formulace samostatné business strategie pro konkrétní SBU. </a:t>
            </a:r>
          </a:p>
          <a:p>
            <a:endParaRPr lang="cs-CZ" sz="2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901541" y="5805264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000" dirty="0"/>
              <a:t>Zdroj: KEŘKOVSKÝ, M., VYKYPĚL, </a:t>
            </a:r>
            <a:r>
              <a:rPr lang="cs-CZ" sz="1000" dirty="0" err="1"/>
              <a:t>O.,</a:t>
            </a:r>
            <a:r>
              <a:rPr lang="cs-CZ" sz="1000" i="1" dirty="0" err="1"/>
              <a:t>Strategické</a:t>
            </a:r>
            <a:r>
              <a:rPr lang="cs-CZ" sz="1000" i="1" dirty="0"/>
              <a:t> řízení – teorie pro praxi</a:t>
            </a:r>
            <a:r>
              <a:rPr lang="cs-CZ" sz="1000" dirty="0"/>
              <a:t>, 1.vyd., Praha: </a:t>
            </a:r>
            <a:r>
              <a:rPr lang="cs-CZ" sz="1000" dirty="0" err="1"/>
              <a:t>C.H.Beck</a:t>
            </a:r>
            <a:r>
              <a:rPr lang="cs-CZ" sz="1000" dirty="0"/>
              <a:t>, 2002, 172 s., ISBN 80-7179-578-X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60924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>
            <a:normAutofit/>
          </a:bodyPr>
          <a:lstStyle/>
          <a:p>
            <a:pPr algn="ctr"/>
            <a:r>
              <a:rPr lang="cs-CZ" altLang="cs-CZ" sz="4000" b="1" dirty="0"/>
              <a:t>3.6.5. VÝHODY A NEVÝHODY OUTSOURCINGU</a:t>
            </a:r>
          </a:p>
        </p:txBody>
      </p:sp>
      <p:graphicFrame>
        <p:nvGraphicFramePr>
          <p:cNvPr id="1955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242768"/>
              </p:ext>
            </p:extLst>
          </p:nvPr>
        </p:nvGraphicFramePr>
        <p:xfrm>
          <a:off x="2699792" y="1556792"/>
          <a:ext cx="44958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8" name="Rastrový obrázek" r:id="rId6" imgW="4904762" imgH="4847619" progId="Paint.Picture">
                  <p:embed/>
                </p:oleObj>
              </mc:Choice>
              <mc:Fallback>
                <p:oleObj name="Rastrový obrázek" r:id="rId6" imgW="4904762" imgH="48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1556792"/>
                        <a:ext cx="44958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6590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3.7. </a:t>
            </a:r>
            <a:r>
              <a:rPr lang="cs-CZ" b="1" dirty="0" err="1"/>
              <a:t>Offshoring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3.7.1. Definice a podstata</a:t>
            </a:r>
          </a:p>
          <a:p>
            <a:pPr marL="0" indent="0">
              <a:buNone/>
            </a:pPr>
            <a:r>
              <a:rPr lang="cs-CZ" dirty="0"/>
              <a:t>3.7.2. Dělení </a:t>
            </a:r>
            <a:r>
              <a:rPr lang="cs-CZ" dirty="0" err="1"/>
              <a:t>offshoringu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3.7.3.Offshoring vs. outsourcing</a:t>
            </a:r>
          </a:p>
        </p:txBody>
      </p:sp>
    </p:spTree>
    <p:extLst>
      <p:ext uri="{BB962C8B-B14F-4D97-AF65-F5344CB8AC3E}">
        <p14:creationId xmlns:p14="http://schemas.microsoft.com/office/powerpoint/2010/main" val="3900664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93038" cy="1143000"/>
          </a:xfrm>
        </p:spPr>
        <p:txBody>
          <a:bodyPr/>
          <a:lstStyle/>
          <a:p>
            <a:pPr algn="ctr"/>
            <a:r>
              <a:rPr lang="cs-CZ" altLang="cs-CZ" b="1" dirty="0"/>
              <a:t>3.7.1.OFFSHORING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828800"/>
            <a:ext cx="8802688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„mimo pobřeží“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Původně – daňové ráje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Přesun některých nebo všech činností do nízkonákladových zemí (Wall </a:t>
            </a:r>
            <a:r>
              <a:rPr lang="cs-CZ" altLang="cs-CZ" sz="2800" dirty="0" err="1"/>
              <a:t>Steet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Journal</a:t>
            </a:r>
            <a:r>
              <a:rPr lang="cs-CZ" altLang="cs-CZ" sz="2800" dirty="0"/>
              <a:t>, 2002)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Produkce nebo jiné takto přesunuté činnosti jsou delegovány na společnost v plném nebo částečném vlastnictví matky (</a:t>
            </a:r>
            <a:r>
              <a:rPr lang="cs-CZ" altLang="cs-CZ" sz="2800" b="1" dirty="0">
                <a:solidFill>
                  <a:srgbClr val="FF0000"/>
                </a:solidFill>
              </a:rPr>
              <a:t>vnitropodnikový </a:t>
            </a:r>
            <a:r>
              <a:rPr lang="cs-CZ" altLang="cs-CZ" sz="2800" b="1" dirty="0" err="1">
                <a:solidFill>
                  <a:srgbClr val="FF0000"/>
                </a:solidFill>
              </a:rPr>
              <a:t>offshoring</a:t>
            </a:r>
            <a:r>
              <a:rPr lang="cs-CZ" altLang="cs-CZ" sz="2800" b="1" dirty="0">
                <a:solidFill>
                  <a:srgbClr val="FF0000"/>
                </a:solidFill>
              </a:rPr>
              <a:t> – přímá zahraniční investice</a:t>
            </a:r>
            <a:r>
              <a:rPr lang="cs-CZ" altLang="cs-CZ" sz="28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Přenos produkce na jinou, zcela nezávislou společnost v hostitelské zemi (</a:t>
            </a:r>
            <a:r>
              <a:rPr lang="cs-CZ" altLang="cs-CZ" sz="2800" b="1" dirty="0" err="1">
                <a:solidFill>
                  <a:srgbClr val="FF0000"/>
                </a:solidFill>
              </a:rPr>
              <a:t>outsourcovaný</a:t>
            </a:r>
            <a:r>
              <a:rPr lang="cs-CZ" altLang="cs-CZ" sz="2800" dirty="0"/>
              <a:t>, externí, </a:t>
            </a:r>
            <a:r>
              <a:rPr lang="cs-CZ" altLang="cs-CZ" sz="2800" b="1" dirty="0" err="1">
                <a:solidFill>
                  <a:srgbClr val="FF0000"/>
                </a:solidFill>
              </a:rPr>
              <a:t>offshoring</a:t>
            </a:r>
            <a:r>
              <a:rPr lang="cs-CZ" altLang="cs-CZ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8175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/>
              <a:t>3.7.1. PODSTATA OFFSHORINGU</a:t>
            </a:r>
          </a:p>
        </p:txBody>
      </p:sp>
      <p:graphicFrame>
        <p:nvGraphicFramePr>
          <p:cNvPr id="160771" name="Object 3"/>
          <p:cNvGraphicFramePr>
            <a:graphicFrameLocks noChangeAspect="1"/>
          </p:cNvGraphicFramePr>
          <p:nvPr/>
        </p:nvGraphicFramePr>
        <p:xfrm>
          <a:off x="1295400" y="1981200"/>
          <a:ext cx="73914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1" name="Rastrový obrázek" r:id="rId6" imgW="7954485" imgH="4514286" progId="Paint.Picture">
                  <p:embed/>
                </p:oleObj>
              </mc:Choice>
              <mc:Fallback>
                <p:oleObj name="Rastrový obrázek" r:id="rId6" imgW="7954485" imgH="45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981200"/>
                        <a:ext cx="73914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879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/>
              <a:t>3.7.2.DĚLENÍ OFFSHORINGU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017713"/>
            <a:ext cx="8650288" cy="4687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FF0000"/>
                </a:solidFill>
              </a:rPr>
              <a:t>Průmyslový</a:t>
            </a:r>
            <a:r>
              <a:rPr lang="cs-CZ" altLang="cs-CZ" sz="2800" dirty="0"/>
              <a:t> – představuje průmyslovou činnost domácího subjektu v zahraničí (přenos části výroby do nízkonákladové ekonomiky, využití investičních pobídek, daňových prázdnin)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FF0000"/>
                </a:solidFill>
              </a:rPr>
              <a:t>Obchodní </a:t>
            </a:r>
            <a:r>
              <a:rPr lang="cs-CZ" altLang="cs-CZ" sz="2800" dirty="0"/>
              <a:t>– vlastní obchodní činnost domácího subjektu v zahraničí (daňové výhody); důležité je založení řídícího centra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FF0000"/>
                </a:solidFill>
              </a:rPr>
              <a:t>Finanční </a:t>
            </a:r>
            <a:r>
              <a:rPr lang="cs-CZ" altLang="cs-CZ" sz="2800" dirty="0"/>
              <a:t>– představuje vlastní finanční činnost domácího subjektu v zahraničí (daňový ráj)</a:t>
            </a:r>
          </a:p>
        </p:txBody>
      </p:sp>
    </p:spTree>
    <p:extLst>
      <p:ext uri="{BB962C8B-B14F-4D97-AF65-F5344CB8AC3E}">
        <p14:creationId xmlns:p14="http://schemas.microsoft.com/office/powerpoint/2010/main" val="2439988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88640"/>
            <a:ext cx="7800975" cy="1760538"/>
          </a:xfrm>
        </p:spPr>
        <p:txBody>
          <a:bodyPr>
            <a:normAutofit/>
          </a:bodyPr>
          <a:lstStyle/>
          <a:p>
            <a:r>
              <a:rPr lang="cs-CZ" altLang="cs-CZ" sz="3200" b="1" dirty="0"/>
              <a:t>3.7.3.Průmyslový outsourcing a </a:t>
            </a:r>
            <a:r>
              <a:rPr lang="cs-CZ" altLang="cs-CZ" sz="3200" b="1" dirty="0" err="1"/>
              <a:t>offshoring</a:t>
            </a:r>
            <a:r>
              <a:rPr lang="cs-CZ" altLang="cs-CZ" sz="3200" b="1" dirty="0"/>
              <a:t> –základní pojmy</a:t>
            </a:r>
          </a:p>
        </p:txBody>
      </p:sp>
      <p:graphicFrame>
        <p:nvGraphicFramePr>
          <p:cNvPr id="1628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304185"/>
              </p:ext>
            </p:extLst>
          </p:nvPr>
        </p:nvGraphicFramePr>
        <p:xfrm>
          <a:off x="1331640" y="1556792"/>
          <a:ext cx="7323584" cy="4558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5" name="Rastrový obrázek" r:id="rId6" imgW="8019048" imgH="3247619" progId="Paint.Picture">
                  <p:embed/>
                </p:oleObj>
              </mc:Choice>
              <mc:Fallback>
                <p:oleObj name="Rastrový obrázek" r:id="rId6" imgW="8019048" imgH="32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1556792"/>
                        <a:ext cx="7323584" cy="4558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1656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/>
              <a:t>LITERATURA A PRAMENY (1)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idx="1"/>
          </p:nvPr>
        </p:nvSpPr>
        <p:spPr>
          <a:xfrm>
            <a:off x="188913" y="2133600"/>
            <a:ext cx="8955087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800"/>
              <a:t>DOLEŽAL, J., MÁCHAL, P., LACKO, B. a kol. </a:t>
            </a:r>
            <a:r>
              <a:rPr lang="cs-CZ" altLang="cs-CZ" sz="1800" i="1"/>
              <a:t>Projektový management podle IPMA</a:t>
            </a:r>
            <a:r>
              <a:rPr lang="cs-CZ" altLang="cs-CZ" sz="1800"/>
              <a:t>, 1. vyd., Praha: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 Grada Publishing, 2009, 507 s. ISBN 978-80-247-2848-3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GEORGE, M. L., ROWLANDS, D., PRICE, M., MAXEY, J. </a:t>
            </a:r>
            <a:r>
              <a:rPr lang="cs-CZ" altLang="cs-CZ" sz="1800" i="1"/>
              <a:t>Lean Six Sigma – kapesní příručka</a:t>
            </a:r>
            <a:r>
              <a:rPr lang="cs-CZ" altLang="cs-CZ" sz="1800"/>
              <a:t>, 1. vyd., Brno: SCaC Partner, 2010, 280 s. ISBN 978-80-904099-2-7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GRASSEOVÁ, M., a kol. </a:t>
            </a:r>
            <a:r>
              <a:rPr lang="cs-CZ" altLang="cs-CZ" sz="1800" i="1"/>
              <a:t>Procesní řízení ve veřejném i soukromém sektoru</a:t>
            </a:r>
            <a:r>
              <a:rPr lang="cs-CZ" altLang="cs-CZ" sz="1800"/>
              <a:t>, 1. vyd., Brno: Computer Press, 2008, 266 s. ISBN 978-80-251-1978-7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HALL, K. </a:t>
            </a:r>
            <a:r>
              <a:rPr lang="cs-CZ" altLang="cs-CZ" sz="1800" i="1"/>
              <a:t>Speed Lead – jak zrychlit a zjednodušit vedení lidí, projektů a týmů</a:t>
            </a:r>
            <a:r>
              <a:rPr lang="cs-CZ" altLang="cs-CZ" sz="1800"/>
              <a:t>, 1. Vyd., Praha: Management Press, 2008, 199 s. ISBN 978-80-7261-182-9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HEŘMAN, J. </a:t>
            </a:r>
            <a:r>
              <a:rPr lang="cs-CZ" altLang="cs-CZ" sz="1800" i="1"/>
              <a:t>Řízení výroby</a:t>
            </a:r>
            <a:r>
              <a:rPr lang="cs-CZ" altLang="cs-CZ" sz="1800"/>
              <a:t>, 1. vyd., Slaný: Melandrium, 2001, 167 s. ISBN 80-86175-15-4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JIRÁSEK, J. </a:t>
            </a:r>
            <a:r>
              <a:rPr lang="cs-CZ" altLang="cs-CZ" sz="1800" i="1"/>
              <a:t>Štíhlá výroba</a:t>
            </a:r>
            <a:r>
              <a:rPr lang="cs-CZ" altLang="cs-CZ" sz="1800"/>
              <a:t>, 1. vyd., Praha: Grada Publishing, 1998, 199 s. ISBN 80-7169-394-4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JOHNSON, G., SCHOLES, K. </a:t>
            </a:r>
            <a:r>
              <a:rPr lang="cs-CZ" altLang="cs-CZ" sz="1800" i="1"/>
              <a:t>Cesty k úspěšnému podniku – stanovení cíle, techniky rozhodování</a:t>
            </a:r>
            <a:r>
              <a:rPr lang="cs-CZ" altLang="cs-CZ" sz="1800"/>
              <a:t>, 1. vyd., Praha: Computer Press, 2000, 803 s. ISBN 80-7226-220-3</a:t>
            </a:r>
          </a:p>
        </p:txBody>
      </p:sp>
    </p:spTree>
    <p:extLst>
      <p:ext uri="{BB962C8B-B14F-4D97-AF65-F5344CB8AC3E}">
        <p14:creationId xmlns:p14="http://schemas.microsoft.com/office/powerpoint/2010/main" val="709160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b="1"/>
              <a:t>LITERATURA A PRAMENY (2)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133600"/>
            <a:ext cx="8726488" cy="4572000"/>
          </a:xfrm>
        </p:spPr>
        <p:txBody>
          <a:bodyPr/>
          <a:lstStyle/>
          <a:p>
            <a:r>
              <a:rPr lang="cs-CZ" altLang="cs-CZ" sz="1800"/>
              <a:t>RYDVALOVÁ, P., RYDVAL, J. </a:t>
            </a:r>
            <a:r>
              <a:rPr lang="cs-CZ" altLang="cs-CZ" sz="1800" i="1"/>
              <a:t>Outsourcing ve firmě. Průvodce pro manažera s tipy pro české prostředí</a:t>
            </a:r>
            <a:r>
              <a:rPr lang="cs-CZ" altLang="cs-CZ" sz="1800"/>
              <a:t>, 1. vyd., Brno: Computer Press, 2007, 102 s. ISBN 978-80-251-1807-8</a:t>
            </a:r>
            <a:endParaRPr lang="cs-CZ" altLang="cs-CZ" sz="2000"/>
          </a:p>
          <a:p>
            <a:r>
              <a:rPr lang="cs-CZ" altLang="cs-CZ" sz="2000"/>
              <a:t>SIMON, H. </a:t>
            </a:r>
            <a:r>
              <a:rPr lang="cs-CZ" altLang="cs-CZ" sz="2000" i="1"/>
              <a:t>Skrytí šampióni 21. Století. Úspěšné strategie málo známých firem, které mají vedoucí postavení na světových trzích</a:t>
            </a:r>
            <a:r>
              <a:rPr lang="cs-CZ" altLang="cs-CZ" sz="2000"/>
              <a:t>, 1. vyd., Praha: Management Press, 2010, 383 s. ISBN 978-80-7261-225-3</a:t>
            </a:r>
          </a:p>
          <a:p>
            <a:r>
              <a:rPr lang="cs-CZ" altLang="cs-CZ" sz="2000"/>
              <a:t>VLČEK, R. </a:t>
            </a:r>
            <a:r>
              <a:rPr lang="cs-CZ" altLang="cs-CZ" sz="2000" i="1"/>
              <a:t>Management hodnotových inovací</a:t>
            </a:r>
            <a:r>
              <a:rPr lang="cs-CZ" altLang="cs-CZ" sz="2000"/>
              <a:t>, Praha: Management Press, 2008, 239 s. ISBN 978-80-7261-164-5</a:t>
            </a:r>
          </a:p>
          <a:p>
            <a:r>
              <a:rPr lang="cs-CZ" altLang="cs-CZ" sz="2000"/>
              <a:t>VYSKOČIL, V. K., ŠTRUP, O. </a:t>
            </a:r>
            <a:r>
              <a:rPr lang="cs-CZ" altLang="cs-CZ" sz="2000" i="1"/>
              <a:t>Podpůrné procesy a snižování režijních nákladů (Facility Management),</a:t>
            </a:r>
            <a:r>
              <a:rPr lang="cs-CZ" altLang="cs-CZ" sz="2000"/>
              <a:t> 1. vyd., Praha: Professional Publishing, 2003, 288 s. ISBN 80-86419-45-2</a:t>
            </a:r>
          </a:p>
          <a:p>
            <a:r>
              <a:rPr lang="cs-CZ" altLang="cs-CZ" sz="2000"/>
              <a:t>VYSKOČIL, V. K., ŠTRUP, O. </a:t>
            </a:r>
            <a:r>
              <a:rPr lang="cs-CZ" altLang="cs-CZ" sz="2000" i="1"/>
              <a:t>Facility Management – metoda řízení podpůrných činností</a:t>
            </a:r>
            <a:r>
              <a:rPr lang="cs-CZ" altLang="cs-CZ" sz="2000"/>
              <a:t>, 1. vyd., Ostrava: VŠB TU, 2007, 163 s. ISBN 978-80-248-1569-5</a:t>
            </a:r>
          </a:p>
        </p:txBody>
      </p:sp>
    </p:spTree>
    <p:extLst>
      <p:ext uri="{BB962C8B-B14F-4D97-AF65-F5344CB8AC3E}">
        <p14:creationId xmlns:p14="http://schemas.microsoft.com/office/powerpoint/2010/main" val="3428136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/>
              <a:t>LITERATURA A PRAMENY (3)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17713"/>
            <a:ext cx="8726488" cy="2478087"/>
          </a:xfrm>
        </p:spPr>
        <p:txBody>
          <a:bodyPr/>
          <a:lstStyle/>
          <a:p>
            <a:r>
              <a:rPr lang="cs-CZ" altLang="cs-CZ" sz="1800"/>
              <a:t>VYSKOČIL, V. K., ŠTRUP, O., PAVLÍK, M. </a:t>
            </a:r>
            <a:r>
              <a:rPr lang="cs-CZ" altLang="cs-CZ" sz="1800" i="1"/>
              <a:t>Facility Management a Public Private Partnership</a:t>
            </a:r>
            <a:r>
              <a:rPr lang="cs-CZ" altLang="cs-CZ" sz="1800"/>
              <a:t>, 1. vyd., Praha: Profesional Publishing, 2007, 262 s. ISBN 978-80-86946-34-4</a:t>
            </a:r>
          </a:p>
          <a:p>
            <a:r>
              <a:rPr lang="cs-CZ" altLang="cs-CZ" sz="1800"/>
              <a:t>VYSKOČIL, V. K. </a:t>
            </a:r>
            <a:r>
              <a:rPr lang="cs-CZ" altLang="cs-CZ" sz="1800" i="1"/>
              <a:t>Facility Management – procesy a řízení podpůrných činností</a:t>
            </a:r>
            <a:r>
              <a:rPr lang="cs-CZ" altLang="cs-CZ" sz="1800"/>
              <a:t>, 1. vyd., Praha: Professional Publishing, 2009, 176 s. ISBN 978-80-86946-97-9</a:t>
            </a:r>
          </a:p>
          <a:p>
            <a:r>
              <a:rPr lang="cs-CZ" altLang="cs-CZ" sz="1800"/>
              <a:t>VYSKOČIL, V. K. a kol. </a:t>
            </a:r>
            <a:r>
              <a:rPr lang="cs-CZ" altLang="cs-CZ" sz="1800" i="1"/>
              <a:t>Management podpůrných procesů – Facility Management</a:t>
            </a:r>
            <a:r>
              <a:rPr lang="cs-CZ" altLang="cs-CZ" sz="1800"/>
              <a:t>, 1. vyd., Praha: Professional Publishing, 2010, 415 s. ISBN 978-80-7431-022-5</a:t>
            </a:r>
          </a:p>
        </p:txBody>
      </p:sp>
    </p:spTree>
    <p:extLst>
      <p:ext uri="{BB962C8B-B14F-4D97-AF65-F5344CB8AC3E}">
        <p14:creationId xmlns:p14="http://schemas.microsoft.com/office/powerpoint/2010/main" val="1688587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81000"/>
            <a:ext cx="7793038" cy="922338"/>
          </a:xfrm>
        </p:spPr>
        <p:txBody>
          <a:bodyPr/>
          <a:lstStyle/>
          <a:p>
            <a:pPr algn="ctr"/>
            <a:r>
              <a:rPr lang="cs-CZ" altLang="cs-CZ" sz="4000" b="1" dirty="0"/>
              <a:t>1.2. HODNOTOTVORNÉ ČINNOSTI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438400"/>
            <a:ext cx="8726488" cy="4114800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Primární (základní) činnosti </a:t>
            </a:r>
            <a:r>
              <a:rPr lang="cs-CZ" altLang="cs-CZ" sz="2800" dirty="0"/>
              <a:t>– v každém podniku lze primární činnosti rozdělit do 5 generických kategorií (řízení vstupních a výstupních operací – logistika, výroba a provoz, marketing a provoz, servisní služby)</a:t>
            </a:r>
          </a:p>
          <a:p>
            <a:r>
              <a:rPr lang="cs-CZ" altLang="cs-CZ" sz="2800" b="1" dirty="0">
                <a:solidFill>
                  <a:srgbClr val="FF0000"/>
                </a:solidFill>
              </a:rPr>
              <a:t>Podpůrné činnosti </a:t>
            </a:r>
            <a:r>
              <a:rPr lang="cs-CZ" altLang="cs-CZ" sz="2800" dirty="0"/>
              <a:t>– napomáhají primárním činnostem i sobě navzájem tím, že obstarávají vstupy, technologii, pracovní síly a rozličné podnikové funkce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95536" y="5877272"/>
            <a:ext cx="8208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Zdroj: VYSKOČIL, V. K.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1.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2010, 415 s. ISBN 978-80-7431-022-5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668190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1.2. Primární vs. Podpůrné procesy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Primární procesy, </a:t>
            </a:r>
            <a:r>
              <a:rPr lang="cs-CZ" dirty="0" err="1"/>
              <a:t>core</a:t>
            </a:r>
            <a:r>
              <a:rPr lang="cs-CZ" dirty="0"/>
              <a:t> business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Procesy, pro které podnik byl vytvořen, konkurenční výhoda podniku</a:t>
            </a:r>
          </a:p>
          <a:p>
            <a:r>
              <a:rPr lang="cs-CZ" dirty="0"/>
              <a:t>Procesy, které přináší podniků zisk</a:t>
            </a:r>
          </a:p>
          <a:p>
            <a:r>
              <a:rPr lang="cs-CZ" dirty="0"/>
              <a:t>Procesy, které realizují mise (strategické cíle) podniku</a:t>
            </a:r>
          </a:p>
          <a:p>
            <a:endParaRPr lang="cs-CZ" i="1" dirty="0"/>
          </a:p>
          <a:p>
            <a:pPr marL="0" indent="0">
              <a:buNone/>
            </a:pPr>
            <a:r>
              <a:rPr lang="cs-CZ" i="1" dirty="0"/>
              <a:t>Příklad: výroba, distribuce, marketing a obchod</a:t>
            </a:r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Podpůrné procesy, </a:t>
            </a:r>
            <a:r>
              <a:rPr lang="cs-CZ" dirty="0" err="1"/>
              <a:t>facility</a:t>
            </a:r>
            <a:r>
              <a:rPr lang="cs-CZ" dirty="0"/>
              <a:t> management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Procesy, které nejsou konkurenční výhodou podniku</a:t>
            </a:r>
          </a:p>
          <a:p>
            <a:r>
              <a:rPr lang="cs-CZ" dirty="0"/>
              <a:t>Procesy, při úspěšné realizací kterých mohou vznikat úspory, </a:t>
            </a:r>
          </a:p>
          <a:p>
            <a:r>
              <a:rPr lang="cs-CZ" dirty="0"/>
              <a:t>Procesy, které podporují základní podnikání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i="1" dirty="0"/>
              <a:t>Příklad: infrastruktura podniku, obstaravatelská činnost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1184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4380</Words>
  <Application>Microsoft Office PowerPoint</Application>
  <PresentationFormat>Předvádění na obrazovce (4:3)</PresentationFormat>
  <Paragraphs>418</Paragraphs>
  <Slides>78</Slides>
  <Notes>78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3" baseType="lpstr">
      <vt:lpstr>Arial</vt:lpstr>
      <vt:lpstr>Calibri</vt:lpstr>
      <vt:lpstr>Wingdings</vt:lpstr>
      <vt:lpstr>1_Office Theme</vt:lpstr>
      <vt:lpstr>Rastrový obrázek</vt:lpstr>
      <vt:lpstr>MANAGEMENT PODPŮRNÝCH PROCESŮ – FACILITY MANAGEMENT. OUTSOURCING A OFFSHORING PODNIKATELSKÝCH ČINNOSTÍ</vt:lpstr>
      <vt:lpstr>Informace k organizací semestru I</vt:lpstr>
      <vt:lpstr>Informace k organizací semestru II. Plán přednášek</vt:lpstr>
      <vt:lpstr>STRUKTURA PŘEDNÁŠKY</vt:lpstr>
      <vt:lpstr>1.  Hodnotový řetězec (M. Porter). Základní podnikání a podpůrné procesy</vt:lpstr>
      <vt:lpstr>1.1. HODNOTOVÝ ŘETĚZEC (M. Porter)</vt:lpstr>
      <vt:lpstr>1.1.SBU</vt:lpstr>
      <vt:lpstr>1.2. HODNOTOTVORNÉ ČINNOSTI</vt:lpstr>
      <vt:lpstr>1.2. Primární vs. Podpůrné procesy</vt:lpstr>
      <vt:lpstr>1.3. PROCES ŘÍZENÍ PODPŮRNÝCH ČINNOSTÍ</vt:lpstr>
      <vt:lpstr>1.4. VÝVOJ FACILITY MANAGEMENTU</vt:lpstr>
      <vt:lpstr>2. Cíl a metody řízení podpůrných procesů. Facility Management (FM)</vt:lpstr>
      <vt:lpstr>2. 1.Cíle a metody řízení podpůrných procesů</vt:lpstr>
      <vt:lpstr>2.2.PRINCIP „ŠTÍHLÉ VÝROBY“</vt:lpstr>
      <vt:lpstr>2.2.„Štíhlý management“- 10 HLAVNÍCH DŮVODŮ ZEŠTÍHLENÍ VÝROBY (1)</vt:lpstr>
      <vt:lpstr>2.2.„Štíhlý management“-  10 HLAVNÍCH DŮVODŮ ZEŠTÍHLENÍ VÝROBY (2)</vt:lpstr>
      <vt:lpstr>2.2.„Štíhlý management“- 10 HLAVNÍCH DŮVODŮ ZEŠTÍHLENÍ VÝROBY (3)</vt:lpstr>
      <vt:lpstr>2.2.„Štíhlý management“- RIZIKA ROZHODNUTÍ O POUŽITÍ METODY „ZEŠTÍHLENÍ VÝROBY“</vt:lpstr>
      <vt:lpstr>2.2. CÍL METODY FM – SYNERGIE „3P“</vt:lpstr>
      <vt:lpstr>2. 3. FACILITY MANAGEMENT</vt:lpstr>
      <vt:lpstr>2.3. MANAGEMENT PODPŮRNÝCH ČINNOSTÍ</vt:lpstr>
      <vt:lpstr>2.3. Hlavní skupiny podpůrných činností</vt:lpstr>
      <vt:lpstr>2.3. RÁMEC PODPŮRNÝCH PROCESŮ</vt:lpstr>
      <vt:lpstr>2.3. IFMA</vt:lpstr>
      <vt:lpstr>2.4. MODEL ZÁKAZNICKY ORIENTOVANÝCH ČINNOSTÍ PODPŮRNÝCH PROCESŮ</vt:lpstr>
      <vt:lpstr>3. Poskytování podpůrných služeb. Outsourcing a offshoring</vt:lpstr>
      <vt:lpstr>3.1. EXTERNÍ FORMA FM</vt:lpstr>
      <vt:lpstr>3.1. VÝVOJ POHLEDU NA OUTSOURCING SLUŽEB V ČASE</vt:lpstr>
      <vt:lpstr>3.1.VÝVOJ OUTSOURCINGU ICT V UPLYNULÝCH DESETILETÍCH</vt:lpstr>
      <vt:lpstr>3.2. VYMEZENÍ POJMŮ</vt:lpstr>
      <vt:lpstr>3.3. Outsourcing</vt:lpstr>
      <vt:lpstr>3.3.1. Základní pojmy</vt:lpstr>
      <vt:lpstr>3.3.2. ÚROVNĚ OUTSOURCINGU</vt:lpstr>
      <vt:lpstr>3.3.3. DŮVODY ORO ÚVAHU O REALIZACI OUTSOURCINGU VE FIRMĚ</vt:lpstr>
      <vt:lpstr>3.3.4. UPLATNĚNÍ PRINCIPŮ OUTSOURCINGU</vt:lpstr>
      <vt:lpstr>3.3.5. SCHÉMA OUTSOURCINGU</vt:lpstr>
      <vt:lpstr>3.3.5.  SCHÉMA INSOURCINGU</vt:lpstr>
      <vt:lpstr>3.4. Rozhodování typu dělej nebo nakup </vt:lpstr>
      <vt:lpstr>3.4.1. ČINNOSTI - PROCESY</vt:lpstr>
      <vt:lpstr>3.4.2.STRATEGIE ROZHODOVÁNÍ</vt:lpstr>
      <vt:lpstr>3.4.2. ROZHODOVÁNÍ TYPU „DĚLEJ NEBO NAKUP“</vt:lpstr>
      <vt:lpstr>3.4. ROZHODOVÁNÍ TYPU „DĚLEJ NEBO NAKUP“: ROZHODOVACÍ STROM STRATEGIE „VYROB NEBO KUP“</vt:lpstr>
      <vt:lpstr>3.4. ROZHODOVÁNÍ TYPU „DĚLEJ NEBO NAKUP“: VOLBA STRATEGIE „VYROB“</vt:lpstr>
      <vt:lpstr>3.4.2. ROZHODOVÁNÍ TYPU „DĚLEJ NEBO NAKUP“: VOLBA STRATEGIE „KUP“</vt:lpstr>
      <vt:lpstr>3.4.2. KROKY V ROZHODOVÁNÍ „NAKUP – DĚLEJ“</vt:lpstr>
      <vt:lpstr>3.5. Outsourcingové projekty</vt:lpstr>
      <vt:lpstr>3.5.1.DIAGRAM PŘÍČIN A DŮSLEDKŮ PRO REALIZACI OUTSOURCINGOVÉHO PROJEKTU</vt:lpstr>
      <vt:lpstr>3.5.2.FAKTORY ÚSPĚŠNÉ REALIZACE OUTSOURCINGU</vt:lpstr>
      <vt:lpstr>3.5.3.CHYBY PŘI REALIZACI OUTSOURCINGOVÝCH PROJEKTŮ (1)</vt:lpstr>
      <vt:lpstr>3.5.3.CHYBY PŘI REALIZACI OUTSOURCINGOVÝCH PROJEKTŮ (2)</vt:lpstr>
      <vt:lpstr>3.5.5.FÁZE PROCESU REALIZACE OUTSOURCINGOVÉHO PROJEKTU</vt:lpstr>
      <vt:lpstr>CO LZE V PODNIKU OUTSOURCOVAT?</vt:lpstr>
      <vt:lpstr>3.6.Vývoj outsourcingu jeho důvody. Aktuální trendy</vt:lpstr>
      <vt:lpstr>3.6.1.MĚNÍCÍ SE KRITÉRIA OUTSOURCINGU</vt:lpstr>
      <vt:lpstr>3.6.2. SOUČASNÉ TRENDY MODERNÍHO MANAGEMENTU</vt:lpstr>
      <vt:lpstr>3.6.2. SOUČASNOST</vt:lpstr>
      <vt:lpstr>3.6.2. AKTUÁLNÍ OUTSOURCING</vt:lpstr>
      <vt:lpstr>3.6.2. KRITÉRIA ROZPOZNÁVÁNÍ ZÁKLADNÍCH HODNOTOTVORNÝCH ČINNOSTÍ</vt:lpstr>
      <vt:lpstr>3.6.2. MOŽNOSTI VYTĚSNĚNÍ URČITÝCH ČINNOSTÍ</vt:lpstr>
      <vt:lpstr>3.6.3. VARIANTY OUTSOURCINGU V OBLASTI ICT</vt:lpstr>
      <vt:lpstr>3.6.3. ZÁKLADNÍ LIMITY, OMEZUJÍCÍ OUTSOURCING JAKÉKOLI ČINNOSTI</vt:lpstr>
      <vt:lpstr>3.6.4. DŮVODY PRO VYUŽÍVÁNÍ OUTSOURCINGU</vt:lpstr>
      <vt:lpstr>3.6.4. Rekapitulace důvodů: organizační</vt:lpstr>
      <vt:lpstr>3.6.4. Rekapitulace důvodů: DŮVODY PROCESNÍ</vt:lpstr>
      <vt:lpstr>3.6.4. Rekapitulace důvodů: DŮVODY FINANČNÍ</vt:lpstr>
      <vt:lpstr>3.6.4. Rekapitulace důvodů: DŮVODY VÝNOSOVÉ</vt:lpstr>
      <vt:lpstr>3.6.4. Rekapitulace důvodů: DŮVODY NÁKLADOVÉ</vt:lpstr>
      <vt:lpstr>3.6.4. Rekapitulace důvodů: DŮVODY ZAMĚSTNANECKÉ</vt:lpstr>
      <vt:lpstr>3.6.5. OUTSOURCING</vt:lpstr>
      <vt:lpstr>3.6.5. VÝHODY A NEVÝHODY OUTSOURCINGU</vt:lpstr>
      <vt:lpstr>3.7. Offshoring</vt:lpstr>
      <vt:lpstr>3.7.1.OFFSHORING</vt:lpstr>
      <vt:lpstr>3.7.1. PODSTATA OFFSHORINGU</vt:lpstr>
      <vt:lpstr>3.7.2.DĚLENÍ OFFSHORINGU</vt:lpstr>
      <vt:lpstr>3.7.3.Průmyslový outsourcing a offshoring –základní pojmy</vt:lpstr>
      <vt:lpstr>LITERATURA A PRAMENY (1)</vt:lpstr>
      <vt:lpstr>LITERATURA A PRAMENY (2)</vt:lpstr>
      <vt:lpstr>LITERATURA A PRAMENY (3)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PODPŮRNÝCH PROCESŮ – FACILITY MANAGEMENT. OUTSOURCING A OFFSHORING PODNIKATELSKÝCH ČINNOSTÍ</dc:title>
  <dc:creator>ChytilovaE</dc:creator>
  <cp:lastModifiedBy>Chytilová Ekaterina</cp:lastModifiedBy>
  <cp:revision>32</cp:revision>
  <cp:lastPrinted>2019-09-16T10:38:54Z</cp:lastPrinted>
  <dcterms:created xsi:type="dcterms:W3CDTF">2016-09-05T07:54:29Z</dcterms:created>
  <dcterms:modified xsi:type="dcterms:W3CDTF">2022-02-18T09:23:58Z</dcterms:modified>
</cp:coreProperties>
</file>