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477" r:id="rId2"/>
    <p:sldId id="352" r:id="rId3"/>
    <p:sldId id="350" r:id="rId4"/>
    <p:sldId id="353" r:id="rId5"/>
    <p:sldId id="478" r:id="rId6"/>
    <p:sldId id="309" r:id="rId7"/>
    <p:sldId id="479" r:id="rId8"/>
    <p:sldId id="475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/>
  <p:cmAuthor id="2" name="Renáta" initials="R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579" autoAdjust="0"/>
  </p:normalViewPr>
  <p:slideViewPr>
    <p:cSldViewPr snapToGrid="0" snapToObjects="1">
      <p:cViewPr>
        <p:scale>
          <a:sx n="80" d="100"/>
          <a:sy n="80" d="100"/>
        </p:scale>
        <p:origin x="-108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04-07T14:19:45.532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15.2.2022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626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Organizace předmětu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Úvod + Požadavky k ukončení studijního předmětu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37385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2021/2022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112FCA39-295A-4D4B-8D46-B1873CFD999C}"/>
              </a:ext>
            </a:extLst>
          </p:cNvPr>
          <p:cNvSpPr/>
          <p:nvPr/>
        </p:nvSpPr>
        <p:spPr>
          <a:xfrm>
            <a:off x="4290060" y="5040753"/>
            <a:ext cx="45810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Studijní program: Ekonomika a management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Obor: Ekonomika a management malých a středních podniků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Ročník: </a:t>
            </a:r>
            <a:r>
              <a:rPr lang="cs-CZ" sz="1400" dirty="0">
                <a:solidFill>
                  <a:srgbClr val="D10202"/>
                </a:solidFill>
                <a:latin typeface="Calibri"/>
                <a:cs typeface="Arial"/>
              </a:rPr>
              <a:t>1.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/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Typ studia: navazující (NMgr.)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Forma: prezenční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předmětu (anotace)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Cílem předmětu je seznámit studenty s významem marketingové komunikace pro firemní aktivity a vlivem marketingové komunikace na rozhodování zákazníků. </a:t>
            </a:r>
          </a:p>
          <a:p>
            <a:pPr algn="just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Studenti se naučí formulovat sdělení využívaná v marketingové komunikaci, volit účinné</a:t>
            </a:r>
          </a:p>
          <a:p>
            <a:pPr algn="just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nástroje marketingové komunikace, volbu správných médií, sestavovat strategie marketingové komunikace; pochopí význam a účinnost integrované marketingové komunikace ovlivněné digitálními technologiemi.</a:t>
            </a:r>
          </a:p>
          <a:p>
            <a:pPr marL="0" indent="0" algn="just">
              <a:lnSpc>
                <a:spcPct val="150000"/>
              </a:lnSpc>
              <a:spcBef>
                <a:spcPts val="100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5830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Komunikační proces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Modely marketingové komunikace; AIDA, ATR, DAGMAR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Komunikační mix a životní cyklus výrobku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Reklama,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Podpora prodeje, přímý marketing, telemarketing, public relations, sponzoring, veletrhy, výstavy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Marketingová komunikace mezi organizacemi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Marketingová komunikace na internetu; textová reklama, bannerová reklama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Trendy marketingové komunikace v 21. století (</a:t>
            </a:r>
            <a:r>
              <a:rPr lang="cs-CZ" sz="1600" dirty="0" err="1">
                <a:solidFill>
                  <a:prstClr val="black"/>
                </a:solidFill>
              </a:rPr>
              <a:t>product</a:t>
            </a:r>
            <a:r>
              <a:rPr lang="cs-CZ" sz="1600" dirty="0">
                <a:solidFill>
                  <a:prstClr val="black"/>
                </a:solidFill>
              </a:rPr>
              <a:t> </a:t>
            </a:r>
            <a:r>
              <a:rPr lang="cs-CZ" sz="1600" dirty="0" err="1">
                <a:solidFill>
                  <a:prstClr val="black"/>
                </a:solidFill>
              </a:rPr>
              <a:t>placement</a:t>
            </a:r>
            <a:r>
              <a:rPr lang="cs-CZ" sz="1600" dirty="0">
                <a:solidFill>
                  <a:prstClr val="black"/>
                </a:solidFill>
              </a:rPr>
              <a:t>, guerillová reklama, mobilní marketing, </a:t>
            </a:r>
            <a:r>
              <a:rPr lang="cs-CZ" sz="1600" dirty="0" err="1">
                <a:solidFill>
                  <a:prstClr val="black"/>
                </a:solidFill>
              </a:rPr>
              <a:t>WoM</a:t>
            </a:r>
            <a:r>
              <a:rPr lang="cs-CZ" sz="1600" dirty="0">
                <a:solidFill>
                  <a:prstClr val="black"/>
                </a:solidFill>
              </a:rPr>
              <a:t>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85464" cy="4525963"/>
          </a:xfrm>
          <a:noFill/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cs-CZ" sz="1600" b="1" dirty="0"/>
              <a:t>Základní literatura: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KOTLER, P. a K. L. KELLER. Marketing management. Praha: Grada </a:t>
            </a:r>
            <a:r>
              <a:rPr lang="cs-CZ" sz="1600" dirty="0" err="1"/>
              <a:t>Publishing</a:t>
            </a:r>
            <a:r>
              <a:rPr lang="cs-CZ" sz="1600" dirty="0"/>
              <a:t>, 2013. ISBN </a:t>
            </a:r>
            <a:br>
              <a:rPr lang="cs-CZ" sz="1600" dirty="0"/>
            </a:br>
            <a:r>
              <a:rPr lang="cs-CZ" sz="1600" dirty="0"/>
              <a:t>978-80-247-4150-5.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Marketingová komunikace (ZÁVODNÝ POSPÍŠIL JAN)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KARLÍČEK, Miroslav a Petr KRÁL. Marketingová komunikace: jak komunikovat na našem trhu. Praha: Grada </a:t>
            </a:r>
            <a:r>
              <a:rPr lang="cs-CZ" sz="1600" dirty="0" err="1"/>
              <a:t>Publishing</a:t>
            </a:r>
            <a:r>
              <a:rPr lang="cs-CZ" sz="1600" dirty="0"/>
              <a:t>, 2011. ISBN 978-80-247-3541-2.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PŘIKRYLOVÁ, Jana a Hana JAHODOVÁ. Moderní marketingová komunikace. Praha: Grada </a:t>
            </a:r>
            <a:r>
              <a:rPr lang="cs-CZ" sz="1600" dirty="0" err="1"/>
              <a:t>Publishing</a:t>
            </a:r>
            <a:r>
              <a:rPr lang="cs-CZ" sz="1600" dirty="0"/>
              <a:t>, 2010. ISBN 978-80-247-3622-8.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sz="16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cs-CZ" sz="1600" b="1" dirty="0"/>
              <a:t>Doporučená literatura: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Marketing a média.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Marketingová komunikace.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VYSEKALOVÁ, Jitka. Psychologie reklamy. Praha: Grada </a:t>
            </a:r>
            <a:r>
              <a:rPr lang="cs-CZ" sz="1600" dirty="0" err="1"/>
              <a:t>Publishing</a:t>
            </a:r>
            <a:r>
              <a:rPr lang="cs-CZ" sz="1600" dirty="0"/>
              <a:t>, 2012. ISBN </a:t>
            </a:r>
            <a:br>
              <a:rPr lang="cs-CZ" sz="1600" dirty="0"/>
            </a:br>
            <a:r>
              <a:rPr lang="cs-CZ" sz="1600" dirty="0"/>
              <a:t>978-80-247-4005-8.</a:t>
            </a:r>
          </a:p>
        </p:txBody>
      </p:sp>
    </p:spTree>
    <p:extLst>
      <p:ext uri="{BB962C8B-B14F-4D97-AF65-F5344CB8AC3E}">
        <p14:creationId xmlns:p14="http://schemas.microsoft.com/office/powerpoint/2010/main" val="154146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Termíny přednášek a cvičení (úterý)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xmlns="" id="{9431A110-04B3-4637-A77F-C4737CD79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660606"/>
              </p:ext>
            </p:extLst>
          </p:nvPr>
        </p:nvGraphicFramePr>
        <p:xfrm>
          <a:off x="493712" y="4992981"/>
          <a:ext cx="815657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132">
                  <a:extLst>
                    <a:ext uri="{9D8B030D-6E8A-4147-A177-3AD203B41FA5}">
                      <a16:colId xmlns:a16="http://schemas.microsoft.com/office/drawing/2014/main" xmlns="" val="1274210595"/>
                    </a:ext>
                  </a:extLst>
                </a:gridCol>
                <a:gridCol w="4083443">
                  <a:extLst>
                    <a:ext uri="{9D8B030D-6E8A-4147-A177-3AD203B41FA5}">
                      <a16:colId xmlns:a16="http://schemas.microsoft.com/office/drawing/2014/main" xmlns="" val="28899518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Zápočet/seminární práce: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čtvrtek 31. 3.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5626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Zkouškový test: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úterý </a:t>
                      </a:r>
                      <a:r>
                        <a:rPr kumimoji="0" lang="cs-C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. 5.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9601960"/>
                  </a:ext>
                </a:extLst>
              </a:tr>
            </a:tbl>
          </a:graphicData>
        </a:graphic>
      </p:graphicFrame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xmlns="" id="{620EC014-FA33-40D1-A2D2-2AABD2F321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391518"/>
              </p:ext>
            </p:extLst>
          </p:nvPr>
        </p:nvGraphicFramePr>
        <p:xfrm>
          <a:off x="493711" y="1844237"/>
          <a:ext cx="8156575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234">
                  <a:extLst>
                    <a:ext uri="{9D8B030D-6E8A-4147-A177-3AD203B41FA5}">
                      <a16:colId xmlns:a16="http://schemas.microsoft.com/office/drawing/2014/main" xmlns="" val="2140375510"/>
                    </a:ext>
                  </a:extLst>
                </a:gridCol>
                <a:gridCol w="4042341">
                  <a:extLst>
                    <a:ext uri="{9D8B030D-6E8A-4147-A177-3AD203B41FA5}">
                      <a16:colId xmlns:a16="http://schemas.microsoft.com/office/drawing/2014/main" xmlns="" val="4045669104"/>
                    </a:ext>
                  </a:extLst>
                </a:gridCol>
              </a:tblGrid>
              <a:tr h="14914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7584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1. týden – 15. 2. 2022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7. týden – 29. 3. 2022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2173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2. týden – 22. 2. 2022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8. týden –   5. 4. 2022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806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3. týden –   1. 3. 2022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9. týden –  12. 4. 2022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0770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4. týden –   8. 3. 2022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10. týden – 19. 4. 2022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1144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5. týden – 15. 3. 2022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11. týden – 26. 4. 2022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9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6. týden – 22. 3. 2022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12. týden –   3. 5. 2022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5721242"/>
                  </a:ext>
                </a:extLst>
              </a:tr>
            </a:tbl>
          </a:graphicData>
        </a:graphic>
      </p:graphicFrame>
      <p:sp>
        <p:nvSpPr>
          <p:cNvPr id="11" name="Zástupný obsah 10">
            <a:extLst>
              <a:ext uri="{FF2B5EF4-FFF2-40B4-BE49-F238E27FC236}">
                <a16:creationId xmlns:a16="http://schemas.microsoft.com/office/drawing/2014/main" xmlns="" id="{AF3D6F43-B9BC-4395-97D1-D89D53D3F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657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861060"/>
            <a:ext cx="6718685" cy="5334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Ukončení studijního předmětu</a:t>
            </a: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7" y="1563880"/>
            <a:ext cx="7983583" cy="4622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/>
              <a:t>Název studijního předmětu: Marketingová komunikace</a:t>
            </a:r>
          </a:p>
          <a:p>
            <a:pPr marL="0" indent="0">
              <a:buNone/>
            </a:pPr>
            <a:r>
              <a:rPr lang="cs-CZ" sz="1600" dirty="0"/>
              <a:t>Zkratka předmětu: XMK</a:t>
            </a:r>
          </a:p>
          <a:p>
            <a:pPr marL="0" indent="0">
              <a:buNone/>
            </a:pPr>
            <a:r>
              <a:rPr lang="cs-CZ" sz="1600" dirty="0"/>
              <a:t>Počet kreditů: 4</a:t>
            </a:r>
          </a:p>
          <a:p>
            <a:pPr marL="0" indent="0">
              <a:buNone/>
            </a:pPr>
            <a:r>
              <a:rPr lang="cs-CZ" sz="1600" dirty="0"/>
              <a:t>Rozsah hodin: přednáška (2 hod./týden) + cvičení (1 hod./týden)</a:t>
            </a:r>
          </a:p>
          <a:p>
            <a:pPr marL="0" indent="0">
              <a:buNone/>
            </a:pPr>
            <a:r>
              <a:rPr lang="cs-CZ" sz="1600" dirty="0"/>
              <a:t>Způsob zakončení: zápočet před zkouškou + zkouška</a:t>
            </a:r>
          </a:p>
          <a:p>
            <a:pPr marL="0" indent="0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Požadavky na studenta:</a:t>
            </a:r>
          </a:p>
          <a:p>
            <a:pPr marL="457200" indent="-457200" algn="just">
              <a:buAutoNum type="arabicPeriod"/>
            </a:pPr>
            <a:r>
              <a:rPr lang="cs-CZ" sz="1600" b="1" dirty="0"/>
              <a:t>Aktivní účast ve výuce: </a:t>
            </a:r>
            <a:r>
              <a:rPr lang="cs-CZ" sz="1600" dirty="0"/>
              <a:t>docházka min. </a:t>
            </a:r>
            <a:r>
              <a:rPr lang="cs-CZ" sz="1600" dirty="0" smtClean="0"/>
              <a:t>75 % (povoleny 3 absence).</a:t>
            </a:r>
            <a:endParaRPr lang="cs-CZ" sz="1600" dirty="0"/>
          </a:p>
          <a:p>
            <a:pPr marL="457200" lvl="0" indent="-457200">
              <a:buFont typeface="Arial"/>
              <a:buAutoNum type="arabicPeriod"/>
            </a:pPr>
            <a:r>
              <a:rPr lang="cs-CZ" sz="1600" b="1" dirty="0">
                <a:solidFill>
                  <a:prstClr val="black"/>
                </a:solidFill>
              </a:rPr>
              <a:t>Zápočet/seminární práce</a:t>
            </a:r>
            <a:r>
              <a:rPr lang="cs-CZ" sz="1600" dirty="0">
                <a:solidFill>
                  <a:prstClr val="black"/>
                </a:solidFill>
              </a:rPr>
              <a:t>: </a:t>
            </a:r>
            <a:r>
              <a:rPr lang="cs-CZ" sz="1600" dirty="0" smtClean="0">
                <a:solidFill>
                  <a:prstClr val="black"/>
                </a:solidFill>
              </a:rPr>
              <a:t>„Komunikační mix – myšlenkové mapy“  </a:t>
            </a:r>
            <a:r>
              <a:rPr lang="cs-CZ" sz="1600" dirty="0">
                <a:solidFill>
                  <a:srgbClr val="92D050"/>
                </a:solidFill>
              </a:rPr>
              <a:t/>
            </a:r>
            <a:br>
              <a:rPr lang="cs-CZ" sz="1600" dirty="0">
                <a:solidFill>
                  <a:srgbClr val="92D050"/>
                </a:solidFill>
              </a:rPr>
            </a:br>
            <a:r>
              <a:rPr lang="cs-CZ" sz="1600" dirty="0">
                <a:solidFill>
                  <a:prstClr val="black"/>
                </a:solidFill>
              </a:rPr>
              <a:t>Rozsah práce: titulní strana + </a:t>
            </a:r>
            <a:r>
              <a:rPr lang="cs-CZ" sz="1600" dirty="0" smtClean="0">
                <a:solidFill>
                  <a:prstClr val="black"/>
                </a:solidFill>
              </a:rPr>
              <a:t>6-7 stran </a:t>
            </a:r>
            <a:r>
              <a:rPr lang="cs-CZ" sz="1600" dirty="0">
                <a:solidFill>
                  <a:prstClr val="black"/>
                </a:solidFill>
              </a:rPr>
              <a:t>A4. Odevzdání ve </a:t>
            </a:r>
            <a:r>
              <a:rPr lang="cs-CZ" sz="1600" dirty="0" smtClean="0">
                <a:solidFill>
                  <a:prstClr val="black"/>
                </a:solidFill>
              </a:rPr>
              <a:t>Wordu či PDF, šablona pro seminární práce, vložit </a:t>
            </a:r>
            <a:r>
              <a:rPr lang="cs-CZ" sz="1600" dirty="0">
                <a:solidFill>
                  <a:prstClr val="black"/>
                </a:solidFill>
              </a:rPr>
              <a:t>do IS/MVŠO. </a:t>
            </a:r>
            <a:br>
              <a:rPr lang="cs-CZ" sz="1600" dirty="0">
                <a:solidFill>
                  <a:prstClr val="black"/>
                </a:solidFill>
              </a:rPr>
            </a:br>
            <a:r>
              <a:rPr lang="cs-CZ" sz="1600" dirty="0">
                <a:solidFill>
                  <a:prstClr val="black"/>
                </a:solidFill>
              </a:rPr>
              <a:t>Termín: </a:t>
            </a:r>
            <a:r>
              <a:rPr lang="cs-CZ" sz="1600" b="1" dirty="0">
                <a:solidFill>
                  <a:prstClr val="black"/>
                </a:solidFill>
              </a:rPr>
              <a:t>31. 3. 2022</a:t>
            </a:r>
            <a:r>
              <a:rPr lang="cs-CZ" sz="1600" dirty="0">
                <a:solidFill>
                  <a:prstClr val="black"/>
                </a:solidFill>
              </a:rPr>
              <a:t>.</a:t>
            </a:r>
          </a:p>
          <a:p>
            <a:pPr marL="457200" lvl="0" indent="-457200" algn="just">
              <a:buFont typeface="Arial"/>
              <a:buAutoNum type="arabicPeriod"/>
            </a:pPr>
            <a:r>
              <a:rPr lang="cs-CZ" sz="1600" b="1" dirty="0" smtClean="0">
                <a:solidFill>
                  <a:prstClr val="black"/>
                </a:solidFill>
              </a:rPr>
              <a:t>Zkouška/písemný </a:t>
            </a:r>
            <a:r>
              <a:rPr lang="cs-CZ" sz="1600" b="1" dirty="0">
                <a:solidFill>
                  <a:prstClr val="black"/>
                </a:solidFill>
              </a:rPr>
              <a:t>test: </a:t>
            </a:r>
            <a:r>
              <a:rPr lang="cs-CZ" sz="1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úspěšné splnění testu min. 60 %. </a:t>
            </a:r>
            <a:r>
              <a:rPr lang="cs-CZ" sz="1600" dirty="0">
                <a:solidFill>
                  <a:prstClr val="black"/>
                </a:solidFill>
              </a:rPr>
              <a:t>Termín: </a:t>
            </a:r>
            <a:r>
              <a:rPr lang="cs-CZ" sz="1600" b="1" dirty="0">
                <a:solidFill>
                  <a:prstClr val="black"/>
                </a:solidFill>
              </a:rPr>
              <a:t>10. 5. 2022</a:t>
            </a:r>
            <a:r>
              <a:rPr lang="cs-CZ" sz="1600" b="1" dirty="0">
                <a:solidFill>
                  <a:srgbClr val="92D050"/>
                </a:solidFill>
              </a:rPr>
              <a:t> </a:t>
            </a:r>
            <a:r>
              <a:rPr lang="cs-CZ" sz="1600" dirty="0">
                <a:solidFill>
                  <a:prstClr val="black"/>
                </a:solidFill>
              </a:rPr>
              <a:t>(změna možná dle aktuálního vývoje situace Covid-19).</a:t>
            </a:r>
          </a:p>
          <a:p>
            <a:pPr marL="457200" indent="-457200">
              <a:buFont typeface="Arial"/>
              <a:buAutoNum type="arabicPeriod"/>
            </a:pPr>
            <a:endParaRPr lang="cs-CZ" sz="1600" dirty="0"/>
          </a:p>
          <a:p>
            <a:pPr marL="457200" indent="-457200">
              <a:buFont typeface="Arial"/>
              <a:buAutoNum type="arabicPeriod"/>
            </a:pPr>
            <a:endParaRPr lang="cs-CZ" sz="18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483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Zadání 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85464" cy="4525963"/>
          </a:xfrm>
          <a:noFill/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cs-CZ" sz="1600" dirty="0"/>
              <a:t>Téma seminární práce: </a:t>
            </a:r>
            <a:r>
              <a:rPr lang="cs-CZ" sz="1600" b="1" dirty="0" smtClean="0">
                <a:solidFill>
                  <a:prstClr val="black"/>
                </a:solidFill>
              </a:rPr>
              <a:t>„Komunikační mix – </a:t>
            </a:r>
            <a:r>
              <a:rPr lang="cs-CZ" sz="1600" b="1" dirty="0">
                <a:solidFill>
                  <a:prstClr val="black"/>
                </a:solidFill>
              </a:rPr>
              <a:t>myšlenkové mapy“  </a:t>
            </a:r>
            <a:r>
              <a:rPr lang="cs-CZ" sz="1600" dirty="0">
                <a:solidFill>
                  <a:srgbClr val="92D050"/>
                </a:solidFill>
              </a:rPr>
              <a:t/>
            </a:r>
            <a:br>
              <a:rPr lang="cs-CZ" sz="1600" dirty="0">
                <a:solidFill>
                  <a:srgbClr val="92D050"/>
                </a:solidFill>
              </a:rPr>
            </a:br>
            <a:endParaRPr lang="cs-CZ" sz="1600" dirty="0" smtClean="0">
              <a:solidFill>
                <a:srgbClr val="92D05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cs-CZ" sz="1600" dirty="0" smtClean="0"/>
              <a:t>Obsah </a:t>
            </a:r>
            <a:r>
              <a:rPr lang="cs-CZ" sz="1600" dirty="0"/>
              <a:t>(postup): </a:t>
            </a:r>
            <a:r>
              <a:rPr lang="cs-CZ" sz="1600" dirty="0" smtClean="0"/>
              <a:t>zpracujte myšlenkové mapy na 5 základních nástrojů marketingové komunikace, tzv. komunikačního mixu:</a:t>
            </a:r>
            <a:endParaRPr lang="cs-CZ" sz="1600" dirty="0"/>
          </a:p>
          <a:p>
            <a:pPr marL="857250" lvl="1" indent="-457200"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reklama,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podpora prodeje,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osobní prodej,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public relations,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přímý marketing</a:t>
            </a:r>
            <a:r>
              <a:rPr lang="cs-CZ" sz="1600" dirty="0" smtClean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cs-CZ" sz="16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1600" dirty="0" smtClean="0">
                <a:solidFill>
                  <a:prstClr val="black"/>
                </a:solidFill>
              </a:rPr>
              <a:t>Každá myšlenková mapa bude zakreslena na jednom listu A4.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prstClr val="black"/>
                </a:solidFill>
              </a:rPr>
              <a:t>Myšlenkové mapy lze psát ve Wordu či ručně.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prstClr val="black"/>
                </a:solidFill>
              </a:rPr>
              <a:t>Nutno použít šablonu pro seminární práce na MVŠO.</a:t>
            </a:r>
          </a:p>
          <a:p>
            <a:pPr marL="0" indent="0">
              <a:buNone/>
            </a:pPr>
            <a:endParaRPr lang="cs-CZ" sz="16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015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899" y="1313600"/>
            <a:ext cx="3848096" cy="1461778"/>
          </a:xfrm>
        </p:spPr>
        <p:txBody>
          <a:bodyPr>
            <a:normAutofit/>
          </a:bodyPr>
          <a:lstStyle/>
          <a:p>
            <a:r>
              <a:rPr lang="cs-CZ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 </a:t>
            </a:r>
            <a:r>
              <a:rPr lang="cs-CZ" sz="3600" b="1" dirty="0"/>
              <a:t/>
            </a:r>
            <a:br>
              <a:rPr lang="cs-CZ" sz="3600" b="1" dirty="0"/>
            </a:br>
            <a:endParaRPr lang="cs-CZ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900" y="2470248"/>
            <a:ext cx="3036258" cy="35362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100" dirty="0"/>
          </a:p>
          <a:p>
            <a:pPr marL="0" lvl="0" indent="0">
              <a:buNone/>
            </a:pPr>
            <a:endParaRPr lang="cs-CZ" sz="2100" dirty="0">
              <a:cs typeface="Arial"/>
            </a:endParaRPr>
          </a:p>
          <a:p>
            <a:pPr marL="0" indent="0">
              <a:buNone/>
            </a:pPr>
            <a:endParaRPr lang="cs-CZ" sz="2100" dirty="0"/>
          </a:p>
        </p:txBody>
      </p:sp>
      <p:pic>
        <p:nvPicPr>
          <p:cNvPr id="5" name="Grafický objekt 4" descr="Nákupní vozík">
            <a:extLst>
              <a:ext uri="{FF2B5EF4-FFF2-40B4-BE49-F238E27FC236}">
                <a16:creationId xmlns="" xmlns:a16="http://schemas.microsoft.com/office/drawing/2014/main" id="{ACC34281-671D-4F76-80F6-8C1D093028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373" y="4128036"/>
            <a:ext cx="1878448" cy="187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832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2244</TotalTime>
  <Words>446</Words>
  <Application>Microsoft Office PowerPoint</Application>
  <PresentationFormat>Předvádění na obrazovce (4:3)</PresentationFormat>
  <Paragraphs>81</Paragraphs>
  <Slides>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Office Theme</vt:lpstr>
      <vt:lpstr>MARKETINGOVÁ KOMUNIKACE  (XMK)  Organizace předmětu Úvod + Požadavky k ukončení studijního předmětu </vt:lpstr>
      <vt:lpstr>Cíle předmětu (anotace)</vt:lpstr>
      <vt:lpstr>Obsah předmětu</vt:lpstr>
      <vt:lpstr>Literatura</vt:lpstr>
      <vt:lpstr>Termíny přednášek a cvičení (úterý)</vt:lpstr>
      <vt:lpstr>Prezentace aplikace PowerPoint</vt:lpstr>
      <vt:lpstr>Zadání seminární práce</vt:lpstr>
      <vt:lpstr>Děkuji vám za pozornost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218</cp:revision>
  <cp:lastPrinted>2019-10-15T11:45:31Z</cp:lastPrinted>
  <dcterms:created xsi:type="dcterms:W3CDTF">2012-07-19T22:32:54Z</dcterms:created>
  <dcterms:modified xsi:type="dcterms:W3CDTF">2022-02-15T00:55:09Z</dcterms:modified>
</cp:coreProperties>
</file>