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618" r:id="rId2"/>
    <p:sldId id="619" r:id="rId3"/>
    <p:sldId id="556" r:id="rId4"/>
    <p:sldId id="557" r:id="rId5"/>
    <p:sldId id="564" r:id="rId6"/>
    <p:sldId id="563" r:id="rId7"/>
    <p:sldId id="558" r:id="rId8"/>
    <p:sldId id="561" r:id="rId9"/>
    <p:sldId id="565" r:id="rId10"/>
    <p:sldId id="559" r:id="rId11"/>
    <p:sldId id="560" r:id="rId12"/>
    <p:sldId id="523" r:id="rId13"/>
    <p:sldId id="522" r:id="rId14"/>
    <p:sldId id="521" r:id="rId15"/>
    <p:sldId id="520" r:id="rId16"/>
    <p:sldId id="581" r:id="rId17"/>
    <p:sldId id="611" r:id="rId18"/>
    <p:sldId id="605" r:id="rId19"/>
    <p:sldId id="609" r:id="rId20"/>
    <p:sldId id="588" r:id="rId21"/>
    <p:sldId id="589" r:id="rId22"/>
    <p:sldId id="607" r:id="rId23"/>
    <p:sldId id="608" r:id="rId24"/>
    <p:sldId id="583" r:id="rId25"/>
    <p:sldId id="601" r:id="rId26"/>
    <p:sldId id="582" r:id="rId27"/>
    <p:sldId id="586" r:id="rId28"/>
    <p:sldId id="612" r:id="rId29"/>
    <p:sldId id="620" r:id="rId3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>
        <p:scale>
          <a:sx n="53" d="100"/>
          <a:sy n="53" d="100"/>
        </p:scale>
        <p:origin x="-1866" y="-60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11.4.2022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11.4.2022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7006910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</a:t>
            </a:r>
            <a:r>
              <a:rPr lang="cs-CZ" sz="36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(XMK</a:t>
            </a: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)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9. přednáška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Public Relations + Přímý marketing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0133"/>
            <a:ext cx="310547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LS 2021/2022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03664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Nástroje PR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zpráva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tištěné materiály (jednoduché tiskoviny, plakáty, letáky, hromadné dopisy)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komponované materiály (výroční zprávy, brožury)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časopisy a zpravodaje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drobné tištěné prostředky (dopisní obálky, hlavičkové papíry, faktury, poštovní poukázky, potisky s logem, atd.)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audiovizuální materiály (internet, videozáznamy, interview poskytnuté rozhlasu či televizi)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angažovanost firmy v činnostech ve prospěch místní komunity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86640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 image řečníka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profesionalita prezentující osoby/řečníka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důvěryhodnost řečníka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osobní image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charisma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zevnějšek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gesta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chování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rétorika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83479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Účinnost PR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má-li být PR činnost účinná, musí být řízena vrcholovým vedením, musí být systematická </a:t>
            </a:r>
            <a:br>
              <a:rPr lang="cs-CZ" sz="1600" dirty="0"/>
            </a:br>
            <a:r>
              <a:rPr lang="cs-CZ" sz="1600" dirty="0"/>
              <a:t>a cílená na určitý segment společnosti, a současně prováděna odborníky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05576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Eventy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marketing)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jedná se o komplexní nástroj komunikace firmy orientovaného na zážitek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úkolem organizování akcí je spojit významné zážitky s určitou firmou nebo institucí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 PR existují dva druhy akcí a událostí: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ty, jejichž cíle je dosáhnout větší a příznivé publicity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ty, kde jsou zdůrazněny osobní kontakty pracovníků organizace </a:t>
            </a:r>
            <a:r>
              <a:rPr lang="cs-CZ" sz="1600" i="1" dirty="0"/>
              <a:t>(většinou se jedná o kombinaci obou cílů)</a:t>
            </a:r>
          </a:p>
        </p:txBody>
      </p:sp>
    </p:spTree>
    <p:extLst>
      <p:ext uri="{BB962C8B-B14F-4D97-AF65-F5344CB8AC3E}">
        <p14:creationId xmlns:p14="http://schemas.microsoft.com/office/powerpoint/2010/main" val="10824481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Eventy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organizování akcí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společenské akce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společenská setkání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plesy (spojení lidí v příjemném prostředí, pozitivní publicita, posílení image, zdroj příjmů)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vernisáže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večeře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rauty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recepce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umělecké a sportovní akce, soutěže či turnaje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dobročinné (benefiční) akce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soutěže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vzdělávací akce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semináře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konference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prezentační akce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0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527839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Sponzoring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sponzoring (sponzorování) je podpora převážně neziskové akce, osoby nebo organizace formou finančního příspěvku případně nefinanční podpory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chronický nedostatek peněz na rozvoj kultury, vzdělání, sportu, ochrany životního prostředí, atd. nutí neziskové organizace žádat firmy o sponzorství, tj. finanční příspěvek na podporu uvedených oblastí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sponzor je někdy považován za synonymum mecenáše, na rozdíl od něho ale klade sponzorství v současnosti velký důraz na marketingový přínos pro sponzora, především pokud jde o jeho zviditelnění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proto jde často o investování finančních či jiných prostředků do činností, jejichž potenciál lze podnikatelsky využít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sponzoring je především obchod, který musí přinášet užitek oběma zúčastněným stranám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815245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Přímý marketing (direct marketing)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definice dle  Direct Marketing </a:t>
            </a:r>
            <a:r>
              <a:rPr lang="cs-CZ" sz="1800" dirty="0" err="1"/>
              <a:t>Association</a:t>
            </a:r>
            <a:r>
              <a:rPr lang="cs-CZ" sz="1800" dirty="0"/>
              <a:t> (DMA): „direct marketing je interaktivní systém, který používá jedno nebo více reklamních médií pro vytváření měřitelné odezvy nebo transakce v jakémkoliv místě“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interaktivní marketingová komunikace, která předává sdělení prostřednictvím komunikačních nástrojů s cílem bezprostředně získat měřitelnou zpětnou vazbu určitého příjemce ve formě: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přímé, adresné oslovení, vyvolání přímé reakce adresáta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461224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Přímý marketing (direct marketing)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přímý marketing </a:t>
            </a:r>
            <a:r>
              <a:rPr lang="cs-CZ" sz="1800" i="1" dirty="0"/>
              <a:t>(direct marketing) </a:t>
            </a:r>
            <a:r>
              <a:rPr lang="cs-CZ" sz="1800" dirty="0"/>
              <a:t>je</a:t>
            </a:r>
            <a:r>
              <a:rPr lang="cs-CZ" sz="1800" i="1" dirty="0"/>
              <a:t> </a:t>
            </a:r>
            <a:r>
              <a:rPr lang="cs-CZ" sz="1800" dirty="0"/>
              <a:t>jednou z nejrychleji rostoucích částí marketingové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direct marketing je určitou filozofií, která je založena na vybudování trvalé a pevné vazby mezi firmou a zákazníky – stávajícími i potenciálními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dlouhodobý cíl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budování dlouhodobého registru zákazníků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188355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Přímý 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členění: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adresný direct marketing – konkrétnímu adresátovi přímo na jméno (pozitivní psychologický účinek)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neadresný direct marketing – materiál doručovaný zdarma do poštovních schránek  nebo rozdávaný na frekventovaných místech (letáky, tiskoviny, katalogy)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831821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Přímý 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důležité prvky direct marketingu: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sběr dat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zpracovávání dat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vyhodnocování dat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ukládání dat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využitelnost dat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segmentace trhu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zacílení a načasování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93514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b="1" dirty="0">
                <a:highlight>
                  <a:srgbClr val="99FF99"/>
                </a:highlight>
              </a:rPr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82661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Přímý 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výhody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efektivní zacílení na spotřebitele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operativnost realizované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nízké náklady na jeden kontakt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možnost utajení před konkurencí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jednoduchý a rychlý nákup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interaktivita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široký výběr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nevýhody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závislost na kvalitě databází a jejich aktualizaci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odmítavý přístup některých zákazníků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095180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Nástroje přímého marketingu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direct mail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neadresná distribuce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telemarketing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teleshopping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on-line marketing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 err="1"/>
              <a:t>kioskové</a:t>
            </a:r>
            <a:r>
              <a:rPr lang="cs-CZ" sz="1800" dirty="0"/>
              <a:t> nakupování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vkládaná inzerce do novin a časopisů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855844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E-mailing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e-mailing, čili e-mail marketing, využívá rozesílání krátkých sdělení uživatelům pomocí elektronické pošty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využití e-mailu k doručení reklamních sdělení: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e-mailové vsuvky (krátká sdělení jsou přikládána k běžným  e-mailovým zprávám, a to obvykle na jejich koncích)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vyžádané e-maily (zprávy se dostávají k uživatelům na jejich vlastní žádost)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placené e-maily (konkrétní firma vyhledává uživatele, kteří jsou ochotni za úplatu číst reklamní texty různých firem)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550846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Přímý marketing v prostředí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direct mail – je propagační činnost, která slouží k adresnému oslovení cílové skupiny, která je vybrána na základě údajů databáze podle předem stanovených kritérií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direct mail je e-mail nebo listovní zásilka s informací nebo propagačním obsahem, která je zaslaná na konkrétní poštovní adresu konkrétnímu člověku nebo firmě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151453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Telemarketing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telemarketing lze definovat jako jakoukoliv měřitelnou činnost využívající telefon, jejímž cílem je pomoci nalézt, získat a rozvíjet vztah se zákazníkem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výhody telemarketingu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telefon je flexibilní, interaktivní, rychlý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možnost okamžitého zahájení telemarketingové kampaně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možnost okamžitého sledování efektivity kampaně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nevýhody telemarketingu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obtížná forma prodeje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telefonování může být nepříjemné (nevhodné načasování, …..)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vysoké náklady na 1 zákazníka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909219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Telemarketing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2 dimenze telemarketingu: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iniciátor (ten, kdo volá nebo komu je voláno)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rozsah (v němž se používá jako nástroj generující prodej)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2 typy telemarketingu: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 err="1"/>
              <a:t>out-bound</a:t>
            </a:r>
            <a:r>
              <a:rPr lang="cs-CZ" sz="1800" dirty="0"/>
              <a:t> – je volání klientům nebo budoucím zákazníkům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in-</a:t>
            </a:r>
            <a:r>
              <a:rPr lang="cs-CZ" sz="1800" dirty="0" err="1"/>
              <a:t>bound</a:t>
            </a:r>
            <a:r>
              <a:rPr lang="cs-CZ" sz="1800" dirty="0"/>
              <a:t> – zainteresovaný zákazník sám kontaktuje firmu, aby získal další informace nebo sdělil svoji stížnost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cs-CZ" sz="18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458214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Katalogy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katalog je seznam výrobků a služeb ve vizuální a verbální podobě, vytištěný nebo uložený v elektronické podobě na disku, CD, atd.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3 typy katalogů: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referenční katalogy – přehled o všech produktech a jejich vlastnostech </a:t>
            </a:r>
            <a:br>
              <a:rPr lang="cs-CZ" sz="1800" dirty="0"/>
            </a:br>
            <a:r>
              <a:rPr lang="cs-CZ" sz="1800" dirty="0"/>
              <a:t>a cenách (vhodné ve vztazích mezi  výrobci)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prodejní katalogy – nástroj generující prodej bez jakéhokoliv zapojení prodejců (konfekce, knihy, CD, atd.)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ukázkové katalogy – slouží jako návody a pomocné nástroje při vyjednávání, podporují prodej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909219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Teleshopping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900" dirty="0"/>
              <a:t>teleshopping je právně vymezen v zákoně č. 231/2001 Sb. o provozování rozhlasového a televizního vysílání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900" dirty="0"/>
              <a:t>teleshoppingem se rozumí „přímá nabídka zboží, a to včetně nemovitého majetku, práv a závazků, nebo služeb, určená veřejnosti a zařazená do rozhlasového či televizního vysílání za úplatu nebo obdobnou protihodnotu“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900" dirty="0"/>
              <a:t>Evropská směrnice 89/552/EHS ho potom definuje jako „televizní vysílání přímých nabídek pro veřejnost na poskytnutí zboží nebo služeb, včetně nemovitého majetku, práv a povinností, za úplatu“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909219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Teleshopping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teleshoppingový pořad: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trvá několik minut (na rozdíl od reklamy),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konkrétní osoba/osoby prezentují přednosti produktu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uvedení ceny, bonusů a podmínek prodeje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apel na povahové vlastnosti cílové skupiny</a:t>
            </a:r>
          </a:p>
          <a:p>
            <a:pPr marL="457200" lvl="1" indent="0" algn="just">
              <a:lnSpc>
                <a:spcPct val="150000"/>
              </a:lnSpc>
              <a:buNone/>
            </a:pPr>
            <a:endParaRPr lang="cs-CZ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628853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=""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999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 relations (PR)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 je formou komunikace, která firmě pomáhá přizpůsobit se okolí, měnit je nebo udržet, </a:t>
            </a:r>
            <a:br>
              <a:rPr lang="cs-CZ" sz="1600" dirty="0"/>
            </a:br>
            <a:r>
              <a:rPr lang="cs-CZ" sz="1600" dirty="0"/>
              <a:t>a to se zřetelem k dosažení vlastních cílů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snahy o budování pozitivních vztahů veřejnosti k dané firmě, vytváření dobrého image </a:t>
            </a:r>
            <a:br>
              <a:rPr lang="cs-CZ" sz="1600" dirty="0"/>
            </a:br>
            <a:r>
              <a:rPr lang="cs-CZ" sz="1600" dirty="0"/>
              <a:t>a snaha o minimalizaci následků nepříznivých událostí (např. pomluv, které se o firmě šíří)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tzv. vztahy s veřejností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 má některé rysy shodné s reklamou, nebo s podporou prodeje, např.: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/>
              <a:t>programy PR jsou rovněž uskutečňovány prostřednictvím médií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/>
              <a:t>podobný je i způsob plánování, rovněž založený na marketingovém výzkumu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/>
              <a:t>při stanovení komunikačních cílů a strategie se využívá segmentace trhu a zacílení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/>
              <a:t>PR však není reklamou, i když se při svém působení bez ní málokdy zcela obejde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53206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Hlavní cíle Public relations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cílem je vytvoření kladných představ (image) o organizaci a spoluvytváření podmínek </a:t>
            </a:r>
            <a:br>
              <a:rPr lang="cs-CZ" sz="1600" dirty="0"/>
            </a:br>
            <a:r>
              <a:rPr lang="cs-CZ" sz="1600" dirty="0"/>
              <a:t>pro realizaci jejich cílů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budování větší důvěryhodnosti organizace a připravenost na případnou krizovou situaci (krizový management)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 stimulování zájmu veřejnosti o aktivity organizace, zájem partnerských organizací na spolupráci (např. dodavatelů, distributorů apod.)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snižování nákladů na efektivní komunikaci organizace s veřejností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posilování vnitřní komunikace a motivace zaměstnanců organizace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70574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Hlavní cíle komunikace uvnitř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informovat pracovníky firmy o cílech, úkolech, úspěších, popř. problémech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motivovat pracovníky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vytvářet vhodné podmínky pro práci (vytváření atmosféry důvěry a vzájemné podpory)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71547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Bariéry efektivní vnitřní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ochota naslouchat pouze tomu, co a od koho chceme slyšet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neochota řešit konfliktní situace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nezájem o zpětnou vazbu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přeceňování nových technologií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nedostatky v osobních schopnostech a dovednostech verbální i neverbální komunikace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nedostatky v odborných, lidských a sociálně psychologických znalostech a dovednostech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99556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Aktivity PR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publicita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organizování akcí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interní komunikace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aktivity krizového managementu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lobování (lobbing) – zastupování zájmů firmy při jednání s veřejnými činiteli (politiky, zákonodárci), 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sponzoring – finanční podpora různých aktivit z oblasti kultury, sportu, charity, apod.,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firemní identita (</a:t>
            </a:r>
            <a:r>
              <a:rPr lang="cs-CZ" sz="1600" dirty="0" err="1"/>
              <a:t>corporate</a:t>
            </a:r>
            <a:r>
              <a:rPr lang="cs-CZ" sz="1600" dirty="0"/>
              <a:t> identity) – stanovení a zachování jednotné vizuální podoby firmy (firemní barvy, logo, www stránky, atd.)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firemní kultura – chování zaměstnanců k zákazníkovi a obchodním partnerům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sociální odpovědnost firmy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74565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aktivita spočívající ve vytváření nových zpráv o osobách, produktech či službách určité organizace, které se objeví v médiích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publicita je neplacený prostor v médiích, který je poskytován osobě, firmě nebo události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chápe se většinou v pozitivním slova smyslu, tedy jako pozitivní publicita, tzn. informace, které vylepšují image nebo pomáhají udržet dobrou pověst firmy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publicita firmy nemusí být vždy kladná</a:t>
            </a:r>
            <a:r>
              <a:rPr lang="cs-CZ" sz="1600" i="1" dirty="0"/>
              <a:t> (např. firma se podílí na znečišťování životního prostředí a tyto informace se objevují v médiích – tzv. špatná publicita firmy)</a:t>
            </a:r>
            <a:r>
              <a:rPr lang="cs-CZ" sz="16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publicita je nástrojem a často i cílem public relations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20064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publicita je neplacený prostor v médiích, který je poskytován osobě, firmě nebo události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chápe se většinou v pozitivním slova smyslu, tedy jako pozitivní publicita, tzn. informace, které vylepšují image nebo pomáhají udržet dobrou pověst firmy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negativní publicita je však také možná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publicita je nástrojem a často i cílem public relations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38077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1665</TotalTime>
  <Words>1496</Words>
  <Application>Microsoft Office PowerPoint</Application>
  <PresentationFormat>Předvádění na obrazovce (4:3)</PresentationFormat>
  <Paragraphs>234</Paragraphs>
  <Slides>29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Office Theme</vt:lpstr>
      <vt:lpstr>MARKETINGOVÁ KOMUNIKACE  (XMK) 9. přednáška Téma: Public Relations + Přímý marketing </vt:lpstr>
      <vt:lpstr>OBSAH PŘEDMĚTU</vt:lpstr>
      <vt:lpstr>Public relations (PR)</vt:lpstr>
      <vt:lpstr>Hlavní cíle Public relations</vt:lpstr>
      <vt:lpstr>Hlavní cíle komunikace uvnitř organizace</vt:lpstr>
      <vt:lpstr>Bariéry efektivní vnitřní komunikace</vt:lpstr>
      <vt:lpstr>Aktivity PR</vt:lpstr>
      <vt:lpstr>Publicita</vt:lpstr>
      <vt:lpstr>Publicita</vt:lpstr>
      <vt:lpstr>Nástroje PR</vt:lpstr>
      <vt:lpstr>Osobní image řečníka</vt:lpstr>
      <vt:lpstr>Účinnost PR</vt:lpstr>
      <vt:lpstr>Eventy (Event marketing)</vt:lpstr>
      <vt:lpstr>Eventy – organizování akcí</vt:lpstr>
      <vt:lpstr>Sponzoring</vt:lpstr>
      <vt:lpstr>Přímý marketing (direct marketing)</vt:lpstr>
      <vt:lpstr>Přímý marketing (direct marketing)</vt:lpstr>
      <vt:lpstr>Přímý marketing</vt:lpstr>
      <vt:lpstr>Přímý marketing</vt:lpstr>
      <vt:lpstr>Přímý marketing</vt:lpstr>
      <vt:lpstr>Nástroje přímého marketingu</vt:lpstr>
      <vt:lpstr>E-mailing</vt:lpstr>
      <vt:lpstr>Přímý marketing v prostředí internetu</vt:lpstr>
      <vt:lpstr>Telemarketing</vt:lpstr>
      <vt:lpstr>Telemarketing</vt:lpstr>
      <vt:lpstr>Katalogy</vt:lpstr>
      <vt:lpstr>Teleshopping</vt:lpstr>
      <vt:lpstr>Teleshopping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Renáta</cp:lastModifiedBy>
  <cp:revision>210</cp:revision>
  <cp:lastPrinted>2020-03-03T12:19:40Z</cp:lastPrinted>
  <dcterms:created xsi:type="dcterms:W3CDTF">2020-03-02T13:24:01Z</dcterms:created>
  <dcterms:modified xsi:type="dcterms:W3CDTF">2022-04-11T09:35:51Z</dcterms:modified>
</cp:coreProperties>
</file>