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580" r:id="rId3"/>
    <p:sldId id="506" r:id="rId4"/>
    <p:sldId id="544" r:id="rId5"/>
    <p:sldId id="545" r:id="rId6"/>
    <p:sldId id="543" r:id="rId7"/>
    <p:sldId id="542" r:id="rId8"/>
    <p:sldId id="505" r:id="rId9"/>
    <p:sldId id="584" r:id="rId10"/>
    <p:sldId id="532" r:id="rId11"/>
    <p:sldId id="533" r:id="rId12"/>
    <p:sldId id="534" r:id="rId13"/>
    <p:sldId id="535" r:id="rId14"/>
    <p:sldId id="536" r:id="rId15"/>
    <p:sldId id="581" r:id="rId16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317" userDrawn="1">
          <p15:clr>
            <a:srgbClr val="A4A3A4"/>
          </p15:clr>
        </p15:guide>
        <p15:guide id="2" pos="499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dvíková Pavla" initials="LP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D10202"/>
    <a:srgbClr val="D50202"/>
    <a:srgbClr val="CCFF99"/>
    <a:srgbClr val="99FFCC"/>
    <a:srgbClr val="0066F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6807" autoAdjust="0"/>
  </p:normalViewPr>
  <p:slideViewPr>
    <p:cSldViewPr snapToGrid="0" snapToObjects="1">
      <p:cViewPr>
        <p:scale>
          <a:sx n="53" d="100"/>
          <a:sy n="53" d="100"/>
        </p:scale>
        <p:origin x="-1866" y="-600"/>
      </p:cViewPr>
      <p:guideLst>
        <p:guide orient="horz" pos="3317"/>
        <p:guide pos="499"/>
      </p:guideLst>
    </p:cSldViewPr>
  </p:slideViewPr>
  <p:outlineViewPr>
    <p:cViewPr>
      <p:scale>
        <a:sx n="33" d="100"/>
        <a:sy n="33" d="100"/>
      </p:scale>
      <p:origin x="0" y="-201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448"/>
    </p:cViewPr>
  </p:sorterViewPr>
  <p:notesViewPr>
    <p:cSldViewPr snapToGrid="0" snapToObjects="1">
      <p:cViewPr varScale="1">
        <p:scale>
          <a:sx n="91" d="100"/>
          <a:sy n="91" d="100"/>
        </p:scale>
        <p:origin x="376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6700B-6DB9-4E6E-8308-1B81A615A0C7}" type="datetimeFigureOut">
              <a:rPr lang="cs-CZ" smtClean="0"/>
              <a:t>11.4.2022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AA3FD-3C58-4BC6-86FC-A8729BC073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17137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DBD41-9FAA-4C3D-A3D8-9976A4942FA3}" type="datetimeFigureOut">
              <a:rPr lang="cs-CZ" smtClean="0"/>
              <a:t>11.4.2022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90784-34DA-4799-BFD9-C6E9ED246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73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390784-34DA-4799-BFD9-C6E9ED246103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5430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bvv.cz/i2000/b-bvv.nsf/WWWAllPZDocsID/PKAY-7SWHYG?OpenDocument&amp;NAV=2&amp;ZOOM=HALA_P2.jpg&amp;PAR=1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350" y="2566220"/>
            <a:ext cx="6718685" cy="1967679"/>
          </a:xfrm>
          <a:noFill/>
        </p:spPr>
        <p:txBody>
          <a:bodyPr lIns="0" tIns="0" rIns="0" bIns="0" anchor="t" anchorCtr="0">
            <a:normAutofit fontScale="90000"/>
          </a:bodyPr>
          <a:lstStyle/>
          <a:p>
            <a:pPr algn="l">
              <a:spcBef>
                <a:spcPts val="1200"/>
              </a:spcBef>
            </a:pPr>
            <a: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MARKETINGOVÁ KOMUNIKACE  </a:t>
            </a:r>
            <a:r>
              <a:rPr lang="cs-CZ" sz="36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(XMK</a:t>
            </a:r>
            <a: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)</a:t>
            </a:r>
            <a:r>
              <a:rPr lang="cs-CZ" sz="36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/>
            </a:r>
            <a:br>
              <a:rPr lang="cs-CZ" sz="36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7. přednáška</a:t>
            </a:r>
            <a:b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Téma: Podpora prodeje</a:t>
            </a:r>
            <a:r>
              <a:rPr lang="cs-CZ" sz="36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/>
            </a:r>
            <a:br>
              <a:rPr lang="cs-CZ" sz="36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en-US" sz="1300" dirty="0">
              <a:solidFill>
                <a:srgbClr val="D10202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88350" y="5170133"/>
            <a:ext cx="3105470" cy="90226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400" dirty="0">
                <a:cs typeface="Arial"/>
              </a:rPr>
              <a:t>PhDr. Ing. Mgr. Renáta Pavlíčková, MBA</a:t>
            </a:r>
          </a:p>
          <a:p>
            <a:pPr algn="l"/>
            <a:r>
              <a:rPr lang="cs-CZ" sz="1400" dirty="0">
                <a:cs typeface="Arial"/>
              </a:rPr>
              <a:t>renata.pavlickova@mvso.cz</a:t>
            </a:r>
          </a:p>
          <a:p>
            <a:pPr algn="l"/>
            <a:endParaRPr lang="cs-CZ" sz="1400" dirty="0">
              <a:cs typeface="Arial"/>
            </a:endParaRPr>
          </a:p>
          <a:p>
            <a:pPr algn="l"/>
            <a:r>
              <a:rPr lang="cs-CZ" sz="1400" dirty="0">
                <a:cs typeface="Arial"/>
              </a:rPr>
              <a:t>Olomouc, LS 2021/2022</a:t>
            </a:r>
            <a:endParaRPr lang="en-US" sz="1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>
            <a:extLst>
              <a:ext uri="{FF2B5EF4-FFF2-40B4-BE49-F238E27FC236}">
                <a16:creationId xmlns="" xmlns:a16="http://schemas.microsoft.com/office/drawing/2014/main" id="{F4CFBD49-BDE3-4F00-90A8-F4BBC6E689A0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1258888" y="594359"/>
            <a:ext cx="3732212" cy="553180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cs-CZ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NÁSTROJE PODPORY PRODEJE ORIENTOVANÉ NA SPOTŘEBITELE</a:t>
            </a:r>
          </a:p>
          <a:p>
            <a:pPr eaLnBrk="1" hangingPunct="1">
              <a:buFontTx/>
              <a:buNone/>
              <a:defRPr/>
            </a:pPr>
            <a:endParaRPr lang="cs-CZ" sz="2000" b="1" dirty="0"/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cs-CZ" sz="1600" dirty="0"/>
              <a:t>1)  vzorky produktu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cs-CZ" sz="1600" dirty="0"/>
              <a:t>2)  odměny za věrnost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cs-CZ" sz="1600" dirty="0"/>
              <a:t>3)  rabaty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cs-CZ" sz="1600" dirty="0"/>
              <a:t>4)  prémie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cs-CZ" sz="1600" dirty="0"/>
              <a:t>5)  reklamní dárky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cs-CZ" sz="1600" dirty="0"/>
              <a:t>6)  kupony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cs-CZ" sz="1600" dirty="0"/>
              <a:t>7)  soutěže a výherní loterie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cs-CZ" sz="1600" dirty="0"/>
              <a:t>8)  veletrhy a výstavy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cs-CZ" sz="1600" dirty="0"/>
              <a:t>9)  prezentace zboží</a:t>
            </a:r>
          </a:p>
          <a:p>
            <a:pPr eaLnBrk="1" hangingPunct="1">
              <a:buFontTx/>
              <a:buNone/>
              <a:defRPr/>
            </a:pPr>
            <a:endParaRPr lang="cs-CZ" sz="1800" b="1" dirty="0"/>
          </a:p>
        </p:txBody>
      </p:sp>
      <p:sp>
        <p:nvSpPr>
          <p:cNvPr id="15366" name="Rectangle 6">
            <a:extLst>
              <a:ext uri="{FF2B5EF4-FFF2-40B4-BE49-F238E27FC236}">
                <a16:creationId xmlns="" xmlns:a16="http://schemas.microsoft.com/office/drawing/2014/main" id="{C9F7AD1E-4D56-4900-B0E7-64CE6FB34088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5135562" y="594360"/>
            <a:ext cx="3543300" cy="5930266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VZORKY PRODUKTU</a:t>
            </a:r>
          </a:p>
          <a:p>
            <a:pPr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dirty="0"/>
              <a:t>-   podpora, při níž jsou vzorky předávány zákazníkům zdarma </a:t>
            </a:r>
          </a:p>
          <a:p>
            <a:pPr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dirty="0"/>
              <a:t>    nebo za minimální cenu,</a:t>
            </a:r>
          </a:p>
          <a:p>
            <a:pPr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dirty="0">
                <a:sym typeface="Wingdings" pitchFamily="2" charset="2"/>
              </a:rPr>
              <a:t> jsou jedním z nejúčinnějších  nástrojů podpory prodeje,</a:t>
            </a:r>
          </a:p>
          <a:p>
            <a:pPr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dirty="0">
                <a:sym typeface="Wingdings" pitchFamily="2" charset="2"/>
              </a:rPr>
              <a:t> vysoká nákladovost akce.</a:t>
            </a:r>
          </a:p>
          <a:p>
            <a:pPr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endParaRPr lang="cs-CZ" sz="1600" dirty="0">
              <a:sym typeface="Wingdings" pitchFamily="2" charset="2"/>
            </a:endParaRPr>
          </a:p>
          <a:p>
            <a:pPr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dirty="0">
                <a:sym typeface="Wingdings" pitchFamily="2" charset="2"/>
              </a:rPr>
              <a:t>Příklad: Mars </a:t>
            </a:r>
            <a:r>
              <a:rPr lang="cs-CZ" sz="1600" dirty="0" err="1">
                <a:sym typeface="Wingdings" pitchFamily="2" charset="2"/>
              </a:rPr>
              <a:t>Czech,s.r.o</a:t>
            </a:r>
            <a:r>
              <a:rPr lang="cs-CZ" sz="1600" dirty="0">
                <a:sym typeface="Wingdings" pitchFamily="2" charset="2"/>
              </a:rPr>
              <a:t>. </a:t>
            </a:r>
          </a:p>
        </p:txBody>
      </p:sp>
      <p:sp>
        <p:nvSpPr>
          <p:cNvPr id="9" name="Zástupný symbol pro číslo snímku 6">
            <a:extLst>
              <a:ext uri="{FF2B5EF4-FFF2-40B4-BE49-F238E27FC236}">
                <a16:creationId xmlns="" xmlns:a16="http://schemas.microsoft.com/office/drawing/2014/main" id="{09411545-BD7F-448D-81D4-45B614BE0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0551EAD-3036-456B-873A-D5F6651D7051}" type="slidenum">
              <a:rPr kumimoji="0" lang="cs-CZ" alt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4F261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cs-CZ" altLang="cs-CZ" sz="1200" b="0" i="0" u="none" strike="noStrike" kern="1200" cap="none" spc="0" normalizeH="0" baseline="0" noProof="0">
              <a:ln>
                <a:noFill/>
              </a:ln>
              <a:solidFill>
                <a:srgbClr val="4F261E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7175" name="Rectangle 8">
            <a:extLst>
              <a:ext uri="{FF2B5EF4-FFF2-40B4-BE49-F238E27FC236}">
                <a16:creationId xmlns="" xmlns:a16="http://schemas.microsoft.com/office/drawing/2014/main" id="{9574467E-7452-49E6-BE00-0EB91D82A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594359"/>
            <a:ext cx="3744913" cy="55714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176" name="Rectangle 10">
            <a:extLst>
              <a:ext uri="{FF2B5EF4-FFF2-40B4-BE49-F238E27FC236}">
                <a16:creationId xmlns="" xmlns:a16="http://schemas.microsoft.com/office/drawing/2014/main" id="{2CA0B1C4-AB45-4B66-A98C-C5CA10DD6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594359"/>
            <a:ext cx="3671888" cy="55714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7177" name="Picture 11" descr="balíček 1">
            <a:extLst>
              <a:ext uri="{FF2B5EF4-FFF2-40B4-BE49-F238E27FC236}">
                <a16:creationId xmlns="" xmlns:a16="http://schemas.microsoft.com/office/drawing/2014/main" id="{59DBDDFF-36C7-4CE8-84EE-B890AF6626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4233" y="4494708"/>
            <a:ext cx="1886267" cy="153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1037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5">
            <a:extLst>
              <a:ext uri="{FF2B5EF4-FFF2-40B4-BE49-F238E27FC236}">
                <a16:creationId xmlns="" xmlns:a16="http://schemas.microsoft.com/office/drawing/2014/main" id="{E08E9888-E591-42C9-9FCC-E4EB5AB97A21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1447800" y="692149"/>
            <a:ext cx="3543300" cy="5434013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2) ODMĚNY ZA VĚRNOST</a:t>
            </a:r>
          </a:p>
          <a:p>
            <a:pPr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dirty="0"/>
              <a:t>-   odměny za dlouhodobou přízeň výrobci (prodejci) - věrnostní zákaznické karty, poukazy, kupony na slevu, atd.,</a:t>
            </a:r>
          </a:p>
          <a:p>
            <a:pPr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dirty="0">
                <a:sym typeface="Wingdings" pitchFamily="2" charset="2"/>
              </a:rPr>
              <a:t> posiluje loajalitu zákazníků,</a:t>
            </a:r>
          </a:p>
          <a:p>
            <a:pPr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dirty="0">
                <a:sym typeface="Wingdings" pitchFamily="2" charset="2"/>
              </a:rPr>
              <a:t> dlouhodobý časový horizont - ztráta zájmu zákazníků.</a:t>
            </a:r>
          </a:p>
          <a:p>
            <a:pPr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dirty="0">
                <a:sym typeface="Wingdings" pitchFamily="2" charset="2"/>
              </a:rPr>
              <a:t>Příklad: </a:t>
            </a:r>
            <a:r>
              <a:rPr lang="cs-CZ" sz="1600" dirty="0" err="1">
                <a:sym typeface="Wingdings" pitchFamily="2" charset="2"/>
              </a:rPr>
              <a:t>GIGAsport</a:t>
            </a:r>
            <a:endParaRPr lang="cs-CZ" sz="1600" dirty="0">
              <a:sym typeface="Wingdings" pitchFamily="2" charset="2"/>
            </a:endParaRPr>
          </a:p>
        </p:txBody>
      </p:sp>
      <p:sp>
        <p:nvSpPr>
          <p:cNvPr id="16390" name="Rectangle 6">
            <a:extLst>
              <a:ext uri="{FF2B5EF4-FFF2-40B4-BE49-F238E27FC236}">
                <a16:creationId xmlns="" xmlns:a16="http://schemas.microsoft.com/office/drawing/2014/main" id="{4D8A3199-CE7C-4519-80CB-5C3993B50B55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5143500" y="692149"/>
            <a:ext cx="3543300" cy="5434014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3) RABATY</a:t>
            </a:r>
          </a:p>
          <a:p>
            <a:pPr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dirty="0"/>
              <a:t>-   rabaty jako slevy z prodejní ceny,     kdy zákazník zaplatí nižší cenu           z ceny původní, nebo získá slevu dodatečnou,</a:t>
            </a:r>
          </a:p>
          <a:p>
            <a:pPr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dirty="0">
                <a:sym typeface="Wingdings" pitchFamily="2" charset="2"/>
              </a:rPr>
              <a:t> okamžitá účinnost, zákazníka ovlivňuje v okamžiku nákupu,</a:t>
            </a:r>
          </a:p>
          <a:p>
            <a:pPr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dirty="0">
                <a:sym typeface="Wingdings" pitchFamily="2" charset="2"/>
              </a:rPr>
              <a:t> riziko poškození image značky.</a:t>
            </a:r>
          </a:p>
          <a:p>
            <a:pPr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dirty="0">
                <a:sym typeface="Wingdings" pitchFamily="2" charset="2"/>
              </a:rPr>
              <a:t>Příklad: </a:t>
            </a:r>
            <a:r>
              <a:rPr lang="cs-CZ" sz="1600" dirty="0" err="1">
                <a:sym typeface="Wingdings" pitchFamily="2" charset="2"/>
              </a:rPr>
              <a:t>FAnn</a:t>
            </a:r>
            <a:r>
              <a:rPr lang="cs-CZ" sz="1600" dirty="0">
                <a:sym typeface="Wingdings" pitchFamily="2" charset="2"/>
              </a:rPr>
              <a:t> Retail, a.s.</a:t>
            </a:r>
          </a:p>
        </p:txBody>
      </p:sp>
      <p:sp>
        <p:nvSpPr>
          <p:cNvPr id="10" name="Zástupný symbol pro číslo snímku 6">
            <a:extLst>
              <a:ext uri="{FF2B5EF4-FFF2-40B4-BE49-F238E27FC236}">
                <a16:creationId xmlns="" xmlns:a16="http://schemas.microsoft.com/office/drawing/2014/main" id="{5CC1703E-43A5-49B3-927A-908E36CC8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4D5DC75-EBC8-44C6-BAF0-4CCCB609CFD3}" type="slidenum">
              <a:rPr kumimoji="0" lang="cs-CZ" alt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4F261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cs-CZ" altLang="cs-CZ" sz="1200" b="0" i="0" u="none" strike="noStrike" kern="1200" cap="none" spc="0" normalizeH="0" baseline="0" noProof="0">
              <a:ln>
                <a:noFill/>
              </a:ln>
              <a:solidFill>
                <a:srgbClr val="4F261E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8199" name="Rectangle 7">
            <a:extLst>
              <a:ext uri="{FF2B5EF4-FFF2-40B4-BE49-F238E27FC236}">
                <a16:creationId xmlns="" xmlns:a16="http://schemas.microsoft.com/office/drawing/2014/main" id="{67FDB69B-46C7-47C3-A3B8-98D252C05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609600"/>
            <a:ext cx="3600450" cy="5556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200" name="Rectangle 8">
            <a:extLst>
              <a:ext uri="{FF2B5EF4-FFF2-40B4-BE49-F238E27FC236}">
                <a16:creationId xmlns="" xmlns:a16="http://schemas.microsoft.com/office/drawing/2014/main" id="{2CA19157-2301-48FA-A501-1635A02FD2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609600"/>
            <a:ext cx="3671888" cy="5556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8201" name="Picture 9" descr="856">
            <a:extLst>
              <a:ext uri="{FF2B5EF4-FFF2-40B4-BE49-F238E27FC236}">
                <a16:creationId xmlns="" xmlns:a16="http://schemas.microsoft.com/office/drawing/2014/main" id="{AA93C740-AA6E-4704-943A-B857C3CBF3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7870" y="4487255"/>
            <a:ext cx="2084070" cy="1511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2" name="Picture 10" descr="Banner aktuální akce">
            <a:extLst>
              <a:ext uri="{FF2B5EF4-FFF2-40B4-BE49-F238E27FC236}">
                <a16:creationId xmlns="" xmlns:a16="http://schemas.microsoft.com/office/drawing/2014/main" id="{020383D8-0607-4F83-AEB9-4594E81112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0583" y="4487255"/>
            <a:ext cx="1765617" cy="141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3557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="" xmlns:a16="http://schemas.microsoft.com/office/drawing/2014/main" id="{CFA2EC3B-97DB-442A-ABC7-C05BA89AEC48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1447800" y="692149"/>
            <a:ext cx="3543300" cy="5434013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4) PRÉMIE</a:t>
            </a:r>
          </a:p>
          <a:p>
            <a:pPr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dirty="0"/>
              <a:t>- produkt, který zákazník získá k zakoupenému výrobku či službě jako bonus, </a:t>
            </a:r>
          </a:p>
          <a:p>
            <a:pPr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dirty="0">
                <a:sym typeface="Wingdings" pitchFamily="2" charset="2"/>
              </a:rPr>
              <a:t> zvyšuje se vnímaná hodnota produktu zákazníkem,</a:t>
            </a:r>
          </a:p>
          <a:p>
            <a:pPr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dirty="0">
                <a:sym typeface="Wingdings" pitchFamily="2" charset="2"/>
              </a:rPr>
              <a:t> finanční náročnost.</a:t>
            </a:r>
          </a:p>
          <a:p>
            <a:pPr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dirty="0">
                <a:sym typeface="Wingdings" pitchFamily="2" charset="2"/>
              </a:rPr>
              <a:t>Příklad: Tchibo Praha, spol. s.r.o.</a:t>
            </a:r>
            <a:endParaRPr lang="cs-CZ" sz="1600" dirty="0"/>
          </a:p>
          <a:p>
            <a:pPr eaLnBrk="1" hangingPunct="1">
              <a:buFontTx/>
              <a:buNone/>
              <a:defRPr/>
            </a:pPr>
            <a:endParaRPr lang="cs-CZ" sz="2000" dirty="0"/>
          </a:p>
        </p:txBody>
      </p:sp>
      <p:sp>
        <p:nvSpPr>
          <p:cNvPr id="17414" name="Rectangle 6">
            <a:extLst>
              <a:ext uri="{FF2B5EF4-FFF2-40B4-BE49-F238E27FC236}">
                <a16:creationId xmlns="" xmlns:a16="http://schemas.microsoft.com/office/drawing/2014/main" id="{47BB2B33-9D70-45DB-A4B6-9B67BD7FE79B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5143500" y="692149"/>
            <a:ext cx="3543300" cy="5434014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5) REKLAMNÍ DÁRKY</a:t>
            </a:r>
          </a:p>
          <a:p>
            <a:pPr algn="just"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dirty="0"/>
              <a:t>-   cílem je zákazníka zaujmout, potěšit a vepsat jméno firmy či značku do jeho povědomí,</a:t>
            </a:r>
          </a:p>
          <a:p>
            <a:pPr algn="just"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dirty="0">
                <a:sym typeface="Wingdings" pitchFamily="2" charset="2"/>
              </a:rPr>
              <a:t> posiluje image značky,</a:t>
            </a:r>
          </a:p>
          <a:p>
            <a:pPr algn="just"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dirty="0">
                <a:sym typeface="Wingdings" pitchFamily="2" charset="2"/>
              </a:rPr>
              <a:t> nemusí vyvolat zájem o koupi produktu.</a:t>
            </a:r>
          </a:p>
          <a:p>
            <a:pPr algn="just"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dirty="0">
                <a:sym typeface="Wingdings" pitchFamily="2" charset="2"/>
              </a:rPr>
              <a:t>Příklad: REDA a.s. </a:t>
            </a:r>
          </a:p>
        </p:txBody>
      </p:sp>
      <p:sp>
        <p:nvSpPr>
          <p:cNvPr id="10" name="Zástupný symbol pro číslo snímku 6">
            <a:extLst>
              <a:ext uri="{FF2B5EF4-FFF2-40B4-BE49-F238E27FC236}">
                <a16:creationId xmlns="" xmlns:a16="http://schemas.microsoft.com/office/drawing/2014/main" id="{84AA3142-6BEA-4E0E-8912-46B2F6F91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0217130-821D-4415-AAB2-C7DB6DA6F046}" type="slidenum">
              <a:rPr kumimoji="0" lang="cs-CZ" alt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4F261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cs-CZ" altLang="cs-CZ" sz="1200" b="0" i="0" u="none" strike="noStrike" kern="1200" cap="none" spc="0" normalizeH="0" baseline="0" noProof="0">
              <a:ln>
                <a:noFill/>
              </a:ln>
              <a:solidFill>
                <a:srgbClr val="4F261E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9223" name="Rectangle 7">
            <a:extLst>
              <a:ext uri="{FF2B5EF4-FFF2-40B4-BE49-F238E27FC236}">
                <a16:creationId xmlns="" xmlns:a16="http://schemas.microsoft.com/office/drawing/2014/main" id="{D3E0C657-A440-4A3B-9857-B3206E59FF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594360"/>
            <a:ext cx="3600450" cy="557149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224" name="Rectangle 9">
            <a:extLst>
              <a:ext uri="{FF2B5EF4-FFF2-40B4-BE49-F238E27FC236}">
                <a16:creationId xmlns="" xmlns:a16="http://schemas.microsoft.com/office/drawing/2014/main" id="{633D0B06-5BFD-4B42-A9FB-C19EDF497C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594360"/>
            <a:ext cx="3671888" cy="557149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9225" name="Picture 10" descr="Tchibo Exclusive káva 250g + hrnek zdarma">
            <a:extLst>
              <a:ext uri="{FF2B5EF4-FFF2-40B4-BE49-F238E27FC236}">
                <a16:creationId xmlns="" xmlns:a16="http://schemas.microsoft.com/office/drawing/2014/main" id="{55957904-5EB1-45E5-859C-1288A99F6B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8679" y="4366517"/>
            <a:ext cx="1833721" cy="1529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6" name="Picture 11" descr="větší obrázek">
            <a:extLst>
              <a:ext uri="{FF2B5EF4-FFF2-40B4-BE49-F238E27FC236}">
                <a16:creationId xmlns="" xmlns:a16="http://schemas.microsoft.com/office/drawing/2014/main" id="{9C807862-2B9E-490D-94DF-1F87C595AB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5098" y="4366517"/>
            <a:ext cx="1776989" cy="145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8929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5">
            <a:extLst>
              <a:ext uri="{FF2B5EF4-FFF2-40B4-BE49-F238E27FC236}">
                <a16:creationId xmlns="" xmlns:a16="http://schemas.microsoft.com/office/drawing/2014/main" id="{D82A2B4B-5C25-4A92-81CD-F37005CEEE56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1447800" y="692149"/>
            <a:ext cx="3543300" cy="5434013"/>
          </a:xfrm>
        </p:spPr>
        <p:txBody>
          <a:bodyPr>
            <a:normAutofit/>
          </a:bodyPr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16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6) KUPONY</a:t>
            </a:r>
            <a:r>
              <a:rPr lang="cs-CZ" sz="1600" b="1" dirty="0"/>
              <a:t>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1600" dirty="0"/>
              <a:t>-   podstatou je sleva u pokladny  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1600" dirty="0"/>
              <a:t>    a tím pádem úspora finančních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1600" dirty="0"/>
              <a:t>    prostředků zákazníků,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1600" dirty="0">
                <a:sym typeface="Wingdings" pitchFamily="2" charset="2"/>
              </a:rPr>
              <a:t> n</a:t>
            </a:r>
            <a:r>
              <a:rPr lang="cs-CZ" sz="1600" dirty="0"/>
              <a:t>ení vyžadována další aktivita,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1600" dirty="0">
                <a:sym typeface="Wingdings" pitchFamily="2" charset="2"/>
              </a:rPr>
              <a:t></a:t>
            </a:r>
            <a:r>
              <a:rPr lang="cs-CZ" sz="1600" dirty="0"/>
              <a:t> kontrolní a evidenční náročnost pro maloobchodní jednotky.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1600" dirty="0"/>
              <a:t>Příklad : Computer </a:t>
            </a:r>
            <a:r>
              <a:rPr lang="cs-CZ" sz="1600" dirty="0" err="1"/>
              <a:t>Press</a:t>
            </a:r>
            <a:r>
              <a:rPr lang="cs-CZ" sz="1600" dirty="0"/>
              <a:t> a.s. 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="" xmlns:a16="http://schemas.microsoft.com/office/drawing/2014/main" id="{5DBBA7A0-91C9-401B-91B0-F8E883472CA6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5143500" y="692149"/>
            <a:ext cx="3676650" cy="5434014"/>
          </a:xfrm>
        </p:spPr>
        <p:txBody>
          <a:bodyPr>
            <a:normAutofit/>
          </a:bodyPr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16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7) SOUTĚŽE A VÝHERNÍ LOTERIE</a:t>
            </a:r>
          </a:p>
          <a:p>
            <a:pPr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dirty="0"/>
              <a:t>-    aktivní zapojení zákazníků do hry s příslibem výhry peněz, dárků, služeb, zážitků, kuponů, </a:t>
            </a:r>
          </a:p>
          <a:p>
            <a:pPr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dirty="0">
                <a:sym typeface="Wingdings" pitchFamily="2" charset="2"/>
              </a:rPr>
              <a:t></a:t>
            </a:r>
            <a:r>
              <a:rPr lang="cs-CZ" sz="1600" dirty="0"/>
              <a:t> zákazník může získat, ne ztratit,</a:t>
            </a:r>
          </a:p>
          <a:p>
            <a:pPr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dirty="0">
                <a:sym typeface="Wingdings" pitchFamily="2" charset="2"/>
              </a:rPr>
              <a:t></a:t>
            </a:r>
            <a:r>
              <a:rPr lang="cs-CZ" sz="1600" dirty="0"/>
              <a:t> nezaručuje skutečný zájem o koupi produktu.</a:t>
            </a:r>
          </a:p>
          <a:p>
            <a:pPr eaLnBrk="1" hangingPunct="1">
              <a:lnSpc>
                <a:spcPct val="150000"/>
              </a:lnSpc>
              <a:spcBef>
                <a:spcPts val="300"/>
              </a:spcBef>
              <a:buFontTx/>
              <a:buNone/>
              <a:defRPr/>
            </a:pPr>
            <a:r>
              <a:rPr lang="cs-CZ" sz="1600" dirty="0"/>
              <a:t>Příklad: Nestlé Česko s.r.o.</a:t>
            </a:r>
          </a:p>
        </p:txBody>
      </p:sp>
      <p:sp>
        <p:nvSpPr>
          <p:cNvPr id="9" name="Zástupný symbol pro zápatí 5">
            <a:extLst>
              <a:ext uri="{FF2B5EF4-FFF2-40B4-BE49-F238E27FC236}">
                <a16:creationId xmlns="" xmlns:a16="http://schemas.microsoft.com/office/drawing/2014/main" id="{899938D9-6369-45C1-A1C3-F3D7F93E7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srgbClr val="4F261E"/>
                </a:solidFill>
                <a:effectLst/>
                <a:uLnTx/>
                <a:uFillTx/>
                <a:latin typeface="Garamond"/>
                <a:ea typeface="+mn-ea"/>
                <a:cs typeface="+mn-cs"/>
              </a:rPr>
              <a:t>OBCHODNÍ ČINNOSTI                                                                         MVŠO</a:t>
            </a:r>
          </a:p>
        </p:txBody>
      </p:sp>
      <p:sp>
        <p:nvSpPr>
          <p:cNvPr id="10" name="Zástupný symbol pro číslo snímku 6">
            <a:extLst>
              <a:ext uri="{FF2B5EF4-FFF2-40B4-BE49-F238E27FC236}">
                <a16:creationId xmlns="" xmlns:a16="http://schemas.microsoft.com/office/drawing/2014/main" id="{84A076C1-43EB-4615-9B94-81E73D4F2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FE52D46-DC50-4C16-844D-8833217DF13E}" type="slidenum">
              <a:rPr kumimoji="0" lang="cs-CZ" alt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4F261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cs-CZ" altLang="cs-CZ" sz="1200" b="0" i="0" u="none" strike="noStrike" kern="1200" cap="none" spc="0" normalizeH="0" baseline="0" noProof="0">
              <a:ln>
                <a:noFill/>
              </a:ln>
              <a:solidFill>
                <a:srgbClr val="4F261E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10247" name="Rectangle 7">
            <a:extLst>
              <a:ext uri="{FF2B5EF4-FFF2-40B4-BE49-F238E27FC236}">
                <a16:creationId xmlns="" xmlns:a16="http://schemas.microsoft.com/office/drawing/2014/main" id="{EE5E0BDF-F49B-412D-898D-DEDE688E69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609600"/>
            <a:ext cx="3600450" cy="5556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48" name="Rectangle 8">
            <a:extLst>
              <a:ext uri="{FF2B5EF4-FFF2-40B4-BE49-F238E27FC236}">
                <a16:creationId xmlns="" xmlns:a16="http://schemas.microsoft.com/office/drawing/2014/main" id="{32AF676B-1DBE-4600-8D1F-77BC17638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609600"/>
            <a:ext cx="3816350" cy="5556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0249" name="Picture 9" descr="karton_newsletter3">
            <a:extLst>
              <a:ext uri="{FF2B5EF4-FFF2-40B4-BE49-F238E27FC236}">
                <a16:creationId xmlns="" xmlns:a16="http://schemas.microsoft.com/office/drawing/2014/main" id="{E4D0B106-C978-48AD-8816-1E90818744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8504" y="4446852"/>
            <a:ext cx="2331085" cy="1369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0" name="Picture 10" descr="VYHRAJTE DENNĚ ČOKOVÍKEND NA ZÁMKU">
            <a:extLst>
              <a:ext uri="{FF2B5EF4-FFF2-40B4-BE49-F238E27FC236}">
                <a16:creationId xmlns="" xmlns:a16="http://schemas.microsoft.com/office/drawing/2014/main" id="{C61D1E45-67F9-4113-9130-66ED3C030C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7407" y="4446852"/>
            <a:ext cx="1884680" cy="1386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36735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5">
            <a:extLst>
              <a:ext uri="{FF2B5EF4-FFF2-40B4-BE49-F238E27FC236}">
                <a16:creationId xmlns="" xmlns:a16="http://schemas.microsoft.com/office/drawing/2014/main" id="{86994620-6DE6-4617-B348-942B7DE4889A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1403350" y="692149"/>
            <a:ext cx="3587750" cy="5434014"/>
          </a:xfrm>
        </p:spPr>
        <p:txBody>
          <a:bodyPr>
            <a:normAutofit/>
          </a:bodyPr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16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8) VELETRHY A VÝSTAVY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1600" dirty="0"/>
              <a:t>-    prezentování zboží, vysvětlení  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1600" dirty="0"/>
              <a:t>     a ukázka specifického použití,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1600" dirty="0"/>
              <a:t>     navázání osobního kontaktu se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1600" dirty="0"/>
              <a:t>     zástupci firmy,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1600" dirty="0">
                <a:sym typeface="Wingdings" pitchFamily="2" charset="2"/>
              </a:rPr>
              <a:t> disponují vysokou kvalitou cílové skupiny,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1600" dirty="0">
                <a:sym typeface="Wingdings" pitchFamily="2" charset="2"/>
              </a:rPr>
              <a:t> vysoká finanční náročnost expozic.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1600" dirty="0">
                <a:sym typeface="Wingdings" pitchFamily="2" charset="2"/>
              </a:rPr>
              <a:t>Příklad: Veletrhy Brno a.s.</a:t>
            </a:r>
          </a:p>
        </p:txBody>
      </p:sp>
      <p:sp>
        <p:nvSpPr>
          <p:cNvPr id="19462" name="Rectangle 6">
            <a:extLst>
              <a:ext uri="{FF2B5EF4-FFF2-40B4-BE49-F238E27FC236}">
                <a16:creationId xmlns="" xmlns:a16="http://schemas.microsoft.com/office/drawing/2014/main" id="{10BBB416-765B-4556-8086-F85BD0CE6D9F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5143500" y="692149"/>
            <a:ext cx="3543300" cy="5434013"/>
          </a:xfrm>
        </p:spPr>
        <p:txBody>
          <a:bodyPr>
            <a:normAutofit/>
          </a:bodyPr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16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9) PREZENTACE ZBOŽÍ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1600" dirty="0"/>
              <a:t>-    v rámci </a:t>
            </a:r>
            <a:r>
              <a:rPr lang="cs-CZ" sz="1600" dirty="0" err="1"/>
              <a:t>merchandisingu</a:t>
            </a:r>
            <a:r>
              <a:rPr lang="cs-CZ" sz="1600" dirty="0"/>
              <a:t> jsou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1600" dirty="0"/>
              <a:t>     produkty atraktivně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1600" dirty="0"/>
              <a:t>     prezentovány v odpovídajícím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1600" dirty="0"/>
              <a:t>     množství, kvalitě a čase,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1600" dirty="0">
                <a:sym typeface="Wingdings" pitchFamily="2" charset="2"/>
              </a:rPr>
              <a:t> posiluje image produktu (</a:t>
            </a:r>
            <a:r>
              <a:rPr lang="cs-CZ" sz="1600" dirty="0" err="1">
                <a:sym typeface="Wingdings" pitchFamily="2" charset="2"/>
              </a:rPr>
              <a:t>brand</a:t>
            </a:r>
            <a:r>
              <a:rPr lang="cs-CZ" sz="1600" dirty="0">
                <a:sym typeface="Wingdings" pitchFamily="2" charset="2"/>
              </a:rPr>
              <a:t>) vůči konkurenci,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1600" dirty="0">
                <a:sym typeface="Wingdings" pitchFamily="2" charset="2"/>
              </a:rPr>
              <a:t> organizační náročnost  (</a:t>
            </a:r>
            <a:r>
              <a:rPr lang="cs-CZ" sz="1600" dirty="0" err="1">
                <a:sym typeface="Wingdings" pitchFamily="2" charset="2"/>
              </a:rPr>
              <a:t>plánogramy</a:t>
            </a:r>
            <a:r>
              <a:rPr lang="cs-CZ" sz="1600" dirty="0">
                <a:sym typeface="Wingdings" pitchFamily="2" charset="2"/>
              </a:rPr>
              <a:t>, standardy).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cs-CZ" sz="1600" dirty="0">
                <a:sym typeface="Wingdings" pitchFamily="2" charset="2"/>
              </a:rPr>
              <a:t>Příklad: </a:t>
            </a:r>
            <a:r>
              <a:rPr lang="cs-CZ" sz="1600" dirty="0" err="1">
                <a:sym typeface="Wingdings" pitchFamily="2" charset="2"/>
              </a:rPr>
              <a:t>Space</a:t>
            </a:r>
            <a:r>
              <a:rPr lang="cs-CZ" sz="1600" dirty="0">
                <a:sym typeface="Wingdings" pitchFamily="2" charset="2"/>
              </a:rPr>
              <a:t> </a:t>
            </a:r>
            <a:r>
              <a:rPr lang="en-US" sz="1600" dirty="0">
                <a:sym typeface="Wingdings" pitchFamily="2" charset="2"/>
              </a:rPr>
              <a:t>&amp;</a:t>
            </a:r>
            <a:r>
              <a:rPr lang="cs-CZ" sz="1600" dirty="0">
                <a:sym typeface="Wingdings" pitchFamily="2" charset="2"/>
              </a:rPr>
              <a:t> Profit, s.r.o.</a:t>
            </a:r>
          </a:p>
        </p:txBody>
      </p:sp>
      <p:sp>
        <p:nvSpPr>
          <p:cNvPr id="10" name="Zástupný symbol pro číslo snímku 6">
            <a:extLst>
              <a:ext uri="{FF2B5EF4-FFF2-40B4-BE49-F238E27FC236}">
                <a16:creationId xmlns="" xmlns:a16="http://schemas.microsoft.com/office/drawing/2014/main" id="{1E820645-6965-4E07-8265-53AA0EC23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EDBD34B-84CF-4715-9184-29C8BD384013}" type="slidenum">
              <a:rPr kumimoji="0" lang="cs-CZ" alt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4F261E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cs-CZ" altLang="cs-CZ" sz="1200" b="0" i="0" u="none" strike="noStrike" kern="1200" cap="none" spc="0" normalizeH="0" baseline="0" noProof="0">
              <a:ln>
                <a:noFill/>
              </a:ln>
              <a:solidFill>
                <a:srgbClr val="4F261E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11271" name="Rectangle 7">
            <a:extLst>
              <a:ext uri="{FF2B5EF4-FFF2-40B4-BE49-F238E27FC236}">
                <a16:creationId xmlns="" xmlns:a16="http://schemas.microsoft.com/office/drawing/2014/main" id="{84425617-6B98-45DF-9FA1-0EA0AB78E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624840"/>
            <a:ext cx="3673475" cy="55410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272" name="Rectangle 8">
            <a:extLst>
              <a:ext uri="{FF2B5EF4-FFF2-40B4-BE49-F238E27FC236}">
                <a16:creationId xmlns="" xmlns:a16="http://schemas.microsoft.com/office/drawing/2014/main" id="{468E3188-A012-4D13-9841-AE2BCED89D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624840"/>
            <a:ext cx="3600450" cy="55410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1273" name="Picture 10" descr="HALA_P1">
            <a:hlinkClick r:id="rId2"/>
            <a:extLst>
              <a:ext uri="{FF2B5EF4-FFF2-40B4-BE49-F238E27FC236}">
                <a16:creationId xmlns="" xmlns:a16="http://schemas.microsoft.com/office/drawing/2014/main" id="{CD6203D1-6ACD-4C64-AD87-7FC7D67735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7570" y="4480236"/>
            <a:ext cx="1891030" cy="1428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Picture 11" descr="procter-and-gamble-virtual-shelf-visual-merchandising-hair-care-12ft-400x300">
            <a:extLst>
              <a:ext uri="{FF2B5EF4-FFF2-40B4-BE49-F238E27FC236}">
                <a16:creationId xmlns="" xmlns:a16="http://schemas.microsoft.com/office/drawing/2014/main" id="{ED7793AF-6AA2-4535-95DC-011FCFB0C2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5669" y="4512338"/>
            <a:ext cx="2021522" cy="1396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18093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6D3C3DB4-C217-4BEC-9375-A9E58A4ED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2250" y="1303020"/>
            <a:ext cx="3619500" cy="1226820"/>
          </a:xfrm>
        </p:spPr>
        <p:txBody>
          <a:bodyPr>
            <a:normAutofit/>
          </a:bodyPr>
          <a:lstStyle/>
          <a:p>
            <a:r>
              <a:rPr lang="cs-CZ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Děkuji vám za pozornost</a:t>
            </a:r>
            <a:br>
              <a:rPr lang="cs-CZ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</a:br>
            <a:r>
              <a:rPr lang="cs-CZ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a těším se na příště</a:t>
            </a:r>
            <a:endParaRPr lang="cs-CZ" sz="2400" i="1" dirty="0"/>
          </a:p>
        </p:txBody>
      </p:sp>
      <p:pic>
        <p:nvPicPr>
          <p:cNvPr id="4" name="Zástupný obsah 3">
            <a:extLst>
              <a:ext uri="{FF2B5EF4-FFF2-40B4-BE49-F238E27FC236}">
                <a16:creationId xmlns="" xmlns:a16="http://schemas.microsoft.com/office/drawing/2014/main" id="{577459DF-6072-401D-B65A-C4AD9CDF8D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560" y="3194729"/>
            <a:ext cx="4945380" cy="281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999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572764"/>
          </a:xfrm>
          <a:noFill/>
          <a:ln w="38100">
            <a:noFill/>
          </a:ln>
        </p:spPr>
        <p:txBody>
          <a:bodyPr>
            <a:noAutofit/>
          </a:bodyPr>
          <a:lstStyle/>
          <a:p>
            <a:r>
              <a:rPr lang="cs-CZ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OBSAH PŘEDMĚTU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  <a:ln w="3810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Úvod do marketingové komunikace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Komunikační proces a modely marketingové komunikace (AIDA, ATR, DAGMAR)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Psychologie a marketingová komunikace; úloha emocí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Integrované marketingová komunikace a digitální transformace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Komunikační mix a životní cyklus produktu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Reklama – proces plánování reklamy, druhy reklamy, média, reklamní agentury, měření účinnosti reklamy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b="1" dirty="0">
                <a:highlight>
                  <a:srgbClr val="99FF99"/>
                </a:highlight>
              </a:rPr>
              <a:t>Podpora prodeje – cíle, formy, nástroje podpory prodeje zaměřené na spotřebitele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Osobní prodej – podstata a cíle, proces osobního prodeje, personální řízení osobního prodeje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Public Relations – typy PR, nástroje PR, krizová komunikace; přímý marketing – nástroje přímého marketingu, práce s databázemi, etické problémy přímého marketingu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Mezinárodní marketingová komunikace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Marketingová komunikace na internetu; sociální sítě (virální marketing, WOM)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500" dirty="0"/>
              <a:t>Trendy marketingové komunikace v 21. století (</a:t>
            </a:r>
            <a:r>
              <a:rPr lang="cs-CZ" sz="1500" dirty="0" err="1"/>
              <a:t>neuromarketing</a:t>
            </a:r>
            <a:r>
              <a:rPr lang="cs-CZ" sz="1500" dirty="0"/>
              <a:t>, </a:t>
            </a:r>
            <a:r>
              <a:rPr lang="cs-CZ" sz="1500" dirty="0" err="1"/>
              <a:t>product</a:t>
            </a:r>
            <a:r>
              <a:rPr lang="cs-CZ" sz="1500" dirty="0"/>
              <a:t> </a:t>
            </a:r>
            <a:r>
              <a:rPr lang="cs-CZ" sz="1500" dirty="0" err="1"/>
              <a:t>placement</a:t>
            </a:r>
            <a:r>
              <a:rPr lang="cs-CZ" sz="1500" dirty="0"/>
              <a:t>, guerillová reklama, mobilní marketing, </a:t>
            </a:r>
            <a:r>
              <a:rPr lang="cs-CZ" sz="1500" dirty="0" err="1"/>
              <a:t>advergaming</a:t>
            </a:r>
            <a:r>
              <a:rPr lang="cs-CZ" sz="15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82661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Charakteristika podpory prodeje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činnosti nebo materiály sloužící k podpoře nákupu či prodeje výrobků nebo služeb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většina činností se provádí nepravidelně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je zaměřena na dosažení okamžitých, krátkodobých efektů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používá přímý stimul nebo výhodu, stimul působí intenzivně na rozhodování a chování příjemce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využívá se apelu na úsporu peněz, na získání peněz nebo něčeho hodnotného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působí téměř okamžitě po vyhlášení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krátkodobá účinnost (negativum) - po odeznění nabídky se chování spotřebitelů vrací               </a:t>
            </a:r>
            <a:br>
              <a:rPr lang="cs-CZ" sz="1600" dirty="0"/>
            </a:br>
            <a:r>
              <a:rPr lang="cs-CZ" sz="1600" dirty="0"/>
              <a:t>do původní podoby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920838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Příklady podpory prodeje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nabídka výhodnější ceny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zboží zdarma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peněžité výhry v soutěži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kupony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vzorky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prémie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spotřebitelské soutěže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předvedení výrobku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dárky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výstavní zařízení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854231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Nevýhody podpory prodeje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může poškodit image firmy (častými slevami vyvolá dojem nízké kvality produktů)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při častém poskytování výhod spotřebitel přestává nakupovat zboží běžné nabídky a čeká </a:t>
            </a:r>
            <a:br>
              <a:rPr lang="cs-CZ" sz="1600" dirty="0"/>
            </a:br>
            <a:r>
              <a:rPr lang="cs-CZ" sz="1600" dirty="0"/>
              <a:t>na další akci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spotřebitel může nakupovat kvůli výhodám a ne kvůli zboží samotnému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820375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Podpora prodeje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altLang="cs-CZ" sz="1600" dirty="0"/>
              <a:t>podpora prodeje je marketingovou komunikací, která působí na zákazníka pomocí dodatečných podnětů, čímž iniciuje zájem o prodej produktů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altLang="cs-CZ" sz="1600" dirty="0"/>
              <a:t>podstatou podpory prodeje (dále jen  p. p.) je snaha  o krátkodobé zvýšení prodeje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altLang="cs-CZ" sz="1600" dirty="0"/>
              <a:t>základní vlastností p. p. je omezení v čase a prostoru, nabídka vyššího zhodnocení peněz   </a:t>
            </a:r>
            <a:br>
              <a:rPr lang="cs-CZ" altLang="cs-CZ" sz="1600" dirty="0"/>
            </a:br>
            <a:r>
              <a:rPr lang="cs-CZ" altLang="cs-CZ" sz="1600" dirty="0"/>
              <a:t>a vyvolání okamžité nákupní reakce 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26423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Cíle podpory prodeje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přimět kupujícího k nákupu (vzorky zdarma)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stimulovat opakované nákupy (věrnostní karty)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odlišit produkty firmy od produktů konkurence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budovat a zlepšit image firmy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zvýšit účinnost distribuce (sběr kuponů)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informovat o budoucím prodeji (sortimentní změny)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apel na zapojení ostatních částí komunikačního mixu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26423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Cíle podpory prodeje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cílem podpory prodeje je dodání časově omezených impulsů prodeji produktů nebo služeb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cílem je rychlé zvýšení obratu (např. formou dočasného snížení ceny nebo zvýšením přitažlivosti zboží dodatečným opatřením či jen prostým předběžným vyzkoušením (testováním, ochutnáním apod.)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2 typy cílů podpory prodeje: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horizontální podpora prodeje – společnost se snaží zvětšit svůj okruh zákazníků a množství maloobchodníků prodávajících daný produkt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vertikální podpora prodeje – společnost se snaží povzbudit existující zákazníky k tomu, aby více kupovali (častěji nebo mimo sezónu)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384038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Formy podpory prodeje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Použití nástrojů podpory prodeje je klasifikováno dle subjektů, na něž jejich působení směřuje :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podpora prodeje orientovaná na obchod (zprostředkovatele)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podpora prodeje orientovaná na prodejní personál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podpora prodeje orientovaná na spotřebitele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229955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Makro</Template>
  <TotalTime>961</TotalTime>
  <Words>966</Words>
  <Application>Microsoft Office PowerPoint</Application>
  <PresentationFormat>Předvádění na obrazovce (4:3)</PresentationFormat>
  <Paragraphs>142</Paragraphs>
  <Slides>15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Office Theme</vt:lpstr>
      <vt:lpstr>MARKETINGOVÁ KOMUNIKACE  (XMK) 7. přednáška Téma: Podpora prodeje </vt:lpstr>
      <vt:lpstr>OBSAH PŘEDMĚTU</vt:lpstr>
      <vt:lpstr>Charakteristika podpory prodeje</vt:lpstr>
      <vt:lpstr>Příklady podpory prodeje</vt:lpstr>
      <vt:lpstr>Nevýhody podpory prodeje</vt:lpstr>
      <vt:lpstr>Podpora prodeje</vt:lpstr>
      <vt:lpstr>Cíle podpory prodeje</vt:lpstr>
      <vt:lpstr>Cíle podpory prodeje</vt:lpstr>
      <vt:lpstr>Formy podpory prodeje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Děkuji vám za pozornost a těším se na příště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MARKETINGOVÁ KOMUNIKACE  (XMK) 2. cvičení</dc:title>
  <dc:creator>Pavlíčková Renáta</dc:creator>
  <cp:lastModifiedBy>Renáta</cp:lastModifiedBy>
  <cp:revision>125</cp:revision>
  <cp:lastPrinted>2020-03-03T12:19:40Z</cp:lastPrinted>
  <dcterms:created xsi:type="dcterms:W3CDTF">2020-03-02T13:24:01Z</dcterms:created>
  <dcterms:modified xsi:type="dcterms:W3CDTF">2022-04-11T09:34:10Z</dcterms:modified>
</cp:coreProperties>
</file>