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39"/>
  </p:notesMasterIdLst>
  <p:handoutMasterIdLst>
    <p:handoutMasterId r:id="rId40"/>
  </p:handoutMasterIdLst>
  <p:sldIdLst>
    <p:sldId id="588" r:id="rId3"/>
    <p:sldId id="587" r:id="rId4"/>
    <p:sldId id="504" r:id="rId5"/>
    <p:sldId id="555" r:id="rId6"/>
    <p:sldId id="577" r:id="rId7"/>
    <p:sldId id="578" r:id="rId8"/>
    <p:sldId id="524" r:id="rId9"/>
    <p:sldId id="551" r:id="rId10"/>
    <p:sldId id="552" r:id="rId11"/>
    <p:sldId id="553" r:id="rId12"/>
    <p:sldId id="583" r:id="rId13"/>
    <p:sldId id="554" r:id="rId14"/>
    <p:sldId id="579" r:id="rId15"/>
    <p:sldId id="539" r:id="rId16"/>
    <p:sldId id="582" r:id="rId17"/>
    <p:sldId id="581" r:id="rId18"/>
    <p:sldId id="537" r:id="rId19"/>
    <p:sldId id="538" r:id="rId20"/>
    <p:sldId id="580" r:id="rId21"/>
    <p:sldId id="573" r:id="rId22"/>
    <p:sldId id="546" r:id="rId23"/>
    <p:sldId id="547" r:id="rId24"/>
    <p:sldId id="548" r:id="rId25"/>
    <p:sldId id="549" r:id="rId26"/>
    <p:sldId id="541" r:id="rId27"/>
    <p:sldId id="569" r:id="rId28"/>
    <p:sldId id="568" r:id="rId29"/>
    <p:sldId id="570" r:id="rId30"/>
    <p:sldId id="571" r:id="rId31"/>
    <p:sldId id="572" r:id="rId32"/>
    <p:sldId id="566" r:id="rId33"/>
    <p:sldId id="567" r:id="rId34"/>
    <p:sldId id="574" r:id="rId35"/>
    <p:sldId id="575" r:id="rId36"/>
    <p:sldId id="576" r:id="rId37"/>
    <p:sldId id="589" r:id="rId3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  <a:srgbClr val="99FF99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6807" autoAdjust="0"/>
  </p:normalViewPr>
  <p:slideViewPr>
    <p:cSldViewPr snapToGrid="0" snapToObjects="1">
      <p:cViewPr>
        <p:scale>
          <a:sx n="70" d="100"/>
          <a:sy n="70" d="100"/>
        </p:scale>
        <p:origin x="-1386" y="-126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090AEB-8652-4867-AD29-DADE0E1F7D5A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24C853E-FFB9-479F-AFA4-991AA9DC0274}">
      <dgm:prSet phldrT="[Text]"/>
      <dgm:spPr/>
      <dgm:t>
        <a:bodyPr/>
        <a:lstStyle/>
        <a:p>
          <a:r>
            <a:rPr lang="cs-CZ" dirty="0"/>
            <a:t>Strategická rozhodnutí</a:t>
          </a:r>
        </a:p>
      </dgm:t>
    </dgm:pt>
    <dgm:pt modelId="{28F1513C-AFFA-4CFE-B7F7-6F65A21E045A}" type="parTrans" cxnId="{C4320C47-160B-4DA4-8294-423CB6A11FCC}">
      <dgm:prSet/>
      <dgm:spPr/>
      <dgm:t>
        <a:bodyPr/>
        <a:lstStyle/>
        <a:p>
          <a:endParaRPr lang="cs-CZ"/>
        </a:p>
      </dgm:t>
    </dgm:pt>
    <dgm:pt modelId="{C15DB611-0D07-41F4-9416-2EAC9A621F7A}" type="sibTrans" cxnId="{C4320C47-160B-4DA4-8294-423CB6A11FCC}">
      <dgm:prSet/>
      <dgm:spPr/>
      <dgm:t>
        <a:bodyPr/>
        <a:lstStyle/>
        <a:p>
          <a:endParaRPr lang="cs-CZ"/>
        </a:p>
      </dgm:t>
    </dgm:pt>
    <dgm:pt modelId="{CD06BF37-8305-4181-884B-BBDF1AFF7545}">
      <dgm:prSet phldrT="[Text]"/>
      <dgm:spPr/>
      <dgm:t>
        <a:bodyPr/>
        <a:lstStyle/>
        <a:p>
          <a:r>
            <a:rPr lang="cs-CZ" dirty="0"/>
            <a:t>Měření efektivnosti</a:t>
          </a:r>
        </a:p>
      </dgm:t>
    </dgm:pt>
    <dgm:pt modelId="{5477C7EA-FEBE-44C9-836C-221F4DA2DA21}" type="parTrans" cxnId="{4FE64B25-45EF-4CC5-A0B0-4DF55F13CB2C}">
      <dgm:prSet/>
      <dgm:spPr/>
      <dgm:t>
        <a:bodyPr/>
        <a:lstStyle/>
        <a:p>
          <a:endParaRPr lang="cs-CZ"/>
        </a:p>
      </dgm:t>
    </dgm:pt>
    <dgm:pt modelId="{68591AC9-EE4F-4763-993B-2E1A06E26C75}" type="sibTrans" cxnId="{4FE64B25-45EF-4CC5-A0B0-4DF55F13CB2C}">
      <dgm:prSet/>
      <dgm:spPr/>
      <dgm:t>
        <a:bodyPr/>
        <a:lstStyle/>
        <a:p>
          <a:endParaRPr lang="cs-CZ"/>
        </a:p>
      </dgm:t>
    </dgm:pt>
    <dgm:pt modelId="{3234321E-9411-4FEA-A4DC-B924962EAF7B}">
      <dgm:prSet phldrT="[Text]"/>
      <dgm:spPr/>
      <dgm:t>
        <a:bodyPr/>
        <a:lstStyle/>
        <a:p>
          <a:r>
            <a:rPr lang="cs-CZ" dirty="0"/>
            <a:t>Hodnocení reklamy</a:t>
          </a:r>
        </a:p>
      </dgm:t>
    </dgm:pt>
    <dgm:pt modelId="{BD618E72-18F9-481B-B256-D4264B32B57D}" type="parTrans" cxnId="{805A1A03-596B-4CB9-A69F-6D70AEB48BF1}">
      <dgm:prSet/>
      <dgm:spPr/>
      <dgm:t>
        <a:bodyPr/>
        <a:lstStyle/>
        <a:p>
          <a:endParaRPr lang="cs-CZ"/>
        </a:p>
      </dgm:t>
    </dgm:pt>
    <dgm:pt modelId="{9F0327ED-4AE2-4480-A7EB-83457493F49D}" type="sibTrans" cxnId="{805A1A03-596B-4CB9-A69F-6D70AEB48BF1}">
      <dgm:prSet/>
      <dgm:spPr/>
      <dgm:t>
        <a:bodyPr/>
        <a:lstStyle/>
        <a:p>
          <a:endParaRPr lang="cs-CZ"/>
        </a:p>
      </dgm:t>
    </dgm:pt>
    <dgm:pt modelId="{3AD84E02-E9BB-4C9D-B327-76D43F473024}">
      <dgm:prSet/>
      <dgm:spPr/>
      <dgm:t>
        <a:bodyPr/>
        <a:lstStyle/>
        <a:p>
          <a:r>
            <a:rPr lang="cs-CZ" dirty="0"/>
            <a:t>Taktická realizace</a:t>
          </a:r>
        </a:p>
      </dgm:t>
    </dgm:pt>
    <dgm:pt modelId="{6A18BBAF-D39D-43F0-99DD-89A89F9796B2}" type="parTrans" cxnId="{14131AB9-9016-4C97-8921-B2B6D1E92785}">
      <dgm:prSet/>
      <dgm:spPr/>
      <dgm:t>
        <a:bodyPr/>
        <a:lstStyle/>
        <a:p>
          <a:endParaRPr lang="cs-CZ"/>
        </a:p>
      </dgm:t>
    </dgm:pt>
    <dgm:pt modelId="{BF55A4B3-40F3-4623-A006-896C43163DDD}" type="sibTrans" cxnId="{14131AB9-9016-4C97-8921-B2B6D1E92785}">
      <dgm:prSet/>
      <dgm:spPr/>
      <dgm:t>
        <a:bodyPr/>
        <a:lstStyle/>
        <a:p>
          <a:endParaRPr lang="cs-CZ"/>
        </a:p>
      </dgm:t>
    </dgm:pt>
    <dgm:pt modelId="{B3240AE8-BBED-481C-9A95-025BD6318841}" type="pres">
      <dgm:prSet presAssocID="{B9090AEB-8652-4867-AD29-DADE0E1F7D5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B05FE5F-E2F4-49A2-BCAD-7304A932643B}" type="pres">
      <dgm:prSet presAssocID="{B9090AEB-8652-4867-AD29-DADE0E1F7D5A}" presName="dummyMaxCanvas" presStyleCnt="0">
        <dgm:presLayoutVars/>
      </dgm:prSet>
      <dgm:spPr/>
    </dgm:pt>
    <dgm:pt modelId="{AED83824-8697-4A51-BE26-FFA2CBB6A17B}" type="pres">
      <dgm:prSet presAssocID="{B9090AEB-8652-4867-AD29-DADE0E1F7D5A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240C23B-F907-48E7-81B2-746E07D753E1}" type="pres">
      <dgm:prSet presAssocID="{B9090AEB-8652-4867-AD29-DADE0E1F7D5A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D5757E-955A-4844-912D-144E1A7238DA}" type="pres">
      <dgm:prSet presAssocID="{B9090AEB-8652-4867-AD29-DADE0E1F7D5A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73B711B-2C40-4FFE-8404-D5A7CD4B1418}" type="pres">
      <dgm:prSet presAssocID="{B9090AEB-8652-4867-AD29-DADE0E1F7D5A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7683C4F-5CB1-42A0-91B5-3B1AF9AF991B}" type="pres">
      <dgm:prSet presAssocID="{B9090AEB-8652-4867-AD29-DADE0E1F7D5A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79AE8F3-EF4E-4BEE-8F1E-7CFD7722B9E0}" type="pres">
      <dgm:prSet presAssocID="{B9090AEB-8652-4867-AD29-DADE0E1F7D5A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1B67F60-4C90-4BEA-ADBF-43EFB9ED4D7B}" type="pres">
      <dgm:prSet presAssocID="{B9090AEB-8652-4867-AD29-DADE0E1F7D5A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65D7A04-1BB8-4659-8389-FA3BF5A68F21}" type="pres">
      <dgm:prSet presAssocID="{B9090AEB-8652-4867-AD29-DADE0E1F7D5A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BFB2552-B1F2-42E0-B6FD-AECBF54D231F}" type="pres">
      <dgm:prSet presAssocID="{B9090AEB-8652-4867-AD29-DADE0E1F7D5A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5C07074-2839-481C-AF3D-DC51CAAD651B}" type="pres">
      <dgm:prSet presAssocID="{B9090AEB-8652-4867-AD29-DADE0E1F7D5A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545A97D-592C-4538-A1C4-2B741F3DA780}" type="pres">
      <dgm:prSet presAssocID="{B9090AEB-8652-4867-AD29-DADE0E1F7D5A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973DB7D-7D45-4A73-ABCD-0904392821A0}" type="presOf" srcId="{3AD84E02-E9BB-4C9D-B327-76D43F473024}" destId="{F240C23B-F907-48E7-81B2-746E07D753E1}" srcOrd="0" destOrd="0" presId="urn:microsoft.com/office/officeart/2005/8/layout/vProcess5"/>
    <dgm:cxn modelId="{4FE64B25-45EF-4CC5-A0B0-4DF55F13CB2C}" srcId="{B9090AEB-8652-4867-AD29-DADE0E1F7D5A}" destId="{CD06BF37-8305-4181-884B-BBDF1AFF7545}" srcOrd="2" destOrd="0" parTransId="{5477C7EA-FEBE-44C9-836C-221F4DA2DA21}" sibTransId="{68591AC9-EE4F-4763-993B-2E1A06E26C75}"/>
    <dgm:cxn modelId="{14131AB9-9016-4C97-8921-B2B6D1E92785}" srcId="{B9090AEB-8652-4867-AD29-DADE0E1F7D5A}" destId="{3AD84E02-E9BB-4C9D-B327-76D43F473024}" srcOrd="1" destOrd="0" parTransId="{6A18BBAF-D39D-43F0-99DD-89A89F9796B2}" sibTransId="{BF55A4B3-40F3-4623-A006-896C43163DDD}"/>
    <dgm:cxn modelId="{341AD9C1-E405-44A9-85FA-1C0A21E046F8}" type="presOf" srcId="{C15DB611-0D07-41F4-9416-2EAC9A621F7A}" destId="{77683C4F-5CB1-42A0-91B5-3B1AF9AF991B}" srcOrd="0" destOrd="0" presId="urn:microsoft.com/office/officeart/2005/8/layout/vProcess5"/>
    <dgm:cxn modelId="{02FAFF06-56BD-420F-8F74-5868172053DF}" type="presOf" srcId="{3AD84E02-E9BB-4C9D-B327-76D43F473024}" destId="{EBFB2552-B1F2-42E0-B6FD-AECBF54D231F}" srcOrd="1" destOrd="0" presId="urn:microsoft.com/office/officeart/2005/8/layout/vProcess5"/>
    <dgm:cxn modelId="{C4320C47-160B-4DA4-8294-423CB6A11FCC}" srcId="{B9090AEB-8652-4867-AD29-DADE0E1F7D5A}" destId="{724C853E-FFB9-479F-AFA4-991AA9DC0274}" srcOrd="0" destOrd="0" parTransId="{28F1513C-AFFA-4CFE-B7F7-6F65A21E045A}" sibTransId="{C15DB611-0D07-41F4-9416-2EAC9A621F7A}"/>
    <dgm:cxn modelId="{13608DC5-4143-4DCB-A1AC-CBB3361331CD}" type="presOf" srcId="{3234321E-9411-4FEA-A4DC-B924962EAF7B}" destId="{573B711B-2C40-4FFE-8404-D5A7CD4B1418}" srcOrd="0" destOrd="0" presId="urn:microsoft.com/office/officeart/2005/8/layout/vProcess5"/>
    <dgm:cxn modelId="{E5FF4C24-ABF5-4660-9DA2-A4100AF45D87}" type="presOf" srcId="{3234321E-9411-4FEA-A4DC-B924962EAF7B}" destId="{5545A97D-592C-4538-A1C4-2B741F3DA780}" srcOrd="1" destOrd="0" presId="urn:microsoft.com/office/officeart/2005/8/layout/vProcess5"/>
    <dgm:cxn modelId="{805A1A03-596B-4CB9-A69F-6D70AEB48BF1}" srcId="{B9090AEB-8652-4867-AD29-DADE0E1F7D5A}" destId="{3234321E-9411-4FEA-A4DC-B924962EAF7B}" srcOrd="3" destOrd="0" parTransId="{BD618E72-18F9-481B-B256-D4264B32B57D}" sibTransId="{9F0327ED-4AE2-4480-A7EB-83457493F49D}"/>
    <dgm:cxn modelId="{A29387DF-8365-40E6-9119-079A81427F3C}" type="presOf" srcId="{724C853E-FFB9-479F-AFA4-991AA9DC0274}" destId="{AED83824-8697-4A51-BE26-FFA2CBB6A17B}" srcOrd="0" destOrd="0" presId="urn:microsoft.com/office/officeart/2005/8/layout/vProcess5"/>
    <dgm:cxn modelId="{092A8F53-D9DC-43CF-A0A0-D3DFE0ED6AD7}" type="presOf" srcId="{B9090AEB-8652-4867-AD29-DADE0E1F7D5A}" destId="{B3240AE8-BBED-481C-9A95-025BD6318841}" srcOrd="0" destOrd="0" presId="urn:microsoft.com/office/officeart/2005/8/layout/vProcess5"/>
    <dgm:cxn modelId="{BA660CBA-E56D-4644-8F93-D92FD9273850}" type="presOf" srcId="{68591AC9-EE4F-4763-993B-2E1A06E26C75}" destId="{D1B67F60-4C90-4BEA-ADBF-43EFB9ED4D7B}" srcOrd="0" destOrd="0" presId="urn:microsoft.com/office/officeart/2005/8/layout/vProcess5"/>
    <dgm:cxn modelId="{EE3835DF-2A07-4C2C-A4B1-06CDA885FF48}" type="presOf" srcId="{BF55A4B3-40F3-4623-A006-896C43163DDD}" destId="{279AE8F3-EF4E-4BEE-8F1E-7CFD7722B9E0}" srcOrd="0" destOrd="0" presId="urn:microsoft.com/office/officeart/2005/8/layout/vProcess5"/>
    <dgm:cxn modelId="{E67F8ADD-76CD-440B-9C0D-EBD230059FE9}" type="presOf" srcId="{CD06BF37-8305-4181-884B-BBDF1AFF7545}" destId="{2FD5757E-955A-4844-912D-144E1A7238DA}" srcOrd="0" destOrd="0" presId="urn:microsoft.com/office/officeart/2005/8/layout/vProcess5"/>
    <dgm:cxn modelId="{921DF821-FD03-4836-AF08-E379A2E8ADEC}" type="presOf" srcId="{CD06BF37-8305-4181-884B-BBDF1AFF7545}" destId="{75C07074-2839-481C-AF3D-DC51CAAD651B}" srcOrd="1" destOrd="0" presId="urn:microsoft.com/office/officeart/2005/8/layout/vProcess5"/>
    <dgm:cxn modelId="{395449B1-6684-40AE-9D48-AC0599180A5B}" type="presOf" srcId="{724C853E-FFB9-479F-AFA4-991AA9DC0274}" destId="{265D7A04-1BB8-4659-8389-FA3BF5A68F21}" srcOrd="1" destOrd="0" presId="urn:microsoft.com/office/officeart/2005/8/layout/vProcess5"/>
    <dgm:cxn modelId="{CCC1B61F-F154-4879-B182-86DD593A83D1}" type="presParOf" srcId="{B3240AE8-BBED-481C-9A95-025BD6318841}" destId="{BB05FE5F-E2F4-49A2-BCAD-7304A932643B}" srcOrd="0" destOrd="0" presId="urn:microsoft.com/office/officeart/2005/8/layout/vProcess5"/>
    <dgm:cxn modelId="{2803DD91-E7FA-4BA2-88DC-F61D8369234E}" type="presParOf" srcId="{B3240AE8-BBED-481C-9A95-025BD6318841}" destId="{AED83824-8697-4A51-BE26-FFA2CBB6A17B}" srcOrd="1" destOrd="0" presId="urn:microsoft.com/office/officeart/2005/8/layout/vProcess5"/>
    <dgm:cxn modelId="{E4E96759-6CB4-4CAE-AF31-270B79808DB6}" type="presParOf" srcId="{B3240AE8-BBED-481C-9A95-025BD6318841}" destId="{F240C23B-F907-48E7-81B2-746E07D753E1}" srcOrd="2" destOrd="0" presId="urn:microsoft.com/office/officeart/2005/8/layout/vProcess5"/>
    <dgm:cxn modelId="{7566BF32-3E54-4975-A6A1-944719A5EC2B}" type="presParOf" srcId="{B3240AE8-BBED-481C-9A95-025BD6318841}" destId="{2FD5757E-955A-4844-912D-144E1A7238DA}" srcOrd="3" destOrd="0" presId="urn:microsoft.com/office/officeart/2005/8/layout/vProcess5"/>
    <dgm:cxn modelId="{51FB2B41-CE65-4F08-8FDA-CFF5D6EAB37D}" type="presParOf" srcId="{B3240AE8-BBED-481C-9A95-025BD6318841}" destId="{573B711B-2C40-4FFE-8404-D5A7CD4B1418}" srcOrd="4" destOrd="0" presId="urn:microsoft.com/office/officeart/2005/8/layout/vProcess5"/>
    <dgm:cxn modelId="{1016D516-53BF-43CB-913B-F320A43C590F}" type="presParOf" srcId="{B3240AE8-BBED-481C-9A95-025BD6318841}" destId="{77683C4F-5CB1-42A0-91B5-3B1AF9AF991B}" srcOrd="5" destOrd="0" presId="urn:microsoft.com/office/officeart/2005/8/layout/vProcess5"/>
    <dgm:cxn modelId="{2551059A-2F67-446D-A06F-EBA55AD379D3}" type="presParOf" srcId="{B3240AE8-BBED-481C-9A95-025BD6318841}" destId="{279AE8F3-EF4E-4BEE-8F1E-7CFD7722B9E0}" srcOrd="6" destOrd="0" presId="urn:microsoft.com/office/officeart/2005/8/layout/vProcess5"/>
    <dgm:cxn modelId="{7A503268-D18C-4478-90E6-2DFC78B656FD}" type="presParOf" srcId="{B3240AE8-BBED-481C-9A95-025BD6318841}" destId="{D1B67F60-4C90-4BEA-ADBF-43EFB9ED4D7B}" srcOrd="7" destOrd="0" presId="urn:microsoft.com/office/officeart/2005/8/layout/vProcess5"/>
    <dgm:cxn modelId="{F81B6107-6241-4D52-9168-DED4A4FAB43E}" type="presParOf" srcId="{B3240AE8-BBED-481C-9A95-025BD6318841}" destId="{265D7A04-1BB8-4659-8389-FA3BF5A68F21}" srcOrd="8" destOrd="0" presId="urn:microsoft.com/office/officeart/2005/8/layout/vProcess5"/>
    <dgm:cxn modelId="{F1B8F22D-4F04-4D91-91BF-510627990605}" type="presParOf" srcId="{B3240AE8-BBED-481C-9A95-025BD6318841}" destId="{EBFB2552-B1F2-42E0-B6FD-AECBF54D231F}" srcOrd="9" destOrd="0" presId="urn:microsoft.com/office/officeart/2005/8/layout/vProcess5"/>
    <dgm:cxn modelId="{A98FA769-A2F5-49EE-BC42-272B282F3741}" type="presParOf" srcId="{B3240AE8-BBED-481C-9A95-025BD6318841}" destId="{75C07074-2839-481C-AF3D-DC51CAAD651B}" srcOrd="10" destOrd="0" presId="urn:microsoft.com/office/officeart/2005/8/layout/vProcess5"/>
    <dgm:cxn modelId="{1B7AFCDC-0D08-43F1-B660-48CD05617908}" type="presParOf" srcId="{B3240AE8-BBED-481C-9A95-025BD6318841}" destId="{5545A97D-592C-4538-A1C4-2B741F3DA780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D83824-8697-4A51-BE26-FFA2CBB6A17B}">
      <dsp:nvSpPr>
        <dsp:cNvPr id="0" name=""/>
        <dsp:cNvSpPr/>
      </dsp:nvSpPr>
      <dsp:spPr>
        <a:xfrm>
          <a:off x="0" y="0"/>
          <a:ext cx="3416595" cy="4365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/>
            <a:t>Strategická rozhodnutí</a:t>
          </a:r>
        </a:p>
      </dsp:txBody>
      <dsp:txXfrm>
        <a:off x="12785" y="12785"/>
        <a:ext cx="2908677" cy="410943"/>
      </dsp:txXfrm>
    </dsp:sp>
    <dsp:sp modelId="{F240C23B-F907-48E7-81B2-746E07D753E1}">
      <dsp:nvSpPr>
        <dsp:cNvPr id="0" name=""/>
        <dsp:cNvSpPr/>
      </dsp:nvSpPr>
      <dsp:spPr>
        <a:xfrm>
          <a:off x="286139" y="515879"/>
          <a:ext cx="3416595" cy="4365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/>
            <a:t>Taktická realizace</a:t>
          </a:r>
        </a:p>
      </dsp:txBody>
      <dsp:txXfrm>
        <a:off x="298924" y="528664"/>
        <a:ext cx="2821151" cy="410943"/>
      </dsp:txXfrm>
    </dsp:sp>
    <dsp:sp modelId="{2FD5757E-955A-4844-912D-144E1A7238DA}">
      <dsp:nvSpPr>
        <dsp:cNvPr id="0" name=""/>
        <dsp:cNvSpPr/>
      </dsp:nvSpPr>
      <dsp:spPr>
        <a:xfrm>
          <a:off x="568008" y="1031759"/>
          <a:ext cx="3416595" cy="4365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/>
            <a:t>Měření efektivnosti</a:t>
          </a:r>
        </a:p>
      </dsp:txBody>
      <dsp:txXfrm>
        <a:off x="580793" y="1044544"/>
        <a:ext cx="2825422" cy="410943"/>
      </dsp:txXfrm>
    </dsp:sp>
    <dsp:sp modelId="{573B711B-2C40-4FFE-8404-D5A7CD4B1418}">
      <dsp:nvSpPr>
        <dsp:cNvPr id="0" name=""/>
        <dsp:cNvSpPr/>
      </dsp:nvSpPr>
      <dsp:spPr>
        <a:xfrm>
          <a:off x="854148" y="1547639"/>
          <a:ext cx="3416595" cy="4365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/>
            <a:t>Hodnocení reklamy</a:t>
          </a:r>
        </a:p>
      </dsp:txBody>
      <dsp:txXfrm>
        <a:off x="866933" y="1560424"/>
        <a:ext cx="2821151" cy="410943"/>
      </dsp:txXfrm>
    </dsp:sp>
    <dsp:sp modelId="{77683C4F-5CB1-42A0-91B5-3B1AF9AF991B}">
      <dsp:nvSpPr>
        <dsp:cNvPr id="0" name=""/>
        <dsp:cNvSpPr/>
      </dsp:nvSpPr>
      <dsp:spPr>
        <a:xfrm>
          <a:off x="3132861" y="334329"/>
          <a:ext cx="283733" cy="28373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>
        <a:off x="3196701" y="334329"/>
        <a:ext cx="156053" cy="213509"/>
      </dsp:txXfrm>
    </dsp:sp>
    <dsp:sp modelId="{279AE8F3-EF4E-4BEE-8F1E-7CFD7722B9E0}">
      <dsp:nvSpPr>
        <dsp:cNvPr id="0" name=""/>
        <dsp:cNvSpPr/>
      </dsp:nvSpPr>
      <dsp:spPr>
        <a:xfrm>
          <a:off x="3419001" y="850209"/>
          <a:ext cx="283733" cy="28373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>
        <a:off x="3482841" y="850209"/>
        <a:ext cx="156053" cy="213509"/>
      </dsp:txXfrm>
    </dsp:sp>
    <dsp:sp modelId="{D1B67F60-4C90-4BEA-ADBF-43EFB9ED4D7B}">
      <dsp:nvSpPr>
        <dsp:cNvPr id="0" name=""/>
        <dsp:cNvSpPr/>
      </dsp:nvSpPr>
      <dsp:spPr>
        <a:xfrm>
          <a:off x="3700870" y="1366089"/>
          <a:ext cx="283733" cy="28373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>
        <a:off x="3764710" y="1366089"/>
        <a:ext cx="156053" cy="2135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21.3.2022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21.3.2022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>
                <a:solidFill>
                  <a:prstClr val="black"/>
                </a:solidFill>
              </a:rPr>
              <a:pPr/>
              <a:t>1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261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75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438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9028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4685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3539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1740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129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6983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1883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374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30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rtv.cz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7741501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(XMK)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b="1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6. přednáška</a:t>
            </a:r>
            <a: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</a:t>
            </a:r>
            <a:r>
              <a:rPr lang="cs-CZ" sz="33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Reklama</a:t>
            </a:r>
            <a: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3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3333274" cy="103533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400" dirty="0" smtClean="0">
                <a:solidFill>
                  <a:prstClr val="black"/>
                </a:solidFill>
                <a:cs typeface="Arial"/>
              </a:rPr>
              <a:t>PhDr. Ing</a:t>
            </a:r>
            <a:r>
              <a:rPr lang="cs-CZ" sz="1400" dirty="0">
                <a:solidFill>
                  <a:prstClr val="black"/>
                </a:solidFill>
                <a:cs typeface="Arial"/>
              </a:rPr>
              <a:t>. Mgr. Renáta Pavlíčková, MBA</a:t>
            </a:r>
          </a:p>
          <a:p>
            <a:pPr algn="l"/>
            <a:r>
              <a:rPr lang="cs-CZ" sz="1400" dirty="0">
                <a:solidFill>
                  <a:prstClr val="black"/>
                </a:solidFill>
                <a:cs typeface="Arial"/>
              </a:rPr>
              <a:t>renata.pavlickova@mvso.cz</a:t>
            </a:r>
          </a:p>
          <a:p>
            <a:pPr algn="l"/>
            <a:endParaRPr lang="cs-CZ" sz="1400" dirty="0">
              <a:solidFill>
                <a:prstClr val="black"/>
              </a:solidFill>
              <a:cs typeface="Arial"/>
            </a:endParaRPr>
          </a:p>
          <a:p>
            <a:pPr algn="l"/>
            <a:r>
              <a:rPr lang="cs-CZ" sz="1400" dirty="0">
                <a:solidFill>
                  <a:prstClr val="black"/>
                </a:solidFill>
                <a:cs typeface="Arial"/>
              </a:rPr>
              <a:t>Olomouc, LS </a:t>
            </a:r>
            <a:r>
              <a:rPr lang="cs-CZ" sz="1400" dirty="0" smtClean="0">
                <a:solidFill>
                  <a:prstClr val="black"/>
                </a:solidFill>
                <a:cs typeface="Arial"/>
              </a:rPr>
              <a:t>2021/2022</a:t>
            </a:r>
            <a:endParaRPr lang="en-US" sz="1400" dirty="0">
              <a:solidFill>
                <a:prstClr val="black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47104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úkolem apelu je vyvolat pozornost a umožnit, aby k oslovenému sdělení vůbec došlo a aby se zlepšily podmínky pro zapamatování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apelů je bohatá škála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apely lze klasifikovat: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pozitivní apely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negativní apely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emocionální apely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racionální apely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morální apely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3492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Reklama a životní cyklus produktu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493" y="1506176"/>
            <a:ext cx="7074354" cy="461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4196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Vlastní sdělení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tou částí sdělení, která obsahuje jeho informační podstatu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tato část má být zapamatována a využita v následných aktivitách – tedy projevit se změnami chování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34923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Stanovení cílů reklamy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reklamní cíle musí vyplývat z předchozích rozhodnutí o cílovém trhu, </a:t>
            </a:r>
            <a:r>
              <a:rPr lang="cs-CZ" sz="1600" dirty="0" err="1"/>
              <a:t>positioningu</a:t>
            </a:r>
            <a:r>
              <a:rPr lang="cs-CZ" sz="1600" dirty="0"/>
              <a:t> značky </a:t>
            </a:r>
            <a:br>
              <a:rPr lang="cs-CZ" sz="1600" dirty="0"/>
            </a:br>
            <a:r>
              <a:rPr lang="cs-CZ" sz="1600" dirty="0"/>
              <a:t>a marketingové strategii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reklamní cíl je konkrétní komunikační úkol a úroveň jeho zvládnutí. Má být dosažen </a:t>
            </a:r>
            <a:br>
              <a:rPr lang="cs-CZ" sz="1600" dirty="0"/>
            </a:br>
            <a:r>
              <a:rPr lang="cs-CZ" sz="1600" dirty="0"/>
              <a:t>u určitého publika v daném časovém období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reklamy dělíme: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kognitivní</a:t>
            </a:r>
            <a:r>
              <a:rPr lang="cs-CZ" sz="1600" dirty="0"/>
              <a:t> – jsou spojeny přímo s procesem sdělování, vnímání, poznávání, učení. Označují se jako pravé komunikační cíle. Tyto cíle jsou předpokladem pro formulaci cílů konativních.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konativní</a:t>
            </a:r>
            <a:r>
              <a:rPr lang="cs-CZ" sz="1600" dirty="0"/>
              <a:t> – lze je označit jako cíle komerční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07685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Členění reklamy dle obsahu/objektu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Reklama produktová/výrobková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tj. reklama, kde je předmětem sdělení produkt/výrobek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má vyšší míru konkrétnosti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bývá často propojena s dalšími nástroji marketingového mixu, jež bývají zároveň s produktem předmětem sdělení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Reklama institucionální, korporátní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zaměřena na vytváření vztahu k podniku, či jiné instituci, případně jejich skupině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předmětem bývají značky, které rovněž bývají reklamou prezentovány bez vazby na konkrétní produkt, ale tak, aby se vytvářela, profilovala nebo upevňovala image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tato reklama bývá rovněž nazývána </a:t>
            </a:r>
            <a:r>
              <a:rPr lang="cs-CZ" sz="1600" dirty="0" err="1"/>
              <a:t>imageová</a:t>
            </a: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688677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Členění reklamy dle cíle a vztahu k životnímu cyklu produktu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Informativní reklama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i="1" dirty="0"/>
              <a:t>(využívá se pro první fázi životního cyklu – zavádění  nových výrobků na trh. Jejím úkolem je zpřístupnit informace, seznámit s novým řešením problému, novou technologií, novým prodejním místem, cenou apod. a naučit oslovené nějaké nové činnosti související s koupí a spotřebou. Využívána je např. i ve fázi zralosti, při uvádění modifikací produktů nebo při výprodejích).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Přesvědčovací reklama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i="1" dirty="0"/>
              <a:t>(hlavním cílem je oslovené přesvědčit a přimět ke změně názoru a postoje ke skutečnostem, souvisejícím s nabídkou daného podniku. Obvykle má cíle týkající se postavení na trhu ((vyjádřené změnou preferencí)) nebo v komerční rovině tržním podílem. Specifickou podobou reklamy využívanou pro přesvědčování je srovnávací reklama.)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err="1"/>
              <a:t>Připomínací</a:t>
            </a:r>
            <a:r>
              <a:rPr lang="cs-CZ" sz="1600" b="1" dirty="0"/>
              <a:t> reklama </a:t>
            </a:r>
            <a:r>
              <a:rPr lang="cs-CZ" sz="1600" dirty="0"/>
              <a:t>– </a:t>
            </a:r>
            <a:r>
              <a:rPr lang="cs-CZ" sz="1600" i="1" dirty="0"/>
              <a:t>(je typická pro fázi zralosti, jejím úkolem je upevňovat již dříve zapamatovaný obsah a upevnit již zažité vzorce spotřebního chování)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76971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Členění/klasifikace reklamy dle druhu reklamních prostředků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Inzerce v tisku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Televizní spoty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Rozhlasové spoty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Vnější reklama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Audiovizuální reklama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Nová média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76971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Regulace a samoregulace reklamy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samoregulace by měla umožnit regulovat to, co přímo ze zákona regulovat nelze (vkus, morálku, etiku)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institucí zabývající se samoregulací je Rada pro reklamu, která ustanovuje Arbitrážní komisi a jako podklad pro její rozhodování Kodex etické reklamy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688677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Regulace a samoregulace reklamy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vzhledem ke značnému vlivu reklamy na veřejnost je nezbytné reklamu regulovat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základní prvky regulace reklamy: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veřejné právo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soukromé právo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samoregulace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688677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pt-BR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Příprava a řízení reklamního programu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při vytváření reklamního programu musí marketingoví manažeři začínat identifikací cílového trhu a motivů kupujících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následně musí učinit 5 hlavních rozhodnutí, známých jako 5M: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poslání – (</a:t>
            </a:r>
            <a:r>
              <a:rPr lang="cs-CZ" sz="1600" dirty="0" err="1"/>
              <a:t>mission</a:t>
            </a:r>
            <a:r>
              <a:rPr lang="cs-CZ" sz="1600" dirty="0"/>
              <a:t>) Jaké jsou cíle reklamy?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peníze – (</a:t>
            </a:r>
            <a:r>
              <a:rPr lang="cs-CZ" sz="1600" dirty="0" err="1"/>
              <a:t>money</a:t>
            </a:r>
            <a:r>
              <a:rPr lang="cs-CZ" sz="1600" dirty="0"/>
              <a:t>) Kolik prostředků může být vynaloženo?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sdělení – (</a:t>
            </a:r>
            <a:r>
              <a:rPr lang="cs-CZ" sz="1600" dirty="0" err="1"/>
              <a:t>message</a:t>
            </a:r>
            <a:r>
              <a:rPr lang="cs-CZ" sz="1600" dirty="0"/>
              <a:t>) Jaké sdělení má být vysláno?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média – (media) Jaká média použít?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měření – (</a:t>
            </a:r>
            <a:r>
              <a:rPr lang="cs-CZ" sz="1600" dirty="0" err="1"/>
              <a:t>measure</a:t>
            </a:r>
            <a:r>
              <a:rPr lang="cs-CZ" sz="1600" dirty="0"/>
              <a:t>) Jak vyhodnocovat výsledky?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7697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98042" cy="4525963"/>
          </a:xfrm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b="1" dirty="0">
                <a:solidFill>
                  <a:srgbClr val="FF0000"/>
                </a:solidFill>
              </a:rPr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Trendy marketingové komunikace v 21. století (</a:t>
            </a:r>
            <a:r>
              <a:rPr lang="cs-CZ" sz="1400" dirty="0" err="1"/>
              <a:t>neuromarketing</a:t>
            </a:r>
            <a:r>
              <a:rPr lang="cs-CZ" sz="1400" dirty="0"/>
              <a:t>, </a:t>
            </a:r>
            <a:r>
              <a:rPr lang="cs-CZ" sz="1400" dirty="0" err="1"/>
              <a:t>product</a:t>
            </a:r>
            <a:r>
              <a:rPr lang="cs-CZ" sz="1400" dirty="0"/>
              <a:t> </a:t>
            </a:r>
            <a:r>
              <a:rPr lang="cs-CZ" sz="1400" dirty="0" err="1"/>
              <a:t>placement</a:t>
            </a:r>
            <a:r>
              <a:rPr lang="cs-CZ" sz="1400" dirty="0"/>
              <a:t>, guerillová reklama, mobilní marketing, </a:t>
            </a:r>
            <a:r>
              <a:rPr lang="cs-CZ" sz="1400" dirty="0" err="1"/>
              <a:t>advergaming</a:t>
            </a:r>
            <a:r>
              <a:rPr lang="cs-CZ" sz="1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48805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plánování reklamy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                                                                                                                    cíle, segmentace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                                                                                                                            rozpočet, kontrola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                                                                                                                                 </a:t>
            </a:r>
            <a:r>
              <a:rPr lang="cs-CZ" sz="1600" dirty="0" err="1"/>
              <a:t>porealizační</a:t>
            </a:r>
            <a:r>
              <a:rPr lang="cs-CZ" sz="1600" dirty="0"/>
              <a:t> test</a:t>
            </a:r>
          </a:p>
          <a:p>
            <a:endParaRPr lang="cs-CZ" sz="24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94201016"/>
              </p:ext>
            </p:extLst>
          </p:nvPr>
        </p:nvGraphicFramePr>
        <p:xfrm>
          <a:off x="2087526" y="2923953"/>
          <a:ext cx="4270744" cy="19841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Skupina 6"/>
          <p:cNvGrpSpPr/>
          <p:nvPr/>
        </p:nvGrpSpPr>
        <p:grpSpPr>
          <a:xfrm>
            <a:off x="556098" y="1906373"/>
            <a:ext cx="3416595" cy="436513"/>
            <a:chOff x="0" y="0"/>
            <a:chExt cx="3416595" cy="436513"/>
          </a:xfrm>
        </p:grpSpPr>
        <p:sp>
          <p:nvSpPr>
            <p:cNvPr id="8" name="Zaoblený obdélník 7"/>
            <p:cNvSpPr/>
            <p:nvPr/>
          </p:nvSpPr>
          <p:spPr>
            <a:xfrm>
              <a:off x="0" y="0"/>
              <a:ext cx="3416595" cy="43651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Zaoblený obdélník 4"/>
            <p:cNvSpPr/>
            <p:nvPr/>
          </p:nvSpPr>
          <p:spPr>
            <a:xfrm>
              <a:off x="12785" y="12785"/>
              <a:ext cx="2908677" cy="4109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900" kern="1200" dirty="0"/>
                <a:t>Výsledky výzkumu </a:t>
              </a:r>
              <a:r>
                <a:rPr lang="cs-CZ" sz="1000" kern="1200" dirty="0"/>
                <a:t>(spotřebitel, výrobek, konkurence)</a:t>
              </a:r>
            </a:p>
          </p:txBody>
        </p:sp>
      </p:grpSp>
      <p:grpSp>
        <p:nvGrpSpPr>
          <p:cNvPr id="10" name="Skupina 9"/>
          <p:cNvGrpSpPr/>
          <p:nvPr/>
        </p:nvGrpSpPr>
        <p:grpSpPr>
          <a:xfrm>
            <a:off x="4908359" y="2146981"/>
            <a:ext cx="3416595" cy="511158"/>
            <a:chOff x="0" y="0"/>
            <a:chExt cx="3416595" cy="436513"/>
          </a:xfrm>
        </p:grpSpPr>
        <p:sp>
          <p:nvSpPr>
            <p:cNvPr id="11" name="Zaoblený obdélník 10"/>
            <p:cNvSpPr/>
            <p:nvPr/>
          </p:nvSpPr>
          <p:spPr>
            <a:xfrm>
              <a:off x="0" y="0"/>
              <a:ext cx="3416595" cy="43651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Zaoblený obdélník 4"/>
            <p:cNvSpPr/>
            <p:nvPr/>
          </p:nvSpPr>
          <p:spPr>
            <a:xfrm>
              <a:off x="253958" y="25570"/>
              <a:ext cx="2908677" cy="4109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kern="1200" dirty="0"/>
                <a:t>Překážky a neovlivnitelné faktory</a:t>
              </a:r>
            </a:p>
          </p:txBody>
        </p:sp>
      </p:grpSp>
      <p:cxnSp>
        <p:nvCxnSpPr>
          <p:cNvPr id="16" name="Přímá spojnice 15"/>
          <p:cNvCxnSpPr/>
          <p:nvPr/>
        </p:nvCxnSpPr>
        <p:spPr>
          <a:xfrm flipH="1">
            <a:off x="850605" y="4710223"/>
            <a:ext cx="20946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6358270" y="4710223"/>
            <a:ext cx="17127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V="1">
            <a:off x="850605" y="2342886"/>
            <a:ext cx="0" cy="23673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V="1">
            <a:off x="8070994" y="2658139"/>
            <a:ext cx="0" cy="20520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1286540" y="2330101"/>
            <a:ext cx="0" cy="7746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7549116" y="2658139"/>
            <a:ext cx="0" cy="5316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>
            <a:off x="1286540" y="3104707"/>
            <a:ext cx="80098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 flipH="1">
            <a:off x="5475767" y="3189767"/>
            <a:ext cx="207334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75393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Rozhodnutí o rozpočtu reklamy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při sestavování reklamního rozpočtu je bráno do úvahy 5 konkrétních faktorů: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stadium životního cyklu produktu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tržní podíl a spotřebitelská základna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konkurence a změť sdělení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frekvence reklamy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nahraditelnost produktu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951581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Úspěch reklamy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úspěch reklamy je tvořen třemi hlavními faktory: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strategie reklamy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tvořivost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profesionality zpracování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951581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Tvorba reklamních kampaní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televizní reklamy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rozhlasové reklamy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reklamy v tisku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venkovní reklama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product</a:t>
            </a:r>
            <a:r>
              <a:rPr lang="cs-CZ" sz="1600" dirty="0"/>
              <a:t> </a:t>
            </a:r>
            <a:r>
              <a:rPr lang="cs-CZ" sz="1600" dirty="0" err="1"/>
              <a:t>placement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point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purchase</a:t>
            </a:r>
            <a:r>
              <a:rPr lang="cs-CZ" sz="1600" dirty="0"/>
              <a:t> (POP) – </a:t>
            </a:r>
            <a:r>
              <a:rPr lang="cs-CZ" sz="1600" i="1" dirty="0"/>
              <a:t>označuje místo prodeje, místo nákupu, někdy přeneseně aktivity nebo materiály používané pro komunikaci v místě prodeje. Komunikují cenu, působí na místě prodeje, podporují produkt i jeho komunikaci.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alternativní média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951581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Rada pro televizní a rozhlasové vysílání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hlinkClick r:id="rId2"/>
              </a:rPr>
              <a:t>https://www.rrtv.cz</a:t>
            </a: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Přehledy – Rozhodnutí o vině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420993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pl-PL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Reklamní leták z roku 1873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2315" y="1600200"/>
            <a:ext cx="33722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10711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reklamy na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85000" lnSpcReduction="10000"/>
          </a:bodyPr>
          <a:lstStyle/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Tvorba webové prezentace </a:t>
            </a:r>
            <a:r>
              <a:rPr lang="cs-CZ" sz="1600" dirty="0"/>
              <a:t>-  (firma, která v dnešní době není na webu, jako by neexistovala. Mezi základní formy prezentace firmy na webu patří její stránky. Od roku 1991, kdy byla vytvořena první </a:t>
            </a:r>
            <a:r>
              <a:rPr lang="cs-CZ" sz="1600" dirty="0" err="1"/>
              <a:t>website</a:t>
            </a:r>
            <a:r>
              <a:rPr lang="cs-CZ" sz="1600" dirty="0"/>
              <a:t>, prošly webové stránky výraznými změnami. Jsou zaměřené více na vizuální zobrazení a větší uživatelskou přijatelnost.)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SEM</a:t>
            </a:r>
            <a:r>
              <a:rPr lang="cs-CZ" sz="1600" dirty="0"/>
              <a:t> (</a:t>
            </a:r>
            <a:r>
              <a:rPr lang="cs-CZ" sz="1600" dirty="0" err="1"/>
              <a:t>search</a:t>
            </a:r>
            <a:r>
              <a:rPr lang="cs-CZ" sz="1600" dirty="0"/>
              <a:t> </a:t>
            </a:r>
            <a:r>
              <a:rPr lang="cs-CZ" sz="1600" dirty="0" err="1"/>
              <a:t>enginge</a:t>
            </a:r>
            <a:r>
              <a:rPr lang="cs-CZ" sz="1600" dirty="0"/>
              <a:t> marketing) – (představuje získávání návštěvníků webu prostřednictvím vyhledávačů, z nichž jsou u nás nejznámější a nejrozšířenější Seznam, Google, Centrum, </a:t>
            </a:r>
            <a:r>
              <a:rPr lang="cs-CZ" sz="1600" dirty="0" err="1"/>
              <a:t>Yahoo</a:t>
            </a:r>
            <a:r>
              <a:rPr lang="cs-CZ" sz="1600" dirty="0"/>
              <a:t> aj. Pomocí této optimalizace se snažíme získat co nejlepší postavení hned na první stránce pro určité klíčové slova. Výzkum ukázal, že více než 90% všech návštěvníků při svém vyhledávání končí prohlídkou první stránky a další již nenavštěvuje.)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SMM</a:t>
            </a:r>
            <a:r>
              <a:rPr lang="cs-CZ" sz="1600" dirty="0"/>
              <a:t> (</a:t>
            </a:r>
            <a:r>
              <a:rPr lang="cs-CZ" sz="1600" dirty="0" err="1"/>
              <a:t>social</a:t>
            </a:r>
            <a:r>
              <a:rPr lang="cs-CZ" sz="1600" dirty="0"/>
              <a:t> media marketing) – (představuje kontakty se zákazníky prostřednictvím sociálních sítí, které nabízí nadstandardní možnosti interakce a komunikace s nimi. Problémem je, přesvědčit návštěvníka, aby naše stránky na příslušné sociální síti vyhledal a sledoval. Strategii </a:t>
            </a:r>
            <a:r>
              <a:rPr lang="cs-CZ" sz="1600" dirty="0" err="1"/>
              <a:t>inbound</a:t>
            </a:r>
            <a:r>
              <a:rPr lang="cs-CZ" sz="1600" dirty="0"/>
              <a:t> marketingu jsme již v předcházejícím textu podrobněji popsali. Její základní princip je jednoduchý, nabídnout návštěvníkovi něco, co potřebuje, co vyřeší jeho problém nebo co jej pobaví, a to zdarma.)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668412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reklamy na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4. </a:t>
            </a:r>
            <a:r>
              <a:rPr lang="cs-CZ" sz="1600" b="1" dirty="0"/>
              <a:t>Spolupráce s jinými webovými stránkami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dirty="0"/>
              <a:t>je výhodná pro všechny subjekty, které odkazují vzájemně na stránky spolupracujících firem. Je oboustranně výhodná nejen v optimalizaci vyhledávání ale i proto, že za tuto spolupráci si subjekty neplatí.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5. </a:t>
            </a:r>
            <a:r>
              <a:rPr lang="cs-CZ" sz="1600" b="1" dirty="0"/>
              <a:t>Reklamní bannery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dirty="0"/>
              <a:t>mohou být na základě výše uvedené spolupráce řešeny vzájemnou výměnou (na webu spolupracující firmy je banner, po kliknutí na něj je návštěvník přesměrován na naše stránky) nebo se jedná o placenou záležitost. Tyto bannery jsou placeny buď paušální platbou například za týden, či měsíc. Nebo firma platí za kliknutí na příslušný banner.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6. </a:t>
            </a:r>
            <a:r>
              <a:rPr lang="cs-CZ" sz="1600" b="1" dirty="0" err="1"/>
              <a:t>Intextová</a:t>
            </a:r>
            <a:r>
              <a:rPr lang="cs-CZ" sz="1600" b="1" dirty="0"/>
              <a:t> reklama </a:t>
            </a:r>
            <a:r>
              <a:rPr lang="cs-CZ" sz="1600" dirty="0"/>
              <a:t>– je reklama, která je součástí textu příslušné webové stránky. Určitá slova jsou v textu zdůrazněna barevně a podtržena a pokud návštěvník stránky najede na toto slovo kurzorem své myši, objeví se příslušné reklamní sdělení. Placení probíhá na základě kliknutí na příslušné slovo.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668412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reklamy na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7. </a:t>
            </a:r>
            <a:r>
              <a:rPr lang="cs-CZ" sz="1600" b="1" dirty="0"/>
              <a:t>PPC reklama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dirty="0"/>
              <a:t>neboli tzv. </a:t>
            </a:r>
            <a:r>
              <a:rPr lang="cs-CZ" sz="1600" dirty="0" err="1"/>
              <a:t>Pay</a:t>
            </a:r>
            <a:r>
              <a:rPr lang="cs-CZ" sz="1600" dirty="0"/>
              <a:t> per </a:t>
            </a:r>
            <a:r>
              <a:rPr lang="cs-CZ" sz="1600" dirty="0" err="1"/>
              <a:t>click</a:t>
            </a:r>
            <a:r>
              <a:rPr lang="cs-CZ" sz="1600" dirty="0"/>
              <a:t> (tj. platba za </a:t>
            </a:r>
            <a:r>
              <a:rPr lang="cs-CZ" sz="1600" dirty="0" err="1"/>
              <a:t>prokliknutí</a:t>
            </a:r>
            <a:r>
              <a:rPr lang="cs-CZ" sz="1600" dirty="0"/>
              <a:t>) je velmi rozšířenou formou marketingové komunikace </a:t>
            </a:r>
            <a:r>
              <a:rPr lang="cs-CZ" sz="1600" dirty="0" err="1"/>
              <a:t>prostřednctvím</a:t>
            </a:r>
            <a:r>
              <a:rPr lang="cs-CZ" sz="1600" dirty="0"/>
              <a:t> internetu. Reklama je nabídnuta v poli reklam na předních pozicích resp. v pravém panelu u Googlu. Pokud návštěvník na tuto reklamu klikne, zadavatel zaplatí z toto kliknutí poplatek. Rozpočet na tuto formu reklamy je možné limitovat a pokud je utracena smluvní částka, reklama se již dále nezobrazuje. Ceny se liší dle klíčových slov, pod kterými chceme příslušnou reklamu zobrazit.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8. </a:t>
            </a:r>
            <a:r>
              <a:rPr lang="cs-CZ" sz="1600" b="1" dirty="0"/>
              <a:t>Virální marketing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dirty="0"/>
              <a:t>je taková forma komunikace, kdy lidé sami sdílejí naši reklamu. Může se jednat o vtipný </a:t>
            </a:r>
            <a:r>
              <a:rPr lang="cs-CZ" sz="1600" dirty="0" err="1"/>
              <a:t>videopříběh</a:t>
            </a:r>
            <a:r>
              <a:rPr lang="cs-CZ" sz="1600" dirty="0"/>
              <a:t>, užitečné informace, reklamní produkt zdarma aj. Obsah musí být především zajímavý a relevantní k cílové skupině natolik, aby jej návštěvníci sami dobrovolně sdíleli. Výhodou je cena a rovněž v řadě případů velká rychlost šíření.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44831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reklamy na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9. </a:t>
            </a:r>
            <a:r>
              <a:rPr lang="cs-CZ" sz="1600" b="1" dirty="0"/>
              <a:t>Blogy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dirty="0"/>
              <a:t> kdy se může jednat </a:t>
            </a:r>
            <a:r>
              <a:rPr lang="cs-CZ" sz="1600" dirty="0" err="1"/>
              <a:t>of</a:t>
            </a:r>
            <a:r>
              <a:rPr lang="cs-CZ" sz="1600" dirty="0"/>
              <a:t> blog provozovaný přímo firmou nebo o blog provozovaný jiným subjektem a který přivádí na naše stránky nové návštěvníky. Blog by měl řešit nějaký problém, který cílovou skupinu zajímá, vybuduje tak vysokou návštěvnost, která je přesměrována na příslušné nabízené produkty.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10. </a:t>
            </a:r>
            <a:r>
              <a:rPr lang="cs-CZ" sz="1600" b="1" dirty="0"/>
              <a:t>Partnerské programy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dirty="0"/>
              <a:t>na základě kterých se provozovatel webu, firma dělí s partnerem o část svého zisku ve formě provize, zisku, kterého dosáhl díky tomu, že partner na jeho stránky přivedl zákazníky, které by jinak nezískal. </a:t>
            </a:r>
            <a:r>
              <a:rPr lang="cs-CZ" sz="1600" dirty="0" err="1"/>
              <a:t>Parner</a:t>
            </a:r>
            <a:r>
              <a:rPr lang="cs-CZ" sz="1600" dirty="0"/>
              <a:t> tak nabízí de facto marketingové služby, kdy využívá jednak své autority, svých kontaktů a svého know-how.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11. </a:t>
            </a:r>
            <a:r>
              <a:rPr lang="cs-CZ" sz="1600" b="1" dirty="0"/>
              <a:t>PR články – </a:t>
            </a:r>
            <a:r>
              <a:rPr lang="cs-CZ" sz="1600" dirty="0"/>
              <a:t> které se píší do některého z PR katalogu za účelem získání zpětných odkazů. Psaní PR článků je považována za jednu z efektivních a účinných forem </a:t>
            </a:r>
            <a:r>
              <a:rPr lang="cs-CZ" sz="1600" dirty="0" err="1"/>
              <a:t>linkbuildingu</a:t>
            </a:r>
            <a:r>
              <a:rPr lang="cs-CZ" sz="1600" dirty="0"/>
              <a:t>. Děje se tak formou napsání a zveřejnění článku, ve kterém jsou odkazy na naše cílové stránky.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80947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Reklama 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cíle, funkce, typy, reklamní kampaň, </a:t>
            </a:r>
            <a:b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reklama v prostředí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definice pojmu reklama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reklamní sdělení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reklamy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hlavní rysy reklamy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regulace a samoregulace reklamy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reklamní kampaň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reklama v prostředí internetu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624185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reklamy na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600" dirty="0"/>
              <a:t>12. </a:t>
            </a:r>
            <a:r>
              <a:rPr lang="cs-CZ" sz="1600" b="1" dirty="0"/>
              <a:t>Internetové aukční portály – </a:t>
            </a:r>
            <a:r>
              <a:rPr lang="cs-CZ" sz="1600" dirty="0"/>
              <a:t>(</a:t>
            </a:r>
            <a:r>
              <a:rPr lang="cs-CZ" sz="1600" dirty="0" err="1"/>
              <a:t>Aukro</a:t>
            </a:r>
            <a:r>
              <a:rPr lang="cs-CZ" sz="1600" dirty="0"/>
              <a:t>, e-</a:t>
            </a:r>
            <a:r>
              <a:rPr lang="cs-CZ" sz="1600" dirty="0" err="1"/>
              <a:t>Bay</a:t>
            </a:r>
            <a:r>
              <a:rPr lang="cs-CZ" sz="1600" dirty="0"/>
              <a:t>) mají vybudovanou silnou základnu návštěvníků a naše prodejní aktivity na příslušném portálu nás mohou dostat do povědomí zákazníků z příslušné cílové skupiny.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600" dirty="0"/>
              <a:t>13. </a:t>
            </a:r>
            <a:r>
              <a:rPr lang="cs-CZ" sz="1600" b="1" dirty="0"/>
              <a:t>Zpětné odkazy –  </a:t>
            </a:r>
            <a:r>
              <a:rPr lang="cs-CZ" sz="1600" dirty="0"/>
              <a:t>a jejich výměna. Zpětné odkazy směřující na naše cílové stránky a jejich kvalita jsou jedním z rozhodujících faktorů již optimalizovaných </a:t>
            </a:r>
            <a:r>
              <a:rPr lang="cs-CZ" sz="1600" dirty="0" err="1"/>
              <a:t>websites</a:t>
            </a:r>
            <a:r>
              <a:rPr lang="cs-CZ" sz="1600" dirty="0"/>
              <a:t> pro posílení povědomí o našich produktech či firmě. Zejména zpětné odkazy na stránkách s podobným zaměřením z pohledu služeb či produktové kategorie a zejména těch, které jsou považovány v oboru za určité autority, jsou velmi cenné.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600" dirty="0"/>
              <a:t>14. </a:t>
            </a:r>
            <a:r>
              <a:rPr lang="cs-CZ" sz="1600" b="1" dirty="0"/>
              <a:t>Internetové katalogy –  </a:t>
            </a:r>
            <a:r>
              <a:rPr lang="cs-CZ" sz="1600" dirty="0"/>
              <a:t>jsou webové stránky obsahující odkazy a informace o firmách rozdělených do kategorií podle svého zaměření a geografické polohy. Výhodou registrace do katalogu může být snadnější získaní zpětných odkazů.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600" dirty="0"/>
              <a:t>15. </a:t>
            </a:r>
            <a:r>
              <a:rPr lang="cs-CZ" sz="1600" b="1" dirty="0"/>
              <a:t>E-mailing</a:t>
            </a:r>
            <a:r>
              <a:rPr lang="cs-CZ" sz="1600" dirty="0"/>
              <a:t> – je považován za velmi efektivní formu přímého marketingu na internetu. Rozumíme jím přímou komunikaci mezi firmou a jejími skutečnými či potenciálními zákazníky. </a:t>
            </a:r>
          </a:p>
        </p:txBody>
      </p:sp>
    </p:spTree>
    <p:extLst>
      <p:ext uri="{BB962C8B-B14F-4D97-AF65-F5344CB8AC3E}">
        <p14:creationId xmlns:p14="http://schemas.microsoft.com/office/powerpoint/2010/main" val="33192740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Masová 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média – výběr a měření efektivity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jedná se o druh sdělovacího prostředku, jehož cílem je zasáhnout co největší skupinu recipientů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tato média mají za úkol především informovat široké publikum, dále pak bavit, vychovávat, případně mohou nést i funkci agitační a socializační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masová média můžeme rozdělit: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tisk (noviny, knihy, časopisy, letáky)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elektronická (rozhlas, televize)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ostatní (knihy, ale i výtvarná díla apod.) 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cs-CZ" sz="1600" i="1" dirty="0"/>
              <a:t>(ačkoliv internet jako samotný se za masové médium nepovažuje (je médiem pouze ve smyslu tvorby informačního prostředí), jeho součásti, jako jsou například zpravodajské weby nebo </a:t>
            </a:r>
            <a:r>
              <a:rPr lang="cs-CZ" sz="1600" i="1" dirty="0" err="1"/>
              <a:t>videokanály</a:t>
            </a:r>
            <a:r>
              <a:rPr lang="cs-CZ" sz="1600" i="1" dirty="0"/>
              <a:t> už za masové médium považovat můžeme)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1566189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Dělení masmédií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periodický tisk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rozhlas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televize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internet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081996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Mediální ukazatele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Rating</a:t>
            </a:r>
            <a:r>
              <a:rPr lang="cs-CZ" sz="1600" dirty="0"/>
              <a:t> – počet osob v populaci nebo cílové skupině, kteří v daném časovém intervalu sledovali konkrétní médium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Frekvence</a:t>
            </a:r>
            <a:r>
              <a:rPr lang="cs-CZ" sz="1600" dirty="0"/>
              <a:t> – kolikrát byla každá osoba z cílové skupiny vystavena reklamnímu sdělení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Net </a:t>
            </a:r>
            <a:r>
              <a:rPr lang="cs-CZ" sz="1600" b="1" dirty="0" err="1"/>
              <a:t>Reach</a:t>
            </a:r>
            <a:r>
              <a:rPr lang="cs-CZ" sz="1600" b="1" dirty="0"/>
              <a:t> </a:t>
            </a:r>
            <a:r>
              <a:rPr lang="cs-CZ" sz="1600" dirty="0"/>
              <a:t>– procento cílové skupiny zasáhnuté během kampaně alespoň jednou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Kumulovaná sledovanost </a:t>
            </a:r>
            <a:r>
              <a:rPr lang="cs-CZ" sz="1600" dirty="0"/>
              <a:t>(Gross rating </a:t>
            </a:r>
            <a:r>
              <a:rPr lang="cs-CZ" sz="1600" dirty="0" err="1"/>
              <a:t>points</a:t>
            </a:r>
            <a:r>
              <a:rPr lang="cs-CZ" sz="1600" dirty="0"/>
              <a:t>) – nejužívanější mediální ukazatel, který vyjadřuje počet shlédnutí reklamního sdělení, resp. velikost zásahu reklamní kampaně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OTS</a:t>
            </a:r>
            <a:r>
              <a:rPr lang="cs-CZ" sz="1600" dirty="0"/>
              <a:t> (</a:t>
            </a:r>
            <a:r>
              <a:rPr lang="cs-CZ" sz="1600" dirty="0" err="1"/>
              <a:t>Opportunity</a:t>
            </a:r>
            <a:r>
              <a:rPr lang="cs-CZ" sz="1600" dirty="0"/>
              <a:t> to </a:t>
            </a:r>
            <a:r>
              <a:rPr lang="cs-CZ" sz="1600" dirty="0" err="1"/>
              <a:t>see</a:t>
            </a:r>
            <a:r>
              <a:rPr lang="cs-CZ" sz="1600" dirty="0"/>
              <a:t>) – průměrná pravděpodobnost vystavení průměrného zákazníka cílové skupiny 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229244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Hodnocení efektivnosti reklam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Předběžné testování – odhad účinnosti před realizací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Porealizační</a:t>
            </a:r>
            <a:r>
              <a:rPr lang="cs-CZ" sz="1600" dirty="0"/>
              <a:t> test – zhodnocení po vytištění, odvysílání …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3 TIPY Z PRAXE: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realizovat opatření pro vyhodnocení kampaně je třeba před jejím spuštěním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pretestovat</a:t>
            </a:r>
            <a:r>
              <a:rPr lang="cs-CZ" sz="1600" dirty="0"/>
              <a:t> účinnost několika možných variant komunikace a kreativních návrhů na malém, ale reprezentativním vzorku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vyhodnocení přínosu kampaně je snadné s použitím techniky kontrolních skupin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390617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Měření účinnosti kampaní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KONTROLNÍ SKUPINA (DO – NOTHING)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 cílové skupiny se náhodně vybere malá, ale reprezentativní část zákazníků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tyto zákazníky neoslovíme a jejich chování pak poskytuje srovnání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PRE-TEST ALTERNATIV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několik odlišných variant komunikace (různé zpracování, různý kanál)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limity: vliv vnějších faktorů, individuální testování a umělé podmínky, efekt opakování </a:t>
            </a:r>
            <a:br>
              <a:rPr lang="cs-CZ" sz="1600" dirty="0"/>
            </a:br>
            <a:r>
              <a:rPr lang="cs-CZ" sz="1600" dirty="0"/>
              <a:t>a efekt zákaznické podpory, krátký čas mezi vystavením a testováním</a:t>
            </a:r>
          </a:p>
        </p:txBody>
      </p:sp>
    </p:spTree>
    <p:extLst>
      <p:ext uri="{BB962C8B-B14F-4D97-AF65-F5344CB8AC3E}">
        <p14:creationId xmlns:p14="http://schemas.microsoft.com/office/powerpoint/2010/main" val="3248272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xmlns="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084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jakákoliv forma neosobní placené prezentace a podpory prodeje výrobků, služeb či myšlenek určitého subjektu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Neosobní hromadná forma komunikace firmy se zákazníkem prostřednictvím různých médií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potenciálnímu zákazníkovi přináší informace o existenci produktu, o jeho vlastnostech, přednostech, kvalitě apod.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orientována na trh přímo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oslovuje zpravidla spotřebitele a komerční zaměření je zjevné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uživatel se s ní ze všech složek komunikačního mixu setkává nejčastěji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uživatel je jí denně atakován a ovlivňován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úkolem reklamy je působit na současné i potenciální zákazníky a věcnými i emociálními argumenty je přesvědčovat ke koupi daného produktu (opakovaně)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036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Reklamní prostředek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slouží k přenosu reklamního sdělení od výrobce, resp. dodavatele k dnešnímu nebo budoucímu spotřebiteli, jeho výběr je velmi důležitý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použitý reklamní prostředek může rozhodnout o úspěchu či neúspěchu výrobku na trhu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tištěné materiály, televizní a rozhlasové spoty, venkovní reklama, 3D reklama, atd.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26575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Reklamní sdělení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souhrn všech žádoucích či nutných informací, s nimiž chce organizace seznámit potenciálního i skutečného odběratele svých výrobků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26575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Hlavní rysy reklamy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reklama je neosobní a tedy vyloučena vzájemná komunikace, komunikační možnosti na jeden kontakt jsou tudíž menší než např. u osobního prodeje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reklama umožňuje souběžnou komunikaci s velmi velkou cílovou skupinou prostřednictvím hromadných sdělovacích prostředků,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reklama je relativně levnou komunikační aktivitou na jeden kontakt, protože najednou zasahuje velmi velkou skupinu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06721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Paměť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 reklamu jako nástroj komunikačního mixu jsou mimo jiné charakteristické ještě další vlastnosti, totiž její nezbytné opakování z důvodu zapamatování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paměť, jako schopnost informaci uložit a znovu si ji vybavit, bychom měli vnímat ve třech úrovních jejích projevů v čase a odlišit tak paměť: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senzorickou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krátkodobou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dlouhodobou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3492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Paměť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paměť je komplikovaným fenoménem psychiky a reklama si k ní hledá vztah nejen prostřednictvím intenzity působení v čase, ale i prostřednictvím výběru obsahu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 případě obsahu reklamy jde o práci se selektivitou paměti, zde rozlišujeme 2 složky: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apel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vlastní sdělení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3492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970</TotalTime>
  <Words>2381</Words>
  <Application>Microsoft Office PowerPoint</Application>
  <PresentationFormat>Předvádění na obrazovce (4:3)</PresentationFormat>
  <Paragraphs>216</Paragraphs>
  <Slides>36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36</vt:i4>
      </vt:variant>
    </vt:vector>
  </HeadingPairs>
  <TitlesOfParts>
    <vt:vector size="38" baseType="lpstr">
      <vt:lpstr>Office Theme</vt:lpstr>
      <vt:lpstr>1_Office Theme</vt:lpstr>
      <vt:lpstr>MARKETINGOVÁ KOMUNIKACE  (XMK)  6. přednáška Téma: Reklama </vt:lpstr>
      <vt:lpstr>OBSAH PŘEDMĚTU</vt:lpstr>
      <vt:lpstr>Reklama – cíle, funkce, typy, reklamní kampaň,  reklama v prostředí internetu</vt:lpstr>
      <vt:lpstr>Reklama</vt:lpstr>
      <vt:lpstr>Reklamní prostředek</vt:lpstr>
      <vt:lpstr>Reklamní sdělení</vt:lpstr>
      <vt:lpstr>Hlavní rysy reklamy</vt:lpstr>
      <vt:lpstr>Paměť</vt:lpstr>
      <vt:lpstr>Paměť</vt:lpstr>
      <vt:lpstr>Apel</vt:lpstr>
      <vt:lpstr>Reklama a životní cyklus produktu</vt:lpstr>
      <vt:lpstr>Vlastní sdělení</vt:lpstr>
      <vt:lpstr>Stanovení cílů reklamy</vt:lpstr>
      <vt:lpstr>Členění reklamy dle obsahu/objektu</vt:lpstr>
      <vt:lpstr>Členění reklamy dle cíle a vztahu k životnímu cyklu produktu</vt:lpstr>
      <vt:lpstr>Členění/klasifikace reklamy dle druhu reklamních prostředků</vt:lpstr>
      <vt:lpstr>Regulace a samoregulace reklamy</vt:lpstr>
      <vt:lpstr>Regulace a samoregulace reklamy</vt:lpstr>
      <vt:lpstr>Příprava a řízení reklamního programu</vt:lpstr>
      <vt:lpstr>Proces plánování reklamy</vt:lpstr>
      <vt:lpstr>Rozhodnutí o rozpočtu reklamy</vt:lpstr>
      <vt:lpstr>Úspěch reklamy</vt:lpstr>
      <vt:lpstr>Tvorba reklamních kampaní</vt:lpstr>
      <vt:lpstr>Rada pro televizní a rozhlasové vysílání</vt:lpstr>
      <vt:lpstr>Reklamní leták z roku 1873</vt:lpstr>
      <vt:lpstr>Formy reklamy na internetu</vt:lpstr>
      <vt:lpstr>Formy reklamy na internetu</vt:lpstr>
      <vt:lpstr>Formy reklamy na internetu</vt:lpstr>
      <vt:lpstr>Formy reklamy na internetu</vt:lpstr>
      <vt:lpstr>Formy reklamy na internetu</vt:lpstr>
      <vt:lpstr>Masová média – výběr a měření efektivity</vt:lpstr>
      <vt:lpstr>Dělení masmédií</vt:lpstr>
      <vt:lpstr>Mediální ukazatele</vt:lpstr>
      <vt:lpstr>Hodnocení efektivnosti reklam</vt:lpstr>
      <vt:lpstr>Měření účinnosti kampaní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Renáta</cp:lastModifiedBy>
  <cp:revision>123</cp:revision>
  <cp:lastPrinted>2020-03-03T12:19:40Z</cp:lastPrinted>
  <dcterms:created xsi:type="dcterms:W3CDTF">2020-03-02T13:24:01Z</dcterms:created>
  <dcterms:modified xsi:type="dcterms:W3CDTF">2022-03-21T22:29:01Z</dcterms:modified>
</cp:coreProperties>
</file>