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4" r:id="rId3"/>
    <p:sldId id="493" r:id="rId4"/>
    <p:sldId id="350" r:id="rId5"/>
    <p:sldId id="323" r:id="rId6"/>
    <p:sldId id="502" r:id="rId7"/>
    <p:sldId id="501" r:id="rId8"/>
    <p:sldId id="500" r:id="rId9"/>
    <p:sldId id="503" r:id="rId10"/>
    <p:sldId id="494" r:id="rId11"/>
    <p:sldId id="499" r:id="rId12"/>
    <p:sldId id="498" r:id="rId13"/>
    <p:sldId id="505" r:id="rId14"/>
    <p:sldId id="507" r:id="rId15"/>
    <p:sldId id="506" r:id="rId16"/>
    <p:sldId id="509" r:id="rId17"/>
    <p:sldId id="504" r:id="rId18"/>
    <p:sldId id="510" r:id="rId19"/>
    <p:sldId id="497" r:id="rId20"/>
    <p:sldId id="511" r:id="rId21"/>
    <p:sldId id="496" r:id="rId22"/>
    <p:sldId id="489" r:id="rId23"/>
    <p:sldId id="513" r:id="rId24"/>
    <p:sldId id="512" r:id="rId25"/>
    <p:sldId id="51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75117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marketingové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4"/>
            <a:ext cx="3362545" cy="1035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2021/2022</a:t>
            </a:r>
            <a:endParaRPr lang="en-US" sz="16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1.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(NMgr.)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prezenční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Marketéři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marketér je někdo, kdo pátrá po reakci (pozornosti, nákupech, hlasech, darech) jiných, jimž říkáme perspektivní zákazníci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dokáží obratně stimulovat poptávku po produktech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nesou odpovědnost za řízení poptávky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manažeři marketingu se pokoušejí ovlivnit úroveň, načasování a skladbu poptávky, aby se splnili cíle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 poptávce je možných 8 různých stavů (typy poptávky)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2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nulová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latentní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klesající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nepravidelná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nadměrná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nezdravá poptávka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2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negativní poptávka </a:t>
            </a:r>
            <a:r>
              <a:rPr lang="cs-CZ" sz="1600" dirty="0"/>
              <a:t>– spotřebitelům se výrobek nelíbí, a mohou dokonce i zaplatit za to, aby se mu vyhnuli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nulová (neexistující) poptávka </a:t>
            </a:r>
            <a:r>
              <a:rPr lang="cs-CZ" sz="1600" dirty="0"/>
              <a:t>– spotřebitelé buď o výrobku nevědí, nebo o něj nejeví zájem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latentní poptávka </a:t>
            </a:r>
            <a:r>
              <a:rPr lang="cs-CZ" sz="1600" dirty="0"/>
              <a:t>– spotřebitelé projevují silný zájem, který existující výrobek nedokáže uspokojit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klesající (snižující se) poptávka </a:t>
            </a:r>
            <a:r>
              <a:rPr lang="cs-CZ" sz="1600" dirty="0"/>
              <a:t>– spotřebitelé začínají kupovat výrobek méně často, nebo </a:t>
            </a:r>
            <a:br>
              <a:rPr lang="cs-CZ" sz="1600" dirty="0"/>
            </a:br>
            <a:r>
              <a:rPr lang="cs-CZ" sz="1600" dirty="0"/>
              <a:t>ho přestávají kupovat úplně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nepravidelná poptávka </a:t>
            </a:r>
            <a:r>
              <a:rPr lang="cs-CZ" sz="1600" dirty="0"/>
              <a:t>– nákup spotřebitelů se liší podle ročního období, měsíce, týdne, dne, nebo dokonce hodin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plná poptávka </a:t>
            </a:r>
            <a:r>
              <a:rPr lang="cs-CZ" sz="1600" dirty="0"/>
              <a:t>– spotřebitelé výrobek uvedený na trh kupují adekvátně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nadměrná poptávka </a:t>
            </a:r>
            <a:r>
              <a:rPr lang="cs-CZ" sz="1600" dirty="0"/>
              <a:t>– výrobek si chce koupit více spotřebitelů, než je možné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nezdravá (škodlivá) poptávka </a:t>
            </a:r>
            <a:r>
              <a:rPr lang="cs-CZ" sz="1600" dirty="0"/>
              <a:t>– spotřebitele mohou přitahovat výrobky s nežádoucími společenskými důsledky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7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 – strategie versus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marketingový mix můžeme pohlížet jako na součást marketingového strategického řízení, nebo jako na nástroj taktického řízení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– Děláme správné věci?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taktika – Děláme věci správně?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210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nástrojů marketingu působících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koncept 4P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Price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Promotion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potřebný soulad všech nástrojů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71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4C v návaznosti na 4P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smyslem není hledat různé počty nebo odlišná počáteční písmena, nýbrž změnit myšlení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řešení potřeb zákazníka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solution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náklady vzniklé zákazníkovi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cost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dostupnost řešení </a:t>
            </a:r>
            <a:r>
              <a:rPr lang="cs-CZ" sz="1600" i="1" dirty="0"/>
              <a:t>(</a:t>
            </a:r>
            <a:r>
              <a:rPr lang="cs-CZ" sz="1600" i="1" dirty="0" err="1"/>
              <a:t>Convenience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</a:t>
            </a:r>
            <a:r>
              <a:rPr lang="cs-CZ" sz="1600" i="1" dirty="0"/>
              <a:t>(</a:t>
            </a:r>
            <a:r>
              <a:rPr lang="cs-CZ" sz="1600" i="1" dirty="0" err="1"/>
              <a:t>Communication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116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nabídka, která je určena trhu za účelem uspokojení určité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hmotný dokončený výrobek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produkty v různém stádiu dokončenosti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služby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myšlenky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9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výrobkový mix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vývoj nového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životní cyklus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značky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analýza značky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83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částka, za kterou jsou produkty nabízeny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jedinou součástí marketingového mixu, který hmatatelně přináší příjem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nejpružnějším prvkem mixu, lze ji velmi rychle měnit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rozhodujícím faktorem pří výběru zboží zákazníkem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5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faktory ovlivňující tvorbu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firmy a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metody tvorby cen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cenová kontrola/cenové analýzy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82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proces, kterým se zboží nebo služba dostává ke správnému zákazníkovi, na správné místo, </a:t>
            </a:r>
            <a:br>
              <a:rPr lang="cs-CZ" sz="1600" dirty="0"/>
            </a:br>
            <a:r>
              <a:rPr lang="cs-CZ" sz="1600" dirty="0"/>
              <a:t>ve správném množství, stavu a čase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představuje celý komplex činností zaměřených na výběr kanálu prodejen a všechny procesy spjaté s pohybem výrobků od výrobce ke konečnému spotřebiteli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52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formy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kanály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organizace prodeje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685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 zahrnuje aktivity určené ke komunikaci se zákazníky, kteří jsou informováni </a:t>
            </a:r>
            <a:br>
              <a:rPr lang="cs-CZ" sz="1600" dirty="0"/>
            </a:br>
            <a:r>
              <a:rPr lang="cs-CZ" sz="1600" dirty="0"/>
              <a:t>o produktech a povzbuzováni k jejich nákupu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produktů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typy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interpersonální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skupinová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proces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přenosový model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541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masové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výběr komunikační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929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 (opakování)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199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touhy a přání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segmentace trhu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hodnota pro zákazníka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marketingový mix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potřeby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primárním cílem marketingu je vyhledávat nové zákazníky příslibem získání výjimečné hodnoty, a udržet si stávající zákazníky uspokojením jejich potřeb za současného vytváření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cíle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34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Poptávka a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produktů (zboží nebo služeb), které jsou zákazníci schopni zakoupit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aby byl zákazník po nákupu spokojen, musí mít pro něj produkt patřičnou hodnotu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čistá hodnota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hodnota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7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Citlivost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 je ekonomická veličina vyjadřující objem výrobků nebo služeb, které chce zákazník koupit na trhu za určitou cenu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elastická poptávka (pružná)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neelastická poptávka (nepružná)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99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Kvantifikace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velká je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Kterými ukazateli ji měříme?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Kde vzniká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Čím je poptávka dána?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poptávka uspokojena?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velký je tento trh?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5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1196</Words>
  <Application>Microsoft Office PowerPoint</Application>
  <PresentationFormat>Předvádění na obrazovce (4:3)</PresentationFormat>
  <Paragraphs>184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MARKETINGOVÁ KOMUNIKACE  (XMK) 1. přednáška Téma: Úvod do marketingové komunikace </vt:lpstr>
      <vt:lpstr>OBSAH PŘEDMĚTU</vt:lpstr>
      <vt:lpstr>Klíčové pojmy kapitoly (opakování)</vt:lpstr>
      <vt:lpstr>Marketing</vt:lpstr>
      <vt:lpstr>Marketing – definování pojmu</vt:lpstr>
      <vt:lpstr>Cíle marketingu</vt:lpstr>
      <vt:lpstr>Poptávka a hodnota</vt:lpstr>
      <vt:lpstr>Citlivost poptávky</vt:lpstr>
      <vt:lpstr>Kvantifikace poptávky</vt:lpstr>
      <vt:lpstr>Marketéři a poptávka</vt:lpstr>
      <vt:lpstr>Typy poptávky</vt:lpstr>
      <vt:lpstr>Typy poptávky</vt:lpstr>
      <vt:lpstr>Marketingový mix – strategie versus taktika</vt:lpstr>
      <vt:lpstr>Marketingový mix</vt:lpstr>
      <vt:lpstr>Koncept 4C v návaznosti na 4P</vt:lpstr>
      <vt:lpstr>Produkt</vt:lpstr>
      <vt:lpstr>Produkt</vt:lpstr>
      <vt:lpstr>Cena</vt:lpstr>
      <vt:lpstr>Cena</vt:lpstr>
      <vt:lpstr>Distribuce</vt:lpstr>
      <vt:lpstr>Distribuce</vt:lpstr>
      <vt:lpstr>Marketingová komunikace</vt:lpstr>
      <vt:lpstr>Marketingová komunikace</vt:lpstr>
      <vt:lpstr>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19</cp:revision>
  <cp:lastPrinted>2020-03-04T10:01:56Z</cp:lastPrinted>
  <dcterms:created xsi:type="dcterms:W3CDTF">2020-03-04T09:39:52Z</dcterms:created>
  <dcterms:modified xsi:type="dcterms:W3CDTF">2022-02-21T13:55:37Z</dcterms:modified>
</cp:coreProperties>
</file>