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538" r:id="rId3"/>
    <p:sldId id="530" r:id="rId4"/>
    <p:sldId id="534" r:id="rId5"/>
    <p:sldId id="529" r:id="rId6"/>
    <p:sldId id="533" r:id="rId7"/>
    <p:sldId id="528" r:id="rId8"/>
    <p:sldId id="527" r:id="rId9"/>
    <p:sldId id="526" r:id="rId10"/>
    <p:sldId id="525" r:id="rId11"/>
    <p:sldId id="524" r:id="rId12"/>
    <p:sldId id="523" r:id="rId13"/>
    <p:sldId id="522" r:id="rId14"/>
    <p:sldId id="521" r:id="rId15"/>
    <p:sldId id="520" r:id="rId16"/>
    <p:sldId id="537" r:id="rId17"/>
    <p:sldId id="519" r:id="rId18"/>
    <p:sldId id="518" r:id="rId19"/>
    <p:sldId id="517" r:id="rId20"/>
    <p:sldId id="516" r:id="rId21"/>
    <p:sldId id="515" r:id="rId22"/>
    <p:sldId id="532" r:id="rId23"/>
    <p:sldId id="535" r:id="rId24"/>
    <p:sldId id="539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1086" y="27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28.2.2022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28.2.2022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cs typeface="Arial"/>
              </a:rPr>
              <a:t>3. přednáška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a marketingová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komunikace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;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úloha 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emocí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smtClean="0">
                <a:cs typeface="Arial"/>
              </a:rPr>
              <a:t>PhDr. Ing</a:t>
            </a:r>
            <a:r>
              <a:rPr lang="cs-CZ" sz="1600" dirty="0">
                <a:cs typeface="Arial"/>
              </a:rPr>
              <a:t>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</a:t>
            </a:r>
            <a:r>
              <a:rPr lang="cs-CZ" sz="1600" dirty="0" smtClean="0">
                <a:cs typeface="Arial"/>
              </a:rPr>
              <a:t>2021/2022</a:t>
            </a:r>
            <a:endParaRPr lang="en-US" sz="1600" dirty="0"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D10202"/>
                </a:solidFill>
                <a:cs typeface="Arial"/>
              </a:rPr>
              <a:t>Studijní program: Ekonomika a management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Obor: Ekonomika a management malých a středních podniků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Ročník: 1.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Typ studia: navazující (NMgr.)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Forma: prezenční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</a:t>
            </a:r>
            <a:r>
              <a:rPr lang="cs-CZ" sz="1600" dirty="0" smtClean="0"/>
              <a:t>nálada), </a:t>
            </a:r>
            <a:r>
              <a:rPr lang="cs-CZ" sz="1600" dirty="0"/>
              <a:t>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</a:t>
            </a:r>
            <a:r>
              <a:rPr lang="cs-CZ" sz="1600" dirty="0" smtClean="0"/>
              <a:t>vnímáním </a:t>
            </a:r>
            <a:r>
              <a:rPr lang="cs-CZ" sz="1600" dirty="0"/>
              <a:t>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</a:t>
            </a:r>
            <a:r>
              <a:rPr lang="cs-CZ" sz="1600" dirty="0" smtClean="0"/>
              <a:t>nás.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1. </a:t>
            </a: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2. </a:t>
            </a:r>
            <a:r>
              <a:rPr lang="cs-CZ" sz="1700" b="1" dirty="0"/>
              <a:t>sekundární </a:t>
            </a:r>
            <a:r>
              <a:rPr lang="cs-CZ" sz="1700" dirty="0"/>
              <a:t>(vina, hrdost, žárlivost),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</a:t>
            </a:r>
            <a:r>
              <a:rPr lang="cs-CZ" sz="1600" dirty="0"/>
              <a:t>ocí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106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v </a:t>
            </a:r>
            <a:r>
              <a:rPr lang="cs-CZ" sz="1600" dirty="0"/>
              <a:t>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v </a:t>
            </a:r>
            <a:r>
              <a:rPr lang="cs-CZ" sz="1600" dirty="0"/>
              <a:t>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Herbert F. 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Krugman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odborník na reklamu a výzkumy trhu pracující v té době pro General </a:t>
            </a:r>
            <a:r>
              <a:rPr lang="cs-CZ" sz="1600" dirty="0" smtClean="0"/>
              <a:t>Electric</a:t>
            </a:r>
            <a:r>
              <a:rPr lang="cs-CZ" sz="1600" dirty="0"/>
              <a:t>,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jeden z prvních průkopníků, který přinesl do této oblasti nové poznatky z oblasti mozkové činnosti,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Krugman</a:t>
            </a:r>
            <a:r>
              <a:rPr lang="cs-CZ" sz="1600" dirty="0"/>
              <a:t> definovat teorii, která potvrdla, že čtení a mluvení je funkcí levé mozkové hemisféry, zatímco vnímání obrazů pravé – proto je vhodným médiem levé strany tisk, pravé strany televize.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612" y="3874397"/>
            <a:ext cx="2240862" cy="225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Neurologický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rozděluje mozek do řady oblastí, a některým z nich jsou z pohledu reklamního působení přiřazovány různé specifické funkce,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např. </a:t>
            </a:r>
            <a:r>
              <a:rPr lang="cs-CZ" sz="1600" b="1" dirty="0"/>
              <a:t>amygdale</a:t>
            </a:r>
            <a:r>
              <a:rPr lang="cs-CZ" sz="1600" dirty="0"/>
              <a:t> se stará o integraci čichových a somatických vjemů, přináleží jí funkce zapamatování si věcí, které jsou spojeny s emocemi, např. emocemi strachu,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hypocampus</a:t>
            </a:r>
            <a:r>
              <a:rPr lang="cs-CZ" sz="1600" dirty="0"/>
              <a:t> – hraje významnou roli v oblasti zapamatování a následného vybavení reklamy (je také součástí limbického systému),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technologie </a:t>
            </a:r>
            <a:r>
              <a:rPr lang="cs-CZ" sz="1600" b="1" dirty="0" err="1"/>
              <a:t>eyetrackingu</a:t>
            </a:r>
            <a:r>
              <a:rPr lang="cs-CZ" sz="1600" b="1" dirty="0"/>
              <a:t> </a:t>
            </a:r>
            <a:r>
              <a:rPr lang="cs-CZ" sz="1600" dirty="0"/>
              <a:t>– jedna z nejznámějších metod, která je založena na principu sledování pohybu očí při vnímání určitého obrazu,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eyetracker</a:t>
            </a:r>
            <a:r>
              <a:rPr lang="cs-CZ" sz="1600" dirty="0"/>
              <a:t> – zařízení, které tyto pohyby sleduje, měří a zaznamenává; jedná se o speciální kameru,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solidFill>
                  <a:srgbClr val="FF0000"/>
                </a:solidFill>
              </a:rPr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4018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Biometrický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další metoda využívaná v </a:t>
            </a:r>
            <a:r>
              <a:rPr lang="cs-CZ" sz="1600" dirty="0" err="1"/>
              <a:t>neuromarketingu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tohoto výzkumu je </a:t>
            </a:r>
            <a:r>
              <a:rPr lang="cs-CZ" sz="1600" b="1" dirty="0"/>
              <a:t>měřit fyziologické reakce těla na určité podněty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reakce člověka jsou nevědomé, takže i v tomto případě je eliminováno zkreslení v důsledku subjektivních postojů probanda,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nejběžnější metody biometrického výzkumu: </a:t>
            </a:r>
            <a:r>
              <a:rPr lang="cs-CZ" sz="1600" dirty="0" err="1"/>
              <a:t>galvanometrie</a:t>
            </a:r>
            <a:r>
              <a:rPr lang="cs-CZ" sz="1600" dirty="0"/>
              <a:t>, </a:t>
            </a:r>
            <a:r>
              <a:rPr lang="cs-CZ" sz="1600" dirty="0" err="1"/>
              <a:t>pupilometrie</a:t>
            </a:r>
            <a:r>
              <a:rPr lang="cs-CZ" sz="1600" dirty="0"/>
              <a:t>, obličejová elektromyografie, srdeční tep a frekvence dýchání,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dlouhodobá paměť </a:t>
            </a:r>
            <a:r>
              <a:rPr lang="cs-CZ" sz="1600" dirty="0"/>
              <a:t>hraje významnou roli ve výběru značky, nikoliv však jedinou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Galvanometr </a:t>
            </a:r>
            <a:r>
              <a:rPr lang="cs-CZ" sz="1600" b="1" dirty="0"/>
              <a:t>– </a:t>
            </a:r>
            <a:r>
              <a:rPr lang="cs-CZ" sz="1600" dirty="0"/>
              <a:t>je měřící přístroj pro měření malých elektrických napětí a proudů, používaný hlavně při fyzikálních měřeních.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Pupillometrie</a:t>
            </a:r>
            <a:r>
              <a:rPr lang="cs-CZ" sz="1600" dirty="0"/>
              <a:t> – měření velikosti a reaktivity zornice, je klíčovou součástí klinické neurologické zkoušky u pacientů s nejrůznějšími neurologickými poraněními).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duševní proces, jehož funkcí je vpustit do vědomí omezený počet informací,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dnešní době je spotřebitel přehlcen reklamními sděleními a informacemi, přičemž pouze zlomku z nich je schopen věnovat pozornost, a to zejména omezené kapacitě mozku,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situaci, kdy se pozornost stává vzácným zdrojem, někteří vědci reagovali pojmenováním dnešní doby „pozornostní ekonomikou“,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fungování reklamy </a:t>
            </a:r>
            <a:r>
              <a:rPr lang="cs-CZ" sz="1600" b="1" dirty="0"/>
              <a:t>AIDA</a:t>
            </a:r>
            <a:r>
              <a:rPr lang="cs-CZ" sz="1600" dirty="0"/>
              <a:t> umísťuje pozornost hned na první místo,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základní vlastnosti pozornosti </a:t>
            </a:r>
            <a:r>
              <a:rPr lang="cs-CZ" sz="1600" dirty="0"/>
              <a:t>– pozornost je: 1. omezená, 2. selektivní, 3. stabilní,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pozornost je komplexní pojem, se kterým pracuje jak psychologie, tak neurologie,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Nové poznatky z </a:t>
            </a:r>
            <a:r>
              <a:rPr lang="cs-CZ" sz="1600" dirty="0" err="1"/>
              <a:t>neuromarketingu</a:t>
            </a:r>
            <a:r>
              <a:rPr lang="cs-CZ" sz="1600" dirty="0"/>
              <a:t> se velmi intenzivně promítají do oblasti reklamy, </a:t>
            </a:r>
            <a:br>
              <a:rPr lang="cs-CZ" sz="1600" dirty="0"/>
            </a:br>
            <a:r>
              <a:rPr lang="cs-CZ" sz="1600" dirty="0"/>
              <a:t>ať už z pohledu: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eyetrackingu</a:t>
            </a:r>
            <a:r>
              <a:rPr lang="cs-CZ" sz="1600" dirty="0"/>
              <a:t>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 biometrického výzkumu,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pochopení a znalostí z oblasti fungování </a:t>
            </a:r>
            <a:r>
              <a:rPr lang="cs-CZ" sz="1600" dirty="0" smtClean="0"/>
              <a:t>centrální </a:t>
            </a:r>
            <a:r>
              <a:rPr lang="cs-CZ" sz="1600" dirty="0"/>
              <a:t>nervové soustavy,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procesu přijímání informací prostřednictvím pěti smyslů člověka,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znalosti principu pozornosti jako duševního procesu.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99860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Eyetracking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318665" cy="4525963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Sledování pohybu očí (</a:t>
            </a:r>
            <a:r>
              <a:rPr lang="cs-CZ" sz="1600" b="1" dirty="0" err="1"/>
              <a:t>Eye</a:t>
            </a:r>
            <a:r>
              <a:rPr lang="cs-CZ" sz="1600" b="1" dirty="0"/>
              <a:t> </a:t>
            </a:r>
            <a:r>
              <a:rPr lang="cs-CZ" sz="1600" b="1" dirty="0" err="1"/>
              <a:t>tracking</a:t>
            </a:r>
            <a:r>
              <a:rPr lang="cs-CZ" sz="1600" b="1" dirty="0"/>
              <a:t>) </a:t>
            </a:r>
            <a:r>
              <a:rPr lang="cs-CZ" sz="1600" dirty="0"/>
              <a:t>– je proces měření pohybu očí v hlavě, případně pohledu.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pohybu očí a pohledu má uplatnění ve studiu vizuálního vnímání a v diagnostice, </a:t>
            </a:r>
            <a:br>
              <a:rPr lang="cs-CZ" sz="1600" dirty="0"/>
            </a:br>
            <a:r>
              <a:rPr lang="cs-CZ" sz="1600" dirty="0"/>
              <a:t>v psychologii a v kognitivní </a:t>
            </a:r>
            <a:r>
              <a:rPr lang="cs-CZ" sz="1600" dirty="0" smtClean="0"/>
              <a:t>vědě.</a:t>
            </a:r>
            <a:endParaRPr lang="cs-CZ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16" y="2560507"/>
            <a:ext cx="3422484" cy="171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63913"/>
            <a:ext cx="47625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66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o </a:t>
            </a:r>
            <a:r>
              <a:rPr lang="cs-CZ" sz="1600" dirty="0"/>
              <a:t>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</a:t>
            </a:r>
            <a:r>
              <a:rPr lang="cs-CZ" sz="1600" dirty="0" smtClean="0"/>
              <a:t>také získané </a:t>
            </a:r>
            <a:r>
              <a:rPr lang="cs-CZ" sz="1600" dirty="0"/>
              <a:t>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Psychologie se zaobírá </a:t>
            </a:r>
            <a:r>
              <a:rPr lang="cs-CZ" sz="1600" dirty="0"/>
              <a:t>se výzkumem od mezilidských vztahů, přes možnosti učení a osobnostní vlastnosti</a:t>
            </a:r>
            <a:r>
              <a:rPr lang="cs-CZ" sz="1600" dirty="0" smtClean="0"/>
              <a:t>, až </a:t>
            </a:r>
            <a:r>
              <a:rPr lang="cs-CZ" sz="1600" dirty="0"/>
              <a:t>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</a:t>
            </a:r>
            <a:r>
              <a:rPr lang="cs-CZ" sz="1600" dirty="0" smtClean="0"/>
              <a:t>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vnímání </a:t>
            </a:r>
            <a:r>
              <a:rPr lang="cs-CZ" sz="1600" dirty="0"/>
              <a:t>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MAO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 angl. </a:t>
            </a:r>
            <a:r>
              <a:rPr lang="cs-CZ" sz="1600" dirty="0" err="1"/>
              <a:t>Motivation</a:t>
            </a:r>
            <a:r>
              <a:rPr lang="cs-CZ" sz="1600" dirty="0"/>
              <a:t> (motivace), </a:t>
            </a:r>
            <a:r>
              <a:rPr lang="cs-CZ" sz="1600" dirty="0" err="1"/>
              <a:t>Ability</a:t>
            </a:r>
            <a:r>
              <a:rPr lang="cs-CZ" sz="1600" dirty="0"/>
              <a:t> (schopnost), </a:t>
            </a:r>
            <a:r>
              <a:rPr lang="cs-CZ" sz="1600" dirty="0" err="1"/>
              <a:t>Opportunity</a:t>
            </a:r>
            <a:r>
              <a:rPr lang="cs-CZ" sz="1600" dirty="0"/>
              <a:t> (příležitost),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tyto faktory jsou známé zejména v souvislosti s Modelem pravděpodobnosti zpracování,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jsou to klíčové determinanty teorie reklamy, které určují efektivní zpracování reklamního sdělení.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1535</Words>
  <Application>Microsoft Office PowerPoint</Application>
  <PresentationFormat>Předvádění na obrazovce (4:3)</PresentationFormat>
  <Paragraphs>186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Office Theme</vt:lpstr>
      <vt:lpstr>MARKETINGOVÁ KOMUNIKACE  (XMK) 3. přednáška Téma: Psychologie a marketingová komunikace;              úloha emocí </vt:lpstr>
      <vt:lpstr>OBSAH PŘEDMĚTU</vt:lpstr>
      <vt:lpstr>Kognitivní věda</vt:lpstr>
      <vt:lpstr>Disciplíny tvořící základ kognitivní vědy</vt:lpstr>
      <vt:lpstr>Psychologie</vt:lpstr>
      <vt:lpstr>Oblasti psychologie</vt:lpstr>
      <vt:lpstr>Vnímání (percepce)</vt:lpstr>
      <vt:lpstr>Cítění</vt:lpstr>
      <vt:lpstr>MAO faktory</vt:lpstr>
      <vt:lpstr>Faktory ovlivňující vnímání</vt:lpstr>
      <vt:lpstr>Podprahové vnímání</vt:lpstr>
      <vt:lpstr>Persuase</vt:lpstr>
      <vt:lpstr>Emoce</vt:lpstr>
      <vt:lpstr>Emoce</vt:lpstr>
      <vt:lpstr>Emoce</vt:lpstr>
      <vt:lpstr>Emoce v marketingu</vt:lpstr>
      <vt:lpstr>Neuromarketing</vt:lpstr>
      <vt:lpstr>Herbert F. Krugman</vt:lpstr>
      <vt:lpstr>Neurologický přístup</vt:lpstr>
      <vt:lpstr>Biometrický výzkum</vt:lpstr>
      <vt:lpstr>Pozornost</vt:lpstr>
      <vt:lpstr>Neuromarketing a reklama</vt:lpstr>
      <vt:lpstr>Eyetracking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44</cp:revision>
  <cp:lastPrinted>2020-03-04T10:01:56Z</cp:lastPrinted>
  <dcterms:created xsi:type="dcterms:W3CDTF">2020-03-04T09:39:52Z</dcterms:created>
  <dcterms:modified xsi:type="dcterms:W3CDTF">2022-02-28T21:40:49Z</dcterms:modified>
</cp:coreProperties>
</file>