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1"/>
  </p:notesMasterIdLst>
  <p:sldIdLst>
    <p:sldId id="256" r:id="rId2"/>
    <p:sldId id="281" r:id="rId3"/>
    <p:sldId id="362" r:id="rId4"/>
    <p:sldId id="365" r:id="rId5"/>
    <p:sldId id="366" r:id="rId6"/>
    <p:sldId id="367" r:id="rId7"/>
    <p:sldId id="368" r:id="rId8"/>
    <p:sldId id="369" r:id="rId9"/>
    <p:sldId id="363" r:id="rId10"/>
    <p:sldId id="370" r:id="rId11"/>
    <p:sldId id="364" r:id="rId12"/>
    <p:sldId id="371" r:id="rId13"/>
    <p:sldId id="372" r:id="rId14"/>
    <p:sldId id="373" r:id="rId15"/>
    <p:sldId id="374" r:id="rId16"/>
    <p:sldId id="375" r:id="rId17"/>
    <p:sldId id="376" r:id="rId18"/>
    <p:sldId id="378" r:id="rId19"/>
    <p:sldId id="377" r:id="rId20"/>
    <p:sldId id="379" r:id="rId21"/>
    <p:sldId id="380" r:id="rId22"/>
    <p:sldId id="382" r:id="rId23"/>
    <p:sldId id="383" r:id="rId24"/>
    <p:sldId id="381" r:id="rId25"/>
    <p:sldId id="384" r:id="rId26"/>
    <p:sldId id="385" r:id="rId27"/>
    <p:sldId id="386" r:id="rId28"/>
    <p:sldId id="387" r:id="rId29"/>
    <p:sldId id="388" r:id="rId30"/>
    <p:sldId id="394" r:id="rId31"/>
    <p:sldId id="390" r:id="rId32"/>
    <p:sldId id="395" r:id="rId33"/>
    <p:sldId id="396" r:id="rId34"/>
    <p:sldId id="389" r:id="rId35"/>
    <p:sldId id="391" r:id="rId36"/>
    <p:sldId id="392" r:id="rId37"/>
    <p:sldId id="393" r:id="rId38"/>
    <p:sldId id="404" r:id="rId39"/>
    <p:sldId id="405" r:id="rId40"/>
    <p:sldId id="406" r:id="rId41"/>
    <p:sldId id="397" r:id="rId42"/>
    <p:sldId id="407" r:id="rId43"/>
    <p:sldId id="398" r:id="rId44"/>
    <p:sldId id="399" r:id="rId45"/>
    <p:sldId id="400" r:id="rId46"/>
    <p:sldId id="402" r:id="rId47"/>
    <p:sldId id="408" r:id="rId48"/>
    <p:sldId id="403" r:id="rId49"/>
    <p:sldId id="361"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15" autoAdjust="0"/>
    <p:restoredTop sz="78870" autoAdjust="0"/>
  </p:normalViewPr>
  <p:slideViewPr>
    <p:cSldViewPr snapToGrid="0">
      <p:cViewPr>
        <p:scale>
          <a:sx n="75" d="100"/>
          <a:sy n="75" d="100"/>
        </p:scale>
        <p:origin x="504"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2DA611-F100-429B-B052-9EC1F438761B}" type="datetimeFigureOut">
              <a:rPr lang="en-GB" smtClean="0"/>
              <a:t>15/03/2025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B4AD3D-6C93-44BC-9123-10DDA05B8073}"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1</a:t>
            </a:fld>
            <a:endParaRPr lang="cs-CZ"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4A8405-B583-1A14-A0D5-358BB5E069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D62D3D-05A7-53B7-8444-59AB7A2120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798634-2A8A-0DD2-8F6E-7BAEF48FBDEB}"/>
              </a:ext>
            </a:extLst>
          </p:cNvPr>
          <p:cNvSpPr>
            <a:spLocks noGrp="1"/>
          </p:cNvSpPr>
          <p:nvPr>
            <p:ph type="body" idx="1"/>
          </p:nvPr>
        </p:nvSpPr>
        <p:spPr/>
        <p:txBody>
          <a:bodyPr/>
          <a:lstStyle/>
          <a:p>
            <a:endParaRPr lang="cs-CZ" noProof="0" dirty="0"/>
          </a:p>
        </p:txBody>
      </p:sp>
      <p:sp>
        <p:nvSpPr>
          <p:cNvPr id="4" name="Slide Number Placeholder 3">
            <a:extLst>
              <a:ext uri="{FF2B5EF4-FFF2-40B4-BE49-F238E27FC236}">
                <a16:creationId xmlns:a16="http://schemas.microsoft.com/office/drawing/2014/main" id="{BE38585F-B15F-7D53-23C8-E5729BEA9F93}"/>
              </a:ext>
            </a:extLst>
          </p:cNvPr>
          <p:cNvSpPr>
            <a:spLocks noGrp="1"/>
          </p:cNvSpPr>
          <p:nvPr>
            <p:ph type="sldNum" sz="quarter" idx="5"/>
          </p:nvPr>
        </p:nvSpPr>
        <p:spPr/>
        <p:txBody>
          <a:bodyPr/>
          <a:lstStyle/>
          <a:p>
            <a:fld id="{B6B4AD3D-6C93-44BC-9123-10DDA05B8073}" type="slidenum">
              <a:rPr lang="en-GB" smtClean="0"/>
              <a:t>10</a:t>
            </a:fld>
            <a:endParaRPr lang="en-GB" dirty="0"/>
          </a:p>
        </p:txBody>
      </p:sp>
    </p:spTree>
    <p:extLst>
      <p:ext uri="{BB962C8B-B14F-4D97-AF65-F5344CB8AC3E}">
        <p14:creationId xmlns:p14="http://schemas.microsoft.com/office/powerpoint/2010/main" val="2367597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8C646-8D46-F4FA-A7C6-C742149930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3C7CA0-999F-E926-8CE8-5394368CD4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CF2721-903B-4FC8-6B5E-6E59F7B16784}"/>
              </a:ext>
            </a:extLst>
          </p:cNvPr>
          <p:cNvSpPr>
            <a:spLocks noGrp="1"/>
          </p:cNvSpPr>
          <p:nvPr>
            <p:ph type="body" idx="1"/>
          </p:nvPr>
        </p:nvSpPr>
        <p:spPr/>
        <p:txBody>
          <a:bodyPr/>
          <a:lstStyle/>
          <a:p>
            <a:r>
              <a:rPr lang="en-GB" dirty="0"/>
              <a:t>Pro </a:t>
            </a:r>
            <a:r>
              <a:rPr lang="en-GB" dirty="0" err="1"/>
              <a:t>jednotlivé</a:t>
            </a:r>
            <a:r>
              <a:rPr lang="en-GB" dirty="0"/>
              <a:t> </a:t>
            </a:r>
            <a:r>
              <a:rPr lang="en-GB" dirty="0" err="1"/>
              <a:t>označené</a:t>
            </a:r>
            <a:r>
              <a:rPr lang="en-GB" dirty="0"/>
              <a:t> </a:t>
            </a:r>
            <a:r>
              <a:rPr lang="en-GB" dirty="0" err="1"/>
              <a:t>úrovně</a:t>
            </a:r>
            <a:r>
              <a:rPr lang="en-GB" dirty="0"/>
              <a:t> </a:t>
            </a:r>
            <a:r>
              <a:rPr lang="en-GB" dirty="0" err="1"/>
              <a:t>výstupu</a:t>
            </a:r>
            <a:r>
              <a:rPr lang="en-GB" dirty="0"/>
              <a:t> </a:t>
            </a:r>
            <a:r>
              <a:rPr lang="en-GB" dirty="0" err="1"/>
              <a:t>platí</a:t>
            </a:r>
            <a:r>
              <a:rPr lang="en-GB" dirty="0"/>
              <a:t>:</a:t>
            </a:r>
          </a:p>
          <a:p>
            <a:r>
              <a:rPr lang="en-GB" dirty="0"/>
              <a:t>Q*: </a:t>
            </a:r>
            <a:r>
              <a:rPr lang="en-GB" dirty="0" err="1"/>
              <a:t>představuje</a:t>
            </a:r>
            <a:r>
              <a:rPr lang="en-GB" dirty="0"/>
              <a:t> </a:t>
            </a:r>
            <a:r>
              <a:rPr lang="en-GB" dirty="0" err="1"/>
              <a:t>optimální</a:t>
            </a:r>
            <a:r>
              <a:rPr lang="en-GB" dirty="0"/>
              <a:t> </a:t>
            </a:r>
            <a:r>
              <a:rPr lang="en-GB" dirty="0" err="1"/>
              <a:t>výstup</a:t>
            </a:r>
            <a:r>
              <a:rPr lang="en-GB" dirty="0"/>
              <a:t>, </a:t>
            </a:r>
            <a:r>
              <a:rPr lang="en-GB" dirty="0" err="1"/>
              <a:t>při</a:t>
            </a:r>
            <a:r>
              <a:rPr lang="en-GB" dirty="0"/>
              <a:t> </a:t>
            </a:r>
            <a:r>
              <a:rPr lang="en-GB" dirty="0" err="1"/>
              <a:t>němž</a:t>
            </a:r>
            <a:r>
              <a:rPr lang="en-GB" dirty="0"/>
              <a:t> </a:t>
            </a:r>
            <a:r>
              <a:rPr lang="en-GB" dirty="0" err="1"/>
              <a:t>firma</a:t>
            </a:r>
            <a:r>
              <a:rPr lang="en-GB" dirty="0"/>
              <a:t> </a:t>
            </a:r>
            <a:r>
              <a:rPr lang="en-GB" dirty="0" err="1"/>
              <a:t>maximalizuje</a:t>
            </a:r>
            <a:r>
              <a:rPr lang="en-GB" dirty="0"/>
              <a:t> </a:t>
            </a:r>
            <a:r>
              <a:rPr lang="en-GB" dirty="0" err="1"/>
              <a:t>zisk</a:t>
            </a:r>
            <a:r>
              <a:rPr lang="en-GB" dirty="0"/>
              <a:t>; v </a:t>
            </a:r>
            <a:r>
              <a:rPr lang="en-GB" dirty="0" err="1"/>
              <a:t>tomto</a:t>
            </a:r>
            <a:r>
              <a:rPr lang="en-GB" dirty="0"/>
              <a:t> </a:t>
            </a:r>
            <a:r>
              <a:rPr lang="en-GB" dirty="0" err="1"/>
              <a:t>bodě</a:t>
            </a:r>
            <a:r>
              <a:rPr lang="en-GB" dirty="0"/>
              <a:t> se </a:t>
            </a:r>
            <a:r>
              <a:rPr lang="en-GB" dirty="0" err="1"/>
              <a:t>rovnají</a:t>
            </a:r>
            <a:r>
              <a:rPr lang="en-GB" dirty="0"/>
              <a:t> </a:t>
            </a:r>
            <a:r>
              <a:rPr lang="en-GB" dirty="0" err="1"/>
              <a:t>směrnice</a:t>
            </a:r>
            <a:r>
              <a:rPr lang="en-GB" dirty="0"/>
              <a:t> </a:t>
            </a:r>
            <a:r>
              <a:rPr lang="en-GB" dirty="0" err="1"/>
              <a:t>křivek</a:t>
            </a:r>
            <a:r>
              <a:rPr lang="en-GB" dirty="0"/>
              <a:t> TR a STC, </a:t>
            </a:r>
            <a:r>
              <a:rPr lang="en-GB" dirty="0" err="1"/>
              <a:t>tzn</a:t>
            </a:r>
            <a:r>
              <a:rPr lang="en-GB" dirty="0"/>
              <a:t>. MR = MC; </a:t>
            </a:r>
            <a:r>
              <a:rPr lang="en-GB" dirty="0" err="1"/>
              <a:t>funkce</a:t>
            </a:r>
            <a:r>
              <a:rPr lang="en-GB" dirty="0"/>
              <a:t> </a:t>
            </a:r>
            <a:r>
              <a:rPr lang="en-GB" dirty="0" err="1"/>
              <a:t>mezních</a:t>
            </a:r>
            <a:r>
              <a:rPr lang="en-GB" dirty="0"/>
              <a:t> </a:t>
            </a:r>
            <a:r>
              <a:rPr lang="en-GB" dirty="0" err="1"/>
              <a:t>nákladů</a:t>
            </a:r>
            <a:r>
              <a:rPr lang="en-GB" dirty="0"/>
              <a:t> je </a:t>
            </a:r>
            <a:r>
              <a:rPr lang="en-GB" dirty="0" err="1"/>
              <a:t>rostoucí</a:t>
            </a:r>
            <a:r>
              <a:rPr lang="en-GB" dirty="0"/>
              <a:t>;</a:t>
            </a:r>
          </a:p>
          <a:p>
            <a:r>
              <a:rPr lang="en-GB" dirty="0"/>
              <a:t>Q : v </a:t>
            </a:r>
            <a:r>
              <a:rPr lang="en-GB" dirty="0" err="1"/>
              <a:t>tomto</a:t>
            </a:r>
            <a:r>
              <a:rPr lang="en-GB" dirty="0"/>
              <a:t> </a:t>
            </a:r>
            <a:r>
              <a:rPr lang="en-GB" dirty="0" err="1"/>
              <a:t>bodě</a:t>
            </a:r>
            <a:r>
              <a:rPr lang="en-GB" dirty="0"/>
              <a:t> se </a:t>
            </a:r>
            <a:r>
              <a:rPr lang="en-GB" dirty="0" err="1"/>
              <a:t>rovnají</a:t>
            </a:r>
            <a:r>
              <a:rPr lang="en-GB" dirty="0"/>
              <a:t> </a:t>
            </a:r>
            <a:r>
              <a:rPr lang="en-GB" dirty="0" err="1"/>
              <a:t>směrnice</a:t>
            </a:r>
            <a:r>
              <a:rPr lang="en-GB" dirty="0"/>
              <a:t> </a:t>
            </a:r>
            <a:r>
              <a:rPr lang="en-GB" dirty="0" err="1"/>
              <a:t>křivek</a:t>
            </a:r>
            <a:r>
              <a:rPr lang="en-GB" dirty="0"/>
              <a:t> TR a STC, </a:t>
            </a:r>
            <a:r>
              <a:rPr lang="en-GB" dirty="0" err="1"/>
              <a:t>tzn</a:t>
            </a:r>
            <a:r>
              <a:rPr lang="en-GB" dirty="0"/>
              <a:t>. MR = MC, ale </a:t>
            </a:r>
            <a:r>
              <a:rPr lang="en-GB" dirty="0" err="1"/>
              <a:t>protože</a:t>
            </a:r>
            <a:r>
              <a:rPr lang="en-GB" dirty="0"/>
              <a:t> </a:t>
            </a:r>
            <a:r>
              <a:rPr lang="en-GB" dirty="0" err="1"/>
              <a:t>současně</a:t>
            </a:r>
            <a:r>
              <a:rPr lang="en-GB" dirty="0"/>
              <a:t> </a:t>
            </a:r>
            <a:r>
              <a:rPr lang="en-GB" dirty="0" err="1"/>
              <a:t>jsou</a:t>
            </a:r>
            <a:r>
              <a:rPr lang="en-GB" dirty="0"/>
              <a:t> </a:t>
            </a:r>
            <a:r>
              <a:rPr lang="en-GB" dirty="0" err="1"/>
              <a:t>celkové</a:t>
            </a:r>
            <a:r>
              <a:rPr lang="en-GB" dirty="0"/>
              <a:t> </a:t>
            </a:r>
            <a:r>
              <a:rPr lang="en-GB" dirty="0" err="1"/>
              <a:t>příjmy</a:t>
            </a:r>
            <a:r>
              <a:rPr lang="en-GB" dirty="0"/>
              <a:t> </a:t>
            </a:r>
            <a:r>
              <a:rPr lang="en-GB" dirty="0" err="1"/>
              <a:t>menší</a:t>
            </a:r>
            <a:r>
              <a:rPr lang="en-GB" dirty="0"/>
              <a:t> </a:t>
            </a:r>
            <a:r>
              <a:rPr lang="en-GB" dirty="0" err="1"/>
              <a:t>než</a:t>
            </a:r>
            <a:r>
              <a:rPr lang="en-GB" dirty="0"/>
              <a:t> </a:t>
            </a:r>
            <a:r>
              <a:rPr lang="en-GB" dirty="0" err="1"/>
              <a:t>celkové</a:t>
            </a:r>
            <a:r>
              <a:rPr lang="en-GB" dirty="0"/>
              <a:t> </a:t>
            </a:r>
            <a:r>
              <a:rPr lang="en-GB" dirty="0" err="1"/>
              <a:t>náklady</a:t>
            </a:r>
            <a:r>
              <a:rPr lang="en-GB" dirty="0"/>
              <a:t>, </a:t>
            </a:r>
            <a:r>
              <a:rPr lang="en-GB" dirty="0" err="1"/>
              <a:t>firma</a:t>
            </a:r>
            <a:r>
              <a:rPr lang="en-GB" dirty="0"/>
              <a:t> </a:t>
            </a:r>
            <a:r>
              <a:rPr lang="en-GB" dirty="0" err="1"/>
              <a:t>maximalizuje</a:t>
            </a:r>
            <a:r>
              <a:rPr lang="en-GB" dirty="0"/>
              <a:t> </a:t>
            </a:r>
            <a:r>
              <a:rPr lang="en-GB" dirty="0" err="1"/>
              <a:t>ztráty</a:t>
            </a:r>
            <a:r>
              <a:rPr lang="en-GB" dirty="0"/>
              <a:t>; </a:t>
            </a:r>
            <a:r>
              <a:rPr lang="en-GB" dirty="0" err="1"/>
              <a:t>funkce</a:t>
            </a:r>
            <a:r>
              <a:rPr lang="en-GB" dirty="0"/>
              <a:t> </a:t>
            </a:r>
            <a:r>
              <a:rPr lang="en-GB" dirty="0" err="1"/>
              <a:t>mezních</a:t>
            </a:r>
            <a:r>
              <a:rPr lang="en-GB" dirty="0"/>
              <a:t> </a:t>
            </a:r>
            <a:r>
              <a:rPr lang="en-GB" dirty="0" err="1"/>
              <a:t>nákladů</a:t>
            </a:r>
            <a:r>
              <a:rPr lang="en-GB" dirty="0"/>
              <a:t> je </a:t>
            </a:r>
            <a:r>
              <a:rPr lang="en-GB" dirty="0" err="1"/>
              <a:t>klesající</a:t>
            </a:r>
            <a:r>
              <a:rPr lang="en-GB" dirty="0"/>
              <a:t>;</a:t>
            </a:r>
          </a:p>
          <a:p>
            <a:r>
              <a:rPr lang="en-GB" dirty="0"/>
              <a:t>Q1: </a:t>
            </a:r>
            <a:r>
              <a:rPr lang="en-GB" dirty="0" err="1"/>
              <a:t>úsečky</a:t>
            </a:r>
            <a:r>
              <a:rPr lang="en-GB" dirty="0"/>
              <a:t> </a:t>
            </a:r>
            <a:r>
              <a:rPr lang="en-GB" dirty="0" err="1"/>
              <a:t>vedoucí</a:t>
            </a:r>
            <a:r>
              <a:rPr lang="en-GB" dirty="0"/>
              <a:t> z </a:t>
            </a:r>
            <a:r>
              <a:rPr lang="en-GB" dirty="0" err="1"/>
              <a:t>počátku</a:t>
            </a:r>
            <a:r>
              <a:rPr lang="en-GB" dirty="0"/>
              <a:t> </a:t>
            </a:r>
            <a:r>
              <a:rPr lang="en-GB" dirty="0" err="1"/>
              <a:t>na</a:t>
            </a:r>
            <a:r>
              <a:rPr lang="en-GB" dirty="0"/>
              <a:t> </a:t>
            </a:r>
            <a:r>
              <a:rPr lang="en-GB" dirty="0" err="1"/>
              <a:t>křivky</a:t>
            </a:r>
            <a:r>
              <a:rPr lang="en-GB" dirty="0"/>
              <a:t> TR a STC </a:t>
            </a:r>
            <a:r>
              <a:rPr lang="en-GB" dirty="0" err="1"/>
              <a:t>mají</a:t>
            </a:r>
            <a:r>
              <a:rPr lang="en-GB" dirty="0"/>
              <a:t> </a:t>
            </a:r>
            <a:r>
              <a:rPr lang="en-GB" dirty="0" err="1"/>
              <a:t>stejnou</a:t>
            </a:r>
            <a:r>
              <a:rPr lang="en-GB" dirty="0"/>
              <a:t> </a:t>
            </a:r>
            <a:r>
              <a:rPr lang="en-GB" dirty="0" err="1"/>
              <a:t>směrnici</a:t>
            </a:r>
            <a:r>
              <a:rPr lang="en-GB" dirty="0"/>
              <a:t>, </a:t>
            </a:r>
            <a:r>
              <a:rPr lang="en-GB" dirty="0" err="1"/>
              <a:t>tzn</a:t>
            </a:r>
            <a:r>
              <a:rPr lang="en-GB" dirty="0"/>
              <a:t>. v </a:t>
            </a:r>
            <a:r>
              <a:rPr lang="en-GB" dirty="0" err="1"/>
              <a:t>tomto</a:t>
            </a:r>
            <a:r>
              <a:rPr lang="en-GB" dirty="0"/>
              <a:t> </a:t>
            </a:r>
            <a:r>
              <a:rPr lang="en-GB" dirty="0" err="1"/>
              <a:t>bodě</a:t>
            </a:r>
            <a:r>
              <a:rPr lang="en-GB" dirty="0"/>
              <a:t> AR = SAC. </a:t>
            </a:r>
            <a:r>
              <a:rPr lang="en-GB" dirty="0" err="1"/>
              <a:t>Směrnice</a:t>
            </a:r>
            <a:r>
              <a:rPr lang="en-GB" dirty="0"/>
              <a:t> </a:t>
            </a:r>
            <a:r>
              <a:rPr lang="en-GB" dirty="0" err="1"/>
              <a:t>křivky</a:t>
            </a:r>
            <a:r>
              <a:rPr lang="en-GB" dirty="0"/>
              <a:t> STC </a:t>
            </a:r>
            <a:r>
              <a:rPr lang="en-GB" dirty="0" err="1"/>
              <a:t>přestává</a:t>
            </a:r>
            <a:r>
              <a:rPr lang="en-GB" dirty="0"/>
              <a:t> </a:t>
            </a:r>
            <a:r>
              <a:rPr lang="en-GB" dirty="0" err="1"/>
              <a:t>klesat</a:t>
            </a:r>
            <a:r>
              <a:rPr lang="en-GB" dirty="0"/>
              <a:t> a </a:t>
            </a:r>
            <a:r>
              <a:rPr lang="en-GB" dirty="0" err="1"/>
              <a:t>začíná</a:t>
            </a:r>
            <a:r>
              <a:rPr lang="en-GB" dirty="0"/>
              <a:t> </a:t>
            </a:r>
            <a:r>
              <a:rPr lang="en-GB" dirty="0" err="1"/>
              <a:t>růst</a:t>
            </a:r>
            <a:r>
              <a:rPr lang="en-GB" dirty="0"/>
              <a:t>, </a:t>
            </a:r>
            <a:r>
              <a:rPr lang="en-GB" dirty="0" err="1"/>
              <a:t>což</a:t>
            </a:r>
            <a:r>
              <a:rPr lang="en-GB" dirty="0"/>
              <a:t> </a:t>
            </a:r>
            <a:r>
              <a:rPr lang="en-GB" dirty="0" err="1"/>
              <a:t>znamená</a:t>
            </a:r>
            <a:r>
              <a:rPr lang="en-GB" dirty="0"/>
              <a:t>, </a:t>
            </a:r>
            <a:r>
              <a:rPr lang="en-GB" dirty="0" err="1"/>
              <a:t>že</a:t>
            </a:r>
            <a:r>
              <a:rPr lang="en-GB" dirty="0"/>
              <a:t> </a:t>
            </a:r>
            <a:r>
              <a:rPr lang="en-GB" dirty="0" err="1"/>
              <a:t>mezní</a:t>
            </a:r>
            <a:r>
              <a:rPr lang="en-GB" dirty="0"/>
              <a:t> </a:t>
            </a:r>
            <a:r>
              <a:rPr lang="en-GB" dirty="0" err="1"/>
              <a:t>náklady</a:t>
            </a:r>
            <a:r>
              <a:rPr lang="en-GB" dirty="0"/>
              <a:t> </a:t>
            </a:r>
            <a:r>
              <a:rPr lang="en-GB" dirty="0" err="1"/>
              <a:t>jsou</a:t>
            </a:r>
            <a:r>
              <a:rPr lang="en-GB" dirty="0"/>
              <a:t> </a:t>
            </a:r>
            <a:r>
              <a:rPr lang="en-GB" dirty="0" err="1"/>
              <a:t>ve</a:t>
            </a:r>
            <a:r>
              <a:rPr lang="en-GB" dirty="0"/>
              <a:t> </a:t>
            </a:r>
            <a:r>
              <a:rPr lang="en-GB" dirty="0" err="1"/>
              <a:t>svém</a:t>
            </a:r>
            <a:r>
              <a:rPr lang="en-GB" dirty="0"/>
              <a:t> </a:t>
            </a:r>
            <a:r>
              <a:rPr lang="en-GB" dirty="0" err="1"/>
              <a:t>minimu</a:t>
            </a:r>
            <a:r>
              <a:rPr lang="en-GB" dirty="0"/>
              <a:t>;</a:t>
            </a:r>
          </a:p>
          <a:p>
            <a:r>
              <a:rPr lang="en-GB" dirty="0"/>
              <a:t>Q2: </a:t>
            </a:r>
            <a:r>
              <a:rPr lang="en-GB" dirty="0" err="1"/>
              <a:t>stejné</a:t>
            </a:r>
            <a:r>
              <a:rPr lang="en-GB" dirty="0"/>
              <a:t> </a:t>
            </a:r>
            <a:r>
              <a:rPr lang="en-GB" dirty="0" err="1"/>
              <a:t>směrnice</a:t>
            </a:r>
            <a:r>
              <a:rPr lang="en-GB" dirty="0"/>
              <a:t> </a:t>
            </a:r>
            <a:r>
              <a:rPr lang="en-GB" dirty="0" err="1"/>
              <a:t>úseček</a:t>
            </a:r>
            <a:r>
              <a:rPr lang="en-GB" dirty="0"/>
              <a:t> </a:t>
            </a:r>
            <a:r>
              <a:rPr lang="en-GB" dirty="0" err="1"/>
              <a:t>vedoucích</a:t>
            </a:r>
            <a:r>
              <a:rPr lang="en-GB" dirty="0"/>
              <a:t> z </a:t>
            </a:r>
            <a:r>
              <a:rPr lang="en-GB" dirty="0" err="1"/>
              <a:t>počátku</a:t>
            </a:r>
            <a:r>
              <a:rPr lang="en-GB" dirty="0"/>
              <a:t> </a:t>
            </a:r>
            <a:r>
              <a:rPr lang="en-GB" dirty="0" err="1"/>
              <a:t>na</a:t>
            </a:r>
            <a:r>
              <a:rPr lang="en-GB" dirty="0"/>
              <a:t> </a:t>
            </a:r>
            <a:r>
              <a:rPr lang="en-GB" dirty="0" err="1"/>
              <a:t>křivky</a:t>
            </a:r>
            <a:r>
              <a:rPr lang="en-GB" dirty="0"/>
              <a:t> TR a STC, </a:t>
            </a:r>
            <a:r>
              <a:rPr lang="en-GB" dirty="0" err="1"/>
              <a:t>což</a:t>
            </a:r>
            <a:r>
              <a:rPr lang="en-GB" dirty="0"/>
              <a:t> </a:t>
            </a:r>
            <a:r>
              <a:rPr lang="en-GB" dirty="0" err="1"/>
              <a:t>znamená</a:t>
            </a:r>
            <a:r>
              <a:rPr lang="en-GB" dirty="0"/>
              <a:t> </a:t>
            </a:r>
            <a:r>
              <a:rPr lang="en-GB" dirty="0" err="1"/>
              <a:t>opět</a:t>
            </a:r>
            <a:r>
              <a:rPr lang="en-GB" dirty="0"/>
              <a:t> </a:t>
            </a:r>
            <a:r>
              <a:rPr lang="en-GB" dirty="0" err="1"/>
              <a:t>rovnost</a:t>
            </a:r>
            <a:r>
              <a:rPr lang="en-GB" dirty="0"/>
              <a:t> AR a SAC.</a:t>
            </a:r>
            <a:endParaRPr lang="cs-CZ" dirty="0"/>
          </a:p>
          <a:p>
            <a:endParaRPr lang="cs-CZ" dirty="0"/>
          </a:p>
          <a:p>
            <a:r>
              <a:rPr lang="en-GB" dirty="0" err="1"/>
              <a:t>Kdyby</a:t>
            </a:r>
            <a:r>
              <a:rPr lang="en-GB" dirty="0"/>
              <a:t> </a:t>
            </a:r>
            <a:r>
              <a:rPr lang="en-GB" dirty="0" err="1"/>
              <a:t>firma</a:t>
            </a:r>
            <a:r>
              <a:rPr lang="en-GB" dirty="0"/>
              <a:t> </a:t>
            </a:r>
            <a:r>
              <a:rPr lang="en-GB" dirty="0" err="1"/>
              <a:t>vyráběla</a:t>
            </a:r>
            <a:r>
              <a:rPr lang="en-GB" dirty="0"/>
              <a:t> </a:t>
            </a:r>
            <a:r>
              <a:rPr lang="en-GB" dirty="0" err="1"/>
              <a:t>výstup</a:t>
            </a:r>
            <a:r>
              <a:rPr lang="en-GB" dirty="0"/>
              <a:t> </a:t>
            </a:r>
            <a:r>
              <a:rPr lang="en-GB" dirty="0" err="1"/>
              <a:t>větší</a:t>
            </a:r>
            <a:r>
              <a:rPr lang="en-GB" dirty="0"/>
              <a:t> </a:t>
            </a:r>
            <a:r>
              <a:rPr lang="en-GB" dirty="0" err="1"/>
              <a:t>než</a:t>
            </a:r>
            <a:r>
              <a:rPr lang="en-GB" dirty="0"/>
              <a:t> Q1 a </a:t>
            </a:r>
            <a:r>
              <a:rPr lang="en-GB" dirty="0" err="1"/>
              <a:t>menší</a:t>
            </a:r>
            <a:r>
              <a:rPr lang="en-GB" dirty="0"/>
              <a:t> </a:t>
            </a:r>
            <a:r>
              <a:rPr lang="en-GB" dirty="0" err="1"/>
              <a:t>než</a:t>
            </a:r>
            <a:r>
              <a:rPr lang="en-GB" dirty="0"/>
              <a:t> Q*, </a:t>
            </a:r>
            <a:r>
              <a:rPr lang="en-GB" dirty="0" err="1"/>
              <a:t>realizovala</a:t>
            </a:r>
            <a:r>
              <a:rPr lang="en-GB" dirty="0"/>
              <a:t> by </a:t>
            </a:r>
            <a:r>
              <a:rPr lang="en-GB" dirty="0" err="1"/>
              <a:t>sice</a:t>
            </a:r>
            <a:r>
              <a:rPr lang="en-GB" dirty="0"/>
              <a:t> </a:t>
            </a:r>
            <a:r>
              <a:rPr lang="en-GB" dirty="0" err="1"/>
              <a:t>zisk</a:t>
            </a:r>
            <a:r>
              <a:rPr lang="en-GB" dirty="0"/>
              <a:t> (</a:t>
            </a:r>
            <a:r>
              <a:rPr lang="en-GB" dirty="0" err="1"/>
              <a:t>protože</a:t>
            </a:r>
            <a:r>
              <a:rPr lang="en-GB" dirty="0"/>
              <a:t> TR &gt;</a:t>
            </a:r>
            <a:r>
              <a:rPr lang="cs-CZ" dirty="0"/>
              <a:t> </a:t>
            </a:r>
            <a:r>
              <a:rPr lang="en-GB" dirty="0"/>
              <a:t>STC </a:t>
            </a:r>
            <a:r>
              <a:rPr lang="en-GB" dirty="0" err="1"/>
              <a:t>na</a:t>
            </a:r>
            <a:r>
              <a:rPr lang="en-GB" dirty="0"/>
              <a:t> </a:t>
            </a:r>
            <a:r>
              <a:rPr lang="en-GB" dirty="0" err="1"/>
              <a:t>obrázku</a:t>
            </a:r>
            <a:r>
              <a:rPr lang="en-GB" dirty="0"/>
              <a:t> a a </a:t>
            </a:r>
            <a:r>
              <a:rPr lang="en-GB" dirty="0" err="1"/>
              <a:t>současně</a:t>
            </a:r>
            <a:r>
              <a:rPr lang="en-GB" dirty="0"/>
              <a:t> AR &gt; SAC </a:t>
            </a:r>
            <a:r>
              <a:rPr lang="en-GB" dirty="0" err="1"/>
              <a:t>na</a:t>
            </a:r>
            <a:r>
              <a:rPr lang="en-GB" dirty="0"/>
              <a:t> </a:t>
            </a:r>
            <a:r>
              <a:rPr lang="en-GB" dirty="0" err="1"/>
              <a:t>obrázku</a:t>
            </a:r>
            <a:r>
              <a:rPr lang="en-GB" dirty="0"/>
              <a:t> b), ale </a:t>
            </a:r>
            <a:r>
              <a:rPr lang="en-GB" dirty="0" err="1"/>
              <a:t>nikoliv</a:t>
            </a:r>
            <a:r>
              <a:rPr lang="en-GB" dirty="0"/>
              <a:t> </a:t>
            </a:r>
            <a:r>
              <a:rPr lang="en-GB" dirty="0" err="1"/>
              <a:t>maximální</a:t>
            </a:r>
            <a:r>
              <a:rPr lang="en-GB" dirty="0"/>
              <a:t>. </a:t>
            </a:r>
            <a:r>
              <a:rPr lang="en-GB" dirty="0" err="1"/>
              <a:t>Objem</a:t>
            </a:r>
            <a:r>
              <a:rPr lang="en-GB" dirty="0"/>
              <a:t> </a:t>
            </a:r>
            <a:r>
              <a:rPr lang="en-GB" dirty="0" err="1"/>
              <a:t>zisku</a:t>
            </a:r>
            <a:r>
              <a:rPr lang="en-GB" dirty="0"/>
              <a:t> by </a:t>
            </a:r>
            <a:r>
              <a:rPr lang="en-GB" dirty="0" err="1"/>
              <a:t>mohla</a:t>
            </a:r>
            <a:r>
              <a:rPr lang="en-GB" dirty="0"/>
              <a:t> </a:t>
            </a:r>
            <a:r>
              <a:rPr lang="en-GB" dirty="0" err="1"/>
              <a:t>zvyšovat</a:t>
            </a:r>
            <a:r>
              <a:rPr lang="en-GB" dirty="0"/>
              <a:t> </a:t>
            </a:r>
            <a:r>
              <a:rPr lang="en-GB" dirty="0" err="1"/>
              <a:t>růstem</a:t>
            </a:r>
            <a:r>
              <a:rPr lang="en-GB" dirty="0"/>
              <a:t> </a:t>
            </a:r>
            <a:r>
              <a:rPr lang="en-GB" dirty="0" err="1"/>
              <a:t>výstupu</a:t>
            </a:r>
            <a:r>
              <a:rPr lang="en-GB" dirty="0"/>
              <a:t>. </a:t>
            </a:r>
            <a:r>
              <a:rPr lang="en-GB" dirty="0" err="1"/>
              <a:t>Analogická</a:t>
            </a:r>
            <a:r>
              <a:rPr lang="en-GB" dirty="0"/>
              <a:t> </a:t>
            </a:r>
            <a:r>
              <a:rPr lang="en-GB" dirty="0" err="1"/>
              <a:t>situace</a:t>
            </a:r>
            <a:r>
              <a:rPr lang="en-GB" dirty="0"/>
              <a:t> </a:t>
            </a:r>
            <a:r>
              <a:rPr lang="en-GB" dirty="0" err="1"/>
              <a:t>nastává</a:t>
            </a:r>
            <a:r>
              <a:rPr lang="en-GB" dirty="0"/>
              <a:t> </a:t>
            </a:r>
            <a:r>
              <a:rPr lang="en-GB" dirty="0" err="1"/>
              <a:t>při</a:t>
            </a:r>
            <a:r>
              <a:rPr lang="en-GB" dirty="0"/>
              <a:t> </a:t>
            </a:r>
            <a:r>
              <a:rPr lang="en-GB" dirty="0" err="1"/>
              <a:t>výstupu</a:t>
            </a:r>
            <a:r>
              <a:rPr lang="en-GB" dirty="0"/>
              <a:t> </a:t>
            </a:r>
            <a:r>
              <a:rPr lang="en-GB" dirty="0" err="1"/>
              <a:t>větším</a:t>
            </a:r>
            <a:r>
              <a:rPr lang="en-GB" dirty="0"/>
              <a:t> </a:t>
            </a:r>
            <a:r>
              <a:rPr lang="en-GB" dirty="0" err="1"/>
              <a:t>než</a:t>
            </a:r>
            <a:r>
              <a:rPr lang="en-GB" dirty="0"/>
              <a:t> Q* a </a:t>
            </a:r>
            <a:r>
              <a:rPr lang="en-GB" dirty="0" err="1"/>
              <a:t>menším</a:t>
            </a:r>
            <a:r>
              <a:rPr lang="en-GB" dirty="0"/>
              <a:t> </a:t>
            </a:r>
            <a:r>
              <a:rPr lang="en-GB" dirty="0" err="1"/>
              <a:t>než</a:t>
            </a:r>
            <a:r>
              <a:rPr lang="en-GB" dirty="0"/>
              <a:t> Q2, </a:t>
            </a:r>
            <a:r>
              <a:rPr lang="en-GB" dirty="0" err="1"/>
              <a:t>kdy</a:t>
            </a:r>
            <a:r>
              <a:rPr lang="en-GB" dirty="0"/>
              <a:t> </a:t>
            </a:r>
            <a:r>
              <a:rPr lang="en-GB" dirty="0" err="1"/>
              <a:t>firma</a:t>
            </a:r>
            <a:r>
              <a:rPr lang="en-GB" dirty="0"/>
              <a:t> </a:t>
            </a:r>
            <a:r>
              <a:rPr lang="en-GB" dirty="0" err="1"/>
              <a:t>může</a:t>
            </a:r>
            <a:r>
              <a:rPr lang="en-GB" dirty="0"/>
              <a:t> </a:t>
            </a:r>
            <a:r>
              <a:rPr lang="en-GB" dirty="0" err="1"/>
              <a:t>zvětšovat</a:t>
            </a:r>
            <a:r>
              <a:rPr lang="en-GB" dirty="0"/>
              <a:t> </a:t>
            </a:r>
            <a:r>
              <a:rPr lang="en-GB" dirty="0" err="1"/>
              <a:t>zisk</a:t>
            </a:r>
            <a:r>
              <a:rPr lang="en-GB" dirty="0"/>
              <a:t> </a:t>
            </a:r>
            <a:r>
              <a:rPr lang="en-GB" dirty="0" err="1"/>
              <a:t>zmenšováním</a:t>
            </a:r>
            <a:r>
              <a:rPr lang="en-GB" dirty="0"/>
              <a:t> </a:t>
            </a:r>
            <a:r>
              <a:rPr lang="en-GB" dirty="0" err="1"/>
              <a:t>výstupu</a:t>
            </a:r>
            <a:r>
              <a:rPr lang="en-GB" dirty="0"/>
              <a:t> </a:t>
            </a:r>
            <a:r>
              <a:rPr lang="en-GB" dirty="0" err="1"/>
              <a:t>směrem</a:t>
            </a:r>
            <a:r>
              <a:rPr lang="en-GB" dirty="0"/>
              <a:t> k </a:t>
            </a:r>
            <a:r>
              <a:rPr lang="en-GB" dirty="0" err="1"/>
              <a:t>jeho</a:t>
            </a:r>
            <a:r>
              <a:rPr lang="en-GB" dirty="0"/>
              <a:t> </a:t>
            </a:r>
            <a:r>
              <a:rPr lang="en-GB" dirty="0" err="1"/>
              <a:t>optimální</a:t>
            </a:r>
            <a:r>
              <a:rPr lang="en-GB" dirty="0"/>
              <a:t> </a:t>
            </a:r>
            <a:r>
              <a:rPr lang="en-GB" dirty="0" err="1"/>
              <a:t>velikosti</a:t>
            </a:r>
            <a:r>
              <a:rPr lang="en-GB" dirty="0"/>
              <a:t> Q*. </a:t>
            </a:r>
          </a:p>
          <a:p>
            <a:r>
              <a:rPr lang="en-GB" dirty="0" err="1"/>
              <a:t>Jelikož</a:t>
            </a:r>
            <a:r>
              <a:rPr lang="en-GB" dirty="0"/>
              <a:t> pro </a:t>
            </a:r>
            <a:r>
              <a:rPr lang="en-GB" dirty="0" err="1"/>
              <a:t>velikost</a:t>
            </a:r>
            <a:r>
              <a:rPr lang="en-GB" dirty="0"/>
              <a:t> </a:t>
            </a:r>
            <a:r>
              <a:rPr lang="en-GB" dirty="0" err="1"/>
              <a:t>výstupu</a:t>
            </a:r>
            <a:r>
              <a:rPr lang="en-GB" dirty="0"/>
              <a:t> </a:t>
            </a:r>
            <a:r>
              <a:rPr lang="en-GB" dirty="0" err="1"/>
              <a:t>mezi</a:t>
            </a:r>
            <a:r>
              <a:rPr lang="en-GB" dirty="0"/>
              <a:t> Q1 a Q2 </a:t>
            </a:r>
            <a:r>
              <a:rPr lang="en-GB" dirty="0" err="1"/>
              <a:t>platí</a:t>
            </a:r>
            <a:r>
              <a:rPr lang="en-GB" dirty="0"/>
              <a:t>, </a:t>
            </a:r>
            <a:r>
              <a:rPr lang="en-GB" dirty="0" err="1"/>
              <a:t>že</a:t>
            </a:r>
            <a:r>
              <a:rPr lang="en-GB" dirty="0"/>
              <a:t> </a:t>
            </a:r>
            <a:r>
              <a:rPr lang="en-GB" dirty="0" err="1"/>
              <a:t>směrnice</a:t>
            </a:r>
            <a:r>
              <a:rPr lang="en-GB" dirty="0"/>
              <a:t> </a:t>
            </a:r>
            <a:r>
              <a:rPr lang="en-GB" dirty="0" err="1"/>
              <a:t>křivky</a:t>
            </a:r>
            <a:r>
              <a:rPr lang="en-GB" dirty="0"/>
              <a:t> </a:t>
            </a:r>
            <a:r>
              <a:rPr lang="en-GB" dirty="0" err="1"/>
              <a:t>celkových</a:t>
            </a:r>
            <a:r>
              <a:rPr lang="en-GB" dirty="0"/>
              <a:t> </a:t>
            </a:r>
            <a:r>
              <a:rPr lang="en-GB" dirty="0" err="1"/>
              <a:t>nákladů</a:t>
            </a:r>
            <a:r>
              <a:rPr lang="en-GB" dirty="0"/>
              <a:t> (</a:t>
            </a:r>
            <a:r>
              <a:rPr lang="en-GB" dirty="0" err="1"/>
              <a:t>neboli</a:t>
            </a:r>
            <a:r>
              <a:rPr lang="en-GB" dirty="0"/>
              <a:t> </a:t>
            </a:r>
            <a:r>
              <a:rPr lang="en-GB" dirty="0" err="1"/>
              <a:t>mezní</a:t>
            </a:r>
            <a:r>
              <a:rPr lang="en-GB" dirty="0"/>
              <a:t> </a:t>
            </a:r>
            <a:r>
              <a:rPr lang="en-GB" dirty="0" err="1"/>
              <a:t>náklady</a:t>
            </a:r>
            <a:r>
              <a:rPr lang="en-GB" dirty="0"/>
              <a:t>) </a:t>
            </a:r>
            <a:r>
              <a:rPr lang="en-GB" dirty="0" err="1"/>
              <a:t>roste</a:t>
            </a:r>
            <a:r>
              <a:rPr lang="en-GB" dirty="0"/>
              <a:t>, je </a:t>
            </a:r>
            <a:r>
              <a:rPr lang="en-GB" dirty="0" err="1"/>
              <a:t>možné</a:t>
            </a:r>
            <a:r>
              <a:rPr lang="en-GB" dirty="0"/>
              <a:t> </a:t>
            </a:r>
            <a:r>
              <a:rPr lang="en-GB" dirty="0" err="1"/>
              <a:t>usuzovat</a:t>
            </a:r>
            <a:r>
              <a:rPr lang="en-GB" dirty="0"/>
              <a:t> </a:t>
            </a:r>
            <a:r>
              <a:rPr lang="en-GB" dirty="0" err="1"/>
              <a:t>na</a:t>
            </a:r>
            <a:r>
              <a:rPr lang="en-GB" dirty="0"/>
              <a:t> to, </a:t>
            </a:r>
            <a:r>
              <a:rPr lang="en-GB" dirty="0" err="1"/>
              <a:t>že</a:t>
            </a:r>
            <a:r>
              <a:rPr lang="en-GB" dirty="0"/>
              <a:t> </a:t>
            </a:r>
            <a:r>
              <a:rPr lang="en-GB" dirty="0" err="1"/>
              <a:t>firma</a:t>
            </a:r>
            <a:r>
              <a:rPr lang="en-GB" dirty="0"/>
              <a:t> </a:t>
            </a:r>
            <a:r>
              <a:rPr lang="en-GB" dirty="0" err="1"/>
              <a:t>bude</a:t>
            </a:r>
            <a:r>
              <a:rPr lang="en-GB" dirty="0"/>
              <a:t> </a:t>
            </a:r>
            <a:r>
              <a:rPr lang="en-GB" dirty="0" err="1"/>
              <a:t>vyrábět</a:t>
            </a:r>
            <a:r>
              <a:rPr lang="en-GB" dirty="0"/>
              <a:t> </a:t>
            </a:r>
            <a:r>
              <a:rPr lang="en-GB" dirty="0" err="1"/>
              <a:t>takový</a:t>
            </a:r>
            <a:r>
              <a:rPr lang="en-GB" dirty="0"/>
              <a:t> </a:t>
            </a:r>
            <a:r>
              <a:rPr lang="en-GB" dirty="0" err="1"/>
              <a:t>výstup</a:t>
            </a:r>
            <a:r>
              <a:rPr lang="en-GB" dirty="0"/>
              <a:t>, </a:t>
            </a:r>
            <a:r>
              <a:rPr lang="en-GB" dirty="0" err="1"/>
              <a:t>při</a:t>
            </a:r>
            <a:r>
              <a:rPr lang="en-GB" dirty="0"/>
              <a:t> </a:t>
            </a:r>
            <a:r>
              <a:rPr lang="en-GB" dirty="0" err="1"/>
              <a:t>němž</a:t>
            </a:r>
            <a:r>
              <a:rPr lang="en-GB" dirty="0"/>
              <a:t> se </a:t>
            </a:r>
            <a:r>
              <a:rPr lang="en-GB" dirty="0" err="1"/>
              <a:t>budou</a:t>
            </a:r>
            <a:r>
              <a:rPr lang="en-GB" dirty="0"/>
              <a:t> </a:t>
            </a:r>
            <a:r>
              <a:rPr lang="en-GB" dirty="0" err="1"/>
              <a:t>prosazovat</a:t>
            </a:r>
            <a:r>
              <a:rPr lang="en-GB" dirty="0"/>
              <a:t> </a:t>
            </a:r>
            <a:r>
              <a:rPr lang="en-GB" dirty="0" err="1"/>
              <a:t>klesající</a:t>
            </a:r>
            <a:r>
              <a:rPr lang="en-GB" dirty="0"/>
              <a:t> </a:t>
            </a:r>
            <a:r>
              <a:rPr lang="en-GB" dirty="0" err="1"/>
              <a:t>výnosy</a:t>
            </a:r>
            <a:r>
              <a:rPr lang="en-GB" dirty="0"/>
              <a:t> z </a:t>
            </a:r>
            <a:r>
              <a:rPr lang="en-GB" dirty="0" err="1"/>
              <a:t>variabilního</a:t>
            </a:r>
            <a:r>
              <a:rPr lang="en-GB" dirty="0"/>
              <a:t> </a:t>
            </a:r>
            <a:r>
              <a:rPr lang="en-GB" dirty="0" err="1"/>
              <a:t>faktoru</a:t>
            </a:r>
            <a:r>
              <a:rPr lang="en-GB" dirty="0"/>
              <a:t> (za </a:t>
            </a:r>
            <a:r>
              <a:rPr lang="en-GB" dirty="0" err="1"/>
              <a:t>předpokladu</a:t>
            </a:r>
            <a:r>
              <a:rPr lang="en-GB" dirty="0"/>
              <a:t> </a:t>
            </a:r>
            <a:r>
              <a:rPr lang="en-GB" dirty="0" err="1"/>
              <a:t>jeho</a:t>
            </a:r>
            <a:r>
              <a:rPr lang="en-GB" dirty="0"/>
              <a:t> </a:t>
            </a:r>
            <a:r>
              <a:rPr lang="en-GB" dirty="0" err="1"/>
              <a:t>konstantní</a:t>
            </a:r>
            <a:r>
              <a:rPr lang="en-GB" dirty="0"/>
              <a:t> </a:t>
            </a:r>
            <a:r>
              <a:rPr lang="en-GB" dirty="0" err="1"/>
              <a:t>ceny</a:t>
            </a:r>
            <a:r>
              <a:rPr lang="en-GB" dirty="0"/>
              <a:t>).</a:t>
            </a:r>
          </a:p>
        </p:txBody>
      </p:sp>
      <p:sp>
        <p:nvSpPr>
          <p:cNvPr id="4" name="Slide Number Placeholder 3">
            <a:extLst>
              <a:ext uri="{FF2B5EF4-FFF2-40B4-BE49-F238E27FC236}">
                <a16:creationId xmlns:a16="http://schemas.microsoft.com/office/drawing/2014/main" id="{F6F25292-DBCF-1DA7-B22C-737A14218AA9}"/>
              </a:ext>
            </a:extLst>
          </p:cNvPr>
          <p:cNvSpPr>
            <a:spLocks noGrp="1"/>
          </p:cNvSpPr>
          <p:nvPr>
            <p:ph type="sldNum" sz="quarter" idx="5"/>
          </p:nvPr>
        </p:nvSpPr>
        <p:spPr/>
        <p:txBody>
          <a:bodyPr/>
          <a:lstStyle/>
          <a:p>
            <a:fld id="{B6B4AD3D-6C93-44BC-9123-10DDA05B8073}" type="slidenum">
              <a:rPr lang="en-GB" smtClean="0"/>
              <a:t>11</a:t>
            </a:fld>
            <a:endParaRPr lang="en-GB" dirty="0"/>
          </a:p>
        </p:txBody>
      </p:sp>
    </p:spTree>
    <p:extLst>
      <p:ext uri="{BB962C8B-B14F-4D97-AF65-F5344CB8AC3E}">
        <p14:creationId xmlns:p14="http://schemas.microsoft.com/office/powerpoint/2010/main" val="637745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8835F9-A4B3-BA35-DCF4-1F70BD4818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F73D5F-D181-B3B9-BF92-CD4E5DBFFF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A52CBB-CFC3-F92E-ED57-A8368476DD25}"/>
              </a:ext>
            </a:extLst>
          </p:cNvPr>
          <p:cNvSpPr>
            <a:spLocks noGrp="1"/>
          </p:cNvSpPr>
          <p:nvPr>
            <p:ph type="body" idx="1"/>
          </p:nvPr>
        </p:nvSpPr>
        <p:spPr/>
        <p:txBody>
          <a:bodyPr/>
          <a:lstStyle/>
          <a:p>
            <a:r>
              <a:rPr lang="cs-CZ" noProof="0" dirty="0"/>
              <a:t>Protože dokonale konkurenční firma maximalizující zisk vychází při volbě výstupu z rovnosti mezních příjmů a mezních nákladů (MR = MC) a protože pro ni jako pro firmu přebírající cenu platí rovnost mezních příjmů a ceny (MR = P), bude v krátkém období vyrábět výstup, jehož mezní náklady budou stejné jako tržní cena (P = MC)</a:t>
            </a:r>
          </a:p>
          <a:p>
            <a:endParaRPr lang="cs-CZ" noProof="0" dirty="0"/>
          </a:p>
        </p:txBody>
      </p:sp>
      <p:sp>
        <p:nvSpPr>
          <p:cNvPr id="4" name="Slide Number Placeholder 3">
            <a:extLst>
              <a:ext uri="{FF2B5EF4-FFF2-40B4-BE49-F238E27FC236}">
                <a16:creationId xmlns:a16="http://schemas.microsoft.com/office/drawing/2014/main" id="{DF83C7FF-EDC5-9059-69AA-24CEDEDD2D48}"/>
              </a:ext>
            </a:extLst>
          </p:cNvPr>
          <p:cNvSpPr>
            <a:spLocks noGrp="1"/>
          </p:cNvSpPr>
          <p:nvPr>
            <p:ph type="sldNum" sz="quarter" idx="5"/>
          </p:nvPr>
        </p:nvSpPr>
        <p:spPr/>
        <p:txBody>
          <a:bodyPr/>
          <a:lstStyle/>
          <a:p>
            <a:fld id="{B6B4AD3D-6C93-44BC-9123-10DDA05B8073}" type="slidenum">
              <a:rPr lang="en-GB" smtClean="0"/>
              <a:t>12</a:t>
            </a:fld>
            <a:endParaRPr lang="en-GB" dirty="0"/>
          </a:p>
        </p:txBody>
      </p:sp>
    </p:spTree>
    <p:extLst>
      <p:ext uri="{BB962C8B-B14F-4D97-AF65-F5344CB8AC3E}">
        <p14:creationId xmlns:p14="http://schemas.microsoft.com/office/powerpoint/2010/main" val="1590455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6ACD0-E290-23B1-A8E3-CC39C83957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6A4CC7-01FD-DC86-3CB8-3D8E7FC0E5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F35239-C2E1-5A11-6F0C-AAE938F41A3E}"/>
              </a:ext>
            </a:extLst>
          </p:cNvPr>
          <p:cNvSpPr>
            <a:spLocks noGrp="1"/>
          </p:cNvSpPr>
          <p:nvPr>
            <p:ph type="body" idx="1"/>
          </p:nvPr>
        </p:nvSpPr>
        <p:spPr/>
        <p:txBody>
          <a:bodyPr/>
          <a:lstStyle/>
          <a:p>
            <a:r>
              <a:rPr lang="cs-CZ" noProof="0" dirty="0"/>
              <a:t>Dosud: předpoklad firmu, které se daří vyrábět alespoň část výstupu s celkovými příjmy převažujícími nad celkovými náklady (rozsah výroby mezi Q1 a Q2 na obrázku </a:t>
            </a:r>
            <a:r>
              <a:rPr lang="cs-CZ" noProof="0" dirty="0" err="1"/>
              <a:t>sn</a:t>
            </a:r>
            <a:r>
              <a:rPr lang="cs-CZ" noProof="0" dirty="0"/>
              <a:t>. 11).</a:t>
            </a:r>
          </a:p>
          <a:p>
            <a:r>
              <a:rPr lang="cs-CZ" noProof="0" dirty="0"/>
              <a:t>Jak bude firma rozhodovat o výstupu v případě, že při jakémkoliv objemu produkce budou celkové příjmy nižší než celkové náklady (TR &lt; STC)? Zdálo by se, že jednoznačným řešením bude zastavení výroby. Pro její rozhodování je podstatné, že v krátkém období musí hradit fixní náklady, i když objem výstupu bude nulový. Kdyby přestala vyrábět, její ztráta by dosáhla výše fixních nákladů. </a:t>
            </a:r>
          </a:p>
          <a:p>
            <a:r>
              <a:rPr lang="cs-CZ" noProof="0" dirty="0"/>
              <a:t>Kdyby se rozhodla pokračovat ve výrobě a dosáhla celkového příjmu vyššího než variabilní náklady, potom by mohla uhradit nejen celou výši variabilních nákladů, ale i část fixních nákladů. Ztráta by byla menší než v případě, že by vůbec nevyráběla. Tuto podmínku minimalizace ztrát (TR &gt; VC) </a:t>
            </a:r>
          </a:p>
          <a:p>
            <a:r>
              <a:rPr lang="cs-CZ" noProof="0" dirty="0"/>
              <a:t>můžeme také vyjádřit pomocí jednotkových veličin jako TR/Q &gt; VC/Q, tzn. P &gt; AVC (obr. b následující snímek.</a:t>
            </a:r>
          </a:p>
          <a:p>
            <a:r>
              <a:rPr lang="cs-CZ" noProof="0" dirty="0"/>
              <a:t>Jestliže se tedy firma v krátkém období dostane do situace, kdy jsou její celkové příjmy menší než celkové náklady (a průměrné příjmy, tj. cena menší než průměrné náklady), používá při rozhodování, zda výrobu zastavit nebo v ní pokračovat, kritéria průměrných variabilních nákladů. </a:t>
            </a:r>
          </a:p>
          <a:p>
            <a:r>
              <a:rPr lang="cs-CZ" noProof="0" dirty="0"/>
              <a:t>Pokud je cena jednotky produkce vyšší než průměrné variabilní náklady na její výrobu (P &gt; AVC), jak je tomu při ceně P1 na obrázku b, bude svou ztrátu minimalizovat pokračováním ve výrobě. Velikost výstupu bude Q*.</a:t>
            </a:r>
          </a:p>
          <a:p>
            <a:r>
              <a:rPr lang="cs-CZ" noProof="0" dirty="0"/>
              <a:t>Pokud však cena bude nižší nebo rovna průměrným variabilním nákladům však cena bude nižší nebo rovna průměrným variabilním nákladům (P ≤ AVC), bude firma </a:t>
            </a:r>
          </a:p>
          <a:p>
            <a:r>
              <a:rPr lang="cs-CZ" noProof="0" dirty="0"/>
              <a:t>minimalizovat ztrátu uzavřením výroby. Kritickým bodem je zde vyrovnání ceny a průměrných variabilních nákladů. Na obrázku b se firma rozhoduje uzavřít výrobu při výstupu Q**, kdy platí P2 = min. AVC = MC (tzv. bod uzavření firmy – </a:t>
            </a:r>
            <a:r>
              <a:rPr lang="cs-CZ" noProof="0" dirty="0" err="1"/>
              <a:t>Shutdown</a:t>
            </a:r>
            <a:r>
              <a:rPr lang="cs-CZ" noProof="0" dirty="0"/>
              <a:t> Point).</a:t>
            </a:r>
          </a:p>
        </p:txBody>
      </p:sp>
      <p:sp>
        <p:nvSpPr>
          <p:cNvPr id="4" name="Slide Number Placeholder 3">
            <a:extLst>
              <a:ext uri="{FF2B5EF4-FFF2-40B4-BE49-F238E27FC236}">
                <a16:creationId xmlns:a16="http://schemas.microsoft.com/office/drawing/2014/main" id="{B3F70A1A-0BC5-1513-CE64-00F7182666D1}"/>
              </a:ext>
            </a:extLst>
          </p:cNvPr>
          <p:cNvSpPr>
            <a:spLocks noGrp="1"/>
          </p:cNvSpPr>
          <p:nvPr>
            <p:ph type="sldNum" sz="quarter" idx="5"/>
          </p:nvPr>
        </p:nvSpPr>
        <p:spPr/>
        <p:txBody>
          <a:bodyPr/>
          <a:lstStyle/>
          <a:p>
            <a:fld id="{B6B4AD3D-6C93-44BC-9123-10DDA05B8073}" type="slidenum">
              <a:rPr lang="en-GB" smtClean="0"/>
              <a:t>13</a:t>
            </a:fld>
            <a:endParaRPr lang="en-GB" dirty="0"/>
          </a:p>
        </p:txBody>
      </p:sp>
    </p:spTree>
    <p:extLst>
      <p:ext uri="{BB962C8B-B14F-4D97-AF65-F5344CB8AC3E}">
        <p14:creationId xmlns:p14="http://schemas.microsoft.com/office/powerpoint/2010/main" val="1001929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13C01-DEF3-927D-AAFA-ADE930208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A75D23-777B-6DC9-6DB9-968B993960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E68EE0-2BD7-7D71-3307-834CEF56B37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B2DAA8-219E-163D-A7D4-B8C559FCEC6C}"/>
              </a:ext>
            </a:extLst>
          </p:cNvPr>
          <p:cNvSpPr>
            <a:spLocks noGrp="1"/>
          </p:cNvSpPr>
          <p:nvPr>
            <p:ph type="sldNum" sz="quarter" idx="5"/>
          </p:nvPr>
        </p:nvSpPr>
        <p:spPr/>
        <p:txBody>
          <a:bodyPr/>
          <a:lstStyle/>
          <a:p>
            <a:fld id="{B6B4AD3D-6C93-44BC-9123-10DDA05B8073}" type="slidenum">
              <a:rPr lang="en-GB" smtClean="0"/>
              <a:t>14</a:t>
            </a:fld>
            <a:endParaRPr lang="en-GB" dirty="0"/>
          </a:p>
        </p:txBody>
      </p:sp>
    </p:spTree>
    <p:extLst>
      <p:ext uri="{BB962C8B-B14F-4D97-AF65-F5344CB8AC3E}">
        <p14:creationId xmlns:p14="http://schemas.microsoft.com/office/powerpoint/2010/main" val="3066757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6DB44-0FD8-7C93-6E0F-A53E782CF5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795A98-694B-153C-29EC-7E39A32B26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57EE4A-0560-5A05-6E42-94FB3667D6F9}"/>
              </a:ext>
            </a:extLst>
          </p:cNvPr>
          <p:cNvSpPr>
            <a:spLocks noGrp="1"/>
          </p:cNvSpPr>
          <p:nvPr>
            <p:ph type="body" idx="1"/>
          </p:nvPr>
        </p:nvSpPr>
        <p:spPr/>
        <p:txBody>
          <a:bodyPr/>
          <a:lstStyle/>
          <a:p>
            <a:r>
              <a:rPr lang="cs-CZ" noProof="0" dirty="0"/>
              <a:t>Vzhledem k předpokladům modelu dokonalé konkurence, v jejichž rámci firma bere jako fixní cenu svého výstupu i ceny práce a kapitálu, které nakupuje na trhu výrobních faktorů, lze nabídkovou funkci dokonale konkurenční firmy maximalizující zisk vyjádřit jako QS = Q*(</a:t>
            </a:r>
            <a:r>
              <a:rPr lang="cs-CZ" noProof="0" dirty="0" err="1"/>
              <a:t>P,w,r</a:t>
            </a:r>
            <a:r>
              <a:rPr lang="cs-CZ" noProof="0" dirty="0"/>
              <a:t>)</a:t>
            </a:r>
          </a:p>
          <a:p>
            <a:r>
              <a:rPr lang="cs-CZ" noProof="0" dirty="0"/>
              <a:t>Takto definovaná nabídková funkce vyjadřuje závislost rozhodování firmy o optimálním výstupu jak na ceně vyráběné produkce, tak na cenách vstupů používaných k její výrobě. </a:t>
            </a:r>
          </a:p>
          <a:p>
            <a:r>
              <a:rPr lang="cs-CZ" noProof="0" dirty="0"/>
              <a:t>V následující analýze rozhodování firmy o optimálním výstupu –  zjednodušení, že její nabídka je daná pouze jejími mezními náklady.</a:t>
            </a:r>
          </a:p>
        </p:txBody>
      </p:sp>
      <p:sp>
        <p:nvSpPr>
          <p:cNvPr id="4" name="Slide Number Placeholder 3">
            <a:extLst>
              <a:ext uri="{FF2B5EF4-FFF2-40B4-BE49-F238E27FC236}">
                <a16:creationId xmlns:a16="http://schemas.microsoft.com/office/drawing/2014/main" id="{4009CA43-E21E-9F0E-E891-896C0EE0155B}"/>
              </a:ext>
            </a:extLst>
          </p:cNvPr>
          <p:cNvSpPr>
            <a:spLocks noGrp="1"/>
          </p:cNvSpPr>
          <p:nvPr>
            <p:ph type="sldNum" sz="quarter" idx="5"/>
          </p:nvPr>
        </p:nvSpPr>
        <p:spPr/>
        <p:txBody>
          <a:bodyPr/>
          <a:lstStyle/>
          <a:p>
            <a:fld id="{B6B4AD3D-6C93-44BC-9123-10DDA05B8073}" type="slidenum">
              <a:rPr lang="en-GB" smtClean="0"/>
              <a:t>15</a:t>
            </a:fld>
            <a:endParaRPr lang="en-GB" dirty="0"/>
          </a:p>
        </p:txBody>
      </p:sp>
    </p:spTree>
    <p:extLst>
      <p:ext uri="{BB962C8B-B14F-4D97-AF65-F5344CB8AC3E}">
        <p14:creationId xmlns:p14="http://schemas.microsoft.com/office/powerpoint/2010/main" val="2599760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E56C5-4009-84C0-B33B-BA49351320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EBFFEB-CC8D-9FE5-9146-B023BB298B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9AA3F3-F8BA-ACFB-FC07-39D780959166}"/>
              </a:ext>
            </a:extLst>
          </p:cNvPr>
          <p:cNvSpPr>
            <a:spLocks noGrp="1"/>
          </p:cNvSpPr>
          <p:nvPr>
            <p:ph type="body" idx="1"/>
          </p:nvPr>
        </p:nvSpPr>
        <p:spPr/>
        <p:txBody>
          <a:bodyPr/>
          <a:lstStyle/>
          <a:p>
            <a:r>
              <a:rPr lang="cs-CZ" noProof="0" dirty="0"/>
              <a:t>Protože formování rovnovážné ceny, která je pro firmu exogenní veličinou, probíhá na základě střetávání sil nabídky a poptávky na dokonale konkurenčním trhu v krátkém období, je zapotřebí odvodit krátkodobou křivku nabídky celého dokonale konkurenčního odvětví.</a:t>
            </a:r>
          </a:p>
          <a:p>
            <a:r>
              <a:rPr lang="cs-CZ" b="1" noProof="0" dirty="0"/>
              <a:t>Poznámka: V důsledku specializace firem je každý daný produkt vyráběn omezeným počtem firem. Takovou skupinu označujeme jako odvětví, resp. trh. Agregací nabídkových křivek všech firem vyrábějících daný statek potom vzniká křivka nabídky odvětví, resp. křivka tržní nabídky.</a:t>
            </a:r>
          </a:p>
          <a:p>
            <a:endParaRPr lang="cs-CZ" noProof="0" dirty="0"/>
          </a:p>
          <a:p>
            <a:r>
              <a:rPr lang="cs-CZ" noProof="0" dirty="0"/>
              <a:t>V krátkém období předpokládáme konstantní počet firem v odvětví. Každá z firem je však schopna v závislosti na změně podmínek měnit velikost svého výstupu. Tuto změnu realizuje pomocí změny objemu toho vstupu, který je variabilní. Konstrukce křivky nabídky dokonale konkurenčního odvětví vychází ze skutečnosti, že množství produkce nabízené celým odvětvím je dáno součtem množství nabízených jednotlivými firmami. Křivka nabídky odvětví je tedy dána horizontálním </a:t>
            </a:r>
          </a:p>
          <a:p>
            <a:r>
              <a:rPr lang="cs-CZ" noProof="0" dirty="0"/>
              <a:t>součtem krátkodobých křivek nabídky všech firem v odvětví při jakékoliv ceně. Tento závěr platí pouze v našem zjednodušeném případě, kdy jedním z výchozích předpokladů jsou konstantní ceny vstupů. Formování krátkodobé nabídky dokonale konkurenčního odvětví za zjednodušeného předpokladu pouze dvou firem v odvětví znázorňuje obrázek na následujícím snímku.</a:t>
            </a:r>
          </a:p>
        </p:txBody>
      </p:sp>
      <p:sp>
        <p:nvSpPr>
          <p:cNvPr id="4" name="Slide Number Placeholder 3">
            <a:extLst>
              <a:ext uri="{FF2B5EF4-FFF2-40B4-BE49-F238E27FC236}">
                <a16:creationId xmlns:a16="http://schemas.microsoft.com/office/drawing/2014/main" id="{B10B355A-91A9-8765-BF33-D2A8D438FCDE}"/>
              </a:ext>
            </a:extLst>
          </p:cNvPr>
          <p:cNvSpPr>
            <a:spLocks noGrp="1"/>
          </p:cNvSpPr>
          <p:nvPr>
            <p:ph type="sldNum" sz="quarter" idx="5"/>
          </p:nvPr>
        </p:nvSpPr>
        <p:spPr/>
        <p:txBody>
          <a:bodyPr/>
          <a:lstStyle/>
          <a:p>
            <a:fld id="{B6B4AD3D-6C93-44BC-9123-10DDA05B8073}" type="slidenum">
              <a:rPr lang="en-GB" smtClean="0"/>
              <a:t>16</a:t>
            </a:fld>
            <a:endParaRPr lang="en-GB" dirty="0"/>
          </a:p>
        </p:txBody>
      </p:sp>
    </p:spTree>
    <p:extLst>
      <p:ext uri="{BB962C8B-B14F-4D97-AF65-F5344CB8AC3E}">
        <p14:creationId xmlns:p14="http://schemas.microsoft.com/office/powerpoint/2010/main" val="2258149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FE454-807F-9DAA-09C4-AC047EFC93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8F0C1A-049C-E648-783E-63934D6FE4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1B0E6D-57B8-B737-DE72-2658EDB0622C}"/>
              </a:ext>
            </a:extLst>
          </p:cNvPr>
          <p:cNvSpPr>
            <a:spLocks noGrp="1"/>
          </p:cNvSpPr>
          <p:nvPr>
            <p:ph type="body" idx="1"/>
          </p:nvPr>
        </p:nvSpPr>
        <p:spPr/>
        <p:txBody>
          <a:bodyPr/>
          <a:lstStyle/>
          <a:p>
            <a:r>
              <a:rPr lang="cs-CZ" noProof="0" dirty="0"/>
              <a:t>Při ceně P1 bude první firma nabízet 2 jednotky, druhá firma 3 jednotky výstupu. Celkový výstup odvětví bude při ceně P1 5 jednotek. Analogicky dostaneme celková tržní množství pro ceny P2 a P3. V důsledku rostoucí funkce mezních nákladů každé jednotlivé firmy bude mít rostoucí charakter i křivka nabídky celého odvětví.</a:t>
            </a:r>
          </a:p>
        </p:txBody>
      </p:sp>
      <p:sp>
        <p:nvSpPr>
          <p:cNvPr id="4" name="Slide Number Placeholder 3">
            <a:extLst>
              <a:ext uri="{FF2B5EF4-FFF2-40B4-BE49-F238E27FC236}">
                <a16:creationId xmlns:a16="http://schemas.microsoft.com/office/drawing/2014/main" id="{E62452CA-0DDE-10BD-16B2-3D8FCE066A1C}"/>
              </a:ext>
            </a:extLst>
          </p:cNvPr>
          <p:cNvSpPr>
            <a:spLocks noGrp="1"/>
          </p:cNvSpPr>
          <p:nvPr>
            <p:ph type="sldNum" sz="quarter" idx="5"/>
          </p:nvPr>
        </p:nvSpPr>
        <p:spPr/>
        <p:txBody>
          <a:bodyPr/>
          <a:lstStyle/>
          <a:p>
            <a:fld id="{B6B4AD3D-6C93-44BC-9123-10DDA05B8073}" type="slidenum">
              <a:rPr lang="en-GB" smtClean="0"/>
              <a:t>17</a:t>
            </a:fld>
            <a:endParaRPr lang="en-GB" dirty="0"/>
          </a:p>
        </p:txBody>
      </p:sp>
    </p:spTree>
    <p:extLst>
      <p:ext uri="{BB962C8B-B14F-4D97-AF65-F5344CB8AC3E}">
        <p14:creationId xmlns:p14="http://schemas.microsoft.com/office/powerpoint/2010/main" val="27355777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F3846-FEDC-8ABA-B6B5-84308A9C3F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477C6F-00AD-46E1-EF8A-FF12D16989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A8BC49-09CF-CF0C-3C95-2F07C82AC721}"/>
              </a:ext>
            </a:extLst>
          </p:cNvPr>
          <p:cNvSpPr>
            <a:spLocks noGrp="1"/>
          </p:cNvSpPr>
          <p:nvPr>
            <p:ph type="body" idx="1"/>
          </p:nvPr>
        </p:nvSpPr>
        <p:spPr/>
        <p:txBody>
          <a:bodyPr/>
          <a:lstStyle/>
          <a:p>
            <a:endParaRPr lang="cs-CZ" noProof="0" dirty="0"/>
          </a:p>
        </p:txBody>
      </p:sp>
      <p:sp>
        <p:nvSpPr>
          <p:cNvPr id="4" name="Slide Number Placeholder 3">
            <a:extLst>
              <a:ext uri="{FF2B5EF4-FFF2-40B4-BE49-F238E27FC236}">
                <a16:creationId xmlns:a16="http://schemas.microsoft.com/office/drawing/2014/main" id="{234FDDFD-089C-C095-EF9F-AFAE1CE90A1E}"/>
              </a:ext>
            </a:extLst>
          </p:cNvPr>
          <p:cNvSpPr>
            <a:spLocks noGrp="1"/>
          </p:cNvSpPr>
          <p:nvPr>
            <p:ph type="sldNum" sz="quarter" idx="5"/>
          </p:nvPr>
        </p:nvSpPr>
        <p:spPr/>
        <p:txBody>
          <a:bodyPr/>
          <a:lstStyle/>
          <a:p>
            <a:fld id="{B6B4AD3D-6C93-44BC-9123-10DDA05B8073}" type="slidenum">
              <a:rPr lang="en-GB" smtClean="0"/>
              <a:t>18</a:t>
            </a:fld>
            <a:endParaRPr lang="en-GB" dirty="0"/>
          </a:p>
        </p:txBody>
      </p:sp>
    </p:spTree>
    <p:extLst>
      <p:ext uri="{BB962C8B-B14F-4D97-AF65-F5344CB8AC3E}">
        <p14:creationId xmlns:p14="http://schemas.microsoft.com/office/powerpoint/2010/main" val="12706497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A65B1-B4D7-DAB0-C897-BC862C6376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7DB765-7E67-AE34-52CF-86BAC087CA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E9369C-37B1-0251-F239-80DD8B6CDEE5}"/>
              </a:ext>
            </a:extLst>
          </p:cNvPr>
          <p:cNvSpPr>
            <a:spLocks noGrp="1"/>
          </p:cNvSpPr>
          <p:nvPr>
            <p:ph type="body" idx="1"/>
          </p:nvPr>
        </p:nvSpPr>
        <p:spPr/>
        <p:txBody>
          <a:bodyPr/>
          <a:lstStyle/>
          <a:p>
            <a:endParaRPr lang="cs-CZ" noProof="0" dirty="0"/>
          </a:p>
        </p:txBody>
      </p:sp>
      <p:sp>
        <p:nvSpPr>
          <p:cNvPr id="4" name="Slide Number Placeholder 3">
            <a:extLst>
              <a:ext uri="{FF2B5EF4-FFF2-40B4-BE49-F238E27FC236}">
                <a16:creationId xmlns:a16="http://schemas.microsoft.com/office/drawing/2014/main" id="{D87D935B-DA58-B627-177C-CDE2116DA6D7}"/>
              </a:ext>
            </a:extLst>
          </p:cNvPr>
          <p:cNvSpPr>
            <a:spLocks noGrp="1"/>
          </p:cNvSpPr>
          <p:nvPr>
            <p:ph type="sldNum" sz="quarter" idx="5"/>
          </p:nvPr>
        </p:nvSpPr>
        <p:spPr/>
        <p:txBody>
          <a:bodyPr/>
          <a:lstStyle/>
          <a:p>
            <a:fld id="{B6B4AD3D-6C93-44BC-9123-10DDA05B8073}" type="slidenum">
              <a:rPr lang="en-GB" smtClean="0"/>
              <a:t>19</a:t>
            </a:fld>
            <a:endParaRPr lang="en-GB" dirty="0"/>
          </a:p>
        </p:txBody>
      </p:sp>
    </p:spTree>
    <p:extLst>
      <p:ext uri="{BB962C8B-B14F-4D97-AF65-F5344CB8AC3E}">
        <p14:creationId xmlns:p14="http://schemas.microsoft.com/office/powerpoint/2010/main" val="2666965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6B4AD3D-6C93-44BC-9123-10DDA05B8073}" type="slidenum">
              <a:rPr lang="en-GB" smtClean="0"/>
              <a:t>2</a:t>
            </a:fld>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47FFD-7511-DF10-5AA8-D567692079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F0F672-2942-0356-48F5-E8C508D153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9122A8-0ABD-B0E1-779B-63A1241FE69D}"/>
              </a:ext>
            </a:extLst>
          </p:cNvPr>
          <p:cNvSpPr>
            <a:spLocks noGrp="1"/>
          </p:cNvSpPr>
          <p:nvPr>
            <p:ph type="body" idx="1"/>
          </p:nvPr>
        </p:nvSpPr>
        <p:spPr/>
        <p:txBody>
          <a:bodyPr/>
          <a:lstStyle/>
          <a:p>
            <a:r>
              <a:rPr lang="cs-CZ" noProof="0" dirty="0"/>
              <a:t>Pokud budeme zkoumat míru, v jaké firmy v odvětví reagují změnou svého výstupu na změnu tržní ceny, můžeme zkonstruovat ukazatel elasticity nabídky v krátkém období. Je velmi podobný ukazateli elasticity poptávky</a:t>
            </a:r>
          </a:p>
        </p:txBody>
      </p:sp>
      <p:sp>
        <p:nvSpPr>
          <p:cNvPr id="4" name="Slide Number Placeholder 3">
            <a:extLst>
              <a:ext uri="{FF2B5EF4-FFF2-40B4-BE49-F238E27FC236}">
                <a16:creationId xmlns:a16="http://schemas.microsoft.com/office/drawing/2014/main" id="{6548710F-5692-17D5-26C2-489D2250B62C}"/>
              </a:ext>
            </a:extLst>
          </p:cNvPr>
          <p:cNvSpPr>
            <a:spLocks noGrp="1"/>
          </p:cNvSpPr>
          <p:nvPr>
            <p:ph type="sldNum" sz="quarter" idx="5"/>
          </p:nvPr>
        </p:nvSpPr>
        <p:spPr/>
        <p:txBody>
          <a:bodyPr/>
          <a:lstStyle/>
          <a:p>
            <a:fld id="{B6B4AD3D-6C93-44BC-9123-10DDA05B8073}" type="slidenum">
              <a:rPr lang="en-GB" smtClean="0"/>
              <a:t>20</a:t>
            </a:fld>
            <a:endParaRPr lang="en-GB" dirty="0"/>
          </a:p>
        </p:txBody>
      </p:sp>
    </p:spTree>
    <p:extLst>
      <p:ext uri="{BB962C8B-B14F-4D97-AF65-F5344CB8AC3E}">
        <p14:creationId xmlns:p14="http://schemas.microsoft.com/office/powerpoint/2010/main" val="20515661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B5C94-7B05-C199-C564-60F654C3C4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E41F4C-D58F-DBCA-1692-931406192E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5061EF-8DA7-72F5-C94B-CA249A01D7CD}"/>
              </a:ext>
            </a:extLst>
          </p:cNvPr>
          <p:cNvSpPr>
            <a:spLocks noGrp="1"/>
          </p:cNvSpPr>
          <p:nvPr>
            <p:ph type="body" idx="1"/>
          </p:nvPr>
        </p:nvSpPr>
        <p:spPr/>
        <p:txBody>
          <a:bodyPr/>
          <a:lstStyle/>
          <a:p>
            <a:endParaRPr lang="cs-CZ" noProof="0" dirty="0"/>
          </a:p>
        </p:txBody>
      </p:sp>
      <p:sp>
        <p:nvSpPr>
          <p:cNvPr id="4" name="Slide Number Placeholder 3">
            <a:extLst>
              <a:ext uri="{FF2B5EF4-FFF2-40B4-BE49-F238E27FC236}">
                <a16:creationId xmlns:a16="http://schemas.microsoft.com/office/drawing/2014/main" id="{99365B8E-AF4B-E97D-CB77-984B38E01B60}"/>
              </a:ext>
            </a:extLst>
          </p:cNvPr>
          <p:cNvSpPr>
            <a:spLocks noGrp="1"/>
          </p:cNvSpPr>
          <p:nvPr>
            <p:ph type="sldNum" sz="quarter" idx="5"/>
          </p:nvPr>
        </p:nvSpPr>
        <p:spPr/>
        <p:txBody>
          <a:bodyPr/>
          <a:lstStyle/>
          <a:p>
            <a:fld id="{B6B4AD3D-6C93-44BC-9123-10DDA05B8073}" type="slidenum">
              <a:rPr lang="en-GB" smtClean="0"/>
              <a:t>21</a:t>
            </a:fld>
            <a:endParaRPr lang="en-GB" dirty="0"/>
          </a:p>
        </p:txBody>
      </p:sp>
    </p:spTree>
    <p:extLst>
      <p:ext uri="{BB962C8B-B14F-4D97-AF65-F5344CB8AC3E}">
        <p14:creationId xmlns:p14="http://schemas.microsoft.com/office/powerpoint/2010/main" val="36168855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9BD97-96D9-8CA8-E232-61B277D223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CB9D49-12C9-6C5C-7C4C-F276EFE710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ACE6A2-E7C7-671C-62A2-0ACD52F5BCE2}"/>
              </a:ext>
            </a:extLst>
          </p:cNvPr>
          <p:cNvSpPr>
            <a:spLocks noGrp="1"/>
          </p:cNvSpPr>
          <p:nvPr>
            <p:ph type="body" idx="1"/>
          </p:nvPr>
        </p:nvSpPr>
        <p:spPr/>
        <p:txBody>
          <a:bodyPr/>
          <a:lstStyle/>
          <a:p>
            <a:r>
              <a:rPr lang="cs-CZ" noProof="0" dirty="0"/>
              <a:t>Pokud budeme zkoumat míru, v jaké firmy v odvětví reagují změnou svého výstupu na změnu tržní ceny, můžeme zkonstruovat ukazatel elasticity nabídky v krátkém období. Je velmi podobný ukazateli elasticity poptávky</a:t>
            </a:r>
          </a:p>
        </p:txBody>
      </p:sp>
      <p:sp>
        <p:nvSpPr>
          <p:cNvPr id="4" name="Slide Number Placeholder 3">
            <a:extLst>
              <a:ext uri="{FF2B5EF4-FFF2-40B4-BE49-F238E27FC236}">
                <a16:creationId xmlns:a16="http://schemas.microsoft.com/office/drawing/2014/main" id="{ABB07EEE-190A-F831-5E4F-3CC590E77541}"/>
              </a:ext>
            </a:extLst>
          </p:cNvPr>
          <p:cNvSpPr>
            <a:spLocks noGrp="1"/>
          </p:cNvSpPr>
          <p:nvPr>
            <p:ph type="sldNum" sz="quarter" idx="5"/>
          </p:nvPr>
        </p:nvSpPr>
        <p:spPr/>
        <p:txBody>
          <a:bodyPr/>
          <a:lstStyle/>
          <a:p>
            <a:fld id="{B6B4AD3D-6C93-44BC-9123-10DDA05B8073}" type="slidenum">
              <a:rPr lang="en-GB" smtClean="0"/>
              <a:t>22</a:t>
            </a:fld>
            <a:endParaRPr lang="en-GB" dirty="0"/>
          </a:p>
        </p:txBody>
      </p:sp>
    </p:spTree>
    <p:extLst>
      <p:ext uri="{BB962C8B-B14F-4D97-AF65-F5344CB8AC3E}">
        <p14:creationId xmlns:p14="http://schemas.microsoft.com/office/powerpoint/2010/main" val="30072217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E83A9-66C2-2326-3890-98FE0C569B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B4D74F-E22B-3490-4B78-153A521B0F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4DDCD3-7703-DB6B-A6C8-42AA886071AC}"/>
              </a:ext>
            </a:extLst>
          </p:cNvPr>
          <p:cNvSpPr>
            <a:spLocks noGrp="1"/>
          </p:cNvSpPr>
          <p:nvPr>
            <p:ph type="body" idx="1"/>
          </p:nvPr>
        </p:nvSpPr>
        <p:spPr/>
        <p:txBody>
          <a:bodyPr/>
          <a:lstStyle/>
          <a:p>
            <a:r>
              <a:rPr lang="cs-CZ" noProof="0" dirty="0"/>
              <a:t>Vliv rovnovážné ceny na rozhodování dokonale konkurenční reprezentativní firmy znázorňuje obrázek a (násl. </a:t>
            </a:r>
            <a:r>
              <a:rPr lang="cs-CZ" noProof="0" dirty="0" err="1"/>
              <a:t>Sn</a:t>
            </a:r>
            <a:r>
              <a:rPr lang="cs-CZ" noProof="0" dirty="0"/>
              <a:t>.): firma přebírá cenu P* a vyrábí optimální výstup Q1. Tato cena je vyšší než její krátkodobé průměrné náklady, takže firma realizuje ekonomický zisk.</a:t>
            </a:r>
          </a:p>
          <a:p>
            <a:r>
              <a:rPr lang="cs-CZ" noProof="0" dirty="0"/>
              <a:t>Pokud by došlo k růstu tržní poptávky, posunula by se křivka tržní poptávky na D‘ a zvýšila by se jak rovnovážná cena, tak rovnovážné množství na trhu (P‘, Q‘ ), jak ukazuje obrázek b. Současně by vzrostlo množství nabízené jednou firmou (Q2). Za jinak nezměněných okolností nová rovnovážná cena P‘ umožňuje každé z firem realizovat vyšší zisk.</a:t>
            </a:r>
          </a:p>
          <a:p>
            <a:endParaRPr lang="cs-CZ" noProof="0" dirty="0"/>
          </a:p>
        </p:txBody>
      </p:sp>
      <p:sp>
        <p:nvSpPr>
          <p:cNvPr id="4" name="Slide Number Placeholder 3">
            <a:extLst>
              <a:ext uri="{FF2B5EF4-FFF2-40B4-BE49-F238E27FC236}">
                <a16:creationId xmlns:a16="http://schemas.microsoft.com/office/drawing/2014/main" id="{C8D2F5AD-F9B4-5B86-A3AB-3C93C52FCA99}"/>
              </a:ext>
            </a:extLst>
          </p:cNvPr>
          <p:cNvSpPr>
            <a:spLocks noGrp="1"/>
          </p:cNvSpPr>
          <p:nvPr>
            <p:ph type="sldNum" sz="quarter" idx="5"/>
          </p:nvPr>
        </p:nvSpPr>
        <p:spPr/>
        <p:txBody>
          <a:bodyPr/>
          <a:lstStyle/>
          <a:p>
            <a:fld id="{B6B4AD3D-6C93-44BC-9123-10DDA05B8073}" type="slidenum">
              <a:rPr lang="en-GB" smtClean="0"/>
              <a:t>23</a:t>
            </a:fld>
            <a:endParaRPr lang="en-GB" dirty="0"/>
          </a:p>
        </p:txBody>
      </p:sp>
    </p:spTree>
    <p:extLst>
      <p:ext uri="{BB962C8B-B14F-4D97-AF65-F5344CB8AC3E}">
        <p14:creationId xmlns:p14="http://schemas.microsoft.com/office/powerpoint/2010/main" val="26071230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E6BBF-96DA-645D-0180-4EA3F1ADF1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1A1CE8-DF84-B462-90AF-B974AC1B07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02762B-1679-6BFB-05B9-EFC47F0EBFD4}"/>
              </a:ext>
            </a:extLst>
          </p:cNvPr>
          <p:cNvSpPr>
            <a:spLocks noGrp="1"/>
          </p:cNvSpPr>
          <p:nvPr>
            <p:ph type="body" idx="1"/>
          </p:nvPr>
        </p:nvSpPr>
        <p:spPr/>
        <p:txBody>
          <a:bodyPr/>
          <a:lstStyle/>
          <a:p>
            <a:endParaRPr lang="cs-CZ" noProof="0" dirty="0"/>
          </a:p>
        </p:txBody>
      </p:sp>
      <p:sp>
        <p:nvSpPr>
          <p:cNvPr id="4" name="Slide Number Placeholder 3">
            <a:extLst>
              <a:ext uri="{FF2B5EF4-FFF2-40B4-BE49-F238E27FC236}">
                <a16:creationId xmlns:a16="http://schemas.microsoft.com/office/drawing/2014/main" id="{6E1CBA4A-7268-90BD-42E1-BC4F843F69DF}"/>
              </a:ext>
            </a:extLst>
          </p:cNvPr>
          <p:cNvSpPr>
            <a:spLocks noGrp="1"/>
          </p:cNvSpPr>
          <p:nvPr>
            <p:ph type="sldNum" sz="quarter" idx="5"/>
          </p:nvPr>
        </p:nvSpPr>
        <p:spPr/>
        <p:txBody>
          <a:bodyPr/>
          <a:lstStyle/>
          <a:p>
            <a:fld id="{B6B4AD3D-6C93-44BC-9123-10DDA05B8073}" type="slidenum">
              <a:rPr lang="en-GB" smtClean="0"/>
              <a:t>24</a:t>
            </a:fld>
            <a:endParaRPr lang="en-GB" dirty="0"/>
          </a:p>
        </p:txBody>
      </p:sp>
    </p:spTree>
    <p:extLst>
      <p:ext uri="{BB962C8B-B14F-4D97-AF65-F5344CB8AC3E}">
        <p14:creationId xmlns:p14="http://schemas.microsoft.com/office/powerpoint/2010/main" val="40782544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E98F2-1A42-3D77-3640-28F447928A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50594F-A79C-5D66-FFE8-F99C476FC8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D79110-7715-66A9-761F-12212851E78A}"/>
              </a:ext>
            </a:extLst>
          </p:cNvPr>
          <p:cNvSpPr>
            <a:spLocks noGrp="1"/>
          </p:cNvSpPr>
          <p:nvPr>
            <p:ph type="body" idx="1"/>
          </p:nvPr>
        </p:nvSpPr>
        <p:spPr/>
        <p:txBody>
          <a:bodyPr/>
          <a:lstStyle/>
          <a:p>
            <a:r>
              <a:rPr lang="cs-CZ" noProof="0" dirty="0"/>
              <a:t>Vliv posunů křivky tržní nabídky, resp. tržní poptávky na tržní rovnováhu:</a:t>
            </a:r>
          </a:p>
          <a:p>
            <a:r>
              <a:rPr lang="cs-CZ" noProof="0" dirty="0"/>
              <a:t>Hlavními faktory způsobujícími změny tržní nabídky (posun tržní křivky nabídky) jsou změny cen vstupů, které firmy používají, změny technologii, očekávání výrobců a změna počtu firem na daném trhu. Předpokládejme, že se funkce tržní poptávky nemění a křivka tržní nabídky se vlivem některého z výše uvedených faktorů posune doprava dolů. Potom vliv tohoto posunu tržní nabídky na změnu rovnovážné ceny a rovnovážného množství bude záviset na elasticitě tržní poptávky:</a:t>
            </a:r>
          </a:p>
          <a:p>
            <a:endParaRPr lang="cs-CZ" noProof="0" dirty="0"/>
          </a:p>
        </p:txBody>
      </p:sp>
      <p:sp>
        <p:nvSpPr>
          <p:cNvPr id="4" name="Slide Number Placeholder 3">
            <a:extLst>
              <a:ext uri="{FF2B5EF4-FFF2-40B4-BE49-F238E27FC236}">
                <a16:creationId xmlns:a16="http://schemas.microsoft.com/office/drawing/2014/main" id="{73F30602-E121-02D7-46BE-587C0ED2865D}"/>
              </a:ext>
            </a:extLst>
          </p:cNvPr>
          <p:cNvSpPr>
            <a:spLocks noGrp="1"/>
          </p:cNvSpPr>
          <p:nvPr>
            <p:ph type="sldNum" sz="quarter" idx="5"/>
          </p:nvPr>
        </p:nvSpPr>
        <p:spPr/>
        <p:txBody>
          <a:bodyPr/>
          <a:lstStyle/>
          <a:p>
            <a:fld id="{B6B4AD3D-6C93-44BC-9123-10DDA05B8073}" type="slidenum">
              <a:rPr lang="en-GB" smtClean="0"/>
              <a:t>25</a:t>
            </a:fld>
            <a:endParaRPr lang="en-GB" dirty="0"/>
          </a:p>
        </p:txBody>
      </p:sp>
    </p:spTree>
    <p:extLst>
      <p:ext uri="{BB962C8B-B14F-4D97-AF65-F5344CB8AC3E}">
        <p14:creationId xmlns:p14="http://schemas.microsoft.com/office/powerpoint/2010/main" val="24476128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78E38-279E-D9FF-5AB8-98B0FCFBF4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93DBDB-71D1-6335-95AE-3A90A3F1F6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13F6C2-B5B4-CC96-7FE6-DE71CEA78C42}"/>
              </a:ext>
            </a:extLst>
          </p:cNvPr>
          <p:cNvSpPr>
            <a:spLocks noGrp="1"/>
          </p:cNvSpPr>
          <p:nvPr>
            <p:ph type="body" idx="1"/>
          </p:nvPr>
        </p:nvSpPr>
        <p:spPr/>
        <p:txBody>
          <a:bodyPr/>
          <a:lstStyle/>
          <a:p>
            <a:r>
              <a:rPr lang="cs-CZ" noProof="0" dirty="0"/>
              <a:t>- V případě velmi neelastické tržní poptávky způsobí posun tržní křivky nabídky směrem doprava dolů relativně velký pokles rovnovážné tržní ceny a malý růst rovnovážného množství. Kdyby došlo např. k podstatnému růstu nabídky soli na jejím trhu, spotřebitelé by pravděpodobně nijak podstatně nezvýšili poptávané množství, přestože tržní cena by byla podstatně nižší.</a:t>
            </a:r>
          </a:p>
          <a:p>
            <a:r>
              <a:rPr lang="cs-CZ" noProof="0" dirty="0"/>
              <a:t>- V případě velmi elastické tržní poptávky povede posun tržní křivky nabídky směrem doprava dolů k poměrně malému poklesu rovnovážné tržní ceny a poměrně velkému růstu rovnovážného množství.</a:t>
            </a:r>
          </a:p>
          <a:p>
            <a:endParaRPr lang="cs-CZ" noProof="0" dirty="0"/>
          </a:p>
        </p:txBody>
      </p:sp>
      <p:sp>
        <p:nvSpPr>
          <p:cNvPr id="4" name="Slide Number Placeholder 3">
            <a:extLst>
              <a:ext uri="{FF2B5EF4-FFF2-40B4-BE49-F238E27FC236}">
                <a16:creationId xmlns:a16="http://schemas.microsoft.com/office/drawing/2014/main" id="{0F401100-D75F-52F2-6088-00561242E08F}"/>
              </a:ext>
            </a:extLst>
          </p:cNvPr>
          <p:cNvSpPr>
            <a:spLocks noGrp="1"/>
          </p:cNvSpPr>
          <p:nvPr>
            <p:ph type="sldNum" sz="quarter" idx="5"/>
          </p:nvPr>
        </p:nvSpPr>
        <p:spPr/>
        <p:txBody>
          <a:bodyPr/>
          <a:lstStyle/>
          <a:p>
            <a:fld id="{B6B4AD3D-6C93-44BC-9123-10DDA05B8073}" type="slidenum">
              <a:rPr lang="en-GB" smtClean="0"/>
              <a:t>26</a:t>
            </a:fld>
            <a:endParaRPr lang="en-GB" dirty="0"/>
          </a:p>
        </p:txBody>
      </p:sp>
    </p:spTree>
    <p:extLst>
      <p:ext uri="{BB962C8B-B14F-4D97-AF65-F5344CB8AC3E}">
        <p14:creationId xmlns:p14="http://schemas.microsoft.com/office/powerpoint/2010/main" val="37286521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254BA-F09B-0215-F385-1F944C0EE8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2D4D8E-7FA7-86DA-AB19-E8E260CED9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1A60EB-95E4-EBB2-6116-D85E5AE9499A}"/>
              </a:ext>
            </a:extLst>
          </p:cNvPr>
          <p:cNvSpPr>
            <a:spLocks noGrp="1"/>
          </p:cNvSpPr>
          <p:nvPr>
            <p:ph type="body" idx="1"/>
          </p:nvPr>
        </p:nvSpPr>
        <p:spPr/>
        <p:txBody>
          <a:bodyPr/>
          <a:lstStyle/>
          <a:p>
            <a:r>
              <a:rPr lang="cs-CZ" noProof="0" dirty="0"/>
              <a:t>- Za hlavní faktory způsobující změny tržní poptávky (posun tržní křivky poptávky) jsou považovány změny důchodu spotřebitelů, jejich preferencí, očekávání a ceny substitutu a komplementů. Předpokládejme, že se nemění funkce tržní nabídky a vlivem výše uvedených faktorů dochází k posunu křivky tržní poptávky doprava nahoru. Změna rovnovážné tržní ceny a množství potom bude opět ovlivněna elasticitou nabídky:</a:t>
            </a:r>
          </a:p>
        </p:txBody>
      </p:sp>
      <p:sp>
        <p:nvSpPr>
          <p:cNvPr id="4" name="Slide Number Placeholder 3">
            <a:extLst>
              <a:ext uri="{FF2B5EF4-FFF2-40B4-BE49-F238E27FC236}">
                <a16:creationId xmlns:a16="http://schemas.microsoft.com/office/drawing/2014/main" id="{381C471E-0704-D6CE-9240-51AF921ACE20}"/>
              </a:ext>
            </a:extLst>
          </p:cNvPr>
          <p:cNvSpPr>
            <a:spLocks noGrp="1"/>
          </p:cNvSpPr>
          <p:nvPr>
            <p:ph type="sldNum" sz="quarter" idx="5"/>
          </p:nvPr>
        </p:nvSpPr>
        <p:spPr/>
        <p:txBody>
          <a:bodyPr/>
          <a:lstStyle/>
          <a:p>
            <a:fld id="{B6B4AD3D-6C93-44BC-9123-10DDA05B8073}" type="slidenum">
              <a:rPr lang="en-GB" smtClean="0"/>
              <a:t>27</a:t>
            </a:fld>
            <a:endParaRPr lang="en-GB" dirty="0"/>
          </a:p>
        </p:txBody>
      </p:sp>
    </p:spTree>
    <p:extLst>
      <p:ext uri="{BB962C8B-B14F-4D97-AF65-F5344CB8AC3E}">
        <p14:creationId xmlns:p14="http://schemas.microsoft.com/office/powerpoint/2010/main" val="3825830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7A185-C4FC-14F8-9C57-C19DDF8EB6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A88900-A9EB-0D63-54B8-82B8F0983C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D163B7-D4B8-D58E-BEAE-5FF45DE37500}"/>
              </a:ext>
            </a:extLst>
          </p:cNvPr>
          <p:cNvSpPr>
            <a:spLocks noGrp="1"/>
          </p:cNvSpPr>
          <p:nvPr>
            <p:ph type="body" idx="1"/>
          </p:nvPr>
        </p:nvSpPr>
        <p:spPr/>
        <p:txBody>
          <a:bodyPr/>
          <a:lstStyle/>
          <a:p>
            <a:r>
              <a:rPr lang="cs-CZ" noProof="0" dirty="0"/>
              <a:t>- Bude-li tržní nabídka neelastická, bude růst tržní poptávky znamenat podstatný růst rovnovážné tržní ceny a jen velmi malý růst rovnovážného množství</a:t>
            </a:r>
          </a:p>
          <a:p>
            <a:r>
              <a:rPr lang="cs-CZ" noProof="0" dirty="0"/>
              <a:t>- V případě velmi elastické tržní nabídky vede růst tržní poptávky k velmi malému růstu rovnovážné ceny a k podstatnému zvýšení rovnovážného množství</a:t>
            </a:r>
          </a:p>
          <a:p>
            <a:endParaRPr lang="cs-CZ" noProof="0" dirty="0"/>
          </a:p>
          <a:p>
            <a:r>
              <a:rPr lang="cs-CZ" noProof="0" dirty="0"/>
              <a:t>Dochází-li na dokonale konkurenčním trhu k současným změnám nabídky a poptávky, bude výsledná změna tržní rovnováhy ovlivněna elasticitou tržní nabídky a poptávky a relací jejích posunů. </a:t>
            </a:r>
          </a:p>
        </p:txBody>
      </p:sp>
      <p:sp>
        <p:nvSpPr>
          <p:cNvPr id="4" name="Slide Number Placeholder 3">
            <a:extLst>
              <a:ext uri="{FF2B5EF4-FFF2-40B4-BE49-F238E27FC236}">
                <a16:creationId xmlns:a16="http://schemas.microsoft.com/office/drawing/2014/main" id="{EB091B3E-444F-83D0-35A4-5066741BF2BE}"/>
              </a:ext>
            </a:extLst>
          </p:cNvPr>
          <p:cNvSpPr>
            <a:spLocks noGrp="1"/>
          </p:cNvSpPr>
          <p:nvPr>
            <p:ph type="sldNum" sz="quarter" idx="5"/>
          </p:nvPr>
        </p:nvSpPr>
        <p:spPr/>
        <p:txBody>
          <a:bodyPr/>
          <a:lstStyle/>
          <a:p>
            <a:fld id="{B6B4AD3D-6C93-44BC-9123-10DDA05B8073}" type="slidenum">
              <a:rPr lang="en-GB" smtClean="0"/>
              <a:t>28</a:t>
            </a:fld>
            <a:endParaRPr lang="en-GB" dirty="0"/>
          </a:p>
        </p:txBody>
      </p:sp>
    </p:spTree>
    <p:extLst>
      <p:ext uri="{BB962C8B-B14F-4D97-AF65-F5344CB8AC3E}">
        <p14:creationId xmlns:p14="http://schemas.microsoft.com/office/powerpoint/2010/main" val="42111630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CF04A5-BF47-1901-CFDB-F1CB5DAC17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F279D-7D0B-4A83-82BB-0E7F050603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7531CE-481D-4C41-3FAD-C87D6DCDA535}"/>
              </a:ext>
            </a:extLst>
          </p:cNvPr>
          <p:cNvSpPr>
            <a:spLocks noGrp="1"/>
          </p:cNvSpPr>
          <p:nvPr>
            <p:ph type="body" idx="1"/>
          </p:nvPr>
        </p:nvSpPr>
        <p:spPr/>
        <p:txBody>
          <a:bodyPr/>
          <a:lstStyle/>
          <a:p>
            <a:r>
              <a:rPr lang="cs-CZ" noProof="0" dirty="0"/>
              <a:t>Při úvahách o dlouhodobém optimálním výstupu dokonale konkurenční firmy vyjdeme z aplikace „zlatého pravidla“ maximalizace zisku na podmínky dlouhého období. Předpokládáme, že firma může měnit objem všech používaných vstupů. Optimální výstup firmy v dlouhém období je potom odvozen z rovnosti mezních příjmů a dlouhodobých mezních nákladů (P = MR = LMC).</a:t>
            </a:r>
          </a:p>
          <a:p>
            <a:r>
              <a:rPr lang="cs-CZ" noProof="0" dirty="0"/>
              <a:t>V dlouhém období je však optimální výstup firmy ovlivněn ještě jednou zásadní skutečností: volným vstupem či odchodem firem do odvětví, resp. z odvětví. Volný vstup do odvětví reálně znamená, že firmy, které chtějí investovat kapitál v daném odvětví a konkurovat tak stávajícím firmám, tak mohou učinit. Nebrání jim v tom žádné tajné dohody mezi stávajícími výrobci, ani ochranné známky, patenty nebo licence. Model dokonalé konkurence předpokládá, že výstup nebo vstup firem není spojen s žádnými náklady. Dlouhé období představuje dostatečný časový prostor pro to, aby vznikaly nové a zanikaly některé již existující firmy. Počet firem v odvětví je proto v dlouhém </a:t>
            </a:r>
          </a:p>
          <a:p>
            <a:r>
              <a:rPr lang="cs-CZ" noProof="0" dirty="0"/>
              <a:t>období determinován nejen jejich přesunem mezi jednotlivými odvětvími, ale také procesy vzniku, resp. zániku jednotlivých podniků.</a:t>
            </a:r>
          </a:p>
        </p:txBody>
      </p:sp>
      <p:sp>
        <p:nvSpPr>
          <p:cNvPr id="4" name="Slide Number Placeholder 3">
            <a:extLst>
              <a:ext uri="{FF2B5EF4-FFF2-40B4-BE49-F238E27FC236}">
                <a16:creationId xmlns:a16="http://schemas.microsoft.com/office/drawing/2014/main" id="{06DA6DAC-056F-3557-7CDB-2BC11B5FE799}"/>
              </a:ext>
            </a:extLst>
          </p:cNvPr>
          <p:cNvSpPr>
            <a:spLocks noGrp="1"/>
          </p:cNvSpPr>
          <p:nvPr>
            <p:ph type="sldNum" sz="quarter" idx="5"/>
          </p:nvPr>
        </p:nvSpPr>
        <p:spPr/>
        <p:txBody>
          <a:bodyPr/>
          <a:lstStyle/>
          <a:p>
            <a:fld id="{B6B4AD3D-6C93-44BC-9123-10DDA05B8073}" type="slidenum">
              <a:rPr lang="en-GB" smtClean="0"/>
              <a:t>29</a:t>
            </a:fld>
            <a:endParaRPr lang="en-GB" dirty="0"/>
          </a:p>
        </p:txBody>
      </p:sp>
    </p:spTree>
    <p:extLst>
      <p:ext uri="{BB962C8B-B14F-4D97-AF65-F5344CB8AC3E}">
        <p14:creationId xmlns:p14="http://schemas.microsoft.com/office/powerpoint/2010/main" val="3895429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47B95-4511-09C2-E8C3-E956989781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4B16FE-3923-380E-F9B1-AB908DBB26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783897-415C-7224-FD60-DB0767CFB620}"/>
              </a:ext>
            </a:extLst>
          </p:cNvPr>
          <p:cNvSpPr>
            <a:spLocks noGrp="1"/>
          </p:cNvSpPr>
          <p:nvPr>
            <p:ph type="body" idx="1"/>
          </p:nvPr>
        </p:nvSpPr>
        <p:spPr/>
        <p:txBody>
          <a:bodyPr/>
          <a:lstStyle/>
          <a:p>
            <a:r>
              <a:rPr lang="en-GB" dirty="0"/>
              <a:t>Toto </a:t>
            </a:r>
            <a:r>
              <a:rPr lang="en-GB" dirty="0" err="1"/>
              <a:t>tzv</a:t>
            </a:r>
            <a:r>
              <a:rPr lang="en-GB" dirty="0"/>
              <a:t>. „</a:t>
            </a:r>
            <a:r>
              <a:rPr lang="en-GB" dirty="0" err="1"/>
              <a:t>zlaté</a:t>
            </a:r>
            <a:r>
              <a:rPr lang="en-GB" dirty="0"/>
              <a:t> </a:t>
            </a:r>
            <a:r>
              <a:rPr lang="en-GB" dirty="0" err="1"/>
              <a:t>pravidlo</a:t>
            </a:r>
            <a:r>
              <a:rPr lang="en-GB" dirty="0"/>
              <a:t> </a:t>
            </a:r>
            <a:r>
              <a:rPr lang="en-GB" dirty="0" err="1"/>
              <a:t>maximalizace</a:t>
            </a:r>
            <a:r>
              <a:rPr lang="en-GB" dirty="0"/>
              <a:t> </a:t>
            </a:r>
            <a:r>
              <a:rPr lang="en-GB" dirty="0" err="1"/>
              <a:t>zisku</a:t>
            </a:r>
            <a:r>
              <a:rPr lang="en-GB" dirty="0"/>
              <a:t>“ </a:t>
            </a:r>
            <a:r>
              <a:rPr lang="en-GB" dirty="0" err="1"/>
              <a:t>můžeme</a:t>
            </a:r>
            <a:r>
              <a:rPr lang="en-GB" dirty="0"/>
              <a:t> </a:t>
            </a:r>
            <a:r>
              <a:rPr lang="en-GB" dirty="0" err="1"/>
              <a:t>interpretovat</a:t>
            </a:r>
            <a:r>
              <a:rPr lang="en-GB" dirty="0"/>
              <a:t> </a:t>
            </a:r>
            <a:r>
              <a:rPr lang="en-GB" dirty="0" err="1"/>
              <a:t>takto</a:t>
            </a:r>
            <a:r>
              <a:rPr lang="en-GB" dirty="0"/>
              <a:t>: aby </a:t>
            </a:r>
            <a:r>
              <a:rPr lang="en-GB" dirty="0" err="1"/>
              <a:t>firma</a:t>
            </a:r>
            <a:r>
              <a:rPr lang="en-GB" dirty="0"/>
              <a:t> </a:t>
            </a:r>
            <a:r>
              <a:rPr lang="en-GB" dirty="0" err="1"/>
              <a:t>maximalizovala</a:t>
            </a:r>
            <a:r>
              <a:rPr lang="en-GB" dirty="0"/>
              <a:t> </a:t>
            </a:r>
            <a:r>
              <a:rPr lang="en-GB" dirty="0" err="1"/>
              <a:t>zisk</a:t>
            </a:r>
            <a:r>
              <a:rPr lang="en-GB" dirty="0"/>
              <a:t>, </a:t>
            </a:r>
            <a:r>
              <a:rPr lang="en-GB" dirty="0" err="1"/>
              <a:t>měla</a:t>
            </a:r>
            <a:r>
              <a:rPr lang="en-GB" dirty="0"/>
              <a:t> by </a:t>
            </a:r>
            <a:r>
              <a:rPr lang="en-GB" dirty="0" err="1"/>
              <a:t>zvolit</a:t>
            </a:r>
            <a:r>
              <a:rPr lang="en-GB" dirty="0"/>
              <a:t> </a:t>
            </a:r>
            <a:r>
              <a:rPr lang="en-GB" dirty="0" err="1"/>
              <a:t>takový</a:t>
            </a:r>
            <a:r>
              <a:rPr lang="en-GB" dirty="0"/>
              <a:t> </a:t>
            </a:r>
            <a:r>
              <a:rPr lang="en-GB" dirty="0" err="1"/>
              <a:t>výstup</a:t>
            </a:r>
            <a:r>
              <a:rPr lang="en-GB" dirty="0"/>
              <a:t>, aby se </a:t>
            </a:r>
            <a:r>
              <a:rPr lang="en-GB" dirty="0" err="1"/>
              <a:t>při</a:t>
            </a:r>
            <a:r>
              <a:rPr lang="en-GB" dirty="0"/>
              <a:t> </a:t>
            </a:r>
            <a:r>
              <a:rPr lang="en-GB" dirty="0" err="1"/>
              <a:t>jeho</a:t>
            </a:r>
            <a:r>
              <a:rPr lang="en-GB" dirty="0"/>
              <a:t> </a:t>
            </a:r>
            <a:r>
              <a:rPr lang="en-GB" dirty="0" err="1"/>
              <a:t>výrobě</a:t>
            </a:r>
            <a:r>
              <a:rPr lang="en-GB" dirty="0"/>
              <a:t> </a:t>
            </a:r>
            <a:r>
              <a:rPr lang="en-GB" dirty="0" err="1"/>
              <a:t>rovnaly</a:t>
            </a:r>
            <a:r>
              <a:rPr lang="en-GB" dirty="0"/>
              <a:t> </a:t>
            </a:r>
            <a:r>
              <a:rPr lang="en-GB" dirty="0" err="1"/>
              <a:t>mezní</a:t>
            </a:r>
            <a:r>
              <a:rPr lang="en-GB" dirty="0"/>
              <a:t> </a:t>
            </a:r>
            <a:r>
              <a:rPr lang="en-GB" dirty="0" err="1"/>
              <a:t>příjmy</a:t>
            </a:r>
            <a:r>
              <a:rPr lang="en-GB" dirty="0"/>
              <a:t> </a:t>
            </a:r>
            <a:r>
              <a:rPr lang="en-GB" dirty="0" err="1"/>
              <a:t>mezním</a:t>
            </a:r>
            <a:r>
              <a:rPr lang="en-GB" dirty="0"/>
              <a:t> </a:t>
            </a:r>
            <a:r>
              <a:rPr lang="en-GB" dirty="0" err="1"/>
              <a:t>nákladům</a:t>
            </a:r>
            <a:r>
              <a:rPr lang="en-GB" dirty="0"/>
              <a:t>. „</a:t>
            </a:r>
            <a:r>
              <a:rPr lang="en-GB" dirty="0" err="1"/>
              <a:t>Zlatým</a:t>
            </a:r>
            <a:r>
              <a:rPr lang="en-GB" dirty="0"/>
              <a:t> </a:t>
            </a:r>
            <a:r>
              <a:rPr lang="en-GB" dirty="0" err="1"/>
              <a:t>pravidlem</a:t>
            </a:r>
            <a:r>
              <a:rPr lang="en-GB" dirty="0"/>
              <a:t>“ </a:t>
            </a:r>
            <a:r>
              <a:rPr lang="en-GB" dirty="0" err="1"/>
              <a:t>bývá</a:t>
            </a:r>
            <a:r>
              <a:rPr lang="en-GB" dirty="0"/>
              <a:t> </a:t>
            </a:r>
            <a:r>
              <a:rPr lang="en-GB" dirty="0" err="1"/>
              <a:t>nazýváno</a:t>
            </a:r>
            <a:r>
              <a:rPr lang="en-GB" dirty="0"/>
              <a:t> proto, </a:t>
            </a:r>
            <a:r>
              <a:rPr lang="en-GB" dirty="0" err="1"/>
              <a:t>že</a:t>
            </a:r>
            <a:r>
              <a:rPr lang="en-GB" dirty="0"/>
              <a:t> se </a:t>
            </a:r>
            <a:r>
              <a:rPr lang="en-GB" dirty="0" err="1"/>
              <a:t>jim</a:t>
            </a:r>
            <a:r>
              <a:rPr lang="en-GB" dirty="0"/>
              <a:t> </a:t>
            </a:r>
            <a:r>
              <a:rPr lang="en-GB" dirty="0" err="1"/>
              <a:t>řídí</a:t>
            </a:r>
            <a:r>
              <a:rPr lang="en-GB" dirty="0"/>
              <a:t> </a:t>
            </a:r>
            <a:r>
              <a:rPr lang="en-GB" dirty="0" err="1"/>
              <a:t>jakákoliv</a:t>
            </a:r>
            <a:r>
              <a:rPr lang="en-GB" dirty="0"/>
              <a:t> </a:t>
            </a:r>
            <a:r>
              <a:rPr lang="en-GB" dirty="0" err="1"/>
              <a:t>firma</a:t>
            </a:r>
            <a:r>
              <a:rPr lang="en-GB" dirty="0"/>
              <a:t> </a:t>
            </a:r>
            <a:r>
              <a:rPr lang="en-GB" dirty="0" err="1"/>
              <a:t>maximalizující</a:t>
            </a:r>
            <a:r>
              <a:rPr lang="en-GB" dirty="0"/>
              <a:t> </a:t>
            </a:r>
            <a:r>
              <a:rPr lang="en-GB" dirty="0" err="1"/>
              <a:t>zisk</a:t>
            </a:r>
            <a:r>
              <a:rPr lang="en-GB" dirty="0"/>
              <a:t> </a:t>
            </a:r>
            <a:r>
              <a:rPr lang="en-GB" dirty="0" err="1"/>
              <a:t>nezávisle</a:t>
            </a:r>
            <a:r>
              <a:rPr lang="en-GB" dirty="0"/>
              <a:t> </a:t>
            </a:r>
            <a:r>
              <a:rPr lang="en-GB" dirty="0" err="1"/>
              <a:t>na</a:t>
            </a:r>
            <a:r>
              <a:rPr lang="en-GB" dirty="0"/>
              <a:t> </a:t>
            </a:r>
            <a:r>
              <a:rPr lang="en-GB" dirty="0" err="1"/>
              <a:t>typu</a:t>
            </a:r>
            <a:r>
              <a:rPr lang="en-GB" dirty="0"/>
              <a:t> </a:t>
            </a:r>
            <a:r>
              <a:rPr lang="en-GB" dirty="0" err="1"/>
              <a:t>tržní</a:t>
            </a:r>
            <a:r>
              <a:rPr lang="en-GB" dirty="0"/>
              <a:t> </a:t>
            </a:r>
            <a:r>
              <a:rPr lang="en-GB" dirty="0" err="1"/>
              <a:t>struktury</a:t>
            </a:r>
            <a:r>
              <a:rPr lang="en-GB" dirty="0"/>
              <a:t>, v </a:t>
            </a:r>
            <a:r>
              <a:rPr lang="en-GB" dirty="0" err="1"/>
              <a:t>níž</a:t>
            </a:r>
            <a:r>
              <a:rPr lang="en-GB" dirty="0"/>
              <a:t> </a:t>
            </a:r>
            <a:r>
              <a:rPr lang="en-GB" dirty="0" err="1"/>
              <a:t>uskutečňuje</a:t>
            </a:r>
            <a:r>
              <a:rPr lang="en-GB" dirty="0"/>
              <a:t> </a:t>
            </a:r>
            <a:r>
              <a:rPr lang="en-GB" dirty="0" err="1"/>
              <a:t>svou</a:t>
            </a:r>
            <a:r>
              <a:rPr lang="en-GB" dirty="0"/>
              <a:t> </a:t>
            </a:r>
            <a:r>
              <a:rPr lang="en-GB" dirty="0" err="1"/>
              <a:t>činnost</a:t>
            </a:r>
            <a:r>
              <a:rPr lang="en-GB" dirty="0"/>
              <a:t>. (</a:t>
            </a:r>
            <a:r>
              <a:rPr lang="en-GB" dirty="0" err="1"/>
              <a:t>Tržní</a:t>
            </a:r>
            <a:r>
              <a:rPr lang="en-GB" dirty="0"/>
              <a:t> </a:t>
            </a:r>
            <a:r>
              <a:rPr lang="en-GB" dirty="0" err="1"/>
              <a:t>struktura</a:t>
            </a:r>
            <a:r>
              <a:rPr lang="en-GB" dirty="0"/>
              <a:t> </a:t>
            </a:r>
            <a:r>
              <a:rPr lang="en-GB" dirty="0" err="1"/>
              <a:t>odvětví</a:t>
            </a:r>
            <a:r>
              <a:rPr lang="en-GB" dirty="0"/>
              <a:t> je </a:t>
            </a:r>
            <a:r>
              <a:rPr lang="en-GB" dirty="0" err="1"/>
              <a:t>organizační</a:t>
            </a:r>
            <a:r>
              <a:rPr lang="en-GB" dirty="0"/>
              <a:t> </a:t>
            </a:r>
            <a:r>
              <a:rPr lang="en-GB" dirty="0" err="1"/>
              <a:t>charakteristika</a:t>
            </a:r>
            <a:r>
              <a:rPr lang="en-GB" dirty="0"/>
              <a:t> </a:t>
            </a:r>
            <a:r>
              <a:rPr lang="en-GB" dirty="0" err="1"/>
              <a:t>odvětví</a:t>
            </a:r>
            <a:r>
              <a:rPr lang="en-GB" dirty="0"/>
              <a:t>, </a:t>
            </a:r>
            <a:r>
              <a:rPr lang="en-GB" dirty="0" err="1"/>
              <a:t>jejíž</a:t>
            </a:r>
            <a:r>
              <a:rPr lang="en-GB" dirty="0"/>
              <a:t> </a:t>
            </a:r>
            <a:r>
              <a:rPr lang="en-GB" dirty="0" err="1"/>
              <a:t>jednotlivé</a:t>
            </a:r>
            <a:r>
              <a:rPr lang="en-GB" dirty="0"/>
              <a:t> </a:t>
            </a:r>
            <a:r>
              <a:rPr lang="en-GB" dirty="0" err="1"/>
              <a:t>typy</a:t>
            </a:r>
            <a:r>
              <a:rPr lang="en-GB" dirty="0"/>
              <a:t> se </a:t>
            </a:r>
            <a:r>
              <a:rPr lang="en-GB" dirty="0" err="1"/>
              <a:t>liší</a:t>
            </a:r>
            <a:r>
              <a:rPr lang="en-GB" dirty="0"/>
              <a:t> </a:t>
            </a:r>
            <a:r>
              <a:rPr lang="en-GB" dirty="0" err="1"/>
              <a:t>počtem</a:t>
            </a:r>
            <a:r>
              <a:rPr lang="en-GB" dirty="0"/>
              <a:t> </a:t>
            </a:r>
            <a:r>
              <a:rPr lang="en-GB" dirty="0" err="1"/>
              <a:t>firem</a:t>
            </a:r>
            <a:r>
              <a:rPr lang="en-GB" dirty="0"/>
              <a:t> v </a:t>
            </a:r>
            <a:r>
              <a:rPr lang="en-GB" dirty="0" err="1"/>
              <a:t>odvětví</a:t>
            </a:r>
            <a:r>
              <a:rPr lang="en-GB" dirty="0"/>
              <a:t>, </a:t>
            </a:r>
            <a:r>
              <a:rPr lang="en-GB" dirty="0" err="1"/>
              <a:t>podmínkami</a:t>
            </a:r>
            <a:r>
              <a:rPr lang="en-GB" dirty="0"/>
              <a:t> </a:t>
            </a:r>
            <a:r>
              <a:rPr lang="en-GB" dirty="0" err="1"/>
              <a:t>vstupu</a:t>
            </a:r>
            <a:r>
              <a:rPr lang="en-GB" dirty="0"/>
              <a:t> </a:t>
            </a:r>
            <a:r>
              <a:rPr lang="en-GB" dirty="0" err="1"/>
              <a:t>nebo</a:t>
            </a:r>
            <a:r>
              <a:rPr lang="en-GB" dirty="0"/>
              <a:t> </a:t>
            </a:r>
            <a:r>
              <a:rPr lang="en-GB" dirty="0" err="1"/>
              <a:t>výstupu</a:t>
            </a:r>
            <a:r>
              <a:rPr lang="en-GB" dirty="0"/>
              <a:t> </a:t>
            </a:r>
            <a:r>
              <a:rPr lang="en-GB" dirty="0" err="1"/>
              <a:t>firem</a:t>
            </a:r>
            <a:r>
              <a:rPr lang="en-GB" dirty="0"/>
              <a:t> do </a:t>
            </a:r>
            <a:r>
              <a:rPr lang="en-GB" dirty="0" err="1"/>
              <a:t>odvětví</a:t>
            </a:r>
            <a:r>
              <a:rPr lang="en-GB" dirty="0"/>
              <a:t> a z </a:t>
            </a:r>
            <a:r>
              <a:rPr lang="en-GB" dirty="0" err="1"/>
              <a:t>odvětví</a:t>
            </a:r>
            <a:r>
              <a:rPr lang="en-GB" dirty="0"/>
              <a:t>, </a:t>
            </a:r>
            <a:r>
              <a:rPr lang="en-GB" dirty="0" err="1"/>
              <a:t>charakterem</a:t>
            </a:r>
            <a:r>
              <a:rPr lang="en-GB" dirty="0"/>
              <a:t> </a:t>
            </a:r>
            <a:r>
              <a:rPr lang="en-GB" dirty="0" err="1"/>
              <a:t>vyráběného</a:t>
            </a:r>
            <a:r>
              <a:rPr lang="en-GB" dirty="0"/>
              <a:t> </a:t>
            </a:r>
            <a:r>
              <a:rPr lang="en-GB" dirty="0" err="1"/>
              <a:t>produktu</a:t>
            </a:r>
            <a:r>
              <a:rPr lang="en-GB" dirty="0"/>
              <a:t> </a:t>
            </a:r>
            <a:r>
              <a:rPr lang="en-GB" dirty="0" err="1"/>
              <a:t>apod</a:t>
            </a:r>
            <a:r>
              <a:rPr lang="en-GB" dirty="0"/>
              <a:t>.) </a:t>
            </a:r>
            <a:endParaRPr lang="cs-CZ" dirty="0"/>
          </a:p>
          <a:p>
            <a:endParaRPr lang="cs-CZ" dirty="0"/>
          </a:p>
          <a:p>
            <a:r>
              <a:rPr lang="en-GB" dirty="0"/>
              <a:t>O tom, </a:t>
            </a:r>
            <a:r>
              <a:rPr lang="en-GB" dirty="0" err="1"/>
              <a:t>že</a:t>
            </a:r>
            <a:r>
              <a:rPr lang="en-GB" dirty="0"/>
              <a:t> </a:t>
            </a:r>
            <a:r>
              <a:rPr lang="en-GB" dirty="0" err="1"/>
              <a:t>nutnou</a:t>
            </a:r>
            <a:r>
              <a:rPr lang="en-GB" dirty="0"/>
              <a:t> </a:t>
            </a:r>
            <a:r>
              <a:rPr lang="en-GB" dirty="0" err="1"/>
              <a:t>podmínkou</a:t>
            </a:r>
            <a:r>
              <a:rPr lang="en-GB" dirty="0"/>
              <a:t> </a:t>
            </a:r>
            <a:r>
              <a:rPr lang="en-GB" dirty="0" err="1"/>
              <a:t>maximalizace</a:t>
            </a:r>
            <a:r>
              <a:rPr lang="en-GB" dirty="0"/>
              <a:t> </a:t>
            </a:r>
            <a:r>
              <a:rPr lang="en-GB" dirty="0" err="1"/>
              <a:t>zisku</a:t>
            </a:r>
            <a:r>
              <a:rPr lang="en-GB" dirty="0"/>
              <a:t> (MR = MC) je </a:t>
            </a:r>
            <a:r>
              <a:rPr lang="en-GB" dirty="0" err="1"/>
              <a:t>nezbytné</a:t>
            </a:r>
            <a:r>
              <a:rPr lang="en-GB" dirty="0"/>
              <a:t> </a:t>
            </a:r>
            <a:r>
              <a:rPr lang="en-GB" dirty="0" err="1"/>
              <a:t>doplnit</a:t>
            </a:r>
            <a:r>
              <a:rPr lang="en-GB" dirty="0"/>
              <a:t> o </a:t>
            </a:r>
            <a:r>
              <a:rPr lang="en-GB" dirty="0" err="1"/>
              <a:t>podmínku</a:t>
            </a:r>
            <a:r>
              <a:rPr lang="en-GB" dirty="0"/>
              <a:t> </a:t>
            </a:r>
            <a:r>
              <a:rPr lang="en-GB" dirty="0" err="1"/>
              <a:t>postačující</a:t>
            </a:r>
            <a:r>
              <a:rPr lang="en-GB" dirty="0"/>
              <a:t>, </a:t>
            </a:r>
            <a:r>
              <a:rPr lang="en-GB" dirty="0" err="1"/>
              <a:t>svědčí</a:t>
            </a:r>
            <a:r>
              <a:rPr lang="en-GB" dirty="0"/>
              <a:t> </a:t>
            </a:r>
            <a:r>
              <a:rPr lang="en-GB" dirty="0" err="1"/>
              <a:t>obrázek</a:t>
            </a:r>
            <a:r>
              <a:rPr lang="en-GB" dirty="0"/>
              <a:t> 8-2: </a:t>
            </a:r>
            <a:r>
              <a:rPr lang="en-GB" dirty="0" err="1"/>
              <a:t>rovnost</a:t>
            </a:r>
            <a:r>
              <a:rPr lang="en-GB" dirty="0"/>
              <a:t> </a:t>
            </a:r>
            <a:r>
              <a:rPr lang="en-GB" dirty="0" err="1"/>
              <a:t>mezních</a:t>
            </a:r>
            <a:r>
              <a:rPr lang="en-GB" dirty="0"/>
              <a:t> </a:t>
            </a:r>
            <a:r>
              <a:rPr lang="en-GB" dirty="0" err="1"/>
              <a:t>příjmů</a:t>
            </a:r>
            <a:r>
              <a:rPr lang="en-GB" dirty="0"/>
              <a:t> a </a:t>
            </a:r>
            <a:r>
              <a:rPr lang="en-GB" dirty="0" err="1"/>
              <a:t>mezních</a:t>
            </a:r>
            <a:r>
              <a:rPr lang="en-GB" dirty="0"/>
              <a:t> </a:t>
            </a:r>
            <a:r>
              <a:rPr lang="en-GB" dirty="0" err="1"/>
              <a:t>nákladů</a:t>
            </a:r>
            <a:r>
              <a:rPr lang="en-GB" dirty="0"/>
              <a:t> (resp. </a:t>
            </a:r>
            <a:r>
              <a:rPr lang="en-GB" dirty="0" err="1"/>
              <a:t>směrnic</a:t>
            </a:r>
            <a:r>
              <a:rPr lang="en-GB" dirty="0"/>
              <a:t> </a:t>
            </a:r>
            <a:r>
              <a:rPr lang="en-GB" dirty="0" err="1"/>
              <a:t>křivek</a:t>
            </a:r>
            <a:r>
              <a:rPr lang="en-GB" dirty="0"/>
              <a:t> </a:t>
            </a:r>
            <a:r>
              <a:rPr lang="en-GB" dirty="0" err="1"/>
              <a:t>celkových</a:t>
            </a:r>
            <a:r>
              <a:rPr lang="en-GB" dirty="0"/>
              <a:t> </a:t>
            </a:r>
            <a:r>
              <a:rPr lang="en-GB" dirty="0" err="1"/>
              <a:t>příjmů</a:t>
            </a:r>
            <a:r>
              <a:rPr lang="en-GB" dirty="0"/>
              <a:t> a </a:t>
            </a:r>
            <a:r>
              <a:rPr lang="en-GB" dirty="0" err="1"/>
              <a:t>celkových</a:t>
            </a:r>
            <a:r>
              <a:rPr lang="en-GB" dirty="0"/>
              <a:t> </a:t>
            </a:r>
            <a:r>
              <a:rPr lang="en-GB" dirty="0" err="1"/>
              <a:t>nákladů</a:t>
            </a:r>
            <a:r>
              <a:rPr lang="en-GB" dirty="0"/>
              <a:t>) </a:t>
            </a:r>
            <a:r>
              <a:rPr lang="en-GB" dirty="0" err="1"/>
              <a:t>může</a:t>
            </a:r>
            <a:r>
              <a:rPr lang="en-GB" dirty="0"/>
              <a:t> </a:t>
            </a:r>
            <a:r>
              <a:rPr lang="en-GB" dirty="0" err="1"/>
              <a:t>nastat</a:t>
            </a:r>
            <a:r>
              <a:rPr lang="en-GB" dirty="0"/>
              <a:t> </a:t>
            </a:r>
            <a:r>
              <a:rPr lang="en-GB" dirty="0" err="1"/>
              <a:t>nejen</a:t>
            </a:r>
            <a:r>
              <a:rPr lang="en-GB" dirty="0"/>
              <a:t> </a:t>
            </a:r>
            <a:r>
              <a:rPr lang="en-GB" dirty="0" err="1"/>
              <a:t>při</a:t>
            </a:r>
            <a:r>
              <a:rPr lang="en-GB" dirty="0"/>
              <a:t> </a:t>
            </a:r>
            <a:r>
              <a:rPr lang="en-GB" dirty="0" err="1"/>
              <a:t>výrobě</a:t>
            </a:r>
            <a:r>
              <a:rPr lang="en-GB" dirty="0"/>
              <a:t> </a:t>
            </a:r>
            <a:r>
              <a:rPr lang="en-GB" dirty="0" err="1"/>
              <a:t>výstupu</a:t>
            </a:r>
            <a:r>
              <a:rPr lang="en-GB" dirty="0"/>
              <a:t> Q*, ale </a:t>
            </a:r>
            <a:r>
              <a:rPr lang="en-GB" dirty="0" err="1"/>
              <a:t>i</a:t>
            </a:r>
            <a:r>
              <a:rPr lang="en-GB" dirty="0"/>
              <a:t> </a:t>
            </a:r>
            <a:r>
              <a:rPr lang="en-GB" dirty="0" err="1"/>
              <a:t>výstupu</a:t>
            </a:r>
            <a:r>
              <a:rPr lang="en-GB" dirty="0"/>
              <a:t> Q . </a:t>
            </a:r>
            <a:r>
              <a:rPr lang="en-GB" dirty="0" err="1"/>
              <a:t>Podmínkou</a:t>
            </a:r>
            <a:r>
              <a:rPr lang="en-GB" dirty="0"/>
              <a:t> </a:t>
            </a:r>
            <a:r>
              <a:rPr lang="en-GB" dirty="0" err="1"/>
              <a:t>druhého</a:t>
            </a:r>
            <a:r>
              <a:rPr lang="en-GB" dirty="0"/>
              <a:t> </a:t>
            </a:r>
            <a:r>
              <a:rPr lang="en-GB" dirty="0" err="1"/>
              <a:t>řádu</a:t>
            </a:r>
            <a:r>
              <a:rPr lang="en-GB" dirty="0"/>
              <a:t> je </a:t>
            </a:r>
            <a:r>
              <a:rPr lang="en-GB" dirty="0" err="1"/>
              <a:t>záporná</a:t>
            </a:r>
            <a:r>
              <a:rPr lang="en-GB" dirty="0"/>
              <a:t> </a:t>
            </a:r>
            <a:r>
              <a:rPr lang="en-GB" dirty="0" err="1"/>
              <a:t>hodnota</a:t>
            </a:r>
            <a:r>
              <a:rPr lang="en-GB" dirty="0"/>
              <a:t> </a:t>
            </a:r>
            <a:r>
              <a:rPr lang="en-GB" dirty="0" err="1"/>
              <a:t>druhé</a:t>
            </a:r>
            <a:r>
              <a:rPr lang="en-GB" dirty="0"/>
              <a:t> </a:t>
            </a:r>
            <a:r>
              <a:rPr lang="en-GB" dirty="0" err="1"/>
              <a:t>derivace</a:t>
            </a:r>
            <a:r>
              <a:rPr lang="en-GB" dirty="0"/>
              <a:t> </a:t>
            </a:r>
            <a:r>
              <a:rPr lang="en-GB" dirty="0" err="1"/>
              <a:t>funkce</a:t>
            </a:r>
            <a:r>
              <a:rPr lang="en-GB" dirty="0"/>
              <a:t> </a:t>
            </a:r>
            <a:r>
              <a:rPr lang="en-GB" dirty="0" err="1"/>
              <a:t>zisku</a:t>
            </a:r>
            <a:r>
              <a:rPr lang="en-GB" dirty="0"/>
              <a:t> </a:t>
            </a:r>
            <a:r>
              <a:rPr lang="en-GB" dirty="0" err="1"/>
              <a:t>podle</a:t>
            </a:r>
            <a:r>
              <a:rPr lang="en-GB" dirty="0"/>
              <a:t> </a:t>
            </a:r>
            <a:r>
              <a:rPr lang="en-GB" dirty="0" err="1"/>
              <a:t>množství</a:t>
            </a:r>
            <a:endParaRPr lang="en-GB" dirty="0"/>
          </a:p>
        </p:txBody>
      </p:sp>
      <p:sp>
        <p:nvSpPr>
          <p:cNvPr id="4" name="Slide Number Placeholder 3">
            <a:extLst>
              <a:ext uri="{FF2B5EF4-FFF2-40B4-BE49-F238E27FC236}">
                <a16:creationId xmlns:a16="http://schemas.microsoft.com/office/drawing/2014/main" id="{676A7A65-B84B-0382-DA3D-433508DA7F70}"/>
              </a:ext>
            </a:extLst>
          </p:cNvPr>
          <p:cNvSpPr>
            <a:spLocks noGrp="1"/>
          </p:cNvSpPr>
          <p:nvPr>
            <p:ph type="sldNum" sz="quarter" idx="5"/>
          </p:nvPr>
        </p:nvSpPr>
        <p:spPr/>
        <p:txBody>
          <a:bodyPr/>
          <a:lstStyle/>
          <a:p>
            <a:fld id="{B6B4AD3D-6C93-44BC-9123-10DDA05B8073}" type="slidenum">
              <a:rPr lang="en-GB" smtClean="0"/>
              <a:t>3</a:t>
            </a:fld>
            <a:endParaRPr lang="en-GB" dirty="0"/>
          </a:p>
        </p:txBody>
      </p:sp>
    </p:spTree>
    <p:extLst>
      <p:ext uri="{BB962C8B-B14F-4D97-AF65-F5344CB8AC3E}">
        <p14:creationId xmlns:p14="http://schemas.microsoft.com/office/powerpoint/2010/main" val="13783893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CCEBAD-6C6C-0E89-93E5-7AA6295693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E6C9B0-0047-5768-D28E-ABEB3439D7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BC7875-F14F-75DB-E3DC-E03E0F7DF925}"/>
              </a:ext>
            </a:extLst>
          </p:cNvPr>
          <p:cNvSpPr>
            <a:spLocks noGrp="1"/>
          </p:cNvSpPr>
          <p:nvPr>
            <p:ph type="body" idx="1"/>
          </p:nvPr>
        </p:nvSpPr>
        <p:spPr/>
        <p:txBody>
          <a:bodyPr/>
          <a:lstStyle/>
          <a:p>
            <a:pPr algn="just"/>
            <a:r>
              <a:rPr lang="cs-CZ" noProof="0" dirty="0"/>
              <a:t>Pokud budou firmy v odvětví realizovat ekonomický zisk, bude to impulsem pro příchod řady dalších firem. Větší počet firem v odvětví vyrobí větší objem výstupu, což se projeví v růstu tržní nabídky a tedy v posunu křivky nabídky odvětví směrem doprava dolů. Za jinak nezměněných okolností dojde k poklesu tržní ceny a zisku firem. Příchod nových firem do odvětví bude pokračovat tak dlouho, dokud tržní cena neklesne na úroveň průměrných nákladů (P = AR = LAC) a ekonomický zisk na nulu. V této situaci již do odvětví nepřichází žádná firma a současně z něj žádná neodchází, protože alternativní uplatnění jejich zdrojů v jiném odvětví by jí přineslo stejný výnos. Počet firem </a:t>
            </a:r>
          </a:p>
          <a:p>
            <a:r>
              <a:rPr lang="cs-CZ" noProof="0" dirty="0"/>
              <a:t>v odvětví je možné považovat za rovnovážný.</a:t>
            </a:r>
          </a:p>
        </p:txBody>
      </p:sp>
      <p:sp>
        <p:nvSpPr>
          <p:cNvPr id="4" name="Slide Number Placeholder 3">
            <a:extLst>
              <a:ext uri="{FF2B5EF4-FFF2-40B4-BE49-F238E27FC236}">
                <a16:creationId xmlns:a16="http://schemas.microsoft.com/office/drawing/2014/main" id="{33730892-C97B-6183-FAA6-12BD9994B3B7}"/>
              </a:ext>
            </a:extLst>
          </p:cNvPr>
          <p:cNvSpPr>
            <a:spLocks noGrp="1"/>
          </p:cNvSpPr>
          <p:nvPr>
            <p:ph type="sldNum" sz="quarter" idx="5"/>
          </p:nvPr>
        </p:nvSpPr>
        <p:spPr/>
        <p:txBody>
          <a:bodyPr/>
          <a:lstStyle/>
          <a:p>
            <a:fld id="{B6B4AD3D-6C93-44BC-9123-10DDA05B8073}" type="slidenum">
              <a:rPr lang="en-GB" smtClean="0"/>
              <a:t>30</a:t>
            </a:fld>
            <a:endParaRPr lang="en-GB" dirty="0"/>
          </a:p>
        </p:txBody>
      </p:sp>
    </p:spTree>
    <p:extLst>
      <p:ext uri="{BB962C8B-B14F-4D97-AF65-F5344CB8AC3E}">
        <p14:creationId xmlns:p14="http://schemas.microsoft.com/office/powerpoint/2010/main" val="10397968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5D423-5975-A4D8-39C3-058D6965BE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F63108-53D9-F848-4C3F-340BC95DCC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86C5F0-4F3C-3CF4-6479-047059153200}"/>
              </a:ext>
            </a:extLst>
          </p:cNvPr>
          <p:cNvSpPr>
            <a:spLocks noGrp="1"/>
          </p:cNvSpPr>
          <p:nvPr>
            <p:ph type="body" idx="1"/>
          </p:nvPr>
        </p:nvSpPr>
        <p:spPr/>
        <p:txBody>
          <a:bodyPr/>
          <a:lstStyle/>
          <a:p>
            <a:r>
              <a:rPr lang="en-GB" sz="1800" dirty="0">
                <a:solidFill>
                  <a:srgbClr val="000000"/>
                </a:solidFill>
                <a:effectLst/>
                <a:latin typeface="Times New Roman" panose="02020603050405020304" pitchFamily="18" charset="0"/>
              </a:rPr>
              <a:t>K </a:t>
            </a:r>
            <a:r>
              <a:rPr lang="en-GB" sz="1800" dirty="0" err="1">
                <a:solidFill>
                  <a:srgbClr val="000000"/>
                </a:solidFill>
                <a:effectLst/>
                <a:latin typeface="Times New Roman" panose="02020603050405020304" pitchFamily="18" charset="0"/>
              </a:rPr>
              <a:t>analogickému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procesu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dochází</a:t>
            </a:r>
            <a:r>
              <a:rPr lang="en-GB" sz="1800" dirty="0">
                <a:solidFill>
                  <a:srgbClr val="000000"/>
                </a:solidFill>
                <a:effectLst/>
                <a:latin typeface="Times New Roman" panose="02020603050405020304" pitchFamily="18" charset="0"/>
              </a:rPr>
              <a:t> v </a:t>
            </a:r>
            <a:r>
              <a:rPr lang="en-GB" sz="1800" dirty="0" err="1">
                <a:solidFill>
                  <a:srgbClr val="000000"/>
                </a:solidFill>
                <a:effectLst/>
                <a:latin typeface="Times New Roman" panose="02020603050405020304" pitchFamily="18" charset="0"/>
              </a:rPr>
              <a:t>případě</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kdy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firmy</a:t>
            </a:r>
            <a:r>
              <a:rPr lang="en-GB" sz="1800" dirty="0">
                <a:solidFill>
                  <a:srgbClr val="000000"/>
                </a:solidFill>
                <a:effectLst/>
                <a:latin typeface="Times New Roman" panose="02020603050405020304" pitchFamily="18" charset="0"/>
              </a:rPr>
              <a:t> v </a:t>
            </a:r>
            <a:r>
              <a:rPr lang="en-GB" sz="1800" dirty="0" err="1">
                <a:solidFill>
                  <a:srgbClr val="000000"/>
                </a:solidFill>
                <a:effectLst/>
                <a:latin typeface="Times New Roman" panose="02020603050405020304" pitchFamily="18" charset="0"/>
              </a:rPr>
              <a:t>odvětví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realizují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krátkodobou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ztrátu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Řada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firem</a:t>
            </a:r>
            <a:r>
              <a:rPr lang="en-GB" sz="1800" dirty="0">
                <a:solidFill>
                  <a:srgbClr val="000000"/>
                </a:solidFill>
                <a:effectLst/>
                <a:latin typeface="Times New Roman" panose="02020603050405020304" pitchFamily="18" charset="0"/>
              </a:rPr>
              <a:t> se z </a:t>
            </a:r>
            <a:r>
              <a:rPr lang="en-GB" sz="1800" dirty="0" err="1">
                <a:solidFill>
                  <a:srgbClr val="000000"/>
                </a:solidFill>
                <a:effectLst/>
                <a:latin typeface="Times New Roman" panose="02020603050405020304" pitchFamily="18" charset="0"/>
              </a:rPr>
              <a:t>tohoto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důvodu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rozhodne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odvětví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opustit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Celkový</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výstup</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odvětví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klesá</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křivka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tržní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nabídky</a:t>
            </a:r>
            <a:r>
              <a:rPr lang="en-GB" sz="1800" dirty="0">
                <a:solidFill>
                  <a:srgbClr val="000000"/>
                </a:solidFill>
                <a:effectLst/>
                <a:latin typeface="Times New Roman" panose="02020603050405020304" pitchFamily="18" charset="0"/>
              </a:rPr>
              <a:t> se </a:t>
            </a:r>
            <a:r>
              <a:rPr lang="en-GB" sz="1800" dirty="0" err="1">
                <a:solidFill>
                  <a:srgbClr val="000000"/>
                </a:solidFill>
                <a:effectLst/>
                <a:latin typeface="Times New Roman" panose="02020603050405020304" pitchFamily="18" charset="0"/>
              </a:rPr>
              <a:t>posune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doleva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nahoru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Tržní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cena</a:t>
            </a:r>
            <a:r>
              <a:rPr lang="en-GB" sz="1800" dirty="0">
                <a:solidFill>
                  <a:srgbClr val="000000"/>
                </a:solidFill>
                <a:effectLst/>
                <a:latin typeface="Times New Roman" panose="02020603050405020304" pitchFamily="18" charset="0"/>
              </a:rPr>
              <a:t> za </a:t>
            </a:r>
            <a:r>
              <a:rPr lang="en-GB" sz="1800" dirty="0" err="1">
                <a:solidFill>
                  <a:srgbClr val="000000"/>
                </a:solidFill>
                <a:effectLst/>
                <a:latin typeface="Times New Roman" panose="02020603050405020304" pitchFamily="18" charset="0"/>
              </a:rPr>
              <a:t>jinak</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nezměněných</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okolností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poroste</a:t>
            </a:r>
            <a:r>
              <a:rPr lang="en-GB" sz="1800" dirty="0">
                <a:solidFill>
                  <a:srgbClr val="000000"/>
                </a:solidFill>
                <a:effectLst/>
                <a:latin typeface="Times New Roman" panose="02020603050405020304" pitchFamily="18" charset="0"/>
              </a:rPr>
              <a:t>. V </a:t>
            </a:r>
            <a:r>
              <a:rPr lang="en-GB" sz="1800" dirty="0" err="1">
                <a:solidFill>
                  <a:srgbClr val="000000"/>
                </a:solidFill>
                <a:effectLst/>
                <a:latin typeface="Times New Roman" panose="02020603050405020304" pitchFamily="18" charset="0"/>
              </a:rPr>
              <a:t>okamžiku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kdy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dosáhne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výše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průměrných</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nákladů</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budou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firmy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realizovat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nulový</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ekonomický</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zisk</a:t>
            </a:r>
            <a:r>
              <a:rPr lang="en-GB" sz="1800" dirty="0">
                <a:solidFill>
                  <a:srgbClr val="000000"/>
                </a:solidFill>
                <a:effectLst/>
                <a:latin typeface="Times New Roman" panose="02020603050405020304" pitchFamily="18" charset="0"/>
              </a:rPr>
              <a:t> a </a:t>
            </a:r>
            <a:r>
              <a:rPr lang="en-GB" sz="1800" dirty="0" err="1">
                <a:solidFill>
                  <a:srgbClr val="000000"/>
                </a:solidFill>
                <a:effectLst/>
                <a:latin typeface="Times New Roman" panose="02020603050405020304" pitchFamily="18" charset="0"/>
              </a:rPr>
              <a:t>nebudou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mít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důvod</a:t>
            </a:r>
            <a:r>
              <a:rPr lang="en-GB" sz="1800" dirty="0">
                <a:solidFill>
                  <a:srgbClr val="000000"/>
                </a:solidFill>
                <a:effectLst/>
                <a:latin typeface="Times New Roman" panose="02020603050405020304" pitchFamily="18" charset="0"/>
              </a:rPr>
              <a:t> toto </a:t>
            </a:r>
            <a:r>
              <a:rPr lang="en-GB" sz="1800" dirty="0" err="1">
                <a:solidFill>
                  <a:srgbClr val="000000"/>
                </a:solidFill>
                <a:effectLst/>
                <a:latin typeface="Times New Roman" panose="02020603050405020304" pitchFamily="18" charset="0"/>
              </a:rPr>
              <a:t>odvětví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opouštět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protože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stejnou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míru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výnosu</a:t>
            </a:r>
            <a:r>
              <a:rPr lang="en-GB" sz="1800" dirty="0">
                <a:solidFill>
                  <a:srgbClr val="000000"/>
                </a:solidFill>
                <a:effectLst/>
                <a:latin typeface="Times New Roman" panose="02020603050405020304" pitchFamily="18" charset="0"/>
              </a:rPr>
              <a:t> by </a:t>
            </a:r>
            <a:r>
              <a:rPr lang="en-GB" sz="1800" dirty="0" err="1">
                <a:solidFill>
                  <a:srgbClr val="000000"/>
                </a:solidFill>
                <a:effectLst/>
                <a:latin typeface="Times New Roman" panose="02020603050405020304" pitchFamily="18" charset="0"/>
              </a:rPr>
              <a:t>realizovaly</a:t>
            </a:r>
            <a:r>
              <a:rPr lang="en-GB" sz="1800" dirty="0">
                <a:solidFill>
                  <a:srgbClr val="000000"/>
                </a:solidFill>
                <a:effectLst/>
                <a:latin typeface="Times New Roman" panose="02020603050405020304" pitchFamily="18" charset="0"/>
              </a:rPr>
              <a:t> v </a:t>
            </a:r>
            <a:r>
              <a:rPr lang="en-GB" sz="1800" dirty="0" err="1">
                <a:solidFill>
                  <a:srgbClr val="000000"/>
                </a:solidFill>
                <a:effectLst/>
                <a:latin typeface="Times New Roman" panose="02020603050405020304" pitchFamily="18" charset="0"/>
              </a:rPr>
              <a:t>jiných</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odvětvích</a:t>
            </a:r>
            <a:r>
              <a:rPr lang="en-GB" sz="1800" dirty="0">
                <a:solidFill>
                  <a:srgbClr val="000000"/>
                </a:solidFill>
                <a:effectLst/>
                <a:latin typeface="Times New Roman" panose="02020603050405020304" pitchFamily="18" charset="0"/>
              </a:rPr>
              <a:t>. </a:t>
            </a:r>
            <a:endParaRPr lang="en-GB" dirty="0"/>
          </a:p>
          <a:p>
            <a:endParaRPr lang="cs-CZ" sz="1800" dirty="0">
              <a:solidFill>
                <a:srgbClr val="000000"/>
              </a:solidFill>
              <a:effectLst/>
              <a:latin typeface="Times New Roman" panose="02020603050405020304" pitchFamily="18" charset="0"/>
            </a:endParaRPr>
          </a:p>
        </p:txBody>
      </p:sp>
      <p:sp>
        <p:nvSpPr>
          <p:cNvPr id="4" name="Slide Number Placeholder 3">
            <a:extLst>
              <a:ext uri="{FF2B5EF4-FFF2-40B4-BE49-F238E27FC236}">
                <a16:creationId xmlns:a16="http://schemas.microsoft.com/office/drawing/2014/main" id="{D273AA72-1017-21E4-F367-80F9533F06D6}"/>
              </a:ext>
            </a:extLst>
          </p:cNvPr>
          <p:cNvSpPr>
            <a:spLocks noGrp="1"/>
          </p:cNvSpPr>
          <p:nvPr>
            <p:ph type="sldNum" sz="quarter" idx="5"/>
          </p:nvPr>
        </p:nvSpPr>
        <p:spPr/>
        <p:txBody>
          <a:bodyPr/>
          <a:lstStyle/>
          <a:p>
            <a:fld id="{B6B4AD3D-6C93-44BC-9123-10DDA05B8073}" type="slidenum">
              <a:rPr lang="en-GB" smtClean="0"/>
              <a:t>31</a:t>
            </a:fld>
            <a:endParaRPr lang="en-GB" dirty="0"/>
          </a:p>
        </p:txBody>
      </p:sp>
    </p:spTree>
    <p:extLst>
      <p:ext uri="{BB962C8B-B14F-4D97-AF65-F5344CB8AC3E}">
        <p14:creationId xmlns:p14="http://schemas.microsoft.com/office/powerpoint/2010/main" val="4421993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C7B8B-971B-4481-6CA0-5B310C39A5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BB1F80-F842-E02D-4E2A-76CD04C9E9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F00D84-1444-FF8D-4CDB-260BBDD54041}"/>
              </a:ext>
            </a:extLst>
          </p:cNvPr>
          <p:cNvSpPr>
            <a:spLocks noGrp="1"/>
          </p:cNvSpPr>
          <p:nvPr>
            <p:ph type="body" idx="1"/>
          </p:nvPr>
        </p:nvSpPr>
        <p:spPr/>
        <p:txBody>
          <a:bodyPr/>
          <a:lstStyle/>
          <a:p>
            <a:r>
              <a:rPr lang="en-GB" sz="1800" dirty="0">
                <a:solidFill>
                  <a:srgbClr val="000000"/>
                </a:solidFill>
                <a:effectLst/>
                <a:latin typeface="Times New Roman" panose="02020603050405020304" pitchFamily="18" charset="0"/>
              </a:rPr>
              <a:t>V </a:t>
            </a:r>
            <a:r>
              <a:rPr lang="en-GB" sz="1800" dirty="0" err="1">
                <a:solidFill>
                  <a:srgbClr val="000000"/>
                </a:solidFill>
                <a:effectLst/>
                <a:latin typeface="Times New Roman" panose="02020603050405020304" pitchFamily="18" charset="0"/>
              </a:rPr>
              <a:t>dokonale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konkurenčním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odvětví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tedy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není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možné</a:t>
            </a:r>
            <a:r>
              <a:rPr lang="en-GB" sz="1800" dirty="0">
                <a:solidFill>
                  <a:srgbClr val="000000"/>
                </a:solidFill>
                <a:effectLst/>
                <a:latin typeface="Times New Roman" panose="02020603050405020304" pitchFamily="18" charset="0"/>
              </a:rPr>
              <a:t>, aby </a:t>
            </a:r>
            <a:r>
              <a:rPr lang="en-GB" sz="1800" dirty="0" err="1">
                <a:solidFill>
                  <a:srgbClr val="000000"/>
                </a:solidFill>
                <a:effectLst/>
                <a:latin typeface="Times New Roman" panose="02020603050405020304" pitchFamily="18" charset="0"/>
              </a:rPr>
              <a:t>celkové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příjmy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dlouhodobě</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převyšovaly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celkové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náklady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stejně</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jako</a:t>
            </a:r>
            <a:r>
              <a:rPr lang="en-GB" sz="1800" dirty="0">
                <a:solidFill>
                  <a:srgbClr val="000000"/>
                </a:solidFill>
                <a:effectLst/>
                <a:latin typeface="Times New Roman" panose="02020603050405020304" pitchFamily="18" charset="0"/>
              </a:rPr>
              <a:t> aby </a:t>
            </a:r>
            <a:r>
              <a:rPr lang="en-GB" sz="1800" dirty="0" err="1">
                <a:solidFill>
                  <a:srgbClr val="000000"/>
                </a:solidFill>
                <a:effectLst/>
                <a:latin typeface="Times New Roman" panose="02020603050405020304" pitchFamily="18" charset="0"/>
              </a:rPr>
              <a:t>byly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celkové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příjmy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dlouhodobě</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menší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než</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celkové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náklady</a:t>
            </a:r>
            <a:r>
              <a:rPr lang="en-GB" sz="1800" dirty="0">
                <a:solidFill>
                  <a:srgbClr val="000000"/>
                </a:solidFill>
                <a:effectLst/>
                <a:latin typeface="Times New Roman" panose="02020603050405020304" pitchFamily="18" charset="0"/>
              </a:rPr>
              <a:t>. </a:t>
            </a:r>
            <a:endParaRPr lang="en-GB" dirty="0"/>
          </a:p>
          <a:p>
            <a:r>
              <a:rPr lang="en-GB" sz="1800" b="1" i="1" dirty="0">
                <a:solidFill>
                  <a:srgbClr val="000000"/>
                </a:solidFill>
                <a:effectLst/>
                <a:latin typeface="Times New Roman" panose="02020603050405020304" pitchFamily="18" charset="0"/>
              </a:rPr>
              <a:t>V </a:t>
            </a:r>
            <a:r>
              <a:rPr lang="en-GB" sz="1800" b="1" i="1" dirty="0" err="1">
                <a:solidFill>
                  <a:srgbClr val="000000"/>
                </a:solidFill>
                <a:effectLst/>
                <a:latin typeface="Times New Roman" panose="02020603050405020304" pitchFamily="18" charset="0"/>
              </a:rPr>
              <a:t>dlouhém</a:t>
            </a:r>
            <a:r>
              <a:rPr lang="en-GB" sz="1800" b="1" i="1" dirty="0">
                <a:solidFill>
                  <a:srgbClr val="000000"/>
                </a:solidFill>
                <a:effectLst/>
                <a:latin typeface="Times New Roman" panose="02020603050405020304" pitchFamily="18" charset="0"/>
              </a:rPr>
              <a:t> </a:t>
            </a:r>
            <a:r>
              <a:rPr lang="en-GB" sz="1800" b="1" i="1" dirty="0" err="1">
                <a:solidFill>
                  <a:srgbClr val="000000"/>
                </a:solidFill>
                <a:effectLst/>
                <a:latin typeface="Times New Roman" panose="02020603050405020304" pitchFamily="18" charset="0"/>
              </a:rPr>
              <a:t>období</a:t>
            </a:r>
            <a:r>
              <a:rPr lang="en-GB" sz="1800" b="1" i="1" dirty="0">
                <a:solidFill>
                  <a:srgbClr val="000000"/>
                </a:solidFill>
                <a:effectLst/>
                <a:latin typeface="Times New Roman" panose="02020603050405020304" pitchFamily="18" charset="0"/>
              </a:rPr>
              <a:t> </a:t>
            </a:r>
            <a:r>
              <a:rPr lang="en-GB" sz="1800" b="1" i="1" dirty="0" err="1">
                <a:solidFill>
                  <a:srgbClr val="000000"/>
                </a:solidFill>
                <a:effectLst/>
                <a:latin typeface="Times New Roman" panose="02020603050405020304" pitchFamily="18" charset="0"/>
              </a:rPr>
              <a:t>firma</a:t>
            </a:r>
            <a:r>
              <a:rPr lang="en-GB" sz="1800" b="1" i="1" dirty="0">
                <a:solidFill>
                  <a:srgbClr val="000000"/>
                </a:solidFill>
                <a:effectLst/>
                <a:latin typeface="Times New Roman" panose="02020603050405020304" pitchFamily="18" charset="0"/>
              </a:rPr>
              <a:t> </a:t>
            </a:r>
            <a:r>
              <a:rPr lang="en-GB" sz="1800" b="1" i="1" dirty="0" err="1">
                <a:solidFill>
                  <a:srgbClr val="000000"/>
                </a:solidFill>
                <a:effectLst/>
                <a:latin typeface="Times New Roman" panose="02020603050405020304" pitchFamily="18" charset="0"/>
              </a:rPr>
              <a:t>směřuje</a:t>
            </a:r>
            <a:r>
              <a:rPr lang="en-GB" sz="1800" b="1" i="1" dirty="0">
                <a:solidFill>
                  <a:srgbClr val="000000"/>
                </a:solidFill>
                <a:effectLst/>
                <a:latin typeface="Times New Roman" panose="02020603050405020304" pitchFamily="18" charset="0"/>
              </a:rPr>
              <a:t> k </a:t>
            </a:r>
            <a:r>
              <a:rPr lang="en-GB" sz="1800" b="1" i="1" dirty="0" err="1">
                <a:solidFill>
                  <a:srgbClr val="000000"/>
                </a:solidFill>
                <a:effectLst/>
                <a:latin typeface="Times New Roman" panose="02020603050405020304" pitchFamily="18" charset="0"/>
              </a:rPr>
              <a:t>vyrovnanosti</a:t>
            </a:r>
            <a:r>
              <a:rPr lang="en-GB" sz="1800" b="1" i="1" dirty="0">
                <a:solidFill>
                  <a:srgbClr val="000000"/>
                </a:solidFill>
                <a:effectLst/>
                <a:latin typeface="Times New Roman" panose="02020603050405020304" pitchFamily="18" charset="0"/>
              </a:rPr>
              <a:t> </a:t>
            </a:r>
            <a:r>
              <a:rPr lang="en-GB" sz="1800" b="1" i="1" dirty="0" err="1">
                <a:solidFill>
                  <a:srgbClr val="000000"/>
                </a:solidFill>
                <a:effectLst/>
                <a:latin typeface="Times New Roman" panose="02020603050405020304" pitchFamily="18" charset="0"/>
              </a:rPr>
              <a:t>celkových</a:t>
            </a:r>
            <a:r>
              <a:rPr lang="en-GB" sz="1800" b="1" i="1" dirty="0">
                <a:solidFill>
                  <a:srgbClr val="000000"/>
                </a:solidFill>
                <a:effectLst/>
                <a:latin typeface="Times New Roman" panose="02020603050405020304" pitchFamily="18" charset="0"/>
              </a:rPr>
              <a:t> </a:t>
            </a:r>
            <a:r>
              <a:rPr lang="en-GB" sz="1800" b="1" i="1" dirty="0" err="1">
                <a:solidFill>
                  <a:srgbClr val="000000"/>
                </a:solidFill>
                <a:effectLst/>
                <a:latin typeface="Times New Roman" panose="02020603050405020304" pitchFamily="18" charset="0"/>
              </a:rPr>
              <a:t>příjmů</a:t>
            </a:r>
            <a:r>
              <a:rPr lang="en-GB" sz="1800" b="1" i="1" dirty="0">
                <a:solidFill>
                  <a:srgbClr val="000000"/>
                </a:solidFill>
                <a:effectLst/>
                <a:latin typeface="Times New Roman" panose="02020603050405020304" pitchFamily="18" charset="0"/>
              </a:rPr>
              <a:t> a </a:t>
            </a:r>
            <a:r>
              <a:rPr lang="en-GB" sz="1800" b="1" i="1" dirty="0" err="1">
                <a:solidFill>
                  <a:srgbClr val="000000"/>
                </a:solidFill>
                <a:effectLst/>
                <a:latin typeface="Times New Roman" panose="02020603050405020304" pitchFamily="18" charset="0"/>
              </a:rPr>
              <a:t>celkových</a:t>
            </a:r>
            <a:r>
              <a:rPr lang="en-GB" sz="1800" b="1" i="1" dirty="0">
                <a:solidFill>
                  <a:srgbClr val="000000"/>
                </a:solidFill>
                <a:effectLst/>
                <a:latin typeface="Times New Roman" panose="02020603050405020304" pitchFamily="18" charset="0"/>
              </a:rPr>
              <a:t> </a:t>
            </a:r>
            <a:r>
              <a:rPr lang="en-GB" sz="1800" b="1" i="1" dirty="0" err="1">
                <a:solidFill>
                  <a:srgbClr val="000000"/>
                </a:solidFill>
                <a:effectLst/>
                <a:latin typeface="Times New Roman" panose="02020603050405020304" pitchFamily="18" charset="0"/>
              </a:rPr>
              <a:t>nákladů</a:t>
            </a:r>
            <a:r>
              <a:rPr lang="en-GB" sz="1800" b="1" i="1" dirty="0">
                <a:solidFill>
                  <a:srgbClr val="000000"/>
                </a:solidFill>
                <a:effectLst/>
                <a:latin typeface="Times New Roman" panose="02020603050405020304" pitchFamily="18" charset="0"/>
              </a:rPr>
              <a:t> </a:t>
            </a:r>
            <a:r>
              <a:rPr lang="en-GB" sz="1800" b="1" i="1" dirty="0" err="1">
                <a:solidFill>
                  <a:srgbClr val="000000"/>
                </a:solidFill>
                <a:effectLst/>
                <a:latin typeface="Times New Roman" panose="02020603050405020304" pitchFamily="18" charset="0"/>
              </a:rPr>
              <a:t>neboli</a:t>
            </a:r>
            <a:r>
              <a:rPr lang="en-GB" sz="1800" b="1" i="1" dirty="0">
                <a:solidFill>
                  <a:srgbClr val="000000"/>
                </a:solidFill>
                <a:effectLst/>
                <a:latin typeface="Times New Roman" panose="02020603050405020304" pitchFamily="18" charset="0"/>
              </a:rPr>
              <a:t> k </a:t>
            </a:r>
            <a:r>
              <a:rPr lang="en-GB" sz="1800" b="1" i="1" dirty="0" err="1">
                <a:solidFill>
                  <a:srgbClr val="000000"/>
                </a:solidFill>
                <a:effectLst/>
                <a:latin typeface="Times New Roman" panose="02020603050405020304" pitchFamily="18" charset="0"/>
              </a:rPr>
              <a:t>nulovému</a:t>
            </a:r>
            <a:r>
              <a:rPr lang="en-GB" sz="1800" b="1" i="1" dirty="0">
                <a:solidFill>
                  <a:srgbClr val="000000"/>
                </a:solidFill>
                <a:effectLst/>
                <a:latin typeface="Times New Roman" panose="02020603050405020304" pitchFamily="18" charset="0"/>
              </a:rPr>
              <a:t> </a:t>
            </a:r>
            <a:r>
              <a:rPr lang="en-GB" sz="1800" b="1" i="1" dirty="0" err="1">
                <a:solidFill>
                  <a:srgbClr val="000000"/>
                </a:solidFill>
                <a:effectLst/>
                <a:latin typeface="Times New Roman" panose="02020603050405020304" pitchFamily="18" charset="0"/>
              </a:rPr>
              <a:t>ekonomickému</a:t>
            </a:r>
            <a:r>
              <a:rPr lang="en-GB" sz="1800" b="1" i="1" dirty="0">
                <a:solidFill>
                  <a:srgbClr val="000000"/>
                </a:solidFill>
                <a:effectLst/>
                <a:latin typeface="Times New Roman" panose="02020603050405020304" pitchFamily="18" charset="0"/>
              </a:rPr>
              <a:t> </a:t>
            </a:r>
            <a:r>
              <a:rPr lang="en-GB" sz="1800" b="1" i="1" dirty="0" err="1">
                <a:solidFill>
                  <a:srgbClr val="000000"/>
                </a:solidFill>
                <a:effectLst/>
                <a:latin typeface="Times New Roman" panose="02020603050405020304" pitchFamily="18" charset="0"/>
              </a:rPr>
              <a:t>zisku</a:t>
            </a:r>
            <a:r>
              <a:rPr lang="en-GB" sz="1800" b="1" i="1"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Tento</a:t>
            </a:r>
            <a:r>
              <a:rPr lang="en-GB" sz="1800" dirty="0">
                <a:solidFill>
                  <a:srgbClr val="000000"/>
                </a:solidFill>
                <a:effectLst/>
                <a:latin typeface="Times New Roman" panose="02020603050405020304" pitchFamily="18" charset="0"/>
              </a:rPr>
              <a:t> bod </a:t>
            </a:r>
            <a:r>
              <a:rPr lang="en-GB" sz="1800" dirty="0" err="1">
                <a:solidFill>
                  <a:srgbClr val="000000"/>
                </a:solidFill>
                <a:effectLst/>
                <a:latin typeface="Times New Roman" panose="02020603050405020304" pitchFamily="18" charset="0"/>
              </a:rPr>
              <a:t>vyrovnání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výnosů</a:t>
            </a:r>
            <a:r>
              <a:rPr lang="en-GB" sz="1800" dirty="0">
                <a:solidFill>
                  <a:srgbClr val="000000"/>
                </a:solidFill>
                <a:effectLst/>
                <a:latin typeface="Times New Roman" panose="02020603050405020304" pitchFamily="18" charset="0"/>
              </a:rPr>
              <a:t> s </a:t>
            </a:r>
            <a:r>
              <a:rPr lang="en-GB" sz="1800" dirty="0" err="1">
                <a:solidFill>
                  <a:srgbClr val="000000"/>
                </a:solidFill>
                <a:effectLst/>
                <a:latin typeface="Times New Roman" panose="02020603050405020304" pitchFamily="18" charset="0"/>
              </a:rPr>
              <a:t>náklady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bývá</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označován</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jako</a:t>
            </a:r>
            <a:r>
              <a:rPr lang="en-GB" sz="1800" dirty="0">
                <a:solidFill>
                  <a:srgbClr val="000000"/>
                </a:solidFill>
                <a:effectLst/>
                <a:latin typeface="Times New Roman" panose="02020603050405020304" pitchFamily="18" charset="0"/>
              </a:rPr>
              <a:t> bod </a:t>
            </a:r>
            <a:r>
              <a:rPr lang="en-GB" sz="1800" dirty="0" err="1">
                <a:solidFill>
                  <a:srgbClr val="000000"/>
                </a:solidFill>
                <a:effectLst/>
                <a:latin typeface="Times New Roman" panose="02020603050405020304" pitchFamily="18" charset="0"/>
              </a:rPr>
              <a:t>zvratu</a:t>
            </a:r>
            <a:r>
              <a:rPr lang="en-GB" sz="1800" dirty="0">
                <a:solidFill>
                  <a:srgbClr val="000000"/>
                </a:solidFill>
                <a:effectLst/>
                <a:latin typeface="Times New Roman" panose="02020603050405020304" pitchFamily="18" charset="0"/>
              </a:rPr>
              <a:t> (Breakeven Point). </a:t>
            </a:r>
            <a:endParaRPr lang="en-GB" dirty="0"/>
          </a:p>
          <a:p>
            <a:r>
              <a:rPr lang="en-GB" sz="1800" dirty="0">
                <a:solidFill>
                  <a:srgbClr val="000000"/>
                </a:solidFill>
                <a:effectLst/>
                <a:latin typeface="Times New Roman" panose="02020603050405020304" pitchFamily="18" charset="0"/>
              </a:rPr>
              <a:t>Z toho, co </a:t>
            </a:r>
            <a:r>
              <a:rPr lang="en-GB" sz="1800" dirty="0" err="1">
                <a:solidFill>
                  <a:srgbClr val="000000"/>
                </a:solidFill>
                <a:effectLst/>
                <a:latin typeface="Times New Roman" panose="02020603050405020304" pitchFamily="18" charset="0"/>
              </a:rPr>
              <a:t>jsme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dosud</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řekli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vyplývá</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že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optimální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výstup</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dokonale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konkurenční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firmy</a:t>
            </a:r>
            <a:r>
              <a:rPr lang="en-GB" sz="1800" dirty="0">
                <a:solidFill>
                  <a:srgbClr val="000000"/>
                </a:solidFill>
                <a:effectLst/>
                <a:latin typeface="Times New Roman" panose="02020603050405020304" pitchFamily="18" charset="0"/>
              </a:rPr>
              <a:t> v </a:t>
            </a:r>
            <a:r>
              <a:rPr lang="en-GB" sz="1800" dirty="0" err="1">
                <a:solidFill>
                  <a:srgbClr val="000000"/>
                </a:solidFill>
                <a:effectLst/>
                <a:latin typeface="Times New Roman" panose="02020603050405020304" pitchFamily="18" charset="0"/>
              </a:rPr>
              <a:t>dlouhém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období</a:t>
            </a:r>
            <a:r>
              <a:rPr lang="en-GB" sz="1800" dirty="0">
                <a:solidFill>
                  <a:srgbClr val="000000"/>
                </a:solidFill>
                <a:effectLst/>
                <a:latin typeface="Times New Roman" panose="02020603050405020304" pitchFamily="18" charset="0"/>
              </a:rPr>
              <a:t> je </a:t>
            </a:r>
            <a:r>
              <a:rPr lang="en-GB" sz="1800" dirty="0" err="1">
                <a:solidFill>
                  <a:srgbClr val="000000"/>
                </a:solidFill>
                <a:effectLst/>
                <a:latin typeface="Times New Roman" panose="02020603050405020304" pitchFamily="18" charset="0"/>
              </a:rPr>
              <a:t>determinován</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dvěma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podmínkami</a:t>
            </a:r>
            <a:r>
              <a:rPr lang="en-GB" sz="1800" dirty="0">
                <a:solidFill>
                  <a:srgbClr val="000000"/>
                </a:solidFill>
                <a:effectLst/>
                <a:latin typeface="Times New Roman" panose="02020603050405020304" pitchFamily="18" charset="0"/>
              </a:rPr>
              <a:t>: </a:t>
            </a:r>
            <a:endParaRPr lang="en-GB" dirty="0"/>
          </a:p>
          <a:p>
            <a:r>
              <a:rPr lang="en-GB" sz="1800" dirty="0">
                <a:solidFill>
                  <a:srgbClr val="000000"/>
                </a:solidFill>
                <a:effectLst/>
                <a:latin typeface="Times New Roman" panose="02020603050405020304" pitchFamily="18" charset="0"/>
              </a:rPr>
              <a:t>1. </a:t>
            </a:r>
            <a:r>
              <a:rPr lang="en-GB" sz="1800" dirty="0" err="1">
                <a:solidFill>
                  <a:srgbClr val="000000"/>
                </a:solidFill>
                <a:effectLst/>
                <a:latin typeface="Times New Roman" panose="02020603050405020304" pitchFamily="18" charset="0"/>
              </a:rPr>
              <a:t>Nutnou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podmínkou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maximalizace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zisku</a:t>
            </a:r>
            <a:r>
              <a:rPr lang="en-GB" sz="1800" dirty="0">
                <a:solidFill>
                  <a:srgbClr val="000000"/>
                </a:solidFill>
                <a:effectLst/>
                <a:latin typeface="Times New Roman" panose="02020603050405020304" pitchFamily="18" charset="0"/>
              </a:rPr>
              <a:t>: P = MR = LMC; </a:t>
            </a:r>
            <a:endParaRPr lang="en-GB" dirty="0"/>
          </a:p>
          <a:p>
            <a:r>
              <a:rPr lang="en-GB" sz="1800" dirty="0">
                <a:solidFill>
                  <a:srgbClr val="000000"/>
                </a:solidFill>
                <a:effectLst/>
                <a:latin typeface="Times New Roman" panose="02020603050405020304" pitchFamily="18" charset="0"/>
              </a:rPr>
              <a:t>2. </a:t>
            </a:r>
            <a:r>
              <a:rPr lang="en-GB" sz="1800" dirty="0" err="1">
                <a:solidFill>
                  <a:srgbClr val="000000"/>
                </a:solidFill>
                <a:effectLst/>
                <a:latin typeface="Times New Roman" panose="02020603050405020304" pitchFamily="18" charset="0"/>
              </a:rPr>
              <a:t>Podmínkou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nulového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ekonomického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zisku</a:t>
            </a:r>
            <a:r>
              <a:rPr lang="en-GB" sz="1800" dirty="0">
                <a:solidFill>
                  <a:srgbClr val="000000"/>
                </a:solidFill>
                <a:effectLst/>
                <a:latin typeface="Times New Roman" panose="02020603050405020304" pitchFamily="18" charset="0"/>
              </a:rPr>
              <a:t>: P = AR = LAC. </a:t>
            </a:r>
            <a:endParaRPr lang="en-GB" dirty="0"/>
          </a:p>
          <a:p>
            <a:r>
              <a:rPr lang="en-GB" sz="1800" i="1" dirty="0" err="1">
                <a:solidFill>
                  <a:srgbClr val="000000"/>
                </a:solidFill>
                <a:effectLst/>
                <a:latin typeface="Times New Roman" panose="02020603050405020304" pitchFamily="18" charset="0"/>
              </a:rPr>
              <a:t>Poznámka</a:t>
            </a:r>
            <a:r>
              <a:rPr lang="en-GB" sz="1800" i="1" dirty="0">
                <a:solidFill>
                  <a:srgbClr val="000000"/>
                </a:solidFill>
                <a:effectLst/>
                <a:latin typeface="Times New Roman" panose="02020603050405020304" pitchFamily="18" charset="0"/>
              </a:rPr>
              <a:t>: Na </a:t>
            </a:r>
            <a:r>
              <a:rPr lang="en-GB" sz="1800" i="1" dirty="0" err="1">
                <a:solidFill>
                  <a:srgbClr val="000000"/>
                </a:solidFill>
                <a:effectLst/>
                <a:latin typeface="Times New Roman" panose="02020603050405020304" pitchFamily="18" charset="0"/>
              </a:rPr>
              <a:t>první</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pohled</a:t>
            </a:r>
            <a:r>
              <a:rPr lang="en-GB" sz="1800" i="1" dirty="0">
                <a:solidFill>
                  <a:srgbClr val="000000"/>
                </a:solidFill>
                <a:effectLst/>
                <a:latin typeface="Times New Roman" panose="02020603050405020304" pitchFamily="18" charset="0"/>
              </a:rPr>
              <a:t> se </a:t>
            </a:r>
            <a:r>
              <a:rPr lang="en-GB" sz="1800" i="1" dirty="0" err="1">
                <a:solidFill>
                  <a:srgbClr val="000000"/>
                </a:solidFill>
                <a:effectLst/>
                <a:latin typeface="Times New Roman" panose="02020603050405020304" pitchFamily="18" charset="0"/>
              </a:rPr>
              <a:t>tyto</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dvě</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podmínky</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vylučují</a:t>
            </a:r>
            <a:r>
              <a:rPr lang="en-GB" sz="1800" i="1" dirty="0">
                <a:solidFill>
                  <a:srgbClr val="000000"/>
                </a:solidFill>
                <a:effectLst/>
                <a:latin typeface="Times New Roman" panose="02020603050405020304" pitchFamily="18" charset="0"/>
              </a:rPr>
              <a:t>. Je </a:t>
            </a:r>
            <a:r>
              <a:rPr lang="en-GB" sz="1800" i="1" dirty="0" err="1">
                <a:solidFill>
                  <a:srgbClr val="000000"/>
                </a:solidFill>
                <a:effectLst/>
                <a:latin typeface="Times New Roman" panose="02020603050405020304" pitchFamily="18" charset="0"/>
              </a:rPr>
              <a:t>tomu</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tak</a:t>
            </a:r>
            <a:r>
              <a:rPr lang="en-GB" sz="1800" i="1" dirty="0">
                <a:solidFill>
                  <a:srgbClr val="000000"/>
                </a:solidFill>
                <a:effectLst/>
                <a:latin typeface="Times New Roman" panose="02020603050405020304" pitchFamily="18" charset="0"/>
              </a:rPr>
              <a:t> proto, </a:t>
            </a:r>
            <a:r>
              <a:rPr lang="en-GB" sz="1800" i="1" dirty="0" err="1">
                <a:solidFill>
                  <a:srgbClr val="000000"/>
                </a:solidFill>
                <a:effectLst/>
                <a:latin typeface="Times New Roman" panose="02020603050405020304" pitchFamily="18" charset="0"/>
              </a:rPr>
              <a:t>že</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jde</a:t>
            </a:r>
            <a:r>
              <a:rPr lang="en-GB" sz="1800" i="1" dirty="0">
                <a:solidFill>
                  <a:srgbClr val="000000"/>
                </a:solidFill>
                <a:effectLst/>
                <a:latin typeface="Times New Roman" panose="02020603050405020304" pitchFamily="18" charset="0"/>
              </a:rPr>
              <a:t> o </a:t>
            </a:r>
            <a:r>
              <a:rPr lang="en-GB" sz="1800" i="1" dirty="0" err="1">
                <a:solidFill>
                  <a:srgbClr val="000000"/>
                </a:solidFill>
                <a:effectLst/>
                <a:latin typeface="Times New Roman" panose="02020603050405020304" pitchFamily="18" charset="0"/>
              </a:rPr>
              <a:t>podmínky</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různého</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charakteru</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Podmínka</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maximalizace</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zisku</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vyjadřuje</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námi</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předpokládaný</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cíl</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firmy</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tzn</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firma</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aktivně</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usiluje</a:t>
            </a:r>
            <a:r>
              <a:rPr lang="en-GB" sz="1800" i="1" dirty="0">
                <a:solidFill>
                  <a:srgbClr val="000000"/>
                </a:solidFill>
                <a:effectLst/>
                <a:latin typeface="Times New Roman" panose="02020603050405020304" pitchFamily="18" charset="0"/>
              </a:rPr>
              <a:t> o co </a:t>
            </a:r>
            <a:r>
              <a:rPr lang="en-GB" sz="1800" i="1" dirty="0" err="1">
                <a:solidFill>
                  <a:srgbClr val="000000"/>
                </a:solidFill>
                <a:effectLst/>
                <a:latin typeface="Times New Roman" panose="02020603050405020304" pitchFamily="18" charset="0"/>
              </a:rPr>
              <a:t>největší</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ekonomický</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zisk</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Nulový</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zisk</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není</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cílem</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firmy</a:t>
            </a:r>
            <a:r>
              <a:rPr lang="en-GB" sz="1800" i="1" dirty="0">
                <a:solidFill>
                  <a:srgbClr val="000000"/>
                </a:solidFill>
                <a:effectLst/>
                <a:latin typeface="Times New Roman" panose="02020603050405020304" pitchFamily="18" charset="0"/>
              </a:rPr>
              <a:t>, ale </a:t>
            </a:r>
            <a:r>
              <a:rPr lang="en-GB" sz="1800" i="1" dirty="0" err="1">
                <a:solidFill>
                  <a:srgbClr val="000000"/>
                </a:solidFill>
                <a:effectLst/>
                <a:latin typeface="Times New Roman" panose="02020603050405020304" pitchFamily="18" charset="0"/>
              </a:rPr>
              <a:t>firmy</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jsou</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nuceny</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ho</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akceptovat</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protože</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jde</a:t>
            </a:r>
            <a:r>
              <a:rPr lang="en-GB" sz="1800" i="1" dirty="0">
                <a:solidFill>
                  <a:srgbClr val="000000"/>
                </a:solidFill>
                <a:effectLst/>
                <a:latin typeface="Times New Roman" panose="02020603050405020304" pitchFamily="18" charset="0"/>
              </a:rPr>
              <a:t> o </a:t>
            </a:r>
            <a:r>
              <a:rPr lang="en-GB" sz="1800" i="1" dirty="0" err="1">
                <a:solidFill>
                  <a:srgbClr val="000000"/>
                </a:solidFill>
                <a:effectLst/>
                <a:latin typeface="Times New Roman" panose="02020603050405020304" pitchFamily="18" charset="0"/>
              </a:rPr>
              <a:t>důsledek</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jejich</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volného</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přechodu</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mezi</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odvětvími</a:t>
            </a:r>
            <a:r>
              <a:rPr lang="en-GB" sz="1800" i="1" dirty="0">
                <a:solidFill>
                  <a:srgbClr val="000000"/>
                </a:solidFill>
                <a:effectLst/>
                <a:latin typeface="Times New Roman" panose="02020603050405020304" pitchFamily="18" charset="0"/>
              </a:rPr>
              <a:t>. </a:t>
            </a:r>
            <a:endParaRPr lang="en-GB" dirty="0"/>
          </a:p>
        </p:txBody>
      </p:sp>
      <p:sp>
        <p:nvSpPr>
          <p:cNvPr id="4" name="Slide Number Placeholder 3">
            <a:extLst>
              <a:ext uri="{FF2B5EF4-FFF2-40B4-BE49-F238E27FC236}">
                <a16:creationId xmlns:a16="http://schemas.microsoft.com/office/drawing/2014/main" id="{13C7BC9C-97D9-4D16-EF27-A405BD5820EC}"/>
              </a:ext>
            </a:extLst>
          </p:cNvPr>
          <p:cNvSpPr>
            <a:spLocks noGrp="1"/>
          </p:cNvSpPr>
          <p:nvPr>
            <p:ph type="sldNum" sz="quarter" idx="5"/>
          </p:nvPr>
        </p:nvSpPr>
        <p:spPr/>
        <p:txBody>
          <a:bodyPr/>
          <a:lstStyle/>
          <a:p>
            <a:fld id="{B6B4AD3D-6C93-44BC-9123-10DDA05B8073}" type="slidenum">
              <a:rPr lang="en-GB" smtClean="0"/>
              <a:t>32</a:t>
            </a:fld>
            <a:endParaRPr lang="en-GB" dirty="0"/>
          </a:p>
        </p:txBody>
      </p:sp>
    </p:spTree>
    <p:extLst>
      <p:ext uri="{BB962C8B-B14F-4D97-AF65-F5344CB8AC3E}">
        <p14:creationId xmlns:p14="http://schemas.microsoft.com/office/powerpoint/2010/main" val="25041972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C17709-C6B9-98BC-04AD-E5698ADC82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D57C79-0F99-4F17-3807-568856D3F4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7BB35-17A9-3C20-E788-A3AFC0B962AD}"/>
              </a:ext>
            </a:extLst>
          </p:cNvPr>
          <p:cNvSpPr>
            <a:spLocks noGrp="1"/>
          </p:cNvSpPr>
          <p:nvPr>
            <p:ph type="body" idx="1"/>
          </p:nvPr>
        </p:nvSpPr>
        <p:spPr/>
        <p:txBody>
          <a:bodyPr/>
          <a:lstStyle/>
          <a:p>
            <a:r>
              <a:rPr lang="en-GB" sz="1800" dirty="0" err="1">
                <a:solidFill>
                  <a:srgbClr val="000000"/>
                </a:solidFill>
                <a:effectLst/>
                <a:latin typeface="Times New Roman" panose="02020603050405020304" pitchFamily="18" charset="0"/>
              </a:rPr>
              <a:t>Dodržení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obou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těchto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podmínek</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znamená</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rovnost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dlouhodobých</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mezních</a:t>
            </a:r>
            <a:r>
              <a:rPr lang="en-GB" sz="1800" dirty="0">
                <a:solidFill>
                  <a:srgbClr val="000000"/>
                </a:solidFill>
                <a:effectLst/>
                <a:latin typeface="Times New Roman" panose="02020603050405020304" pitchFamily="18" charset="0"/>
              </a:rPr>
              <a:t> a </a:t>
            </a:r>
            <a:r>
              <a:rPr lang="en-GB" sz="1800" dirty="0" err="1">
                <a:solidFill>
                  <a:srgbClr val="000000"/>
                </a:solidFill>
                <a:effectLst/>
                <a:latin typeface="Times New Roman" panose="02020603050405020304" pitchFamily="18" charset="0"/>
              </a:rPr>
              <a:t>průměrných</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nákladů</a:t>
            </a:r>
            <a:r>
              <a:rPr lang="en-GB" sz="1800" dirty="0">
                <a:solidFill>
                  <a:srgbClr val="000000"/>
                </a:solidFill>
                <a:effectLst/>
                <a:latin typeface="Times New Roman" panose="02020603050405020304" pitchFamily="18" charset="0"/>
              </a:rPr>
              <a:t> (LMC = LAC), </a:t>
            </a:r>
            <a:r>
              <a:rPr lang="en-GB" sz="1800" dirty="0" err="1">
                <a:solidFill>
                  <a:srgbClr val="000000"/>
                </a:solidFill>
                <a:effectLst/>
                <a:latin typeface="Times New Roman" panose="02020603050405020304" pitchFamily="18" charset="0"/>
              </a:rPr>
              <a:t>která</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nastává</a:t>
            </a:r>
            <a:r>
              <a:rPr lang="en-GB" sz="1800" dirty="0">
                <a:solidFill>
                  <a:srgbClr val="000000"/>
                </a:solidFill>
                <a:effectLst/>
                <a:latin typeface="Times New Roman" panose="02020603050405020304" pitchFamily="18" charset="0"/>
              </a:rPr>
              <a:t> v </a:t>
            </a:r>
            <a:r>
              <a:rPr lang="en-GB" sz="1800" dirty="0" err="1">
                <a:solidFill>
                  <a:srgbClr val="000000"/>
                </a:solidFill>
                <a:effectLst/>
                <a:latin typeface="Times New Roman" panose="02020603050405020304" pitchFamily="18" charset="0"/>
              </a:rPr>
              <a:t>bodě</a:t>
            </a:r>
            <a:r>
              <a:rPr lang="en-GB" sz="1800" dirty="0">
                <a:solidFill>
                  <a:srgbClr val="000000"/>
                </a:solidFill>
                <a:effectLst/>
                <a:latin typeface="Times New Roman" panose="02020603050405020304" pitchFamily="18" charset="0"/>
              </a:rPr>
              <a:t> minima </a:t>
            </a:r>
            <a:r>
              <a:rPr lang="en-GB" sz="1800" dirty="0" err="1">
                <a:solidFill>
                  <a:srgbClr val="000000"/>
                </a:solidFill>
                <a:effectLst/>
                <a:latin typeface="Times New Roman" panose="02020603050405020304" pitchFamily="18" charset="0"/>
              </a:rPr>
              <a:t>křivky</a:t>
            </a:r>
            <a:r>
              <a:rPr lang="en-GB" sz="1800" dirty="0">
                <a:solidFill>
                  <a:srgbClr val="000000"/>
                </a:solidFill>
                <a:effectLst/>
                <a:latin typeface="Times New Roman" panose="02020603050405020304" pitchFamily="18" charset="0"/>
              </a:rPr>
              <a:t> LAC. </a:t>
            </a:r>
            <a:r>
              <a:rPr lang="en-GB" sz="1800" b="1" i="1" dirty="0">
                <a:solidFill>
                  <a:srgbClr val="000000"/>
                </a:solidFill>
                <a:effectLst/>
                <a:latin typeface="Times New Roman" panose="02020603050405020304" pitchFamily="18" charset="0"/>
              </a:rPr>
              <a:t>Pro </a:t>
            </a:r>
            <a:r>
              <a:rPr lang="en-GB" sz="1800" b="1" i="1" dirty="0" err="1">
                <a:solidFill>
                  <a:srgbClr val="000000"/>
                </a:solidFill>
                <a:effectLst/>
                <a:latin typeface="Times New Roman" panose="02020603050405020304" pitchFamily="18" charset="0"/>
              </a:rPr>
              <a:t>dlouhodobý</a:t>
            </a:r>
            <a:r>
              <a:rPr lang="en-GB" sz="1800" b="1" i="1" dirty="0">
                <a:solidFill>
                  <a:srgbClr val="000000"/>
                </a:solidFill>
                <a:effectLst/>
                <a:latin typeface="Times New Roman" panose="02020603050405020304" pitchFamily="18" charset="0"/>
              </a:rPr>
              <a:t> </a:t>
            </a:r>
            <a:r>
              <a:rPr lang="en-GB" sz="1800" b="1" i="1" dirty="0" err="1">
                <a:solidFill>
                  <a:srgbClr val="000000"/>
                </a:solidFill>
                <a:effectLst/>
                <a:latin typeface="Times New Roman" panose="02020603050405020304" pitchFamily="18" charset="0"/>
              </a:rPr>
              <a:t>optimální</a:t>
            </a:r>
            <a:r>
              <a:rPr lang="en-GB" sz="1800" b="1" i="1" dirty="0">
                <a:solidFill>
                  <a:srgbClr val="000000"/>
                </a:solidFill>
                <a:effectLst/>
                <a:latin typeface="Times New Roman" panose="02020603050405020304" pitchFamily="18" charset="0"/>
              </a:rPr>
              <a:t> </a:t>
            </a:r>
            <a:r>
              <a:rPr lang="en-GB" sz="1800" b="1" i="1" dirty="0" err="1">
                <a:solidFill>
                  <a:srgbClr val="000000"/>
                </a:solidFill>
                <a:effectLst/>
                <a:latin typeface="Times New Roman" panose="02020603050405020304" pitchFamily="18" charset="0"/>
              </a:rPr>
              <a:t>výstup</a:t>
            </a:r>
            <a:r>
              <a:rPr lang="en-GB" sz="1800" b="1" i="1" dirty="0">
                <a:solidFill>
                  <a:srgbClr val="000000"/>
                </a:solidFill>
                <a:effectLst/>
                <a:latin typeface="Times New Roman" panose="02020603050405020304" pitchFamily="18" charset="0"/>
              </a:rPr>
              <a:t> </a:t>
            </a:r>
            <a:r>
              <a:rPr lang="en-GB" sz="1800" b="1" i="1" dirty="0" err="1">
                <a:solidFill>
                  <a:srgbClr val="000000"/>
                </a:solidFill>
                <a:effectLst/>
                <a:latin typeface="Times New Roman" panose="02020603050405020304" pitchFamily="18" charset="0"/>
              </a:rPr>
              <a:t>dokonale</a:t>
            </a:r>
            <a:r>
              <a:rPr lang="en-GB" sz="1800" b="1" i="1" dirty="0">
                <a:solidFill>
                  <a:srgbClr val="000000"/>
                </a:solidFill>
                <a:effectLst/>
                <a:latin typeface="Times New Roman" panose="02020603050405020304" pitchFamily="18" charset="0"/>
              </a:rPr>
              <a:t> </a:t>
            </a:r>
            <a:r>
              <a:rPr lang="en-GB" sz="1800" b="1" i="1" dirty="0" err="1">
                <a:solidFill>
                  <a:srgbClr val="000000"/>
                </a:solidFill>
                <a:effectLst/>
                <a:latin typeface="Times New Roman" panose="02020603050405020304" pitchFamily="18" charset="0"/>
              </a:rPr>
              <a:t>konkurenční</a:t>
            </a:r>
            <a:r>
              <a:rPr lang="en-GB" sz="1800" b="1" i="1" dirty="0">
                <a:solidFill>
                  <a:srgbClr val="000000"/>
                </a:solidFill>
                <a:effectLst/>
                <a:latin typeface="Times New Roman" panose="02020603050405020304" pitchFamily="18" charset="0"/>
              </a:rPr>
              <a:t> </a:t>
            </a:r>
            <a:r>
              <a:rPr lang="en-GB" sz="1800" b="1" i="1" dirty="0" err="1">
                <a:solidFill>
                  <a:srgbClr val="000000"/>
                </a:solidFill>
                <a:effectLst/>
                <a:latin typeface="Times New Roman" panose="02020603050405020304" pitchFamily="18" charset="0"/>
              </a:rPr>
              <a:t>firmy</a:t>
            </a:r>
            <a:r>
              <a:rPr lang="en-GB" sz="1800" b="1" i="1" dirty="0">
                <a:solidFill>
                  <a:srgbClr val="000000"/>
                </a:solidFill>
                <a:effectLst/>
                <a:latin typeface="Times New Roman" panose="02020603050405020304" pitchFamily="18" charset="0"/>
              </a:rPr>
              <a:t> proto </a:t>
            </a:r>
            <a:r>
              <a:rPr lang="en-GB" sz="1800" b="1" i="1" dirty="0" err="1">
                <a:solidFill>
                  <a:srgbClr val="000000"/>
                </a:solidFill>
                <a:effectLst/>
                <a:latin typeface="Times New Roman" panose="02020603050405020304" pitchFamily="18" charset="0"/>
              </a:rPr>
              <a:t>platí</a:t>
            </a:r>
            <a:r>
              <a:rPr lang="en-GB" sz="1800" b="1" i="1" dirty="0">
                <a:solidFill>
                  <a:srgbClr val="000000"/>
                </a:solidFill>
                <a:effectLst/>
                <a:latin typeface="Times New Roman" panose="02020603050405020304" pitchFamily="18" charset="0"/>
              </a:rPr>
              <a:t>, </a:t>
            </a:r>
            <a:r>
              <a:rPr lang="en-GB" sz="1800" b="1" i="1" dirty="0" err="1">
                <a:solidFill>
                  <a:srgbClr val="000000"/>
                </a:solidFill>
                <a:effectLst/>
                <a:latin typeface="Times New Roman" panose="02020603050405020304" pitchFamily="18" charset="0"/>
              </a:rPr>
              <a:t>že</a:t>
            </a:r>
            <a:r>
              <a:rPr lang="en-GB" sz="1800" b="1" i="1" dirty="0">
                <a:solidFill>
                  <a:srgbClr val="000000"/>
                </a:solidFill>
                <a:effectLst/>
                <a:latin typeface="Times New Roman" panose="02020603050405020304" pitchFamily="18" charset="0"/>
              </a:rPr>
              <a:t> </a:t>
            </a:r>
            <a:r>
              <a:rPr lang="en-GB" sz="1800" b="1" i="1" dirty="0" err="1">
                <a:solidFill>
                  <a:srgbClr val="000000"/>
                </a:solidFill>
                <a:effectLst/>
                <a:latin typeface="Times New Roman" panose="02020603050405020304" pitchFamily="18" charset="0"/>
              </a:rPr>
              <a:t>jej</a:t>
            </a:r>
            <a:r>
              <a:rPr lang="en-GB" sz="1800" b="1" i="1" dirty="0">
                <a:solidFill>
                  <a:srgbClr val="000000"/>
                </a:solidFill>
                <a:effectLst/>
                <a:latin typeface="Times New Roman" panose="02020603050405020304" pitchFamily="18" charset="0"/>
              </a:rPr>
              <a:t> </a:t>
            </a:r>
            <a:r>
              <a:rPr lang="en-GB" sz="1800" b="1" i="1" dirty="0" err="1">
                <a:solidFill>
                  <a:srgbClr val="000000"/>
                </a:solidFill>
                <a:effectLst/>
                <a:latin typeface="Times New Roman" panose="02020603050405020304" pitchFamily="18" charset="0"/>
              </a:rPr>
              <a:t>firma</a:t>
            </a:r>
            <a:r>
              <a:rPr lang="en-GB" sz="1800" b="1" i="1" dirty="0">
                <a:solidFill>
                  <a:srgbClr val="000000"/>
                </a:solidFill>
                <a:effectLst/>
                <a:latin typeface="Times New Roman" panose="02020603050405020304" pitchFamily="18" charset="0"/>
              </a:rPr>
              <a:t> </a:t>
            </a:r>
            <a:r>
              <a:rPr lang="en-GB" sz="1800" b="1" i="1" dirty="0" err="1">
                <a:solidFill>
                  <a:srgbClr val="000000"/>
                </a:solidFill>
                <a:effectLst/>
                <a:latin typeface="Times New Roman" panose="02020603050405020304" pitchFamily="18" charset="0"/>
              </a:rPr>
              <a:t>vyrábí</a:t>
            </a:r>
            <a:r>
              <a:rPr lang="en-GB" sz="1800" b="1" i="1" dirty="0">
                <a:solidFill>
                  <a:srgbClr val="000000"/>
                </a:solidFill>
                <a:effectLst/>
                <a:latin typeface="Times New Roman" panose="02020603050405020304" pitchFamily="18" charset="0"/>
              </a:rPr>
              <a:t> s </a:t>
            </a:r>
            <a:r>
              <a:rPr lang="en-GB" sz="1800" b="1" i="1" dirty="0" err="1">
                <a:solidFill>
                  <a:srgbClr val="000000"/>
                </a:solidFill>
                <a:effectLst/>
                <a:latin typeface="Times New Roman" panose="02020603050405020304" pitchFamily="18" charset="0"/>
              </a:rPr>
              <a:t>minimálními</a:t>
            </a:r>
            <a:r>
              <a:rPr lang="en-GB" sz="1800" b="1" i="1" dirty="0">
                <a:solidFill>
                  <a:srgbClr val="000000"/>
                </a:solidFill>
                <a:effectLst/>
                <a:latin typeface="Times New Roman" panose="02020603050405020304" pitchFamily="18" charset="0"/>
              </a:rPr>
              <a:t> </a:t>
            </a:r>
            <a:r>
              <a:rPr lang="en-GB" sz="1800" b="1" i="1" dirty="0" err="1">
                <a:solidFill>
                  <a:srgbClr val="000000"/>
                </a:solidFill>
                <a:effectLst/>
                <a:latin typeface="Times New Roman" panose="02020603050405020304" pitchFamily="18" charset="0"/>
              </a:rPr>
              <a:t>dlouhodobými</a:t>
            </a:r>
            <a:r>
              <a:rPr lang="en-GB" sz="1800" b="1" i="1" dirty="0">
                <a:solidFill>
                  <a:srgbClr val="000000"/>
                </a:solidFill>
                <a:effectLst/>
                <a:latin typeface="Times New Roman" panose="02020603050405020304" pitchFamily="18" charset="0"/>
              </a:rPr>
              <a:t> </a:t>
            </a:r>
            <a:r>
              <a:rPr lang="en-GB" sz="1800" b="1" i="1" dirty="0" err="1">
                <a:solidFill>
                  <a:srgbClr val="000000"/>
                </a:solidFill>
                <a:effectLst/>
                <a:latin typeface="Times New Roman" panose="02020603050405020304" pitchFamily="18" charset="0"/>
              </a:rPr>
              <a:t>průměrnými</a:t>
            </a:r>
            <a:r>
              <a:rPr lang="en-GB" sz="1800" b="1" i="1" dirty="0">
                <a:solidFill>
                  <a:srgbClr val="000000"/>
                </a:solidFill>
                <a:effectLst/>
                <a:latin typeface="Times New Roman" panose="02020603050405020304" pitchFamily="18" charset="0"/>
              </a:rPr>
              <a:t> </a:t>
            </a:r>
            <a:r>
              <a:rPr lang="en-GB" sz="1800" b="1" i="1" dirty="0" err="1">
                <a:solidFill>
                  <a:srgbClr val="000000"/>
                </a:solidFill>
                <a:effectLst/>
                <a:latin typeface="Times New Roman" panose="02020603050405020304" pitchFamily="18" charset="0"/>
              </a:rPr>
              <a:t>náklad</a:t>
            </a:r>
            <a:r>
              <a:rPr lang="en-GB" sz="1800" dirty="0" err="1">
                <a:solidFill>
                  <a:srgbClr val="000000"/>
                </a:solidFill>
                <a:effectLst/>
                <a:latin typeface="Times New Roman" panose="02020603050405020304" pitchFamily="18" charset="0"/>
              </a:rPr>
              <a:t>y</a:t>
            </a:r>
            <a:r>
              <a:rPr lang="en-GB" sz="1800" dirty="0">
                <a:solidFill>
                  <a:srgbClr val="000000"/>
                </a:solidFill>
                <a:effectLst/>
                <a:latin typeface="Times New Roman" panose="02020603050405020304" pitchFamily="18" charset="0"/>
              </a:rPr>
              <a:t>.</a:t>
            </a:r>
            <a:endParaRPr lang="cs-CZ" sz="1800" dirty="0">
              <a:solidFill>
                <a:srgbClr val="000000"/>
              </a:solidFill>
              <a:effectLst/>
              <a:latin typeface="Times New Roman" panose="02020603050405020304" pitchFamily="18" charset="0"/>
            </a:endParaRPr>
          </a:p>
          <a:p>
            <a:endParaRPr lang="cs-CZ" sz="1800" noProof="0" dirty="0">
              <a:solidFill>
                <a:srgbClr val="000000"/>
              </a:solidFill>
              <a:effectLst/>
              <a:latin typeface="Times New Roman" panose="02020603050405020304" pitchFamily="18" charset="0"/>
            </a:endParaRPr>
          </a:p>
          <a:p>
            <a:r>
              <a:rPr lang="cs-CZ" noProof="0" dirty="0"/>
              <a:t>Ze skutečnosti, že všechny firmy v dokonale konkurenčním odvětví přebírají cenu (tzn. cena je pro všechny firmy stejná) a že předpokládáme identické nákladové křivky všech firem, vyplývá, že minimum křivky LAC je u všech firem stejné. </a:t>
            </a:r>
          </a:p>
          <a:p>
            <a:endParaRPr lang="cs-CZ" noProof="0" dirty="0"/>
          </a:p>
        </p:txBody>
      </p:sp>
      <p:sp>
        <p:nvSpPr>
          <p:cNvPr id="4" name="Slide Number Placeholder 3">
            <a:extLst>
              <a:ext uri="{FF2B5EF4-FFF2-40B4-BE49-F238E27FC236}">
                <a16:creationId xmlns:a16="http://schemas.microsoft.com/office/drawing/2014/main" id="{1CCBAB32-5D0E-FA1D-BB2E-E6AE1304AE4D}"/>
              </a:ext>
            </a:extLst>
          </p:cNvPr>
          <p:cNvSpPr>
            <a:spLocks noGrp="1"/>
          </p:cNvSpPr>
          <p:nvPr>
            <p:ph type="sldNum" sz="quarter" idx="5"/>
          </p:nvPr>
        </p:nvSpPr>
        <p:spPr/>
        <p:txBody>
          <a:bodyPr/>
          <a:lstStyle/>
          <a:p>
            <a:fld id="{B6B4AD3D-6C93-44BC-9123-10DDA05B8073}" type="slidenum">
              <a:rPr lang="en-GB" smtClean="0"/>
              <a:t>33</a:t>
            </a:fld>
            <a:endParaRPr lang="en-GB" dirty="0"/>
          </a:p>
        </p:txBody>
      </p:sp>
    </p:spTree>
    <p:extLst>
      <p:ext uri="{BB962C8B-B14F-4D97-AF65-F5344CB8AC3E}">
        <p14:creationId xmlns:p14="http://schemas.microsoft.com/office/powerpoint/2010/main" val="37807009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F6E75-9526-69DF-73C3-07703CD88D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B31E8B-8522-1781-60B4-EABB630245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EC8344-7F17-390B-35F6-E0F839F7097D}"/>
              </a:ext>
            </a:extLst>
          </p:cNvPr>
          <p:cNvSpPr>
            <a:spLocks noGrp="1"/>
          </p:cNvSpPr>
          <p:nvPr>
            <p:ph type="body" idx="1"/>
          </p:nvPr>
        </p:nvSpPr>
        <p:spPr/>
        <p:txBody>
          <a:bodyPr/>
          <a:lstStyle/>
          <a:p>
            <a:r>
              <a:rPr lang="cs-CZ" noProof="0" dirty="0"/>
              <a:t>Z obrázku je zřejmé, že pro optimální výstup firmy v dlouhém období je charakteristické: </a:t>
            </a:r>
          </a:p>
          <a:p>
            <a:r>
              <a:rPr lang="cs-CZ" noProof="0" dirty="0"/>
              <a:t>a) Firma vyrábí krátkodobý optimální výstup, při němž se její mezní příjmy rovnají mezním nákladům (MR = MC). Protože se cena rovná mezním příjmům (P = MR), současně platí rovnost ceny a mezních nákladů (P = MC). Firma nemá tendenci výstup ani snižovat, ani zvyšovat.</a:t>
            </a:r>
          </a:p>
          <a:p>
            <a:r>
              <a:rPr lang="cs-CZ" noProof="0" dirty="0"/>
              <a:t>b) Průměrné náklady na výrobu zvoleného optimálního výstupu v krátkém období jsou na úrovni minimálních průměrných nákladů v dlouhém období (min. SAC = min. LAC).</a:t>
            </a:r>
          </a:p>
          <a:p>
            <a:r>
              <a:rPr lang="cs-CZ" noProof="0" dirty="0"/>
              <a:t>c) Firma nemá tendenci přestat vyrábět a z odvětví odejít, jestliže se při výrobě optimálního výstupu jak dlouhodobé, tak krátkodobé průměrné náklady rovnají ceně (P = SAC = LAC) a její ekonomický zisk je nulový.</a:t>
            </a:r>
          </a:p>
          <a:p>
            <a:endParaRPr lang="cs-CZ" noProof="0" dirty="0"/>
          </a:p>
          <a:p>
            <a:r>
              <a:rPr lang="cs-CZ" noProof="0" dirty="0"/>
              <a:t>Křivka nabídky firmy v dlouhém období je potom totožná s tou rostoucí částí křivky dlouhodobých mezních nákladů, jejíž spodní hranicí je minimum průměrných dlouhodobých nákladů.</a:t>
            </a:r>
          </a:p>
          <a:p>
            <a:endParaRPr lang="cs-CZ" noProof="0" dirty="0"/>
          </a:p>
        </p:txBody>
      </p:sp>
      <p:sp>
        <p:nvSpPr>
          <p:cNvPr id="4" name="Slide Number Placeholder 3">
            <a:extLst>
              <a:ext uri="{FF2B5EF4-FFF2-40B4-BE49-F238E27FC236}">
                <a16:creationId xmlns:a16="http://schemas.microsoft.com/office/drawing/2014/main" id="{385ED6F9-9210-5544-3D87-6DD172F9866C}"/>
              </a:ext>
            </a:extLst>
          </p:cNvPr>
          <p:cNvSpPr>
            <a:spLocks noGrp="1"/>
          </p:cNvSpPr>
          <p:nvPr>
            <p:ph type="sldNum" sz="quarter" idx="5"/>
          </p:nvPr>
        </p:nvSpPr>
        <p:spPr/>
        <p:txBody>
          <a:bodyPr/>
          <a:lstStyle/>
          <a:p>
            <a:fld id="{B6B4AD3D-6C93-44BC-9123-10DDA05B8073}" type="slidenum">
              <a:rPr lang="en-GB" smtClean="0"/>
              <a:t>34</a:t>
            </a:fld>
            <a:endParaRPr lang="en-GB" dirty="0"/>
          </a:p>
        </p:txBody>
      </p:sp>
    </p:spTree>
    <p:extLst>
      <p:ext uri="{BB962C8B-B14F-4D97-AF65-F5344CB8AC3E}">
        <p14:creationId xmlns:p14="http://schemas.microsoft.com/office/powerpoint/2010/main" val="37799449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5855E-4F40-36B3-9C1C-A76EE23693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C84794-680D-8CB3-392E-7FD1F17FDA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E4F74A-ACD8-4843-EAAD-B3B06B98353C}"/>
              </a:ext>
            </a:extLst>
          </p:cNvPr>
          <p:cNvSpPr>
            <a:spLocks noGrp="1"/>
          </p:cNvSpPr>
          <p:nvPr>
            <p:ph type="body" idx="1"/>
          </p:nvPr>
        </p:nvSpPr>
        <p:spPr/>
        <p:txBody>
          <a:bodyPr/>
          <a:lstStyle/>
          <a:p>
            <a:r>
              <a:rPr lang="cs-CZ" noProof="0" dirty="0"/>
              <a:t>Při konstrukci křivky nabídky celého dokonale konkurenčního odvětví v dlouhém období (Long Run </a:t>
            </a:r>
            <a:r>
              <a:rPr lang="cs-CZ" noProof="0" dirty="0" err="1"/>
              <a:t>Industry</a:t>
            </a:r>
            <a:r>
              <a:rPr lang="cs-CZ" noProof="0" dirty="0"/>
              <a:t> Supply </a:t>
            </a:r>
            <a:r>
              <a:rPr lang="cs-CZ" noProof="0" dirty="0" err="1"/>
              <a:t>Curve</a:t>
            </a:r>
            <a:r>
              <a:rPr lang="cs-CZ" noProof="0" dirty="0"/>
              <a:t>, LIS) nemůžeme postupovat stejně jako v případě krátkodobé křivky nabídky odvětví, kterou jsme získali horizontálním sečtením individuálních nabídkových křivek jednotlivých firem. Je tomu tak proto, že jednotlivé firmy v dlouhém období reagují na změnu tržní ceny a na existenci či neexistenci pozitivního ekonomického zisku příchodem, resp. odchodem z odvětví, takže výstup odvětví je v čase značně variabilní. Křivku nabídky dokonale konkurenčního odvětví v dlouhém období (LIS) získáme jako soubor dlouhodobých rovnovážných bodů odvětví</a:t>
            </a:r>
          </a:p>
          <a:p>
            <a:r>
              <a:rPr lang="cs-CZ" noProof="0" dirty="0"/>
              <a:t>vznikajících v průsečících posunující se poptávkové křivky a krátkodobých křivek nabídky. </a:t>
            </a:r>
          </a:p>
          <a:p>
            <a:endParaRPr lang="cs-CZ" noProof="0" dirty="0"/>
          </a:p>
          <a:p>
            <a:r>
              <a:rPr lang="cs-CZ" noProof="0" dirty="0"/>
              <a:t>Pro grafické znázornění křivky LIS je zapotřebí alespoň dvou dlouhodobých rovnovážných bodů odvětví, jejichž spojením by křivka LIS vznikla. Výchozí tržní rovnováha představuje jeden z uvedených bodů. </a:t>
            </a:r>
          </a:p>
          <a:p>
            <a:r>
              <a:rPr lang="cs-CZ" noProof="0" dirty="0"/>
              <a:t>Druhým je nově vzniklá tržní rovnováha, která je důsledkem změn v tržní poptávce a následnou reakcí firem.</a:t>
            </a:r>
          </a:p>
        </p:txBody>
      </p:sp>
      <p:sp>
        <p:nvSpPr>
          <p:cNvPr id="4" name="Slide Number Placeholder 3">
            <a:extLst>
              <a:ext uri="{FF2B5EF4-FFF2-40B4-BE49-F238E27FC236}">
                <a16:creationId xmlns:a16="http://schemas.microsoft.com/office/drawing/2014/main" id="{30683AAE-9CCE-F4AE-2D89-27ED67BFBBCD}"/>
              </a:ext>
            </a:extLst>
          </p:cNvPr>
          <p:cNvSpPr>
            <a:spLocks noGrp="1"/>
          </p:cNvSpPr>
          <p:nvPr>
            <p:ph type="sldNum" sz="quarter" idx="5"/>
          </p:nvPr>
        </p:nvSpPr>
        <p:spPr/>
        <p:txBody>
          <a:bodyPr/>
          <a:lstStyle/>
          <a:p>
            <a:fld id="{B6B4AD3D-6C93-44BC-9123-10DDA05B8073}" type="slidenum">
              <a:rPr lang="en-GB" smtClean="0"/>
              <a:t>35</a:t>
            </a:fld>
            <a:endParaRPr lang="en-GB" dirty="0"/>
          </a:p>
        </p:txBody>
      </p:sp>
    </p:spTree>
    <p:extLst>
      <p:ext uri="{BB962C8B-B14F-4D97-AF65-F5344CB8AC3E}">
        <p14:creationId xmlns:p14="http://schemas.microsoft.com/office/powerpoint/2010/main" val="30609889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31B04-43B8-701D-77A7-F6E2E2DFCF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F79E68-74A0-E8CB-9346-3688FDDC19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163C9F-B327-F72B-A058-B59813E6BB5D}"/>
              </a:ext>
            </a:extLst>
          </p:cNvPr>
          <p:cNvSpPr>
            <a:spLocks noGrp="1"/>
          </p:cNvSpPr>
          <p:nvPr>
            <p:ph type="body" idx="1"/>
          </p:nvPr>
        </p:nvSpPr>
        <p:spPr/>
        <p:txBody>
          <a:bodyPr/>
          <a:lstStyle/>
          <a:p>
            <a:r>
              <a:rPr lang="cs-CZ" noProof="0" dirty="0"/>
              <a:t>Za podnět, vedoucí ke změnám v nabídce jednotlivých firem a odvětví jako celku a tedy ke vzniku nového rovnovážného bodu, budeme považovat změnu tržní poptávky. Reakci firmy a odvětví na změnu v tržní poptávce je možné rozlišit z krátkodobého a dlouhodobého hlediska. V krátkém období reagují firmy na změnu tržní poptávky změnou nabízeného množství na základě vyrovnávání ceny s mezními náklady. V dlouhém období firmy do odvětví přicházejí nebo z něj odcházejí, což </a:t>
            </a:r>
          </a:p>
          <a:p>
            <a:r>
              <a:rPr lang="cs-CZ" noProof="0" dirty="0"/>
              <a:t>způsobuje posun krátkodobé tržní nabídky a formování nové rovnovážné ceny, při které firmy realizují nulový ekonomický zisk. V takové situaci pohyb firem mezi odvětvími ustává a počet firem v odvětví lze považovat za rovnovážný.</a:t>
            </a:r>
          </a:p>
        </p:txBody>
      </p:sp>
      <p:sp>
        <p:nvSpPr>
          <p:cNvPr id="4" name="Slide Number Placeholder 3">
            <a:extLst>
              <a:ext uri="{FF2B5EF4-FFF2-40B4-BE49-F238E27FC236}">
                <a16:creationId xmlns:a16="http://schemas.microsoft.com/office/drawing/2014/main" id="{3C6C72A0-61E0-3B52-4B64-0976713C870C}"/>
              </a:ext>
            </a:extLst>
          </p:cNvPr>
          <p:cNvSpPr>
            <a:spLocks noGrp="1"/>
          </p:cNvSpPr>
          <p:nvPr>
            <p:ph type="sldNum" sz="quarter" idx="5"/>
          </p:nvPr>
        </p:nvSpPr>
        <p:spPr/>
        <p:txBody>
          <a:bodyPr/>
          <a:lstStyle/>
          <a:p>
            <a:fld id="{B6B4AD3D-6C93-44BC-9123-10DDA05B8073}" type="slidenum">
              <a:rPr lang="en-GB" smtClean="0"/>
              <a:t>36</a:t>
            </a:fld>
            <a:endParaRPr lang="en-GB" dirty="0"/>
          </a:p>
        </p:txBody>
      </p:sp>
    </p:spTree>
    <p:extLst>
      <p:ext uri="{BB962C8B-B14F-4D97-AF65-F5344CB8AC3E}">
        <p14:creationId xmlns:p14="http://schemas.microsoft.com/office/powerpoint/2010/main" val="34017794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EAF12F-04ED-CBCE-2C16-DF25422198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D88983-7EE9-F95A-90E0-996962FB68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6918EF-AC5D-DA6B-F1AC-2E3E0FEF3A04}"/>
              </a:ext>
            </a:extLst>
          </p:cNvPr>
          <p:cNvSpPr>
            <a:spLocks noGrp="1"/>
          </p:cNvSpPr>
          <p:nvPr>
            <p:ph type="body" idx="1"/>
          </p:nvPr>
        </p:nvSpPr>
        <p:spPr/>
        <p:txBody>
          <a:bodyPr/>
          <a:lstStyle/>
          <a:p>
            <a:r>
              <a:rPr lang="cs-CZ" noProof="0" dirty="0"/>
              <a:t>Křivka LIS v případě konstantních cen vstupů</a:t>
            </a:r>
          </a:p>
          <a:p>
            <a:r>
              <a:rPr lang="cs-CZ" noProof="0" dirty="0"/>
              <a:t>Na obrázku a jsou znázorněny nákladové křivky typické firmy, na obrázku b křivky krátkodobé tržní nabídky (S) a tržní poptávky (D).</a:t>
            </a:r>
          </a:p>
          <a:p>
            <a:endParaRPr lang="cs-CZ" noProof="0" dirty="0"/>
          </a:p>
          <a:p>
            <a:r>
              <a:rPr lang="cs-CZ" noProof="0" dirty="0"/>
              <a:t>Východiskem je dlouhodobá rovnováha odvětví (bod A na obr. b). Typická firma bude při rovnovážné ceně P1 vyrábět krátkodobý optimální výstup Q1</a:t>
            </a:r>
          </a:p>
          <a:p>
            <a:r>
              <a:rPr lang="cs-CZ" noProof="0" dirty="0"/>
              <a:t>(obr. a), protože je dodržena podmínka P = SMC. Výstup firmy Q1 představuje současně dlouhodobé optimum firmy, neboť v něm platí rovnost P = LMC a je dodržena vlastnost dlouhodobého optima P = LAC. Ekonomický zisk firmy je roven nule a počet firem v odvětví je stabilizován. </a:t>
            </a:r>
          </a:p>
        </p:txBody>
      </p:sp>
      <p:sp>
        <p:nvSpPr>
          <p:cNvPr id="4" name="Slide Number Placeholder 3">
            <a:extLst>
              <a:ext uri="{FF2B5EF4-FFF2-40B4-BE49-F238E27FC236}">
                <a16:creationId xmlns:a16="http://schemas.microsoft.com/office/drawing/2014/main" id="{A906307A-9D39-6E16-895F-D721700AD647}"/>
              </a:ext>
            </a:extLst>
          </p:cNvPr>
          <p:cNvSpPr>
            <a:spLocks noGrp="1"/>
          </p:cNvSpPr>
          <p:nvPr>
            <p:ph type="sldNum" sz="quarter" idx="5"/>
          </p:nvPr>
        </p:nvSpPr>
        <p:spPr/>
        <p:txBody>
          <a:bodyPr/>
          <a:lstStyle/>
          <a:p>
            <a:fld id="{B6B4AD3D-6C93-44BC-9123-10DDA05B8073}" type="slidenum">
              <a:rPr lang="en-GB" smtClean="0"/>
              <a:t>37</a:t>
            </a:fld>
            <a:endParaRPr lang="en-GB" dirty="0"/>
          </a:p>
        </p:txBody>
      </p:sp>
    </p:spTree>
    <p:extLst>
      <p:ext uri="{BB962C8B-B14F-4D97-AF65-F5344CB8AC3E}">
        <p14:creationId xmlns:p14="http://schemas.microsoft.com/office/powerpoint/2010/main" val="15510230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69B0A-EDFA-9BB9-560E-D67762408E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809D28-A5C1-4159-ECD4-206A18DA48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6E678C-13D8-C1C8-D767-FB6B9A208559}"/>
              </a:ext>
            </a:extLst>
          </p:cNvPr>
          <p:cNvSpPr>
            <a:spLocks noGrp="1"/>
          </p:cNvSpPr>
          <p:nvPr>
            <p:ph type="body" idx="1"/>
          </p:nvPr>
        </p:nvSpPr>
        <p:spPr/>
        <p:txBody>
          <a:bodyPr/>
          <a:lstStyle/>
          <a:p>
            <a:r>
              <a:rPr lang="cs-CZ" noProof="0" dirty="0"/>
              <a:t>Předpokládejme nyní, že dojde k růstu tržní poptávky, což se projeví posunem křivky tržní poptávky doprava (D‘ na obr. b). To vyvolá následující reakci:</a:t>
            </a:r>
          </a:p>
          <a:p>
            <a:r>
              <a:rPr lang="cs-CZ" noProof="0" dirty="0"/>
              <a:t>a) V krátkém období, kdy je počet firem v odvětví konstantní, dojde k růstu tržní ceny na úroveň P2, každá z firem zvýší svůj výstup z Q1 na Q2 a bude realizovat ekonomický zisk (P2 - SAC) ∙ Q2.</a:t>
            </a:r>
          </a:p>
          <a:p>
            <a:r>
              <a:rPr lang="cs-CZ" noProof="0" dirty="0"/>
              <a:t>b) V dlouhém období vede existence ekonomického zisku k přílivu nových firem do odvětví, což způsobí růst nabídky odvětví a posun křivky tržní nabídky doprava. Krátkodobá křivka tržní nabídky se bude posouvat a tržní cena bude klesat tak dlouho, dokud firmy nebudou realizovat nulový ekonomický zisk. To bude v průsečíku křivek D a S při rovnovážné ceně P1 a tržním množství QT2. Tak vzniká nová rovnováha odvětví v bodě B.</a:t>
            </a:r>
          </a:p>
          <a:p>
            <a:r>
              <a:rPr lang="cs-CZ" noProof="0" dirty="0"/>
              <a:t>Výsledkem uvedených procesů je skutečnost, že tržní cena se v dlouhém období po dočasném zvýšení vrací na původní úroveň (P1) a výstup odvětví roste (z QT1 na QT2). Z hlediska firmy se pozitivní ekonomický zisk mění v nulový ekonomický zisk a optimální výstup klesá zpět na Q1. </a:t>
            </a:r>
          </a:p>
          <a:p>
            <a:r>
              <a:rPr lang="cs-CZ" noProof="0" dirty="0"/>
              <a:t>K analogickému procesu by došlo v případě poklesu tržní poptávky, ale výstup odvětví by klesl. </a:t>
            </a:r>
          </a:p>
          <a:p>
            <a:endParaRPr lang="cs-CZ" noProof="0" dirty="0"/>
          </a:p>
        </p:txBody>
      </p:sp>
      <p:sp>
        <p:nvSpPr>
          <p:cNvPr id="4" name="Slide Number Placeholder 3">
            <a:extLst>
              <a:ext uri="{FF2B5EF4-FFF2-40B4-BE49-F238E27FC236}">
                <a16:creationId xmlns:a16="http://schemas.microsoft.com/office/drawing/2014/main" id="{02BDFA87-2814-C5F9-7DF0-FC9A296F06C5}"/>
              </a:ext>
            </a:extLst>
          </p:cNvPr>
          <p:cNvSpPr>
            <a:spLocks noGrp="1"/>
          </p:cNvSpPr>
          <p:nvPr>
            <p:ph type="sldNum" sz="quarter" idx="5"/>
          </p:nvPr>
        </p:nvSpPr>
        <p:spPr/>
        <p:txBody>
          <a:bodyPr/>
          <a:lstStyle/>
          <a:p>
            <a:fld id="{B6B4AD3D-6C93-44BC-9123-10DDA05B8073}" type="slidenum">
              <a:rPr lang="en-GB" smtClean="0"/>
              <a:t>38</a:t>
            </a:fld>
            <a:endParaRPr lang="en-GB" dirty="0"/>
          </a:p>
        </p:txBody>
      </p:sp>
    </p:spTree>
    <p:extLst>
      <p:ext uri="{BB962C8B-B14F-4D97-AF65-F5344CB8AC3E}">
        <p14:creationId xmlns:p14="http://schemas.microsoft.com/office/powerpoint/2010/main" val="8332435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93192E-1F38-A1CD-C405-9DB9488BB0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FF53B9-C592-C142-03CB-95A884CE36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9416B5-CEC6-901A-4DF5-02B8176F8C77}"/>
              </a:ext>
            </a:extLst>
          </p:cNvPr>
          <p:cNvSpPr>
            <a:spLocks noGrp="1"/>
          </p:cNvSpPr>
          <p:nvPr>
            <p:ph type="body" idx="1"/>
          </p:nvPr>
        </p:nvSpPr>
        <p:spPr/>
        <p:txBody>
          <a:bodyPr/>
          <a:lstStyle/>
          <a:p>
            <a:r>
              <a:rPr lang="cs-CZ" noProof="0" dirty="0"/>
              <a:t>Spojením rovnovážných bodů A </a:t>
            </a:r>
            <a:r>
              <a:rPr lang="cs-CZ" noProof="0" dirty="0" err="1"/>
              <a:t>a</a:t>
            </a:r>
            <a:r>
              <a:rPr lang="cs-CZ" noProof="0" dirty="0"/>
              <a:t> B zjistíme, že křivka nabídky odvětví v dlouhém období (LIS) má tvar přímky rovnoběžné s osou x. Její vzdálenost od osy x je dána úrovní ceny, která se rovná minimálním dlouhodobým průměrným nákladům.</a:t>
            </a:r>
          </a:p>
          <a:p>
            <a:r>
              <a:rPr lang="cs-CZ" noProof="0" dirty="0"/>
              <a:t>Dokonale konkurenční odvětví je v dlouhodobé rovnováze, jestliže firmy maximalizující zisk necítí potřebu z odvětví odejít nebo do něj vstoupit. Tento stav nastává při takovém počtu firem v odvětví, kdy každá z nich realizuje dlouhodobý optimální výstup, při němž platí P = LMC = LAC a při němž jsou jejich dlouhodobé průměrné náklady minimální.</a:t>
            </a:r>
          </a:p>
          <a:p>
            <a:r>
              <a:rPr lang="cs-CZ" noProof="0" dirty="0"/>
              <a:t>Křivka LIS v podobě horizontální přímky v úrovni ceny P1 je jedním ze tří případů, které mohou nastat. Znázorňuje dlouhodobou nabídku odvětví s konstantními náklady. Odvětví s konstantními náklady je charakterizováno jedním z předpokladů analýzy firmy: růst výstupu odvětví nevede k růstu cen vstupů. To znamená, že příchod nových firem do odvětví v dlouhém období nezpůsobí růst nákladů existujících firem. Reálně je tento stav umožněn např. tím, že firmy používají ve výrobě jen </a:t>
            </a:r>
          </a:p>
          <a:p>
            <a:r>
              <a:rPr lang="cs-CZ" noProof="0" dirty="0"/>
              <a:t>nepatrnou část existujících a jim dostupných zdrojů, nebo tím, že dané vstupy jsou používány v širokém měřítku v mnoha odvětvích. Firmy přicházející do odvětví tedy již těmito výrobními faktory disponují a nezvyšují svou poptávkou ani jejich cenu, ani náklady firem, které již v odvětví vyrábějí. </a:t>
            </a:r>
          </a:p>
          <a:p>
            <a:r>
              <a:rPr lang="cs-CZ" noProof="0" dirty="0"/>
              <a:t>Skutečnost, že výstup odvětví může být zvětšován, aniž by rostly náklady, znamená, že objem produkce odvětví lze neustále zvyšovat. Růst výstupu odvětví však naráží na omezení dané tržními podmínkami, zejména úrovní tržní poptávky. Charakteristickým rysem odvětví s konstantními náklady je tedy růst, resp. pokles výstupu v dlouhém období, aniž by se změnila tržní cena, což vyplývá i z ekonomické interpretace dokonale elastické křivky LIS.</a:t>
            </a:r>
          </a:p>
        </p:txBody>
      </p:sp>
      <p:sp>
        <p:nvSpPr>
          <p:cNvPr id="4" name="Slide Number Placeholder 3">
            <a:extLst>
              <a:ext uri="{FF2B5EF4-FFF2-40B4-BE49-F238E27FC236}">
                <a16:creationId xmlns:a16="http://schemas.microsoft.com/office/drawing/2014/main" id="{623959CB-E7BD-38B7-49A0-F8900BAA8685}"/>
              </a:ext>
            </a:extLst>
          </p:cNvPr>
          <p:cNvSpPr>
            <a:spLocks noGrp="1"/>
          </p:cNvSpPr>
          <p:nvPr>
            <p:ph type="sldNum" sz="quarter" idx="5"/>
          </p:nvPr>
        </p:nvSpPr>
        <p:spPr/>
        <p:txBody>
          <a:bodyPr/>
          <a:lstStyle/>
          <a:p>
            <a:fld id="{B6B4AD3D-6C93-44BC-9123-10DDA05B8073}" type="slidenum">
              <a:rPr lang="en-GB" smtClean="0"/>
              <a:t>39</a:t>
            </a:fld>
            <a:endParaRPr lang="en-GB" dirty="0"/>
          </a:p>
        </p:txBody>
      </p:sp>
    </p:spTree>
    <p:extLst>
      <p:ext uri="{BB962C8B-B14F-4D97-AF65-F5344CB8AC3E}">
        <p14:creationId xmlns:p14="http://schemas.microsoft.com/office/powerpoint/2010/main" val="2765715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19CE3-30A1-FC79-8C32-A63E18D7A3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F5EE13-3874-70E2-6D48-A39ECCDA4E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36323C-C24C-EB10-7CD2-2076A9FBDCFA}"/>
              </a:ext>
            </a:extLst>
          </p:cNvPr>
          <p:cNvSpPr>
            <a:spLocks noGrp="1"/>
          </p:cNvSpPr>
          <p:nvPr>
            <p:ph type="body" idx="1"/>
          </p:nvPr>
        </p:nvSpPr>
        <p:spPr/>
        <p:txBody>
          <a:bodyPr/>
          <a:lstStyle/>
          <a:p>
            <a:r>
              <a:rPr lang="en-GB" dirty="0"/>
              <a:t>Pro </a:t>
            </a:r>
            <a:r>
              <a:rPr lang="en-GB" dirty="0" err="1"/>
              <a:t>výstup</a:t>
            </a:r>
            <a:r>
              <a:rPr lang="en-GB" dirty="0"/>
              <a:t>, </a:t>
            </a:r>
            <a:r>
              <a:rPr lang="en-GB" dirty="0" err="1"/>
              <a:t>který</a:t>
            </a:r>
            <a:r>
              <a:rPr lang="en-GB" dirty="0"/>
              <a:t> je </a:t>
            </a:r>
            <a:r>
              <a:rPr lang="en-GB" dirty="0" err="1"/>
              <a:t>menší</a:t>
            </a:r>
            <a:r>
              <a:rPr lang="en-GB" dirty="0"/>
              <a:t> </a:t>
            </a:r>
            <a:r>
              <a:rPr lang="en-GB" dirty="0" err="1"/>
              <a:t>než</a:t>
            </a:r>
            <a:r>
              <a:rPr lang="en-GB" dirty="0"/>
              <a:t> </a:t>
            </a:r>
            <a:r>
              <a:rPr lang="en-GB" dirty="0" err="1"/>
              <a:t>optimální</a:t>
            </a:r>
            <a:r>
              <a:rPr lang="en-GB" dirty="0"/>
              <a:t> (</a:t>
            </a:r>
            <a:r>
              <a:rPr lang="en-GB" dirty="0" err="1"/>
              <a:t>tj</a:t>
            </a:r>
            <a:r>
              <a:rPr lang="en-GB" dirty="0"/>
              <a:t>. Q &lt; Q*), </a:t>
            </a:r>
            <a:r>
              <a:rPr lang="en-GB" dirty="0" err="1"/>
              <a:t>musí</a:t>
            </a:r>
            <a:r>
              <a:rPr lang="en-GB" dirty="0"/>
              <a:t> </a:t>
            </a:r>
            <a:r>
              <a:rPr lang="en-GB" dirty="0" err="1"/>
              <a:t>být</a:t>
            </a:r>
            <a:r>
              <a:rPr lang="en-GB" dirty="0"/>
              <a:t> </a:t>
            </a:r>
            <a:r>
              <a:rPr lang="en-GB" dirty="0" err="1"/>
              <a:t>zisk</a:t>
            </a:r>
            <a:r>
              <a:rPr lang="en-GB" dirty="0"/>
              <a:t> </a:t>
            </a:r>
            <a:r>
              <a:rPr lang="en-GB" dirty="0" err="1"/>
              <a:t>rostoucí</a:t>
            </a:r>
            <a:r>
              <a:rPr lang="en-GB" dirty="0"/>
              <a:t>, </a:t>
            </a:r>
            <a:r>
              <a:rPr lang="en-GB" dirty="0" err="1"/>
              <a:t>jinými</a:t>
            </a:r>
            <a:r>
              <a:rPr lang="en-GB" dirty="0"/>
              <a:t> </a:t>
            </a:r>
            <a:r>
              <a:rPr lang="en-GB" dirty="0" err="1"/>
              <a:t>slovy</a:t>
            </a:r>
            <a:r>
              <a:rPr lang="en-GB" dirty="0"/>
              <a:t>, </a:t>
            </a:r>
            <a:r>
              <a:rPr lang="en-GB" dirty="0" err="1"/>
              <a:t>směrnice</a:t>
            </a:r>
            <a:r>
              <a:rPr lang="en-GB" dirty="0"/>
              <a:t> </a:t>
            </a:r>
            <a:r>
              <a:rPr lang="en-GB" dirty="0" err="1"/>
              <a:t>ziskové</a:t>
            </a:r>
            <a:r>
              <a:rPr lang="en-GB" dirty="0"/>
              <a:t> </a:t>
            </a:r>
            <a:r>
              <a:rPr lang="en-GB" dirty="0" err="1"/>
              <a:t>funkce</a:t>
            </a:r>
            <a:r>
              <a:rPr lang="en-GB" dirty="0"/>
              <a:t> je </a:t>
            </a:r>
            <a:r>
              <a:rPr lang="en-GB" dirty="0" err="1"/>
              <a:t>kladná</a:t>
            </a:r>
            <a:r>
              <a:rPr lang="en-GB" dirty="0"/>
              <a:t> : (d</a:t>
            </a:r>
            <a:r>
              <a:rPr lang="el-GR" dirty="0"/>
              <a:t>π/</a:t>
            </a:r>
            <a:r>
              <a:rPr lang="en-GB" dirty="0" err="1"/>
              <a:t>dQ</a:t>
            </a:r>
            <a:r>
              <a:rPr lang="en-GB" dirty="0"/>
              <a:t>) &gt; 0. </a:t>
            </a:r>
            <a:r>
              <a:rPr lang="en-GB" dirty="0" err="1"/>
              <a:t>Výstup</a:t>
            </a:r>
            <a:r>
              <a:rPr lang="en-GB" dirty="0"/>
              <a:t> </a:t>
            </a:r>
            <a:r>
              <a:rPr lang="en-GB" dirty="0" err="1"/>
              <a:t>větší</a:t>
            </a:r>
            <a:r>
              <a:rPr lang="en-GB" dirty="0"/>
              <a:t> </a:t>
            </a:r>
            <a:r>
              <a:rPr lang="en-GB" dirty="0" err="1"/>
              <a:t>než</a:t>
            </a:r>
            <a:r>
              <a:rPr lang="en-GB" dirty="0"/>
              <a:t> </a:t>
            </a:r>
            <a:r>
              <a:rPr lang="en-GB" dirty="0" err="1"/>
              <a:t>optimální</a:t>
            </a:r>
            <a:r>
              <a:rPr lang="en-GB" dirty="0"/>
              <a:t> (Q &gt; Q*) by </a:t>
            </a:r>
            <a:r>
              <a:rPr lang="en-GB" dirty="0" err="1"/>
              <a:t>firma</a:t>
            </a:r>
            <a:r>
              <a:rPr lang="en-GB" dirty="0"/>
              <a:t> </a:t>
            </a:r>
            <a:r>
              <a:rPr lang="en-GB" dirty="0" err="1"/>
              <a:t>realizovala</a:t>
            </a:r>
            <a:r>
              <a:rPr lang="en-GB" dirty="0"/>
              <a:t> s </a:t>
            </a:r>
            <a:r>
              <a:rPr lang="en-GB" dirty="0" err="1"/>
              <a:t>klesajícím</a:t>
            </a:r>
            <a:r>
              <a:rPr lang="en-GB" dirty="0"/>
              <a:t> </a:t>
            </a:r>
            <a:r>
              <a:rPr lang="en-GB" dirty="0" err="1"/>
              <a:t>ziskem</a:t>
            </a:r>
            <a:r>
              <a:rPr lang="en-GB" dirty="0"/>
              <a:t>, </a:t>
            </a:r>
            <a:r>
              <a:rPr lang="en-GB" dirty="0" err="1"/>
              <a:t>takže</a:t>
            </a:r>
            <a:r>
              <a:rPr lang="en-GB" dirty="0"/>
              <a:t> </a:t>
            </a:r>
            <a:r>
              <a:rPr lang="en-GB" dirty="0" err="1"/>
              <a:t>směrnice</a:t>
            </a:r>
            <a:r>
              <a:rPr lang="en-GB" dirty="0"/>
              <a:t> </a:t>
            </a:r>
            <a:r>
              <a:rPr lang="en-GB" dirty="0" err="1"/>
              <a:t>ziskové</a:t>
            </a:r>
            <a:r>
              <a:rPr lang="en-GB" dirty="0"/>
              <a:t> </a:t>
            </a:r>
            <a:r>
              <a:rPr lang="en-GB" dirty="0" err="1"/>
              <a:t>funkce</a:t>
            </a:r>
            <a:r>
              <a:rPr lang="en-GB" dirty="0"/>
              <a:t> by </a:t>
            </a:r>
            <a:r>
              <a:rPr lang="en-GB" dirty="0" err="1"/>
              <a:t>byla</a:t>
            </a:r>
            <a:r>
              <a:rPr lang="en-GB" dirty="0"/>
              <a:t> </a:t>
            </a:r>
            <a:r>
              <a:rPr lang="en-GB" dirty="0" err="1"/>
              <a:t>záporná</a:t>
            </a:r>
            <a:r>
              <a:rPr lang="en-GB" dirty="0"/>
              <a:t>: (d</a:t>
            </a:r>
            <a:r>
              <a:rPr lang="el-GR" dirty="0"/>
              <a:t>π/</a:t>
            </a:r>
            <a:r>
              <a:rPr lang="en-GB" dirty="0" err="1"/>
              <a:t>dQ</a:t>
            </a:r>
            <a:r>
              <a:rPr lang="en-GB" dirty="0"/>
              <a:t>) &lt; 0.</a:t>
            </a:r>
          </a:p>
          <a:p>
            <a:r>
              <a:rPr lang="en-GB" dirty="0" err="1"/>
              <a:t>Postačující</a:t>
            </a:r>
            <a:r>
              <a:rPr lang="en-GB" dirty="0"/>
              <a:t> </a:t>
            </a:r>
            <a:r>
              <a:rPr lang="en-GB" dirty="0" err="1"/>
              <a:t>podmínka</a:t>
            </a:r>
            <a:r>
              <a:rPr lang="en-GB" dirty="0"/>
              <a:t> </a:t>
            </a:r>
            <a:r>
              <a:rPr lang="en-GB" dirty="0" err="1"/>
              <a:t>maximalizace</a:t>
            </a:r>
            <a:r>
              <a:rPr lang="en-GB" dirty="0"/>
              <a:t> </a:t>
            </a:r>
            <a:r>
              <a:rPr lang="en-GB" dirty="0" err="1"/>
              <a:t>zisku</a:t>
            </a:r>
            <a:r>
              <a:rPr lang="en-GB" dirty="0"/>
              <a:t> je </a:t>
            </a:r>
            <a:r>
              <a:rPr lang="en-GB" dirty="0" err="1"/>
              <a:t>implicitně</a:t>
            </a:r>
            <a:r>
              <a:rPr lang="en-GB" dirty="0"/>
              <a:t> </a:t>
            </a:r>
            <a:r>
              <a:rPr lang="en-GB" dirty="0" err="1"/>
              <a:t>spojena</a:t>
            </a:r>
            <a:r>
              <a:rPr lang="en-GB" dirty="0"/>
              <a:t> s </a:t>
            </a:r>
            <a:r>
              <a:rPr lang="en-GB" dirty="0" err="1"/>
              <a:t>požadavkem</a:t>
            </a:r>
            <a:r>
              <a:rPr lang="en-GB" dirty="0"/>
              <a:t> </a:t>
            </a:r>
            <a:r>
              <a:rPr lang="en-GB" dirty="0" err="1"/>
              <a:t>rostoucích</a:t>
            </a:r>
            <a:r>
              <a:rPr lang="en-GB" dirty="0"/>
              <a:t> </a:t>
            </a:r>
            <a:r>
              <a:rPr lang="en-GB" dirty="0" err="1"/>
              <a:t>mezních</a:t>
            </a:r>
            <a:r>
              <a:rPr lang="en-GB" dirty="0"/>
              <a:t> </a:t>
            </a:r>
            <a:r>
              <a:rPr lang="en-GB" dirty="0" err="1"/>
              <a:t>nákladů</a:t>
            </a:r>
            <a:r>
              <a:rPr lang="en-GB" dirty="0"/>
              <a:t>. V </a:t>
            </a:r>
            <a:r>
              <a:rPr lang="cs-CZ" dirty="0"/>
              <a:t>obrázku</a:t>
            </a:r>
            <a:r>
              <a:rPr lang="en-GB" dirty="0"/>
              <a:t> </a:t>
            </a:r>
            <a:r>
              <a:rPr lang="cs-CZ" dirty="0"/>
              <a:t>(</a:t>
            </a:r>
            <a:r>
              <a:rPr lang="cs-CZ" dirty="0" err="1"/>
              <a:t>sn</a:t>
            </a:r>
            <a:r>
              <a:rPr lang="cs-CZ" dirty="0"/>
              <a:t>. 8) </a:t>
            </a:r>
            <a:r>
              <a:rPr lang="en-GB" dirty="0" err="1"/>
              <a:t>vidíme</a:t>
            </a:r>
            <a:r>
              <a:rPr lang="en-GB" dirty="0"/>
              <a:t>, </a:t>
            </a:r>
            <a:r>
              <a:rPr lang="en-GB" dirty="0" err="1"/>
              <a:t>že</a:t>
            </a:r>
            <a:r>
              <a:rPr lang="en-GB" dirty="0"/>
              <a:t> </a:t>
            </a:r>
            <a:r>
              <a:rPr lang="en-GB" dirty="0" err="1"/>
              <a:t>podmínkou</a:t>
            </a:r>
            <a:r>
              <a:rPr lang="en-GB" dirty="0"/>
              <a:t> </a:t>
            </a:r>
            <a:r>
              <a:rPr lang="en-GB" dirty="0" err="1"/>
              <a:t>maximalizace</a:t>
            </a:r>
            <a:r>
              <a:rPr lang="en-GB" dirty="0"/>
              <a:t> </a:t>
            </a:r>
            <a:r>
              <a:rPr lang="en-GB" dirty="0" err="1"/>
              <a:t>zisku</a:t>
            </a:r>
            <a:r>
              <a:rPr lang="en-GB" dirty="0"/>
              <a:t> je </a:t>
            </a:r>
            <a:r>
              <a:rPr lang="en-GB" dirty="0" err="1"/>
              <a:t>jednak</a:t>
            </a:r>
            <a:r>
              <a:rPr lang="en-GB" dirty="0"/>
              <a:t> </a:t>
            </a:r>
            <a:r>
              <a:rPr lang="en-GB" dirty="0" err="1"/>
              <a:t>rovnost</a:t>
            </a:r>
            <a:r>
              <a:rPr lang="en-GB" dirty="0"/>
              <a:t> MR % MC a </a:t>
            </a:r>
            <a:r>
              <a:rPr lang="en-GB" dirty="0" err="1"/>
              <a:t>jednak</a:t>
            </a:r>
            <a:r>
              <a:rPr lang="en-GB" dirty="0"/>
              <a:t> </a:t>
            </a:r>
            <a:r>
              <a:rPr lang="en-GB" dirty="0" err="1"/>
              <a:t>rostoucí</a:t>
            </a:r>
            <a:r>
              <a:rPr lang="en-GB" dirty="0"/>
              <a:t> </a:t>
            </a:r>
            <a:r>
              <a:rPr lang="en-GB" dirty="0" err="1"/>
              <a:t>charakter</a:t>
            </a:r>
            <a:r>
              <a:rPr lang="en-GB" dirty="0"/>
              <a:t> </a:t>
            </a:r>
            <a:r>
              <a:rPr lang="en-GB" dirty="0" err="1"/>
              <a:t>funkce</a:t>
            </a:r>
            <a:r>
              <a:rPr lang="en-GB" dirty="0"/>
              <a:t> </a:t>
            </a:r>
            <a:r>
              <a:rPr lang="en-GB" dirty="0" err="1"/>
              <a:t>mezních</a:t>
            </a:r>
            <a:r>
              <a:rPr lang="en-GB" dirty="0"/>
              <a:t> </a:t>
            </a:r>
            <a:r>
              <a:rPr lang="en-GB" dirty="0" err="1"/>
              <a:t>nákladů</a:t>
            </a:r>
            <a:r>
              <a:rPr lang="en-GB" dirty="0"/>
              <a:t> pro </a:t>
            </a:r>
            <a:r>
              <a:rPr lang="en-GB" dirty="0" err="1"/>
              <a:t>jakýkoliv</a:t>
            </a:r>
            <a:r>
              <a:rPr lang="en-GB" dirty="0"/>
              <a:t> </a:t>
            </a:r>
            <a:r>
              <a:rPr lang="en-GB" dirty="0" err="1"/>
              <a:t>objem</a:t>
            </a:r>
            <a:r>
              <a:rPr lang="en-GB" dirty="0"/>
              <a:t> </a:t>
            </a:r>
            <a:r>
              <a:rPr lang="en-GB" dirty="0" err="1"/>
              <a:t>výstupu</a:t>
            </a:r>
            <a:r>
              <a:rPr lang="en-GB" dirty="0"/>
              <a:t>. </a:t>
            </a:r>
            <a:r>
              <a:rPr lang="en-GB" dirty="0" err="1"/>
              <a:t>Kdyby</a:t>
            </a:r>
            <a:r>
              <a:rPr lang="en-GB" dirty="0"/>
              <a:t> </a:t>
            </a:r>
            <a:r>
              <a:rPr lang="en-GB" dirty="0" err="1"/>
              <a:t>totiž</a:t>
            </a:r>
            <a:r>
              <a:rPr lang="en-GB" dirty="0"/>
              <a:t> </a:t>
            </a:r>
            <a:r>
              <a:rPr lang="en-GB" dirty="0" err="1"/>
              <a:t>firma</a:t>
            </a:r>
            <a:r>
              <a:rPr lang="en-GB" dirty="0"/>
              <a:t> </a:t>
            </a:r>
            <a:r>
              <a:rPr lang="en-GB" dirty="0" err="1"/>
              <a:t>vyráběla</a:t>
            </a:r>
            <a:r>
              <a:rPr lang="en-GB" dirty="0"/>
              <a:t> </a:t>
            </a:r>
            <a:r>
              <a:rPr lang="en-GB" dirty="0" err="1"/>
              <a:t>výstup</a:t>
            </a:r>
            <a:r>
              <a:rPr lang="en-GB" dirty="0"/>
              <a:t>, </a:t>
            </a:r>
            <a:r>
              <a:rPr lang="en-GB" dirty="0" err="1"/>
              <a:t>odvozený</a:t>
            </a:r>
            <a:r>
              <a:rPr lang="en-GB" dirty="0"/>
              <a:t> z </a:t>
            </a:r>
            <a:r>
              <a:rPr lang="en-GB" dirty="0" err="1"/>
              <a:t>průsečíku</a:t>
            </a:r>
            <a:r>
              <a:rPr lang="en-GB" dirty="0"/>
              <a:t> </a:t>
            </a:r>
            <a:r>
              <a:rPr lang="en-GB" dirty="0" err="1"/>
              <a:t>mezních</a:t>
            </a:r>
            <a:r>
              <a:rPr lang="en-GB" dirty="0"/>
              <a:t> </a:t>
            </a:r>
            <a:r>
              <a:rPr lang="en-GB" dirty="0" err="1"/>
              <a:t>příjmů</a:t>
            </a:r>
            <a:r>
              <a:rPr lang="en-GB" dirty="0"/>
              <a:t> a </a:t>
            </a:r>
            <a:r>
              <a:rPr lang="en-GB" dirty="0" err="1"/>
              <a:t>klesajících</a:t>
            </a:r>
            <a:r>
              <a:rPr lang="en-GB" dirty="0"/>
              <a:t> </a:t>
            </a:r>
            <a:r>
              <a:rPr lang="en-GB" dirty="0" err="1"/>
              <a:t>mezních</a:t>
            </a:r>
            <a:r>
              <a:rPr lang="en-GB" dirty="0"/>
              <a:t> </a:t>
            </a:r>
            <a:r>
              <a:rPr lang="en-GB" dirty="0" err="1"/>
              <a:t>nákladů</a:t>
            </a:r>
            <a:r>
              <a:rPr lang="en-GB" dirty="0"/>
              <a:t>, </a:t>
            </a:r>
            <a:r>
              <a:rPr lang="en-GB" dirty="0" err="1"/>
              <a:t>nešlo</a:t>
            </a:r>
            <a:r>
              <a:rPr lang="en-GB" dirty="0"/>
              <a:t> by o </a:t>
            </a:r>
            <a:r>
              <a:rPr lang="en-GB" dirty="0" err="1"/>
              <a:t>optimální</a:t>
            </a:r>
            <a:r>
              <a:rPr lang="en-GB" dirty="0"/>
              <a:t> </a:t>
            </a:r>
            <a:r>
              <a:rPr lang="en-GB" dirty="0" err="1"/>
              <a:t>výstup</a:t>
            </a:r>
            <a:r>
              <a:rPr lang="en-GB" dirty="0"/>
              <a:t>, </a:t>
            </a:r>
            <a:r>
              <a:rPr lang="en-GB" dirty="0" err="1"/>
              <a:t>neboť</a:t>
            </a:r>
            <a:r>
              <a:rPr lang="en-GB" dirty="0"/>
              <a:t> </a:t>
            </a:r>
            <a:r>
              <a:rPr lang="en-GB" dirty="0" err="1"/>
              <a:t>růst</a:t>
            </a:r>
            <a:r>
              <a:rPr lang="en-GB" dirty="0"/>
              <a:t> </a:t>
            </a:r>
            <a:r>
              <a:rPr lang="en-GB" dirty="0" err="1"/>
              <a:t>výstupu</a:t>
            </a:r>
            <a:r>
              <a:rPr lang="en-GB" dirty="0"/>
              <a:t> by </a:t>
            </a:r>
            <a:r>
              <a:rPr lang="en-GB" dirty="0" err="1"/>
              <a:t>zvětšil</a:t>
            </a:r>
            <a:r>
              <a:rPr lang="en-GB" dirty="0"/>
              <a:t> </a:t>
            </a:r>
            <a:r>
              <a:rPr lang="en-GB" dirty="0" err="1"/>
              <a:t>více</a:t>
            </a:r>
            <a:r>
              <a:rPr lang="en-GB" dirty="0"/>
              <a:t> </a:t>
            </a:r>
            <a:r>
              <a:rPr lang="en-GB" dirty="0" err="1"/>
              <a:t>příjmy</a:t>
            </a:r>
            <a:r>
              <a:rPr lang="en-GB" dirty="0"/>
              <a:t> </a:t>
            </a:r>
            <a:r>
              <a:rPr lang="en-GB" dirty="0" err="1"/>
              <a:t>než</a:t>
            </a:r>
            <a:r>
              <a:rPr lang="en-GB" dirty="0"/>
              <a:t> </a:t>
            </a:r>
            <a:r>
              <a:rPr lang="en-GB" dirty="0" err="1"/>
              <a:t>náklady</a:t>
            </a:r>
            <a:r>
              <a:rPr lang="en-GB" dirty="0"/>
              <a:t> </a:t>
            </a:r>
            <a:r>
              <a:rPr lang="en-GB" dirty="0" err="1"/>
              <a:t>firmy</a:t>
            </a:r>
            <a:r>
              <a:rPr lang="en-GB" dirty="0"/>
              <a:t> (</a:t>
            </a:r>
            <a:r>
              <a:rPr lang="en-GB" dirty="0" err="1"/>
              <a:t>které</a:t>
            </a:r>
            <a:r>
              <a:rPr lang="en-GB" dirty="0"/>
              <a:t> s </a:t>
            </a:r>
            <a:r>
              <a:rPr lang="en-GB" dirty="0" err="1"/>
              <a:t>dodatečnou</a:t>
            </a:r>
            <a:r>
              <a:rPr lang="en-GB" dirty="0"/>
              <a:t> </a:t>
            </a:r>
            <a:r>
              <a:rPr lang="en-GB" dirty="0" err="1"/>
              <a:t>jednotkou</a:t>
            </a:r>
            <a:r>
              <a:rPr lang="en-GB" dirty="0"/>
              <a:t> </a:t>
            </a:r>
            <a:r>
              <a:rPr lang="en-GB" dirty="0" err="1"/>
              <a:t>výstupu</a:t>
            </a:r>
            <a:r>
              <a:rPr lang="en-GB" dirty="0"/>
              <a:t> </a:t>
            </a:r>
            <a:r>
              <a:rPr lang="en-GB" dirty="0" err="1"/>
              <a:t>klesají</a:t>
            </a:r>
            <a:r>
              <a:rPr lang="en-GB" dirty="0"/>
              <a:t>).</a:t>
            </a:r>
          </a:p>
        </p:txBody>
      </p:sp>
      <p:sp>
        <p:nvSpPr>
          <p:cNvPr id="4" name="Slide Number Placeholder 3">
            <a:extLst>
              <a:ext uri="{FF2B5EF4-FFF2-40B4-BE49-F238E27FC236}">
                <a16:creationId xmlns:a16="http://schemas.microsoft.com/office/drawing/2014/main" id="{6500AA41-EC8A-C328-7E9A-946F6B7C74AB}"/>
              </a:ext>
            </a:extLst>
          </p:cNvPr>
          <p:cNvSpPr>
            <a:spLocks noGrp="1"/>
          </p:cNvSpPr>
          <p:nvPr>
            <p:ph type="sldNum" sz="quarter" idx="5"/>
          </p:nvPr>
        </p:nvSpPr>
        <p:spPr/>
        <p:txBody>
          <a:bodyPr/>
          <a:lstStyle/>
          <a:p>
            <a:fld id="{B6B4AD3D-6C93-44BC-9123-10DDA05B8073}" type="slidenum">
              <a:rPr lang="en-GB" smtClean="0"/>
              <a:t>4</a:t>
            </a:fld>
            <a:endParaRPr lang="en-GB" dirty="0"/>
          </a:p>
        </p:txBody>
      </p:sp>
    </p:spTree>
    <p:extLst>
      <p:ext uri="{BB962C8B-B14F-4D97-AF65-F5344CB8AC3E}">
        <p14:creationId xmlns:p14="http://schemas.microsoft.com/office/powerpoint/2010/main" val="31826341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61DA2-90C5-AC7B-2A91-FD2FBD7244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3CCF52-5087-AB2B-7AE0-62ACCF1ABD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0A0106-111B-734A-E6A6-ECA6D3EED0F4}"/>
              </a:ext>
            </a:extLst>
          </p:cNvPr>
          <p:cNvSpPr>
            <a:spLocks noGrp="1"/>
          </p:cNvSpPr>
          <p:nvPr>
            <p:ph type="body" idx="1"/>
          </p:nvPr>
        </p:nvSpPr>
        <p:spPr/>
        <p:txBody>
          <a:bodyPr/>
          <a:lstStyle/>
          <a:p>
            <a:r>
              <a:rPr lang="cs-CZ" noProof="0" dirty="0"/>
              <a:t>U většiny odvětví dochází s růstem výstupu v dlouhém období k růstu výrobních nákladů. </a:t>
            </a:r>
          </a:p>
          <a:p>
            <a:r>
              <a:rPr lang="cs-CZ" noProof="0" dirty="0"/>
              <a:t>Původní a nově příchozí firmy kupují vstupy, jejichž množství je omezeno, a tlačí tak jejich cenu nahoru. Zvětšený počet firem v odvětví může vyvolat dodatečné vnější náklady spojené např. se znečištěním životního prostředí. Takový odvětví představují druhý ze zmíněných tří případů, a to odvětví s rostoucími náklady. Křivku LIS získáme obdobným postupem jako v předcházejícím případě. </a:t>
            </a:r>
          </a:p>
          <a:p>
            <a:r>
              <a:rPr lang="cs-CZ" noProof="0" dirty="0"/>
              <a:t>Obr. Následující snímek:</a:t>
            </a:r>
          </a:p>
          <a:p>
            <a:r>
              <a:rPr lang="cs-CZ" noProof="0" dirty="0"/>
              <a:t>Vyjdeme opět z dlouhodobé rovnováhy odvětví vznikající v průsečíku tržní poptávkové křivky D a krátkodobé tržní nabídkové křivky S (bod A na obr. b). Z tohoto průsečíku je odvozena úroveň rovnovážné ceny P1 a rovnovážného výstupu odvětví QT1. Firma bude při této ceně vyrábět výstup Q1 (obr. doprava (D‘) a ve vzniku krátkodobé rovnovážné ceny P2. Každá z firem bude zvyšovat svůj výstup podél křivky mezních nákladů až do velikosti Q2, při níž P2 = MC. Současně bude realizovat ekonomický zisk, který je impulsem pro příchod nových firem do odvětví.</a:t>
            </a:r>
          </a:p>
        </p:txBody>
      </p:sp>
      <p:sp>
        <p:nvSpPr>
          <p:cNvPr id="4" name="Slide Number Placeholder 3">
            <a:extLst>
              <a:ext uri="{FF2B5EF4-FFF2-40B4-BE49-F238E27FC236}">
                <a16:creationId xmlns:a16="http://schemas.microsoft.com/office/drawing/2014/main" id="{590DDFD6-36C3-BA75-B736-8C67F0E71B5E}"/>
              </a:ext>
            </a:extLst>
          </p:cNvPr>
          <p:cNvSpPr>
            <a:spLocks noGrp="1"/>
          </p:cNvSpPr>
          <p:nvPr>
            <p:ph type="sldNum" sz="quarter" idx="5"/>
          </p:nvPr>
        </p:nvSpPr>
        <p:spPr/>
        <p:txBody>
          <a:bodyPr/>
          <a:lstStyle/>
          <a:p>
            <a:fld id="{B6B4AD3D-6C93-44BC-9123-10DDA05B8073}" type="slidenum">
              <a:rPr lang="en-GB" smtClean="0"/>
              <a:t>40</a:t>
            </a:fld>
            <a:endParaRPr lang="en-GB" dirty="0"/>
          </a:p>
        </p:txBody>
      </p:sp>
    </p:spTree>
    <p:extLst>
      <p:ext uri="{BB962C8B-B14F-4D97-AF65-F5344CB8AC3E}">
        <p14:creationId xmlns:p14="http://schemas.microsoft.com/office/powerpoint/2010/main" val="21231852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39E7B-A194-4CF9-2582-BEB401797E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535035-1C59-7F17-11F6-2A6DD2B8B6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8F89B1-35EE-DAC5-DC68-AA529B090DB8}"/>
              </a:ext>
            </a:extLst>
          </p:cNvPr>
          <p:cNvSpPr>
            <a:spLocks noGrp="1"/>
          </p:cNvSpPr>
          <p:nvPr>
            <p:ph type="body" idx="1"/>
          </p:nvPr>
        </p:nvSpPr>
        <p:spPr/>
        <p:txBody>
          <a:bodyPr/>
          <a:lstStyle/>
          <a:p>
            <a:r>
              <a:rPr lang="cs-CZ" noProof="0" dirty="0"/>
              <a:t>Rostoucí počet firem v odvětví znamená současně růst poptávky po vstupech a následně růst jejich ceny. Růst nákladů každé z firem způsobí posun všech nákladových křivek na obrázku a směrem nahoru. Za těchto okolností nebude naše reprezentativní firma vyrábět výstup Q2, ale výstup Q‘2. I ten jí umožňuje realizovat ekonomický zisk (i když menší než v případě konstantních nákladů). </a:t>
            </a:r>
          </a:p>
          <a:p>
            <a:r>
              <a:rPr lang="cs-CZ" noProof="0" dirty="0"/>
              <a:t>Příliv firem do odvětví bude trvat tak dlouho, dokud doprava se posunující křivka tržní nabídky nesníží rovnovážnou tržní cenu na úroveň, při níž je ekonomický zisk firem nulový. Za této situace do odvětví nepřichází ani z něj neodchází žádná firma, tzn. že při ceně P3 a tržním množství QT2 vznikl nový bod dlouhodobé rovnováhy (bod B na obr. b). Spojením bodů dlouhodobé rovnováhy odvětví získáme rostoucí křivku LIS.</a:t>
            </a:r>
          </a:p>
          <a:p>
            <a:r>
              <a:rPr lang="cs-CZ" sz="1400" b="1" noProof="0" dirty="0"/>
              <a:t>Poznámka: 1) Rostoucí ceny vstupů, které způsobily relativně menší zvětšení výstupu každé firmy (Q1 &lt; Q2 &lt; Q2) vedou k relativně menšímu posunu křivky tržní nabídky doprava dolů.</a:t>
            </a:r>
          </a:p>
          <a:p>
            <a:r>
              <a:rPr lang="cs-CZ" sz="1400" b="1" noProof="0" dirty="0"/>
              <a:t>2) Křivka LIS je plošší než krátkodobé nabídkové křivky, což ukazuje na větší flexibilitu nabídky, kterou dlouhodobý časový horizont umožňuje.</a:t>
            </a:r>
          </a:p>
        </p:txBody>
      </p:sp>
      <p:sp>
        <p:nvSpPr>
          <p:cNvPr id="4" name="Slide Number Placeholder 3">
            <a:extLst>
              <a:ext uri="{FF2B5EF4-FFF2-40B4-BE49-F238E27FC236}">
                <a16:creationId xmlns:a16="http://schemas.microsoft.com/office/drawing/2014/main" id="{4836A942-2918-562C-6D3C-0DD8FB6C8820}"/>
              </a:ext>
            </a:extLst>
          </p:cNvPr>
          <p:cNvSpPr>
            <a:spLocks noGrp="1"/>
          </p:cNvSpPr>
          <p:nvPr>
            <p:ph type="sldNum" sz="quarter" idx="5"/>
          </p:nvPr>
        </p:nvSpPr>
        <p:spPr/>
        <p:txBody>
          <a:bodyPr/>
          <a:lstStyle/>
          <a:p>
            <a:fld id="{B6B4AD3D-6C93-44BC-9123-10DDA05B8073}" type="slidenum">
              <a:rPr lang="en-GB" smtClean="0"/>
              <a:t>41</a:t>
            </a:fld>
            <a:endParaRPr lang="en-GB" dirty="0"/>
          </a:p>
        </p:txBody>
      </p:sp>
    </p:spTree>
    <p:extLst>
      <p:ext uri="{BB962C8B-B14F-4D97-AF65-F5344CB8AC3E}">
        <p14:creationId xmlns:p14="http://schemas.microsoft.com/office/powerpoint/2010/main" val="39760152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0FEC3-3E9C-C9A1-687C-6502D2DEC2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F2AA12-F023-76ED-10C4-30A12DF3AE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E42BB3-6994-381E-41AF-B17C4F13FD3F}"/>
              </a:ext>
            </a:extLst>
          </p:cNvPr>
          <p:cNvSpPr>
            <a:spLocks noGrp="1"/>
          </p:cNvSpPr>
          <p:nvPr>
            <p:ph type="body" idx="1"/>
          </p:nvPr>
        </p:nvSpPr>
        <p:spPr/>
        <p:txBody>
          <a:bodyPr/>
          <a:lstStyle/>
          <a:p>
            <a:r>
              <a:rPr lang="cs-CZ" noProof="0" dirty="0"/>
              <a:t>V některých odvětvích může docházet s růstem výstupu ke snižování nákladů v dlouhém období. Příčinou mohou být tzv. vnější úspory, které na rozdíl od úspor z rozsahu nemůže firma ovlivnit. Může jít např. o to, že v důsledku rozvoje celého odvětví dochází ke zdokonalování dopravní sítě a spojů, což může přispět ke snížení firemních nákladů. S klesajícími náklady se můžeme setkat i u nově se rozvíjejících odvětví nebo u odvětví zavádějících zcela nový výrobek. Jeho výrobou se zpočátku </a:t>
            </a:r>
          </a:p>
          <a:p>
            <a:r>
              <a:rPr lang="cs-CZ" noProof="0" dirty="0"/>
              <a:t>bude zabývat jen několik firem, které budou soupeřit o omezené výrobní zdroje. Jakmile se ukáže, že o tento výrobek je na trhu obrovský zájem, objevuje se více firem nabízejících specializované vstupy firmám v odvětví, takže výrobní náklady mohou klesnout.</a:t>
            </a:r>
          </a:p>
          <a:p>
            <a:r>
              <a:rPr lang="cs-CZ" noProof="0" dirty="0"/>
              <a:t>V tomto případě tedy jde o odvětví s klesajícími náklady. Při grafickém znázornění použijeme analogický postup jako v předchozím případě. Výchozím bodem je bod dlouhodobé tržní rovnováhy (bod A na obr. b – následující snímek) v průsečíku křivky tržní poptávky (D) a krátkodobé křivky tržní nabídky (S). Při rovnovážné ceně P1 bude každé z firem vyrábět optimální výstup Q1 (viz a)</a:t>
            </a:r>
          </a:p>
          <a:p>
            <a:endParaRPr lang="cs-CZ" noProof="0" dirty="0"/>
          </a:p>
          <a:p>
            <a:r>
              <a:rPr lang="cs-CZ" noProof="0" dirty="0"/>
              <a:t>Dojde-li k růstu tržní poptávky (D‘), krátkodobé zvýšení tržní ceny (P2) umožní stávajícím firmám v odvětví realizovat ekonomický zisk při výrobě výstupu Q2 a do odvětví přicházejí nové firmy. Expanze odvětví však vyvolá pokles nákladů. </a:t>
            </a:r>
          </a:p>
        </p:txBody>
      </p:sp>
      <p:sp>
        <p:nvSpPr>
          <p:cNvPr id="4" name="Slide Number Placeholder 3">
            <a:extLst>
              <a:ext uri="{FF2B5EF4-FFF2-40B4-BE49-F238E27FC236}">
                <a16:creationId xmlns:a16="http://schemas.microsoft.com/office/drawing/2014/main" id="{3B54AE5F-97E9-1A35-F0FF-EF0F5067E0C6}"/>
              </a:ext>
            </a:extLst>
          </p:cNvPr>
          <p:cNvSpPr>
            <a:spLocks noGrp="1"/>
          </p:cNvSpPr>
          <p:nvPr>
            <p:ph type="sldNum" sz="quarter" idx="5"/>
          </p:nvPr>
        </p:nvSpPr>
        <p:spPr/>
        <p:txBody>
          <a:bodyPr/>
          <a:lstStyle/>
          <a:p>
            <a:fld id="{B6B4AD3D-6C93-44BC-9123-10DDA05B8073}" type="slidenum">
              <a:rPr lang="en-GB" smtClean="0"/>
              <a:t>42</a:t>
            </a:fld>
            <a:endParaRPr lang="en-GB" dirty="0"/>
          </a:p>
        </p:txBody>
      </p:sp>
    </p:spTree>
    <p:extLst>
      <p:ext uri="{BB962C8B-B14F-4D97-AF65-F5344CB8AC3E}">
        <p14:creationId xmlns:p14="http://schemas.microsoft.com/office/powerpoint/2010/main" val="27319889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5DEA0-B817-EC5E-414A-B794170F47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191CC4-3F50-7513-D004-D480543F0D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939214-0B19-EB02-2053-70DBA7040492}"/>
              </a:ext>
            </a:extLst>
          </p:cNvPr>
          <p:cNvSpPr>
            <a:spLocks noGrp="1"/>
          </p:cNvSpPr>
          <p:nvPr>
            <p:ph type="body" idx="1"/>
          </p:nvPr>
        </p:nvSpPr>
        <p:spPr/>
        <p:txBody>
          <a:bodyPr/>
          <a:lstStyle/>
          <a:p>
            <a:r>
              <a:rPr lang="cs-CZ" noProof="0" dirty="0"/>
              <a:t>Nákladové křivky typické firmy se posunou směrem dolů. Optimální výstup firmy při ceně P2 nebude Q2, ale Q 2. Poměrně velký ekonomický zisk bude silným podnětem pro příchod firem do odvětví. Ten ustane, až doprava dolů se posunující krátkodobá křivka tržní nabídky stlačí tržní cenu na úroveň dlouhodobých průměrných nákladů každé firmy, takže ekonomický zisk každé z nich bude roven nule. Nová dlouhodobá rovnováha odvětví na obrázku b tak nastává při tržní ceně P3 a tržním množství QT2 (bod B).</a:t>
            </a:r>
          </a:p>
          <a:p>
            <a:endParaRPr lang="cs-CZ" noProof="0" dirty="0"/>
          </a:p>
          <a:p>
            <a:r>
              <a:rPr lang="cs-CZ" noProof="0" dirty="0"/>
              <a:t>Spojením rovnovážných bodů A </a:t>
            </a:r>
            <a:r>
              <a:rPr lang="cs-CZ" noProof="0" dirty="0" err="1"/>
              <a:t>a</a:t>
            </a:r>
            <a:r>
              <a:rPr lang="cs-CZ" noProof="0" dirty="0"/>
              <a:t> B získáme klesající křivku LIS. Při dosahování dlouhodobé rovnováhy v odvětví s klesajícími náklady je tedy růst výstupu odvětví doprovázen poklesem cen.</a:t>
            </a:r>
          </a:p>
        </p:txBody>
      </p:sp>
      <p:sp>
        <p:nvSpPr>
          <p:cNvPr id="4" name="Slide Number Placeholder 3">
            <a:extLst>
              <a:ext uri="{FF2B5EF4-FFF2-40B4-BE49-F238E27FC236}">
                <a16:creationId xmlns:a16="http://schemas.microsoft.com/office/drawing/2014/main" id="{5FF8D685-1E91-BE4B-090E-9FFB496E07B7}"/>
              </a:ext>
            </a:extLst>
          </p:cNvPr>
          <p:cNvSpPr>
            <a:spLocks noGrp="1"/>
          </p:cNvSpPr>
          <p:nvPr>
            <p:ph type="sldNum" sz="quarter" idx="5"/>
          </p:nvPr>
        </p:nvSpPr>
        <p:spPr/>
        <p:txBody>
          <a:bodyPr/>
          <a:lstStyle/>
          <a:p>
            <a:fld id="{B6B4AD3D-6C93-44BC-9123-10DDA05B8073}" type="slidenum">
              <a:rPr lang="en-GB" smtClean="0"/>
              <a:t>43</a:t>
            </a:fld>
            <a:endParaRPr lang="en-GB" dirty="0"/>
          </a:p>
        </p:txBody>
      </p:sp>
    </p:spTree>
    <p:extLst>
      <p:ext uri="{BB962C8B-B14F-4D97-AF65-F5344CB8AC3E}">
        <p14:creationId xmlns:p14="http://schemas.microsoft.com/office/powerpoint/2010/main" val="11778714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87A1A-6D0A-598D-BAFB-644AF837AA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B9FFF8-0239-DD51-E3D1-37389EBB05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C28C92-F803-619B-CC7E-26BCB19E471B}"/>
              </a:ext>
            </a:extLst>
          </p:cNvPr>
          <p:cNvSpPr>
            <a:spLocks noGrp="1"/>
          </p:cNvSpPr>
          <p:nvPr>
            <p:ph type="body" idx="1"/>
          </p:nvPr>
        </p:nvSpPr>
        <p:spPr/>
        <p:txBody>
          <a:bodyPr/>
          <a:lstStyle/>
          <a:p>
            <a:r>
              <a:rPr lang="cs-CZ" noProof="0" dirty="0"/>
              <a:t>Křivka LIS odráží jak vnitřní přizpůsobování firem změnám cen, tak měnící se počet firem v odvětví a charakter nákladových podmínek. Všechny tyto prvky jsou obsaženy v ukazateli dlouhodobé elasticity nabídky, který vyjadřuje poměr procentní změny dlouhodobého výstupu odvětví a procentní změny ceny. Formálně jde o stejný výraz jako v případě krátkodobé elasticity nabídky. O hodnotě koeficientu dlouhodobé elasticity nabídky však neplatí stejné závěry, jako je tomu u koeficientu krátkodobé elasticity nabídky, který je pouze kladný. </a:t>
            </a:r>
          </a:p>
          <a:p>
            <a:r>
              <a:rPr lang="cs-CZ" noProof="0" dirty="0"/>
              <a:t>V případě </a:t>
            </a:r>
          </a:p>
          <a:p>
            <a:pPr marL="171450" indent="-171450">
              <a:buFont typeface="Arial" panose="020B0604020202020204" pitchFamily="34" charset="0"/>
              <a:buChar char="•"/>
            </a:pPr>
            <a:r>
              <a:rPr lang="cs-CZ" noProof="0" dirty="0"/>
              <a:t>odvětví s konstantními náklady, kdy je křivka LIS dokonale elastická, bude hodnota koeficientu dlouhodobé elasticity nabídky rovna nekonečnu, protože ke zmenšení nebo zvětšení výstupu odvětví může dojít, aniž by se změnila tržní cena;</a:t>
            </a:r>
          </a:p>
          <a:p>
            <a:pPr marL="171450" indent="-171450">
              <a:buFont typeface="Arial" panose="020B0604020202020204" pitchFamily="34" charset="0"/>
              <a:buChar char="•"/>
            </a:pPr>
            <a:r>
              <a:rPr lang="cs-CZ" noProof="0" dirty="0"/>
              <a:t>odvětví s rostoucími náklady, kdy je rostoucí i křivka LIS, dochází s růstem tržní ceny k růstu tržního množství a koeficient dlouhodobé elasticity nabídky bude dosahovat kladných hodnot;</a:t>
            </a:r>
          </a:p>
          <a:p>
            <a:pPr marL="171450" indent="-171450">
              <a:buFont typeface="Arial" panose="020B0604020202020204" pitchFamily="34" charset="0"/>
              <a:buChar char="•"/>
            </a:pPr>
            <a:r>
              <a:rPr lang="cs-CZ" noProof="0" dirty="0"/>
              <a:t>odvětví s klesajícími náklady je křivka LIS klesající. K růstu výstupu odvětví dochází s klesající tržní cenou, takže koeficient dlouhodobé elasticity nabídky bude mít zápornou hodnotu.</a:t>
            </a:r>
          </a:p>
        </p:txBody>
      </p:sp>
      <p:sp>
        <p:nvSpPr>
          <p:cNvPr id="4" name="Slide Number Placeholder 3">
            <a:extLst>
              <a:ext uri="{FF2B5EF4-FFF2-40B4-BE49-F238E27FC236}">
                <a16:creationId xmlns:a16="http://schemas.microsoft.com/office/drawing/2014/main" id="{36A1C6F2-F331-AE6D-FF8F-11652B5E49B5}"/>
              </a:ext>
            </a:extLst>
          </p:cNvPr>
          <p:cNvSpPr>
            <a:spLocks noGrp="1"/>
          </p:cNvSpPr>
          <p:nvPr>
            <p:ph type="sldNum" sz="quarter" idx="5"/>
          </p:nvPr>
        </p:nvSpPr>
        <p:spPr/>
        <p:txBody>
          <a:bodyPr/>
          <a:lstStyle/>
          <a:p>
            <a:fld id="{B6B4AD3D-6C93-44BC-9123-10DDA05B8073}" type="slidenum">
              <a:rPr lang="en-GB" smtClean="0"/>
              <a:t>44</a:t>
            </a:fld>
            <a:endParaRPr lang="en-GB" dirty="0"/>
          </a:p>
        </p:txBody>
      </p:sp>
    </p:spTree>
    <p:extLst>
      <p:ext uri="{BB962C8B-B14F-4D97-AF65-F5344CB8AC3E}">
        <p14:creationId xmlns:p14="http://schemas.microsoft.com/office/powerpoint/2010/main" val="35018369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514CC-20FC-7735-AFEB-FF847D6D93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803BF-A7D7-C7E3-8771-1FA0F72274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CA40EA-FB45-3530-6DAC-6166225286B5}"/>
              </a:ext>
            </a:extLst>
          </p:cNvPr>
          <p:cNvSpPr>
            <a:spLocks noGrp="1"/>
          </p:cNvSpPr>
          <p:nvPr>
            <p:ph type="body" idx="1"/>
          </p:nvPr>
        </p:nvSpPr>
        <p:spPr/>
        <p:txBody>
          <a:bodyPr/>
          <a:lstStyle/>
          <a:p>
            <a:r>
              <a:rPr lang="cs-CZ" noProof="0" dirty="0"/>
              <a:t>Dosud jsme analyzovali vliv změny nákladů (ať již jejich růst nebo poklesu) na formování a tvar křivky LIS za předpokladu, že procentní změny všech jednotkových nákladů jsou stejné. To se projevovalo v kolmém posunu křivek jednotkových nákladů firmy. V důsledku tohoto předpokladu se konečný výstup každé firmy rovnal jeho výchozí velikosti (nejprve se z úrovně Q1 zvýšil na Q2 či Q‘2 a potom opět kles na úroveň Q1).</a:t>
            </a:r>
          </a:p>
          <a:p>
            <a:r>
              <a:rPr lang="cs-CZ" noProof="0" dirty="0"/>
              <a:t>Avšak např. růst ceny vstupů může způsobit změnu objemu výstupu, při němž firma obsahuje minimální průměrné náklady, jak ukazuje obrázek. </a:t>
            </a:r>
          </a:p>
          <a:p>
            <a:r>
              <a:rPr lang="cs-CZ" noProof="0" dirty="0"/>
              <a:t>Na obrázku dochází v důsledku růstu cen vstupů k posunu křivek jednotkových nákladů směrem nahoru. Přesný efekt tohoto zvýšení cen vstupů na optimální výstup firmy bude záviset na relativním rozsahu posunů křivek průměrných a mezních nákladů: v našem případě vzrostli relativně více průměrné náklady než mezní náklady, což přispělo ke zvětšení výstupu firmy z Q* na Q‘ . Kdyby se posunuly mezní náklady směrem nahoru relativně více než průměrné náklady, optimální výstup firmy by klesl</a:t>
            </a:r>
          </a:p>
        </p:txBody>
      </p:sp>
      <p:sp>
        <p:nvSpPr>
          <p:cNvPr id="4" name="Slide Number Placeholder 3">
            <a:extLst>
              <a:ext uri="{FF2B5EF4-FFF2-40B4-BE49-F238E27FC236}">
                <a16:creationId xmlns:a16="http://schemas.microsoft.com/office/drawing/2014/main" id="{E60A9F0E-8F21-948E-2184-78094103E620}"/>
              </a:ext>
            </a:extLst>
          </p:cNvPr>
          <p:cNvSpPr>
            <a:spLocks noGrp="1"/>
          </p:cNvSpPr>
          <p:nvPr>
            <p:ph type="sldNum" sz="quarter" idx="5"/>
          </p:nvPr>
        </p:nvSpPr>
        <p:spPr/>
        <p:txBody>
          <a:bodyPr/>
          <a:lstStyle/>
          <a:p>
            <a:fld id="{B6B4AD3D-6C93-44BC-9123-10DDA05B8073}" type="slidenum">
              <a:rPr lang="en-GB" smtClean="0"/>
              <a:t>45</a:t>
            </a:fld>
            <a:endParaRPr lang="en-GB" dirty="0"/>
          </a:p>
        </p:txBody>
      </p:sp>
    </p:spTree>
    <p:extLst>
      <p:ext uri="{BB962C8B-B14F-4D97-AF65-F5344CB8AC3E}">
        <p14:creationId xmlns:p14="http://schemas.microsoft.com/office/powerpoint/2010/main" val="31428228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4DCA5-7ECD-2037-4206-97111A7E21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7D0C87-28D6-9319-0072-8E3238FCDD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9D4A2-4A04-8630-24E7-AB61D344F41E}"/>
              </a:ext>
            </a:extLst>
          </p:cNvPr>
          <p:cNvSpPr>
            <a:spLocks noGrp="1"/>
          </p:cNvSpPr>
          <p:nvPr>
            <p:ph type="body" idx="1"/>
          </p:nvPr>
        </p:nvSpPr>
        <p:spPr/>
        <p:txBody>
          <a:bodyPr/>
          <a:lstStyle/>
          <a:p>
            <a:r>
              <a:rPr lang="cs-CZ" noProof="0" dirty="0"/>
              <a:t>Proces nastolování tržní rovnováhy v dlouhém období lze popsat nástroji nabídkově poptávkové analýzy podobně, jak to bylo učiněno v případě krátkodobé rovnováhy odvětví. </a:t>
            </a:r>
          </a:p>
          <a:p>
            <a:r>
              <a:rPr lang="cs-CZ" noProof="0" dirty="0"/>
              <a:t>Podstatný aspekt dlouhého období:  měnící se počet firem v odvětví a jeho souvislost s dlouhodobou rovnováhou odvětví.</a:t>
            </a:r>
          </a:p>
          <a:p>
            <a:r>
              <a:rPr lang="cs-CZ" noProof="0" dirty="0"/>
              <a:t>Ze tří možných případů – nejjednodušší případ odvětví s konstantními náklady, kdy je křivka LIS horizontální. </a:t>
            </a:r>
          </a:p>
          <a:p>
            <a:r>
              <a:rPr lang="cs-CZ" noProof="0" dirty="0"/>
              <a:t> </a:t>
            </a:r>
          </a:p>
          <a:p>
            <a:r>
              <a:rPr lang="cs-CZ" noProof="0" dirty="0"/>
              <a:t> </a:t>
            </a:r>
          </a:p>
          <a:p>
            <a:r>
              <a:rPr lang="cs-CZ" noProof="0" dirty="0"/>
              <a:t> </a:t>
            </a:r>
          </a:p>
          <a:p>
            <a:r>
              <a:rPr lang="cs-CZ" noProof="0" dirty="0"/>
              <a:t> </a:t>
            </a:r>
          </a:p>
          <a:p>
            <a:r>
              <a:rPr lang="cs-CZ" noProof="0" dirty="0"/>
              <a:t> </a:t>
            </a:r>
          </a:p>
          <a:p>
            <a:r>
              <a:rPr lang="cs-CZ" noProof="0" dirty="0"/>
              <a:t> </a:t>
            </a:r>
          </a:p>
          <a:p>
            <a:r>
              <a:rPr lang="cs-CZ" noProof="0" dirty="0"/>
              <a:t> </a:t>
            </a:r>
          </a:p>
          <a:p>
            <a:r>
              <a:rPr lang="cs-CZ" noProof="0" dirty="0"/>
              <a:t> </a:t>
            </a:r>
          </a:p>
          <a:p>
            <a:r>
              <a:rPr lang="cs-CZ" noProof="0" dirty="0"/>
              <a:t> </a:t>
            </a:r>
          </a:p>
          <a:p>
            <a:r>
              <a:rPr lang="cs-CZ" noProof="0" dirty="0"/>
              <a:t> </a:t>
            </a:r>
          </a:p>
          <a:p>
            <a:r>
              <a:rPr lang="cs-CZ" noProof="0" dirty="0"/>
              <a:t>Změna počtu firem je potom dána následujícím vztahem:</a:t>
            </a:r>
          </a:p>
          <a:p>
            <a:r>
              <a:rPr lang="cs-CZ" noProof="0" dirty="0"/>
              <a:t> </a:t>
            </a:r>
          </a:p>
          <a:p>
            <a:r>
              <a:rPr lang="cs-CZ" noProof="0" dirty="0"/>
              <a:t> </a:t>
            </a:r>
          </a:p>
          <a:p>
            <a:r>
              <a:rPr lang="cs-CZ" noProof="0" dirty="0"/>
              <a:t> </a:t>
            </a:r>
          </a:p>
          <a:p>
            <a:r>
              <a:rPr lang="cs-CZ" noProof="0" dirty="0"/>
              <a:t> (8.6)</a:t>
            </a:r>
          </a:p>
          <a:p>
            <a:r>
              <a:rPr lang="cs-CZ" noProof="0" dirty="0"/>
              <a:t>Vztah (8.6) ukazuje, že velikost změny rovnovážného počtu firem na dokonale konkurenčním </a:t>
            </a:r>
          </a:p>
          <a:p>
            <a:r>
              <a:rPr lang="cs-CZ" noProof="0" dirty="0"/>
              <a:t>trhu je determinována jednak velikostí posunu tržní poptávky a jednak velikostí optimálního výstupu </a:t>
            </a:r>
          </a:p>
          <a:p>
            <a:r>
              <a:rPr lang="cs-CZ" noProof="0" dirty="0"/>
              <a:t>reprezentativní firmy.</a:t>
            </a:r>
          </a:p>
          <a:p>
            <a:r>
              <a:rPr lang="cs-CZ" noProof="0" dirty="0"/>
              <a:t>Poznámka: Vezmeme-li v úvahu neproporcionální růst jednotkových nákladů a jeho vliv na </a:t>
            </a:r>
          </a:p>
          <a:p>
            <a:r>
              <a:rPr lang="cs-CZ" noProof="0" dirty="0"/>
              <a:t>optimální dlouhodobý výstup firmy (který je potom větší nebo menší než jeho výchozí objem – viz </a:t>
            </a:r>
          </a:p>
          <a:p>
            <a:r>
              <a:rPr lang="cs-CZ" noProof="0" dirty="0"/>
              <a:t>paragraf 8.8.5 a obrázek 8-11), změní se rovnice (8.6) takto: n2 – n1 = QT2 - QT1/Q*.</a:t>
            </a:r>
          </a:p>
        </p:txBody>
      </p:sp>
      <p:sp>
        <p:nvSpPr>
          <p:cNvPr id="4" name="Slide Number Placeholder 3">
            <a:extLst>
              <a:ext uri="{FF2B5EF4-FFF2-40B4-BE49-F238E27FC236}">
                <a16:creationId xmlns:a16="http://schemas.microsoft.com/office/drawing/2014/main" id="{EF2ACD4E-349F-B9D3-6AA8-80204D6B15AC}"/>
              </a:ext>
            </a:extLst>
          </p:cNvPr>
          <p:cNvSpPr>
            <a:spLocks noGrp="1"/>
          </p:cNvSpPr>
          <p:nvPr>
            <p:ph type="sldNum" sz="quarter" idx="5"/>
          </p:nvPr>
        </p:nvSpPr>
        <p:spPr/>
        <p:txBody>
          <a:bodyPr/>
          <a:lstStyle/>
          <a:p>
            <a:fld id="{B6B4AD3D-6C93-44BC-9123-10DDA05B8073}" type="slidenum">
              <a:rPr lang="en-GB" smtClean="0"/>
              <a:t>46</a:t>
            </a:fld>
            <a:endParaRPr lang="en-GB" dirty="0"/>
          </a:p>
        </p:txBody>
      </p:sp>
    </p:spTree>
    <p:extLst>
      <p:ext uri="{BB962C8B-B14F-4D97-AF65-F5344CB8AC3E}">
        <p14:creationId xmlns:p14="http://schemas.microsoft.com/office/powerpoint/2010/main" val="37068165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B0455-88D9-D230-B1FC-3CB2061B50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571F16-F23F-D9B2-42E0-35F44DA5C7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538A89-A513-ACDE-BDD9-84EF376EC126}"/>
              </a:ext>
            </a:extLst>
          </p:cNvPr>
          <p:cNvSpPr>
            <a:spLocks noGrp="1"/>
          </p:cNvSpPr>
          <p:nvPr>
            <p:ph type="body" idx="1"/>
          </p:nvPr>
        </p:nvSpPr>
        <p:spPr/>
        <p:txBody>
          <a:bodyPr/>
          <a:lstStyle/>
          <a:p>
            <a:r>
              <a:rPr lang="cs-CZ" noProof="0" dirty="0"/>
              <a:t>Proces nastolování tržní rovnováhy v dlouhém období lze popsat nástroji nabídkově poptávkové analýzy podobně, jak to bylo učiněno v případě krátkodobé rovnováhy odvětví. </a:t>
            </a:r>
          </a:p>
          <a:p>
            <a:r>
              <a:rPr lang="cs-CZ" noProof="0" dirty="0"/>
              <a:t>Podstatný aspekt dlouhého období:  měnící se počet firem v odvětví a jeho souvislost s dlouhodobou rovnováhou odvětví.</a:t>
            </a:r>
          </a:p>
          <a:p>
            <a:r>
              <a:rPr lang="cs-CZ" noProof="0" dirty="0"/>
              <a:t>Ze tří možných případů – nejjednodušší případ odvětví s konstantními náklady, kdy je křivka LIS horizontální. </a:t>
            </a:r>
          </a:p>
          <a:p>
            <a:r>
              <a:rPr lang="cs-CZ" noProof="0" dirty="0"/>
              <a:t> </a:t>
            </a:r>
          </a:p>
          <a:p>
            <a:r>
              <a:rPr lang="cs-CZ" noProof="0" dirty="0"/>
              <a:t> </a:t>
            </a:r>
          </a:p>
          <a:p>
            <a:r>
              <a:rPr lang="cs-CZ" noProof="0" dirty="0"/>
              <a:t> </a:t>
            </a:r>
          </a:p>
          <a:p>
            <a:r>
              <a:rPr lang="cs-CZ" noProof="0" dirty="0"/>
              <a:t> </a:t>
            </a:r>
          </a:p>
          <a:p>
            <a:r>
              <a:rPr lang="cs-CZ" noProof="0" dirty="0"/>
              <a:t> </a:t>
            </a:r>
          </a:p>
          <a:p>
            <a:r>
              <a:rPr lang="cs-CZ" noProof="0" dirty="0"/>
              <a:t> </a:t>
            </a:r>
          </a:p>
          <a:p>
            <a:r>
              <a:rPr lang="cs-CZ" noProof="0" dirty="0"/>
              <a:t> </a:t>
            </a:r>
          </a:p>
          <a:p>
            <a:r>
              <a:rPr lang="cs-CZ" noProof="0" dirty="0"/>
              <a:t> </a:t>
            </a:r>
          </a:p>
          <a:p>
            <a:r>
              <a:rPr lang="cs-CZ" noProof="0" dirty="0"/>
              <a:t> </a:t>
            </a:r>
          </a:p>
          <a:p>
            <a:r>
              <a:rPr lang="cs-CZ" noProof="0" dirty="0"/>
              <a:t> </a:t>
            </a:r>
          </a:p>
          <a:p>
            <a:r>
              <a:rPr lang="cs-CZ" noProof="0" dirty="0"/>
              <a:t>Změna počtu firem je potom dána následujícím vztahem:</a:t>
            </a:r>
          </a:p>
          <a:p>
            <a:r>
              <a:rPr lang="cs-CZ" noProof="0" dirty="0"/>
              <a:t> </a:t>
            </a:r>
          </a:p>
          <a:p>
            <a:r>
              <a:rPr lang="cs-CZ" noProof="0" dirty="0"/>
              <a:t> </a:t>
            </a:r>
          </a:p>
          <a:p>
            <a:r>
              <a:rPr lang="cs-CZ" noProof="0" dirty="0"/>
              <a:t> </a:t>
            </a:r>
          </a:p>
          <a:p>
            <a:r>
              <a:rPr lang="cs-CZ" noProof="0" dirty="0"/>
              <a:t> (8.6)</a:t>
            </a:r>
          </a:p>
          <a:p>
            <a:r>
              <a:rPr lang="cs-CZ" noProof="0" dirty="0"/>
              <a:t>Vztah (8.6) ukazuje, že velikost změny rovnovážného počtu firem na dokonale konkurenčním </a:t>
            </a:r>
          </a:p>
          <a:p>
            <a:r>
              <a:rPr lang="cs-CZ" noProof="0" dirty="0"/>
              <a:t>trhu je determinována jednak velikostí posunu tržní poptávky a jednak velikostí optimálního výstupu </a:t>
            </a:r>
          </a:p>
          <a:p>
            <a:r>
              <a:rPr lang="cs-CZ" noProof="0" dirty="0"/>
              <a:t>reprezentativní firmy.</a:t>
            </a:r>
          </a:p>
          <a:p>
            <a:r>
              <a:rPr lang="cs-CZ" noProof="0" dirty="0"/>
              <a:t>Poznámka: Vezmeme-li v úvahu neproporcionální růst jednotkových nákladů a jeho vliv na </a:t>
            </a:r>
          </a:p>
          <a:p>
            <a:r>
              <a:rPr lang="cs-CZ" noProof="0" dirty="0"/>
              <a:t>optimální dlouhodobý výstup firmy (který je potom větší nebo menší než jeho výchozí objem – viz </a:t>
            </a:r>
          </a:p>
          <a:p>
            <a:r>
              <a:rPr lang="cs-CZ" noProof="0" dirty="0"/>
              <a:t>paragraf 8.8.5 a obrázek 8-11), změní se rovnice (8.6) takto: n2 – n1 = QT2 - QT1/Q*.</a:t>
            </a:r>
          </a:p>
        </p:txBody>
      </p:sp>
      <p:sp>
        <p:nvSpPr>
          <p:cNvPr id="4" name="Slide Number Placeholder 3">
            <a:extLst>
              <a:ext uri="{FF2B5EF4-FFF2-40B4-BE49-F238E27FC236}">
                <a16:creationId xmlns:a16="http://schemas.microsoft.com/office/drawing/2014/main" id="{AF33EFA7-0FE1-3319-F339-F95787A8D788}"/>
              </a:ext>
            </a:extLst>
          </p:cNvPr>
          <p:cNvSpPr>
            <a:spLocks noGrp="1"/>
          </p:cNvSpPr>
          <p:nvPr>
            <p:ph type="sldNum" sz="quarter" idx="5"/>
          </p:nvPr>
        </p:nvSpPr>
        <p:spPr/>
        <p:txBody>
          <a:bodyPr/>
          <a:lstStyle/>
          <a:p>
            <a:fld id="{B6B4AD3D-6C93-44BC-9123-10DDA05B8073}" type="slidenum">
              <a:rPr lang="en-GB" smtClean="0"/>
              <a:t>47</a:t>
            </a:fld>
            <a:endParaRPr lang="en-GB" dirty="0"/>
          </a:p>
        </p:txBody>
      </p:sp>
    </p:spTree>
    <p:extLst>
      <p:ext uri="{BB962C8B-B14F-4D97-AF65-F5344CB8AC3E}">
        <p14:creationId xmlns:p14="http://schemas.microsoft.com/office/powerpoint/2010/main" val="28743165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CE423-0ED2-CBC4-E646-EBD4D142CC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B038B8-C254-3D43-B0F0-0B8071D306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8F120F-4D22-72D8-1D17-F29319FD348D}"/>
              </a:ext>
            </a:extLst>
          </p:cNvPr>
          <p:cNvSpPr>
            <a:spLocks noGrp="1"/>
          </p:cNvSpPr>
          <p:nvPr>
            <p:ph type="body" idx="1"/>
          </p:nvPr>
        </p:nvSpPr>
        <p:spPr/>
        <p:txBody>
          <a:bodyPr/>
          <a:lstStyle/>
          <a:p>
            <a:r>
              <a:rPr lang="cs-CZ" noProof="0" dirty="0"/>
              <a:t> </a:t>
            </a:r>
          </a:p>
          <a:p>
            <a:r>
              <a:rPr lang="cs-CZ" noProof="0" dirty="0"/>
              <a:t> </a:t>
            </a:r>
          </a:p>
          <a:p>
            <a:r>
              <a:rPr lang="cs-CZ" noProof="0" dirty="0"/>
              <a:t>Efektivnost dokonalé konkurence: výrobní a alokační efektivnost.</a:t>
            </a:r>
          </a:p>
          <a:p>
            <a:r>
              <a:rPr lang="cs-CZ" b="1" noProof="0" dirty="0"/>
              <a:t>Výrobní efektivnost </a:t>
            </a:r>
            <a:r>
              <a:rPr lang="cs-CZ" noProof="0" dirty="0"/>
              <a:t>znamená, že výstup je vyroben s minimálními náklady. Takto pojatá výrobní efektivnost v dokonalé konkurenci existuje: volný pohyb firem mezi odvětvími vede k tomu, že každá firma vyrábí výstup, jehož dlouhodobé průměrné náklady jsou minimální. Protože všechny firmy v podmínkách dokonalé konkurence považujeme za identické, pro celé odvětví v dlouhodobé rovnováze platí, že výstup je vyráběn s minimálními dlouhodobými průměrnými náklady.</a:t>
            </a:r>
          </a:p>
          <a:p>
            <a:endParaRPr lang="cs-CZ" noProof="0" dirty="0"/>
          </a:p>
          <a:p>
            <a:r>
              <a:rPr lang="cs-CZ" b="1" noProof="0" dirty="0"/>
              <a:t>Alokační efektivnost </a:t>
            </a:r>
            <a:r>
              <a:rPr lang="cs-CZ" noProof="0" dirty="0"/>
              <a:t>znamená, že firmy vyrábějí takový výstup, který si spotřebitelé nejvíc přejí. Nejde tedy jen o to, aby firma vyráběla s co nejnižšími náklady, ale aby současně vyráběla výrobky, o něž mají spotřebitelé zájem. Odpověď na otázku, zda v podmínkách dokonalé konkurence existuje alokační efektivnost, najdeme v křivkách nabídky a poptávky. </a:t>
            </a:r>
            <a:r>
              <a:rPr lang="cs-CZ" b="1" noProof="0" dirty="0"/>
              <a:t>Nabídka</a:t>
            </a:r>
            <a:r>
              <a:rPr lang="cs-CZ" noProof="0" dirty="0"/>
              <a:t> je tvořena rostoucí částí křivky mezních nákladů firmy, protože rovnovážná cena se rovná dodatečným nákladům na výrobu poslední prodané jednotky ceny se rovná dodatečným nákladům na výrobu poslední prodané jednotky (P = MC). </a:t>
            </a:r>
            <a:r>
              <a:rPr lang="cs-CZ" b="1" noProof="0" dirty="0"/>
              <a:t>Křivka poptávky </a:t>
            </a:r>
            <a:r>
              <a:rPr lang="cs-CZ" noProof="0" dirty="0"/>
              <a:t>je odvozena z užitku, který spotřebiteli přinese poslední jednotka koupeného statku, tzn. Cena je dána tím, kolik je ochoten spotřebitel zaplatit za tuto poslední jednotku (P = MU). V bodě, kde se protínají křivka nabídky s křivkou poptávky, platí MC = MU, tzn. že při rovnovážné ceně a množství jsou stejné náklady firmy výrobu poslední jednotky a užitek, který plyne spotřebiteli ze spotřeby poslední jednotky. Firma nemůže realokací vstupů výstup více zvětšit stejně, jako spotřebitel nemůže realokací svých zdrojů zvýšit svou užitečnost. Ekonomika je ve stavu alokační efektivnosti.</a:t>
            </a:r>
          </a:p>
        </p:txBody>
      </p:sp>
      <p:sp>
        <p:nvSpPr>
          <p:cNvPr id="4" name="Slide Number Placeholder 3">
            <a:extLst>
              <a:ext uri="{FF2B5EF4-FFF2-40B4-BE49-F238E27FC236}">
                <a16:creationId xmlns:a16="http://schemas.microsoft.com/office/drawing/2014/main" id="{9664DF86-C40C-EFBE-0925-F5068EE8C641}"/>
              </a:ext>
            </a:extLst>
          </p:cNvPr>
          <p:cNvSpPr>
            <a:spLocks noGrp="1"/>
          </p:cNvSpPr>
          <p:nvPr>
            <p:ph type="sldNum" sz="quarter" idx="5"/>
          </p:nvPr>
        </p:nvSpPr>
        <p:spPr/>
        <p:txBody>
          <a:bodyPr/>
          <a:lstStyle/>
          <a:p>
            <a:fld id="{B6B4AD3D-6C93-44BC-9123-10DDA05B8073}" type="slidenum">
              <a:rPr lang="en-GB" smtClean="0"/>
              <a:t>48</a:t>
            </a:fld>
            <a:endParaRPr lang="en-GB" dirty="0"/>
          </a:p>
        </p:txBody>
      </p:sp>
    </p:spTree>
    <p:extLst>
      <p:ext uri="{BB962C8B-B14F-4D97-AF65-F5344CB8AC3E}">
        <p14:creationId xmlns:p14="http://schemas.microsoft.com/office/powerpoint/2010/main" val="20022109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803B8-C57B-8A7B-089B-7519886BE7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86B85C-1133-3B58-91D9-17411FDBF1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B47AC0-9D66-0ACB-F1A1-5134B16C021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5853BF8-EF4D-B0E1-408C-8002D6F44FBE}"/>
              </a:ext>
            </a:extLst>
          </p:cNvPr>
          <p:cNvSpPr>
            <a:spLocks noGrp="1"/>
          </p:cNvSpPr>
          <p:nvPr>
            <p:ph type="sldNum" sz="quarter" idx="5"/>
          </p:nvPr>
        </p:nvSpPr>
        <p:spPr/>
        <p:txBody>
          <a:bodyPr/>
          <a:lstStyle/>
          <a:p>
            <a:fld id="{B6B4AD3D-6C93-44BC-9123-10DDA05B8073}" type="slidenum">
              <a:rPr lang="en-GB" smtClean="0"/>
              <a:t>5</a:t>
            </a:fld>
            <a:endParaRPr lang="en-GB" dirty="0"/>
          </a:p>
        </p:txBody>
      </p:sp>
    </p:spTree>
    <p:extLst>
      <p:ext uri="{BB962C8B-B14F-4D97-AF65-F5344CB8AC3E}">
        <p14:creationId xmlns:p14="http://schemas.microsoft.com/office/powerpoint/2010/main" val="2747953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BBF82-3281-005A-DEF9-9149ABFAD1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9EB974-FD6B-8A57-CBDD-01E8B1E285F8}"/>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49C9746C-0148-CB10-45D7-F45F88519866}"/>
                  </a:ext>
                </a:extLst>
              </p:cNvPr>
              <p:cNvSpPr>
                <a:spLocks noGrp="1"/>
              </p:cNvSpPr>
              <p:nvPr>
                <p:ph type="body" idx="1"/>
              </p:nvPr>
            </p:nvSpPr>
            <p:spPr/>
            <p:txBody>
              <a:bodyPr/>
              <a:lstStyle/>
              <a:p>
                <a:pPr algn="just"/>
                <a:r>
                  <a:rPr lang="cs-CZ" altLang="cs-CZ" sz="1200" dirty="0">
                    <a:latin typeface="Times New Roman" panose="02020603050405020304" pitchFamily="18" charset="0"/>
                    <a:cs typeface="Times New Roman" panose="02020603050405020304" pitchFamily="18" charset="0"/>
                  </a:rPr>
                  <a:t>Kdyby byla poptávka po produkci firmy neelastická, koeficient </a:t>
                </a:r>
                <a14:m>
                  <m:oMath xmlns:m="http://schemas.openxmlformats.org/officeDocument/2006/math">
                    <m:sSub>
                      <m:sSubPr>
                        <m:ctrlPr>
                          <a:rPr lang="cs-CZ" altLang="cs-CZ" sz="1200" i="1" dirty="0" smtClean="0">
                            <a:latin typeface="Cambria Math" panose="02040503050406030204" pitchFamily="18" charset="0"/>
                            <a:cs typeface="Times New Roman" panose="02020603050405020304" pitchFamily="18" charset="0"/>
                          </a:rPr>
                        </m:ctrlPr>
                      </m:sSubPr>
                      <m:e>
                        <m:r>
                          <a:rPr lang="cs-CZ" altLang="cs-CZ" sz="1200" b="0" i="1" dirty="0" smtClean="0">
                            <a:latin typeface="Cambria Math" panose="02040503050406030204" pitchFamily="18" charset="0"/>
                            <a:cs typeface="Times New Roman" panose="02020603050405020304" pitchFamily="18" charset="0"/>
                          </a:rPr>
                          <m:t>𝑒</m:t>
                        </m:r>
                      </m:e>
                      <m:sub>
                        <m:r>
                          <a:rPr lang="cs-CZ" altLang="cs-CZ" sz="1200" b="0" i="1" dirty="0" smtClean="0">
                            <a:latin typeface="Cambria Math" panose="02040503050406030204" pitchFamily="18" charset="0"/>
                            <a:cs typeface="Times New Roman" panose="02020603050405020304" pitchFamily="18" charset="0"/>
                          </a:rPr>
                          <m:t>𝑃𝐷</m:t>
                        </m:r>
                      </m:sub>
                    </m:sSub>
                  </m:oMath>
                </a14:m>
                <a:r>
                  <a:rPr lang="cs-CZ" altLang="cs-CZ" sz="1200" dirty="0">
                    <a:latin typeface="Times New Roman" panose="02020603050405020304" pitchFamily="18" charset="0"/>
                    <a:cs typeface="Times New Roman" panose="02020603050405020304" pitchFamily="18" charset="0"/>
                  </a:rPr>
                  <a:t> by dosahoval absolutních hodnot menších než 1 a z rovnice by plynuly záporné mezní náklady, což není reálné. Z toho plyne závěr, že firma maximalizující zisk by měla vyrábět takový výstup, který pro ni znamená pohyb podél elastické části individuální poptávkové křivky.</a:t>
                </a:r>
              </a:p>
              <a:p>
                <a:endParaRPr lang="cs-CZ" dirty="0"/>
              </a:p>
              <a:p>
                <a:endParaRPr lang="cs-CZ" dirty="0"/>
              </a:p>
              <a:p>
                <a:r>
                  <a:rPr lang="en-GB" b="1" dirty="0" err="1"/>
                  <a:t>Ekonomická</a:t>
                </a:r>
                <a:r>
                  <a:rPr lang="en-GB" b="1" dirty="0"/>
                  <a:t> </a:t>
                </a:r>
                <a:r>
                  <a:rPr lang="en-GB" b="1" dirty="0" err="1"/>
                  <a:t>interpretace</a:t>
                </a:r>
                <a:endParaRPr lang="en-GB" b="1" dirty="0"/>
              </a:p>
              <a:p>
                <a:pPr>
                  <a:buFont typeface="Arial" panose="020B0604020202020204" pitchFamily="34" charset="0"/>
                  <a:buChar char="•"/>
                </a:pPr>
                <a:r>
                  <a:rPr lang="en-GB" b="1" dirty="0" err="1"/>
                  <a:t>Statky</a:t>
                </a:r>
                <a:r>
                  <a:rPr lang="en-GB" b="1" dirty="0"/>
                  <a:t> s </a:t>
                </a:r>
                <a:r>
                  <a:rPr lang="en-GB" b="1" dirty="0" err="1"/>
                  <a:t>nízkou</a:t>
                </a:r>
                <a:r>
                  <a:rPr lang="en-GB" b="1" dirty="0"/>
                  <a:t> </a:t>
                </a:r>
                <a:r>
                  <a:rPr lang="en-GB" b="1" dirty="0" err="1"/>
                  <a:t>elasticitou</a:t>
                </a:r>
                <a:r>
                  <a:rPr lang="en-GB" b="1" dirty="0"/>
                  <a:t> </a:t>
                </a:r>
                <a:r>
                  <a:rPr lang="en-GB" b="1" dirty="0" err="1"/>
                  <a:t>poptávky</a:t>
                </a:r>
                <a:r>
                  <a:rPr lang="en-GB" b="1" dirty="0"/>
                  <a:t> (</a:t>
                </a:r>
                <a:r>
                  <a:rPr lang="en-GB" b="1" dirty="0" err="1"/>
                  <a:t>např</a:t>
                </a:r>
                <a:r>
                  <a:rPr lang="en-GB" b="1" dirty="0"/>
                  <a:t>. </a:t>
                </a:r>
                <a:r>
                  <a:rPr lang="en-GB" b="1" dirty="0" err="1"/>
                  <a:t>nezbytné</a:t>
                </a:r>
                <a:r>
                  <a:rPr lang="en-GB" b="1" dirty="0"/>
                  <a:t> </a:t>
                </a:r>
                <a:r>
                  <a:rPr lang="en-GB" b="1" dirty="0" err="1"/>
                  <a:t>statky</a:t>
                </a:r>
                <a:r>
                  <a:rPr lang="en-GB" b="1" dirty="0"/>
                  <a:t>, </a:t>
                </a:r>
                <a:r>
                  <a:rPr lang="en-GB" b="1" dirty="0" err="1"/>
                  <a:t>léky</a:t>
                </a:r>
                <a:r>
                  <a:rPr lang="en-GB" b="1" dirty="0"/>
                  <a:t>, </a:t>
                </a:r>
                <a:r>
                  <a:rPr lang="en-GB" b="1" dirty="0" err="1"/>
                  <a:t>elektřina</a:t>
                </a:r>
                <a:r>
                  <a:rPr lang="en-GB" b="1" dirty="0"/>
                  <a:t>)</a:t>
                </a:r>
                <a:r>
                  <a:rPr lang="en-GB" dirty="0"/>
                  <a:t> → </a:t>
                </a:r>
                <a:r>
                  <a:rPr lang="en-GB" dirty="0" err="1"/>
                  <a:t>mohou</a:t>
                </a:r>
                <a:r>
                  <a:rPr lang="en-GB" dirty="0"/>
                  <a:t> </a:t>
                </a:r>
                <a:r>
                  <a:rPr lang="en-GB" dirty="0" err="1"/>
                  <a:t>mít</a:t>
                </a:r>
                <a:r>
                  <a:rPr lang="en-GB" dirty="0"/>
                  <a:t> </a:t>
                </a:r>
                <a:r>
                  <a:rPr lang="en-GB" b="1" dirty="0" err="1"/>
                  <a:t>vyšší</a:t>
                </a:r>
                <a:r>
                  <a:rPr lang="en-GB" b="1" dirty="0"/>
                  <a:t> </a:t>
                </a:r>
                <a:r>
                  <a:rPr lang="en-GB" b="1" dirty="0" err="1"/>
                  <a:t>relativní</a:t>
                </a:r>
                <a:r>
                  <a:rPr lang="en-GB" b="1" dirty="0"/>
                  <a:t> </a:t>
                </a:r>
                <a:r>
                  <a:rPr lang="en-GB" b="1" dirty="0" err="1"/>
                  <a:t>přirážku</a:t>
                </a:r>
                <a:r>
                  <a:rPr lang="en-GB" b="1" dirty="0"/>
                  <a:t> </a:t>
                </a:r>
                <a:r>
                  <a:rPr lang="en-GB" b="1" dirty="0" err="1"/>
                  <a:t>nad</a:t>
                </a:r>
                <a:r>
                  <a:rPr lang="en-GB" b="1" dirty="0"/>
                  <a:t> </a:t>
                </a:r>
                <a:r>
                  <a:rPr lang="en-GB" b="1" dirty="0" err="1"/>
                  <a:t>mezní</a:t>
                </a:r>
                <a:r>
                  <a:rPr lang="en-GB" b="1" dirty="0"/>
                  <a:t> </a:t>
                </a:r>
                <a:r>
                  <a:rPr lang="en-GB" b="1" dirty="0" err="1"/>
                  <a:t>náklady</a:t>
                </a:r>
                <a:r>
                  <a:rPr lang="en-GB" dirty="0"/>
                  <a:t>, </a:t>
                </a:r>
                <a:r>
                  <a:rPr lang="en-GB" dirty="0" err="1"/>
                  <a:t>protože</a:t>
                </a:r>
                <a:r>
                  <a:rPr lang="en-GB" dirty="0"/>
                  <a:t> </a:t>
                </a:r>
                <a:r>
                  <a:rPr lang="en-GB" dirty="0" err="1"/>
                  <a:t>poptávka</a:t>
                </a:r>
                <a:r>
                  <a:rPr lang="en-GB" dirty="0"/>
                  <a:t> po </a:t>
                </a:r>
                <a:r>
                  <a:rPr lang="en-GB" dirty="0" err="1"/>
                  <a:t>nich</a:t>
                </a:r>
                <a:r>
                  <a:rPr lang="en-GB" dirty="0"/>
                  <a:t> je </a:t>
                </a:r>
                <a:r>
                  <a:rPr lang="en-GB" dirty="0" err="1"/>
                  <a:t>méně</a:t>
                </a:r>
                <a:r>
                  <a:rPr lang="en-GB" dirty="0"/>
                  <a:t> </a:t>
                </a:r>
                <a:r>
                  <a:rPr lang="en-GB" dirty="0" err="1"/>
                  <a:t>citlivá</a:t>
                </a:r>
                <a:r>
                  <a:rPr lang="en-GB" dirty="0"/>
                  <a:t> </a:t>
                </a:r>
                <a:r>
                  <a:rPr lang="en-GB" dirty="0" err="1"/>
                  <a:t>na</a:t>
                </a:r>
                <a:r>
                  <a:rPr lang="en-GB" dirty="0"/>
                  <a:t> </a:t>
                </a:r>
                <a:r>
                  <a:rPr lang="en-GB" dirty="0" err="1"/>
                  <a:t>změnu</a:t>
                </a:r>
                <a:r>
                  <a:rPr lang="en-GB" dirty="0"/>
                  <a:t> </a:t>
                </a:r>
                <a:r>
                  <a:rPr lang="en-GB" dirty="0" err="1"/>
                  <a:t>ceny</a:t>
                </a:r>
                <a:r>
                  <a:rPr lang="en-GB" dirty="0"/>
                  <a:t>.</a:t>
                </a:r>
              </a:p>
              <a:p>
                <a:pPr>
                  <a:buFont typeface="Arial" panose="020B0604020202020204" pitchFamily="34" charset="0"/>
                  <a:buChar char="•"/>
                </a:pPr>
                <a:r>
                  <a:rPr lang="en-GB" b="1" dirty="0" err="1"/>
                  <a:t>Statky</a:t>
                </a:r>
                <a:r>
                  <a:rPr lang="en-GB" b="1" dirty="0"/>
                  <a:t> s </a:t>
                </a:r>
                <a:r>
                  <a:rPr lang="en-GB" b="1" dirty="0" err="1"/>
                  <a:t>vysokou</a:t>
                </a:r>
                <a:r>
                  <a:rPr lang="en-GB" b="1" dirty="0"/>
                  <a:t> </a:t>
                </a:r>
                <a:r>
                  <a:rPr lang="en-GB" b="1" dirty="0" err="1"/>
                  <a:t>elasticitou</a:t>
                </a:r>
                <a:r>
                  <a:rPr lang="en-GB" b="1" dirty="0"/>
                  <a:t> </a:t>
                </a:r>
                <a:r>
                  <a:rPr lang="en-GB" b="1" dirty="0" err="1"/>
                  <a:t>poptávky</a:t>
                </a:r>
                <a:r>
                  <a:rPr lang="en-GB" b="1" dirty="0"/>
                  <a:t> (</a:t>
                </a:r>
                <a:r>
                  <a:rPr lang="en-GB" b="1" dirty="0" err="1"/>
                  <a:t>např</a:t>
                </a:r>
                <a:r>
                  <a:rPr lang="en-GB" b="1" dirty="0"/>
                  <a:t>. </a:t>
                </a:r>
                <a:r>
                  <a:rPr lang="en-GB" b="1" dirty="0" err="1"/>
                  <a:t>luxusní</a:t>
                </a:r>
                <a:r>
                  <a:rPr lang="en-GB" b="1" dirty="0"/>
                  <a:t> </a:t>
                </a:r>
                <a:r>
                  <a:rPr lang="en-GB" b="1" dirty="0" err="1"/>
                  <a:t>zboží</a:t>
                </a:r>
                <a:r>
                  <a:rPr lang="en-GB" b="1" dirty="0"/>
                  <a:t>, </a:t>
                </a:r>
                <a:r>
                  <a:rPr lang="en-GB" b="1" dirty="0" err="1"/>
                  <a:t>volnočasové</a:t>
                </a:r>
                <a:r>
                  <a:rPr lang="en-GB" b="1" dirty="0"/>
                  <a:t> </a:t>
                </a:r>
                <a:r>
                  <a:rPr lang="en-GB" b="1" dirty="0" err="1"/>
                  <a:t>služby</a:t>
                </a:r>
                <a:r>
                  <a:rPr lang="en-GB" b="1" dirty="0"/>
                  <a:t>)</a:t>
                </a:r>
                <a:r>
                  <a:rPr lang="en-GB" dirty="0"/>
                  <a:t> → by </a:t>
                </a:r>
                <a:r>
                  <a:rPr lang="en-GB" dirty="0" err="1"/>
                  <a:t>měly</a:t>
                </a:r>
                <a:r>
                  <a:rPr lang="en-GB" dirty="0"/>
                  <a:t> </a:t>
                </a:r>
                <a:r>
                  <a:rPr lang="en-GB" dirty="0" err="1"/>
                  <a:t>mít</a:t>
                </a:r>
                <a:r>
                  <a:rPr lang="en-GB" dirty="0"/>
                  <a:t> </a:t>
                </a:r>
                <a:r>
                  <a:rPr lang="en-GB" b="1" dirty="0" err="1"/>
                  <a:t>nižší</a:t>
                </a:r>
                <a:r>
                  <a:rPr lang="en-GB" b="1" dirty="0"/>
                  <a:t> </a:t>
                </a:r>
                <a:r>
                  <a:rPr lang="en-GB" b="1" dirty="0" err="1"/>
                  <a:t>relativní</a:t>
                </a:r>
                <a:r>
                  <a:rPr lang="en-GB" b="1" dirty="0"/>
                  <a:t> </a:t>
                </a:r>
                <a:r>
                  <a:rPr lang="en-GB" b="1" dirty="0" err="1"/>
                  <a:t>přirážku</a:t>
                </a:r>
                <a:r>
                  <a:rPr lang="en-GB" dirty="0"/>
                  <a:t>, </a:t>
                </a:r>
                <a:r>
                  <a:rPr lang="en-GB" dirty="0" err="1"/>
                  <a:t>protože</a:t>
                </a:r>
                <a:r>
                  <a:rPr lang="en-GB" dirty="0"/>
                  <a:t> </a:t>
                </a:r>
                <a:r>
                  <a:rPr lang="en-GB" dirty="0" err="1"/>
                  <a:t>vyšší</a:t>
                </a:r>
                <a:r>
                  <a:rPr lang="en-GB" dirty="0"/>
                  <a:t> </a:t>
                </a:r>
                <a:r>
                  <a:rPr lang="en-GB" dirty="0" err="1"/>
                  <a:t>cena</a:t>
                </a:r>
                <a:r>
                  <a:rPr lang="en-GB" dirty="0"/>
                  <a:t> by </a:t>
                </a:r>
                <a:r>
                  <a:rPr lang="en-GB" dirty="0" err="1"/>
                  <a:t>vedla</a:t>
                </a:r>
                <a:r>
                  <a:rPr lang="en-GB" dirty="0"/>
                  <a:t> k </a:t>
                </a:r>
                <a:r>
                  <a:rPr lang="en-GB" dirty="0" err="1"/>
                  <a:t>výraznému</a:t>
                </a:r>
                <a:r>
                  <a:rPr lang="en-GB" dirty="0"/>
                  <a:t> </a:t>
                </a:r>
                <a:r>
                  <a:rPr lang="en-GB" dirty="0" err="1"/>
                  <a:t>poklesu</a:t>
                </a:r>
                <a:r>
                  <a:rPr lang="en-GB" dirty="0"/>
                  <a:t> </a:t>
                </a:r>
                <a:r>
                  <a:rPr lang="en-GB" dirty="0" err="1"/>
                  <a:t>poptávky</a:t>
                </a:r>
                <a:r>
                  <a:rPr lang="en-GB" dirty="0"/>
                  <a:t>.</a:t>
                </a:r>
              </a:p>
              <a:p>
                <a:endParaRPr lang="en-GB" dirty="0"/>
              </a:p>
            </p:txBody>
          </p:sp>
        </mc:Choice>
        <mc:Fallback xmlns="">
          <p:sp>
            <p:nvSpPr>
              <p:cNvPr id="3" name="Notes Placeholder 2">
                <a:extLst>
                  <a:ext uri="{FF2B5EF4-FFF2-40B4-BE49-F238E27FC236}">
                    <a16:creationId xmlns:a16="http://schemas.microsoft.com/office/drawing/2014/main" id="{49C9746C-0148-CB10-45D7-F45F88519866}"/>
                  </a:ext>
                </a:extLst>
              </p:cNvPr>
              <p:cNvSpPr>
                <a:spLocks noGrp="1"/>
              </p:cNvSpPr>
              <p:nvPr>
                <p:ph type="body" idx="1"/>
              </p:nvPr>
            </p:nvSpPr>
            <p:spPr/>
            <p:txBody>
              <a:bodyPr/>
              <a:lstStyle/>
              <a:p>
                <a:pPr algn="just"/>
                <a:r>
                  <a:rPr lang="cs-CZ" altLang="cs-CZ" sz="1200" dirty="0">
                    <a:latin typeface="Times New Roman" panose="02020603050405020304" pitchFamily="18" charset="0"/>
                    <a:cs typeface="Times New Roman" panose="02020603050405020304" pitchFamily="18" charset="0"/>
                  </a:rPr>
                  <a:t>Kdyby byla poptávka po produkci firmy neelastická, koeficient </a:t>
                </a:r>
                <a:r>
                  <a:rPr lang="cs-CZ" altLang="cs-CZ" sz="1200" b="0" i="0" dirty="0">
                    <a:latin typeface="Cambria Math" panose="02040503050406030204" pitchFamily="18" charset="0"/>
                    <a:cs typeface="Times New Roman" panose="02020603050405020304" pitchFamily="18" charset="0"/>
                  </a:rPr>
                  <a:t>𝑒_𝑃𝐷</a:t>
                </a:r>
                <a:r>
                  <a:rPr lang="cs-CZ" altLang="cs-CZ" sz="1200" dirty="0">
                    <a:latin typeface="Times New Roman" panose="02020603050405020304" pitchFamily="18" charset="0"/>
                    <a:cs typeface="Times New Roman" panose="02020603050405020304" pitchFamily="18" charset="0"/>
                  </a:rPr>
                  <a:t> by dosahoval absolutních hodnot menších než 1 a z rovnice by plynuly záporné mezní náklady, což není reálné. Z toho plyne závěr, že firma maximalizující zisk by měla vyrábět takový výstup, který pro ni znamená pohyb podél elastické části individuální poptávkové křivky.</a:t>
                </a:r>
              </a:p>
              <a:p>
                <a:endParaRPr lang="cs-CZ" dirty="0"/>
              </a:p>
              <a:p>
                <a:endParaRPr lang="cs-CZ" dirty="0"/>
              </a:p>
              <a:p>
                <a:r>
                  <a:rPr lang="en-GB" b="1" dirty="0" err="1"/>
                  <a:t>Ekonomická</a:t>
                </a:r>
                <a:r>
                  <a:rPr lang="en-GB" b="1" dirty="0"/>
                  <a:t> </a:t>
                </a:r>
                <a:r>
                  <a:rPr lang="en-GB" b="1" dirty="0" err="1"/>
                  <a:t>interpretace</a:t>
                </a:r>
                <a:endParaRPr lang="en-GB" b="1" dirty="0"/>
              </a:p>
              <a:p>
                <a:pPr>
                  <a:buFont typeface="Arial" panose="020B0604020202020204" pitchFamily="34" charset="0"/>
                  <a:buChar char="•"/>
                </a:pPr>
                <a:r>
                  <a:rPr lang="en-GB" b="1" dirty="0" err="1"/>
                  <a:t>Statky</a:t>
                </a:r>
                <a:r>
                  <a:rPr lang="en-GB" b="1" dirty="0"/>
                  <a:t> s </a:t>
                </a:r>
                <a:r>
                  <a:rPr lang="en-GB" b="1" dirty="0" err="1"/>
                  <a:t>nízkou</a:t>
                </a:r>
                <a:r>
                  <a:rPr lang="en-GB" b="1" dirty="0"/>
                  <a:t> </a:t>
                </a:r>
                <a:r>
                  <a:rPr lang="en-GB" b="1" dirty="0" err="1"/>
                  <a:t>elasticitou</a:t>
                </a:r>
                <a:r>
                  <a:rPr lang="en-GB" b="1" dirty="0"/>
                  <a:t> </a:t>
                </a:r>
                <a:r>
                  <a:rPr lang="en-GB" b="1" dirty="0" err="1"/>
                  <a:t>poptávky</a:t>
                </a:r>
                <a:r>
                  <a:rPr lang="en-GB" b="1" dirty="0"/>
                  <a:t> (</a:t>
                </a:r>
                <a:r>
                  <a:rPr lang="en-GB" b="1" dirty="0" err="1"/>
                  <a:t>např</a:t>
                </a:r>
                <a:r>
                  <a:rPr lang="en-GB" b="1" dirty="0"/>
                  <a:t>. </a:t>
                </a:r>
                <a:r>
                  <a:rPr lang="en-GB" b="1" dirty="0" err="1"/>
                  <a:t>nezbytné</a:t>
                </a:r>
                <a:r>
                  <a:rPr lang="en-GB" b="1" dirty="0"/>
                  <a:t> </a:t>
                </a:r>
                <a:r>
                  <a:rPr lang="en-GB" b="1" dirty="0" err="1"/>
                  <a:t>statky</a:t>
                </a:r>
                <a:r>
                  <a:rPr lang="en-GB" b="1" dirty="0"/>
                  <a:t>, </a:t>
                </a:r>
                <a:r>
                  <a:rPr lang="en-GB" b="1" dirty="0" err="1"/>
                  <a:t>léky</a:t>
                </a:r>
                <a:r>
                  <a:rPr lang="en-GB" b="1" dirty="0"/>
                  <a:t>, </a:t>
                </a:r>
                <a:r>
                  <a:rPr lang="en-GB" b="1" dirty="0" err="1"/>
                  <a:t>elektřina</a:t>
                </a:r>
                <a:r>
                  <a:rPr lang="en-GB" b="1" dirty="0"/>
                  <a:t>)</a:t>
                </a:r>
                <a:r>
                  <a:rPr lang="en-GB" dirty="0"/>
                  <a:t> → </a:t>
                </a:r>
                <a:r>
                  <a:rPr lang="en-GB" dirty="0" err="1"/>
                  <a:t>mohou</a:t>
                </a:r>
                <a:r>
                  <a:rPr lang="en-GB" dirty="0"/>
                  <a:t> </a:t>
                </a:r>
                <a:r>
                  <a:rPr lang="en-GB" dirty="0" err="1"/>
                  <a:t>mít</a:t>
                </a:r>
                <a:r>
                  <a:rPr lang="en-GB" dirty="0"/>
                  <a:t> </a:t>
                </a:r>
                <a:r>
                  <a:rPr lang="en-GB" b="1" dirty="0" err="1"/>
                  <a:t>vyšší</a:t>
                </a:r>
                <a:r>
                  <a:rPr lang="en-GB" b="1" dirty="0"/>
                  <a:t> </a:t>
                </a:r>
                <a:r>
                  <a:rPr lang="en-GB" b="1" dirty="0" err="1"/>
                  <a:t>relativní</a:t>
                </a:r>
                <a:r>
                  <a:rPr lang="en-GB" b="1" dirty="0"/>
                  <a:t> </a:t>
                </a:r>
                <a:r>
                  <a:rPr lang="en-GB" b="1" dirty="0" err="1"/>
                  <a:t>přirážku</a:t>
                </a:r>
                <a:r>
                  <a:rPr lang="en-GB" b="1" dirty="0"/>
                  <a:t> </a:t>
                </a:r>
                <a:r>
                  <a:rPr lang="en-GB" b="1" dirty="0" err="1"/>
                  <a:t>nad</a:t>
                </a:r>
                <a:r>
                  <a:rPr lang="en-GB" b="1" dirty="0"/>
                  <a:t> </a:t>
                </a:r>
                <a:r>
                  <a:rPr lang="en-GB" b="1" dirty="0" err="1"/>
                  <a:t>mezní</a:t>
                </a:r>
                <a:r>
                  <a:rPr lang="en-GB" b="1" dirty="0"/>
                  <a:t> </a:t>
                </a:r>
                <a:r>
                  <a:rPr lang="en-GB" b="1" dirty="0" err="1"/>
                  <a:t>náklady</a:t>
                </a:r>
                <a:r>
                  <a:rPr lang="en-GB" dirty="0"/>
                  <a:t>, </a:t>
                </a:r>
                <a:r>
                  <a:rPr lang="en-GB" dirty="0" err="1"/>
                  <a:t>protože</a:t>
                </a:r>
                <a:r>
                  <a:rPr lang="en-GB" dirty="0"/>
                  <a:t> </a:t>
                </a:r>
                <a:r>
                  <a:rPr lang="en-GB" dirty="0" err="1"/>
                  <a:t>poptávka</a:t>
                </a:r>
                <a:r>
                  <a:rPr lang="en-GB" dirty="0"/>
                  <a:t> po </a:t>
                </a:r>
                <a:r>
                  <a:rPr lang="en-GB" dirty="0" err="1"/>
                  <a:t>nich</a:t>
                </a:r>
                <a:r>
                  <a:rPr lang="en-GB" dirty="0"/>
                  <a:t> je </a:t>
                </a:r>
                <a:r>
                  <a:rPr lang="en-GB" dirty="0" err="1"/>
                  <a:t>méně</a:t>
                </a:r>
                <a:r>
                  <a:rPr lang="en-GB" dirty="0"/>
                  <a:t> </a:t>
                </a:r>
                <a:r>
                  <a:rPr lang="en-GB" dirty="0" err="1"/>
                  <a:t>citlivá</a:t>
                </a:r>
                <a:r>
                  <a:rPr lang="en-GB" dirty="0"/>
                  <a:t> </a:t>
                </a:r>
                <a:r>
                  <a:rPr lang="en-GB" dirty="0" err="1"/>
                  <a:t>na</a:t>
                </a:r>
                <a:r>
                  <a:rPr lang="en-GB" dirty="0"/>
                  <a:t> </a:t>
                </a:r>
                <a:r>
                  <a:rPr lang="en-GB" dirty="0" err="1"/>
                  <a:t>změnu</a:t>
                </a:r>
                <a:r>
                  <a:rPr lang="en-GB" dirty="0"/>
                  <a:t> </a:t>
                </a:r>
                <a:r>
                  <a:rPr lang="en-GB" dirty="0" err="1"/>
                  <a:t>ceny</a:t>
                </a:r>
                <a:r>
                  <a:rPr lang="en-GB" dirty="0"/>
                  <a:t>.</a:t>
                </a:r>
              </a:p>
              <a:p>
                <a:pPr>
                  <a:buFont typeface="Arial" panose="020B0604020202020204" pitchFamily="34" charset="0"/>
                  <a:buChar char="•"/>
                </a:pPr>
                <a:r>
                  <a:rPr lang="en-GB" b="1" dirty="0" err="1"/>
                  <a:t>Statky</a:t>
                </a:r>
                <a:r>
                  <a:rPr lang="en-GB" b="1" dirty="0"/>
                  <a:t> s </a:t>
                </a:r>
                <a:r>
                  <a:rPr lang="en-GB" b="1" dirty="0" err="1"/>
                  <a:t>vysokou</a:t>
                </a:r>
                <a:r>
                  <a:rPr lang="en-GB" b="1" dirty="0"/>
                  <a:t> </a:t>
                </a:r>
                <a:r>
                  <a:rPr lang="en-GB" b="1" dirty="0" err="1"/>
                  <a:t>elasticitou</a:t>
                </a:r>
                <a:r>
                  <a:rPr lang="en-GB" b="1" dirty="0"/>
                  <a:t> </a:t>
                </a:r>
                <a:r>
                  <a:rPr lang="en-GB" b="1" dirty="0" err="1"/>
                  <a:t>poptávky</a:t>
                </a:r>
                <a:r>
                  <a:rPr lang="en-GB" b="1" dirty="0"/>
                  <a:t> (</a:t>
                </a:r>
                <a:r>
                  <a:rPr lang="en-GB" b="1" dirty="0" err="1"/>
                  <a:t>např</a:t>
                </a:r>
                <a:r>
                  <a:rPr lang="en-GB" b="1" dirty="0"/>
                  <a:t>. </a:t>
                </a:r>
                <a:r>
                  <a:rPr lang="en-GB" b="1" dirty="0" err="1"/>
                  <a:t>luxusní</a:t>
                </a:r>
                <a:r>
                  <a:rPr lang="en-GB" b="1" dirty="0"/>
                  <a:t> </a:t>
                </a:r>
                <a:r>
                  <a:rPr lang="en-GB" b="1" dirty="0" err="1"/>
                  <a:t>zboží</a:t>
                </a:r>
                <a:r>
                  <a:rPr lang="en-GB" b="1" dirty="0"/>
                  <a:t>, </a:t>
                </a:r>
                <a:r>
                  <a:rPr lang="en-GB" b="1" dirty="0" err="1"/>
                  <a:t>volnočasové</a:t>
                </a:r>
                <a:r>
                  <a:rPr lang="en-GB" b="1" dirty="0"/>
                  <a:t> </a:t>
                </a:r>
                <a:r>
                  <a:rPr lang="en-GB" b="1" dirty="0" err="1"/>
                  <a:t>služby</a:t>
                </a:r>
                <a:r>
                  <a:rPr lang="en-GB" b="1" dirty="0"/>
                  <a:t>)</a:t>
                </a:r>
                <a:r>
                  <a:rPr lang="en-GB" dirty="0"/>
                  <a:t> → by </a:t>
                </a:r>
                <a:r>
                  <a:rPr lang="en-GB" dirty="0" err="1"/>
                  <a:t>měly</a:t>
                </a:r>
                <a:r>
                  <a:rPr lang="en-GB" dirty="0"/>
                  <a:t> </a:t>
                </a:r>
                <a:r>
                  <a:rPr lang="en-GB" dirty="0" err="1"/>
                  <a:t>mít</a:t>
                </a:r>
                <a:r>
                  <a:rPr lang="en-GB" dirty="0"/>
                  <a:t> </a:t>
                </a:r>
                <a:r>
                  <a:rPr lang="en-GB" b="1" dirty="0" err="1"/>
                  <a:t>nižší</a:t>
                </a:r>
                <a:r>
                  <a:rPr lang="en-GB" b="1" dirty="0"/>
                  <a:t> </a:t>
                </a:r>
                <a:r>
                  <a:rPr lang="en-GB" b="1" dirty="0" err="1"/>
                  <a:t>relativní</a:t>
                </a:r>
                <a:r>
                  <a:rPr lang="en-GB" b="1" dirty="0"/>
                  <a:t> </a:t>
                </a:r>
                <a:r>
                  <a:rPr lang="en-GB" b="1" dirty="0" err="1"/>
                  <a:t>přirážku</a:t>
                </a:r>
                <a:r>
                  <a:rPr lang="en-GB" dirty="0"/>
                  <a:t>, </a:t>
                </a:r>
                <a:r>
                  <a:rPr lang="en-GB" dirty="0" err="1"/>
                  <a:t>protože</a:t>
                </a:r>
                <a:r>
                  <a:rPr lang="en-GB" dirty="0"/>
                  <a:t> </a:t>
                </a:r>
                <a:r>
                  <a:rPr lang="en-GB" dirty="0" err="1"/>
                  <a:t>vyšší</a:t>
                </a:r>
                <a:r>
                  <a:rPr lang="en-GB" dirty="0"/>
                  <a:t> </a:t>
                </a:r>
                <a:r>
                  <a:rPr lang="en-GB" dirty="0" err="1"/>
                  <a:t>cena</a:t>
                </a:r>
                <a:r>
                  <a:rPr lang="en-GB" dirty="0"/>
                  <a:t> by </a:t>
                </a:r>
                <a:r>
                  <a:rPr lang="en-GB" dirty="0" err="1"/>
                  <a:t>vedla</a:t>
                </a:r>
                <a:r>
                  <a:rPr lang="en-GB" dirty="0"/>
                  <a:t> k </a:t>
                </a:r>
                <a:r>
                  <a:rPr lang="en-GB" dirty="0" err="1"/>
                  <a:t>výraznému</a:t>
                </a:r>
                <a:r>
                  <a:rPr lang="en-GB" dirty="0"/>
                  <a:t> </a:t>
                </a:r>
                <a:r>
                  <a:rPr lang="en-GB" dirty="0" err="1"/>
                  <a:t>poklesu</a:t>
                </a:r>
                <a:r>
                  <a:rPr lang="en-GB" dirty="0"/>
                  <a:t> </a:t>
                </a:r>
                <a:r>
                  <a:rPr lang="en-GB" dirty="0" err="1"/>
                  <a:t>poptávky</a:t>
                </a:r>
                <a:r>
                  <a:rPr lang="en-GB" dirty="0"/>
                  <a:t>.</a:t>
                </a:r>
              </a:p>
              <a:p>
                <a:endParaRPr lang="en-GB" dirty="0"/>
              </a:p>
            </p:txBody>
          </p:sp>
        </mc:Fallback>
      </mc:AlternateContent>
      <p:sp>
        <p:nvSpPr>
          <p:cNvPr id="4" name="Slide Number Placeholder 3">
            <a:extLst>
              <a:ext uri="{FF2B5EF4-FFF2-40B4-BE49-F238E27FC236}">
                <a16:creationId xmlns:a16="http://schemas.microsoft.com/office/drawing/2014/main" id="{7D7E587E-EE2E-05CC-2CEB-5F4BD4A19655}"/>
              </a:ext>
            </a:extLst>
          </p:cNvPr>
          <p:cNvSpPr>
            <a:spLocks noGrp="1"/>
          </p:cNvSpPr>
          <p:nvPr>
            <p:ph type="sldNum" sz="quarter" idx="5"/>
          </p:nvPr>
        </p:nvSpPr>
        <p:spPr/>
        <p:txBody>
          <a:bodyPr/>
          <a:lstStyle/>
          <a:p>
            <a:fld id="{B6B4AD3D-6C93-44BC-9123-10DDA05B8073}" type="slidenum">
              <a:rPr lang="en-GB" smtClean="0"/>
              <a:t>6</a:t>
            </a:fld>
            <a:endParaRPr lang="en-GB" dirty="0"/>
          </a:p>
        </p:txBody>
      </p:sp>
    </p:spTree>
    <p:extLst>
      <p:ext uri="{BB962C8B-B14F-4D97-AF65-F5344CB8AC3E}">
        <p14:creationId xmlns:p14="http://schemas.microsoft.com/office/powerpoint/2010/main" val="3621525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89EAE-693E-F0E6-6B2F-0D2617D92E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3466A5-5B74-A8BA-CC5B-6BF27FB3DE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1CC6FF-839E-42AF-431D-8F0EC6F4D1F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C6A7ADE-0B9B-84D0-7142-43F275D39741}"/>
              </a:ext>
            </a:extLst>
          </p:cNvPr>
          <p:cNvSpPr>
            <a:spLocks noGrp="1"/>
          </p:cNvSpPr>
          <p:nvPr>
            <p:ph type="sldNum" sz="quarter" idx="5"/>
          </p:nvPr>
        </p:nvSpPr>
        <p:spPr/>
        <p:txBody>
          <a:bodyPr/>
          <a:lstStyle/>
          <a:p>
            <a:fld id="{B6B4AD3D-6C93-44BC-9123-10DDA05B8073}" type="slidenum">
              <a:rPr lang="en-GB" smtClean="0"/>
              <a:t>7</a:t>
            </a:fld>
            <a:endParaRPr lang="en-GB" dirty="0"/>
          </a:p>
        </p:txBody>
      </p:sp>
    </p:spTree>
    <p:extLst>
      <p:ext uri="{BB962C8B-B14F-4D97-AF65-F5344CB8AC3E}">
        <p14:creationId xmlns:p14="http://schemas.microsoft.com/office/powerpoint/2010/main" val="2993057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06BCFB-77EC-CAF0-FC7B-7DE464FFE4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88DF1E-8B04-EA8C-3A9D-7B218591BB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FF87F0-9AC0-C1A2-0380-E4353D5275A1}"/>
              </a:ext>
            </a:extLst>
          </p:cNvPr>
          <p:cNvSpPr>
            <a:spLocks noGrp="1"/>
          </p:cNvSpPr>
          <p:nvPr>
            <p:ph type="body" idx="1"/>
          </p:nvPr>
        </p:nvSpPr>
        <p:spPr/>
        <p:txBody>
          <a:bodyPr/>
          <a:lstStyle/>
          <a:p>
            <a:r>
              <a:rPr lang="cs-CZ" noProof="0" dirty="0"/>
              <a:t>Přestože tyto podmínky v reálném světě zpravidla neexistují, význam modelu dokonalé konkurence je nesporný: spočívá ve vytvoření východisek pro zkoumání tržních struktur v rámci nedokonalé konkurence. </a:t>
            </a:r>
          </a:p>
          <a:p>
            <a:r>
              <a:rPr lang="cs-CZ" noProof="0" dirty="0"/>
              <a:t>Dokonale konkurenční firma bývá někdy označována jako „</a:t>
            </a:r>
            <a:r>
              <a:rPr lang="cs-CZ" noProof="0" dirty="0" err="1"/>
              <a:t>price</a:t>
            </a:r>
            <a:r>
              <a:rPr lang="cs-CZ" noProof="0" dirty="0"/>
              <a:t> </a:t>
            </a:r>
            <a:r>
              <a:rPr lang="cs-CZ" noProof="0" dirty="0" err="1"/>
              <a:t>taker</a:t>
            </a:r>
            <a:r>
              <a:rPr lang="cs-CZ" noProof="0" dirty="0"/>
              <a:t>“, tj. jako firma přebírající cenu (tzv. cenový příjemce). Toto označení vyjadřuje skutečnost, že pro firmu je cena její produkce a cena vstupů exogenní (daná zvnějšku) – tzn. firma tyto ceny nemůže ovlivnit. Její rozhodování se v takovém případě omezuje na rozhodování o objemu výstupu a o množství vstupů, které hodlá koupit.</a:t>
            </a:r>
          </a:p>
          <a:p>
            <a:r>
              <a:rPr lang="cs-CZ" noProof="0" dirty="0"/>
              <a:t>Skutečnost, že v dokonalé konkurenci existuje velký počet malých firem, způsobuje, že každá z těchto firem tvoří jen minimální část celkového produktu (nabídky) odvětví, takže její vlastní činnost nemůže ovlivnit tržní cenu. To se projevuje v tom, že poptávka po její produkci je dokonale elastická, což lze graficky znázornit jako vodorovnou přímku rovnoběžnou s osou x.</a:t>
            </a:r>
          </a:p>
        </p:txBody>
      </p:sp>
      <p:sp>
        <p:nvSpPr>
          <p:cNvPr id="4" name="Slide Number Placeholder 3">
            <a:extLst>
              <a:ext uri="{FF2B5EF4-FFF2-40B4-BE49-F238E27FC236}">
                <a16:creationId xmlns:a16="http://schemas.microsoft.com/office/drawing/2014/main" id="{C339156D-59FB-2D87-ACED-E8E5BE117810}"/>
              </a:ext>
            </a:extLst>
          </p:cNvPr>
          <p:cNvSpPr>
            <a:spLocks noGrp="1"/>
          </p:cNvSpPr>
          <p:nvPr>
            <p:ph type="sldNum" sz="quarter" idx="5"/>
          </p:nvPr>
        </p:nvSpPr>
        <p:spPr/>
        <p:txBody>
          <a:bodyPr/>
          <a:lstStyle/>
          <a:p>
            <a:fld id="{B6B4AD3D-6C93-44BC-9123-10DDA05B8073}" type="slidenum">
              <a:rPr lang="en-GB" smtClean="0"/>
              <a:t>8</a:t>
            </a:fld>
            <a:endParaRPr lang="en-GB" dirty="0"/>
          </a:p>
        </p:txBody>
      </p:sp>
    </p:spTree>
    <p:extLst>
      <p:ext uri="{BB962C8B-B14F-4D97-AF65-F5344CB8AC3E}">
        <p14:creationId xmlns:p14="http://schemas.microsoft.com/office/powerpoint/2010/main" val="448843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404E4-BD13-B8C4-7D36-1E41297EC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0E5A9A-ED09-FB44-3492-BC793594BF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B8C9F6-1C2A-CEC1-F499-F363C80C8C7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B6371EB-5396-E6D2-9D23-179426506263}"/>
              </a:ext>
            </a:extLst>
          </p:cNvPr>
          <p:cNvSpPr>
            <a:spLocks noGrp="1"/>
          </p:cNvSpPr>
          <p:nvPr>
            <p:ph type="sldNum" sz="quarter" idx="5"/>
          </p:nvPr>
        </p:nvSpPr>
        <p:spPr/>
        <p:txBody>
          <a:bodyPr/>
          <a:lstStyle/>
          <a:p>
            <a:fld id="{B6B4AD3D-6C93-44BC-9123-10DDA05B8073}" type="slidenum">
              <a:rPr lang="en-GB" smtClean="0"/>
              <a:t>9</a:t>
            </a:fld>
            <a:endParaRPr lang="en-GB" dirty="0"/>
          </a:p>
        </p:txBody>
      </p:sp>
    </p:spTree>
    <p:extLst>
      <p:ext uri="{BB962C8B-B14F-4D97-AF65-F5344CB8AC3E}">
        <p14:creationId xmlns:p14="http://schemas.microsoft.com/office/powerpoint/2010/main" val="2415615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7995" y="302586"/>
            <a:ext cx="1274720" cy="994283"/>
          </a:xfrm>
          <a:prstGeom prst="rect">
            <a:avLst/>
          </a:prstGeom>
        </p:spPr>
      </p:pic>
      <p:sp>
        <p:nvSpPr>
          <p:cNvPr id="7" name="Nadpis 1"/>
          <p:cNvSpPr>
            <a:spLocks noGrp="1"/>
          </p:cNvSpPr>
          <p:nvPr>
            <p:ph type="title" hasCustomPrompt="1"/>
          </p:nvPr>
        </p:nvSpPr>
        <p:spPr>
          <a:xfrm>
            <a:off x="335360" y="260650"/>
            <a:ext cx="6048672" cy="676937"/>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335360" y="932723"/>
            <a:ext cx="9889099"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335360" y="6309320"/>
            <a:ext cx="11547355"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314987" y="6309321"/>
            <a:ext cx="3860800" cy="365125"/>
          </a:xfrm>
          <a:prstGeom prst="rect">
            <a:avLst/>
          </a:prstGeom>
        </p:spPr>
        <p:txBody>
          <a:bodyPr/>
          <a:lstStyle>
            <a:lvl1pPr algn="l">
              <a:defRPr sz="800">
                <a:solidFill>
                  <a:srgbClr val="307871"/>
                </a:solidFill>
              </a:defRPr>
            </a:lvl1pPr>
          </a:lstStyle>
          <a:p>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10416480" y="6309321"/>
            <a:ext cx="1440160" cy="365125"/>
          </a:xfrm>
          <a:prstGeom prst="rect">
            <a:avLst/>
          </a:prstGeom>
        </p:spPr>
        <p:txBody>
          <a:bodyPr/>
          <a:lstStyle>
            <a:lvl1pPr algn="r">
              <a:defRPr/>
            </a:lvl1pPr>
          </a:lstStyle>
          <a:p>
            <a:fld id="{560808B9-4D1F-4069-9EB9-CD8802008F4E}" type="slidenum">
              <a:rPr lang="cs-CZ" smtClean="0"/>
              <a:t>‹#›</a:t>
            </a:fld>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ulní strana">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rázdný lis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ulní strana">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7995" y="302586"/>
            <a:ext cx="1274720" cy="994283"/>
          </a:xfrm>
          <a:prstGeom prst="rect">
            <a:avLst/>
          </a:prstGeom>
        </p:spPr>
      </p:pic>
      <p:sp>
        <p:nvSpPr>
          <p:cNvPr id="7" name="Nadpis 1"/>
          <p:cNvSpPr>
            <a:spLocks noGrp="1"/>
          </p:cNvSpPr>
          <p:nvPr>
            <p:ph type="title" hasCustomPrompt="1"/>
          </p:nvPr>
        </p:nvSpPr>
        <p:spPr>
          <a:xfrm>
            <a:off x="335360" y="260650"/>
            <a:ext cx="6048672" cy="676937"/>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335360" y="932723"/>
            <a:ext cx="9889099"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335360" y="6309320"/>
            <a:ext cx="11547355"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314987" y="6309321"/>
            <a:ext cx="3860800" cy="365125"/>
          </a:xfrm>
          <a:prstGeom prst="rect">
            <a:avLst/>
          </a:prstGeom>
        </p:spPr>
        <p:txBody>
          <a:bodyPr/>
          <a:lstStyle>
            <a:lvl1pPr algn="l">
              <a:defRPr sz="800">
                <a:solidFill>
                  <a:srgbClr val="307871"/>
                </a:solidFill>
              </a:defRPr>
            </a:lvl1pPr>
          </a:lstStyle>
          <a:p>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10416480" y="6309321"/>
            <a:ext cx="1440160" cy="365125"/>
          </a:xfrm>
          <a:prstGeom prst="rect">
            <a:avLst/>
          </a:prstGeom>
        </p:spPr>
        <p:txBody>
          <a:bodyPr/>
          <a:lstStyle>
            <a:lvl1pPr algn="r">
              <a:defRPr/>
            </a:lvl1pPr>
          </a:lstStyle>
          <a:p>
            <a:fld id="{560808B9-4D1F-4069-9EB9-CD8802008F4E}" type="slidenum">
              <a:rPr lang="cs-CZ" smtClean="0"/>
              <a:t>‹#›</a:t>
            </a:fld>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Prázdný lis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endParaRPr lang="cs-CZ" altLang="cs-CZ"/>
          </a:p>
        </p:txBody>
      </p:sp>
      <p:sp>
        <p:nvSpPr>
          <p:cNvPr id="3" name="Zástupný symbol pro zápatí 4"/>
          <p:cNvSpPr>
            <a:spLocks noGrp="1"/>
          </p:cNvSpPr>
          <p:nvPr>
            <p:ph type="ftr" sz="quarter" idx="11"/>
          </p:nvPr>
        </p:nvSpPr>
        <p:spPr/>
        <p:txBody>
          <a:bodyPr/>
          <a:lstStyle>
            <a:lvl1pPr>
              <a:defRPr/>
            </a:lvl1pPr>
          </a:lstStyle>
          <a:p>
            <a:pPr>
              <a:defRPr/>
            </a:pPr>
            <a:endParaRPr lang="cs-CZ" altLang="cs-CZ"/>
          </a:p>
        </p:txBody>
      </p:sp>
      <p:sp>
        <p:nvSpPr>
          <p:cNvPr id="4" name="Zástupný symbol pro číslo snímku 5"/>
          <p:cNvSpPr>
            <a:spLocks noGrp="1"/>
          </p:cNvSpPr>
          <p:nvPr>
            <p:ph type="sldNum" sz="quarter" idx="12"/>
          </p:nvPr>
        </p:nvSpPr>
        <p:spPr/>
        <p:txBody>
          <a:bodyPr/>
          <a:lstStyle>
            <a:lvl1pPr>
              <a:defRPr/>
            </a:lvl1pPr>
          </a:lstStyle>
          <a:p>
            <a:pPr>
              <a:defRPr/>
            </a:pPr>
            <a:fld id="{268048C7-E40B-490C-831A-CBA34959DE19}" type="slidenum">
              <a:rPr lang="cs-CZ" altLang="cs-CZ"/>
              <a:t>‹#›</a:t>
            </a:fld>
            <a:endParaRPr lang="cs-CZ" alt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panose="020F0502020204030204"/>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panose="020F0502020204030204"/>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panose="020F0502020204030204"/>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panose="020F0502020204030204"/>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2389717" y="612775"/>
            <a:ext cx="7315200" cy="4114800"/>
          </a:xfrm>
          <a:prstGeom prst="rect">
            <a:avLst/>
          </a:prstGeom>
          <a:noFill/>
          <a:ln>
            <a:noFill/>
          </a:ln>
        </p:spPr>
      </p:sp>
      <p:sp>
        <p:nvSpPr>
          <p:cNvPr id="68" name="Google Shape;68;p10"/>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833020" y="-1623218"/>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285039" y="1828801"/>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697039" y="-812800"/>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0"/>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2" name="Google Shape;12;p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3" name="Google Shape;13;p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4" name="Google Shape;14;p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fld id="{00000000-1234-1234-1234-123412341234}" type="slidenum">
              <a:rPr lang="cs-CZ" smtClean="0"/>
              <a:t>‹#›</a:t>
            </a:fld>
            <a:endParaRPr lang="cs-CZ"/>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Lst>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567159" y="1159707"/>
            <a:ext cx="10776031" cy="3901282"/>
          </a:xfrm>
          <a:prstGeom prst="rect">
            <a:avLst/>
          </a:prstGeom>
          <a:noFill/>
          <a:ln>
            <a:noFill/>
          </a:ln>
        </p:spPr>
        <p:txBody>
          <a:bodyPr spcFirstLastPara="1" wrap="square" lIns="0" tIns="0" rIns="0" bIns="0" anchor="t" anchorCtr="0">
            <a:noAutofit/>
          </a:bodyPr>
          <a:lstStyle/>
          <a:p>
            <a:pPr>
              <a:lnSpc>
                <a:spcPct val="150000"/>
              </a:lnSpc>
              <a:buClr>
                <a:srgbClr val="D10202"/>
              </a:buClr>
              <a:buSzPts val="4400"/>
            </a:pPr>
            <a:r>
              <a:rPr lang="cs-CZ" sz="6000" b="1" noProof="0" dirty="0">
                <a:solidFill>
                  <a:srgbClr val="D10202"/>
                </a:solidFill>
              </a:rPr>
              <a:t>Volba výstupu dokonale konkurenční firmou</a:t>
            </a:r>
            <a:endParaRPr lang="cs-CZ" sz="6000" b="1" noProof="0" dirty="0"/>
          </a:p>
        </p:txBody>
      </p:sp>
      <p:sp>
        <p:nvSpPr>
          <p:cNvPr id="91" name="Google Shape;91;p13" descr="Výsledek obrázku pro ikea logo"/>
          <p:cNvSpPr/>
          <p:nvPr/>
        </p:nvSpPr>
        <p:spPr>
          <a:xfrm>
            <a:off x="5943600" y="1703718"/>
            <a:ext cx="1877683" cy="1877683"/>
          </a:xfrm>
          <a:prstGeom prst="rect">
            <a:avLst/>
          </a:prstGeom>
          <a:noFill/>
          <a:ln>
            <a:noFill/>
          </a:ln>
        </p:spPr>
        <p:txBody>
          <a:bodyPr spcFirstLastPara="1" wrap="square" lIns="91425" tIns="45700" rIns="91425" bIns="45700" anchor="t" anchorCtr="0">
            <a:noAutofit/>
          </a:bodyPr>
          <a:lstStyle/>
          <a:p>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92" name="Google Shape;92;p13"/>
          <p:cNvSpPr txBox="1"/>
          <p:nvPr/>
        </p:nvSpPr>
        <p:spPr>
          <a:xfrm>
            <a:off x="6324942" y="5604869"/>
            <a:ext cx="3878824" cy="725593"/>
          </a:xfrm>
          <a:prstGeom prst="rect">
            <a:avLst/>
          </a:prstGeom>
          <a:noFill/>
          <a:ln>
            <a:noFill/>
          </a:ln>
        </p:spPr>
        <p:txBody>
          <a:bodyPr spcFirstLastPara="1" wrap="square" lIns="0" tIns="0" rIns="0" bIns="0" anchor="t" anchorCtr="0">
            <a:normAutofit/>
          </a:bodyPr>
          <a:lstStyle/>
          <a:p>
            <a:pPr algn="r">
              <a:buClr>
                <a:schemeClr val="dk1"/>
              </a:buClr>
              <a:buSzPts val="1800"/>
            </a:pPr>
            <a:r>
              <a:rPr lang="cs-CZ" b="1" dirty="0">
                <a:solidFill>
                  <a:schemeClr val="dk1"/>
                </a:solidFill>
                <a:latin typeface="Calibri" panose="020F0502020204030204"/>
                <a:ea typeface="Calibri" panose="020F0502020204030204"/>
                <a:cs typeface="Calibri" panose="020F0502020204030204"/>
                <a:sym typeface="Calibri" panose="020F0502020204030204"/>
              </a:rPr>
              <a:t>2025</a:t>
            </a:r>
          </a:p>
          <a:p>
            <a:pPr algn="r">
              <a:buClr>
                <a:schemeClr val="dk1"/>
              </a:buClr>
              <a:buSzPts val="1800"/>
            </a:pPr>
            <a:r>
              <a:rPr lang="cs-CZ" b="1" dirty="0">
                <a:solidFill>
                  <a:schemeClr val="dk1"/>
                </a:solidFill>
                <a:latin typeface="Calibri" panose="020F0502020204030204"/>
                <a:ea typeface="Calibri" panose="020F0502020204030204"/>
                <a:cs typeface="Calibri" panose="020F0502020204030204"/>
                <a:sym typeface="Calibri" panose="020F0502020204030204"/>
              </a:rPr>
              <a:t>Olomouc</a:t>
            </a:r>
            <a:endParaRPr dirty="0"/>
          </a:p>
          <a:p>
            <a:pPr>
              <a:buClr>
                <a:schemeClr val="dk1"/>
              </a:buClr>
              <a:buSzPts val="1600"/>
            </a:pPr>
            <a:endParaRPr sz="1600"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6" name="Google Shape;90;p13"/>
          <p:cNvSpPr txBox="1"/>
          <p:nvPr/>
        </p:nvSpPr>
        <p:spPr>
          <a:xfrm>
            <a:off x="1988234" y="5884219"/>
            <a:ext cx="4894206" cy="534096"/>
          </a:xfrm>
          <a:prstGeom prst="rect">
            <a:avLst/>
          </a:prstGeom>
          <a:noFill/>
          <a:ln>
            <a:noFill/>
          </a:ln>
        </p:spPr>
        <p:txBody>
          <a:bodyPr spcFirstLastPara="1" wrap="square" lIns="0" tIns="0" rIns="0" bIns="0" anchor="t" anchorCtr="0">
            <a:normAutofit/>
          </a:bodyPr>
          <a:lstStyle/>
          <a:p>
            <a:pPr>
              <a:buClr>
                <a:schemeClr val="dk1"/>
              </a:buClr>
              <a:buSzPts val="1800"/>
            </a:pPr>
            <a:r>
              <a:rPr lang="cs-CZ" b="1" dirty="0">
                <a:solidFill>
                  <a:schemeClr val="dk1"/>
                </a:solidFill>
                <a:latin typeface="Calibri" panose="020F0502020204030204"/>
                <a:ea typeface="Calibri" panose="020F0502020204030204"/>
                <a:cs typeface="Calibri" panose="020F0502020204030204"/>
                <a:sym typeface="Calibri" panose="020F0502020204030204"/>
              </a:rPr>
              <a:t>Autor: doc. Ing. Magdaléna Drastichová, Ph.D.</a:t>
            </a:r>
            <a:endParaRPr dirty="0"/>
          </a:p>
          <a:p>
            <a:pPr>
              <a:buClr>
                <a:schemeClr val="dk1"/>
              </a:buClr>
              <a:buSzPts val="1600"/>
            </a:pPr>
            <a:endParaRPr sz="1600" dirty="0">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7B7CC-F47B-B6E0-DF99-D1B7FF35B45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C8F3F84-B545-EC96-FDF2-2AA915DC0F76}"/>
              </a:ext>
            </a:extLst>
          </p:cNvPr>
          <p:cNvSpPr>
            <a:spLocks noGrp="1"/>
          </p:cNvSpPr>
          <p:nvPr>
            <p:ph type="title" hasCustomPrompt="1"/>
          </p:nvPr>
        </p:nvSpPr>
        <p:spPr>
          <a:xfrm>
            <a:off x="469209" y="669740"/>
            <a:ext cx="11464290" cy="79742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a:solidFill>
                  <a:srgbClr val="FF0000"/>
                </a:solidFill>
                <a:latin typeface="+mj-lt"/>
                <a:ea typeface="+mj-ea"/>
                <a:cs typeface="+mj-cs"/>
              </a:rPr>
              <a:t>Rozhodování firmy o výstupu v krátkém období</a:t>
            </a:r>
          </a:p>
        </p:txBody>
      </p:sp>
      <p:sp>
        <p:nvSpPr>
          <p:cNvPr id="10243" name="Zástupný symbol pro obsah 2">
            <a:extLst>
              <a:ext uri="{FF2B5EF4-FFF2-40B4-BE49-F238E27FC236}">
                <a16:creationId xmlns:a16="http://schemas.microsoft.com/office/drawing/2014/main" id="{F9C53060-E9C4-542B-2C38-A9F3C2C9FB8B}"/>
              </a:ext>
            </a:extLst>
          </p:cNvPr>
          <p:cNvSpPr>
            <a:spLocks noGrp="1"/>
          </p:cNvSpPr>
          <p:nvPr>
            <p:ph idx="1" hasCustomPrompt="1"/>
          </p:nvPr>
        </p:nvSpPr>
        <p:spPr>
          <a:xfrm>
            <a:off x="307050" y="1584960"/>
            <a:ext cx="11577899" cy="4978400"/>
          </a:xfrm>
        </p:spPr>
        <p:txBody>
          <a:bodyPr spcFirstLastPara="1" vert="horz" wrap="square" lIns="91440" tIns="45720" rIns="91440" bIns="45720" anchor="t" anchorCtr="0">
            <a:normAutofit/>
          </a:bodyPr>
          <a:lstStyle/>
          <a:p>
            <a:pPr algn="just"/>
            <a:r>
              <a:rPr lang="cs-CZ" altLang="cs-CZ" sz="2400" b="1" dirty="0">
                <a:solidFill>
                  <a:srgbClr val="FF0000"/>
                </a:solidFill>
                <a:latin typeface="Times New Roman" panose="02020603050405020304" pitchFamily="18" charset="0"/>
                <a:cs typeface="Times New Roman" panose="02020603050405020304" pitchFamily="18" charset="0"/>
              </a:rPr>
              <a:t>Optimální výstup firmy </a:t>
            </a:r>
            <a:r>
              <a:rPr lang="cs-CZ" altLang="cs-CZ" sz="2400" b="1" dirty="0">
                <a:latin typeface="Times New Roman" panose="02020603050405020304" pitchFamily="18" charset="0"/>
                <a:cs typeface="Times New Roman" panose="02020603050405020304" pitchFamily="18" charset="0"/>
              </a:rPr>
              <a:t>– možné zjistit dvojím způsobem:</a:t>
            </a:r>
          </a:p>
          <a:p>
            <a:pPr marL="571500" indent="-457200" algn="just">
              <a:buFont typeface="+mj-lt"/>
              <a:buAutoNum type="alphaUcPeriod"/>
            </a:pPr>
            <a:r>
              <a:rPr lang="cs-CZ" altLang="cs-CZ" sz="2400" b="1" dirty="0">
                <a:latin typeface="Times New Roman" panose="02020603050405020304" pitchFamily="18" charset="0"/>
                <a:cs typeface="Times New Roman" panose="02020603050405020304" pitchFamily="18" charset="0"/>
              </a:rPr>
              <a:t>Na základě </a:t>
            </a:r>
            <a:r>
              <a:rPr lang="cs-CZ" altLang="cs-CZ" sz="2400" b="1" dirty="0">
                <a:highlight>
                  <a:srgbClr val="FFFF00"/>
                </a:highlight>
                <a:latin typeface="Times New Roman" panose="02020603050405020304" pitchFamily="18" charset="0"/>
                <a:cs typeface="Times New Roman" panose="02020603050405020304" pitchFamily="18" charset="0"/>
              </a:rPr>
              <a:t>rozdílu mezi celkovými příjmy a celkovými náklady</a:t>
            </a:r>
            <a:r>
              <a:rPr lang="cs-CZ" altLang="cs-CZ" sz="2400" b="1" dirty="0">
                <a:latin typeface="Times New Roman" panose="02020603050405020304" pitchFamily="18" charset="0"/>
                <a:cs typeface="Times New Roman" panose="02020603050405020304" pitchFamily="18" charset="0"/>
              </a:rPr>
              <a:t>,</a:t>
            </a:r>
          </a:p>
          <a:p>
            <a:pPr marL="571500" indent="-457200" algn="just">
              <a:buFont typeface="+mj-lt"/>
              <a:buAutoNum type="alphaUcPeriod"/>
            </a:pPr>
            <a:r>
              <a:rPr lang="cs-CZ" altLang="cs-CZ" sz="2400" b="1" dirty="0">
                <a:latin typeface="Times New Roman" panose="02020603050405020304" pitchFamily="18" charset="0"/>
                <a:cs typeface="Times New Roman" panose="02020603050405020304" pitchFamily="18" charset="0"/>
              </a:rPr>
              <a:t>Na základě </a:t>
            </a:r>
            <a:r>
              <a:rPr lang="cs-CZ" altLang="cs-CZ" sz="2400" b="1" dirty="0">
                <a:highlight>
                  <a:srgbClr val="FFFF00"/>
                </a:highlight>
                <a:latin typeface="Times New Roman" panose="02020603050405020304" pitchFamily="18" charset="0"/>
                <a:cs typeface="Times New Roman" panose="02020603050405020304" pitchFamily="18" charset="0"/>
              </a:rPr>
              <a:t>rovnosti mezních příjmů a mezních nákladů</a:t>
            </a:r>
            <a:r>
              <a:rPr lang="cs-CZ" altLang="cs-CZ" sz="2400" b="1" dirty="0">
                <a:latin typeface="Times New Roman" panose="02020603050405020304" pitchFamily="18" charset="0"/>
                <a:cs typeface="Times New Roman" panose="02020603050405020304" pitchFamily="18" charset="0"/>
              </a:rPr>
              <a:t>.</a:t>
            </a:r>
          </a:p>
          <a:p>
            <a:pPr algn="just"/>
            <a:r>
              <a:rPr lang="cs-CZ" altLang="cs-CZ" sz="2400" b="1" dirty="0">
                <a:highlight>
                  <a:srgbClr val="FFFF00"/>
                </a:highlight>
                <a:latin typeface="Times New Roman" panose="02020603050405020304" pitchFamily="18" charset="0"/>
                <a:cs typeface="Times New Roman" panose="02020603050405020304" pitchFamily="18" charset="0"/>
              </a:rPr>
              <a:t>Zisk</a:t>
            </a:r>
            <a:r>
              <a:rPr lang="cs-CZ" altLang="cs-CZ" sz="2400" b="1" dirty="0">
                <a:latin typeface="Times New Roman" panose="02020603050405020304" pitchFamily="18" charset="0"/>
                <a:cs typeface="Times New Roman" panose="02020603050405020304" pitchFamily="18" charset="0"/>
              </a:rPr>
              <a:t> – maximální při výstupu s největším rozdílem mezi TR a TC: největší svislá vzdálenost mezi křivkami TR a STC: </a:t>
            </a:r>
          </a:p>
          <a:p>
            <a:pPr algn="just">
              <a:buFont typeface="Wingdings" panose="05000000000000000000" pitchFamily="2" charset="2"/>
              <a:buChar char="Ø"/>
            </a:pPr>
            <a:r>
              <a:rPr lang="cs-CZ" altLang="cs-CZ" sz="2400" b="1" dirty="0">
                <a:latin typeface="Times New Roman" panose="02020603050405020304" pitchFamily="18" charset="0"/>
                <a:cs typeface="Times New Roman" panose="02020603050405020304" pitchFamily="18" charset="0"/>
              </a:rPr>
              <a:t>Obě křivky – stejná směrnice: při výstupu Q* na obr. (následující snímek).</a:t>
            </a:r>
          </a:p>
          <a:p>
            <a:pPr algn="just">
              <a:buFont typeface="Wingdings" panose="05000000000000000000" pitchFamily="2" charset="2"/>
              <a:buChar char="Ø"/>
            </a:pPr>
            <a:r>
              <a:rPr lang="cs-CZ" altLang="cs-CZ" sz="2400" b="1" dirty="0">
                <a:latin typeface="Times New Roman" panose="02020603050405020304" pitchFamily="18" charset="0"/>
                <a:cs typeface="Times New Roman" panose="02020603050405020304" pitchFamily="18" charset="0"/>
              </a:rPr>
              <a:t>Platí i pro výstup Q‘: avšak křivka TC leží nad TR =&gt; maximální ztráta.</a:t>
            </a:r>
          </a:p>
          <a:p>
            <a:pPr algn="just"/>
            <a:r>
              <a:rPr lang="cs-CZ" altLang="cs-CZ" sz="2400" b="1" dirty="0">
                <a:latin typeface="Times New Roman" panose="02020603050405020304" pitchFamily="18" charset="0"/>
                <a:cs typeface="Times New Roman" panose="02020603050405020304" pitchFamily="18" charset="0"/>
              </a:rPr>
              <a:t>Směrnice křivky TR\TC = MR/MC =&gt; MR=MC v bodě průsečíku křivek MR a MC =&gt; optimální výstup firmy = Q*. </a:t>
            </a:r>
          </a:p>
          <a:p>
            <a:pPr algn="just"/>
            <a:r>
              <a:rPr lang="cs-CZ" altLang="cs-CZ" sz="2400" b="1" dirty="0">
                <a:latin typeface="Times New Roman" panose="02020603050405020304" pitchFamily="18" charset="0"/>
                <a:cs typeface="Times New Roman" panose="02020603050405020304" pitchFamily="18" charset="0"/>
              </a:rPr>
              <a:t>Q* = optimální výstup – dodržena </a:t>
            </a:r>
            <a:r>
              <a:rPr lang="cs-CZ" altLang="cs-CZ" sz="2400" b="1" dirty="0">
                <a:solidFill>
                  <a:srgbClr val="FF0000"/>
                </a:solidFill>
                <a:latin typeface="Times New Roman" panose="02020603050405020304" pitchFamily="18" charset="0"/>
                <a:cs typeface="Times New Roman" panose="02020603050405020304" pitchFamily="18" charset="0"/>
              </a:rPr>
              <a:t>postačující podmínka </a:t>
            </a:r>
            <a:r>
              <a:rPr lang="cs-CZ" altLang="cs-CZ" sz="2400" b="1" dirty="0">
                <a:latin typeface="Times New Roman" panose="02020603050405020304" pitchFamily="18" charset="0"/>
                <a:cs typeface="Times New Roman" panose="02020603050405020304" pitchFamily="18" charset="0"/>
              </a:rPr>
              <a:t>– funkce MC = rostoucí (protíná funkci MR zdola). Neplatí pro výstup Q‘.</a:t>
            </a:r>
            <a:endParaRPr lang="cs-CZ" altLang="cs-CZ" sz="24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841162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0F2F2-6ED2-6130-1D86-F78E34DC2D3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14DF0A1-2012-A12D-0060-7E1201E2EDD8}"/>
              </a:ext>
            </a:extLst>
          </p:cNvPr>
          <p:cNvSpPr>
            <a:spLocks noGrp="1"/>
          </p:cNvSpPr>
          <p:nvPr>
            <p:ph type="title" hasCustomPrompt="1"/>
          </p:nvPr>
        </p:nvSpPr>
        <p:spPr>
          <a:xfrm>
            <a:off x="5720080" y="254042"/>
            <a:ext cx="5862320" cy="640038"/>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000" b="1" kern="1200" cap="all" dirty="0">
                <a:solidFill>
                  <a:srgbClr val="FF0000"/>
                </a:solidFill>
                <a:latin typeface="+mj-lt"/>
                <a:ea typeface="+mj-ea"/>
                <a:cs typeface="+mj-cs"/>
              </a:rPr>
              <a:t>Rozhodování firmy o výstupu v krátkém období</a:t>
            </a:r>
          </a:p>
        </p:txBody>
      </p:sp>
      <p:sp>
        <p:nvSpPr>
          <p:cNvPr id="10243" name="Zástupný symbol pro obsah 2">
            <a:extLst>
              <a:ext uri="{FF2B5EF4-FFF2-40B4-BE49-F238E27FC236}">
                <a16:creationId xmlns:a16="http://schemas.microsoft.com/office/drawing/2014/main" id="{A1F64EDC-1E0A-B6F3-5448-355226D9390E}"/>
              </a:ext>
            </a:extLst>
          </p:cNvPr>
          <p:cNvSpPr>
            <a:spLocks noGrp="1"/>
          </p:cNvSpPr>
          <p:nvPr>
            <p:ph type="body" idx="1" hasCustomPrompt="1"/>
          </p:nvPr>
        </p:nvSpPr>
        <p:spPr>
          <a:xfrm>
            <a:off x="5720080" y="1087120"/>
            <a:ext cx="6121978" cy="5039045"/>
          </a:xfrm>
        </p:spPr>
        <p:txBody>
          <a:bodyPr spcFirstLastPara="1" vert="horz" wrap="square" lIns="91440" tIns="45720" rIns="91440" bIns="45720" anchor="t" anchorCtr="0">
            <a:normAutofit fontScale="70000" lnSpcReduction="20000"/>
          </a:bodyPr>
          <a:lstStyle/>
          <a:p>
            <a:pPr algn="just" eaLnBrk="1" hangingPunct="1">
              <a:buFont typeface="Wingdings" panose="05000000000000000000" pitchFamily="2" charset="2"/>
              <a:buChar char="§"/>
            </a:pPr>
            <a:r>
              <a:rPr lang="cs-CZ" altLang="cs-CZ" dirty="0">
                <a:latin typeface="Times New Roman" panose="02020603050405020304" pitchFamily="18" charset="0"/>
                <a:cs typeface="Times New Roman" panose="02020603050405020304" pitchFamily="18" charset="0"/>
              </a:rPr>
              <a:t>Pro označené úrovně výstupu platí:</a:t>
            </a:r>
          </a:p>
          <a:p>
            <a:pPr marL="685800" indent="-571500" algn="just" eaLnBrk="1" hangingPunct="1">
              <a:buFont typeface="+mj-lt"/>
              <a:buAutoNum type="romanUcPeriod"/>
            </a:pPr>
            <a:r>
              <a:rPr lang="cs-CZ" altLang="cs-CZ" b="1" dirty="0">
                <a:latin typeface="Times New Roman" panose="02020603050405020304" pitchFamily="18" charset="0"/>
                <a:cs typeface="Times New Roman" panose="02020603050405020304" pitchFamily="18" charset="0"/>
              </a:rPr>
              <a:t>Q*: </a:t>
            </a:r>
            <a:r>
              <a:rPr lang="cs-CZ" altLang="cs-CZ" dirty="0">
                <a:latin typeface="Times New Roman" panose="02020603050405020304" pitchFamily="18" charset="0"/>
                <a:cs typeface="Times New Roman" panose="02020603050405020304" pitchFamily="18" charset="0"/>
              </a:rPr>
              <a:t>optimální výstup –firma maximalizuje zisk; směrnice křivek </a:t>
            </a:r>
            <a:r>
              <a:rPr lang="cs-CZ" altLang="cs-CZ" b="1" dirty="0">
                <a:latin typeface="Times New Roman" panose="02020603050405020304" pitchFamily="18" charset="0"/>
                <a:cs typeface="Times New Roman" panose="02020603050405020304" pitchFamily="18" charset="0"/>
              </a:rPr>
              <a:t>TR a STC </a:t>
            </a:r>
            <a:r>
              <a:rPr lang="cs-CZ" altLang="cs-CZ" dirty="0">
                <a:latin typeface="Times New Roman" panose="02020603050405020304" pitchFamily="18" charset="0"/>
                <a:cs typeface="Times New Roman" panose="02020603050405020304" pitchFamily="18" charset="0"/>
              </a:rPr>
              <a:t>se rovnají, tzn. </a:t>
            </a:r>
            <a:r>
              <a:rPr lang="cs-CZ" altLang="cs-CZ" b="1" dirty="0">
                <a:latin typeface="Times New Roman" panose="02020603050405020304" pitchFamily="18" charset="0"/>
                <a:cs typeface="Times New Roman" panose="02020603050405020304" pitchFamily="18" charset="0"/>
              </a:rPr>
              <a:t>MR = MC; </a:t>
            </a:r>
            <a:r>
              <a:rPr lang="cs-CZ" altLang="cs-CZ" dirty="0">
                <a:latin typeface="Times New Roman" panose="02020603050405020304" pitchFamily="18" charset="0"/>
                <a:cs typeface="Times New Roman" panose="02020603050405020304" pitchFamily="18" charset="0"/>
              </a:rPr>
              <a:t>rostoucí funkce </a:t>
            </a:r>
            <a:r>
              <a:rPr lang="cs-CZ" altLang="cs-CZ" b="1" dirty="0">
                <a:latin typeface="Times New Roman" panose="02020603050405020304" pitchFamily="18" charset="0"/>
                <a:cs typeface="Times New Roman" panose="02020603050405020304" pitchFamily="18" charset="0"/>
              </a:rPr>
              <a:t>MC</a:t>
            </a:r>
            <a:r>
              <a:rPr lang="cs-CZ" altLang="cs-CZ" dirty="0">
                <a:latin typeface="Times New Roman" panose="02020603050405020304" pitchFamily="18" charset="0"/>
                <a:cs typeface="Times New Roman" panose="02020603050405020304" pitchFamily="18" charset="0"/>
              </a:rPr>
              <a:t>;</a:t>
            </a:r>
          </a:p>
          <a:p>
            <a:pPr marL="685800" indent="-571500" algn="just" eaLnBrk="1" hangingPunct="1">
              <a:buFont typeface="+mj-lt"/>
              <a:buAutoNum type="romanUcPeriod"/>
            </a:pPr>
            <a:endParaRPr lang="cs-CZ" altLang="cs-CZ" b="1" dirty="0">
              <a:latin typeface="Times New Roman" panose="02020603050405020304" pitchFamily="18" charset="0"/>
              <a:cs typeface="Times New Roman" panose="02020603050405020304" pitchFamily="18" charset="0"/>
            </a:endParaRPr>
          </a:p>
          <a:p>
            <a:pPr marL="685800" indent="-571500" algn="just" eaLnBrk="1" hangingPunct="1">
              <a:buFont typeface="+mj-lt"/>
              <a:buAutoNum type="romanUcPeriod"/>
            </a:pPr>
            <a:r>
              <a:rPr lang="cs-CZ" altLang="cs-CZ" b="1" dirty="0">
                <a:latin typeface="Times New Roman" panose="02020603050405020304" pitchFamily="18" charset="0"/>
                <a:cs typeface="Times New Roman" panose="02020603050405020304" pitchFamily="18" charset="0"/>
              </a:rPr>
              <a:t>Q‘: </a:t>
            </a:r>
            <a:r>
              <a:rPr lang="cs-CZ" altLang="cs-CZ" dirty="0">
                <a:latin typeface="Times New Roman" panose="02020603050405020304" pitchFamily="18" charset="0"/>
                <a:cs typeface="Times New Roman" panose="02020603050405020304" pitchFamily="18" charset="0"/>
              </a:rPr>
              <a:t>směrnice křivek </a:t>
            </a:r>
            <a:r>
              <a:rPr lang="cs-CZ" altLang="cs-CZ" b="1" dirty="0">
                <a:latin typeface="Times New Roman" panose="02020603050405020304" pitchFamily="18" charset="0"/>
                <a:cs typeface="Times New Roman" panose="02020603050405020304" pitchFamily="18" charset="0"/>
              </a:rPr>
              <a:t>TR a STC </a:t>
            </a:r>
            <a:r>
              <a:rPr lang="cs-CZ" altLang="cs-CZ" dirty="0">
                <a:latin typeface="Times New Roman" panose="02020603050405020304" pitchFamily="18" charset="0"/>
                <a:cs typeface="Times New Roman" panose="02020603050405020304" pitchFamily="18" charset="0"/>
              </a:rPr>
              <a:t>se rovnají, tzn. </a:t>
            </a:r>
            <a:r>
              <a:rPr lang="cs-CZ" altLang="cs-CZ" b="1" dirty="0">
                <a:latin typeface="Times New Roman" panose="02020603050405020304" pitchFamily="18" charset="0"/>
                <a:cs typeface="Times New Roman" panose="02020603050405020304" pitchFamily="18" charset="0"/>
              </a:rPr>
              <a:t>MR = MC; </a:t>
            </a:r>
            <a:r>
              <a:rPr lang="cs-CZ" altLang="cs-CZ" dirty="0">
                <a:latin typeface="Times New Roman" panose="02020603050405020304" pitchFamily="18" charset="0"/>
                <a:cs typeface="Times New Roman" panose="02020603050405020304" pitchFamily="18" charset="0"/>
              </a:rPr>
              <a:t>TR menší než TC</a:t>
            </a:r>
            <a:r>
              <a:rPr lang="cs-CZ" altLang="cs-CZ" sz="3200" b="1" dirty="0">
                <a:latin typeface="Times New Roman" panose="02020603050405020304" pitchFamily="18" charset="0"/>
                <a:cs typeface="Times New Roman" panose="02020603050405020304" pitchFamily="18" charset="0"/>
              </a:rPr>
              <a:t> =&gt;</a:t>
            </a:r>
            <a:r>
              <a:rPr lang="cs-CZ" altLang="cs-CZ" dirty="0">
                <a:latin typeface="Times New Roman" panose="02020603050405020304" pitchFamily="18" charset="0"/>
                <a:cs typeface="Times New Roman" panose="02020603050405020304" pitchFamily="18" charset="0"/>
              </a:rPr>
              <a:t> firma maximalizuje ztrátu; funkce klesající </a:t>
            </a:r>
            <a:r>
              <a:rPr lang="cs-CZ" altLang="cs-CZ" b="1" dirty="0">
                <a:latin typeface="Times New Roman" panose="02020603050405020304" pitchFamily="18" charset="0"/>
                <a:cs typeface="Times New Roman" panose="02020603050405020304" pitchFamily="18" charset="0"/>
              </a:rPr>
              <a:t>MC</a:t>
            </a:r>
            <a:r>
              <a:rPr lang="cs-CZ" altLang="cs-CZ" dirty="0">
                <a:latin typeface="Times New Roman" panose="02020603050405020304" pitchFamily="18" charset="0"/>
                <a:cs typeface="Times New Roman" panose="02020603050405020304" pitchFamily="18" charset="0"/>
              </a:rPr>
              <a:t>;</a:t>
            </a:r>
          </a:p>
          <a:p>
            <a:pPr marL="685800" indent="-571500" algn="just" eaLnBrk="1" hangingPunct="1">
              <a:buFont typeface="+mj-lt"/>
              <a:buAutoNum type="romanUcPeriod"/>
            </a:pPr>
            <a:endParaRPr lang="cs-CZ" altLang="cs-CZ" b="1" dirty="0">
              <a:latin typeface="Times New Roman" panose="02020603050405020304" pitchFamily="18" charset="0"/>
              <a:cs typeface="Times New Roman" panose="02020603050405020304" pitchFamily="18" charset="0"/>
            </a:endParaRPr>
          </a:p>
          <a:p>
            <a:pPr marL="685800" indent="-571500" algn="just" eaLnBrk="1" hangingPunct="1">
              <a:buFont typeface="+mj-lt"/>
              <a:buAutoNum type="romanUcPeriod"/>
            </a:pPr>
            <a:r>
              <a:rPr lang="cs-CZ" altLang="cs-CZ" b="1" dirty="0">
                <a:latin typeface="Times New Roman" panose="02020603050405020304" pitchFamily="18" charset="0"/>
                <a:cs typeface="Times New Roman" panose="02020603050405020304" pitchFamily="18" charset="0"/>
              </a:rPr>
              <a:t>Q</a:t>
            </a:r>
            <a:r>
              <a:rPr lang="cs-CZ" altLang="cs-CZ" sz="2900" b="1" dirty="0">
                <a:latin typeface="Times New Roman" panose="02020603050405020304" pitchFamily="18" charset="0"/>
                <a:cs typeface="Times New Roman" panose="02020603050405020304" pitchFamily="18" charset="0"/>
              </a:rPr>
              <a:t>1</a:t>
            </a:r>
            <a:r>
              <a:rPr lang="cs-CZ" altLang="cs-CZ" b="1" dirty="0">
                <a:latin typeface="Times New Roman" panose="02020603050405020304" pitchFamily="18" charset="0"/>
                <a:cs typeface="Times New Roman" panose="02020603050405020304" pitchFamily="18" charset="0"/>
              </a:rPr>
              <a:t>:</a:t>
            </a:r>
            <a:r>
              <a:rPr lang="cs-CZ" altLang="cs-CZ" dirty="0">
                <a:latin typeface="Times New Roman" panose="02020603050405020304" pitchFamily="18" charset="0"/>
                <a:cs typeface="Times New Roman" panose="02020603050405020304" pitchFamily="18" charset="0"/>
              </a:rPr>
              <a:t> stejné směrnice úseček vedoucích z počátku na křivky </a:t>
            </a:r>
            <a:r>
              <a:rPr lang="cs-CZ" altLang="cs-CZ" b="1" dirty="0">
                <a:latin typeface="Times New Roman" panose="02020603050405020304" pitchFamily="18" charset="0"/>
                <a:cs typeface="Times New Roman" panose="02020603050405020304" pitchFamily="18" charset="0"/>
              </a:rPr>
              <a:t>TR a STC</a:t>
            </a:r>
            <a:r>
              <a:rPr lang="cs-CZ" altLang="cs-CZ" sz="3200" b="1" dirty="0">
                <a:latin typeface="Times New Roman" panose="02020603050405020304" pitchFamily="18" charset="0"/>
                <a:cs typeface="Times New Roman" panose="02020603050405020304" pitchFamily="18" charset="0"/>
              </a:rPr>
              <a:t> =&gt;</a:t>
            </a:r>
            <a:r>
              <a:rPr lang="cs-CZ" altLang="cs-CZ" b="1" dirty="0">
                <a:latin typeface="Times New Roman" panose="02020603050405020304" pitchFamily="18" charset="0"/>
                <a:cs typeface="Times New Roman" panose="02020603050405020304" pitchFamily="18" charset="0"/>
              </a:rPr>
              <a:t> AR = SAC</a:t>
            </a:r>
            <a:r>
              <a:rPr lang="cs-CZ" altLang="cs-CZ" dirty="0">
                <a:latin typeface="Times New Roman" panose="02020603050405020304" pitchFamily="18" charset="0"/>
                <a:cs typeface="Times New Roman" panose="02020603050405020304" pitchFamily="18" charset="0"/>
              </a:rPr>
              <a:t>. Směrnice křivky STC přestává klesat a začíná růst</a:t>
            </a:r>
            <a:r>
              <a:rPr lang="cs-CZ" altLang="cs-CZ" sz="3200" b="1" dirty="0">
                <a:latin typeface="Times New Roman" panose="02020603050405020304" pitchFamily="18" charset="0"/>
                <a:cs typeface="Times New Roman" panose="02020603050405020304" pitchFamily="18" charset="0"/>
              </a:rPr>
              <a:t> =&gt; </a:t>
            </a:r>
            <a:r>
              <a:rPr lang="cs-CZ" altLang="cs-CZ" b="1" dirty="0">
                <a:latin typeface="Times New Roman" panose="02020603050405020304" pitchFamily="18" charset="0"/>
                <a:cs typeface="Times New Roman" panose="02020603050405020304" pitchFamily="18" charset="0"/>
              </a:rPr>
              <a:t>MC = minimální;</a:t>
            </a:r>
          </a:p>
          <a:p>
            <a:pPr marL="685800" indent="-571500" algn="just" eaLnBrk="1" hangingPunct="1">
              <a:buFont typeface="+mj-lt"/>
              <a:buAutoNum type="romanUcPeriod"/>
            </a:pPr>
            <a:endParaRPr lang="cs-CZ" altLang="cs-CZ" b="1" dirty="0">
              <a:latin typeface="Times New Roman" panose="02020603050405020304" pitchFamily="18" charset="0"/>
              <a:cs typeface="Times New Roman" panose="02020603050405020304" pitchFamily="18" charset="0"/>
            </a:endParaRPr>
          </a:p>
          <a:p>
            <a:pPr marL="685800" indent="-571500" algn="just" eaLnBrk="1" hangingPunct="1">
              <a:buFont typeface="+mj-lt"/>
              <a:buAutoNum type="romanUcPeriod"/>
            </a:pPr>
            <a:r>
              <a:rPr lang="cs-CZ" altLang="cs-CZ" b="1" dirty="0">
                <a:latin typeface="Times New Roman" panose="02020603050405020304" pitchFamily="18" charset="0"/>
                <a:cs typeface="Times New Roman" panose="02020603050405020304" pitchFamily="18" charset="0"/>
              </a:rPr>
              <a:t>Q</a:t>
            </a:r>
            <a:r>
              <a:rPr lang="cs-CZ" altLang="cs-CZ" sz="2900" b="1" dirty="0">
                <a:latin typeface="Times New Roman" panose="02020603050405020304" pitchFamily="18" charset="0"/>
                <a:cs typeface="Times New Roman" panose="02020603050405020304" pitchFamily="18" charset="0"/>
              </a:rPr>
              <a:t>2</a:t>
            </a:r>
            <a:r>
              <a:rPr lang="cs-CZ" altLang="cs-CZ" b="1" dirty="0">
                <a:latin typeface="Times New Roman" panose="02020603050405020304" pitchFamily="18" charset="0"/>
                <a:cs typeface="Times New Roman" panose="02020603050405020304" pitchFamily="18" charset="0"/>
              </a:rPr>
              <a:t>: </a:t>
            </a:r>
            <a:r>
              <a:rPr lang="cs-CZ" altLang="cs-CZ" dirty="0">
                <a:latin typeface="Times New Roman" panose="02020603050405020304" pitchFamily="18" charset="0"/>
                <a:cs typeface="Times New Roman" panose="02020603050405020304" pitchFamily="18" charset="0"/>
              </a:rPr>
              <a:t>stejné směrnice úseček vedoucích z počátku na křivky </a:t>
            </a:r>
            <a:r>
              <a:rPr kumimoji="0" lang="cs-CZ" altLang="cs-CZ" sz="31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a:cs typeface="Times New Roman" panose="02020603050405020304" pitchFamily="18" charset="0"/>
                <a:sym typeface="Calibri" panose="020F0502020204030204"/>
              </a:rPr>
              <a:t>TR a STC =&gt; AR = SAC</a:t>
            </a:r>
            <a:r>
              <a:rPr lang="cs-CZ" altLang="cs-CZ" b="1" dirty="0">
                <a:latin typeface="Times New Roman" panose="02020603050405020304" pitchFamily="18" charset="0"/>
                <a:cs typeface="Times New Roman" panose="02020603050405020304" pitchFamily="18" charset="0"/>
              </a:rPr>
              <a:t>.</a:t>
            </a:r>
          </a:p>
          <a:p>
            <a:pPr algn="just" eaLnBrk="1" hangingPunct="1">
              <a:buFont typeface="Wingdings" panose="05000000000000000000" pitchFamily="2" charset="2"/>
              <a:buChar char="§"/>
            </a:pPr>
            <a:endParaRPr lang="cs-CZ" altLang="cs-CZ" dirty="0">
              <a:latin typeface="Times New Roman" panose="02020603050405020304" pitchFamily="18" charset="0"/>
              <a:cs typeface="Times New Roman" panose="02020603050405020304" pitchFamily="18" charset="0"/>
            </a:endParaRPr>
          </a:p>
          <a:p>
            <a:pPr algn="just" eaLnBrk="1" hangingPunct="1">
              <a:buFont typeface="Wingdings" panose="05000000000000000000" pitchFamily="2" charset="2"/>
              <a:buChar char="v"/>
            </a:pPr>
            <a:endParaRPr lang="cs-CZ" altLang="cs-CZ" dirty="0">
              <a:latin typeface="Times New Roman" panose="02020603050405020304" pitchFamily="18" charset="0"/>
              <a:cs typeface="Times New Roman" panose="02020603050405020304" pitchFamily="18" charset="0"/>
            </a:endParaRPr>
          </a:p>
          <a:p>
            <a:pPr algn="just" eaLnBrk="1" hangingPunct="1">
              <a:buFont typeface="Wingdings" panose="05000000000000000000" pitchFamily="2" charset="2"/>
              <a:buChar char="v"/>
            </a:pPr>
            <a:endParaRPr lang="cs-CZ" altLang="cs-CZ"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752B3872-26BF-256B-9ECD-3601EF3F3286}"/>
              </a:ext>
            </a:extLst>
          </p:cNvPr>
          <p:cNvPicPr>
            <a:picLocks noChangeAspect="1"/>
          </p:cNvPicPr>
          <p:nvPr/>
        </p:nvPicPr>
        <p:blipFill>
          <a:blip r:embed="rId3"/>
          <a:stretch>
            <a:fillRect/>
          </a:stretch>
        </p:blipFill>
        <p:spPr>
          <a:xfrm>
            <a:off x="349942" y="789983"/>
            <a:ext cx="5085658" cy="5278033"/>
          </a:xfrm>
          <a:prstGeom prst="rect">
            <a:avLst/>
          </a:prstGeom>
        </p:spPr>
      </p:pic>
    </p:spTree>
    <p:extLst>
      <p:ext uri="{BB962C8B-B14F-4D97-AF65-F5344CB8AC3E}">
        <p14:creationId xmlns:p14="http://schemas.microsoft.com/office/powerpoint/2010/main" val="163258299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2194E-02A6-2817-C713-561040591AA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B5D4FC2-D0B6-E9D5-1D6C-8BF8D56D6611}"/>
              </a:ext>
            </a:extLst>
          </p:cNvPr>
          <p:cNvSpPr>
            <a:spLocks noGrp="1"/>
          </p:cNvSpPr>
          <p:nvPr>
            <p:ph type="title" hasCustomPrompt="1"/>
          </p:nvPr>
        </p:nvSpPr>
        <p:spPr>
          <a:xfrm>
            <a:off x="469209" y="669740"/>
            <a:ext cx="11464290" cy="79742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a:solidFill>
                  <a:srgbClr val="FF0000"/>
                </a:solidFill>
                <a:latin typeface="+mj-lt"/>
                <a:ea typeface="+mj-ea"/>
                <a:cs typeface="+mj-cs"/>
              </a:rPr>
              <a:t>Rozhodování firmy o výstupu v krátkém období</a:t>
            </a:r>
          </a:p>
        </p:txBody>
      </p:sp>
      <p:sp>
        <p:nvSpPr>
          <p:cNvPr id="10243" name="Zástupný symbol pro obsah 2">
            <a:extLst>
              <a:ext uri="{FF2B5EF4-FFF2-40B4-BE49-F238E27FC236}">
                <a16:creationId xmlns:a16="http://schemas.microsoft.com/office/drawing/2014/main" id="{E8749BB5-A9B2-E918-4201-FD72E72FE250}"/>
              </a:ext>
            </a:extLst>
          </p:cNvPr>
          <p:cNvSpPr>
            <a:spLocks noGrp="1"/>
          </p:cNvSpPr>
          <p:nvPr>
            <p:ph idx="1" hasCustomPrompt="1"/>
          </p:nvPr>
        </p:nvSpPr>
        <p:spPr>
          <a:xfrm>
            <a:off x="182881" y="1391920"/>
            <a:ext cx="11750620" cy="4978400"/>
          </a:xfrm>
        </p:spPr>
        <p:txBody>
          <a:bodyPr spcFirstLastPara="1" vert="horz" wrap="square" lIns="91440" tIns="45720" rIns="91440" bIns="45720" anchor="t" anchorCtr="0">
            <a:normAutofit fontScale="85000" lnSpcReduction="20000"/>
          </a:bodyPr>
          <a:lstStyle/>
          <a:p>
            <a:pPr algn="just"/>
            <a:r>
              <a:rPr lang="cs-CZ" altLang="cs-CZ" sz="2400" b="1" dirty="0">
                <a:latin typeface="Times New Roman" panose="02020603050405020304" pitchFamily="18" charset="0"/>
                <a:cs typeface="Times New Roman" panose="02020603050405020304" pitchFamily="18" charset="0"/>
              </a:rPr>
              <a:t>DK firma maximalizující zisk:</a:t>
            </a:r>
          </a:p>
          <a:p>
            <a:pPr algn="just">
              <a:buFont typeface="Wingdings" panose="05000000000000000000" pitchFamily="2" charset="2"/>
              <a:buChar char="Ø"/>
            </a:pPr>
            <a:r>
              <a:rPr lang="cs-CZ" altLang="cs-CZ" sz="2400" b="1" dirty="0">
                <a:latin typeface="Times New Roman" panose="02020603050405020304" pitchFamily="18" charset="0"/>
                <a:cs typeface="Times New Roman" panose="02020603050405020304" pitchFamily="18" charset="0"/>
              </a:rPr>
              <a:t>vychází při volbě výstupu z </a:t>
            </a:r>
            <a:r>
              <a:rPr lang="cs-CZ" altLang="cs-CZ" sz="2400" b="1" dirty="0">
                <a:highlight>
                  <a:srgbClr val="FFFF00"/>
                </a:highlight>
                <a:latin typeface="Times New Roman" panose="02020603050405020304" pitchFamily="18" charset="0"/>
                <a:cs typeface="Times New Roman" panose="02020603050405020304" pitchFamily="18" charset="0"/>
              </a:rPr>
              <a:t>MR = MC</a:t>
            </a:r>
          </a:p>
          <a:p>
            <a:pPr algn="just">
              <a:buFont typeface="Wingdings" panose="05000000000000000000" pitchFamily="2" charset="2"/>
              <a:buChar char="Ø"/>
            </a:pPr>
            <a:r>
              <a:rPr lang="cs-CZ" altLang="cs-CZ" sz="2400" b="1" dirty="0">
                <a:latin typeface="Times New Roman" panose="02020603050405020304" pitchFamily="18" charset="0"/>
                <a:cs typeface="Times New Roman" panose="02020603050405020304" pitchFamily="18" charset="0"/>
              </a:rPr>
              <a:t>přebírá cenu =&gt; platí rovnost mezních příjmů a ceny (MR = P) =&gt; v krátkém období vyrábí výstup, jehož MC </a:t>
            </a:r>
            <a:r>
              <a:rPr lang="cs-CZ" altLang="cs-CZ" sz="2400" b="1" dirty="0">
                <a:highlight>
                  <a:srgbClr val="FFFF00"/>
                </a:highlight>
                <a:latin typeface="Times New Roman" panose="02020603050405020304" pitchFamily="18" charset="0"/>
                <a:cs typeface="Times New Roman" panose="02020603050405020304" pitchFamily="18" charset="0"/>
              </a:rPr>
              <a:t>budou stejné jako tržní P:</a:t>
            </a:r>
          </a:p>
          <a:p>
            <a:pPr marL="114300" indent="0" algn="ctr">
              <a:buNone/>
            </a:pPr>
            <a:r>
              <a:rPr lang="cs-CZ" altLang="cs-CZ" sz="2400" b="1" dirty="0">
                <a:highlight>
                  <a:srgbClr val="FFFF00"/>
                </a:highlight>
                <a:latin typeface="Times New Roman" panose="02020603050405020304" pitchFamily="18" charset="0"/>
                <a:cs typeface="Times New Roman" panose="02020603050405020304" pitchFamily="18" charset="0"/>
              </a:rPr>
              <a:t>P = MC</a:t>
            </a:r>
          </a:p>
          <a:p>
            <a:pPr algn="just">
              <a:buFont typeface="Wingdings" panose="05000000000000000000" pitchFamily="2" charset="2"/>
              <a:buChar char="v"/>
            </a:pPr>
            <a:r>
              <a:rPr lang="cs-CZ" altLang="cs-CZ" sz="2400" b="1" dirty="0">
                <a:highlight>
                  <a:srgbClr val="FFFF00"/>
                </a:highlight>
                <a:latin typeface="Times New Roman" panose="02020603050405020304" pitchFamily="18" charset="0"/>
                <a:cs typeface="Times New Roman" panose="02020603050405020304" pitchFamily="18" charset="0"/>
              </a:rPr>
              <a:t>Nabídka DK firmy v krátkém období</a:t>
            </a:r>
          </a:p>
          <a:p>
            <a:pPr algn="just">
              <a:buFont typeface="Wingdings" panose="05000000000000000000" pitchFamily="2" charset="2"/>
              <a:buChar char="§"/>
            </a:pPr>
            <a:r>
              <a:rPr lang="cs-CZ" altLang="cs-CZ" sz="2400" b="1" dirty="0">
                <a:latin typeface="Times New Roman" panose="02020603050405020304" pitchFamily="18" charset="0"/>
                <a:cs typeface="Times New Roman" panose="02020603050405020304" pitchFamily="18" charset="0"/>
              </a:rPr>
              <a:t>Východisko odvození křivky nabídky – postačující podmínka maximalizace zisku: </a:t>
            </a:r>
            <a:r>
              <a:rPr lang="cs-CZ" altLang="cs-CZ" sz="2400" b="1" dirty="0">
                <a:solidFill>
                  <a:srgbClr val="FF0000"/>
                </a:solidFill>
                <a:latin typeface="Times New Roman" panose="02020603050405020304" pitchFamily="18" charset="0"/>
                <a:cs typeface="Times New Roman" panose="02020603050405020304" pitchFamily="18" charset="0"/>
              </a:rPr>
              <a:t>rostoucí funkce MC:</a:t>
            </a:r>
          </a:p>
          <a:p>
            <a:pPr algn="just"/>
            <a:r>
              <a:rPr lang="cs-CZ" altLang="cs-CZ" sz="2400" b="1" dirty="0">
                <a:latin typeface="Times New Roman" panose="02020603050405020304" pitchFamily="18" charset="0"/>
                <a:cs typeface="Times New Roman" panose="02020603050405020304" pitchFamily="18" charset="0"/>
              </a:rPr>
              <a:t>Firma přebírá změny tržní ceny – totožná s jejím MR: =&gt;</a:t>
            </a:r>
          </a:p>
          <a:p>
            <a:pPr algn="just"/>
            <a:r>
              <a:rPr lang="cs-CZ" altLang="cs-CZ" sz="2400" b="1" dirty="0">
                <a:latin typeface="Times New Roman" panose="02020603050405020304" pitchFamily="18" charset="0"/>
                <a:cs typeface="Times New Roman" panose="02020603050405020304" pitchFamily="18" charset="0"/>
              </a:rPr>
              <a:t>Mění se i nabízené množství každé firmy. </a:t>
            </a:r>
          </a:p>
          <a:p>
            <a:pPr marL="628650" indent="-514350" algn="just">
              <a:buFont typeface="+mj-lt"/>
              <a:buAutoNum type="romanUcPeriod"/>
            </a:pPr>
            <a:r>
              <a:rPr lang="cs-CZ" altLang="cs-CZ" sz="2400" b="1" dirty="0">
                <a:latin typeface="Times New Roman" panose="02020603050405020304" pitchFamily="18" charset="0"/>
                <a:cs typeface="Times New Roman" panose="02020603050405020304" pitchFamily="18" charset="0"/>
              </a:rPr>
              <a:t>Rostoucí tržní cena – posun průsečíku MR a MC po křivce MC nahoru =&gt; rostoucí nabízené množství. </a:t>
            </a:r>
          </a:p>
          <a:p>
            <a:pPr marL="628650" indent="-514350" algn="just">
              <a:buFont typeface="+mj-lt"/>
              <a:buAutoNum type="romanUcPeriod"/>
            </a:pPr>
            <a:r>
              <a:rPr lang="cs-CZ" altLang="cs-CZ" sz="2400" b="1" dirty="0">
                <a:latin typeface="Times New Roman" panose="02020603050405020304" pitchFamily="18" charset="0"/>
                <a:cs typeface="Times New Roman" panose="02020603050405020304" pitchFamily="18" charset="0"/>
              </a:rPr>
              <a:t>Klesající tržní cena – posun po křivce MC dolů =&gt; pokles nabízeného množství. </a:t>
            </a:r>
          </a:p>
          <a:p>
            <a:pPr marL="628650" indent="-514350" algn="just">
              <a:buFont typeface="+mj-lt"/>
              <a:buAutoNum type="romanUcPeriod"/>
            </a:pPr>
            <a:endParaRPr lang="cs-CZ" altLang="cs-CZ" sz="24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altLang="cs-CZ" sz="2400" b="1" dirty="0">
                <a:latin typeface="Times New Roman" panose="02020603050405020304" pitchFamily="18" charset="0"/>
                <a:cs typeface="Times New Roman" panose="02020603050405020304" pitchFamily="18" charset="0"/>
              </a:rPr>
              <a:t>=&gt; Křivka nabídky firmy v krátkém období – tvořena </a:t>
            </a:r>
            <a:r>
              <a:rPr lang="cs-CZ" altLang="cs-CZ" sz="2400" b="1" dirty="0">
                <a:highlight>
                  <a:srgbClr val="FFFF00"/>
                </a:highlight>
                <a:latin typeface="Times New Roman" panose="02020603050405020304" pitchFamily="18" charset="0"/>
                <a:cs typeface="Times New Roman" panose="02020603050405020304" pitchFamily="18" charset="0"/>
              </a:rPr>
              <a:t>ROSTOUCÍ ČÁSTÍ KŘIVKY MEZNÍCH NÁKLADŮ.</a:t>
            </a:r>
          </a:p>
        </p:txBody>
      </p:sp>
    </p:spTree>
    <p:extLst>
      <p:ext uri="{BB962C8B-B14F-4D97-AF65-F5344CB8AC3E}">
        <p14:creationId xmlns:p14="http://schemas.microsoft.com/office/powerpoint/2010/main" val="75348020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ADA40-A850-4A06-A147-9BAE0D184D0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9C2F4C5-888B-DACD-5010-7C69F757BA66}"/>
              </a:ext>
            </a:extLst>
          </p:cNvPr>
          <p:cNvSpPr>
            <a:spLocks noGrp="1"/>
          </p:cNvSpPr>
          <p:nvPr>
            <p:ph type="title" hasCustomPrompt="1"/>
          </p:nvPr>
        </p:nvSpPr>
        <p:spPr>
          <a:xfrm>
            <a:off x="469209" y="669740"/>
            <a:ext cx="11464290" cy="79742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a:solidFill>
                  <a:srgbClr val="FF0000"/>
                </a:solidFill>
                <a:latin typeface="+mj-lt"/>
                <a:ea typeface="+mj-ea"/>
                <a:cs typeface="+mj-cs"/>
              </a:rPr>
              <a:t>Rozhodování firmy o výstupu v krátkém období</a:t>
            </a:r>
          </a:p>
        </p:txBody>
      </p:sp>
      <p:sp>
        <p:nvSpPr>
          <p:cNvPr id="10243" name="Zástupný symbol pro obsah 2">
            <a:extLst>
              <a:ext uri="{FF2B5EF4-FFF2-40B4-BE49-F238E27FC236}">
                <a16:creationId xmlns:a16="http://schemas.microsoft.com/office/drawing/2014/main" id="{0371A372-0B77-AB22-FDE0-4DB1F61DBA22}"/>
              </a:ext>
            </a:extLst>
          </p:cNvPr>
          <p:cNvSpPr>
            <a:spLocks noGrp="1"/>
          </p:cNvSpPr>
          <p:nvPr>
            <p:ph idx="1" hasCustomPrompt="1"/>
          </p:nvPr>
        </p:nvSpPr>
        <p:spPr>
          <a:xfrm>
            <a:off x="182881" y="1391920"/>
            <a:ext cx="11750620" cy="4978400"/>
          </a:xfrm>
        </p:spPr>
        <p:txBody>
          <a:bodyPr spcFirstLastPara="1" vert="horz" wrap="square" lIns="91440" tIns="45720" rIns="91440" bIns="45720" anchor="t" anchorCtr="0">
            <a:normAutofit lnSpcReduction="10000"/>
          </a:bodyPr>
          <a:lstStyle/>
          <a:p>
            <a:pPr algn="just">
              <a:buFont typeface="Wingdings" panose="05000000000000000000" pitchFamily="2" charset="2"/>
              <a:buChar char="v"/>
            </a:pPr>
            <a:r>
              <a:rPr lang="cs-CZ" altLang="cs-CZ" sz="2400" b="1" dirty="0">
                <a:highlight>
                  <a:srgbClr val="FFFF00"/>
                </a:highlight>
                <a:latin typeface="Times New Roman" panose="02020603050405020304" pitchFamily="18" charset="0"/>
                <a:cs typeface="Times New Roman" panose="02020603050405020304" pitchFamily="18" charset="0"/>
              </a:rPr>
              <a:t>Rozhodováni o výstupu v případě TR &lt; STC</a:t>
            </a:r>
          </a:p>
          <a:p>
            <a:pPr algn="just"/>
            <a:r>
              <a:rPr lang="cs-CZ" altLang="cs-CZ" sz="2400" b="1" dirty="0">
                <a:latin typeface="Times New Roman" panose="02020603050405020304" pitchFamily="18" charset="0"/>
                <a:cs typeface="Times New Roman" panose="02020603050405020304" pitchFamily="18" charset="0"/>
              </a:rPr>
              <a:t>V krátkém období  - nutnost hradit fixní náklady, i při nulovém objemu výstupu.</a:t>
            </a:r>
          </a:p>
          <a:p>
            <a:pPr marL="628650" indent="-514350" algn="just">
              <a:buFont typeface="+mj-lt"/>
              <a:buAutoNum type="romanUcPeriod"/>
            </a:pPr>
            <a:r>
              <a:rPr lang="cs-CZ" altLang="cs-CZ" sz="2400" b="1" dirty="0">
                <a:latin typeface="Times New Roman" panose="02020603050405020304" pitchFamily="18" charset="0"/>
                <a:cs typeface="Times New Roman" panose="02020603050405020304" pitchFamily="18" charset="0"/>
              </a:rPr>
              <a:t>Přestane vyrábět =&gt; </a:t>
            </a:r>
            <a:r>
              <a:rPr lang="cs-CZ" altLang="cs-CZ" sz="2400" b="1" dirty="0">
                <a:solidFill>
                  <a:srgbClr val="FF0000"/>
                </a:solidFill>
                <a:latin typeface="Times New Roman" panose="02020603050405020304" pitchFamily="18" charset="0"/>
                <a:cs typeface="Times New Roman" panose="02020603050405020304" pitchFamily="18" charset="0"/>
              </a:rPr>
              <a:t>ztráta = výše fixních nákladů. </a:t>
            </a:r>
          </a:p>
          <a:p>
            <a:pPr marL="628650" indent="-514350" algn="just">
              <a:buFont typeface="+mj-lt"/>
              <a:buAutoNum type="romanUcPeriod"/>
            </a:pPr>
            <a:r>
              <a:rPr lang="cs-CZ" altLang="cs-CZ" sz="2400" b="1" dirty="0">
                <a:latin typeface="Times New Roman" panose="02020603050405020304" pitchFamily="18" charset="0"/>
                <a:cs typeface="Times New Roman" panose="02020603050405020304" pitchFamily="18" charset="0"/>
              </a:rPr>
              <a:t>Pokračování ve výrobě: </a:t>
            </a:r>
            <a:r>
              <a:rPr lang="cs-CZ" altLang="cs-CZ" sz="2400" b="1" dirty="0">
                <a:highlight>
                  <a:srgbClr val="FFFF00"/>
                </a:highlight>
                <a:latin typeface="Times New Roman" panose="02020603050405020304" pitchFamily="18" charset="0"/>
                <a:cs typeface="Times New Roman" panose="02020603050405020304" pitchFamily="18" charset="0"/>
              </a:rPr>
              <a:t>TR &gt; VC </a:t>
            </a:r>
            <a:r>
              <a:rPr lang="cs-CZ" altLang="cs-CZ" sz="2400" b="1" dirty="0">
                <a:latin typeface="Times New Roman" panose="02020603050405020304" pitchFamily="18" charset="0"/>
                <a:cs typeface="Times New Roman" panose="02020603050405020304" pitchFamily="18" charset="0"/>
              </a:rPr>
              <a:t>=&gt; </a:t>
            </a:r>
            <a:r>
              <a:rPr lang="cs-CZ" altLang="cs-CZ" sz="2400" b="1" dirty="0">
                <a:highlight>
                  <a:srgbClr val="FFFF00"/>
                </a:highlight>
                <a:latin typeface="Times New Roman" panose="02020603050405020304" pitchFamily="18" charset="0"/>
                <a:cs typeface="Times New Roman" panose="02020603050405020304" pitchFamily="18" charset="0"/>
              </a:rPr>
              <a:t>uhradí nejen celou výši VC, ale i část FC: Ztráta menší než když vůbec nevyrábí. </a:t>
            </a:r>
          </a:p>
          <a:p>
            <a:pPr algn="just">
              <a:buFont typeface="Wingdings" panose="05000000000000000000" pitchFamily="2" charset="2"/>
              <a:buChar char="Ø"/>
            </a:pPr>
            <a:r>
              <a:rPr lang="cs-CZ" altLang="cs-CZ" sz="2400" b="1" dirty="0">
                <a:latin typeface="Times New Roman" panose="02020603050405020304" pitchFamily="18" charset="0"/>
                <a:cs typeface="Times New Roman" panose="02020603050405020304" pitchFamily="18" charset="0"/>
              </a:rPr>
              <a:t>Vyjádření pomocí jednotkových veličin:</a:t>
            </a:r>
            <a:r>
              <a:rPr lang="cs-CZ" altLang="cs-CZ" sz="2400" b="1" dirty="0">
                <a:highlight>
                  <a:srgbClr val="FFFF00"/>
                </a:highlight>
                <a:latin typeface="Times New Roman" panose="02020603050405020304" pitchFamily="18" charset="0"/>
                <a:cs typeface="Times New Roman" panose="02020603050405020304" pitchFamily="18" charset="0"/>
              </a:rPr>
              <a:t> TR/Q &gt; VC/Q, tzn. P &gt; AVC </a:t>
            </a:r>
            <a:r>
              <a:rPr lang="cs-CZ" altLang="cs-CZ" sz="2400" b="1" dirty="0">
                <a:latin typeface="Times New Roman" panose="02020603050405020304" pitchFamily="18" charset="0"/>
                <a:cs typeface="Times New Roman" panose="02020603050405020304" pitchFamily="18" charset="0"/>
              </a:rPr>
              <a:t>=&gt;</a:t>
            </a:r>
            <a:endParaRPr lang="cs-CZ" altLang="cs-CZ" sz="2400" b="1" dirty="0">
              <a:highlight>
                <a:srgbClr val="FFFF00"/>
              </a:highligh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endParaRPr lang="cs-CZ" altLang="cs-CZ" sz="2400" b="1" dirty="0">
              <a:highlight>
                <a:srgbClr val="FFFF00"/>
              </a:highligh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altLang="cs-CZ" sz="2400" b="1" dirty="0">
                <a:highlight>
                  <a:srgbClr val="FFFF00"/>
                </a:highlight>
                <a:latin typeface="Times New Roman" panose="02020603050405020304" pitchFamily="18" charset="0"/>
                <a:cs typeface="Times New Roman" panose="02020603050405020304" pitchFamily="18" charset="0"/>
              </a:rPr>
              <a:t>Kritérium průměrných variabilních nákladů </a:t>
            </a:r>
          </a:p>
          <a:p>
            <a:pPr marL="571500" indent="-457200" algn="just">
              <a:buFont typeface="+mj-lt"/>
              <a:buAutoNum type="arabicPeriod"/>
            </a:pPr>
            <a:r>
              <a:rPr lang="cs-CZ" altLang="cs-CZ" sz="2400" b="1" dirty="0">
                <a:highlight>
                  <a:srgbClr val="FFFF00"/>
                </a:highlight>
                <a:latin typeface="Times New Roman" panose="02020603050405020304" pitchFamily="18" charset="0"/>
                <a:cs typeface="Times New Roman" panose="02020603050405020304" pitchFamily="18" charset="0"/>
              </a:rPr>
              <a:t>P &gt; AVC: </a:t>
            </a:r>
            <a:r>
              <a:rPr lang="cs-CZ" altLang="cs-CZ" sz="2400" b="1" dirty="0">
                <a:latin typeface="Times New Roman" panose="02020603050405020304" pitchFamily="18" charset="0"/>
                <a:cs typeface="Times New Roman" panose="02020603050405020304" pitchFamily="18" charset="0"/>
              </a:rPr>
              <a:t>při ceně P</a:t>
            </a:r>
            <a:r>
              <a:rPr lang="cs-CZ" altLang="cs-CZ" sz="2000" b="1" dirty="0">
                <a:latin typeface="Times New Roman" panose="02020603050405020304" pitchFamily="18" charset="0"/>
                <a:cs typeface="Times New Roman" panose="02020603050405020304" pitchFamily="18" charset="0"/>
              </a:rPr>
              <a:t>1</a:t>
            </a:r>
            <a:r>
              <a:rPr lang="cs-CZ" altLang="cs-CZ" sz="2400" b="1" dirty="0">
                <a:latin typeface="Times New Roman" panose="02020603050405020304" pitchFamily="18" charset="0"/>
                <a:cs typeface="Times New Roman" panose="02020603050405020304" pitchFamily="18" charset="0"/>
              </a:rPr>
              <a:t> na obr. b (násl. </a:t>
            </a:r>
            <a:r>
              <a:rPr lang="cs-CZ" altLang="cs-CZ" sz="2400" b="1" dirty="0" err="1">
                <a:latin typeface="Times New Roman" panose="02020603050405020304" pitchFamily="18" charset="0"/>
                <a:cs typeface="Times New Roman" panose="02020603050405020304" pitchFamily="18" charset="0"/>
              </a:rPr>
              <a:t>Sn</a:t>
            </a:r>
            <a:r>
              <a:rPr lang="cs-CZ" altLang="cs-CZ" sz="2400" b="1" dirty="0">
                <a:latin typeface="Times New Roman" panose="02020603050405020304" pitchFamily="18" charset="0"/>
                <a:cs typeface="Times New Roman" panose="02020603050405020304" pitchFamily="18" charset="0"/>
              </a:rPr>
              <a:t>.): ztrátu minimalizuje pokračováním ve výrobě. Velikost výstupu = Q*. </a:t>
            </a:r>
          </a:p>
          <a:p>
            <a:pPr marL="571500" indent="-457200" algn="just">
              <a:buFont typeface="+mj-lt"/>
              <a:buAutoNum type="arabicPeriod"/>
            </a:pPr>
            <a:r>
              <a:rPr lang="cs-CZ" altLang="cs-CZ" sz="2400" b="1" dirty="0">
                <a:highlight>
                  <a:srgbClr val="FFFF00"/>
                </a:highlight>
                <a:latin typeface="Times New Roman" panose="02020603050405020304" pitchFamily="18" charset="0"/>
                <a:cs typeface="Times New Roman" panose="02020603050405020304" pitchFamily="18" charset="0"/>
              </a:rPr>
              <a:t>P ≤ AVC: </a:t>
            </a:r>
            <a:r>
              <a:rPr lang="cs-CZ" altLang="cs-CZ" sz="2400" b="1" dirty="0">
                <a:latin typeface="Times New Roman" panose="02020603050405020304" pitchFamily="18" charset="0"/>
                <a:cs typeface="Times New Roman" panose="02020603050405020304" pitchFamily="18" charset="0"/>
              </a:rPr>
              <a:t>minimalizuje ztrátu uzavřením výroby. </a:t>
            </a:r>
          </a:p>
          <a:p>
            <a:pPr algn="just">
              <a:buFont typeface="Wingdings" panose="05000000000000000000" pitchFamily="2" charset="2"/>
              <a:buChar char="Ø"/>
            </a:pPr>
            <a:r>
              <a:rPr lang="cs-CZ" altLang="cs-CZ" sz="2400" b="1" dirty="0">
                <a:highlight>
                  <a:srgbClr val="FFFF00"/>
                </a:highlight>
                <a:latin typeface="Times New Roman" panose="02020603050405020304" pitchFamily="18" charset="0"/>
                <a:cs typeface="Times New Roman" panose="02020603050405020304" pitchFamily="18" charset="0"/>
              </a:rPr>
              <a:t>Kritický bod: vyrovnání P a AVC. </a:t>
            </a:r>
          </a:p>
        </p:txBody>
      </p:sp>
      <p:sp>
        <p:nvSpPr>
          <p:cNvPr id="3" name="Arrow: Right 2">
            <a:extLst>
              <a:ext uri="{FF2B5EF4-FFF2-40B4-BE49-F238E27FC236}">
                <a16:creationId xmlns:a16="http://schemas.microsoft.com/office/drawing/2014/main" id="{E1D5FD7D-5169-7673-6F6F-082DCBBD7955}"/>
              </a:ext>
            </a:extLst>
          </p:cNvPr>
          <p:cNvSpPr/>
          <p:nvPr/>
        </p:nvSpPr>
        <p:spPr>
          <a:xfrm>
            <a:off x="6543040" y="5689600"/>
            <a:ext cx="1259840" cy="3860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030347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3F8B1-44B1-A6BE-4BF4-26D7C7832BC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CEF084B-BFA7-1E9F-12BE-36FA9B051F59}"/>
              </a:ext>
            </a:extLst>
          </p:cNvPr>
          <p:cNvSpPr>
            <a:spLocks noGrp="1"/>
          </p:cNvSpPr>
          <p:nvPr>
            <p:ph type="title" hasCustomPrompt="1"/>
          </p:nvPr>
        </p:nvSpPr>
        <p:spPr>
          <a:xfrm>
            <a:off x="5720080" y="254042"/>
            <a:ext cx="6121978" cy="640038"/>
          </a:xfrm>
        </p:spPr>
        <p:txBody>
          <a:bodyPr spcFirstLastPara="1" vert="horz" wrap="square" lIns="91440" tIns="45720" rIns="91440" bIns="45720" rtlCol="0" anchor="ctr" anchorCtr="0">
            <a:noAutofit/>
          </a:bodyPr>
          <a:lstStyle/>
          <a:p>
            <a:pPr algn="l">
              <a:lnSpc>
                <a:spcPct val="90000"/>
              </a:lnSpc>
              <a:spcBef>
                <a:spcPct val="0"/>
              </a:spcBef>
              <a:buClrTx/>
              <a:buSzTx/>
              <a:defRPr/>
            </a:pPr>
            <a:r>
              <a:rPr lang="cs-CZ" sz="2000" b="1" kern="1200" cap="all" dirty="0">
                <a:solidFill>
                  <a:srgbClr val="FF0000"/>
                </a:solidFill>
                <a:latin typeface="+mj-lt"/>
                <a:ea typeface="+mj-ea"/>
                <a:cs typeface="+mj-cs"/>
              </a:rPr>
              <a:t>Rozhodování firmy o výstupu v krátkém období</a:t>
            </a:r>
          </a:p>
        </p:txBody>
      </p:sp>
      <p:sp>
        <p:nvSpPr>
          <p:cNvPr id="10243" name="Zástupný symbol pro obsah 2">
            <a:extLst>
              <a:ext uri="{FF2B5EF4-FFF2-40B4-BE49-F238E27FC236}">
                <a16:creationId xmlns:a16="http://schemas.microsoft.com/office/drawing/2014/main" id="{3CC34A6A-A769-F49D-BA70-F12001E9E654}"/>
              </a:ext>
            </a:extLst>
          </p:cNvPr>
          <p:cNvSpPr>
            <a:spLocks noGrp="1"/>
          </p:cNvSpPr>
          <p:nvPr>
            <p:ph type="body" idx="1" hasCustomPrompt="1"/>
          </p:nvPr>
        </p:nvSpPr>
        <p:spPr>
          <a:xfrm>
            <a:off x="5720080" y="1087120"/>
            <a:ext cx="6121978" cy="5039045"/>
          </a:xfrm>
        </p:spPr>
        <p:txBody>
          <a:bodyPr spcFirstLastPara="1" vert="horz" wrap="square" lIns="91440" tIns="45720" rIns="91440" bIns="45720" anchor="t" anchorCtr="0">
            <a:normAutofit/>
          </a:bodyPr>
          <a:lstStyle/>
          <a:p>
            <a:pPr algn="just" eaLnBrk="1" hangingPunct="1">
              <a:buFont typeface="Wingdings" panose="05000000000000000000" pitchFamily="2" charset="2"/>
              <a:buChar char="§"/>
            </a:pPr>
            <a:r>
              <a:rPr lang="cs-CZ" altLang="cs-CZ" b="1" dirty="0">
                <a:latin typeface="Times New Roman" panose="02020603050405020304" pitchFamily="18" charset="0"/>
                <a:cs typeface="Times New Roman" panose="02020603050405020304" pitchFamily="18" charset="0"/>
              </a:rPr>
              <a:t>Minimalizace ztráty </a:t>
            </a:r>
          </a:p>
          <a:p>
            <a:pPr algn="just" eaLnBrk="1" hangingPunct="1">
              <a:buFont typeface="Wingdings" panose="05000000000000000000" pitchFamily="2" charset="2"/>
              <a:buChar char="§"/>
            </a:pPr>
            <a:endParaRPr lang="cs-CZ" altLang="cs-CZ" dirty="0">
              <a:latin typeface="Times New Roman" panose="02020603050405020304" pitchFamily="18" charset="0"/>
              <a:cs typeface="Times New Roman" panose="02020603050405020304" pitchFamily="18" charset="0"/>
            </a:endParaRPr>
          </a:p>
          <a:p>
            <a:pPr algn="just" eaLnBrk="1" hangingPunct="1">
              <a:buFont typeface="Wingdings" panose="05000000000000000000" pitchFamily="2" charset="2"/>
              <a:buChar char="§"/>
            </a:pPr>
            <a:r>
              <a:rPr lang="cs-CZ" altLang="cs-CZ" dirty="0">
                <a:latin typeface="Times New Roman" panose="02020603050405020304" pitchFamily="18" charset="0"/>
                <a:cs typeface="Times New Roman" panose="02020603050405020304" pitchFamily="18" charset="0"/>
              </a:rPr>
              <a:t>Obr. b: firma uzavírá výrobu při výstupu </a:t>
            </a:r>
            <a:r>
              <a:rPr lang="cs-CZ" altLang="cs-CZ" b="1" dirty="0">
                <a:latin typeface="Times New Roman" panose="02020603050405020304" pitchFamily="18" charset="0"/>
                <a:cs typeface="Times New Roman" panose="02020603050405020304" pitchFamily="18" charset="0"/>
              </a:rPr>
              <a:t>Q**</a:t>
            </a:r>
            <a:r>
              <a:rPr lang="cs-CZ" altLang="cs-CZ" dirty="0">
                <a:latin typeface="Times New Roman" panose="02020603050405020304" pitchFamily="18" charset="0"/>
                <a:cs typeface="Times New Roman" panose="02020603050405020304" pitchFamily="18" charset="0"/>
              </a:rPr>
              <a:t>: </a:t>
            </a:r>
          </a:p>
          <a:p>
            <a:pPr marL="114300" indent="0" algn="ctr" eaLnBrk="1" hangingPunct="1">
              <a:buNone/>
            </a:pPr>
            <a:r>
              <a:rPr lang="cs-CZ" altLang="cs-CZ" sz="3600" b="1" dirty="0">
                <a:solidFill>
                  <a:srgbClr val="FF0000"/>
                </a:solidFill>
                <a:latin typeface="Times New Roman" panose="02020603050405020304" pitchFamily="18" charset="0"/>
                <a:cs typeface="Times New Roman" panose="02020603050405020304" pitchFamily="18" charset="0"/>
              </a:rPr>
              <a:t>P</a:t>
            </a:r>
            <a:r>
              <a:rPr lang="cs-CZ" altLang="cs-CZ" b="1" dirty="0">
                <a:solidFill>
                  <a:srgbClr val="FF0000"/>
                </a:solidFill>
                <a:latin typeface="Times New Roman" panose="02020603050405020304" pitchFamily="18" charset="0"/>
                <a:cs typeface="Times New Roman" panose="02020603050405020304" pitchFamily="18" charset="0"/>
              </a:rPr>
              <a:t>2</a:t>
            </a:r>
            <a:r>
              <a:rPr lang="cs-CZ" altLang="cs-CZ" sz="3600" b="1" dirty="0">
                <a:solidFill>
                  <a:srgbClr val="FF0000"/>
                </a:solidFill>
                <a:latin typeface="Times New Roman" panose="02020603050405020304" pitchFamily="18" charset="0"/>
                <a:cs typeface="Times New Roman" panose="02020603050405020304" pitchFamily="18" charset="0"/>
              </a:rPr>
              <a:t> = min. AVC:</a:t>
            </a:r>
          </a:p>
          <a:p>
            <a:pPr algn="just" eaLnBrk="1" hangingPunct="1">
              <a:buFont typeface="Wingdings" panose="05000000000000000000" pitchFamily="2" charset="2"/>
              <a:buChar char="Ø"/>
            </a:pPr>
            <a:r>
              <a:rPr lang="cs-CZ" altLang="cs-CZ" b="1" dirty="0">
                <a:latin typeface="Times New Roman" panose="02020603050405020304" pitchFamily="18" charset="0"/>
                <a:cs typeface="Times New Roman" panose="02020603050405020304" pitchFamily="18" charset="0"/>
              </a:rPr>
              <a:t>bod uzavření firmy – </a:t>
            </a:r>
            <a:r>
              <a:rPr lang="cs-CZ" altLang="cs-CZ" b="1" dirty="0" err="1">
                <a:latin typeface="Times New Roman" panose="02020603050405020304" pitchFamily="18" charset="0"/>
                <a:cs typeface="Times New Roman" panose="02020603050405020304" pitchFamily="18" charset="0"/>
              </a:rPr>
              <a:t>Shutdown</a:t>
            </a:r>
            <a:r>
              <a:rPr lang="cs-CZ" altLang="cs-CZ" b="1" dirty="0">
                <a:latin typeface="Times New Roman" panose="02020603050405020304" pitchFamily="18" charset="0"/>
                <a:cs typeface="Times New Roman" panose="02020603050405020304" pitchFamily="18" charset="0"/>
              </a:rPr>
              <a:t> Point.</a:t>
            </a:r>
          </a:p>
          <a:p>
            <a:pPr algn="just" eaLnBrk="1" hangingPunct="1">
              <a:buFont typeface="Wingdings" panose="05000000000000000000" pitchFamily="2" charset="2"/>
              <a:buChar char="§"/>
            </a:pPr>
            <a:endParaRPr lang="cs-CZ" altLang="cs-CZ" b="1" dirty="0">
              <a:latin typeface="Times New Roman" panose="02020603050405020304" pitchFamily="18" charset="0"/>
              <a:cs typeface="Times New Roman" panose="02020603050405020304" pitchFamily="18" charset="0"/>
            </a:endParaRPr>
          </a:p>
          <a:p>
            <a:pPr algn="just" eaLnBrk="1" hangingPunct="1">
              <a:buFont typeface="Wingdings" panose="05000000000000000000" pitchFamily="2" charset="2"/>
              <a:buChar char="v"/>
            </a:pPr>
            <a:endParaRPr lang="cs-CZ" altLang="cs-CZ" dirty="0">
              <a:latin typeface="Times New Roman" panose="02020603050405020304" pitchFamily="18" charset="0"/>
              <a:cs typeface="Times New Roman" panose="02020603050405020304" pitchFamily="18" charset="0"/>
            </a:endParaRPr>
          </a:p>
          <a:p>
            <a:pPr algn="just" eaLnBrk="1" hangingPunct="1">
              <a:buFont typeface="Wingdings" panose="05000000000000000000" pitchFamily="2" charset="2"/>
              <a:buChar char="v"/>
            </a:pPr>
            <a:endParaRPr lang="cs-CZ" altLang="cs-CZ"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28A6919D-A070-5A95-74CE-8F0DC2AF68C6}"/>
              </a:ext>
            </a:extLst>
          </p:cNvPr>
          <p:cNvPicPr>
            <a:picLocks noChangeAspect="1"/>
          </p:cNvPicPr>
          <p:nvPr/>
        </p:nvPicPr>
        <p:blipFill>
          <a:blip r:embed="rId3"/>
          <a:stretch>
            <a:fillRect/>
          </a:stretch>
        </p:blipFill>
        <p:spPr>
          <a:xfrm>
            <a:off x="142240" y="254042"/>
            <a:ext cx="5455920" cy="6410918"/>
          </a:xfrm>
          <a:prstGeom prst="rect">
            <a:avLst/>
          </a:prstGeom>
        </p:spPr>
      </p:pic>
    </p:spTree>
    <p:extLst>
      <p:ext uri="{BB962C8B-B14F-4D97-AF65-F5344CB8AC3E}">
        <p14:creationId xmlns:p14="http://schemas.microsoft.com/office/powerpoint/2010/main" val="81145075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8E10C-FA33-DDFE-45A9-9C8A41BBFCB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19E5C0E-7EA5-5BF4-15CF-6D657455011F}"/>
              </a:ext>
            </a:extLst>
          </p:cNvPr>
          <p:cNvSpPr>
            <a:spLocks noGrp="1"/>
          </p:cNvSpPr>
          <p:nvPr>
            <p:ph type="title" hasCustomPrompt="1"/>
          </p:nvPr>
        </p:nvSpPr>
        <p:spPr>
          <a:xfrm>
            <a:off x="469209" y="669740"/>
            <a:ext cx="11464290" cy="79742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a:solidFill>
                  <a:srgbClr val="FF0000"/>
                </a:solidFill>
                <a:latin typeface="+mj-lt"/>
                <a:ea typeface="+mj-ea"/>
                <a:cs typeface="+mj-cs"/>
              </a:rPr>
              <a:t>Rozhodování firmy o výstupu v krátkém období</a:t>
            </a:r>
          </a:p>
        </p:txBody>
      </p:sp>
      <mc:AlternateContent xmlns:mc="http://schemas.openxmlformats.org/markup-compatibility/2006" xmlns:a14="http://schemas.microsoft.com/office/drawing/2010/main">
        <mc:Choice Requires="a14">
          <p:sp>
            <p:nvSpPr>
              <p:cNvPr id="10243" name="Zástupný symbol pro obsah 2">
                <a:extLst>
                  <a:ext uri="{FF2B5EF4-FFF2-40B4-BE49-F238E27FC236}">
                    <a16:creationId xmlns:a16="http://schemas.microsoft.com/office/drawing/2014/main" id="{156C2E9B-3A4C-2A8D-57CF-FE6B68F868A3}"/>
                  </a:ext>
                </a:extLst>
              </p:cNvPr>
              <p:cNvSpPr>
                <a:spLocks noGrp="1"/>
              </p:cNvSpPr>
              <p:nvPr>
                <p:ph idx="1" hasCustomPrompt="1"/>
              </p:nvPr>
            </p:nvSpPr>
            <p:spPr>
              <a:xfrm>
                <a:off x="182881" y="1391920"/>
                <a:ext cx="11750620" cy="4978400"/>
              </a:xfrm>
            </p:spPr>
            <p:txBody>
              <a:bodyPr spcFirstLastPara="1" vert="horz" wrap="square" lIns="91440" tIns="45720" rIns="91440" bIns="45720" anchor="t" anchorCtr="0">
                <a:normAutofit/>
              </a:bodyPr>
              <a:lstStyle/>
              <a:p>
                <a:pPr algn="just">
                  <a:buFont typeface="Wingdings" panose="05000000000000000000" pitchFamily="2" charset="2"/>
                  <a:buChar char="v"/>
                </a:pPr>
                <a:r>
                  <a:rPr lang="cs-CZ" altLang="cs-CZ" sz="2800" b="1" dirty="0">
                    <a:highlight>
                      <a:srgbClr val="FFFF00"/>
                    </a:highlight>
                    <a:latin typeface="Times New Roman" panose="02020603050405020304" pitchFamily="18" charset="0"/>
                    <a:cs typeface="Times New Roman" panose="02020603050405020304" pitchFamily="18" charset="0"/>
                  </a:rPr>
                  <a:t>Nabídka DK firmy v krátkém období – upřesnění</a:t>
                </a:r>
              </a:p>
              <a:p>
                <a:pPr algn="just"/>
                <a:r>
                  <a:rPr lang="cs-CZ" altLang="cs-CZ" sz="2800" b="1" dirty="0">
                    <a:latin typeface="Times New Roman" panose="02020603050405020304" pitchFamily="18" charset="0"/>
                    <a:cs typeface="Times New Roman" panose="02020603050405020304" pitchFamily="18" charset="0"/>
                  </a:rPr>
                  <a:t>Křivka krátkodobé nabídky firmy: závislost mezi měnící se cenou výstupu a množstvím výstupu, které firma vyrábí. </a:t>
                </a:r>
              </a:p>
              <a:p>
                <a:pPr algn="just"/>
                <a:r>
                  <a:rPr lang="cs-CZ" altLang="cs-CZ" sz="2800" b="1" dirty="0">
                    <a:latin typeface="Times New Roman" panose="02020603050405020304" pitchFamily="18" charset="0"/>
                    <a:cs typeface="Times New Roman" panose="02020603050405020304" pitchFamily="18" charset="0"/>
                  </a:rPr>
                  <a:t>DK firma přebírající cenu výstupu: krátkodobá křivka nabídky – tvořena </a:t>
                </a:r>
                <a:r>
                  <a:rPr lang="cs-CZ" altLang="cs-CZ" sz="2800" b="1" i="1" dirty="0">
                    <a:solidFill>
                      <a:srgbClr val="FF0000"/>
                    </a:solidFill>
                    <a:latin typeface="Times New Roman" panose="02020603050405020304" pitchFamily="18" charset="0"/>
                    <a:cs typeface="Times New Roman" panose="02020603050405020304" pitchFamily="18" charset="0"/>
                  </a:rPr>
                  <a:t>rostoucí částí křivky MC, jejíž spodní hranicí je min. AVC; </a:t>
                </a:r>
                <a:r>
                  <a:rPr lang="cs-CZ" altLang="cs-CZ" sz="2800" b="1" dirty="0">
                    <a:solidFill>
                      <a:schemeClr val="tx1"/>
                    </a:solidFill>
                    <a:latin typeface="Times New Roman" panose="02020603050405020304" pitchFamily="18" charset="0"/>
                    <a:cs typeface="Times New Roman" panose="02020603050405020304" pitchFamily="18" charset="0"/>
                  </a:rPr>
                  <a:t>Vyjádření:</a:t>
                </a:r>
                <a:endParaRPr lang="cs-CZ" altLang="cs-CZ" sz="2800" b="1" i="1" dirty="0">
                  <a:solidFill>
                    <a:srgbClr val="FF0000"/>
                  </a:solidFill>
                  <a:latin typeface="Times New Roman" panose="02020603050405020304" pitchFamily="18" charset="0"/>
                  <a:cs typeface="Times New Roman" panose="02020603050405020304" pitchFamily="18" charset="0"/>
                </a:endParaRPr>
              </a:p>
              <a:p>
                <a:pPr marL="114300" indent="0" algn="ctr">
                  <a:buNone/>
                </a:pPr>
                <a14:m>
                  <m:oMathPara xmlns:m="http://schemas.openxmlformats.org/officeDocument/2006/math">
                    <m:oMathParaPr>
                      <m:jc m:val="centerGroup"/>
                    </m:oMathParaPr>
                    <m:oMath xmlns:m="http://schemas.openxmlformats.org/officeDocument/2006/math">
                      <m:sSub>
                        <m:sSubPr>
                          <m:ctrlPr>
                            <a:rPr lang="cs-CZ" altLang="cs-CZ" sz="2800" b="1" i="1" dirty="0" smtClean="0">
                              <a:solidFill>
                                <a:srgbClr val="FF0000"/>
                              </a:solidFill>
                              <a:latin typeface="Cambria Math" panose="02040503050406030204" pitchFamily="18" charset="0"/>
                              <a:cs typeface="Times New Roman" panose="02020603050405020304" pitchFamily="18" charset="0"/>
                            </a:rPr>
                          </m:ctrlPr>
                        </m:sSubPr>
                        <m:e>
                          <m:r>
                            <a:rPr lang="cs-CZ" altLang="cs-CZ" sz="2800" b="1" i="1" dirty="0" smtClean="0">
                              <a:solidFill>
                                <a:srgbClr val="FF0000"/>
                              </a:solidFill>
                              <a:latin typeface="Cambria Math" panose="02040503050406030204" pitchFamily="18" charset="0"/>
                              <a:cs typeface="Times New Roman" panose="02020603050405020304" pitchFamily="18" charset="0"/>
                            </a:rPr>
                            <m:t>𝑸</m:t>
                          </m:r>
                        </m:e>
                        <m:sub>
                          <m:r>
                            <a:rPr lang="cs-CZ" altLang="cs-CZ" sz="2800" b="1" i="1" dirty="0" smtClean="0">
                              <a:solidFill>
                                <a:srgbClr val="FF0000"/>
                              </a:solidFill>
                              <a:latin typeface="Cambria Math" panose="02040503050406030204" pitchFamily="18" charset="0"/>
                              <a:cs typeface="Times New Roman" panose="02020603050405020304" pitchFamily="18" charset="0"/>
                            </a:rPr>
                            <m:t>𝑺</m:t>
                          </m:r>
                        </m:sub>
                      </m:sSub>
                      <m:r>
                        <a:rPr lang="cs-CZ" altLang="cs-CZ" sz="2800" b="1" i="1" dirty="0" smtClean="0">
                          <a:solidFill>
                            <a:srgbClr val="FF0000"/>
                          </a:solidFill>
                          <a:latin typeface="Cambria Math" panose="02040503050406030204" pitchFamily="18" charset="0"/>
                          <a:cs typeface="Times New Roman" panose="02020603050405020304" pitchFamily="18" charset="0"/>
                        </a:rPr>
                        <m:t>= </m:t>
                      </m:r>
                      <m:sSup>
                        <m:sSupPr>
                          <m:ctrlPr>
                            <a:rPr lang="cs-CZ" altLang="cs-CZ" sz="2800" b="1" i="1" dirty="0" smtClean="0">
                              <a:solidFill>
                                <a:srgbClr val="FF0000"/>
                              </a:solidFill>
                              <a:latin typeface="Cambria Math" panose="02040503050406030204" pitchFamily="18" charset="0"/>
                              <a:cs typeface="Times New Roman" panose="02020603050405020304" pitchFamily="18" charset="0"/>
                            </a:rPr>
                          </m:ctrlPr>
                        </m:sSupPr>
                        <m:e>
                          <m:r>
                            <a:rPr lang="cs-CZ" altLang="cs-CZ" sz="2800" b="1" i="1" dirty="0" smtClean="0">
                              <a:solidFill>
                                <a:srgbClr val="FF0000"/>
                              </a:solidFill>
                              <a:latin typeface="Cambria Math" panose="02040503050406030204" pitchFamily="18" charset="0"/>
                              <a:cs typeface="Times New Roman" panose="02020603050405020304" pitchFamily="18" charset="0"/>
                            </a:rPr>
                            <m:t>𝑸</m:t>
                          </m:r>
                        </m:e>
                        <m:sup>
                          <m:r>
                            <a:rPr lang="cs-CZ" altLang="cs-CZ" sz="2800" b="1" i="1" dirty="0" smtClean="0">
                              <a:solidFill>
                                <a:srgbClr val="FF0000"/>
                              </a:solidFill>
                              <a:latin typeface="Cambria Math" panose="02040503050406030204" pitchFamily="18" charset="0"/>
                              <a:cs typeface="Times New Roman" panose="02020603050405020304" pitchFamily="18" charset="0"/>
                            </a:rPr>
                            <m:t>∗</m:t>
                          </m:r>
                        </m:sup>
                      </m:sSup>
                      <m:r>
                        <a:rPr lang="cs-CZ" altLang="cs-CZ" sz="2800" b="1" i="1" dirty="0" smtClean="0">
                          <a:solidFill>
                            <a:srgbClr val="FF0000"/>
                          </a:solidFill>
                          <a:latin typeface="Cambria Math" panose="02040503050406030204" pitchFamily="18" charset="0"/>
                          <a:cs typeface="Times New Roman" panose="02020603050405020304" pitchFamily="18" charset="0"/>
                        </a:rPr>
                        <m:t>(</m:t>
                      </m:r>
                      <m:r>
                        <a:rPr lang="cs-CZ" altLang="cs-CZ" sz="2800" b="1" i="1" dirty="0" err="1" smtClean="0">
                          <a:solidFill>
                            <a:srgbClr val="FF0000"/>
                          </a:solidFill>
                          <a:latin typeface="Cambria Math" panose="02040503050406030204" pitchFamily="18" charset="0"/>
                          <a:cs typeface="Times New Roman" panose="02020603050405020304" pitchFamily="18" charset="0"/>
                        </a:rPr>
                        <m:t>𝑷</m:t>
                      </m:r>
                      <m:r>
                        <a:rPr lang="cs-CZ" altLang="cs-CZ" sz="2800" b="1" i="1" dirty="0" err="1" smtClean="0">
                          <a:solidFill>
                            <a:srgbClr val="FF0000"/>
                          </a:solidFill>
                          <a:latin typeface="Cambria Math" panose="02040503050406030204" pitchFamily="18" charset="0"/>
                          <a:cs typeface="Times New Roman" panose="02020603050405020304" pitchFamily="18" charset="0"/>
                        </a:rPr>
                        <m:t>,</m:t>
                      </m:r>
                      <m:r>
                        <a:rPr lang="cs-CZ" altLang="cs-CZ" sz="2800" b="1" i="1" dirty="0" err="1" smtClean="0">
                          <a:solidFill>
                            <a:srgbClr val="FF0000"/>
                          </a:solidFill>
                          <a:latin typeface="Cambria Math" panose="02040503050406030204" pitchFamily="18" charset="0"/>
                          <a:cs typeface="Times New Roman" panose="02020603050405020304" pitchFamily="18" charset="0"/>
                        </a:rPr>
                        <m:t>𝒘</m:t>
                      </m:r>
                      <m:r>
                        <a:rPr lang="cs-CZ" altLang="cs-CZ" sz="2800" b="1" i="1" dirty="0" err="1" smtClean="0">
                          <a:solidFill>
                            <a:srgbClr val="FF0000"/>
                          </a:solidFill>
                          <a:latin typeface="Cambria Math" panose="02040503050406030204" pitchFamily="18" charset="0"/>
                          <a:cs typeface="Times New Roman" panose="02020603050405020304" pitchFamily="18" charset="0"/>
                        </a:rPr>
                        <m:t>,</m:t>
                      </m:r>
                      <m:r>
                        <a:rPr lang="cs-CZ" altLang="cs-CZ" sz="2800" b="1" i="1" dirty="0" err="1" smtClean="0">
                          <a:solidFill>
                            <a:srgbClr val="FF0000"/>
                          </a:solidFill>
                          <a:latin typeface="Cambria Math" panose="02040503050406030204" pitchFamily="18" charset="0"/>
                          <a:cs typeface="Times New Roman" panose="02020603050405020304" pitchFamily="18" charset="0"/>
                        </a:rPr>
                        <m:t>𝒓</m:t>
                      </m:r>
                      <m:r>
                        <a:rPr lang="cs-CZ" altLang="cs-CZ" sz="2800" b="1" i="1" dirty="0" smtClean="0">
                          <a:solidFill>
                            <a:srgbClr val="FF0000"/>
                          </a:solidFill>
                          <a:latin typeface="Cambria Math" panose="02040503050406030204" pitchFamily="18" charset="0"/>
                          <a:cs typeface="Times New Roman" panose="02020603050405020304" pitchFamily="18" charset="0"/>
                        </a:rPr>
                        <m:t>)</m:t>
                      </m:r>
                    </m:oMath>
                  </m:oMathPara>
                </a14:m>
                <a:endParaRPr lang="cs-CZ" altLang="cs-CZ" sz="2800" b="1" i="1" dirty="0">
                  <a:solidFill>
                    <a:srgbClr val="FF0000"/>
                  </a:solidFill>
                  <a:latin typeface="Times New Roman" panose="02020603050405020304" pitchFamily="18" charset="0"/>
                  <a:cs typeface="Times New Roman" panose="02020603050405020304" pitchFamily="18" charset="0"/>
                </a:endParaRPr>
              </a:p>
              <a:p>
                <a:pPr algn="just"/>
                <a:endParaRPr lang="cs-CZ" altLang="cs-CZ" sz="2800" b="1" i="1" dirty="0">
                  <a:solidFill>
                    <a:srgbClr val="FF0000"/>
                  </a:solidFill>
                  <a:latin typeface="Times New Roman" panose="02020603050405020304" pitchFamily="18" charset="0"/>
                  <a:cs typeface="Times New Roman" panose="02020603050405020304" pitchFamily="18" charset="0"/>
                </a:endParaRPr>
              </a:p>
              <a:p>
                <a:pPr algn="just"/>
                <a:r>
                  <a:rPr lang="cs-CZ" altLang="cs-CZ" sz="2800" b="1" dirty="0">
                    <a:solidFill>
                      <a:schemeClr val="tx1"/>
                    </a:solidFill>
                    <a:latin typeface="Times New Roman" panose="02020603050405020304" pitchFamily="18" charset="0"/>
                    <a:cs typeface="Times New Roman" panose="02020603050405020304" pitchFamily="18" charset="0"/>
                  </a:rPr>
                  <a:t>Předpoklady DK: fixní cena výstupu, i ceny práce a kapitálu, které nakupované na trhu výrobních faktorů.</a:t>
                </a:r>
              </a:p>
              <a:p>
                <a:pPr algn="just"/>
                <a:endParaRPr lang="cs-CZ" altLang="cs-CZ" sz="2800" b="1" i="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0243" name="Zástupný symbol pro obsah 2">
                <a:extLst>
                  <a:ext uri="{FF2B5EF4-FFF2-40B4-BE49-F238E27FC236}">
                    <a16:creationId xmlns:a16="http://schemas.microsoft.com/office/drawing/2014/main" id="{156C2E9B-3A4C-2A8D-57CF-FE6B68F868A3}"/>
                  </a:ext>
                </a:extLst>
              </p:cNvPr>
              <p:cNvSpPr>
                <a:spLocks noGrp="1" noRot="1" noChangeAspect="1" noMove="1" noResize="1" noEditPoints="1" noAdjustHandles="1" noChangeArrowheads="1" noChangeShapeType="1" noTextEdit="1"/>
              </p:cNvSpPr>
              <p:nvPr>
                <p:ph idx="1" hasCustomPrompt="1"/>
              </p:nvPr>
            </p:nvSpPr>
            <p:spPr>
              <a:xfrm>
                <a:off x="182881" y="1391920"/>
                <a:ext cx="11750620" cy="4978400"/>
              </a:xfrm>
              <a:blipFill>
                <a:blip r:embed="rId3"/>
                <a:stretch>
                  <a:fillRect t="-122" r="-985"/>
                </a:stretch>
              </a:blipFill>
            </p:spPr>
            <p:txBody>
              <a:bodyPr/>
              <a:lstStyle/>
              <a:p>
                <a:r>
                  <a:rPr lang="en-GB">
                    <a:noFill/>
                  </a:rPr>
                  <a:t> </a:t>
                </a:r>
              </a:p>
            </p:txBody>
          </p:sp>
        </mc:Fallback>
      </mc:AlternateContent>
    </p:spTree>
    <p:extLst>
      <p:ext uri="{BB962C8B-B14F-4D97-AF65-F5344CB8AC3E}">
        <p14:creationId xmlns:p14="http://schemas.microsoft.com/office/powerpoint/2010/main" val="48422448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CB473-7643-83B8-793C-908248E7A99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8194680-34E1-0341-4FCD-06CB7816D771}"/>
              </a:ext>
            </a:extLst>
          </p:cNvPr>
          <p:cNvSpPr>
            <a:spLocks noGrp="1"/>
          </p:cNvSpPr>
          <p:nvPr>
            <p:ph type="title" hasCustomPrompt="1"/>
          </p:nvPr>
        </p:nvSpPr>
        <p:spPr>
          <a:xfrm>
            <a:off x="469209" y="669740"/>
            <a:ext cx="11464290" cy="79742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a:solidFill>
                  <a:srgbClr val="FF0000"/>
                </a:solidFill>
                <a:latin typeface="+mj-lt"/>
                <a:ea typeface="+mj-ea"/>
                <a:cs typeface="+mj-cs"/>
              </a:rPr>
              <a:t>Nabídka dokonale konkurenčního odvětví v krátkém období</a:t>
            </a:r>
          </a:p>
        </p:txBody>
      </p:sp>
      <p:sp>
        <p:nvSpPr>
          <p:cNvPr id="10243" name="Zástupný symbol pro obsah 2">
            <a:extLst>
              <a:ext uri="{FF2B5EF4-FFF2-40B4-BE49-F238E27FC236}">
                <a16:creationId xmlns:a16="http://schemas.microsoft.com/office/drawing/2014/main" id="{605FE234-C051-DEEE-C3E1-A8E51104A5E0}"/>
              </a:ext>
            </a:extLst>
          </p:cNvPr>
          <p:cNvSpPr>
            <a:spLocks noGrp="1"/>
          </p:cNvSpPr>
          <p:nvPr>
            <p:ph idx="1" hasCustomPrompt="1"/>
          </p:nvPr>
        </p:nvSpPr>
        <p:spPr>
          <a:xfrm>
            <a:off x="182881" y="1391920"/>
            <a:ext cx="11750620" cy="4978400"/>
          </a:xfrm>
        </p:spPr>
        <p:txBody>
          <a:bodyPr spcFirstLastPara="1" vert="horz" wrap="square" lIns="91440" tIns="45720" rIns="91440" bIns="45720" anchor="t" anchorCtr="0">
            <a:normAutofit fontScale="92500"/>
          </a:bodyPr>
          <a:lstStyle/>
          <a:p>
            <a:pPr algn="just"/>
            <a:r>
              <a:rPr lang="cs-CZ" altLang="cs-CZ" b="1" dirty="0">
                <a:solidFill>
                  <a:schemeClr val="tx1"/>
                </a:solidFill>
                <a:latin typeface="Times New Roman" panose="02020603050405020304" pitchFamily="18" charset="0"/>
                <a:cs typeface="Times New Roman" panose="02020603050405020304" pitchFamily="18" charset="0"/>
              </a:rPr>
              <a:t>Formování rovnovážné ceny = </a:t>
            </a:r>
            <a:r>
              <a:rPr lang="cs-CZ" altLang="cs-CZ" b="1" dirty="0">
                <a:solidFill>
                  <a:schemeClr val="tx1"/>
                </a:solidFill>
                <a:highlight>
                  <a:srgbClr val="FFFF00"/>
                </a:highlight>
                <a:latin typeface="Times New Roman" panose="02020603050405020304" pitchFamily="18" charset="0"/>
                <a:cs typeface="Times New Roman" panose="02020603050405020304" pitchFamily="18" charset="0"/>
              </a:rPr>
              <a:t>exogenní veličina pro firmu</a:t>
            </a:r>
            <a:r>
              <a:rPr lang="cs-CZ" altLang="cs-CZ" b="1" dirty="0">
                <a:solidFill>
                  <a:schemeClr val="tx1"/>
                </a:solidFill>
                <a:latin typeface="Times New Roman" panose="02020603050405020304" pitchFamily="18" charset="0"/>
                <a:cs typeface="Times New Roman" panose="02020603050405020304" pitchFamily="18" charset="0"/>
              </a:rPr>
              <a:t>: střetáváním sil nabídky a poptávky na DK trhu v krátkém období</a:t>
            </a:r>
            <a:r>
              <a:rPr lang="cs-CZ" altLang="cs-CZ" b="1" dirty="0">
                <a:latin typeface="Times New Roman" panose="02020603050405020304" pitchFamily="18" charset="0"/>
                <a:cs typeface="Times New Roman" panose="02020603050405020304" pitchFamily="18" charset="0"/>
              </a:rPr>
              <a:t> =&gt; </a:t>
            </a:r>
            <a:r>
              <a:rPr lang="cs-CZ" altLang="cs-CZ" b="1" dirty="0">
                <a:solidFill>
                  <a:schemeClr val="tx1"/>
                </a:solidFill>
                <a:latin typeface="Times New Roman" panose="02020603050405020304" pitchFamily="18" charset="0"/>
                <a:cs typeface="Times New Roman" panose="02020603050405020304" pitchFamily="18" charset="0"/>
              </a:rPr>
              <a:t>nutné odvodit krátkodobou </a:t>
            </a:r>
            <a:r>
              <a:rPr lang="cs-CZ" altLang="cs-CZ" b="1" dirty="0">
                <a:solidFill>
                  <a:schemeClr val="tx1"/>
                </a:solidFill>
                <a:highlight>
                  <a:srgbClr val="FFFF00"/>
                </a:highlight>
                <a:latin typeface="Times New Roman" panose="02020603050405020304" pitchFamily="18" charset="0"/>
                <a:cs typeface="Times New Roman" panose="02020603050405020304" pitchFamily="18" charset="0"/>
              </a:rPr>
              <a:t>křivku nabídky celého DK odvětví.</a:t>
            </a:r>
          </a:p>
          <a:p>
            <a:pPr algn="just"/>
            <a:r>
              <a:rPr lang="cs-CZ" altLang="cs-CZ" b="1" dirty="0">
                <a:solidFill>
                  <a:schemeClr val="tx1"/>
                </a:solidFill>
                <a:latin typeface="Times New Roman" panose="02020603050405020304" pitchFamily="18" charset="0"/>
                <a:cs typeface="Times New Roman" panose="02020603050405020304" pitchFamily="18" charset="0"/>
              </a:rPr>
              <a:t>V krátkém období – konstantní počet firem v odvětví:</a:t>
            </a:r>
          </a:p>
          <a:p>
            <a:pPr algn="just">
              <a:buFont typeface="Wingdings" panose="05000000000000000000" pitchFamily="2" charset="2"/>
              <a:buChar char="Ø"/>
            </a:pPr>
            <a:r>
              <a:rPr lang="cs-CZ" altLang="cs-CZ" b="1" dirty="0">
                <a:solidFill>
                  <a:schemeClr val="tx1"/>
                </a:solidFill>
                <a:latin typeface="Times New Roman" panose="02020603050405020304" pitchFamily="18" charset="0"/>
                <a:cs typeface="Times New Roman" panose="02020603050405020304" pitchFamily="18" charset="0"/>
              </a:rPr>
              <a:t>Každá z firem – schopna v závislosti na změně podmínek měnit velikost svého </a:t>
            </a:r>
            <a:r>
              <a:rPr lang="cs-CZ" altLang="cs-CZ" b="1" dirty="0">
                <a:solidFill>
                  <a:srgbClr val="FF0000"/>
                </a:solidFill>
                <a:latin typeface="Times New Roman" panose="02020603050405020304" pitchFamily="18" charset="0"/>
                <a:cs typeface="Times New Roman" panose="02020603050405020304" pitchFamily="18" charset="0"/>
              </a:rPr>
              <a:t>výstupu:</a:t>
            </a:r>
            <a:r>
              <a:rPr lang="cs-CZ" altLang="cs-CZ" b="1" dirty="0">
                <a:solidFill>
                  <a:schemeClr val="tx1"/>
                </a:solidFill>
                <a:latin typeface="Times New Roman" panose="02020603050405020304" pitchFamily="18" charset="0"/>
                <a:cs typeface="Times New Roman" panose="02020603050405020304" pitchFamily="18" charset="0"/>
              </a:rPr>
              <a:t> pomocí změny </a:t>
            </a:r>
            <a:r>
              <a:rPr lang="cs-CZ" altLang="cs-CZ" b="1" dirty="0">
                <a:solidFill>
                  <a:srgbClr val="FF0000"/>
                </a:solidFill>
                <a:latin typeface="Times New Roman" panose="02020603050405020304" pitchFamily="18" charset="0"/>
                <a:cs typeface="Times New Roman" panose="02020603050405020304" pitchFamily="18" charset="0"/>
              </a:rPr>
              <a:t>objemu variabilního vstupu</a:t>
            </a:r>
            <a:r>
              <a:rPr lang="cs-CZ" altLang="cs-CZ" b="1" dirty="0">
                <a:solidFill>
                  <a:schemeClr val="tx1"/>
                </a:solidFill>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endParaRPr lang="cs-CZ" altLang="cs-CZ"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altLang="cs-CZ" b="1" dirty="0">
                <a:solidFill>
                  <a:schemeClr val="tx1"/>
                </a:solidFill>
                <a:latin typeface="Times New Roman" panose="02020603050405020304" pitchFamily="18" charset="0"/>
                <a:cs typeface="Times New Roman" panose="02020603050405020304" pitchFamily="18" charset="0"/>
              </a:rPr>
              <a:t>Konstrukce křivky nabídky DK odvětví: </a:t>
            </a:r>
            <a:r>
              <a:rPr lang="cs-CZ" altLang="cs-CZ" b="1" dirty="0">
                <a:solidFill>
                  <a:schemeClr val="tx1"/>
                </a:solidFill>
                <a:highlight>
                  <a:srgbClr val="FFFF00"/>
                </a:highlight>
                <a:latin typeface="Times New Roman" panose="02020603050405020304" pitchFamily="18" charset="0"/>
                <a:cs typeface="Times New Roman" panose="02020603050405020304" pitchFamily="18" charset="0"/>
              </a:rPr>
              <a:t>množství produkce nabízené celým odvětvím = součet množství nabízených jednotlivými firmami</a:t>
            </a:r>
            <a:r>
              <a:rPr lang="cs-CZ" altLang="cs-CZ" b="1" dirty="0">
                <a:solidFill>
                  <a:schemeClr val="tx1"/>
                </a:solidFill>
                <a:latin typeface="Times New Roman" panose="02020603050405020304" pitchFamily="18" charset="0"/>
                <a:cs typeface="Times New Roman" panose="02020603050405020304" pitchFamily="18" charset="0"/>
              </a:rPr>
              <a:t>.  </a:t>
            </a:r>
          </a:p>
          <a:p>
            <a:pPr algn="just"/>
            <a:endParaRPr lang="cs-CZ" altLang="cs-CZ" b="1" dirty="0">
              <a:solidFill>
                <a:schemeClr val="tx1"/>
              </a:solidFill>
              <a:latin typeface="Times New Roman" panose="02020603050405020304" pitchFamily="18" charset="0"/>
              <a:cs typeface="Times New Roman" panose="02020603050405020304" pitchFamily="18" charset="0"/>
            </a:endParaRPr>
          </a:p>
        </p:txBody>
      </p:sp>
      <p:sp>
        <p:nvSpPr>
          <p:cNvPr id="3" name="Arrow: Right 2">
            <a:extLst>
              <a:ext uri="{FF2B5EF4-FFF2-40B4-BE49-F238E27FC236}">
                <a16:creationId xmlns:a16="http://schemas.microsoft.com/office/drawing/2014/main" id="{B98BDB42-DCBA-9D4E-A3B4-05E506218BAB}"/>
              </a:ext>
            </a:extLst>
          </p:cNvPr>
          <p:cNvSpPr/>
          <p:nvPr/>
        </p:nvSpPr>
        <p:spPr>
          <a:xfrm>
            <a:off x="10200640" y="5863140"/>
            <a:ext cx="1554480" cy="3251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617587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60548-673A-AD8C-8FBA-F26DADED485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3C246D4-703F-F105-7B0D-8F1840C39984}"/>
              </a:ext>
            </a:extLst>
          </p:cNvPr>
          <p:cNvSpPr>
            <a:spLocks noGrp="1"/>
          </p:cNvSpPr>
          <p:nvPr>
            <p:ph type="title" hasCustomPrompt="1"/>
          </p:nvPr>
        </p:nvSpPr>
        <p:spPr>
          <a:xfrm>
            <a:off x="469209" y="669741"/>
            <a:ext cx="11464290" cy="620580"/>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a:solidFill>
                  <a:srgbClr val="FF0000"/>
                </a:solidFill>
                <a:latin typeface="+mj-lt"/>
                <a:ea typeface="+mj-ea"/>
                <a:cs typeface="+mj-cs"/>
              </a:rPr>
              <a:t>Nabídka dokonale konkurenčního odvětví v krátkém období</a:t>
            </a:r>
          </a:p>
        </p:txBody>
      </p:sp>
      <p:sp>
        <p:nvSpPr>
          <p:cNvPr id="10243" name="Zástupný symbol pro obsah 2">
            <a:extLst>
              <a:ext uri="{FF2B5EF4-FFF2-40B4-BE49-F238E27FC236}">
                <a16:creationId xmlns:a16="http://schemas.microsoft.com/office/drawing/2014/main" id="{0ECDD0F7-617A-EC81-9A56-D2444463131A}"/>
              </a:ext>
            </a:extLst>
          </p:cNvPr>
          <p:cNvSpPr>
            <a:spLocks noGrp="1"/>
          </p:cNvSpPr>
          <p:nvPr>
            <p:ph idx="1" hasCustomPrompt="1"/>
          </p:nvPr>
        </p:nvSpPr>
        <p:spPr>
          <a:xfrm>
            <a:off x="6477580" y="1391920"/>
            <a:ext cx="5455920" cy="4978400"/>
          </a:xfrm>
        </p:spPr>
        <p:txBody>
          <a:bodyPr spcFirstLastPara="1" vert="horz" wrap="square" lIns="91440" tIns="45720" rIns="91440" bIns="45720" anchor="t" anchorCtr="0">
            <a:normAutofit fontScale="70000" lnSpcReduction="20000"/>
          </a:bodyPr>
          <a:lstStyle/>
          <a:p>
            <a:pPr algn="just">
              <a:buFont typeface="Wingdings" panose="05000000000000000000" pitchFamily="2" charset="2"/>
              <a:buChar char="Ø"/>
            </a:pPr>
            <a:r>
              <a:rPr lang="cs-CZ" altLang="cs-CZ" sz="2800" b="1" dirty="0">
                <a:solidFill>
                  <a:schemeClr val="tx1"/>
                </a:solidFill>
                <a:latin typeface="Times New Roman" panose="02020603050405020304" pitchFamily="18" charset="0"/>
                <a:cs typeface="Times New Roman" panose="02020603050405020304" pitchFamily="18" charset="0"/>
              </a:rPr>
              <a:t>Křivka nabídky odvětví: </a:t>
            </a:r>
            <a:r>
              <a:rPr lang="cs-CZ" altLang="cs-CZ" sz="2800" b="1" i="1" dirty="0">
                <a:solidFill>
                  <a:schemeClr val="tx1"/>
                </a:solidFill>
                <a:highlight>
                  <a:srgbClr val="FFFF00"/>
                </a:highlight>
                <a:latin typeface="Times New Roman" panose="02020603050405020304" pitchFamily="18" charset="0"/>
                <a:cs typeface="Times New Roman" panose="02020603050405020304" pitchFamily="18" charset="0"/>
              </a:rPr>
              <a:t>horizontální součet </a:t>
            </a:r>
            <a:r>
              <a:rPr lang="cs-CZ" altLang="cs-CZ" sz="2800" b="1" i="1" dirty="0">
                <a:solidFill>
                  <a:schemeClr val="tx1"/>
                </a:solidFill>
                <a:latin typeface="Times New Roman" panose="02020603050405020304" pitchFamily="18" charset="0"/>
                <a:cs typeface="Times New Roman" panose="02020603050405020304" pitchFamily="18" charset="0"/>
              </a:rPr>
              <a:t>krátkodobých křivek nabídky všech firem v odvětví při jakékoliv ceně. </a:t>
            </a:r>
          </a:p>
          <a:p>
            <a:pPr algn="just">
              <a:buFont typeface="Wingdings" panose="05000000000000000000" pitchFamily="2" charset="2"/>
              <a:buChar char="Ø"/>
            </a:pPr>
            <a:r>
              <a:rPr lang="cs-CZ" altLang="cs-CZ" sz="2800" b="1" dirty="0">
                <a:solidFill>
                  <a:schemeClr val="tx1"/>
                </a:solidFill>
                <a:latin typeface="Times New Roman" panose="02020603050405020304" pitchFamily="18" charset="0"/>
                <a:cs typeface="Times New Roman" panose="02020603050405020304" pitchFamily="18" charset="0"/>
              </a:rPr>
              <a:t>pouze zjednodušeném případě: výchozí předpoklad – konstantní ceny vstupů. </a:t>
            </a:r>
          </a:p>
          <a:p>
            <a:pPr algn="just"/>
            <a:endParaRPr lang="cs-CZ" altLang="cs-CZ" sz="2800" b="1" dirty="0">
              <a:solidFill>
                <a:schemeClr val="tx1"/>
              </a:solidFill>
              <a:latin typeface="Times New Roman" panose="02020603050405020304" pitchFamily="18" charset="0"/>
              <a:cs typeface="Times New Roman" panose="02020603050405020304" pitchFamily="18" charset="0"/>
            </a:endParaRPr>
          </a:p>
          <a:p>
            <a:pPr algn="just"/>
            <a:r>
              <a:rPr lang="cs-CZ" altLang="cs-CZ" sz="2800" b="1" dirty="0">
                <a:solidFill>
                  <a:schemeClr val="tx1"/>
                </a:solidFill>
                <a:latin typeface="Times New Roman" panose="02020603050405020304" pitchFamily="18" charset="0"/>
                <a:cs typeface="Times New Roman" panose="02020603050405020304" pitchFamily="18" charset="0"/>
              </a:rPr>
              <a:t>Cena P</a:t>
            </a:r>
            <a:r>
              <a:rPr lang="cs-CZ" altLang="cs-CZ" sz="2600" b="1" dirty="0">
                <a:solidFill>
                  <a:schemeClr val="tx1"/>
                </a:solidFill>
                <a:latin typeface="Times New Roman" panose="02020603050405020304" pitchFamily="18" charset="0"/>
                <a:cs typeface="Times New Roman" panose="02020603050405020304" pitchFamily="18" charset="0"/>
              </a:rPr>
              <a:t>1</a:t>
            </a:r>
            <a:r>
              <a:rPr lang="cs-CZ" altLang="cs-CZ" sz="2800" b="1" dirty="0">
                <a:solidFill>
                  <a:schemeClr val="tx1"/>
                </a:solidFill>
                <a:latin typeface="Times New Roman" panose="02020603050405020304" pitchFamily="18" charset="0"/>
                <a:cs typeface="Times New Roman" panose="02020603050405020304" pitchFamily="18" charset="0"/>
              </a:rPr>
              <a:t>: </a:t>
            </a:r>
          </a:p>
          <a:p>
            <a:pPr marL="685800" indent="-571500" algn="just">
              <a:buFont typeface="+mj-lt"/>
              <a:buAutoNum type="romanUcPeriod"/>
            </a:pPr>
            <a:r>
              <a:rPr lang="cs-CZ" altLang="cs-CZ" sz="2800" b="1" dirty="0">
                <a:solidFill>
                  <a:schemeClr val="tx1"/>
                </a:solidFill>
                <a:latin typeface="Times New Roman" panose="02020603050405020304" pitchFamily="18" charset="0"/>
                <a:cs typeface="Times New Roman" panose="02020603050405020304" pitchFamily="18" charset="0"/>
              </a:rPr>
              <a:t>první firma nabízí 2 jednotky,</a:t>
            </a:r>
          </a:p>
          <a:p>
            <a:pPr marL="685800" indent="-571500" algn="just">
              <a:buFont typeface="+mj-lt"/>
              <a:buAutoNum type="romanUcPeriod"/>
            </a:pPr>
            <a:r>
              <a:rPr lang="cs-CZ" altLang="cs-CZ" sz="2800" b="1" dirty="0">
                <a:solidFill>
                  <a:schemeClr val="tx1"/>
                </a:solidFill>
                <a:latin typeface="Times New Roman" panose="02020603050405020304" pitchFamily="18" charset="0"/>
                <a:cs typeface="Times New Roman" panose="02020603050405020304" pitchFamily="18" charset="0"/>
              </a:rPr>
              <a:t>druhá firma 3 jednotky</a:t>
            </a:r>
          </a:p>
          <a:p>
            <a:pPr algn="just">
              <a:buFont typeface="Wingdings" panose="05000000000000000000" pitchFamily="2" charset="2"/>
              <a:buChar char="Ø"/>
            </a:pPr>
            <a:r>
              <a:rPr lang="cs-CZ" altLang="cs-CZ" sz="2800" b="1" dirty="0">
                <a:solidFill>
                  <a:schemeClr val="tx1"/>
                </a:solidFill>
                <a:latin typeface="Times New Roman" panose="02020603050405020304" pitchFamily="18" charset="0"/>
                <a:cs typeface="Times New Roman" panose="02020603050405020304" pitchFamily="18" charset="0"/>
              </a:rPr>
              <a:t>výstupu. </a:t>
            </a:r>
          </a:p>
          <a:p>
            <a:pPr algn="just">
              <a:buFont typeface="Wingdings" panose="05000000000000000000" pitchFamily="2" charset="2"/>
              <a:buChar char="ü"/>
            </a:pPr>
            <a:r>
              <a:rPr lang="cs-CZ" altLang="cs-CZ" sz="2800" b="1" dirty="0">
                <a:solidFill>
                  <a:schemeClr val="tx1"/>
                </a:solidFill>
                <a:latin typeface="Times New Roman" panose="02020603050405020304" pitchFamily="18" charset="0"/>
                <a:cs typeface="Times New Roman" panose="02020603050405020304" pitchFamily="18" charset="0"/>
              </a:rPr>
              <a:t>Celkový výstup odvětví při P</a:t>
            </a:r>
            <a:r>
              <a:rPr lang="cs-CZ" altLang="cs-CZ" sz="2600" b="1" dirty="0">
                <a:solidFill>
                  <a:schemeClr val="tx1"/>
                </a:solidFill>
                <a:latin typeface="Times New Roman" panose="02020603050405020304" pitchFamily="18" charset="0"/>
                <a:cs typeface="Times New Roman" panose="02020603050405020304" pitchFamily="18" charset="0"/>
              </a:rPr>
              <a:t>1</a:t>
            </a:r>
            <a:r>
              <a:rPr lang="cs-CZ" altLang="cs-CZ" sz="2800" b="1" dirty="0">
                <a:solidFill>
                  <a:schemeClr val="tx1"/>
                </a:solidFill>
                <a:latin typeface="Times New Roman" panose="02020603050405020304" pitchFamily="18" charset="0"/>
                <a:cs typeface="Times New Roman" panose="02020603050405020304" pitchFamily="18" charset="0"/>
              </a:rPr>
              <a:t>: 5 jednotek. </a:t>
            </a:r>
          </a:p>
          <a:p>
            <a:pPr marL="628650" indent="-514350" algn="just">
              <a:buFont typeface="+mj-lt"/>
              <a:buAutoNum type="alphaUcPeriod"/>
            </a:pPr>
            <a:endParaRPr lang="cs-CZ" altLang="cs-CZ" sz="2800" b="1" dirty="0">
              <a:solidFill>
                <a:schemeClr val="tx1"/>
              </a:solidFill>
              <a:latin typeface="Times New Roman" panose="02020603050405020304" pitchFamily="18" charset="0"/>
              <a:cs typeface="Times New Roman" panose="02020603050405020304" pitchFamily="18" charset="0"/>
            </a:endParaRPr>
          </a:p>
          <a:p>
            <a:pPr algn="just"/>
            <a:r>
              <a:rPr lang="cs-CZ" altLang="cs-CZ" sz="2800" b="1" dirty="0">
                <a:solidFill>
                  <a:schemeClr val="tx1"/>
                </a:solidFill>
                <a:latin typeface="Times New Roman" panose="02020603050405020304" pitchFamily="18" charset="0"/>
                <a:cs typeface="Times New Roman" panose="02020603050405020304" pitchFamily="18" charset="0"/>
              </a:rPr>
              <a:t>Důsledek rostoucí funkce MC každé jednotlivé firmy: </a:t>
            </a:r>
          </a:p>
          <a:p>
            <a:pPr algn="just">
              <a:buFont typeface="Wingdings" panose="05000000000000000000" pitchFamily="2" charset="2"/>
              <a:buChar char="Ø"/>
            </a:pPr>
            <a:r>
              <a:rPr lang="cs-CZ" altLang="cs-CZ" sz="2800" b="1" dirty="0">
                <a:solidFill>
                  <a:schemeClr val="tx1"/>
                </a:solidFill>
                <a:highlight>
                  <a:srgbClr val="FFFF00"/>
                </a:highlight>
                <a:latin typeface="Times New Roman" panose="02020603050405020304" pitchFamily="18" charset="0"/>
                <a:cs typeface="Times New Roman" panose="02020603050405020304" pitchFamily="18" charset="0"/>
              </a:rPr>
              <a:t>křivka nabídky celého odvětví = rostoucí charakter.</a:t>
            </a:r>
          </a:p>
        </p:txBody>
      </p:sp>
      <p:pic>
        <p:nvPicPr>
          <p:cNvPr id="4" name="Picture 3">
            <a:extLst>
              <a:ext uri="{FF2B5EF4-FFF2-40B4-BE49-F238E27FC236}">
                <a16:creationId xmlns:a16="http://schemas.microsoft.com/office/drawing/2014/main" id="{2A1CA3F3-C836-5592-3452-8EC027051472}"/>
              </a:ext>
            </a:extLst>
          </p:cNvPr>
          <p:cNvPicPr>
            <a:picLocks noChangeAspect="1"/>
          </p:cNvPicPr>
          <p:nvPr/>
        </p:nvPicPr>
        <p:blipFill>
          <a:blip r:embed="rId3"/>
          <a:stretch>
            <a:fillRect/>
          </a:stretch>
        </p:blipFill>
        <p:spPr>
          <a:xfrm>
            <a:off x="91440" y="1686560"/>
            <a:ext cx="6386140" cy="4084320"/>
          </a:xfrm>
          <a:prstGeom prst="rect">
            <a:avLst/>
          </a:prstGeom>
        </p:spPr>
      </p:pic>
    </p:spTree>
    <p:extLst>
      <p:ext uri="{BB962C8B-B14F-4D97-AF65-F5344CB8AC3E}">
        <p14:creationId xmlns:p14="http://schemas.microsoft.com/office/powerpoint/2010/main" val="178454043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A0CD1-3378-FDAC-C1F9-422F511B304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493DAA2-EF9F-91B9-35C5-845003BD1039}"/>
              </a:ext>
            </a:extLst>
          </p:cNvPr>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a:solidFill>
                  <a:srgbClr val="FF0000"/>
                </a:solidFill>
                <a:latin typeface="+mj-lt"/>
                <a:ea typeface="+mj-ea"/>
                <a:cs typeface="+mj-cs"/>
              </a:rPr>
              <a:t>Faktory ovlivňující křivku nabídky DK odvětví v krátkém období:</a:t>
            </a:r>
          </a:p>
        </p:txBody>
      </p:sp>
      <p:sp>
        <p:nvSpPr>
          <p:cNvPr id="10243" name="Zástupný symbol pro obsah 2">
            <a:extLst>
              <a:ext uri="{FF2B5EF4-FFF2-40B4-BE49-F238E27FC236}">
                <a16:creationId xmlns:a16="http://schemas.microsoft.com/office/drawing/2014/main" id="{AC03DD9E-70D6-F214-64C0-2C70FDECD7B2}"/>
              </a:ext>
            </a:extLst>
          </p:cNvPr>
          <p:cNvSpPr>
            <a:spLocks noGrp="1"/>
          </p:cNvSpPr>
          <p:nvPr>
            <p:ph idx="1" hasCustomPrompt="1"/>
          </p:nvPr>
        </p:nvSpPr>
        <p:spPr>
          <a:xfrm>
            <a:off x="258500" y="1285109"/>
            <a:ext cx="11675000" cy="5085211"/>
          </a:xfrm>
        </p:spPr>
        <p:txBody>
          <a:bodyPr spcFirstLastPara="1" vert="horz" wrap="square" lIns="91440" tIns="45720" rIns="91440" bIns="45720" anchor="t" anchorCtr="0">
            <a:normAutofit lnSpcReduction="10000"/>
          </a:bodyPr>
          <a:lstStyle/>
          <a:p>
            <a:pPr marL="628650" indent="-514350" algn="just">
              <a:buFont typeface="+mj-lt"/>
              <a:buAutoNum type="alphaUcPeriod"/>
            </a:pPr>
            <a:r>
              <a:rPr lang="cs-CZ" altLang="cs-CZ" sz="2800" b="1" dirty="0">
                <a:solidFill>
                  <a:schemeClr val="tx1"/>
                </a:solidFill>
                <a:highlight>
                  <a:srgbClr val="FFFF00"/>
                </a:highlight>
                <a:latin typeface="Times New Roman" panose="02020603050405020304" pitchFamily="18" charset="0"/>
                <a:cs typeface="Times New Roman" panose="02020603050405020304" pitchFamily="18" charset="0"/>
              </a:rPr>
              <a:t>Počet firem v odvětví, </a:t>
            </a:r>
          </a:p>
          <a:p>
            <a:pPr marL="628650" indent="-514350" algn="just">
              <a:buFont typeface="+mj-lt"/>
              <a:buAutoNum type="alphaUcPeriod"/>
            </a:pPr>
            <a:r>
              <a:rPr lang="cs-CZ" altLang="cs-CZ" sz="2800" b="1" dirty="0">
                <a:solidFill>
                  <a:schemeClr val="tx1"/>
                </a:solidFill>
                <a:highlight>
                  <a:srgbClr val="FFFF00"/>
                </a:highlight>
                <a:latin typeface="Times New Roman" panose="02020603050405020304" pitchFamily="18" charset="0"/>
                <a:cs typeface="Times New Roman" panose="02020603050405020304" pitchFamily="18" charset="0"/>
              </a:rPr>
              <a:t>velikost výstupu každé z nich, </a:t>
            </a:r>
          </a:p>
          <a:p>
            <a:pPr marL="628650" indent="-514350" algn="just">
              <a:buFont typeface="+mj-lt"/>
              <a:buAutoNum type="alphaUcPeriod"/>
            </a:pPr>
            <a:r>
              <a:rPr lang="cs-CZ" altLang="cs-CZ" sz="2800" b="1" dirty="0">
                <a:solidFill>
                  <a:schemeClr val="tx1"/>
                </a:solidFill>
                <a:highlight>
                  <a:srgbClr val="FFFF00"/>
                </a:highlight>
                <a:latin typeface="Times New Roman" panose="02020603050405020304" pitchFamily="18" charset="0"/>
                <a:cs typeface="Times New Roman" panose="02020603050405020304" pitchFamily="18" charset="0"/>
              </a:rPr>
              <a:t>determinanty mezních nákladů každé firmy.</a:t>
            </a:r>
          </a:p>
          <a:p>
            <a:pPr algn="just"/>
            <a:endParaRPr lang="cs-CZ" altLang="cs-CZ" sz="2800" b="1" dirty="0">
              <a:solidFill>
                <a:schemeClr val="tx1"/>
              </a:solidFill>
              <a:latin typeface="Times New Roman" panose="02020603050405020304" pitchFamily="18" charset="0"/>
              <a:cs typeface="Times New Roman" panose="02020603050405020304" pitchFamily="18" charset="0"/>
            </a:endParaRPr>
          </a:p>
          <a:p>
            <a:pPr algn="just"/>
            <a:r>
              <a:rPr lang="cs-CZ" altLang="cs-CZ" sz="2800" b="1" dirty="0">
                <a:solidFill>
                  <a:schemeClr val="tx1"/>
                </a:solidFill>
                <a:latin typeface="Times New Roman" panose="02020603050405020304" pitchFamily="18" charset="0"/>
                <a:cs typeface="Times New Roman" panose="02020603050405020304" pitchFamily="18" charset="0"/>
              </a:rPr>
              <a:t>Ad C) Opuštění předpokladu konstantní ceny vstupů používaných firmou: vliv na tržní nabídku: </a:t>
            </a:r>
          </a:p>
          <a:p>
            <a:pPr algn="just">
              <a:buFont typeface="Wingdings" panose="05000000000000000000" pitchFamily="2" charset="2"/>
              <a:buChar char="Ø"/>
            </a:pPr>
            <a:r>
              <a:rPr lang="cs-CZ" altLang="cs-CZ" sz="2800" b="1" dirty="0">
                <a:solidFill>
                  <a:schemeClr val="tx1"/>
                </a:solidFill>
                <a:latin typeface="Times New Roman" panose="02020603050405020304" pitchFamily="18" charset="0"/>
                <a:cs typeface="Times New Roman" panose="02020603050405020304" pitchFamily="18" charset="0"/>
              </a:rPr>
              <a:t>Růst ceny na trhu: každá firma se snaží zvětšovat výstup</a:t>
            </a:r>
            <a:r>
              <a:rPr lang="cs-CZ" altLang="cs-CZ" sz="2800" b="1" dirty="0">
                <a:latin typeface="Times New Roman" panose="02020603050405020304" pitchFamily="18" charset="0"/>
                <a:cs typeface="Times New Roman" panose="02020603050405020304" pitchFamily="18" charset="0"/>
              </a:rPr>
              <a:t> =&gt; </a:t>
            </a:r>
            <a:r>
              <a:rPr lang="cs-CZ" altLang="cs-CZ" sz="2800" b="1" dirty="0">
                <a:solidFill>
                  <a:schemeClr val="tx1"/>
                </a:solidFill>
                <a:latin typeface="Times New Roman" panose="02020603050405020304" pitchFamily="18" charset="0"/>
                <a:cs typeface="Times New Roman" panose="02020603050405020304" pitchFamily="18" charset="0"/>
              </a:rPr>
              <a:t>najme větší množství vstupu variabilního v krátkém období. </a:t>
            </a:r>
          </a:p>
          <a:p>
            <a:pPr algn="just">
              <a:buFont typeface="Wingdings" panose="05000000000000000000" pitchFamily="2" charset="2"/>
              <a:buChar char="Ø"/>
            </a:pPr>
            <a:r>
              <a:rPr lang="cs-CZ" altLang="cs-CZ" sz="2800" b="1" dirty="0">
                <a:latin typeface="Times New Roman" panose="02020603050405020304" pitchFamily="18" charset="0"/>
                <a:cs typeface="Times New Roman" panose="02020603050405020304" pitchFamily="18" charset="0"/>
              </a:rPr>
              <a:t>=&gt; Z</a:t>
            </a:r>
            <a:r>
              <a:rPr lang="cs-CZ" altLang="cs-CZ" sz="2800" b="1" dirty="0">
                <a:solidFill>
                  <a:schemeClr val="tx1"/>
                </a:solidFill>
                <a:latin typeface="Times New Roman" panose="02020603050405020304" pitchFamily="18" charset="0"/>
                <a:cs typeface="Times New Roman" panose="02020603050405020304" pitchFamily="18" charset="0"/>
              </a:rPr>
              <a:t>výšení poptávky všech firem </a:t>
            </a:r>
            <a:r>
              <a:rPr lang="cs-CZ" altLang="cs-CZ" sz="2800" b="1" dirty="0">
                <a:latin typeface="Times New Roman" panose="02020603050405020304" pitchFamily="18" charset="0"/>
                <a:cs typeface="Times New Roman" panose="02020603050405020304" pitchFamily="18" charset="0"/>
              </a:rPr>
              <a:t>=&gt; </a:t>
            </a:r>
            <a:r>
              <a:rPr lang="cs-CZ" altLang="cs-CZ" sz="2800" b="1" dirty="0">
                <a:solidFill>
                  <a:schemeClr val="tx1"/>
                </a:solidFill>
                <a:latin typeface="Times New Roman" panose="02020603050405020304" pitchFamily="18" charset="0"/>
                <a:cs typeface="Times New Roman" panose="02020603050405020304" pitchFamily="18" charset="0"/>
              </a:rPr>
              <a:t>růst ceny variabilního vstupu. </a:t>
            </a:r>
          </a:p>
          <a:p>
            <a:pPr algn="just"/>
            <a:r>
              <a:rPr lang="cs-CZ" altLang="cs-CZ" sz="2800" b="1" dirty="0">
                <a:latin typeface="Times New Roman" panose="02020603050405020304" pitchFamily="18" charset="0"/>
                <a:cs typeface="Times New Roman" panose="02020603050405020304" pitchFamily="18" charset="0"/>
              </a:rPr>
              <a:t>=&gt; R</a:t>
            </a:r>
            <a:r>
              <a:rPr lang="cs-CZ" altLang="cs-CZ" sz="2800" b="1" dirty="0">
                <a:solidFill>
                  <a:schemeClr val="tx1"/>
                </a:solidFill>
                <a:latin typeface="Times New Roman" panose="02020603050405020304" pitchFamily="18" charset="0"/>
                <a:cs typeface="Times New Roman" panose="02020603050405020304" pitchFamily="18" charset="0"/>
              </a:rPr>
              <a:t>ůst nákladů každé firmy: posun křivky MC směrem nahoru. </a:t>
            </a:r>
          </a:p>
          <a:p>
            <a:pPr algn="just"/>
            <a:r>
              <a:rPr lang="cs-CZ" altLang="cs-CZ" sz="2800" b="1" dirty="0">
                <a:latin typeface="Times New Roman" panose="02020603050405020304" pitchFamily="18" charset="0"/>
                <a:cs typeface="Times New Roman" panose="02020603050405020304" pitchFamily="18" charset="0"/>
              </a:rPr>
              <a:t>=&gt; </a:t>
            </a:r>
            <a:r>
              <a:rPr lang="cs-CZ" altLang="cs-CZ" sz="2800" b="1" dirty="0">
                <a:solidFill>
                  <a:schemeClr val="tx1"/>
                </a:solidFill>
                <a:latin typeface="Times New Roman" panose="02020603050405020304" pitchFamily="18" charset="0"/>
                <a:cs typeface="Times New Roman" panose="02020603050405020304" pitchFamily="18" charset="0"/>
              </a:rPr>
              <a:t>Křivka nabídky odvětví – strmější než při neměnných cenách vstupů.</a:t>
            </a:r>
          </a:p>
        </p:txBody>
      </p:sp>
    </p:spTree>
    <p:extLst>
      <p:ext uri="{BB962C8B-B14F-4D97-AF65-F5344CB8AC3E}">
        <p14:creationId xmlns:p14="http://schemas.microsoft.com/office/powerpoint/2010/main" val="75710829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1E3D7-5191-1C59-4BA0-96B4F415961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7145849-EFA0-F14A-DCDD-6F7FFB9186DE}"/>
              </a:ext>
            </a:extLst>
          </p:cNvPr>
          <p:cNvSpPr>
            <a:spLocks noGrp="1"/>
          </p:cNvSpPr>
          <p:nvPr>
            <p:ph type="title" hasCustomPrompt="1"/>
          </p:nvPr>
        </p:nvSpPr>
        <p:spPr>
          <a:xfrm>
            <a:off x="469210" y="487680"/>
            <a:ext cx="11464290" cy="79742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a:solidFill>
                  <a:srgbClr val="FF0000"/>
                </a:solidFill>
                <a:latin typeface="+mj-lt"/>
                <a:ea typeface="+mj-ea"/>
                <a:cs typeface="+mj-cs"/>
              </a:rPr>
              <a:t>Faktory ovlivňující křivku nabídky DK odvětví v krátkém období:</a:t>
            </a:r>
          </a:p>
        </p:txBody>
      </p:sp>
      <p:sp>
        <p:nvSpPr>
          <p:cNvPr id="10243" name="Zástupný symbol pro obsah 2">
            <a:extLst>
              <a:ext uri="{FF2B5EF4-FFF2-40B4-BE49-F238E27FC236}">
                <a16:creationId xmlns:a16="http://schemas.microsoft.com/office/drawing/2014/main" id="{45CE7B9F-B104-EE39-88DD-030E564C5917}"/>
              </a:ext>
            </a:extLst>
          </p:cNvPr>
          <p:cNvSpPr>
            <a:spLocks noGrp="1"/>
          </p:cNvSpPr>
          <p:nvPr>
            <p:ph idx="1" hasCustomPrompt="1"/>
          </p:nvPr>
        </p:nvSpPr>
        <p:spPr>
          <a:xfrm>
            <a:off x="6477579" y="1102229"/>
            <a:ext cx="5582341" cy="5085211"/>
          </a:xfrm>
        </p:spPr>
        <p:txBody>
          <a:bodyPr spcFirstLastPara="1" vert="horz" wrap="square" lIns="91440" tIns="45720" rIns="91440" bIns="45720" anchor="t" anchorCtr="0">
            <a:normAutofit fontScale="77500" lnSpcReduction="20000"/>
          </a:bodyPr>
          <a:lstStyle/>
          <a:p>
            <a:pPr algn="just"/>
            <a:r>
              <a:rPr lang="cs-CZ" altLang="cs-CZ" sz="2800" b="1" dirty="0">
                <a:solidFill>
                  <a:schemeClr val="tx1"/>
                </a:solidFill>
                <a:latin typeface="Times New Roman" panose="02020603050405020304" pitchFamily="18" charset="0"/>
                <a:cs typeface="Times New Roman" panose="02020603050405020304" pitchFamily="18" charset="0"/>
              </a:rPr>
              <a:t>Firma s mezními náklady MC: </a:t>
            </a:r>
          </a:p>
          <a:p>
            <a:pPr algn="just">
              <a:buFont typeface="Wingdings" panose="05000000000000000000" pitchFamily="2" charset="2"/>
              <a:buChar char="Ø"/>
            </a:pPr>
            <a:r>
              <a:rPr lang="cs-CZ" altLang="cs-CZ" sz="2800" b="1" dirty="0">
                <a:solidFill>
                  <a:schemeClr val="tx1"/>
                </a:solidFill>
                <a:latin typeface="Times New Roman" panose="02020603050405020304" pitchFamily="18" charset="0"/>
                <a:cs typeface="Times New Roman" panose="02020603050405020304" pitchFamily="18" charset="0"/>
              </a:rPr>
              <a:t>„zlaté pravidlo maximalizace zisku“ (obr. a): </a:t>
            </a:r>
          </a:p>
          <a:p>
            <a:pPr marL="685800" indent="-571500" algn="just">
              <a:buFont typeface="+mj-lt"/>
              <a:buAutoNum type="romanLcPeriod"/>
            </a:pPr>
            <a:r>
              <a:rPr lang="cs-CZ" altLang="cs-CZ" sz="2800" b="1" dirty="0">
                <a:solidFill>
                  <a:schemeClr val="tx1"/>
                </a:solidFill>
                <a:latin typeface="Times New Roman" panose="02020603050405020304" pitchFamily="18" charset="0"/>
                <a:cs typeface="Times New Roman" panose="02020603050405020304" pitchFamily="18" charset="0"/>
              </a:rPr>
              <a:t>při ceně P</a:t>
            </a:r>
            <a:r>
              <a:rPr lang="cs-CZ" altLang="cs-CZ" sz="2400" b="1" dirty="0">
                <a:solidFill>
                  <a:schemeClr val="tx1"/>
                </a:solidFill>
                <a:latin typeface="Times New Roman" panose="02020603050405020304" pitchFamily="18" charset="0"/>
                <a:cs typeface="Times New Roman" panose="02020603050405020304" pitchFamily="18" charset="0"/>
              </a:rPr>
              <a:t>1</a:t>
            </a:r>
            <a:r>
              <a:rPr lang="cs-CZ" altLang="cs-CZ" sz="2800" b="1" dirty="0">
                <a:solidFill>
                  <a:schemeClr val="tx1"/>
                </a:solidFill>
                <a:latin typeface="Times New Roman" panose="02020603050405020304" pitchFamily="18" charset="0"/>
                <a:cs typeface="Times New Roman" panose="02020603050405020304" pitchFamily="18" charset="0"/>
              </a:rPr>
              <a:t> =výstup Q</a:t>
            </a:r>
            <a:r>
              <a:rPr lang="cs-CZ" altLang="cs-CZ" sz="2400" b="1" dirty="0">
                <a:solidFill>
                  <a:schemeClr val="tx1"/>
                </a:solidFill>
                <a:latin typeface="Times New Roman" panose="02020603050405020304" pitchFamily="18" charset="0"/>
                <a:cs typeface="Times New Roman" panose="02020603050405020304" pitchFamily="18" charset="0"/>
              </a:rPr>
              <a:t>1</a:t>
            </a:r>
            <a:r>
              <a:rPr lang="cs-CZ" altLang="cs-CZ" sz="2800" b="1" dirty="0">
                <a:solidFill>
                  <a:schemeClr val="tx1"/>
                </a:solidFill>
                <a:latin typeface="Times New Roman" panose="02020603050405020304" pitchFamily="18" charset="0"/>
                <a:cs typeface="Times New Roman" panose="02020603050405020304" pitchFamily="18" charset="0"/>
              </a:rPr>
              <a:t> </a:t>
            </a:r>
          </a:p>
          <a:p>
            <a:pPr marL="685800" indent="-571500" algn="just">
              <a:buFont typeface="+mj-lt"/>
              <a:buAutoNum type="romanLcPeriod"/>
            </a:pPr>
            <a:r>
              <a:rPr lang="cs-CZ" altLang="cs-CZ" sz="2800" b="1" dirty="0">
                <a:solidFill>
                  <a:schemeClr val="tx1"/>
                </a:solidFill>
                <a:latin typeface="Times New Roman" panose="02020603050405020304" pitchFamily="18" charset="0"/>
                <a:cs typeface="Times New Roman" panose="02020603050405020304" pitchFamily="18" charset="0"/>
              </a:rPr>
              <a:t>a při ceně P</a:t>
            </a:r>
            <a:r>
              <a:rPr lang="cs-CZ" altLang="cs-CZ" sz="2400" b="1" dirty="0">
                <a:solidFill>
                  <a:schemeClr val="tx1"/>
                </a:solidFill>
                <a:latin typeface="Times New Roman" panose="02020603050405020304" pitchFamily="18" charset="0"/>
                <a:cs typeface="Times New Roman" panose="02020603050405020304" pitchFamily="18" charset="0"/>
              </a:rPr>
              <a:t>2</a:t>
            </a:r>
            <a:r>
              <a:rPr lang="cs-CZ" altLang="cs-CZ" sz="2800" b="1" dirty="0">
                <a:solidFill>
                  <a:schemeClr val="tx1"/>
                </a:solidFill>
                <a:latin typeface="Times New Roman" panose="02020603050405020304" pitchFamily="18" charset="0"/>
                <a:cs typeface="Times New Roman" panose="02020603050405020304" pitchFamily="18" charset="0"/>
              </a:rPr>
              <a:t> = výstup Q</a:t>
            </a:r>
            <a:r>
              <a:rPr lang="cs-CZ" altLang="cs-CZ" sz="2400" b="1" dirty="0">
                <a:solidFill>
                  <a:schemeClr val="tx1"/>
                </a:solidFill>
                <a:latin typeface="Times New Roman" panose="02020603050405020304" pitchFamily="18" charset="0"/>
                <a:cs typeface="Times New Roman" panose="02020603050405020304" pitchFamily="18" charset="0"/>
              </a:rPr>
              <a:t>2</a:t>
            </a:r>
            <a:r>
              <a:rPr lang="cs-CZ" altLang="cs-CZ" sz="2800" b="1" dirty="0">
                <a:solidFill>
                  <a:schemeClr val="tx1"/>
                </a:solidFill>
                <a:latin typeface="Times New Roman" panose="02020603050405020304" pitchFamily="18" charset="0"/>
                <a:cs typeface="Times New Roman" panose="02020603050405020304" pitchFamily="18" charset="0"/>
              </a:rPr>
              <a:t> </a:t>
            </a:r>
          </a:p>
          <a:p>
            <a:pPr algn="just"/>
            <a:r>
              <a:rPr lang="cs-CZ" altLang="cs-CZ" sz="2800" b="1" dirty="0">
                <a:solidFill>
                  <a:schemeClr val="tx1"/>
                </a:solidFill>
                <a:latin typeface="Times New Roman" panose="02020603050405020304" pitchFamily="18" charset="0"/>
                <a:cs typeface="Times New Roman" panose="02020603050405020304" pitchFamily="18" charset="0"/>
              </a:rPr>
              <a:t>Předpoklad: zachovají se tak všechny firmy v odvětví</a:t>
            </a:r>
            <a:r>
              <a:rPr lang="cs-CZ" altLang="cs-CZ" sz="2800" b="1" i="1" dirty="0">
                <a:solidFill>
                  <a:schemeClr val="tx1"/>
                </a:solidFill>
                <a:latin typeface="Times New Roman" panose="02020603050405020304" pitchFamily="18" charset="0"/>
                <a:cs typeface="Times New Roman" panose="02020603050405020304" pitchFamily="18" charset="0"/>
              </a:rPr>
              <a:t> =&gt;</a:t>
            </a:r>
            <a:r>
              <a:rPr lang="cs-CZ" altLang="cs-CZ" sz="2800" b="1" dirty="0">
                <a:solidFill>
                  <a:schemeClr val="tx1"/>
                </a:solidFill>
                <a:latin typeface="Times New Roman" panose="02020603050405020304" pitchFamily="18" charset="0"/>
                <a:cs typeface="Times New Roman" panose="02020603050405020304" pitchFamily="18" charset="0"/>
              </a:rPr>
              <a:t> křivka nabídky odvětví S (∑MC ) (obr. b). </a:t>
            </a:r>
          </a:p>
          <a:p>
            <a:pPr algn="just">
              <a:buFont typeface="Wingdings" panose="05000000000000000000" pitchFamily="2" charset="2"/>
              <a:buChar char="ü"/>
            </a:pPr>
            <a:r>
              <a:rPr lang="cs-CZ" altLang="cs-CZ" sz="2800" b="1" dirty="0">
                <a:solidFill>
                  <a:schemeClr val="tx1"/>
                </a:solidFill>
                <a:latin typeface="Times New Roman" panose="02020603050405020304" pitchFamily="18" charset="0"/>
                <a:cs typeface="Times New Roman" panose="02020603050405020304" pitchFamily="18" charset="0"/>
              </a:rPr>
              <a:t>Rostoucí poptávka firem po variabilním vstupu zvýší jeho cenu</a:t>
            </a:r>
            <a:r>
              <a:rPr lang="cs-CZ" altLang="cs-CZ" sz="2800" b="1" i="1" dirty="0">
                <a:solidFill>
                  <a:schemeClr val="tx1"/>
                </a:solidFill>
                <a:latin typeface="Times New Roman" panose="02020603050405020304" pitchFamily="18" charset="0"/>
                <a:cs typeface="Times New Roman" panose="02020603050405020304" pitchFamily="18" charset="0"/>
              </a:rPr>
              <a:t> =&gt; </a:t>
            </a:r>
            <a:r>
              <a:rPr lang="cs-CZ" altLang="cs-CZ" sz="2800" b="1" dirty="0">
                <a:solidFill>
                  <a:schemeClr val="tx1"/>
                </a:solidFill>
                <a:latin typeface="Times New Roman" panose="02020603050405020304" pitchFamily="18" charset="0"/>
                <a:cs typeface="Times New Roman" panose="02020603050405020304" pitchFamily="18" charset="0"/>
              </a:rPr>
              <a:t>růst nákladů každé firmy: </a:t>
            </a:r>
          </a:p>
          <a:p>
            <a:pPr algn="just">
              <a:buFont typeface="Wingdings" panose="05000000000000000000" pitchFamily="2" charset="2"/>
              <a:buChar char="ü"/>
            </a:pPr>
            <a:r>
              <a:rPr lang="cs-CZ" altLang="cs-CZ" sz="2800" b="1" dirty="0">
                <a:solidFill>
                  <a:schemeClr val="tx1"/>
                </a:solidFill>
                <a:latin typeface="Times New Roman" panose="02020603050405020304" pitchFamily="18" charset="0"/>
                <a:cs typeface="Times New Roman" panose="02020603050405020304" pitchFamily="18" charset="0"/>
              </a:rPr>
              <a:t>posun křivky MC doleva nahoru na MC‘ </a:t>
            </a:r>
            <a:r>
              <a:rPr lang="cs-CZ" altLang="cs-CZ" sz="2800" b="1" i="1" dirty="0">
                <a:solidFill>
                  <a:schemeClr val="tx1"/>
                </a:solidFill>
                <a:latin typeface="Times New Roman" panose="02020603050405020304" pitchFamily="18" charset="0"/>
                <a:cs typeface="Times New Roman" panose="02020603050405020304" pitchFamily="18" charset="0"/>
              </a:rPr>
              <a:t>=&gt; </a:t>
            </a:r>
            <a:r>
              <a:rPr lang="cs-CZ" altLang="cs-CZ" sz="2800" b="1" dirty="0">
                <a:solidFill>
                  <a:schemeClr val="tx1"/>
                </a:solidFill>
                <a:latin typeface="Times New Roman" panose="02020603050405020304" pitchFamily="18" charset="0"/>
                <a:cs typeface="Times New Roman" panose="02020603050405020304" pitchFamily="18" charset="0"/>
              </a:rPr>
              <a:t>firma vyrábí výstup Q</a:t>
            </a:r>
            <a:r>
              <a:rPr lang="cs-CZ" altLang="cs-CZ" sz="2600" b="1" dirty="0">
                <a:solidFill>
                  <a:schemeClr val="tx1"/>
                </a:solidFill>
                <a:latin typeface="Times New Roman" panose="02020603050405020304" pitchFamily="18" charset="0"/>
                <a:cs typeface="Times New Roman" panose="02020603050405020304" pitchFamily="18" charset="0"/>
              </a:rPr>
              <a:t>3</a:t>
            </a:r>
            <a:r>
              <a:rPr lang="cs-CZ" altLang="cs-CZ" sz="2800" b="1" dirty="0">
                <a:solidFill>
                  <a:schemeClr val="tx1"/>
                </a:solidFill>
                <a:latin typeface="Times New Roman" panose="02020603050405020304" pitchFamily="18" charset="0"/>
                <a:cs typeface="Times New Roman" panose="02020603050405020304" pitchFamily="18" charset="0"/>
              </a:rPr>
              <a:t>, ne Q</a:t>
            </a:r>
            <a:r>
              <a:rPr lang="cs-CZ" altLang="cs-CZ" sz="2600" b="1" dirty="0">
                <a:solidFill>
                  <a:schemeClr val="tx1"/>
                </a:solidFill>
                <a:latin typeface="Times New Roman" panose="02020603050405020304" pitchFamily="18" charset="0"/>
                <a:cs typeface="Times New Roman" panose="02020603050405020304" pitchFamily="18" charset="0"/>
              </a:rPr>
              <a:t>2</a:t>
            </a:r>
            <a:r>
              <a:rPr lang="cs-CZ" altLang="cs-CZ" sz="2800" b="1" dirty="0">
                <a:solidFill>
                  <a:schemeClr val="tx1"/>
                </a:solidFill>
                <a:latin typeface="Times New Roman" panose="02020603050405020304" pitchFamily="18" charset="0"/>
                <a:cs typeface="Times New Roman" panose="02020603050405020304" pitchFamily="18" charset="0"/>
              </a:rPr>
              <a:t> (obr. a) </a:t>
            </a:r>
          </a:p>
          <a:p>
            <a:pPr algn="just">
              <a:buFont typeface="Wingdings" panose="05000000000000000000" pitchFamily="2" charset="2"/>
              <a:buChar char="ü"/>
            </a:pPr>
            <a:r>
              <a:rPr lang="cs-CZ" altLang="cs-CZ" sz="2800" b="1" dirty="0">
                <a:solidFill>
                  <a:schemeClr val="tx1"/>
                </a:solidFill>
                <a:latin typeface="Times New Roman" panose="02020603050405020304" pitchFamily="18" charset="0"/>
                <a:cs typeface="Times New Roman" panose="02020603050405020304" pitchFamily="18" charset="0"/>
              </a:rPr>
              <a:t>Výstup odvětví –  </a:t>
            </a:r>
            <a:r>
              <a:rPr lang="cs-CZ" altLang="cs-CZ" sz="2800" b="1" dirty="0">
                <a:solidFill>
                  <a:schemeClr val="tx1"/>
                </a:solidFill>
                <a:highlight>
                  <a:srgbClr val="FFFF00"/>
                </a:highlight>
                <a:latin typeface="Times New Roman" panose="02020603050405020304" pitchFamily="18" charset="0"/>
                <a:cs typeface="Times New Roman" panose="02020603050405020304" pitchFamily="18" charset="0"/>
              </a:rPr>
              <a:t>∑Q</a:t>
            </a:r>
            <a:r>
              <a:rPr lang="cs-CZ" altLang="cs-CZ" sz="2600" b="1" dirty="0">
                <a:solidFill>
                  <a:schemeClr val="tx1"/>
                </a:solidFill>
                <a:highlight>
                  <a:srgbClr val="FFFF00"/>
                </a:highlight>
                <a:latin typeface="Times New Roman" panose="02020603050405020304" pitchFamily="18" charset="0"/>
                <a:cs typeface="Times New Roman" panose="02020603050405020304" pitchFamily="18" charset="0"/>
              </a:rPr>
              <a:t>3</a:t>
            </a:r>
            <a:r>
              <a:rPr lang="cs-CZ" altLang="cs-CZ" sz="2800" b="1" dirty="0">
                <a:solidFill>
                  <a:schemeClr val="tx1"/>
                </a:solidFill>
                <a:latin typeface="Times New Roman" panose="02020603050405020304" pitchFamily="18" charset="0"/>
                <a:cs typeface="Times New Roman" panose="02020603050405020304" pitchFamily="18" charset="0"/>
              </a:rPr>
              <a:t> (obr. b). </a:t>
            </a:r>
          </a:p>
          <a:p>
            <a:pPr algn="just">
              <a:buFont typeface="Wingdings" panose="05000000000000000000" pitchFamily="2" charset="2"/>
              <a:buChar char="ü"/>
            </a:pPr>
            <a:r>
              <a:rPr lang="cs-CZ" altLang="cs-CZ" sz="2800" b="1" i="1" dirty="0">
                <a:solidFill>
                  <a:schemeClr val="tx1"/>
                </a:solidFill>
                <a:latin typeface="Times New Roman" panose="02020603050405020304" pitchFamily="18" charset="0"/>
                <a:cs typeface="Times New Roman" panose="02020603050405020304" pitchFamily="18" charset="0"/>
              </a:rPr>
              <a:t>=&gt;  </a:t>
            </a:r>
            <a:r>
              <a:rPr lang="cs-CZ" altLang="cs-CZ" sz="2800" b="1" dirty="0">
                <a:solidFill>
                  <a:schemeClr val="tx1"/>
                </a:solidFill>
                <a:latin typeface="Times New Roman" panose="02020603050405020304" pitchFamily="18" charset="0"/>
                <a:cs typeface="Times New Roman" panose="02020603050405020304" pitchFamily="18" charset="0"/>
              </a:rPr>
              <a:t>křivka nabídky odvětví – </a:t>
            </a:r>
            <a:r>
              <a:rPr lang="cs-CZ" altLang="cs-CZ" sz="2800" b="1" dirty="0">
                <a:solidFill>
                  <a:schemeClr val="tx1"/>
                </a:solidFill>
                <a:highlight>
                  <a:srgbClr val="FFFF00"/>
                </a:highlight>
                <a:latin typeface="Times New Roman" panose="02020603050405020304" pitchFamily="18" charset="0"/>
                <a:cs typeface="Times New Roman" panose="02020603050405020304" pitchFamily="18" charset="0"/>
              </a:rPr>
              <a:t>S‘ (∑MC‘).</a:t>
            </a:r>
          </a:p>
          <a:p>
            <a:pPr algn="just"/>
            <a:endParaRPr lang="cs-CZ" altLang="cs-CZ" sz="2800" b="1" dirty="0">
              <a:solidFill>
                <a:schemeClr val="tx1"/>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1E3CB60-2AF2-D9E9-D684-B999EE5A8952}"/>
              </a:ext>
            </a:extLst>
          </p:cNvPr>
          <p:cNvPicPr>
            <a:picLocks noChangeAspect="1"/>
          </p:cNvPicPr>
          <p:nvPr/>
        </p:nvPicPr>
        <p:blipFill>
          <a:blip r:embed="rId3"/>
          <a:stretch>
            <a:fillRect/>
          </a:stretch>
        </p:blipFill>
        <p:spPr>
          <a:xfrm>
            <a:off x="132080" y="1709026"/>
            <a:ext cx="6345499" cy="3553854"/>
          </a:xfrm>
          <a:prstGeom prst="rect">
            <a:avLst/>
          </a:prstGeom>
        </p:spPr>
      </p:pic>
    </p:spTree>
    <p:extLst>
      <p:ext uri="{BB962C8B-B14F-4D97-AF65-F5344CB8AC3E}">
        <p14:creationId xmlns:p14="http://schemas.microsoft.com/office/powerpoint/2010/main" val="68144715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469209" y="669740"/>
            <a:ext cx="11464290" cy="79742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a:solidFill>
                  <a:srgbClr val="FF0000"/>
                </a:solidFill>
                <a:latin typeface="+mj-lt"/>
                <a:ea typeface="+mj-ea"/>
                <a:cs typeface="+mj-cs"/>
              </a:rPr>
              <a:t>východiska určení výstupu při maximalizaci zisku</a:t>
            </a:r>
          </a:p>
        </p:txBody>
      </p:sp>
      <mc:AlternateContent xmlns:mc="http://schemas.openxmlformats.org/markup-compatibility/2006" xmlns:a14="http://schemas.microsoft.com/office/drawing/2010/main">
        <mc:Choice Requires="a14">
          <p:sp>
            <p:nvSpPr>
              <p:cNvPr id="10243" name="Zástupný symbol pro obsah 2"/>
              <p:cNvSpPr>
                <a:spLocks noGrp="1"/>
              </p:cNvSpPr>
              <p:nvPr>
                <p:ph idx="1" hasCustomPrompt="1"/>
              </p:nvPr>
            </p:nvSpPr>
            <p:spPr>
              <a:xfrm>
                <a:off x="358815" y="1341438"/>
                <a:ext cx="11574684" cy="4972552"/>
              </a:xfrm>
            </p:spPr>
            <p:txBody>
              <a:bodyPr spcFirstLastPara="1" vert="horz" wrap="square" lIns="91440" tIns="45720" rIns="91440" bIns="45720" anchor="t" anchorCtr="0">
                <a:normAutofit fontScale="92500"/>
              </a:bodyPr>
              <a:lstStyle/>
              <a:p>
                <a:pPr algn="just" eaLnBrk="1" hangingPunct="1">
                  <a:buFont typeface="Wingdings" panose="05000000000000000000" pitchFamily="2" charset="2"/>
                  <a:buChar char="v"/>
                </a:pPr>
                <a:r>
                  <a:rPr lang="cs-CZ" altLang="cs-CZ" b="1" dirty="0">
                    <a:latin typeface="Times New Roman" panose="02020603050405020304" pitchFamily="18" charset="0"/>
                    <a:cs typeface="Times New Roman" panose="02020603050405020304" pitchFamily="18" charset="0"/>
                  </a:rPr>
                  <a:t>Firma maximalizující zisk: volba vstupů i výstupů k dosažení </a:t>
                </a:r>
                <a:r>
                  <a:rPr lang="cs-CZ" altLang="cs-CZ" b="1" dirty="0">
                    <a:highlight>
                      <a:srgbClr val="FFFF00"/>
                    </a:highlight>
                    <a:latin typeface="Times New Roman" panose="02020603050405020304" pitchFamily="18" charset="0"/>
                    <a:cs typeface="Times New Roman" panose="02020603050405020304" pitchFamily="18" charset="0"/>
                  </a:rPr>
                  <a:t>maximálního ekonomického zisku.</a:t>
                </a:r>
              </a:p>
              <a:p>
                <a:pPr algn="just"/>
                <a:r>
                  <a:rPr lang="cs-CZ" altLang="cs-CZ" b="1" dirty="0">
                    <a:latin typeface="Times New Roman" panose="02020603050405020304" pitchFamily="18" charset="0"/>
                    <a:cs typeface="Times New Roman" panose="02020603050405020304" pitchFamily="18" charset="0"/>
                  </a:rPr>
                  <a:t>Nulový ekonomický zisk </a:t>
                </a:r>
                <a:r>
                  <a:rPr lang="cs-CZ" altLang="cs-CZ" dirty="0">
                    <a:latin typeface="Times New Roman" panose="02020603050405020304" pitchFamily="18" charset="0"/>
                    <a:cs typeface="Times New Roman" panose="02020603050405020304" pitchFamily="18" charset="0"/>
                  </a:rPr>
                  <a:t>– </a:t>
                </a:r>
                <a:r>
                  <a:rPr lang="cs-CZ" altLang="cs-CZ" i="1" dirty="0">
                    <a:solidFill>
                      <a:srgbClr val="FF0000"/>
                    </a:solidFill>
                    <a:latin typeface="Times New Roman" panose="02020603050405020304" pitchFamily="18" charset="0"/>
                    <a:cs typeface="Times New Roman" panose="02020603050405020304" pitchFamily="18" charset="0"/>
                  </a:rPr>
                  <a:t>vstupy svých fungováním přinášejí tolik, kolik by přinášely svým nejlepším alternativním užitím =&gt; neexistuje impuls, aby firma přesunula své vstupy do jiného odvětví.</a:t>
                </a:r>
              </a:p>
              <a:p>
                <a:pPr algn="just"/>
                <a:r>
                  <a:rPr lang="cs-CZ" altLang="cs-CZ" b="1" dirty="0">
                    <a:latin typeface="Times New Roman" panose="02020603050405020304" pitchFamily="18" charset="0"/>
                    <a:cs typeface="Times New Roman" panose="02020603050405020304" pitchFamily="18" charset="0"/>
                  </a:rPr>
                  <a:t>Ekonomický zisk (</a:t>
                </a:r>
                <a:r>
                  <a:rPr lang="el-GR" altLang="cs-CZ" b="1" dirty="0">
                    <a:latin typeface="Times New Roman" panose="02020603050405020304" pitchFamily="18" charset="0"/>
                    <a:cs typeface="Times New Roman" panose="02020603050405020304" pitchFamily="18" charset="0"/>
                  </a:rPr>
                  <a:t>π) </a:t>
                </a:r>
                <a:r>
                  <a:rPr lang="cs-CZ" altLang="cs-CZ" b="1" dirty="0">
                    <a:latin typeface="Times New Roman" panose="02020603050405020304" pitchFamily="18" charset="0"/>
                    <a:cs typeface="Times New Roman" panose="02020603050405020304" pitchFamily="18" charset="0"/>
                  </a:rPr>
                  <a:t>= rozdíl mezi celkovými příjmy a celkovými náklady:</a:t>
                </a:r>
              </a:p>
              <a:p>
                <a:pPr marL="114300" indent="0" algn="ctr">
                  <a:buNone/>
                </a:pPr>
                <a14:m>
                  <m:oMathPara xmlns:m="http://schemas.openxmlformats.org/officeDocument/2006/math">
                    <m:oMathParaPr>
                      <m:jc m:val="centerGroup"/>
                    </m:oMathParaPr>
                    <m:oMath xmlns:m="http://schemas.openxmlformats.org/officeDocument/2006/math">
                      <m:r>
                        <a:rPr lang="el-GR" altLang="cs-CZ" i="1" dirty="0" smtClean="0">
                          <a:latin typeface="Cambria Math" panose="02040503050406030204" pitchFamily="18" charset="0"/>
                        </a:rPr>
                        <m:t>𝜋</m:t>
                      </m:r>
                      <m:r>
                        <a:rPr lang="el-GR" altLang="cs-CZ" i="1" dirty="0" smtClean="0">
                          <a:latin typeface="Cambria Math" panose="02040503050406030204" pitchFamily="18" charset="0"/>
                        </a:rPr>
                        <m:t> = </m:t>
                      </m:r>
                      <m:r>
                        <a:rPr lang="cs-CZ" altLang="cs-CZ" i="1" dirty="0" smtClean="0">
                          <a:latin typeface="Cambria Math" panose="02040503050406030204" pitchFamily="18" charset="0"/>
                        </a:rPr>
                        <m:t>𝑇𝑅</m:t>
                      </m:r>
                      <m:r>
                        <a:rPr lang="cs-CZ" altLang="cs-CZ" i="1" dirty="0" smtClean="0">
                          <a:latin typeface="Cambria Math" panose="02040503050406030204" pitchFamily="18" charset="0"/>
                        </a:rPr>
                        <m:t> – </m:t>
                      </m:r>
                      <m:r>
                        <a:rPr lang="cs-CZ" altLang="cs-CZ" i="1" dirty="0" smtClean="0">
                          <a:latin typeface="Cambria Math" panose="02040503050406030204" pitchFamily="18" charset="0"/>
                        </a:rPr>
                        <m:t>𝑇𝐶</m:t>
                      </m:r>
                    </m:oMath>
                  </m:oMathPara>
                </a14:m>
                <a:endParaRPr lang="cs-CZ" altLang="cs-CZ" dirty="0">
                  <a:latin typeface="Times New Roman" panose="02020603050405020304" pitchFamily="18" charset="0"/>
                  <a:cs typeface="Times New Roman" panose="02020603050405020304" pitchFamily="18" charset="0"/>
                </a:endParaRPr>
              </a:p>
              <a:p>
                <a:pPr marL="114300" indent="0" algn="ctr">
                  <a:buNone/>
                </a:pPr>
                <a14:m>
                  <m:oMathPara xmlns:m="http://schemas.openxmlformats.org/officeDocument/2006/math">
                    <m:oMathParaPr>
                      <m:jc m:val="centerGroup"/>
                    </m:oMathParaPr>
                    <m:oMath xmlns:m="http://schemas.openxmlformats.org/officeDocument/2006/math">
                      <m:r>
                        <a:rPr lang="el-GR" altLang="cs-CZ" i="1" dirty="0" smtClean="0">
                          <a:latin typeface="Cambria Math" panose="02040503050406030204" pitchFamily="18" charset="0"/>
                        </a:rPr>
                        <m:t>𝜋</m:t>
                      </m:r>
                      <m:r>
                        <a:rPr lang="el-GR" altLang="cs-CZ" i="1" dirty="0" smtClean="0">
                          <a:latin typeface="Cambria Math" panose="02040503050406030204" pitchFamily="18" charset="0"/>
                        </a:rPr>
                        <m:t> = </m:t>
                      </m:r>
                      <m:r>
                        <a:rPr lang="cs-CZ" altLang="cs-CZ" i="1" dirty="0" smtClean="0">
                          <a:latin typeface="Cambria Math" panose="02040503050406030204" pitchFamily="18" charset="0"/>
                        </a:rPr>
                        <m:t>𝑃</m:t>
                      </m:r>
                      <m:r>
                        <a:rPr lang="cs-CZ" altLang="cs-CZ" i="1" dirty="0" smtClean="0">
                          <a:latin typeface="Cambria Math" panose="02040503050406030204" pitchFamily="18" charset="0"/>
                        </a:rPr>
                        <m:t> ∙ </m:t>
                      </m:r>
                      <m:r>
                        <a:rPr lang="cs-CZ" altLang="cs-CZ" i="1" dirty="0" smtClean="0">
                          <a:latin typeface="Cambria Math" panose="02040503050406030204" pitchFamily="18" charset="0"/>
                        </a:rPr>
                        <m:t>𝑄</m:t>
                      </m:r>
                      <m:r>
                        <a:rPr lang="cs-CZ" altLang="cs-CZ" i="1" dirty="0" smtClean="0">
                          <a:latin typeface="Cambria Math" panose="02040503050406030204" pitchFamily="18" charset="0"/>
                        </a:rPr>
                        <m:t> – </m:t>
                      </m:r>
                      <m:r>
                        <a:rPr lang="cs-CZ" altLang="cs-CZ" i="1" dirty="0" smtClean="0">
                          <a:latin typeface="Cambria Math" panose="02040503050406030204" pitchFamily="18" charset="0"/>
                        </a:rPr>
                        <m:t>𝑤</m:t>
                      </m:r>
                      <m:r>
                        <a:rPr lang="cs-CZ" altLang="cs-CZ" i="1" dirty="0" smtClean="0">
                          <a:latin typeface="Cambria Math" panose="02040503050406030204" pitchFamily="18" charset="0"/>
                        </a:rPr>
                        <m:t> ∙ </m:t>
                      </m:r>
                      <m:r>
                        <a:rPr lang="cs-CZ" altLang="cs-CZ" i="1" dirty="0" smtClean="0">
                          <a:latin typeface="Cambria Math" panose="02040503050406030204" pitchFamily="18" charset="0"/>
                        </a:rPr>
                        <m:t>𝐿</m:t>
                      </m:r>
                      <m:r>
                        <a:rPr lang="cs-CZ" altLang="cs-CZ" i="1" dirty="0" smtClean="0">
                          <a:latin typeface="Cambria Math" panose="02040503050406030204" pitchFamily="18" charset="0"/>
                        </a:rPr>
                        <m:t> – </m:t>
                      </m:r>
                      <m:r>
                        <a:rPr lang="cs-CZ" altLang="cs-CZ" i="1" dirty="0" smtClean="0">
                          <a:latin typeface="Cambria Math" panose="02040503050406030204" pitchFamily="18" charset="0"/>
                        </a:rPr>
                        <m:t>𝑟</m:t>
                      </m:r>
                      <m:r>
                        <a:rPr lang="cs-CZ" altLang="cs-CZ" i="1" dirty="0" smtClean="0">
                          <a:latin typeface="Cambria Math" panose="02040503050406030204" pitchFamily="18" charset="0"/>
                        </a:rPr>
                        <m:t> ∙ </m:t>
                      </m:r>
                      <m:r>
                        <a:rPr lang="cs-CZ" altLang="cs-CZ" i="1" dirty="0" smtClean="0">
                          <a:latin typeface="Cambria Math" panose="02040503050406030204" pitchFamily="18" charset="0"/>
                        </a:rPr>
                        <m:t>𝐾</m:t>
                      </m:r>
                    </m:oMath>
                  </m:oMathPara>
                </a14:m>
                <a:endParaRPr lang="cs-CZ" altLang="cs-CZ" dirty="0">
                  <a:latin typeface="Times New Roman" panose="02020603050405020304" pitchFamily="18" charset="0"/>
                  <a:cs typeface="Times New Roman" panose="02020603050405020304" pitchFamily="18" charset="0"/>
                </a:endParaRPr>
              </a:p>
              <a:p>
                <a:pPr marL="114300" indent="0" algn="ctr">
                  <a:buNone/>
                </a:pPr>
                <a14:m>
                  <m:oMathPara xmlns:m="http://schemas.openxmlformats.org/officeDocument/2006/math">
                    <m:oMathParaPr>
                      <m:jc m:val="centerGroup"/>
                    </m:oMathParaPr>
                    <m:oMath xmlns:m="http://schemas.openxmlformats.org/officeDocument/2006/math">
                      <m:r>
                        <a:rPr lang="el-GR" altLang="cs-CZ" i="1" dirty="0" smtClean="0">
                          <a:latin typeface="Cambria Math" panose="02040503050406030204" pitchFamily="18" charset="0"/>
                        </a:rPr>
                        <m:t>𝜋</m:t>
                      </m:r>
                      <m:r>
                        <a:rPr lang="el-GR" altLang="cs-CZ" i="1" dirty="0" smtClean="0">
                          <a:latin typeface="Cambria Math" panose="02040503050406030204" pitchFamily="18" charset="0"/>
                        </a:rPr>
                        <m:t> = </m:t>
                      </m:r>
                      <m:r>
                        <a:rPr lang="cs-CZ" altLang="cs-CZ" i="1" dirty="0" smtClean="0">
                          <a:latin typeface="Cambria Math" panose="02040503050406030204" pitchFamily="18" charset="0"/>
                        </a:rPr>
                        <m:t>𝑃</m:t>
                      </m:r>
                      <m:r>
                        <a:rPr lang="cs-CZ" altLang="cs-CZ" i="1" dirty="0" smtClean="0">
                          <a:latin typeface="Cambria Math" panose="02040503050406030204" pitchFamily="18" charset="0"/>
                        </a:rPr>
                        <m:t> ∙ </m:t>
                      </m:r>
                      <m:r>
                        <a:rPr lang="cs-CZ" altLang="cs-CZ" i="1" dirty="0" smtClean="0">
                          <a:latin typeface="Cambria Math" panose="02040503050406030204" pitchFamily="18" charset="0"/>
                        </a:rPr>
                        <m:t>𝑓</m:t>
                      </m:r>
                      <m:r>
                        <a:rPr lang="cs-CZ" altLang="cs-CZ" i="1" dirty="0" smtClean="0">
                          <a:latin typeface="Cambria Math" panose="02040503050406030204" pitchFamily="18" charset="0"/>
                        </a:rPr>
                        <m:t>(</m:t>
                      </m:r>
                      <m:r>
                        <a:rPr lang="cs-CZ" altLang="cs-CZ" i="1" dirty="0" smtClean="0">
                          <a:latin typeface="Cambria Math" panose="02040503050406030204" pitchFamily="18" charset="0"/>
                        </a:rPr>
                        <m:t>𝐾</m:t>
                      </m:r>
                      <m:r>
                        <a:rPr lang="cs-CZ" altLang="cs-CZ" i="1" dirty="0" smtClean="0">
                          <a:latin typeface="Cambria Math" panose="02040503050406030204" pitchFamily="18" charset="0"/>
                        </a:rPr>
                        <m:t>,</m:t>
                      </m:r>
                      <m:r>
                        <a:rPr lang="cs-CZ" altLang="cs-CZ" i="1" dirty="0" smtClean="0">
                          <a:latin typeface="Cambria Math" panose="02040503050406030204" pitchFamily="18" charset="0"/>
                        </a:rPr>
                        <m:t>𝐿</m:t>
                      </m:r>
                      <m:r>
                        <a:rPr lang="cs-CZ" altLang="cs-CZ" i="1" dirty="0" smtClean="0">
                          <a:latin typeface="Cambria Math" panose="02040503050406030204" pitchFamily="18" charset="0"/>
                        </a:rPr>
                        <m:t>) – </m:t>
                      </m:r>
                      <m:r>
                        <a:rPr lang="cs-CZ" altLang="cs-CZ" i="1" dirty="0" smtClean="0">
                          <a:latin typeface="Cambria Math" panose="02040503050406030204" pitchFamily="18" charset="0"/>
                        </a:rPr>
                        <m:t>𝑤</m:t>
                      </m:r>
                      <m:r>
                        <a:rPr lang="cs-CZ" altLang="cs-CZ" i="1" dirty="0" smtClean="0">
                          <a:latin typeface="Cambria Math" panose="02040503050406030204" pitchFamily="18" charset="0"/>
                        </a:rPr>
                        <m:t> ∙ </m:t>
                      </m:r>
                      <m:r>
                        <a:rPr lang="cs-CZ" altLang="cs-CZ" i="1" dirty="0" smtClean="0">
                          <a:latin typeface="Cambria Math" panose="02040503050406030204" pitchFamily="18" charset="0"/>
                        </a:rPr>
                        <m:t>𝐿</m:t>
                      </m:r>
                      <m:r>
                        <a:rPr lang="cs-CZ" altLang="cs-CZ" i="1" dirty="0" smtClean="0">
                          <a:latin typeface="Cambria Math" panose="02040503050406030204" pitchFamily="18" charset="0"/>
                        </a:rPr>
                        <m:t> – </m:t>
                      </m:r>
                      <m:r>
                        <a:rPr lang="cs-CZ" altLang="cs-CZ" i="1" dirty="0" smtClean="0">
                          <a:latin typeface="Cambria Math" panose="02040503050406030204" pitchFamily="18" charset="0"/>
                        </a:rPr>
                        <m:t>𝑟</m:t>
                      </m:r>
                      <m:r>
                        <a:rPr lang="cs-CZ" altLang="cs-CZ" i="1" dirty="0" smtClean="0">
                          <a:latin typeface="Cambria Math" panose="02040503050406030204" pitchFamily="18" charset="0"/>
                        </a:rPr>
                        <m:t> ∙ </m:t>
                      </m:r>
                      <m:r>
                        <a:rPr lang="cs-CZ" altLang="cs-CZ" i="1" dirty="0" smtClean="0">
                          <a:latin typeface="Cambria Math" panose="02040503050406030204" pitchFamily="18" charset="0"/>
                        </a:rPr>
                        <m:t>𝐾</m:t>
                      </m:r>
                    </m:oMath>
                  </m:oMathPara>
                </a14:m>
                <a:endParaRPr lang="cs-CZ" altLang="cs-CZ" dirty="0">
                  <a:latin typeface="Times New Roman" panose="02020603050405020304" pitchFamily="18" charset="0"/>
                  <a:cs typeface="Times New Roman" panose="02020603050405020304" pitchFamily="18" charset="0"/>
                </a:endParaRPr>
              </a:p>
            </p:txBody>
          </p:sp>
        </mc:Choice>
        <mc:Fallback xmlns="">
          <p:sp>
            <p:nvSpPr>
              <p:cNvPr id="10243" name="Zástupný symbol pro obsah 2"/>
              <p:cNvSpPr>
                <a:spLocks noGrp="1" noRot="1" noChangeAspect="1" noMove="1" noResize="1" noEditPoints="1" noAdjustHandles="1" noChangeArrowheads="1" noChangeShapeType="1" noTextEdit="1"/>
              </p:cNvSpPr>
              <p:nvPr>
                <p:ph idx="1" hasCustomPrompt="1"/>
              </p:nvPr>
            </p:nvSpPr>
            <p:spPr>
              <a:xfrm>
                <a:off x="358815" y="1341438"/>
                <a:ext cx="11574684" cy="4972552"/>
              </a:xfrm>
              <a:blipFill>
                <a:blip r:embed="rId3"/>
                <a:stretch>
                  <a:fillRect t="-490" r="-1159"/>
                </a:stretch>
              </a:blipFill>
            </p:spPr>
            <p:txBody>
              <a:bodyPr/>
              <a:lstStyle/>
              <a:p>
                <a:r>
                  <a:rPr lang="en-GB">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A2DA4-4B43-AEA8-C9E2-410F2C52298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3AE96C9-FCC9-BE56-0FE6-8AF246A543BC}"/>
              </a:ext>
            </a:extLst>
          </p:cNvPr>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a:solidFill>
                  <a:srgbClr val="FF0000"/>
                </a:solidFill>
                <a:latin typeface="+mj-lt"/>
                <a:ea typeface="+mj-ea"/>
                <a:cs typeface="+mj-cs"/>
              </a:rPr>
              <a:t>ukazatel elasticity nabídky v krátkém období:</a:t>
            </a:r>
          </a:p>
        </p:txBody>
      </p:sp>
      <p:sp>
        <p:nvSpPr>
          <p:cNvPr id="10243" name="Zástupný symbol pro obsah 2">
            <a:extLst>
              <a:ext uri="{FF2B5EF4-FFF2-40B4-BE49-F238E27FC236}">
                <a16:creationId xmlns:a16="http://schemas.microsoft.com/office/drawing/2014/main" id="{CFDA237A-0B11-4EB6-FB03-FED8581436B9}"/>
              </a:ext>
            </a:extLst>
          </p:cNvPr>
          <p:cNvSpPr>
            <a:spLocks noGrp="1"/>
          </p:cNvSpPr>
          <p:nvPr>
            <p:ph idx="1" hasCustomPrompt="1"/>
          </p:nvPr>
        </p:nvSpPr>
        <p:spPr>
          <a:xfrm>
            <a:off x="258500" y="1285109"/>
            <a:ext cx="11675000" cy="5085211"/>
          </a:xfrm>
        </p:spPr>
        <p:txBody>
          <a:bodyPr spcFirstLastPara="1" vert="horz" wrap="square" lIns="91440" tIns="45720" rIns="91440" bIns="45720" anchor="t" anchorCtr="0">
            <a:normAutofit lnSpcReduction="10000"/>
          </a:bodyPr>
          <a:lstStyle/>
          <a:p>
            <a:pPr algn="just"/>
            <a:r>
              <a:rPr lang="cs-CZ" altLang="cs-CZ" sz="2800" b="1" dirty="0">
                <a:solidFill>
                  <a:schemeClr val="tx1"/>
                </a:solidFill>
                <a:latin typeface="Times New Roman" panose="02020603050405020304" pitchFamily="18" charset="0"/>
                <a:cs typeface="Times New Roman" panose="02020603050405020304" pitchFamily="18" charset="0"/>
              </a:rPr>
              <a:t>= Míra, v jaké firmy v odvětví reagují změnou svého výstupu na změnu tržní ceny:</a:t>
            </a:r>
          </a:p>
          <a:p>
            <a:pPr algn="just"/>
            <a:r>
              <a:rPr lang="cs-CZ" altLang="cs-CZ" sz="2800" b="1" dirty="0">
                <a:solidFill>
                  <a:schemeClr val="tx1"/>
                </a:solidFill>
                <a:highlight>
                  <a:srgbClr val="FFFF00"/>
                </a:highlight>
                <a:latin typeface="Times New Roman" panose="02020603050405020304" pitchFamily="18" charset="0"/>
                <a:cs typeface="Times New Roman" panose="02020603050405020304" pitchFamily="18" charset="0"/>
              </a:rPr>
              <a:t>Koeficient elasticity nabídky </a:t>
            </a:r>
            <a:r>
              <a:rPr lang="cs-CZ" altLang="cs-CZ" sz="3600" b="1" dirty="0" err="1">
                <a:solidFill>
                  <a:schemeClr val="tx1"/>
                </a:solidFill>
                <a:highlight>
                  <a:srgbClr val="FFFF00"/>
                </a:highlight>
                <a:latin typeface="Times New Roman" panose="02020603050405020304" pitchFamily="18" charset="0"/>
                <a:cs typeface="Times New Roman" panose="02020603050405020304" pitchFamily="18" charset="0"/>
              </a:rPr>
              <a:t>e</a:t>
            </a:r>
            <a:r>
              <a:rPr lang="cs-CZ" altLang="cs-CZ" sz="2000" b="1" dirty="0" err="1">
                <a:solidFill>
                  <a:schemeClr val="tx1"/>
                </a:solidFill>
                <a:highlight>
                  <a:srgbClr val="FFFF00"/>
                </a:highlight>
                <a:latin typeface="Times New Roman" panose="02020603050405020304" pitchFamily="18" charset="0"/>
                <a:cs typeface="Times New Roman" panose="02020603050405020304" pitchFamily="18" charset="0"/>
              </a:rPr>
              <a:t>PS</a:t>
            </a:r>
            <a:r>
              <a:rPr lang="cs-CZ" altLang="cs-CZ" sz="2800" b="1" dirty="0">
                <a:solidFill>
                  <a:schemeClr val="tx1"/>
                </a:solidFill>
                <a:highlight>
                  <a:srgbClr val="FFFF00"/>
                </a:highlight>
                <a:latin typeface="Times New Roman" panose="02020603050405020304" pitchFamily="18" charset="0"/>
                <a:cs typeface="Times New Roman" panose="02020603050405020304" pitchFamily="18" charset="0"/>
              </a:rPr>
              <a:t>: </a:t>
            </a:r>
            <a:r>
              <a:rPr lang="cs-CZ" altLang="cs-CZ" sz="2800" b="1" i="1" dirty="0">
                <a:solidFill>
                  <a:schemeClr val="tx1"/>
                </a:solidFill>
                <a:highlight>
                  <a:srgbClr val="FFFF00"/>
                </a:highlight>
                <a:latin typeface="Times New Roman" panose="02020603050405020304" pitchFamily="18" charset="0"/>
                <a:cs typeface="Times New Roman" panose="02020603050405020304" pitchFamily="18" charset="0"/>
              </a:rPr>
              <a:t>poměr procentní změny nabízeného množství a procentní změny ceny:</a:t>
            </a:r>
          </a:p>
          <a:p>
            <a:pPr algn="just"/>
            <a:endParaRPr lang="cs-CZ" altLang="cs-CZ" sz="2800" b="1" i="1" dirty="0">
              <a:solidFill>
                <a:schemeClr val="tx1"/>
              </a:solidFill>
              <a:highlight>
                <a:srgbClr val="FFFF00"/>
              </a:highlight>
              <a:latin typeface="Times New Roman" panose="02020603050405020304" pitchFamily="18" charset="0"/>
              <a:cs typeface="Times New Roman" panose="02020603050405020304" pitchFamily="18" charset="0"/>
            </a:endParaRPr>
          </a:p>
          <a:p>
            <a:pPr algn="just"/>
            <a:endParaRPr lang="cs-CZ" altLang="cs-CZ" sz="2800" b="1" i="1" dirty="0">
              <a:solidFill>
                <a:schemeClr val="tx1"/>
              </a:solidFill>
              <a:highlight>
                <a:srgbClr val="FFFF00"/>
              </a:highlight>
              <a:latin typeface="Times New Roman" panose="02020603050405020304" pitchFamily="18" charset="0"/>
              <a:cs typeface="Times New Roman" panose="02020603050405020304" pitchFamily="18" charset="0"/>
            </a:endParaRPr>
          </a:p>
          <a:p>
            <a:pPr algn="just"/>
            <a:endParaRPr lang="cs-CZ" altLang="cs-CZ" sz="2800" b="1" i="1" dirty="0">
              <a:solidFill>
                <a:schemeClr val="tx1"/>
              </a:solidFill>
              <a:highlight>
                <a:srgbClr val="FFFF00"/>
              </a:highlight>
              <a:latin typeface="Times New Roman" panose="02020603050405020304" pitchFamily="18" charset="0"/>
              <a:cs typeface="Times New Roman" panose="02020603050405020304" pitchFamily="18" charset="0"/>
            </a:endParaRPr>
          </a:p>
          <a:p>
            <a:pPr algn="just"/>
            <a:endParaRPr lang="cs-CZ" altLang="cs-CZ" sz="2800" b="1" i="1" dirty="0">
              <a:solidFill>
                <a:schemeClr val="tx1"/>
              </a:solidFill>
              <a:highlight>
                <a:srgbClr val="FFFF00"/>
              </a:highlight>
              <a:latin typeface="Times New Roman" panose="02020603050405020304" pitchFamily="18" charset="0"/>
              <a:cs typeface="Times New Roman" panose="02020603050405020304" pitchFamily="18" charset="0"/>
            </a:endParaRPr>
          </a:p>
          <a:p>
            <a:pPr algn="just"/>
            <a:endParaRPr lang="cs-CZ" altLang="cs-CZ" sz="2800" b="1" i="1" dirty="0">
              <a:solidFill>
                <a:schemeClr val="tx1"/>
              </a:solidFill>
              <a:highlight>
                <a:srgbClr val="FFFF00"/>
              </a:highlight>
              <a:latin typeface="Times New Roman" panose="02020603050405020304" pitchFamily="18" charset="0"/>
              <a:cs typeface="Times New Roman" panose="02020603050405020304" pitchFamily="18" charset="0"/>
            </a:endParaRPr>
          </a:p>
          <a:p>
            <a:pPr algn="just"/>
            <a:r>
              <a:rPr lang="cs-CZ" altLang="cs-CZ" sz="2800" b="1" i="1" dirty="0">
                <a:solidFill>
                  <a:schemeClr val="tx1"/>
                </a:solidFill>
                <a:latin typeface="Times New Roman" panose="02020603050405020304" pitchFamily="18" charset="0"/>
                <a:cs typeface="Times New Roman" panose="02020603050405020304" pitchFamily="18" charset="0"/>
              </a:rPr>
              <a:t>Nabízené množství = rostoucí funkcí ceny (poměr </a:t>
            </a:r>
            <a:r>
              <a:rPr lang="el-GR" altLang="cs-CZ" sz="2800" b="1" i="1" dirty="0">
                <a:solidFill>
                  <a:schemeClr val="tx1"/>
                </a:solidFill>
                <a:latin typeface="Times New Roman" panose="02020603050405020304" pitchFamily="18" charset="0"/>
                <a:cs typeface="Times New Roman" panose="02020603050405020304" pitchFamily="18" charset="0"/>
              </a:rPr>
              <a:t>δ</a:t>
            </a:r>
            <a:r>
              <a:rPr lang="cs-CZ" altLang="cs-CZ" sz="2800" b="1" i="1" dirty="0">
                <a:solidFill>
                  <a:schemeClr val="tx1"/>
                </a:solidFill>
                <a:latin typeface="Times New Roman" panose="02020603050405020304" pitchFamily="18" charset="0"/>
                <a:cs typeface="Times New Roman" panose="02020603050405020304" pitchFamily="18" charset="0"/>
              </a:rPr>
              <a:t>Q/</a:t>
            </a:r>
            <a:r>
              <a:rPr lang="el-GR" altLang="cs-CZ" sz="2800" b="1" i="1" dirty="0">
                <a:solidFill>
                  <a:schemeClr val="tx1"/>
                </a:solidFill>
                <a:latin typeface="Times New Roman" panose="02020603050405020304" pitchFamily="18" charset="0"/>
                <a:cs typeface="Times New Roman" panose="02020603050405020304" pitchFamily="18" charset="0"/>
              </a:rPr>
              <a:t>δ</a:t>
            </a:r>
            <a:r>
              <a:rPr lang="cs-CZ" altLang="cs-CZ" sz="2800" b="1" i="1" dirty="0">
                <a:solidFill>
                  <a:schemeClr val="tx1"/>
                </a:solidFill>
                <a:latin typeface="Times New Roman" panose="02020603050405020304" pitchFamily="18" charset="0"/>
                <a:cs typeface="Times New Roman" panose="02020603050405020304" pitchFamily="18" charset="0"/>
              </a:rPr>
              <a:t>P – kladný) =&gt; koeficient elasticity nabídky – kladný.</a:t>
            </a:r>
          </a:p>
          <a:p>
            <a:pPr algn="just"/>
            <a:endParaRPr lang="cs-CZ" altLang="cs-CZ" sz="2800" b="1" i="1" dirty="0">
              <a:solidFill>
                <a:schemeClr val="tx1"/>
              </a:solidFill>
              <a:highlight>
                <a:srgbClr val="FFFF00"/>
              </a:highlight>
              <a:latin typeface="Times New Roman" panose="02020603050405020304" pitchFamily="18" charset="0"/>
              <a:cs typeface="Times New Roman" panose="02020603050405020304" pitchFamily="18" charset="0"/>
            </a:endParaRPr>
          </a:p>
          <a:p>
            <a:pPr algn="just"/>
            <a:endParaRPr lang="cs-CZ" altLang="cs-CZ" sz="2800" b="1" i="1" dirty="0">
              <a:solidFill>
                <a:schemeClr val="tx1"/>
              </a:solidFill>
              <a:highlight>
                <a:srgbClr val="FFFF00"/>
              </a:highlight>
              <a:latin typeface="Times New Roman" panose="02020603050405020304" pitchFamily="18" charset="0"/>
              <a:cs typeface="Times New Roman" panose="02020603050405020304" pitchFamily="18" charset="0"/>
            </a:endParaRPr>
          </a:p>
          <a:p>
            <a:pPr algn="just"/>
            <a:endParaRPr lang="cs-CZ" altLang="cs-CZ" sz="2800" b="1" i="1" dirty="0">
              <a:solidFill>
                <a:schemeClr val="tx1"/>
              </a:solidFill>
              <a:highlight>
                <a:srgbClr val="FFFF00"/>
              </a:highlight>
              <a:latin typeface="Times New Roman" panose="02020603050405020304" pitchFamily="18" charset="0"/>
              <a:cs typeface="Times New Roman" panose="02020603050405020304" pitchFamily="18" charset="0"/>
            </a:endParaRPr>
          </a:p>
          <a:p>
            <a:pPr marL="114300" indent="0" algn="just">
              <a:buNone/>
            </a:pPr>
            <a:endParaRPr lang="cs-CZ" altLang="cs-CZ" sz="2800" b="1" dirty="0">
              <a:solidFill>
                <a:schemeClr val="tx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8A6ECD5-CC2B-D26A-460A-0BBC157F91B8}"/>
              </a:ext>
            </a:extLst>
          </p:cNvPr>
          <p:cNvPicPr>
            <a:picLocks noChangeAspect="1"/>
          </p:cNvPicPr>
          <p:nvPr/>
        </p:nvPicPr>
        <p:blipFill>
          <a:blip r:embed="rId3"/>
          <a:stretch>
            <a:fillRect/>
          </a:stretch>
        </p:blipFill>
        <p:spPr>
          <a:xfrm>
            <a:off x="2753360" y="3231371"/>
            <a:ext cx="5984240" cy="1863246"/>
          </a:xfrm>
          <a:prstGeom prst="rect">
            <a:avLst/>
          </a:prstGeom>
        </p:spPr>
      </p:pic>
    </p:spTree>
    <p:extLst>
      <p:ext uri="{BB962C8B-B14F-4D97-AF65-F5344CB8AC3E}">
        <p14:creationId xmlns:p14="http://schemas.microsoft.com/office/powerpoint/2010/main" val="296833233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D9604-03C2-B115-04E3-8C990D24540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E507EA2-7396-C52B-B1E2-9431E673ABD9}"/>
              </a:ext>
            </a:extLst>
          </p:cNvPr>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a:solidFill>
                  <a:srgbClr val="FF0000"/>
                </a:solidFill>
                <a:latin typeface="+mj-lt"/>
                <a:ea typeface="+mj-ea"/>
                <a:cs typeface="+mj-cs"/>
              </a:rPr>
              <a:t>Rovnováha dokonale konkurenčního odvětví v krátkém období</a:t>
            </a:r>
          </a:p>
        </p:txBody>
      </p:sp>
      <p:sp>
        <p:nvSpPr>
          <p:cNvPr id="10243" name="Zástupný symbol pro obsah 2">
            <a:extLst>
              <a:ext uri="{FF2B5EF4-FFF2-40B4-BE49-F238E27FC236}">
                <a16:creationId xmlns:a16="http://schemas.microsoft.com/office/drawing/2014/main" id="{41EC56AE-2E10-B890-1F76-433502A387AF}"/>
              </a:ext>
            </a:extLst>
          </p:cNvPr>
          <p:cNvSpPr>
            <a:spLocks noGrp="1"/>
          </p:cNvSpPr>
          <p:nvPr>
            <p:ph idx="1" hasCustomPrompt="1"/>
          </p:nvPr>
        </p:nvSpPr>
        <p:spPr>
          <a:xfrm>
            <a:off x="258500" y="1285109"/>
            <a:ext cx="11675000" cy="5085211"/>
          </a:xfrm>
        </p:spPr>
        <p:txBody>
          <a:bodyPr spcFirstLastPara="1" vert="horz" wrap="square" lIns="91440" tIns="45720" rIns="91440" bIns="45720" anchor="t" anchorCtr="0">
            <a:normAutofit lnSpcReduction="10000"/>
          </a:bodyPr>
          <a:lstStyle/>
          <a:p>
            <a:pPr algn="just"/>
            <a:r>
              <a:rPr lang="cs-CZ" altLang="cs-CZ" sz="2800" b="1" i="1" dirty="0">
                <a:solidFill>
                  <a:schemeClr val="tx1"/>
                </a:solidFill>
                <a:latin typeface="Times New Roman" panose="02020603050405020304" pitchFamily="18" charset="0"/>
                <a:cs typeface="Times New Roman" panose="02020603050405020304" pitchFamily="18" charset="0"/>
              </a:rPr>
              <a:t>Determinace ceny, nabízeného a poptávaného množství na trhu určitého statku:</a:t>
            </a:r>
          </a:p>
          <a:p>
            <a:pPr algn="just">
              <a:buFont typeface="Wingdings" panose="05000000000000000000" pitchFamily="2" charset="2"/>
              <a:buChar char="ü"/>
            </a:pPr>
            <a:r>
              <a:rPr lang="cs-CZ" altLang="cs-CZ" sz="2800" b="1" dirty="0">
                <a:solidFill>
                  <a:schemeClr val="tx1"/>
                </a:solidFill>
                <a:latin typeface="Times New Roman" panose="02020603050405020304" pitchFamily="18" charset="0"/>
                <a:cs typeface="Times New Roman" panose="02020603050405020304" pitchFamily="18" charset="0"/>
              </a:rPr>
              <a:t>Rovnováha DK odvětví v krátkém období: trh „vyčištěn“:</a:t>
            </a:r>
          </a:p>
          <a:p>
            <a:pPr algn="just">
              <a:buFont typeface="Wingdings" panose="05000000000000000000" pitchFamily="2" charset="2"/>
              <a:buChar char="Ø"/>
            </a:pPr>
            <a:r>
              <a:rPr lang="cs-CZ" altLang="cs-CZ" sz="2800" b="1" dirty="0">
                <a:solidFill>
                  <a:schemeClr val="tx1"/>
                </a:solidFill>
                <a:latin typeface="Times New Roman" panose="02020603050405020304" pitchFamily="18" charset="0"/>
                <a:cs typeface="Times New Roman" panose="02020603050405020304" pitchFamily="18" charset="0"/>
              </a:rPr>
              <a:t>Při krátkodobé rovnovážné ceně P*: poptávané a nabízené množství daného statku (Q*) se rovnají – obrázek b (</a:t>
            </a:r>
            <a:r>
              <a:rPr lang="cs-CZ" altLang="cs-CZ" sz="2800" b="1" dirty="0" err="1">
                <a:solidFill>
                  <a:schemeClr val="tx1"/>
                </a:solidFill>
                <a:latin typeface="Times New Roman" panose="02020603050405020304" pitchFamily="18" charset="0"/>
                <a:cs typeface="Times New Roman" panose="02020603050405020304" pitchFamily="18" charset="0"/>
              </a:rPr>
              <a:t>sn</a:t>
            </a:r>
            <a:r>
              <a:rPr lang="cs-CZ" altLang="cs-CZ" sz="2800" b="1" dirty="0">
                <a:solidFill>
                  <a:schemeClr val="tx1"/>
                </a:solidFill>
                <a:latin typeface="Times New Roman" panose="02020603050405020304" pitchFamily="18" charset="0"/>
                <a:cs typeface="Times New Roman" panose="02020603050405020304" pitchFamily="18" charset="0"/>
              </a:rPr>
              <a:t>. 24). Ani poptávající, ani nabízející nemají zájem tato množství měnit. </a:t>
            </a:r>
          </a:p>
          <a:p>
            <a:pPr algn="just">
              <a:buFont typeface="Wingdings" panose="05000000000000000000" pitchFamily="2" charset="2"/>
              <a:buChar char="Ø"/>
            </a:pPr>
            <a:r>
              <a:rPr lang="cs-CZ" altLang="cs-CZ" sz="2800" b="1" dirty="0">
                <a:solidFill>
                  <a:schemeClr val="tx1"/>
                </a:solidFill>
                <a:latin typeface="Times New Roman" panose="02020603050405020304" pitchFamily="18" charset="0"/>
                <a:cs typeface="Times New Roman" panose="02020603050405020304" pitchFamily="18" charset="0"/>
              </a:rPr>
              <a:t>Tržní nabídka S / tržní poptávka D = horizontální součty individuálních křivek nabídky / poptávky. </a:t>
            </a:r>
          </a:p>
          <a:p>
            <a:pPr algn="just"/>
            <a:endParaRPr lang="cs-CZ" altLang="cs-CZ" sz="2800" b="1" dirty="0">
              <a:solidFill>
                <a:schemeClr val="tx1"/>
              </a:solidFill>
              <a:latin typeface="Times New Roman" panose="02020603050405020304" pitchFamily="18" charset="0"/>
              <a:cs typeface="Times New Roman" panose="02020603050405020304" pitchFamily="18" charset="0"/>
            </a:endParaRPr>
          </a:p>
          <a:p>
            <a:pPr algn="just"/>
            <a:r>
              <a:rPr lang="cs-CZ" altLang="cs-CZ" sz="2800" b="1" dirty="0">
                <a:solidFill>
                  <a:schemeClr val="tx1"/>
                </a:solidFill>
                <a:latin typeface="Times New Roman" panose="02020603050405020304" pitchFamily="18" charset="0"/>
                <a:cs typeface="Times New Roman" panose="02020603050405020304" pitchFamily="18" charset="0"/>
              </a:rPr>
              <a:t>Kombinace </a:t>
            </a:r>
            <a:r>
              <a:rPr lang="cs-CZ" altLang="cs-CZ" sz="2800" b="1" dirty="0">
                <a:solidFill>
                  <a:schemeClr val="tx1"/>
                </a:solidFill>
                <a:highlight>
                  <a:srgbClr val="FFFF00"/>
                </a:highlight>
                <a:latin typeface="Times New Roman" panose="02020603050405020304" pitchFamily="18" charset="0"/>
                <a:cs typeface="Times New Roman" panose="02020603050405020304" pitchFamily="18" charset="0"/>
              </a:rPr>
              <a:t>P*Q*</a:t>
            </a:r>
            <a:r>
              <a:rPr lang="cs-CZ" altLang="cs-CZ" sz="2800" b="1" dirty="0">
                <a:solidFill>
                  <a:schemeClr val="tx1"/>
                </a:solidFill>
                <a:latin typeface="Times New Roman" panose="02020603050405020304" pitchFamily="18" charset="0"/>
                <a:cs typeface="Times New Roman" panose="02020603050405020304" pitchFamily="18" charset="0"/>
              </a:rPr>
              <a:t> = </a:t>
            </a:r>
            <a:r>
              <a:rPr lang="cs-CZ" altLang="cs-CZ" sz="2800" b="1" dirty="0">
                <a:solidFill>
                  <a:srgbClr val="FF0000"/>
                </a:solidFill>
                <a:latin typeface="Times New Roman" panose="02020603050405020304" pitchFamily="18" charset="0"/>
                <a:cs typeface="Times New Roman" panose="02020603050405020304" pitchFamily="18" charset="0"/>
              </a:rPr>
              <a:t>rovnováha mezi poptávkami všech jednotlivců a náklady všech firem. </a:t>
            </a:r>
          </a:p>
          <a:p>
            <a:pPr algn="just"/>
            <a:endParaRPr lang="cs-CZ" altLang="cs-CZ" sz="2800" b="1" i="1" dirty="0">
              <a:solidFill>
                <a:schemeClr val="tx1"/>
              </a:solidFill>
              <a:highlight>
                <a:srgbClr val="FFFF00"/>
              </a:highlight>
              <a:latin typeface="Times New Roman" panose="02020603050405020304" pitchFamily="18" charset="0"/>
              <a:cs typeface="Times New Roman" panose="02020603050405020304" pitchFamily="18" charset="0"/>
            </a:endParaRPr>
          </a:p>
          <a:p>
            <a:pPr algn="just"/>
            <a:endParaRPr lang="cs-CZ" altLang="cs-CZ" sz="2800" b="1" i="1" dirty="0">
              <a:solidFill>
                <a:schemeClr val="tx1"/>
              </a:solidFill>
              <a:highlight>
                <a:srgbClr val="FFFF00"/>
              </a:highlight>
              <a:latin typeface="Times New Roman" panose="02020603050405020304" pitchFamily="18" charset="0"/>
              <a:cs typeface="Times New Roman" panose="02020603050405020304" pitchFamily="18" charset="0"/>
            </a:endParaRPr>
          </a:p>
          <a:p>
            <a:pPr marL="114300" indent="0" algn="just">
              <a:buNone/>
            </a:pPr>
            <a:endParaRPr lang="cs-CZ" altLang="cs-CZ"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653446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6B0E0-BED8-8392-C95A-D45E83F0B80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46EE867-FB20-750D-78ED-849249CF9041}"/>
              </a:ext>
            </a:extLst>
          </p:cNvPr>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a:solidFill>
                  <a:srgbClr val="FF0000"/>
                </a:solidFill>
                <a:latin typeface="+mj-lt"/>
                <a:ea typeface="+mj-ea"/>
                <a:cs typeface="+mj-cs"/>
              </a:rPr>
              <a:t>Rovnováha dokonale konkurenčního odvětví v krátkém období</a:t>
            </a:r>
          </a:p>
        </p:txBody>
      </p:sp>
      <p:sp>
        <p:nvSpPr>
          <p:cNvPr id="10243" name="Zástupný symbol pro obsah 2">
            <a:extLst>
              <a:ext uri="{FF2B5EF4-FFF2-40B4-BE49-F238E27FC236}">
                <a16:creationId xmlns:a16="http://schemas.microsoft.com/office/drawing/2014/main" id="{BAF747E2-8317-67C1-D930-9E1C46B4F83E}"/>
              </a:ext>
            </a:extLst>
          </p:cNvPr>
          <p:cNvSpPr>
            <a:spLocks noGrp="1"/>
          </p:cNvSpPr>
          <p:nvPr>
            <p:ph idx="1" hasCustomPrompt="1"/>
          </p:nvPr>
        </p:nvSpPr>
        <p:spPr>
          <a:xfrm>
            <a:off x="258500" y="1285109"/>
            <a:ext cx="11675000" cy="5085211"/>
          </a:xfrm>
        </p:spPr>
        <p:txBody>
          <a:bodyPr spcFirstLastPara="1" vert="horz" wrap="square" lIns="91440" tIns="45720" rIns="91440" bIns="45720" anchor="t" anchorCtr="0">
            <a:normAutofit/>
          </a:bodyPr>
          <a:lstStyle/>
          <a:p>
            <a:pPr algn="just"/>
            <a:r>
              <a:rPr lang="cs-CZ" altLang="cs-CZ" sz="3600" b="1" i="1" dirty="0">
                <a:solidFill>
                  <a:schemeClr val="tx1"/>
                </a:solidFill>
                <a:highlight>
                  <a:srgbClr val="FFFF00"/>
                </a:highlight>
                <a:latin typeface="Times New Roman" panose="02020603050405020304" pitchFamily="18" charset="0"/>
                <a:cs typeface="Times New Roman" panose="02020603050405020304" pitchFamily="18" charset="0"/>
              </a:rPr>
              <a:t>Rovnovážná cena plní dvě funkce:</a:t>
            </a:r>
          </a:p>
          <a:p>
            <a:pPr marL="628650" indent="-514350" algn="just">
              <a:buFont typeface="+mj-lt"/>
              <a:buAutoNum type="arabicPeriod"/>
            </a:pPr>
            <a:r>
              <a:rPr lang="cs-CZ" altLang="cs-CZ" sz="3600" b="1" i="1" dirty="0">
                <a:solidFill>
                  <a:srgbClr val="FF0000"/>
                </a:solidFill>
                <a:latin typeface="Times New Roman" panose="02020603050405020304" pitchFamily="18" charset="0"/>
                <a:cs typeface="Times New Roman" panose="02020603050405020304" pitchFamily="18" charset="0"/>
              </a:rPr>
              <a:t>Signál pro výrobce </a:t>
            </a:r>
            <a:r>
              <a:rPr lang="cs-CZ" altLang="cs-CZ" sz="3600" b="1" i="1" dirty="0">
                <a:solidFill>
                  <a:schemeClr val="tx1"/>
                </a:solidFill>
                <a:latin typeface="Times New Roman" panose="02020603050405020304" pitchFamily="18" charset="0"/>
                <a:cs typeface="Times New Roman" panose="02020603050405020304" pitchFamily="18" charset="0"/>
              </a:rPr>
              <a:t>při jejich rozhodování o velikosti výstupu: Maximalizace zisku =&gt; výroba výstupu, pro který platí P* = MC. Výstup odvětví – Q*.</a:t>
            </a:r>
          </a:p>
          <a:p>
            <a:pPr marL="628650" indent="-514350" algn="just">
              <a:buFont typeface="+mj-lt"/>
              <a:buAutoNum type="arabicPeriod"/>
            </a:pPr>
            <a:endParaRPr lang="cs-CZ" altLang="cs-CZ" sz="3600" b="1" i="1" dirty="0">
              <a:solidFill>
                <a:schemeClr val="tx1"/>
              </a:solidFill>
              <a:latin typeface="Times New Roman" panose="02020603050405020304" pitchFamily="18" charset="0"/>
              <a:cs typeface="Times New Roman" panose="02020603050405020304" pitchFamily="18" charset="0"/>
            </a:endParaRPr>
          </a:p>
          <a:p>
            <a:pPr marL="628650" indent="-514350" algn="just">
              <a:buFont typeface="+mj-lt"/>
              <a:buAutoNum type="arabicPeriod"/>
            </a:pPr>
            <a:r>
              <a:rPr lang="cs-CZ" altLang="cs-CZ" sz="3600" b="1" i="1" dirty="0">
                <a:solidFill>
                  <a:srgbClr val="FF0000"/>
                </a:solidFill>
                <a:latin typeface="Times New Roman" panose="02020603050405020304" pitchFamily="18" charset="0"/>
                <a:cs typeface="Times New Roman" panose="02020603050405020304" pitchFamily="18" charset="0"/>
              </a:rPr>
              <a:t>Signál pro kupující: </a:t>
            </a:r>
            <a:r>
              <a:rPr lang="cs-CZ" altLang="cs-CZ" sz="3600" b="1" i="1" dirty="0">
                <a:solidFill>
                  <a:schemeClr val="tx1"/>
                </a:solidFill>
                <a:latin typeface="Times New Roman" panose="02020603050405020304" pitchFamily="18" charset="0"/>
                <a:cs typeface="Times New Roman" panose="02020603050405020304" pitchFamily="18" charset="0"/>
              </a:rPr>
              <a:t>rozhodování o části důchodu na nákup daného statku: Maximalizace užitku =&gt; při tržní rovnovážné ceně P*: poptávané množství – Q*</a:t>
            </a:r>
          </a:p>
          <a:p>
            <a:pPr algn="just"/>
            <a:endParaRPr lang="cs-CZ" altLang="cs-CZ" sz="3600" b="1" i="1" dirty="0">
              <a:solidFill>
                <a:schemeClr val="tx1"/>
              </a:solidFill>
              <a:highlight>
                <a:srgbClr val="FFFF00"/>
              </a:highlight>
              <a:latin typeface="Times New Roman" panose="02020603050405020304" pitchFamily="18" charset="0"/>
              <a:cs typeface="Times New Roman" panose="02020603050405020304" pitchFamily="18" charset="0"/>
            </a:endParaRPr>
          </a:p>
          <a:p>
            <a:pPr algn="just"/>
            <a:endParaRPr lang="cs-CZ" altLang="cs-CZ" sz="3600" b="1" i="1" dirty="0">
              <a:solidFill>
                <a:schemeClr val="tx1"/>
              </a:solidFill>
              <a:highlight>
                <a:srgbClr val="FFFF00"/>
              </a:highlight>
              <a:latin typeface="Times New Roman" panose="02020603050405020304" pitchFamily="18" charset="0"/>
              <a:cs typeface="Times New Roman" panose="02020603050405020304" pitchFamily="18" charset="0"/>
            </a:endParaRPr>
          </a:p>
          <a:p>
            <a:pPr marL="114300" indent="0" algn="just">
              <a:buNone/>
            </a:pPr>
            <a:endParaRPr lang="cs-CZ" altLang="cs-CZ"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271906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093E3-663F-9A94-CB1B-D4C85B597D7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1B3ED46-1D0F-7257-E8CB-84206CC54F1B}"/>
              </a:ext>
            </a:extLst>
          </p:cNvPr>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a:solidFill>
                  <a:srgbClr val="FF0000"/>
                </a:solidFill>
                <a:latin typeface="+mj-lt"/>
                <a:ea typeface="+mj-ea"/>
                <a:cs typeface="+mj-cs"/>
              </a:rPr>
              <a:t>Rovnováha dokonale konkurenčního odvětví v krátkém období</a:t>
            </a:r>
          </a:p>
        </p:txBody>
      </p:sp>
      <p:sp>
        <p:nvSpPr>
          <p:cNvPr id="10243" name="Zástupný symbol pro obsah 2">
            <a:extLst>
              <a:ext uri="{FF2B5EF4-FFF2-40B4-BE49-F238E27FC236}">
                <a16:creationId xmlns:a16="http://schemas.microsoft.com/office/drawing/2014/main" id="{352B136E-7215-319E-9865-6E123EF94788}"/>
              </a:ext>
            </a:extLst>
          </p:cNvPr>
          <p:cNvSpPr>
            <a:spLocks noGrp="1"/>
          </p:cNvSpPr>
          <p:nvPr>
            <p:ph idx="1" hasCustomPrompt="1"/>
          </p:nvPr>
        </p:nvSpPr>
        <p:spPr>
          <a:xfrm>
            <a:off x="258500" y="1285109"/>
            <a:ext cx="11675000" cy="5085211"/>
          </a:xfrm>
        </p:spPr>
        <p:txBody>
          <a:bodyPr spcFirstLastPara="1" vert="horz" wrap="square" lIns="91440" tIns="45720" rIns="91440" bIns="45720" anchor="t" anchorCtr="0">
            <a:normAutofit fontScale="92500"/>
          </a:bodyPr>
          <a:lstStyle/>
          <a:p>
            <a:pPr algn="just"/>
            <a:r>
              <a:rPr lang="cs-CZ" altLang="cs-CZ" b="1" dirty="0">
                <a:solidFill>
                  <a:schemeClr val="tx1"/>
                </a:solidFill>
                <a:latin typeface="Times New Roman" panose="02020603050405020304" pitchFamily="18" charset="0"/>
                <a:cs typeface="Times New Roman" panose="02020603050405020304" pitchFamily="18" charset="0"/>
              </a:rPr>
              <a:t>Vliv rovnovážné ceny na rozhodování DK firmy: (obr. a násl. </a:t>
            </a:r>
            <a:r>
              <a:rPr lang="cs-CZ" altLang="cs-CZ" b="1" dirty="0" err="1">
                <a:solidFill>
                  <a:schemeClr val="tx1"/>
                </a:solidFill>
                <a:latin typeface="Times New Roman" panose="02020603050405020304" pitchFamily="18" charset="0"/>
                <a:cs typeface="Times New Roman" panose="02020603050405020304" pitchFamily="18" charset="0"/>
              </a:rPr>
              <a:t>sn</a:t>
            </a:r>
            <a:r>
              <a:rPr lang="cs-CZ" altLang="cs-CZ" b="1" dirty="0">
                <a:solidFill>
                  <a:schemeClr val="tx1"/>
                </a:solidFill>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cs-CZ" altLang="cs-CZ" b="1" dirty="0">
                <a:solidFill>
                  <a:schemeClr val="tx1"/>
                </a:solidFill>
                <a:latin typeface="Times New Roman" panose="02020603050405020304" pitchFamily="18" charset="0"/>
                <a:cs typeface="Times New Roman" panose="02020603050405020304" pitchFamily="18" charset="0"/>
              </a:rPr>
              <a:t>firma přebírá cenu P* a vyrábí optimální výstup Q</a:t>
            </a:r>
            <a:r>
              <a:rPr lang="cs-CZ" altLang="cs-CZ" sz="2400" b="1" dirty="0">
                <a:solidFill>
                  <a:schemeClr val="tx1"/>
                </a:solidFill>
                <a:latin typeface="Times New Roman" panose="02020603050405020304" pitchFamily="18" charset="0"/>
                <a:cs typeface="Times New Roman" panose="02020603050405020304" pitchFamily="18" charset="0"/>
              </a:rPr>
              <a:t>1</a:t>
            </a:r>
            <a:r>
              <a:rPr lang="cs-CZ" altLang="cs-CZ" b="1" dirty="0">
                <a:solidFill>
                  <a:schemeClr val="tx1"/>
                </a:solidFill>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cs-CZ" altLang="cs-CZ" b="1" dirty="0">
                <a:solidFill>
                  <a:schemeClr val="tx1"/>
                </a:solidFill>
                <a:latin typeface="Times New Roman" panose="02020603050405020304" pitchFamily="18" charset="0"/>
                <a:cs typeface="Times New Roman" panose="02020603050405020304" pitchFamily="18" charset="0"/>
              </a:rPr>
              <a:t>Cena – vyšší než její SAC</a:t>
            </a:r>
            <a:r>
              <a:rPr lang="cs-CZ" altLang="cs-CZ" b="1" i="1" dirty="0">
                <a:solidFill>
                  <a:schemeClr val="tx1"/>
                </a:solidFill>
                <a:latin typeface="Times New Roman" panose="02020603050405020304" pitchFamily="18" charset="0"/>
                <a:cs typeface="Times New Roman" panose="02020603050405020304" pitchFamily="18" charset="0"/>
              </a:rPr>
              <a:t> =&gt; </a:t>
            </a:r>
            <a:r>
              <a:rPr lang="cs-CZ" altLang="cs-CZ" b="1" dirty="0">
                <a:solidFill>
                  <a:schemeClr val="tx1"/>
                </a:solidFill>
                <a:latin typeface="Times New Roman" panose="02020603050405020304" pitchFamily="18" charset="0"/>
                <a:cs typeface="Times New Roman" panose="02020603050405020304" pitchFamily="18" charset="0"/>
              </a:rPr>
              <a:t>firma realizuje EKONOMICKÝ ZISK.</a:t>
            </a:r>
          </a:p>
          <a:p>
            <a:pPr algn="just"/>
            <a:endParaRPr lang="cs-CZ" altLang="cs-CZ" b="1" dirty="0">
              <a:solidFill>
                <a:schemeClr val="tx1"/>
              </a:solidFill>
              <a:latin typeface="Times New Roman" panose="02020603050405020304" pitchFamily="18" charset="0"/>
              <a:cs typeface="Times New Roman" panose="02020603050405020304" pitchFamily="18" charset="0"/>
            </a:endParaRPr>
          </a:p>
          <a:p>
            <a:pPr algn="just"/>
            <a:r>
              <a:rPr lang="cs-CZ" altLang="cs-CZ" b="1" dirty="0">
                <a:solidFill>
                  <a:schemeClr val="tx1"/>
                </a:solidFill>
                <a:latin typeface="Times New Roman" panose="02020603050405020304" pitchFamily="18" charset="0"/>
                <a:cs typeface="Times New Roman" panose="02020603050405020304" pitchFamily="18" charset="0"/>
              </a:rPr>
              <a:t>Růstu tržní poptávky</a:t>
            </a:r>
            <a:r>
              <a:rPr lang="cs-CZ" altLang="cs-CZ" b="1" i="1" dirty="0">
                <a:solidFill>
                  <a:schemeClr val="tx1"/>
                </a:solidFill>
                <a:latin typeface="Times New Roman" panose="02020603050405020304" pitchFamily="18" charset="0"/>
                <a:cs typeface="Times New Roman" panose="02020603050405020304" pitchFamily="18" charset="0"/>
              </a:rPr>
              <a:t> =&gt;</a:t>
            </a:r>
            <a:r>
              <a:rPr lang="cs-CZ" altLang="cs-CZ" b="1" dirty="0">
                <a:solidFill>
                  <a:schemeClr val="tx1"/>
                </a:solidFill>
                <a:latin typeface="Times New Roman" panose="02020603050405020304" pitchFamily="18" charset="0"/>
                <a:cs typeface="Times New Roman" panose="02020603050405020304" pitchFamily="18" charset="0"/>
              </a:rPr>
              <a:t> posun křivky tržní poptávky na D‘: růst rovnovážné ceny i množství na trhu: </a:t>
            </a:r>
            <a:r>
              <a:rPr lang="cs-CZ" altLang="cs-CZ" b="1" dirty="0">
                <a:solidFill>
                  <a:srgbClr val="FF0000"/>
                </a:solidFill>
                <a:latin typeface="Times New Roman" panose="02020603050405020304" pitchFamily="18" charset="0"/>
                <a:cs typeface="Times New Roman" panose="02020603050405020304" pitchFamily="18" charset="0"/>
              </a:rPr>
              <a:t>P‘, Q‘ </a:t>
            </a:r>
            <a:r>
              <a:rPr lang="cs-CZ" altLang="cs-CZ" b="1" dirty="0">
                <a:solidFill>
                  <a:schemeClr val="tx1"/>
                </a:solidFill>
                <a:latin typeface="Times New Roman" panose="02020603050405020304" pitchFamily="18" charset="0"/>
                <a:cs typeface="Times New Roman" panose="02020603050405020304" pitchFamily="18" charset="0"/>
              </a:rPr>
              <a:t>(obr. b). </a:t>
            </a:r>
          </a:p>
          <a:p>
            <a:pPr algn="just"/>
            <a:r>
              <a:rPr lang="cs-CZ" altLang="cs-CZ" b="1" i="1" dirty="0">
                <a:solidFill>
                  <a:schemeClr val="tx1"/>
                </a:solidFill>
                <a:latin typeface="Times New Roman" panose="02020603050405020304" pitchFamily="18" charset="0"/>
                <a:cs typeface="Times New Roman" panose="02020603050405020304" pitchFamily="18" charset="0"/>
              </a:rPr>
              <a:t>=&gt; </a:t>
            </a:r>
            <a:r>
              <a:rPr lang="cs-CZ" altLang="cs-CZ" b="1" dirty="0">
                <a:solidFill>
                  <a:schemeClr val="tx1"/>
                </a:solidFill>
                <a:latin typeface="Times New Roman" panose="02020603050405020304" pitchFamily="18" charset="0"/>
                <a:cs typeface="Times New Roman" panose="02020603050405020304" pitchFamily="18" charset="0"/>
              </a:rPr>
              <a:t>Růst množství nabízeného jednou firmou: </a:t>
            </a:r>
            <a:r>
              <a:rPr lang="cs-CZ" altLang="cs-CZ" b="1" dirty="0">
                <a:solidFill>
                  <a:srgbClr val="FF0000"/>
                </a:solidFill>
                <a:latin typeface="Times New Roman" panose="02020603050405020304" pitchFamily="18" charset="0"/>
                <a:cs typeface="Times New Roman" panose="02020603050405020304" pitchFamily="18" charset="0"/>
              </a:rPr>
              <a:t>Q</a:t>
            </a:r>
            <a:r>
              <a:rPr lang="cs-CZ" altLang="cs-CZ" sz="2800" b="1" dirty="0">
                <a:solidFill>
                  <a:srgbClr val="FF0000"/>
                </a:solidFill>
                <a:latin typeface="Times New Roman" panose="02020603050405020304" pitchFamily="18" charset="0"/>
                <a:cs typeface="Times New Roman" panose="02020603050405020304" pitchFamily="18" charset="0"/>
              </a:rPr>
              <a:t>2 </a:t>
            </a:r>
            <a:r>
              <a:rPr lang="cs-CZ" altLang="cs-CZ" b="1" dirty="0">
                <a:solidFill>
                  <a:schemeClr val="tx1"/>
                </a:solidFill>
                <a:latin typeface="Times New Roman" panose="02020603050405020304" pitchFamily="18" charset="0"/>
                <a:cs typeface="Times New Roman" panose="02020603050405020304" pitchFamily="18" charset="0"/>
              </a:rPr>
              <a:t>(obr. a): </a:t>
            </a:r>
          </a:p>
          <a:p>
            <a:pPr algn="just">
              <a:buFont typeface="Wingdings" panose="05000000000000000000" pitchFamily="2" charset="2"/>
              <a:buChar char="Ø"/>
            </a:pPr>
            <a:r>
              <a:rPr lang="cs-CZ" altLang="cs-CZ" b="1" dirty="0">
                <a:solidFill>
                  <a:schemeClr val="tx1"/>
                </a:solidFill>
                <a:latin typeface="Times New Roman" panose="02020603050405020304" pitchFamily="18" charset="0"/>
                <a:cs typeface="Times New Roman" panose="02020603050405020304" pitchFamily="18" charset="0"/>
              </a:rPr>
              <a:t>Nová rovnovážná cena P‘ umožňuje každé z firem realizovat vyšší ekonomický zisk.</a:t>
            </a:r>
          </a:p>
          <a:p>
            <a:pPr algn="just"/>
            <a:endParaRPr lang="cs-CZ" altLang="cs-CZ" b="1" dirty="0">
              <a:solidFill>
                <a:schemeClr val="tx1"/>
              </a:solidFill>
              <a:latin typeface="Times New Roman" panose="02020603050405020304" pitchFamily="18" charset="0"/>
              <a:cs typeface="Times New Roman" panose="02020603050405020304" pitchFamily="18" charset="0"/>
            </a:endParaRPr>
          </a:p>
          <a:p>
            <a:pPr algn="just"/>
            <a:endParaRPr lang="cs-CZ" altLang="cs-CZ" b="1" dirty="0">
              <a:solidFill>
                <a:schemeClr val="tx1"/>
              </a:solidFill>
              <a:latin typeface="Times New Roman" panose="02020603050405020304" pitchFamily="18" charset="0"/>
              <a:cs typeface="Times New Roman" panose="02020603050405020304" pitchFamily="18" charset="0"/>
            </a:endParaRPr>
          </a:p>
          <a:p>
            <a:pPr marL="114300" indent="0" algn="just">
              <a:buNone/>
            </a:pPr>
            <a:endParaRPr lang="cs-CZ" altLang="cs-CZ"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124213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35917-7AED-EC7D-B121-00187183CA7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D34AB03-0C50-5335-1DAC-0FCB38B32406}"/>
              </a:ext>
            </a:extLst>
          </p:cNvPr>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a:solidFill>
                  <a:srgbClr val="FF0000"/>
                </a:solidFill>
                <a:latin typeface="+mj-lt"/>
                <a:ea typeface="+mj-ea"/>
                <a:cs typeface="+mj-cs"/>
              </a:rPr>
              <a:t>Rovnováha dokonale konkurenčního odvětví v krátkém období</a:t>
            </a:r>
          </a:p>
        </p:txBody>
      </p:sp>
      <p:sp>
        <p:nvSpPr>
          <p:cNvPr id="10243" name="Zástupný symbol pro obsah 2">
            <a:extLst>
              <a:ext uri="{FF2B5EF4-FFF2-40B4-BE49-F238E27FC236}">
                <a16:creationId xmlns:a16="http://schemas.microsoft.com/office/drawing/2014/main" id="{0C7E9356-6B93-038B-5E00-81190365AAB8}"/>
              </a:ext>
            </a:extLst>
          </p:cNvPr>
          <p:cNvSpPr>
            <a:spLocks noGrp="1"/>
          </p:cNvSpPr>
          <p:nvPr>
            <p:ph idx="1" hasCustomPrompt="1"/>
          </p:nvPr>
        </p:nvSpPr>
        <p:spPr>
          <a:xfrm>
            <a:off x="7335520" y="1285109"/>
            <a:ext cx="4597980" cy="5085211"/>
          </a:xfrm>
        </p:spPr>
        <p:txBody>
          <a:bodyPr spcFirstLastPara="1" vert="horz" wrap="square" lIns="91440" tIns="45720" rIns="91440" bIns="45720" anchor="t" anchorCtr="0">
            <a:normAutofit/>
          </a:bodyPr>
          <a:lstStyle/>
          <a:p>
            <a:pPr algn="just"/>
            <a:endParaRPr lang="cs-CZ" altLang="cs-CZ" sz="2800" b="1" i="1" dirty="0">
              <a:solidFill>
                <a:schemeClr val="tx1"/>
              </a:solidFill>
              <a:highlight>
                <a:srgbClr val="FFFF00"/>
              </a:highlight>
              <a:latin typeface="Times New Roman" panose="02020603050405020304" pitchFamily="18" charset="0"/>
              <a:cs typeface="Times New Roman" panose="02020603050405020304" pitchFamily="18" charset="0"/>
            </a:endParaRPr>
          </a:p>
          <a:p>
            <a:pPr algn="just"/>
            <a:endParaRPr lang="cs-CZ" altLang="cs-CZ" sz="2800" b="1" i="1" dirty="0">
              <a:solidFill>
                <a:schemeClr val="tx1"/>
              </a:solidFill>
              <a:highlight>
                <a:srgbClr val="FFFF00"/>
              </a:highlight>
              <a:latin typeface="Times New Roman" panose="02020603050405020304" pitchFamily="18" charset="0"/>
              <a:cs typeface="Times New Roman" panose="02020603050405020304" pitchFamily="18" charset="0"/>
            </a:endParaRPr>
          </a:p>
          <a:p>
            <a:pPr marL="114300" indent="0" algn="just">
              <a:buNone/>
            </a:pPr>
            <a:endParaRPr lang="cs-CZ" altLang="cs-CZ" sz="2800" b="1" dirty="0">
              <a:solidFill>
                <a:schemeClr val="tx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43A1F7D-E207-79D2-E042-0798BFD83DF0}"/>
              </a:ext>
            </a:extLst>
          </p:cNvPr>
          <p:cNvPicPr>
            <a:picLocks noChangeAspect="1"/>
          </p:cNvPicPr>
          <p:nvPr/>
        </p:nvPicPr>
        <p:blipFill>
          <a:blip r:embed="rId3"/>
          <a:stretch>
            <a:fillRect/>
          </a:stretch>
        </p:blipFill>
        <p:spPr>
          <a:xfrm>
            <a:off x="469210" y="1432561"/>
            <a:ext cx="11072550" cy="4724400"/>
          </a:xfrm>
          <a:prstGeom prst="rect">
            <a:avLst/>
          </a:prstGeom>
        </p:spPr>
      </p:pic>
    </p:spTree>
    <p:extLst>
      <p:ext uri="{BB962C8B-B14F-4D97-AF65-F5344CB8AC3E}">
        <p14:creationId xmlns:p14="http://schemas.microsoft.com/office/powerpoint/2010/main" val="242320714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14FBF-124E-870B-D88F-76C5A078205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BA0CF7D-94DC-35AD-DBFD-727DAC22F887}"/>
              </a:ext>
            </a:extLst>
          </p:cNvPr>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a:solidFill>
                  <a:srgbClr val="FF0000"/>
                </a:solidFill>
                <a:latin typeface="+mj-lt"/>
                <a:ea typeface="+mj-ea"/>
                <a:cs typeface="+mj-cs"/>
              </a:rPr>
              <a:t>Vliv posunů křivky tržní nabídky / tržní poptávky na tržní rovnováhu:</a:t>
            </a:r>
          </a:p>
        </p:txBody>
      </p:sp>
      <p:sp>
        <p:nvSpPr>
          <p:cNvPr id="10243" name="Zástupný symbol pro obsah 2">
            <a:extLst>
              <a:ext uri="{FF2B5EF4-FFF2-40B4-BE49-F238E27FC236}">
                <a16:creationId xmlns:a16="http://schemas.microsoft.com/office/drawing/2014/main" id="{20D79C57-1969-F613-891B-A0F4ACB64E26}"/>
              </a:ext>
            </a:extLst>
          </p:cNvPr>
          <p:cNvSpPr>
            <a:spLocks noGrp="1"/>
          </p:cNvSpPr>
          <p:nvPr>
            <p:ph idx="1" hasCustomPrompt="1"/>
          </p:nvPr>
        </p:nvSpPr>
        <p:spPr>
          <a:xfrm>
            <a:off x="258500" y="1285109"/>
            <a:ext cx="11675000" cy="5085211"/>
          </a:xfrm>
        </p:spPr>
        <p:txBody>
          <a:bodyPr spcFirstLastPara="1" vert="horz" wrap="square" lIns="91440" tIns="45720" rIns="91440" bIns="45720" anchor="t" anchorCtr="0">
            <a:normAutofit fontScale="92500"/>
          </a:bodyPr>
          <a:lstStyle/>
          <a:p>
            <a:pPr marL="628650" indent="-514350" algn="just">
              <a:buFont typeface="+mj-lt"/>
              <a:buAutoNum type="arabicPeriod"/>
            </a:pPr>
            <a:r>
              <a:rPr lang="cs-CZ" altLang="cs-CZ" sz="3600" b="1" dirty="0">
                <a:solidFill>
                  <a:srgbClr val="FF0000"/>
                </a:solidFill>
                <a:latin typeface="Times New Roman" panose="02020603050405020304" pitchFamily="18" charset="0"/>
                <a:cs typeface="Times New Roman" panose="02020603050405020304" pitchFamily="18" charset="0"/>
              </a:rPr>
              <a:t>Faktory změny tržní nabídky (posun tržní křivky nabídky):</a:t>
            </a:r>
          </a:p>
          <a:p>
            <a:pPr algn="just">
              <a:buFont typeface="Wingdings" panose="05000000000000000000" pitchFamily="2" charset="2"/>
              <a:buChar char="Ø"/>
            </a:pP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změny cen vstupů, změny technologii, očekávání výrobců a změna počtu firem na daném trhu. </a:t>
            </a:r>
          </a:p>
          <a:p>
            <a:pPr algn="just"/>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r>
              <a:rPr lang="cs-CZ" altLang="cs-CZ" sz="3600" b="1" dirty="0">
                <a:solidFill>
                  <a:schemeClr val="tx1"/>
                </a:solidFill>
                <a:latin typeface="Times New Roman" panose="02020603050405020304" pitchFamily="18" charset="0"/>
                <a:cs typeface="Times New Roman" panose="02020603050405020304" pitchFamily="18" charset="0"/>
              </a:rPr>
              <a:t>Předpoklad: funkce tržní poptávky nemění, posun křivky tržní nabídky vlivem některého z faktorů doprava dolů. </a:t>
            </a:r>
          </a:p>
          <a:p>
            <a:pPr algn="just">
              <a:buFont typeface="Wingdings" panose="05000000000000000000" pitchFamily="2" charset="2"/>
              <a:buChar char="Ø"/>
            </a:pPr>
            <a:r>
              <a:rPr lang="cs-CZ" altLang="cs-CZ" sz="3600" b="1" dirty="0">
                <a:solidFill>
                  <a:schemeClr val="tx1"/>
                </a:solidFill>
                <a:latin typeface="Times New Roman" panose="02020603050405020304" pitchFamily="18" charset="0"/>
                <a:cs typeface="Times New Roman" panose="02020603050405020304" pitchFamily="18" charset="0"/>
              </a:rPr>
              <a:t>Změna rovnovážné tržní ceny a množství – ovlivněna </a:t>
            </a: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elasticitě tržní poptávky</a:t>
            </a:r>
            <a:r>
              <a:rPr lang="cs-CZ" altLang="cs-CZ" sz="3600" b="1" dirty="0">
                <a:solidFill>
                  <a:schemeClr val="tx1"/>
                </a:solidFill>
                <a:latin typeface="Times New Roman" panose="02020603050405020304" pitchFamily="18" charset="0"/>
                <a:cs typeface="Times New Roman" panose="02020603050405020304" pitchFamily="18" charset="0"/>
              </a:rPr>
              <a:t>:</a:t>
            </a:r>
          </a:p>
          <a:p>
            <a:pPr algn="just"/>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endParaRPr lang="cs-CZ" altLang="cs-CZ" sz="3600" b="1" dirty="0">
              <a:solidFill>
                <a:schemeClr val="tx1"/>
              </a:solidFill>
              <a:latin typeface="Times New Roman" panose="02020603050405020304" pitchFamily="18" charset="0"/>
              <a:cs typeface="Times New Roman" panose="02020603050405020304" pitchFamily="18" charset="0"/>
            </a:endParaRPr>
          </a:p>
          <a:p>
            <a:pPr marL="114300" indent="0" algn="just">
              <a:buNone/>
            </a:pPr>
            <a:endParaRPr lang="cs-CZ" altLang="cs-CZ"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988565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41FA9-2BBD-4C21-87E7-27648DC61F0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C008103-1C29-1774-CEA0-DCBA199DD91D}"/>
              </a:ext>
            </a:extLst>
          </p:cNvPr>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000" b="1" kern="1200" cap="all" dirty="0">
                <a:solidFill>
                  <a:srgbClr val="FF0000"/>
                </a:solidFill>
                <a:latin typeface="+mj-lt"/>
                <a:ea typeface="+mj-ea"/>
                <a:cs typeface="+mj-cs"/>
              </a:rPr>
              <a:t>Vliv posunů křivky tržní nabídky / tržní poptávky na tržní rovnováhu:</a:t>
            </a:r>
          </a:p>
        </p:txBody>
      </p:sp>
      <p:sp>
        <p:nvSpPr>
          <p:cNvPr id="10243" name="Zástupný symbol pro obsah 2">
            <a:extLst>
              <a:ext uri="{FF2B5EF4-FFF2-40B4-BE49-F238E27FC236}">
                <a16:creationId xmlns:a16="http://schemas.microsoft.com/office/drawing/2014/main" id="{194874E5-8D30-D2A9-6CF7-2CA6D92465D5}"/>
              </a:ext>
            </a:extLst>
          </p:cNvPr>
          <p:cNvSpPr>
            <a:spLocks noGrp="1"/>
          </p:cNvSpPr>
          <p:nvPr>
            <p:ph idx="1" hasCustomPrompt="1"/>
          </p:nvPr>
        </p:nvSpPr>
        <p:spPr>
          <a:xfrm>
            <a:off x="258500" y="1285109"/>
            <a:ext cx="11675000" cy="5085211"/>
          </a:xfrm>
        </p:spPr>
        <p:txBody>
          <a:bodyPr spcFirstLastPara="1" vert="horz" wrap="square" lIns="91440" tIns="45720" rIns="91440" bIns="45720" anchor="t" anchorCtr="0">
            <a:normAutofit/>
          </a:bodyPr>
          <a:lstStyle/>
          <a:p>
            <a:pPr marL="538163" indent="-423863" algn="just">
              <a:buFont typeface="+mj-lt"/>
              <a:buAutoNum type="romanUcPeriod"/>
            </a:pP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Velmi neelastická tržní poptávka:</a:t>
            </a:r>
            <a:r>
              <a:rPr lang="cs-CZ" altLang="cs-CZ" sz="3600" b="1" dirty="0">
                <a:solidFill>
                  <a:schemeClr val="tx1"/>
                </a:solidFill>
                <a:latin typeface="Times New Roman" panose="02020603050405020304" pitchFamily="18" charset="0"/>
                <a:cs typeface="Times New Roman" panose="02020603050405020304" pitchFamily="18" charset="0"/>
              </a:rPr>
              <a:t> relativně velký pokles rovnovážné tržní ceny a malý růst rovnovážného množství (např. trh soli).</a:t>
            </a:r>
          </a:p>
          <a:p>
            <a:pPr marL="538163" indent="-423863" algn="just">
              <a:buFont typeface="+mj-lt"/>
              <a:buAutoNum type="romanUcPeriod"/>
            </a:pPr>
            <a:endParaRPr lang="cs-CZ" altLang="cs-CZ" sz="3600" b="1" dirty="0">
              <a:solidFill>
                <a:schemeClr val="tx1"/>
              </a:solidFill>
              <a:latin typeface="Times New Roman" panose="02020603050405020304" pitchFamily="18" charset="0"/>
              <a:cs typeface="Times New Roman" panose="02020603050405020304" pitchFamily="18" charset="0"/>
            </a:endParaRPr>
          </a:p>
          <a:p>
            <a:pPr marL="538163" indent="-423863" algn="just">
              <a:buFont typeface="+mj-lt"/>
              <a:buAutoNum type="romanUcPeriod"/>
            </a:pP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Velmi elastická tržní poptávka: </a:t>
            </a:r>
            <a:r>
              <a:rPr lang="cs-CZ" altLang="cs-CZ" sz="3600" b="1" dirty="0">
                <a:solidFill>
                  <a:schemeClr val="tx1"/>
                </a:solidFill>
                <a:latin typeface="Times New Roman" panose="02020603050405020304" pitchFamily="18" charset="0"/>
                <a:cs typeface="Times New Roman" panose="02020603050405020304" pitchFamily="18" charset="0"/>
              </a:rPr>
              <a:t>posun tržní křivky nabídky směrem doprava dolů </a:t>
            </a:r>
            <a:r>
              <a:rPr lang="cs-CZ" altLang="cs-CZ" sz="3600" b="1" i="1" dirty="0">
                <a:solidFill>
                  <a:schemeClr val="tx1"/>
                </a:solidFill>
                <a:latin typeface="Times New Roman" panose="02020603050405020304" pitchFamily="18" charset="0"/>
                <a:cs typeface="Times New Roman" panose="02020603050405020304" pitchFamily="18" charset="0"/>
              </a:rPr>
              <a:t>=&gt;</a:t>
            </a:r>
            <a:r>
              <a:rPr lang="cs-CZ" altLang="cs-CZ" sz="3600" b="1" dirty="0">
                <a:solidFill>
                  <a:schemeClr val="tx1"/>
                </a:solidFill>
                <a:latin typeface="Times New Roman" panose="02020603050405020304" pitchFamily="18" charset="0"/>
                <a:cs typeface="Times New Roman" panose="02020603050405020304" pitchFamily="18" charset="0"/>
              </a:rPr>
              <a:t> poměrně malý pokles rovnovážné tržní ceny a poměrně velký růstu rovnovážného množství.</a:t>
            </a:r>
          </a:p>
          <a:p>
            <a:pPr marL="628650" indent="-514350" algn="just">
              <a:buFont typeface="+mj-lt"/>
              <a:buAutoNum type="romanUcPeriod"/>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endParaRPr lang="cs-CZ" altLang="cs-CZ" sz="3600" b="1" dirty="0">
              <a:solidFill>
                <a:schemeClr val="tx1"/>
              </a:solidFill>
              <a:latin typeface="Times New Roman" panose="02020603050405020304" pitchFamily="18" charset="0"/>
              <a:cs typeface="Times New Roman" panose="02020603050405020304" pitchFamily="18" charset="0"/>
            </a:endParaRPr>
          </a:p>
          <a:p>
            <a:pPr marL="114300" indent="0" algn="just">
              <a:buNone/>
            </a:pPr>
            <a:endParaRPr lang="cs-CZ" altLang="cs-CZ"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6465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6B727-F34A-08AA-E1C5-7D2E9269D6E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A9C6206-7C5C-F374-571F-266CA6891EBA}"/>
              </a:ext>
            </a:extLst>
          </p:cNvPr>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000" b="1" kern="1200" cap="all" dirty="0">
                <a:solidFill>
                  <a:srgbClr val="FF0000"/>
                </a:solidFill>
                <a:latin typeface="+mj-lt"/>
                <a:ea typeface="+mj-ea"/>
                <a:cs typeface="+mj-cs"/>
              </a:rPr>
              <a:t>Vliv posunů křivky tržní nabídky / tržní poptávky na tržní rovnováhu:</a:t>
            </a:r>
          </a:p>
        </p:txBody>
      </p:sp>
      <p:sp>
        <p:nvSpPr>
          <p:cNvPr id="10243" name="Zástupný symbol pro obsah 2">
            <a:extLst>
              <a:ext uri="{FF2B5EF4-FFF2-40B4-BE49-F238E27FC236}">
                <a16:creationId xmlns:a16="http://schemas.microsoft.com/office/drawing/2014/main" id="{10318436-FF34-DBB2-C3DA-7513DDB72C88}"/>
              </a:ext>
            </a:extLst>
          </p:cNvPr>
          <p:cNvSpPr>
            <a:spLocks noGrp="1"/>
          </p:cNvSpPr>
          <p:nvPr>
            <p:ph idx="1" hasCustomPrompt="1"/>
          </p:nvPr>
        </p:nvSpPr>
        <p:spPr>
          <a:xfrm>
            <a:off x="258500" y="1285109"/>
            <a:ext cx="11675000" cy="5085211"/>
          </a:xfrm>
        </p:spPr>
        <p:txBody>
          <a:bodyPr spcFirstLastPara="1" vert="horz" wrap="square" lIns="91440" tIns="45720" rIns="91440" bIns="45720" anchor="t" anchorCtr="0">
            <a:normAutofit fontScale="92500"/>
          </a:bodyPr>
          <a:lstStyle/>
          <a:p>
            <a:pPr marL="628650" indent="-514350" algn="just">
              <a:buFont typeface="+mj-lt"/>
              <a:buAutoNum type="arabicPeriod"/>
            </a:pPr>
            <a:r>
              <a:rPr lang="cs-CZ" altLang="cs-CZ" sz="3600" b="1" dirty="0">
                <a:solidFill>
                  <a:srgbClr val="FF0000"/>
                </a:solidFill>
                <a:latin typeface="Times New Roman" panose="02020603050405020304" pitchFamily="18" charset="0"/>
                <a:cs typeface="Times New Roman" panose="02020603050405020304" pitchFamily="18" charset="0"/>
              </a:rPr>
              <a:t>Faktory změny tržní poptávky (posun tržní křivky poptávky):</a:t>
            </a:r>
          </a:p>
          <a:p>
            <a:pPr algn="just">
              <a:buFont typeface="Wingdings" panose="05000000000000000000" pitchFamily="2" charset="2"/>
              <a:buChar char="Ø"/>
            </a:pP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změny důchodu spotřebitelů, jejich preferencí, očekávání a ceny substitutu a komplementů. </a:t>
            </a:r>
          </a:p>
          <a:p>
            <a:pPr algn="just">
              <a:buFont typeface="Wingdings" panose="05000000000000000000" pitchFamily="2" charset="2"/>
              <a:buChar char="§"/>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cs-CZ" altLang="cs-CZ" sz="3600" b="1" dirty="0">
                <a:solidFill>
                  <a:schemeClr val="tx1"/>
                </a:solidFill>
                <a:latin typeface="Times New Roman" panose="02020603050405020304" pitchFamily="18" charset="0"/>
                <a:cs typeface="Times New Roman" panose="02020603050405020304" pitchFamily="18" charset="0"/>
              </a:rPr>
              <a:t>Předpoklad: funkce tržní nabídky se nemění, posun křivky tržní poptávky vlivem některého z faktorů  doprava nahoru. </a:t>
            </a:r>
          </a:p>
          <a:p>
            <a:pPr algn="just">
              <a:buFont typeface="Wingdings" panose="05000000000000000000" pitchFamily="2" charset="2"/>
              <a:buChar char="Ø"/>
            </a:pPr>
            <a:r>
              <a:rPr lang="cs-CZ" altLang="cs-CZ" sz="3600" b="1" dirty="0">
                <a:solidFill>
                  <a:schemeClr val="tx1"/>
                </a:solidFill>
                <a:latin typeface="Times New Roman" panose="02020603050405020304" pitchFamily="18" charset="0"/>
                <a:cs typeface="Times New Roman" panose="02020603050405020304" pitchFamily="18" charset="0"/>
              </a:rPr>
              <a:t>Změna rovnovážné tržní ceny a množství – ovlivněna </a:t>
            </a: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elasticitou tržní nabídky:</a:t>
            </a:r>
          </a:p>
          <a:p>
            <a:pPr algn="just">
              <a:buFont typeface="Wingdings" panose="05000000000000000000" pitchFamily="2" charset="2"/>
              <a:buChar char="Ø"/>
            </a:pPr>
            <a:endParaRPr lang="cs-CZ" altLang="cs-CZ" sz="3600" b="1" dirty="0">
              <a:solidFill>
                <a:srgbClr val="FF0000"/>
              </a:solidFill>
              <a:latin typeface="Times New Roman" panose="02020603050405020304" pitchFamily="18" charset="0"/>
              <a:cs typeface="Times New Roman" panose="02020603050405020304" pitchFamily="18" charset="0"/>
            </a:endParaRPr>
          </a:p>
          <a:p>
            <a:pPr marL="628650" indent="-514350" algn="just">
              <a:buFont typeface="+mj-lt"/>
              <a:buAutoNum type="arabicPeriod"/>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endParaRPr lang="cs-CZ" altLang="cs-CZ" sz="3600" b="1" dirty="0">
              <a:solidFill>
                <a:schemeClr val="tx1"/>
              </a:solidFill>
              <a:latin typeface="Times New Roman" panose="02020603050405020304" pitchFamily="18" charset="0"/>
              <a:cs typeface="Times New Roman" panose="02020603050405020304" pitchFamily="18" charset="0"/>
            </a:endParaRPr>
          </a:p>
          <a:p>
            <a:pPr marL="114300" indent="0" algn="just">
              <a:buNone/>
            </a:pPr>
            <a:endParaRPr lang="cs-CZ" altLang="cs-CZ"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74954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87A4B-EC53-1BE4-AEEC-501A60D2539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E1BD67F-01BB-382E-651D-0E517BF784D7}"/>
              </a:ext>
            </a:extLst>
          </p:cNvPr>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000" b="1" kern="1200" cap="all" dirty="0">
                <a:solidFill>
                  <a:srgbClr val="FF0000"/>
                </a:solidFill>
                <a:latin typeface="+mj-lt"/>
                <a:ea typeface="+mj-ea"/>
                <a:cs typeface="+mj-cs"/>
              </a:rPr>
              <a:t>Vliv posunů křivky tržní nabídky / tržní poptávky na tržní rovnováhu:</a:t>
            </a:r>
          </a:p>
        </p:txBody>
      </p:sp>
      <p:sp>
        <p:nvSpPr>
          <p:cNvPr id="10243" name="Zástupný symbol pro obsah 2">
            <a:extLst>
              <a:ext uri="{FF2B5EF4-FFF2-40B4-BE49-F238E27FC236}">
                <a16:creationId xmlns:a16="http://schemas.microsoft.com/office/drawing/2014/main" id="{DF0E8023-E15A-61FD-7190-EBB46B97156D}"/>
              </a:ext>
            </a:extLst>
          </p:cNvPr>
          <p:cNvSpPr>
            <a:spLocks noGrp="1"/>
          </p:cNvSpPr>
          <p:nvPr>
            <p:ph idx="1" hasCustomPrompt="1"/>
          </p:nvPr>
        </p:nvSpPr>
        <p:spPr>
          <a:xfrm>
            <a:off x="258500" y="1285109"/>
            <a:ext cx="11675000" cy="5085211"/>
          </a:xfrm>
        </p:spPr>
        <p:txBody>
          <a:bodyPr spcFirstLastPara="1" vert="horz" wrap="square" lIns="91440" tIns="45720" rIns="91440" bIns="45720" anchor="t" anchorCtr="0">
            <a:normAutofit fontScale="92500" lnSpcReduction="20000"/>
          </a:bodyPr>
          <a:lstStyle/>
          <a:p>
            <a:pPr marL="538163" indent="-423863" algn="just">
              <a:buFont typeface="+mj-lt"/>
              <a:buAutoNum type="romanUcPeriod"/>
            </a:pP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Velmi neelastická tržní nabídka:</a:t>
            </a:r>
            <a:r>
              <a:rPr lang="cs-CZ" altLang="cs-CZ" sz="3600" b="1" dirty="0">
                <a:solidFill>
                  <a:schemeClr val="tx1"/>
                </a:solidFill>
                <a:latin typeface="Times New Roman" panose="02020603050405020304" pitchFamily="18" charset="0"/>
                <a:cs typeface="Times New Roman" panose="02020603050405020304" pitchFamily="18" charset="0"/>
              </a:rPr>
              <a:t> růst tržní poptávky znamená podstatný růst rovnovážné tržní ceny a jen velmi malý růst rovnovážného množství.</a:t>
            </a:r>
          </a:p>
          <a:p>
            <a:pPr marL="538163" indent="-423863" algn="just">
              <a:buFont typeface="+mj-lt"/>
              <a:buAutoNum type="romanUcPeriod"/>
            </a:pPr>
            <a:endParaRPr lang="cs-CZ" altLang="cs-CZ" sz="3600" b="1" dirty="0">
              <a:solidFill>
                <a:schemeClr val="tx1"/>
              </a:solidFill>
              <a:latin typeface="Times New Roman" panose="02020603050405020304" pitchFamily="18" charset="0"/>
              <a:cs typeface="Times New Roman" panose="02020603050405020304" pitchFamily="18" charset="0"/>
            </a:endParaRPr>
          </a:p>
          <a:p>
            <a:pPr marL="538163" indent="-423863" algn="just">
              <a:buFont typeface="+mj-lt"/>
              <a:buAutoNum type="romanUcPeriod"/>
            </a:pP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Velmi elastická tržní nabídka: </a:t>
            </a:r>
            <a:r>
              <a:rPr lang="cs-CZ" altLang="cs-CZ" sz="3600" b="1" dirty="0">
                <a:solidFill>
                  <a:schemeClr val="tx1"/>
                </a:solidFill>
                <a:latin typeface="Times New Roman" panose="02020603050405020304" pitchFamily="18" charset="0"/>
                <a:cs typeface="Times New Roman" panose="02020603050405020304" pitchFamily="18" charset="0"/>
              </a:rPr>
              <a:t>růst tržní poptávky znamená velmi malý růstu rovnovážné ceny a velké zvýšení rovnovážného množství</a:t>
            </a:r>
          </a:p>
          <a:p>
            <a:pPr marL="538163" indent="-423863" algn="just">
              <a:buFont typeface="+mj-lt"/>
              <a:buAutoNum type="romanUcPeriod"/>
            </a:pPr>
            <a:endParaRPr lang="cs-CZ" altLang="cs-CZ" sz="3600" b="1" dirty="0">
              <a:solidFill>
                <a:schemeClr val="tx1"/>
              </a:solidFill>
              <a:latin typeface="Times New Roman" panose="02020603050405020304" pitchFamily="18" charset="0"/>
              <a:cs typeface="Times New Roman" panose="02020603050405020304" pitchFamily="18" charset="0"/>
            </a:endParaRPr>
          </a:p>
          <a:p>
            <a:pPr marL="447675" indent="-333375" algn="just">
              <a:buFont typeface="+mj-lt"/>
              <a:buAutoNum type="arabicPeriod" startAt="3"/>
            </a:pPr>
            <a:r>
              <a:rPr lang="cs-CZ" altLang="cs-CZ" sz="3600" b="1" dirty="0">
                <a:solidFill>
                  <a:srgbClr val="FF0000"/>
                </a:solidFill>
                <a:latin typeface="Times New Roman" panose="02020603050405020304" pitchFamily="18" charset="0"/>
                <a:cs typeface="Times New Roman" panose="02020603050405020304" pitchFamily="18" charset="0"/>
              </a:rPr>
              <a:t>SOUČASNÉ ZMĚNY NABÍDKY A POPTÁVKY: </a:t>
            </a: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výsledná změna tržní rovnováhy ovlivněna elasticitou tržní nabídky a poptávky a relací jejích posunů. </a:t>
            </a:r>
          </a:p>
          <a:p>
            <a:pPr algn="just">
              <a:buFont typeface="Wingdings" panose="05000000000000000000" pitchFamily="2" charset="2"/>
              <a:buChar char="ü"/>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altLang="cs-CZ" sz="3600" b="1" dirty="0">
              <a:solidFill>
                <a:srgbClr val="FF0000"/>
              </a:solidFill>
              <a:latin typeface="Times New Roman" panose="02020603050405020304" pitchFamily="18" charset="0"/>
              <a:cs typeface="Times New Roman" panose="02020603050405020304" pitchFamily="18" charset="0"/>
            </a:endParaRPr>
          </a:p>
          <a:p>
            <a:pPr marL="628650" indent="-514350" algn="just">
              <a:buFont typeface="+mj-lt"/>
              <a:buAutoNum type="arabicPeriod"/>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endParaRPr lang="cs-CZ" altLang="cs-CZ" sz="3600" b="1" dirty="0">
              <a:solidFill>
                <a:schemeClr val="tx1"/>
              </a:solidFill>
              <a:latin typeface="Times New Roman" panose="02020603050405020304" pitchFamily="18" charset="0"/>
              <a:cs typeface="Times New Roman" panose="02020603050405020304" pitchFamily="18" charset="0"/>
            </a:endParaRPr>
          </a:p>
          <a:p>
            <a:pPr marL="114300" indent="0" algn="just">
              <a:buNone/>
            </a:pPr>
            <a:endParaRPr lang="cs-CZ" altLang="cs-CZ"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559606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0900C-CE37-7A08-9C62-4620D21388C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C32846B-8BAC-FD7E-2DD7-1D817E8DE1E4}"/>
              </a:ext>
            </a:extLst>
          </p:cNvPr>
          <p:cNvSpPr>
            <a:spLocks noGrp="1"/>
          </p:cNvSpPr>
          <p:nvPr>
            <p:ph type="title" hasCustomPrompt="1"/>
          </p:nvPr>
        </p:nvSpPr>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000" b="1" kern="1200" cap="all" dirty="0">
                <a:solidFill>
                  <a:srgbClr val="FF0000"/>
                </a:solidFill>
                <a:latin typeface="+mj-lt"/>
                <a:ea typeface="+mj-ea"/>
                <a:cs typeface="+mj-cs"/>
              </a:rPr>
              <a:t>Rozhodování firmy o výstupu v dlouhém období</a:t>
            </a:r>
          </a:p>
        </p:txBody>
      </p:sp>
      <p:sp>
        <p:nvSpPr>
          <p:cNvPr id="10243" name="Zástupný symbol pro obsah 2">
            <a:extLst>
              <a:ext uri="{FF2B5EF4-FFF2-40B4-BE49-F238E27FC236}">
                <a16:creationId xmlns:a16="http://schemas.microsoft.com/office/drawing/2014/main" id="{DFF7C013-696C-237B-278A-55860AEF070A}"/>
              </a:ext>
            </a:extLst>
          </p:cNvPr>
          <p:cNvSpPr>
            <a:spLocks noGrp="1"/>
          </p:cNvSpPr>
          <p:nvPr>
            <p:ph type="body" idx="1" hasCustomPrompt="1"/>
          </p:nvPr>
        </p:nvSpPr>
        <p:spPr>
          <a:xfrm>
            <a:off x="325120" y="1249680"/>
            <a:ext cx="11480800" cy="5008879"/>
          </a:xfrm>
        </p:spPr>
        <p:txBody>
          <a:bodyPr spcFirstLastPara="1" vert="horz" wrap="square" lIns="91440" tIns="45720" rIns="91440" bIns="45720" anchor="t" anchorCtr="0">
            <a:normAutofit fontScale="62500" lnSpcReduction="20000"/>
          </a:bodyPr>
          <a:lstStyle/>
          <a:p>
            <a:pPr algn="just">
              <a:buFont typeface="Wingdings" panose="05000000000000000000" pitchFamily="2" charset="2"/>
              <a:buChar char="ü"/>
            </a:pPr>
            <a:r>
              <a:rPr lang="cs-CZ" altLang="cs-CZ" sz="3600" b="1" dirty="0">
                <a:solidFill>
                  <a:schemeClr val="tx1"/>
                </a:solidFill>
                <a:latin typeface="Times New Roman" panose="02020603050405020304" pitchFamily="18" charset="0"/>
                <a:cs typeface="Times New Roman" panose="02020603050405020304" pitchFamily="18" charset="0"/>
              </a:rPr>
              <a:t>Východisko: aplikace „zlatého pravidla“ maximalizace zisku na podmínky dlouhého období.</a:t>
            </a:r>
          </a:p>
          <a:p>
            <a:pPr algn="just">
              <a:buFont typeface="Wingdings" panose="05000000000000000000" pitchFamily="2" charset="2"/>
              <a:buChar char="Ø"/>
            </a:pPr>
            <a:r>
              <a:rPr lang="cs-CZ" altLang="cs-CZ" sz="3600" b="1" dirty="0">
                <a:solidFill>
                  <a:schemeClr val="tx1"/>
                </a:solidFill>
                <a:latin typeface="Times New Roman" panose="02020603050405020304" pitchFamily="18" charset="0"/>
                <a:cs typeface="Times New Roman" panose="02020603050405020304" pitchFamily="18" charset="0"/>
              </a:rPr>
              <a:t>Předpoklad: firma může měnit objem všech vstupů  </a:t>
            </a:r>
          </a:p>
          <a:p>
            <a:pPr algn="just">
              <a:buFont typeface="Wingdings" panose="05000000000000000000" pitchFamily="2" charset="2"/>
              <a:buChar char="ü"/>
            </a:pPr>
            <a:r>
              <a:rPr lang="cs-CZ" altLang="cs-CZ" sz="3600" b="1" dirty="0">
                <a:solidFill>
                  <a:srgbClr val="FF0000"/>
                </a:solidFill>
                <a:latin typeface="Times New Roman" panose="02020603050405020304" pitchFamily="18" charset="0"/>
                <a:cs typeface="Times New Roman" panose="02020603050405020304" pitchFamily="18" charset="0"/>
              </a:rPr>
              <a:t>Optimální výstup firmy v dlouhém období: odvozen z rovnosti mezních příjmů a dlouhodobých mezních nákladů: P = MR = LMC.</a:t>
            </a:r>
          </a:p>
          <a:p>
            <a:pPr algn="just">
              <a:buFont typeface="Wingdings" panose="05000000000000000000" pitchFamily="2" charset="2"/>
              <a:buChar char="ü"/>
            </a:pPr>
            <a:r>
              <a:rPr lang="cs-CZ" altLang="cs-CZ" sz="3600" b="1" dirty="0">
                <a:solidFill>
                  <a:schemeClr val="tx1"/>
                </a:solidFill>
                <a:latin typeface="Times New Roman" panose="02020603050405020304" pitchFamily="18" charset="0"/>
                <a:cs typeface="Times New Roman" panose="02020603050405020304" pitchFamily="18" charset="0"/>
              </a:rPr>
              <a:t>Avšak – v dlouhém období: </a:t>
            </a:r>
            <a:r>
              <a:rPr lang="cs-CZ" altLang="cs-CZ" sz="3600" b="1" dirty="0">
                <a:solidFill>
                  <a:srgbClr val="FF0000"/>
                </a:solidFill>
                <a:latin typeface="Times New Roman" panose="02020603050405020304" pitchFamily="18" charset="0"/>
                <a:cs typeface="Times New Roman" panose="02020603050405020304" pitchFamily="18" charset="0"/>
              </a:rPr>
              <a:t>volný vstup / odchod firem do / z odvětví:</a:t>
            </a:r>
          </a:p>
          <a:p>
            <a:pPr algn="just">
              <a:buFont typeface="Wingdings" panose="05000000000000000000" pitchFamily="2" charset="2"/>
              <a:buChar char="Ø"/>
            </a:pPr>
            <a:r>
              <a:rPr lang="cs-CZ" altLang="cs-CZ" sz="3600" b="1" dirty="0">
                <a:solidFill>
                  <a:schemeClr val="tx1"/>
                </a:solidFill>
                <a:latin typeface="Times New Roman" panose="02020603050405020304" pitchFamily="18" charset="0"/>
                <a:cs typeface="Times New Roman" panose="02020603050405020304" pitchFamily="18" charset="0"/>
              </a:rPr>
              <a:t>firmy, mohou investovat kapitál v daném odvětví, konkurovat stávajícím firmám. </a:t>
            </a:r>
          </a:p>
          <a:p>
            <a:pPr algn="just">
              <a:buFont typeface="Wingdings" panose="05000000000000000000" pitchFamily="2" charset="2"/>
              <a:buChar char="Ø"/>
            </a:pPr>
            <a:r>
              <a:rPr lang="cs-CZ" altLang="cs-CZ" sz="3600" b="1" dirty="0">
                <a:solidFill>
                  <a:schemeClr val="tx1"/>
                </a:solidFill>
                <a:latin typeface="Times New Roman" panose="02020603050405020304" pitchFamily="18" charset="0"/>
                <a:cs typeface="Times New Roman" panose="02020603050405020304" pitchFamily="18" charset="0"/>
              </a:rPr>
              <a:t>Nebrání jim v tom tajné dohody, ochranné známky, patenty, licence…</a:t>
            </a:r>
          </a:p>
          <a:p>
            <a:pPr algn="just">
              <a:buFont typeface="Wingdings" panose="05000000000000000000" pitchFamily="2" charset="2"/>
              <a:buChar char="Ø"/>
            </a:pPr>
            <a:r>
              <a:rPr lang="cs-CZ" altLang="cs-CZ" sz="3600" b="1" dirty="0">
                <a:solidFill>
                  <a:schemeClr val="tx1"/>
                </a:solidFill>
                <a:latin typeface="Times New Roman" panose="02020603050405020304" pitchFamily="18" charset="0"/>
                <a:cs typeface="Times New Roman" panose="02020603050405020304" pitchFamily="18" charset="0"/>
              </a:rPr>
              <a:t>Výstup / vstup firem není spojen s žádnými náklady. </a:t>
            </a:r>
          </a:p>
          <a:p>
            <a:pPr algn="just">
              <a:buFont typeface="Wingdings" panose="05000000000000000000" pitchFamily="2" charset="2"/>
              <a:buChar char="Ø"/>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altLang="cs-CZ" sz="3600" b="1" dirty="0">
                <a:solidFill>
                  <a:schemeClr val="tx1"/>
                </a:solidFill>
                <a:latin typeface="Times New Roman" panose="02020603050405020304" pitchFamily="18" charset="0"/>
                <a:cs typeface="Times New Roman" panose="02020603050405020304" pitchFamily="18" charset="0"/>
              </a:rPr>
              <a:t>Dlouhé období = dostatečný časový prostor pro vznik nových / zánik existujících firem. </a:t>
            </a:r>
          </a:p>
          <a:p>
            <a:pPr algn="just">
              <a:buFont typeface="Wingdings" panose="05000000000000000000" pitchFamily="2" charset="2"/>
              <a:buChar char="Ø"/>
            </a:pPr>
            <a:r>
              <a:rPr lang="cs-CZ" altLang="cs-CZ" sz="3600" b="1" dirty="0">
                <a:solidFill>
                  <a:schemeClr val="tx1"/>
                </a:solidFill>
                <a:latin typeface="Times New Roman" panose="02020603050405020304" pitchFamily="18" charset="0"/>
                <a:cs typeface="Times New Roman" panose="02020603050405020304" pitchFamily="18" charset="0"/>
              </a:rPr>
              <a:t>Počet firem v odvětví v dlouhém období determinován: </a:t>
            </a:r>
          </a:p>
          <a:p>
            <a:pPr marL="447675" indent="-333375" algn="just">
              <a:buFont typeface="+mj-lt"/>
              <a:buAutoNum type="romanLcPeriod"/>
            </a:pPr>
            <a:r>
              <a:rPr lang="cs-CZ" altLang="cs-CZ" sz="3600" b="1" dirty="0">
                <a:solidFill>
                  <a:schemeClr val="tx1"/>
                </a:solidFill>
                <a:latin typeface="Times New Roman" panose="02020603050405020304" pitchFamily="18" charset="0"/>
                <a:cs typeface="Times New Roman" panose="02020603050405020304" pitchFamily="18" charset="0"/>
              </a:rPr>
              <a:t>jejich přesunem mezi odvětvími, </a:t>
            </a:r>
          </a:p>
          <a:p>
            <a:pPr marL="447675" indent="-333375" algn="just">
              <a:buFont typeface="+mj-lt"/>
              <a:buAutoNum type="romanLcPeriod"/>
            </a:pPr>
            <a:r>
              <a:rPr lang="cs-CZ" altLang="cs-CZ" sz="3600" b="1" dirty="0">
                <a:solidFill>
                  <a:schemeClr val="tx1"/>
                </a:solidFill>
                <a:latin typeface="Times New Roman" panose="02020603050405020304" pitchFamily="18" charset="0"/>
                <a:cs typeface="Times New Roman" panose="02020603050405020304" pitchFamily="18" charset="0"/>
              </a:rPr>
              <a:t>procesy vzniku / zániku jednotlivých podniků.</a:t>
            </a:r>
          </a:p>
          <a:p>
            <a:pPr algn="just">
              <a:buFont typeface="Wingdings" panose="05000000000000000000" pitchFamily="2" charset="2"/>
              <a:buChar char="ü"/>
            </a:pPr>
            <a:endParaRPr lang="cs-CZ" altLang="cs-CZ" sz="3600" b="1" dirty="0">
              <a:solidFill>
                <a:srgbClr val="FF0000"/>
              </a:solidFill>
              <a:latin typeface="Times New Roman" panose="02020603050405020304" pitchFamily="18" charset="0"/>
              <a:cs typeface="Times New Roman" panose="02020603050405020304" pitchFamily="18" charset="0"/>
            </a:endParaRPr>
          </a:p>
          <a:p>
            <a:pPr marL="628650" indent="-514350" algn="just">
              <a:buFont typeface="+mj-lt"/>
              <a:buAutoNum type="arabicPeriod"/>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endParaRPr lang="cs-CZ" altLang="cs-CZ" sz="3600" b="1" dirty="0">
              <a:solidFill>
                <a:schemeClr val="tx1"/>
              </a:solidFill>
              <a:latin typeface="Times New Roman" panose="02020603050405020304" pitchFamily="18" charset="0"/>
              <a:cs typeface="Times New Roman" panose="02020603050405020304" pitchFamily="18" charset="0"/>
            </a:endParaRPr>
          </a:p>
          <a:p>
            <a:pPr marL="114300" indent="0" algn="just">
              <a:buNone/>
            </a:pPr>
            <a:endParaRPr lang="cs-CZ" altLang="cs-CZ"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871497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6C421C-D9F9-1C75-0365-CB631B2AB34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E0C189A-390D-B2B3-32A9-609E8F945AB6}"/>
              </a:ext>
            </a:extLst>
          </p:cNvPr>
          <p:cNvSpPr>
            <a:spLocks noGrp="1"/>
          </p:cNvSpPr>
          <p:nvPr>
            <p:ph type="title" hasCustomPrompt="1"/>
          </p:nvPr>
        </p:nvSpPr>
        <p:spPr>
          <a:xfrm>
            <a:off x="469209" y="669740"/>
            <a:ext cx="11464290" cy="79742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a:solidFill>
                  <a:srgbClr val="FF0000"/>
                </a:solidFill>
                <a:latin typeface="+mj-lt"/>
                <a:ea typeface="+mj-ea"/>
                <a:cs typeface="+mj-cs"/>
              </a:rPr>
              <a:t>zlaté pravidlo maximalizace zisku</a:t>
            </a:r>
          </a:p>
        </p:txBody>
      </p:sp>
      <p:sp>
        <p:nvSpPr>
          <p:cNvPr id="10243" name="Zástupný symbol pro obsah 2">
            <a:extLst>
              <a:ext uri="{FF2B5EF4-FFF2-40B4-BE49-F238E27FC236}">
                <a16:creationId xmlns:a16="http://schemas.microsoft.com/office/drawing/2014/main" id="{0F87F3BC-A437-85F2-C1ED-AC21305FC8EA}"/>
              </a:ext>
            </a:extLst>
          </p:cNvPr>
          <p:cNvSpPr>
            <a:spLocks noGrp="1"/>
          </p:cNvSpPr>
          <p:nvPr>
            <p:ph idx="1" hasCustomPrompt="1"/>
          </p:nvPr>
        </p:nvSpPr>
        <p:spPr>
          <a:xfrm>
            <a:off x="258501" y="3251200"/>
            <a:ext cx="8508197" cy="3062790"/>
          </a:xfrm>
        </p:spPr>
        <p:txBody>
          <a:bodyPr spcFirstLastPara="1" vert="horz" wrap="square" lIns="91440" tIns="45720" rIns="91440" bIns="45720" anchor="t" anchorCtr="0">
            <a:normAutofit/>
          </a:bodyPr>
          <a:lstStyle/>
          <a:p>
            <a:pPr marL="628650" indent="-514350" algn="just" eaLnBrk="1" hangingPunct="1">
              <a:buFont typeface="+mj-lt"/>
              <a:buAutoNum type="arabicPeriod"/>
            </a:pPr>
            <a:r>
              <a:rPr lang="cs-CZ" altLang="cs-CZ" sz="2400" b="1" dirty="0">
                <a:latin typeface="Times New Roman" panose="02020603050405020304" pitchFamily="18" charset="0"/>
                <a:cs typeface="Times New Roman" panose="02020603050405020304" pitchFamily="18" charset="0"/>
              </a:rPr>
              <a:t>Nutná podmínka maximalizace zisku: MR = MC</a:t>
            </a:r>
          </a:p>
          <a:p>
            <a:pPr marL="628650" indent="-514350" algn="just" eaLnBrk="1" hangingPunct="1">
              <a:buFont typeface="+mj-lt"/>
              <a:buAutoNum type="arabicPeriod"/>
            </a:pPr>
            <a:r>
              <a:rPr lang="cs-CZ" altLang="cs-CZ" sz="2400" dirty="0">
                <a:latin typeface="Times New Roman" panose="02020603050405020304" pitchFamily="18" charset="0"/>
                <a:cs typeface="Times New Roman" panose="02020603050405020304" pitchFamily="18" charset="0"/>
              </a:rPr>
              <a:t>Nezbytné doplnit </a:t>
            </a:r>
            <a:r>
              <a:rPr lang="cs-CZ" altLang="cs-CZ" sz="2400" b="1" dirty="0">
                <a:latin typeface="Times New Roman" panose="02020603050405020304" pitchFamily="18" charset="0"/>
                <a:cs typeface="Times New Roman" panose="02020603050405020304" pitchFamily="18" charset="0"/>
              </a:rPr>
              <a:t>podmínku postačující: </a:t>
            </a:r>
            <a:r>
              <a:rPr lang="cs-CZ" altLang="cs-CZ" sz="2400" dirty="0">
                <a:latin typeface="Times New Roman" panose="02020603050405020304" pitchFamily="18" charset="0"/>
                <a:cs typeface="Times New Roman" panose="02020603050405020304" pitchFamily="18" charset="0"/>
              </a:rPr>
              <a:t>rovnost MR a MC,  tj. směrnic křivek TR a TC: nejen při výrobě výstupu Q*, ale i výstupu Q‘ (viz. obr. Snímek 11). </a:t>
            </a:r>
          </a:p>
          <a:p>
            <a:pPr algn="just" eaLnBrk="1" hangingPunct="1">
              <a:buFont typeface="Wingdings" panose="05000000000000000000" pitchFamily="2" charset="2"/>
              <a:buChar char="Ø"/>
            </a:pPr>
            <a:r>
              <a:rPr lang="cs-CZ" altLang="cs-CZ" sz="2400" b="1" dirty="0">
                <a:latin typeface="Times New Roman" panose="02020603050405020304" pitchFamily="18" charset="0"/>
                <a:cs typeface="Times New Roman" panose="02020603050405020304" pitchFamily="18" charset="0"/>
              </a:rPr>
              <a:t>Podmínka druhého řádu: záporná hodnota druhé derivace funkce zisku podle množství:</a:t>
            </a:r>
          </a:p>
          <a:p>
            <a:pPr algn="just" eaLnBrk="1" hangingPunct="1">
              <a:buFont typeface="Wingdings" panose="05000000000000000000" pitchFamily="2" charset="2"/>
              <a:buChar char="§"/>
            </a:pPr>
            <a:endParaRPr lang="cs-CZ" altLang="cs-CZ" sz="2400" dirty="0">
              <a:latin typeface="Times New Roman" panose="02020603050405020304" pitchFamily="18" charset="0"/>
              <a:cs typeface="Times New Roman" panose="02020603050405020304" pitchFamily="18" charset="0"/>
            </a:endParaRPr>
          </a:p>
          <a:p>
            <a:pPr algn="just" eaLnBrk="1" hangingPunct="1">
              <a:buFont typeface="Wingdings" panose="05000000000000000000" pitchFamily="2" charset="2"/>
              <a:buChar char="v"/>
            </a:pPr>
            <a:endParaRPr lang="cs-CZ" altLang="cs-CZ" sz="2400" dirty="0">
              <a:latin typeface="Times New Roman" panose="02020603050405020304" pitchFamily="18" charset="0"/>
              <a:cs typeface="Times New Roman" panose="02020603050405020304" pitchFamily="18" charset="0"/>
            </a:endParaRPr>
          </a:p>
          <a:p>
            <a:pPr algn="just" eaLnBrk="1" hangingPunct="1">
              <a:buFont typeface="Wingdings" panose="05000000000000000000" pitchFamily="2" charset="2"/>
              <a:buChar char="v"/>
            </a:pPr>
            <a:endParaRPr lang="cs-CZ" altLang="cs-CZ" sz="24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39020A45-0B38-C5E1-5C27-2129165035A9}"/>
              </a:ext>
            </a:extLst>
          </p:cNvPr>
          <p:cNvPicPr>
            <a:picLocks noChangeAspect="1"/>
          </p:cNvPicPr>
          <p:nvPr/>
        </p:nvPicPr>
        <p:blipFill>
          <a:blip r:embed="rId3"/>
          <a:stretch>
            <a:fillRect/>
          </a:stretch>
        </p:blipFill>
        <p:spPr>
          <a:xfrm>
            <a:off x="8898778" y="4392106"/>
            <a:ext cx="3166801" cy="1783080"/>
          </a:xfrm>
          <a:prstGeom prst="rect">
            <a:avLst/>
          </a:prstGeom>
        </p:spPr>
      </p:pic>
      <p:sp>
        <p:nvSpPr>
          <p:cNvPr id="8" name="TextBox 7">
            <a:extLst>
              <a:ext uri="{FF2B5EF4-FFF2-40B4-BE49-F238E27FC236}">
                <a16:creationId xmlns:a16="http://schemas.microsoft.com/office/drawing/2014/main" id="{1422FFA9-1C74-49EB-C854-5B9500479F47}"/>
              </a:ext>
            </a:extLst>
          </p:cNvPr>
          <p:cNvSpPr txBox="1"/>
          <p:nvPr/>
        </p:nvSpPr>
        <p:spPr>
          <a:xfrm>
            <a:off x="469209" y="1574354"/>
            <a:ext cx="10942320" cy="1569660"/>
          </a:xfrm>
          <a:prstGeom prst="rect">
            <a:avLst/>
          </a:prstGeom>
          <a:noFill/>
        </p:spPr>
        <p:txBody>
          <a:bodyPr wrap="square">
            <a:spAutoFit/>
          </a:bodyPr>
          <a:lstStyle/>
          <a:p>
            <a:pPr algn="just" eaLnBrk="1" hangingPunct="1">
              <a:buFont typeface="Wingdings" panose="05000000000000000000" pitchFamily="2" charset="2"/>
              <a:buChar char="§"/>
            </a:pPr>
            <a:r>
              <a:rPr lang="cs-CZ" altLang="cs-CZ" sz="2400" b="1" dirty="0">
                <a:latin typeface="Times New Roman" panose="02020603050405020304" pitchFamily="18" charset="0"/>
                <a:cs typeface="Times New Roman" panose="02020603050405020304" pitchFamily="18" charset="0"/>
              </a:rPr>
              <a:t>„ZLATÉ PRAVIDLO MAXIMALIZACE ZISKU“</a:t>
            </a:r>
            <a:r>
              <a:rPr lang="cs-CZ" altLang="cs-CZ" sz="2400" dirty="0">
                <a:latin typeface="Times New Roman" panose="02020603050405020304" pitchFamily="18" charset="0"/>
                <a:cs typeface="Times New Roman" panose="02020603050405020304" pitchFamily="18" charset="0"/>
              </a:rPr>
              <a:t>: </a:t>
            </a:r>
            <a:r>
              <a:rPr lang="cs-CZ" altLang="cs-CZ" sz="2400" i="1" dirty="0">
                <a:latin typeface="Times New Roman" panose="02020603050405020304" pitchFamily="18" charset="0"/>
                <a:cs typeface="Times New Roman" panose="02020603050405020304" pitchFamily="18" charset="0"/>
              </a:rPr>
              <a:t>pro maximalizaci zisku má firma zvolit takový výstup, při jehož výrobě se rovnají mezní příjmy mezním nákladům. </a:t>
            </a:r>
          </a:p>
          <a:p>
            <a:pPr algn="just" eaLnBrk="1" hangingPunct="1">
              <a:buFont typeface="Wingdings" panose="05000000000000000000" pitchFamily="2" charset="2"/>
              <a:buChar char="Ø"/>
            </a:pPr>
            <a:r>
              <a:rPr lang="cs-CZ" altLang="cs-CZ" sz="2400" dirty="0">
                <a:latin typeface="Times New Roman" panose="02020603050405020304" pitchFamily="18" charset="0"/>
                <a:cs typeface="Times New Roman" panose="02020603050405020304" pitchFamily="18" charset="0"/>
              </a:rPr>
              <a:t>Název – proto, že se jim řídí </a:t>
            </a:r>
            <a:r>
              <a:rPr lang="cs-CZ" altLang="cs-CZ" sz="2400" b="1" dirty="0">
                <a:latin typeface="Times New Roman" panose="02020603050405020304" pitchFamily="18" charset="0"/>
                <a:cs typeface="Times New Roman" panose="02020603050405020304" pitchFamily="18" charset="0"/>
              </a:rPr>
              <a:t>jakákoliv firma maximalizující zisk </a:t>
            </a:r>
            <a:r>
              <a:rPr lang="cs-CZ" altLang="cs-CZ" sz="2400" dirty="0">
                <a:latin typeface="Times New Roman" panose="02020603050405020304" pitchFamily="18" charset="0"/>
                <a:cs typeface="Times New Roman" panose="02020603050405020304" pitchFamily="18" charset="0"/>
              </a:rPr>
              <a:t>nezávisle na typu tržní struktury. </a:t>
            </a:r>
          </a:p>
        </p:txBody>
      </p:sp>
      <p:sp>
        <p:nvSpPr>
          <p:cNvPr id="9" name="Arrow: Right 8">
            <a:extLst>
              <a:ext uri="{FF2B5EF4-FFF2-40B4-BE49-F238E27FC236}">
                <a16:creationId xmlns:a16="http://schemas.microsoft.com/office/drawing/2014/main" id="{0E2A7F07-F899-5F1A-35F8-408CDCA5647B}"/>
              </a:ext>
            </a:extLst>
          </p:cNvPr>
          <p:cNvSpPr/>
          <p:nvPr/>
        </p:nvSpPr>
        <p:spPr>
          <a:xfrm>
            <a:off x="6786880" y="5659120"/>
            <a:ext cx="2021840" cy="1930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8983864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8AD1A-FBEB-0761-EDCE-F520C704B21A}"/>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E8EC59A-D1A9-9EC9-C045-A7D1AAC2B03A}"/>
              </a:ext>
            </a:extLst>
          </p:cNvPr>
          <p:cNvSpPr>
            <a:spLocks noGrp="1"/>
          </p:cNvSpPr>
          <p:nvPr>
            <p:ph type="title" hasCustomPrompt="1"/>
          </p:nvPr>
        </p:nvSpPr>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000" b="1" kern="1200" cap="all" dirty="0">
                <a:solidFill>
                  <a:srgbClr val="FF0000"/>
                </a:solidFill>
                <a:latin typeface="+mj-lt"/>
                <a:ea typeface="+mj-ea"/>
                <a:cs typeface="+mj-cs"/>
              </a:rPr>
              <a:t>Rozhodování firmy o výstupu v dlouhém období</a:t>
            </a:r>
          </a:p>
        </p:txBody>
      </p:sp>
      <p:sp>
        <p:nvSpPr>
          <p:cNvPr id="10243" name="Zástupný symbol pro obsah 2">
            <a:extLst>
              <a:ext uri="{FF2B5EF4-FFF2-40B4-BE49-F238E27FC236}">
                <a16:creationId xmlns:a16="http://schemas.microsoft.com/office/drawing/2014/main" id="{E7EC5883-E40E-A6EF-5793-2EE882A867AC}"/>
              </a:ext>
            </a:extLst>
          </p:cNvPr>
          <p:cNvSpPr>
            <a:spLocks noGrp="1"/>
          </p:cNvSpPr>
          <p:nvPr>
            <p:ph type="body" idx="1" hasCustomPrompt="1"/>
          </p:nvPr>
        </p:nvSpPr>
        <p:spPr>
          <a:xfrm>
            <a:off x="325120" y="1249680"/>
            <a:ext cx="11480800" cy="5008879"/>
          </a:xfrm>
        </p:spPr>
        <p:txBody>
          <a:bodyPr spcFirstLastPara="1" vert="horz" wrap="square" lIns="91440" tIns="45720" rIns="91440" bIns="45720" anchor="t" anchorCtr="0">
            <a:normAutofit fontScale="92500" lnSpcReduction="10000"/>
          </a:bodyPr>
          <a:lstStyle/>
          <a:p>
            <a:pPr algn="just">
              <a:buFont typeface="Wingdings" panose="05000000000000000000" pitchFamily="2" charset="2"/>
              <a:buChar char="ü"/>
            </a:pPr>
            <a:r>
              <a:rPr lang="cs-CZ" altLang="cs-CZ" b="1" dirty="0">
                <a:solidFill>
                  <a:schemeClr val="tx1"/>
                </a:solidFill>
                <a:latin typeface="Times New Roman" panose="02020603050405020304" pitchFamily="18" charset="0"/>
                <a:cs typeface="Times New Roman" panose="02020603050405020304" pitchFamily="18" charset="0"/>
              </a:rPr>
              <a:t>Firmy v odvětví – </a:t>
            </a:r>
            <a:r>
              <a:rPr lang="cs-CZ" altLang="cs-CZ" b="1" dirty="0">
                <a:solidFill>
                  <a:schemeClr val="tx1"/>
                </a:solidFill>
                <a:highlight>
                  <a:srgbClr val="FFFF00"/>
                </a:highlight>
                <a:latin typeface="Times New Roman" panose="02020603050405020304" pitchFamily="18" charset="0"/>
                <a:cs typeface="Times New Roman" panose="02020603050405020304" pitchFamily="18" charset="0"/>
              </a:rPr>
              <a:t>ekonomický zisk </a:t>
            </a:r>
            <a:r>
              <a:rPr lang="cs-CZ" altLang="cs-CZ" b="1" dirty="0">
                <a:solidFill>
                  <a:schemeClr val="tx1"/>
                </a:solidFill>
                <a:latin typeface="Times New Roman" panose="02020603050405020304" pitchFamily="18" charset="0"/>
                <a:cs typeface="Times New Roman" panose="02020603050405020304" pitchFamily="18" charset="0"/>
              </a:rPr>
              <a:t>=&gt; impuls pro </a:t>
            </a:r>
            <a:r>
              <a:rPr lang="cs-CZ" altLang="cs-CZ" b="1" dirty="0">
                <a:solidFill>
                  <a:schemeClr val="tx1"/>
                </a:solidFill>
                <a:highlight>
                  <a:srgbClr val="FFFF00"/>
                </a:highlight>
                <a:latin typeface="Times New Roman" panose="02020603050405020304" pitchFamily="18" charset="0"/>
                <a:cs typeface="Times New Roman" panose="02020603050405020304" pitchFamily="18" charset="0"/>
              </a:rPr>
              <a:t>příchod dalších firem. </a:t>
            </a:r>
          </a:p>
          <a:p>
            <a:pPr algn="just">
              <a:buFont typeface="Wingdings" panose="05000000000000000000" pitchFamily="2" charset="2"/>
              <a:buChar char="ü"/>
            </a:pPr>
            <a:r>
              <a:rPr lang="cs-CZ" altLang="cs-CZ" b="1" dirty="0">
                <a:solidFill>
                  <a:schemeClr val="tx1"/>
                </a:solidFill>
                <a:latin typeface="Times New Roman" panose="02020603050405020304" pitchFamily="18" charset="0"/>
                <a:cs typeface="Times New Roman" panose="02020603050405020304" pitchFamily="18" charset="0"/>
              </a:rPr>
              <a:t>Větší počet firem v odvětví vyrobí větší objem výstupu =&gt; růst tržní nabídky = posun křivky nabídky odvětví doprava dolů =&gt; pokles tržní ceny a zisku firem. </a:t>
            </a:r>
          </a:p>
          <a:p>
            <a:pPr algn="just">
              <a:buFont typeface="Wingdings" panose="05000000000000000000" pitchFamily="2" charset="2"/>
              <a:buChar char="ü"/>
            </a:pPr>
            <a:r>
              <a:rPr lang="cs-CZ" altLang="cs-CZ" b="1" dirty="0">
                <a:solidFill>
                  <a:schemeClr val="tx1"/>
                </a:solidFill>
                <a:latin typeface="Times New Roman" panose="02020603050405020304" pitchFamily="18" charset="0"/>
                <a:cs typeface="Times New Roman" panose="02020603050405020304" pitchFamily="18" charset="0"/>
              </a:rPr>
              <a:t>Příchod nových firem do odvětví – dokud tržní cena neklesne na úroveň průměrných nákladů: </a:t>
            </a:r>
            <a:r>
              <a:rPr lang="cs-CZ" altLang="cs-CZ" b="1" dirty="0">
                <a:solidFill>
                  <a:srgbClr val="FF0000"/>
                </a:solidFill>
                <a:latin typeface="Times New Roman" panose="02020603050405020304" pitchFamily="18" charset="0"/>
                <a:cs typeface="Times New Roman" panose="02020603050405020304" pitchFamily="18" charset="0"/>
              </a:rPr>
              <a:t>P = AR = LAC =&gt; ekonomický zisk na nulu. </a:t>
            </a:r>
          </a:p>
          <a:p>
            <a:pPr algn="just">
              <a:buFont typeface="Wingdings" panose="05000000000000000000" pitchFamily="2" charset="2"/>
              <a:buChar char="Ø"/>
            </a:pPr>
            <a:r>
              <a:rPr lang="cs-CZ" altLang="cs-CZ" b="1" dirty="0">
                <a:solidFill>
                  <a:schemeClr val="tx1"/>
                </a:solidFill>
                <a:latin typeface="Times New Roman" panose="02020603050405020304" pitchFamily="18" charset="0"/>
                <a:cs typeface="Times New Roman" panose="02020603050405020304" pitchFamily="18" charset="0"/>
              </a:rPr>
              <a:t>=&gt; do odvětví nepřichází žádná firma, žádná z něj neodchází:</a:t>
            </a:r>
          </a:p>
          <a:p>
            <a:pPr algn="just">
              <a:buFont typeface="Wingdings" panose="05000000000000000000" pitchFamily="2" charset="2"/>
              <a:buChar char="Ø"/>
            </a:pPr>
            <a:r>
              <a:rPr lang="cs-CZ" altLang="cs-CZ" b="1" dirty="0">
                <a:solidFill>
                  <a:schemeClr val="tx1"/>
                </a:solidFill>
                <a:latin typeface="Times New Roman" panose="02020603050405020304" pitchFamily="18" charset="0"/>
                <a:cs typeface="Times New Roman" panose="02020603050405020304" pitchFamily="18" charset="0"/>
              </a:rPr>
              <a:t>alternativní uplatnění zdrojů v jiném odvětví = stejný výnos. </a:t>
            </a:r>
          </a:p>
          <a:p>
            <a:pPr algn="just">
              <a:buFont typeface="Wingdings" panose="05000000000000000000" pitchFamily="2" charset="2"/>
              <a:buChar char="ü"/>
            </a:pPr>
            <a:r>
              <a:rPr lang="cs-CZ" altLang="cs-CZ" b="1" dirty="0">
                <a:solidFill>
                  <a:schemeClr val="tx1"/>
                </a:solidFill>
                <a:latin typeface="Times New Roman" panose="02020603050405020304" pitchFamily="18" charset="0"/>
                <a:cs typeface="Times New Roman" panose="02020603050405020304" pitchFamily="18" charset="0"/>
              </a:rPr>
              <a:t>Počet firem v odvětví = rovnovážný.</a:t>
            </a:r>
          </a:p>
          <a:p>
            <a:pPr algn="just">
              <a:buFont typeface="Wingdings" panose="05000000000000000000" pitchFamily="2" charset="2"/>
              <a:buChar char="ü"/>
            </a:pPr>
            <a:endParaRPr lang="cs-CZ" altLang="cs-CZ" b="1" dirty="0">
              <a:solidFill>
                <a:srgbClr val="FF0000"/>
              </a:solidFill>
              <a:latin typeface="Times New Roman" panose="02020603050405020304" pitchFamily="18" charset="0"/>
              <a:cs typeface="Times New Roman" panose="02020603050405020304" pitchFamily="18" charset="0"/>
            </a:endParaRPr>
          </a:p>
          <a:p>
            <a:pPr marL="628650" indent="-514350" algn="just">
              <a:buFont typeface="+mj-lt"/>
              <a:buAutoNum type="arabicPeriod"/>
            </a:pPr>
            <a:endParaRPr lang="cs-CZ" altLang="cs-CZ" b="1" dirty="0">
              <a:solidFill>
                <a:schemeClr val="tx1"/>
              </a:solidFill>
              <a:latin typeface="Times New Roman" panose="02020603050405020304" pitchFamily="18" charset="0"/>
              <a:cs typeface="Times New Roman" panose="02020603050405020304" pitchFamily="18" charset="0"/>
            </a:endParaRPr>
          </a:p>
          <a:p>
            <a:pPr algn="just"/>
            <a:endParaRPr lang="cs-CZ" altLang="cs-CZ" b="1" dirty="0">
              <a:solidFill>
                <a:schemeClr val="tx1"/>
              </a:solidFill>
              <a:latin typeface="Times New Roman" panose="02020603050405020304" pitchFamily="18" charset="0"/>
              <a:cs typeface="Times New Roman" panose="02020603050405020304" pitchFamily="18" charset="0"/>
            </a:endParaRPr>
          </a:p>
          <a:p>
            <a:pPr marL="114300" indent="0" algn="just">
              <a:buNone/>
            </a:pPr>
            <a:endParaRPr lang="cs-CZ" altLang="cs-CZ"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486223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D1E8D0-77C5-AA3D-F608-E7FD88FA721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5F700A6-8FDA-1902-E3D9-12777180233C}"/>
              </a:ext>
            </a:extLst>
          </p:cNvPr>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000" b="1" kern="1200" cap="all" dirty="0">
                <a:solidFill>
                  <a:srgbClr val="FF0000"/>
                </a:solidFill>
                <a:latin typeface="+mj-lt"/>
                <a:ea typeface="+mj-ea"/>
                <a:cs typeface="+mj-cs"/>
              </a:rPr>
              <a:t>Rozhodování firmy o výstupu v dlouhém období</a:t>
            </a:r>
          </a:p>
        </p:txBody>
      </p:sp>
      <p:sp>
        <p:nvSpPr>
          <p:cNvPr id="10243" name="Zástupný symbol pro obsah 2">
            <a:extLst>
              <a:ext uri="{FF2B5EF4-FFF2-40B4-BE49-F238E27FC236}">
                <a16:creationId xmlns:a16="http://schemas.microsoft.com/office/drawing/2014/main" id="{66CF0BB9-E5F4-ABFD-8715-22904E8ED750}"/>
              </a:ext>
            </a:extLst>
          </p:cNvPr>
          <p:cNvSpPr>
            <a:spLocks noGrp="1"/>
          </p:cNvSpPr>
          <p:nvPr>
            <p:ph idx="1" hasCustomPrompt="1"/>
          </p:nvPr>
        </p:nvSpPr>
        <p:spPr>
          <a:xfrm>
            <a:off x="258500" y="1285109"/>
            <a:ext cx="11675000" cy="5085211"/>
          </a:xfrm>
        </p:spPr>
        <p:txBody>
          <a:bodyPr spcFirstLastPara="1" vert="horz" wrap="square" lIns="91440" tIns="45720" rIns="91440" bIns="45720" anchor="t" anchorCtr="0">
            <a:normAutofit lnSpcReduction="10000"/>
          </a:bodyPr>
          <a:lstStyle/>
          <a:p>
            <a:pPr algn="just">
              <a:buFont typeface="Wingdings" panose="05000000000000000000" pitchFamily="2" charset="2"/>
              <a:buChar char="ü"/>
            </a:pPr>
            <a:r>
              <a:rPr lang="cs-CZ" altLang="cs-CZ" sz="3600" b="1" dirty="0">
                <a:solidFill>
                  <a:schemeClr val="tx1"/>
                </a:solidFill>
                <a:latin typeface="Times New Roman" panose="02020603050405020304" pitchFamily="18" charset="0"/>
                <a:cs typeface="Times New Roman" panose="02020603050405020304" pitchFamily="18" charset="0"/>
              </a:rPr>
              <a:t>Firmy v odvětví – </a:t>
            </a: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krátkodobá ztráta =&gt; řada firem odvětví opustí: </a:t>
            </a:r>
          </a:p>
          <a:p>
            <a:pPr algn="just">
              <a:buFont typeface="Wingdings" panose="05000000000000000000" pitchFamily="2" charset="2"/>
              <a:buChar char="ü"/>
            </a:pPr>
            <a:r>
              <a:rPr lang="cs-CZ" altLang="cs-CZ" sz="3600" b="1" dirty="0">
                <a:solidFill>
                  <a:schemeClr val="tx1"/>
                </a:solidFill>
                <a:latin typeface="Times New Roman" panose="02020603050405020304" pitchFamily="18" charset="0"/>
                <a:cs typeface="Times New Roman" panose="02020603050405020304" pitchFamily="18" charset="0"/>
              </a:rPr>
              <a:t>Pokles výstupu odvětví =&gt; posun křivky tržní nabídky doleva nahoru:</a:t>
            </a:r>
          </a:p>
          <a:p>
            <a:pPr algn="just">
              <a:buFont typeface="Wingdings" panose="05000000000000000000" pitchFamily="2" charset="2"/>
              <a:buChar char="ü"/>
            </a:pPr>
            <a:r>
              <a:rPr lang="cs-CZ" altLang="cs-CZ" sz="3600" b="1" dirty="0">
                <a:solidFill>
                  <a:schemeClr val="tx1"/>
                </a:solidFill>
                <a:latin typeface="Times New Roman" panose="02020603050405020304" pitchFamily="18" charset="0"/>
                <a:cs typeface="Times New Roman" panose="02020603050405020304" pitchFamily="18" charset="0"/>
              </a:rPr>
              <a:t>Růst tržní ceny (za jinak nezměněných okolností):</a:t>
            </a:r>
          </a:p>
          <a:p>
            <a:pPr algn="just">
              <a:buFont typeface="Wingdings" panose="05000000000000000000" pitchFamily="2" charset="2"/>
              <a:buChar char="Ø"/>
            </a:pPr>
            <a:r>
              <a:rPr lang="cs-CZ" altLang="cs-CZ" sz="3600" b="1" dirty="0">
                <a:solidFill>
                  <a:schemeClr val="tx1"/>
                </a:solidFill>
                <a:latin typeface="Times New Roman" panose="02020603050405020304" pitchFamily="18" charset="0"/>
                <a:cs typeface="Times New Roman" panose="02020603050405020304" pitchFamily="18" charset="0"/>
              </a:rPr>
              <a:t>do výše průměrných nákladů =&gt; nulový ekonomický zisk =&gt; </a:t>
            </a:r>
          </a:p>
          <a:p>
            <a:pPr algn="just">
              <a:buFont typeface="Wingdings" panose="05000000000000000000" pitchFamily="2" charset="2"/>
              <a:buChar char="Ø"/>
            </a:pPr>
            <a:r>
              <a:rPr lang="cs-CZ" altLang="cs-CZ" sz="3600" b="1" dirty="0">
                <a:solidFill>
                  <a:schemeClr val="tx1"/>
                </a:solidFill>
                <a:latin typeface="Times New Roman" panose="02020603050405020304" pitchFamily="18" charset="0"/>
                <a:cs typeface="Times New Roman" panose="02020603050405020304" pitchFamily="18" charset="0"/>
              </a:rPr>
              <a:t>Není důvod odvětví opouštět: stejná míra </a:t>
            </a:r>
            <a:r>
              <a:rPr lang="cs-CZ" altLang="cs-CZ" sz="3600" b="1" dirty="0" err="1">
                <a:solidFill>
                  <a:schemeClr val="tx1"/>
                </a:solidFill>
                <a:latin typeface="Times New Roman" panose="02020603050405020304" pitchFamily="18" charset="0"/>
                <a:cs typeface="Times New Roman" panose="02020603050405020304" pitchFamily="18" charset="0"/>
              </a:rPr>
              <a:t>výnosuv</a:t>
            </a:r>
            <a:r>
              <a:rPr lang="cs-CZ" altLang="cs-CZ" sz="3600" b="1" dirty="0">
                <a:solidFill>
                  <a:schemeClr val="tx1"/>
                </a:solidFill>
                <a:latin typeface="Times New Roman" panose="02020603050405020304" pitchFamily="18" charset="0"/>
                <a:cs typeface="Times New Roman" panose="02020603050405020304" pitchFamily="18" charset="0"/>
              </a:rPr>
              <a:t> jiných odvětvích. </a:t>
            </a:r>
          </a:p>
          <a:p>
            <a:pPr algn="just">
              <a:buFont typeface="Wingdings" panose="05000000000000000000" pitchFamily="2" charset="2"/>
              <a:buChar char="ü"/>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altLang="cs-CZ" sz="3600" b="1" dirty="0">
              <a:solidFill>
                <a:srgbClr val="FF0000"/>
              </a:solidFill>
              <a:latin typeface="Times New Roman" panose="02020603050405020304" pitchFamily="18" charset="0"/>
              <a:cs typeface="Times New Roman" panose="02020603050405020304" pitchFamily="18" charset="0"/>
            </a:endParaRPr>
          </a:p>
          <a:p>
            <a:pPr marL="628650" indent="-514350" algn="just">
              <a:buFont typeface="+mj-lt"/>
              <a:buAutoNum type="arabicPeriod"/>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endParaRPr lang="cs-CZ" altLang="cs-CZ" sz="3600" b="1" dirty="0">
              <a:solidFill>
                <a:schemeClr val="tx1"/>
              </a:solidFill>
              <a:latin typeface="Times New Roman" panose="02020603050405020304" pitchFamily="18" charset="0"/>
              <a:cs typeface="Times New Roman" panose="02020603050405020304" pitchFamily="18" charset="0"/>
            </a:endParaRPr>
          </a:p>
          <a:p>
            <a:pPr marL="114300" indent="0" algn="just">
              <a:buNone/>
            </a:pPr>
            <a:endParaRPr lang="cs-CZ" altLang="cs-CZ"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203305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F91FC-2BDC-235F-25BC-F2FD0DB9575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D585006-5AD3-4864-E155-47B2C2F340E3}"/>
              </a:ext>
            </a:extLst>
          </p:cNvPr>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000" b="1" kern="1200" cap="all" dirty="0">
                <a:solidFill>
                  <a:srgbClr val="FF0000"/>
                </a:solidFill>
                <a:latin typeface="+mj-lt"/>
                <a:ea typeface="+mj-ea"/>
                <a:cs typeface="+mj-cs"/>
              </a:rPr>
              <a:t>Rozhodování firmy o výstupu v dlouhém období</a:t>
            </a:r>
          </a:p>
        </p:txBody>
      </p:sp>
      <p:sp>
        <p:nvSpPr>
          <p:cNvPr id="10243" name="Zástupný symbol pro obsah 2">
            <a:extLst>
              <a:ext uri="{FF2B5EF4-FFF2-40B4-BE49-F238E27FC236}">
                <a16:creationId xmlns:a16="http://schemas.microsoft.com/office/drawing/2014/main" id="{BC491F2D-D6C3-1DAE-DC1D-FAC0A1D9EA20}"/>
              </a:ext>
            </a:extLst>
          </p:cNvPr>
          <p:cNvSpPr>
            <a:spLocks noGrp="1"/>
          </p:cNvSpPr>
          <p:nvPr>
            <p:ph idx="1" hasCustomPrompt="1"/>
          </p:nvPr>
        </p:nvSpPr>
        <p:spPr>
          <a:xfrm>
            <a:off x="258500" y="1285109"/>
            <a:ext cx="11675000" cy="5085211"/>
          </a:xfrm>
        </p:spPr>
        <p:txBody>
          <a:bodyPr spcFirstLastPara="1" vert="horz" wrap="square" lIns="91440" tIns="45720" rIns="91440" bIns="45720" anchor="t" anchorCtr="0">
            <a:normAutofit fontScale="92500"/>
          </a:bodyPr>
          <a:lstStyle/>
          <a:p>
            <a:pPr algn="just">
              <a:buFont typeface="Wingdings" panose="05000000000000000000" pitchFamily="2" charset="2"/>
              <a:buChar char="ü"/>
            </a:pPr>
            <a:r>
              <a:rPr lang="cs-CZ" altLang="cs-CZ" sz="3600" b="1" dirty="0">
                <a:solidFill>
                  <a:schemeClr val="tx1"/>
                </a:solidFill>
                <a:latin typeface="Times New Roman" panose="02020603050405020304" pitchFamily="18" charset="0"/>
                <a:cs typeface="Times New Roman" panose="02020603050405020304" pitchFamily="18" charset="0"/>
              </a:rPr>
              <a:t>V DK odvětví – není možné, aby TR dlouhodobě převyšovaly TC, a opačně. </a:t>
            </a:r>
          </a:p>
          <a:p>
            <a:pPr algn="just">
              <a:buFont typeface="Wingdings" panose="05000000000000000000" pitchFamily="2" charset="2"/>
              <a:buChar char="ü"/>
            </a:pPr>
            <a:r>
              <a:rPr lang="cs-CZ" altLang="cs-CZ" sz="3600" b="1" dirty="0">
                <a:solidFill>
                  <a:schemeClr val="tx1"/>
                </a:solidFill>
                <a:latin typeface="Times New Roman" panose="02020603050405020304" pitchFamily="18" charset="0"/>
                <a:cs typeface="Times New Roman" panose="02020603050405020304" pitchFamily="18" charset="0"/>
              </a:rPr>
              <a:t>V dlouhém období &gt;&gt;&gt; k vyrovnanosti TR a TC =&gt; k nulovému ekonomickému zisku:</a:t>
            </a:r>
          </a:p>
          <a:p>
            <a:pPr algn="just">
              <a:buFont typeface="Wingdings" panose="05000000000000000000" pitchFamily="2" charset="2"/>
              <a:buChar char="Ø"/>
            </a:pPr>
            <a:r>
              <a:rPr lang="cs-CZ" altLang="cs-CZ" sz="3600" b="1" dirty="0">
                <a:solidFill>
                  <a:schemeClr val="tx1"/>
                </a:solidFill>
                <a:latin typeface="Times New Roman" panose="02020603050405020304" pitchFamily="18" charset="0"/>
                <a:cs typeface="Times New Roman" panose="02020603050405020304" pitchFamily="18" charset="0"/>
              </a:rPr>
              <a:t>Bod vyrovnání výnosů s náklady = </a:t>
            </a:r>
            <a:r>
              <a:rPr lang="cs-CZ" altLang="cs-CZ" sz="3600" b="1" dirty="0">
                <a:solidFill>
                  <a:srgbClr val="FF0000"/>
                </a:solidFill>
                <a:latin typeface="Times New Roman" panose="02020603050405020304" pitchFamily="18" charset="0"/>
                <a:cs typeface="Times New Roman" panose="02020603050405020304" pitchFamily="18" charset="0"/>
              </a:rPr>
              <a:t>BOD ZVRATU. </a:t>
            </a:r>
            <a:r>
              <a:rPr lang="cs-CZ" altLang="cs-CZ" sz="3600" b="1" dirty="0">
                <a:solidFill>
                  <a:schemeClr val="tx1"/>
                </a:solidFill>
                <a:latin typeface="Times New Roman" panose="02020603050405020304" pitchFamily="18" charset="0"/>
                <a:cs typeface="Times New Roman" panose="02020603050405020304" pitchFamily="18" charset="0"/>
              </a:rPr>
              <a:t>=&gt;</a:t>
            </a:r>
            <a:endParaRPr lang="cs-CZ" altLang="cs-CZ" sz="3600" b="1" dirty="0">
              <a:solidFill>
                <a:srgbClr val="FF0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altLang="cs-CZ" sz="3600" b="1" dirty="0">
                <a:solidFill>
                  <a:schemeClr val="tx1"/>
                </a:solidFill>
                <a:latin typeface="Times New Roman" panose="02020603050405020304" pitchFamily="18" charset="0"/>
                <a:cs typeface="Times New Roman" panose="02020603050405020304" pitchFamily="18" charset="0"/>
              </a:rPr>
              <a:t>Optimální výstup DK firmy v dlouhém období determinován 2 podmínkami: </a:t>
            </a:r>
          </a:p>
          <a:p>
            <a:pPr marL="857250" indent="-742950" algn="just">
              <a:buFont typeface="+mj-lt"/>
              <a:buAutoNum type="arabicPeriod"/>
            </a:pPr>
            <a:r>
              <a:rPr lang="cs-CZ" altLang="cs-CZ" sz="3600" b="1" dirty="0">
                <a:solidFill>
                  <a:schemeClr val="tx1"/>
                </a:solidFill>
                <a:latin typeface="Times New Roman" panose="02020603050405020304" pitchFamily="18" charset="0"/>
                <a:cs typeface="Times New Roman" panose="02020603050405020304" pitchFamily="18" charset="0"/>
              </a:rPr>
              <a:t>Nutnou podmínkou maximalizace zisku: </a:t>
            </a: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P = MR = LMC; </a:t>
            </a:r>
          </a:p>
          <a:p>
            <a:pPr marL="857250" indent="-742950" algn="just">
              <a:buFont typeface="+mj-lt"/>
              <a:buAutoNum type="arabicPeriod"/>
            </a:pPr>
            <a:r>
              <a:rPr lang="cs-CZ" altLang="cs-CZ" sz="3600" b="1" dirty="0">
                <a:solidFill>
                  <a:schemeClr val="tx1"/>
                </a:solidFill>
                <a:latin typeface="Times New Roman" panose="02020603050405020304" pitchFamily="18" charset="0"/>
                <a:cs typeface="Times New Roman" panose="02020603050405020304" pitchFamily="18" charset="0"/>
              </a:rPr>
              <a:t>Podmínkou nulového ekonomického zisku: </a:t>
            </a: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P = AR = LAC.</a:t>
            </a:r>
            <a:r>
              <a:rPr lang="cs-CZ" altLang="cs-CZ" sz="3600" b="1" dirty="0">
                <a:solidFill>
                  <a:schemeClr val="tx1"/>
                </a:solidFill>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ü"/>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altLang="cs-CZ" sz="3600" b="1" dirty="0">
              <a:solidFill>
                <a:srgbClr val="FF0000"/>
              </a:solidFill>
              <a:latin typeface="Times New Roman" panose="02020603050405020304" pitchFamily="18" charset="0"/>
              <a:cs typeface="Times New Roman" panose="02020603050405020304" pitchFamily="18" charset="0"/>
            </a:endParaRPr>
          </a:p>
          <a:p>
            <a:pPr marL="628650" indent="-514350" algn="just">
              <a:buFont typeface="+mj-lt"/>
              <a:buAutoNum type="arabicPeriod"/>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endParaRPr lang="cs-CZ" altLang="cs-CZ" sz="3600" b="1" dirty="0">
              <a:solidFill>
                <a:schemeClr val="tx1"/>
              </a:solidFill>
              <a:latin typeface="Times New Roman" panose="02020603050405020304" pitchFamily="18" charset="0"/>
              <a:cs typeface="Times New Roman" panose="02020603050405020304" pitchFamily="18" charset="0"/>
            </a:endParaRPr>
          </a:p>
          <a:p>
            <a:pPr marL="114300" indent="0" algn="just">
              <a:buNone/>
            </a:pPr>
            <a:endParaRPr lang="cs-CZ" altLang="cs-CZ" sz="3600" b="1" dirty="0">
              <a:solidFill>
                <a:schemeClr val="tx1"/>
              </a:solidFill>
              <a:latin typeface="Times New Roman" panose="02020603050405020304" pitchFamily="18" charset="0"/>
              <a:cs typeface="Times New Roman" panose="02020603050405020304" pitchFamily="18" charset="0"/>
            </a:endParaRPr>
          </a:p>
        </p:txBody>
      </p:sp>
      <p:sp>
        <p:nvSpPr>
          <p:cNvPr id="3" name="Arrow: Right 2">
            <a:extLst>
              <a:ext uri="{FF2B5EF4-FFF2-40B4-BE49-F238E27FC236}">
                <a16:creationId xmlns:a16="http://schemas.microsoft.com/office/drawing/2014/main" id="{1DBDFD75-8131-E204-D584-26561B9E679D}"/>
              </a:ext>
            </a:extLst>
          </p:cNvPr>
          <p:cNvSpPr/>
          <p:nvPr/>
        </p:nvSpPr>
        <p:spPr>
          <a:xfrm>
            <a:off x="11490960" y="4744720"/>
            <a:ext cx="442540" cy="2032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3210690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A09A5-D8CC-055D-2159-0E100AB9BB1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58FBCA4-A1BE-A30E-9AA0-2F94041AB7FB}"/>
              </a:ext>
            </a:extLst>
          </p:cNvPr>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000" b="1" kern="1200" cap="all" dirty="0">
                <a:solidFill>
                  <a:srgbClr val="FF0000"/>
                </a:solidFill>
                <a:latin typeface="+mj-lt"/>
                <a:ea typeface="+mj-ea"/>
                <a:cs typeface="+mj-cs"/>
              </a:rPr>
              <a:t>Rozhodování firmy o výstupu v dlouhém období</a:t>
            </a:r>
          </a:p>
        </p:txBody>
      </p:sp>
      <p:sp>
        <p:nvSpPr>
          <p:cNvPr id="10243" name="Zástupný symbol pro obsah 2">
            <a:extLst>
              <a:ext uri="{FF2B5EF4-FFF2-40B4-BE49-F238E27FC236}">
                <a16:creationId xmlns:a16="http://schemas.microsoft.com/office/drawing/2014/main" id="{125CD11A-2262-128B-0934-7E2961AA33C5}"/>
              </a:ext>
            </a:extLst>
          </p:cNvPr>
          <p:cNvSpPr>
            <a:spLocks noGrp="1"/>
          </p:cNvSpPr>
          <p:nvPr>
            <p:ph idx="1" hasCustomPrompt="1"/>
          </p:nvPr>
        </p:nvSpPr>
        <p:spPr>
          <a:xfrm>
            <a:off x="258500" y="1285109"/>
            <a:ext cx="11675000" cy="5085211"/>
          </a:xfrm>
        </p:spPr>
        <p:txBody>
          <a:bodyPr spcFirstLastPara="1" vert="horz" wrap="square" lIns="91440" tIns="45720" rIns="91440" bIns="45720" anchor="t" anchorCtr="0">
            <a:normAutofit fontScale="92500"/>
          </a:bodyPr>
          <a:lstStyle/>
          <a:p>
            <a:pPr algn="just">
              <a:buFont typeface="Wingdings" panose="05000000000000000000" pitchFamily="2" charset="2"/>
              <a:buChar char="ü"/>
            </a:pPr>
            <a:r>
              <a:rPr lang="cs-CZ" altLang="cs-CZ" sz="3600" b="1" dirty="0">
                <a:solidFill>
                  <a:schemeClr val="tx1"/>
                </a:solidFill>
                <a:latin typeface="Times New Roman" panose="02020603050405020304" pitchFamily="18" charset="0"/>
                <a:cs typeface="Times New Roman" panose="02020603050405020304" pitchFamily="18" charset="0"/>
              </a:rPr>
              <a:t>Dodržení obou podmínek: rovnost dlouhodobých mezních a průměrných nákladů: </a:t>
            </a:r>
          </a:p>
          <a:p>
            <a:pPr marL="114300" indent="0" algn="ctr">
              <a:buNone/>
            </a:pP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LMC = LAC, </a:t>
            </a:r>
          </a:p>
          <a:p>
            <a:pPr algn="just">
              <a:buFont typeface="Wingdings" panose="05000000000000000000" pitchFamily="2" charset="2"/>
              <a:buChar char="ü"/>
            </a:pPr>
            <a:r>
              <a:rPr lang="cs-CZ" altLang="cs-CZ" sz="3600" b="1" dirty="0">
                <a:solidFill>
                  <a:schemeClr val="tx1"/>
                </a:solidFill>
                <a:latin typeface="Times New Roman" panose="02020603050405020304" pitchFamily="18" charset="0"/>
                <a:cs typeface="Times New Roman" panose="02020603050405020304" pitchFamily="18" charset="0"/>
              </a:rPr>
              <a:t>nastává v bodě minima křivky LAC. </a:t>
            </a:r>
          </a:p>
          <a:p>
            <a:pPr algn="just">
              <a:buFont typeface="Wingdings" panose="05000000000000000000" pitchFamily="2" charset="2"/>
              <a:buChar char="ü"/>
            </a:pPr>
            <a:r>
              <a:rPr lang="cs-CZ" altLang="cs-CZ" sz="3600" b="1" dirty="0">
                <a:solidFill>
                  <a:schemeClr val="tx1"/>
                </a:solidFill>
                <a:latin typeface="Times New Roman" panose="02020603050405020304" pitchFamily="18" charset="0"/>
                <a:cs typeface="Times New Roman" panose="02020603050405020304" pitchFamily="18" charset="0"/>
              </a:rPr>
              <a:t>Dlouhodobý optimální výstup DK firmy: vyráběn s minimálními LAC.</a:t>
            </a:r>
          </a:p>
          <a:p>
            <a:pPr algn="just">
              <a:buFont typeface="Wingdings" panose="05000000000000000000" pitchFamily="2" charset="2"/>
              <a:buChar char="ü"/>
            </a:pPr>
            <a:r>
              <a:rPr lang="cs-CZ" altLang="cs-CZ" sz="3600" b="1" dirty="0">
                <a:solidFill>
                  <a:schemeClr val="tx1"/>
                </a:solidFill>
                <a:latin typeface="Times New Roman" panose="02020603050405020304" pitchFamily="18" charset="0"/>
                <a:cs typeface="Times New Roman" panose="02020603050405020304" pitchFamily="18" charset="0"/>
              </a:rPr>
              <a:t>Firmy přebírají cenu =&gt; cena stejná je pro všechny firmy:</a:t>
            </a:r>
          </a:p>
          <a:p>
            <a:pPr algn="just">
              <a:buFont typeface="Wingdings" panose="05000000000000000000" pitchFamily="2" charset="2"/>
              <a:buChar char="Ø"/>
            </a:pPr>
            <a:r>
              <a:rPr lang="cs-CZ" altLang="cs-CZ" sz="3600" b="1" dirty="0">
                <a:solidFill>
                  <a:schemeClr val="tx1"/>
                </a:solidFill>
                <a:latin typeface="Times New Roman" panose="02020603050405020304" pitchFamily="18" charset="0"/>
                <a:cs typeface="Times New Roman" panose="02020603050405020304" pitchFamily="18" charset="0"/>
              </a:rPr>
              <a:t>Předpoklad identických nákladových křivek všech firem =&gt; </a:t>
            </a:r>
            <a:r>
              <a:rPr lang="cs-CZ" altLang="cs-CZ" sz="3600" b="1" dirty="0">
                <a:solidFill>
                  <a:srgbClr val="FF0000"/>
                </a:solidFill>
                <a:latin typeface="Times New Roman" panose="02020603050405020304" pitchFamily="18" charset="0"/>
                <a:cs typeface="Times New Roman" panose="02020603050405020304" pitchFamily="18" charset="0"/>
              </a:rPr>
              <a:t>minimum křivky LAC – u všech firem stejné.  </a:t>
            </a:r>
          </a:p>
          <a:p>
            <a:pPr algn="just">
              <a:buFont typeface="Wingdings" panose="05000000000000000000" pitchFamily="2" charset="2"/>
              <a:buChar char="ü"/>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altLang="cs-CZ" sz="3600" b="1" dirty="0">
              <a:solidFill>
                <a:srgbClr val="FF0000"/>
              </a:solidFill>
              <a:latin typeface="Times New Roman" panose="02020603050405020304" pitchFamily="18" charset="0"/>
              <a:cs typeface="Times New Roman" panose="02020603050405020304" pitchFamily="18" charset="0"/>
            </a:endParaRPr>
          </a:p>
          <a:p>
            <a:pPr marL="628650" indent="-514350" algn="just">
              <a:buFont typeface="+mj-lt"/>
              <a:buAutoNum type="arabicPeriod"/>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endParaRPr lang="cs-CZ" altLang="cs-CZ" sz="3600" b="1" dirty="0">
              <a:solidFill>
                <a:schemeClr val="tx1"/>
              </a:solidFill>
              <a:latin typeface="Times New Roman" panose="02020603050405020304" pitchFamily="18" charset="0"/>
              <a:cs typeface="Times New Roman" panose="02020603050405020304" pitchFamily="18" charset="0"/>
            </a:endParaRPr>
          </a:p>
          <a:p>
            <a:pPr marL="114300" indent="0" algn="just">
              <a:buNone/>
            </a:pPr>
            <a:endParaRPr lang="cs-CZ" altLang="cs-CZ"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067602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146DB-13A0-5969-E22C-E478C2123C5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CAB2172-76F3-B41E-FF5A-9A7BCF372483}"/>
              </a:ext>
            </a:extLst>
          </p:cNvPr>
          <p:cNvSpPr>
            <a:spLocks noGrp="1"/>
          </p:cNvSpPr>
          <p:nvPr>
            <p:ph type="title" hasCustomPrompt="1"/>
          </p:nvPr>
        </p:nvSpPr>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000" b="1" kern="1200" cap="all" dirty="0">
                <a:solidFill>
                  <a:srgbClr val="FF0000"/>
                </a:solidFill>
                <a:latin typeface="+mj-lt"/>
                <a:ea typeface="+mj-ea"/>
                <a:cs typeface="+mj-cs"/>
              </a:rPr>
              <a:t>Rozhodování firmy o výstupu v dlouhém období</a:t>
            </a:r>
          </a:p>
        </p:txBody>
      </p:sp>
      <p:sp>
        <p:nvSpPr>
          <p:cNvPr id="10243" name="Zástupný symbol pro obsah 2">
            <a:extLst>
              <a:ext uri="{FF2B5EF4-FFF2-40B4-BE49-F238E27FC236}">
                <a16:creationId xmlns:a16="http://schemas.microsoft.com/office/drawing/2014/main" id="{0A6194B4-C880-6251-B443-3FE0239E9854}"/>
              </a:ext>
            </a:extLst>
          </p:cNvPr>
          <p:cNvSpPr>
            <a:spLocks noGrp="1"/>
          </p:cNvSpPr>
          <p:nvPr>
            <p:ph type="body" idx="1" hasCustomPrompt="1"/>
          </p:nvPr>
        </p:nvSpPr>
        <p:spPr>
          <a:xfrm>
            <a:off x="7747578" y="1417638"/>
            <a:ext cx="4190421" cy="4779962"/>
          </a:xfrm>
        </p:spPr>
        <p:txBody>
          <a:bodyPr spcFirstLastPara="1" vert="horz" wrap="square" lIns="91440" tIns="45720" rIns="91440" bIns="45720" anchor="t" anchorCtr="0">
            <a:normAutofit fontScale="47500" lnSpcReduction="20000"/>
          </a:bodyPr>
          <a:lstStyle/>
          <a:p>
            <a:pPr algn="just">
              <a:buFont typeface="Wingdings" panose="05000000000000000000" pitchFamily="2" charset="2"/>
              <a:buChar char="ü"/>
            </a:pPr>
            <a:r>
              <a:rPr lang="cs-CZ" altLang="cs-CZ" sz="3600" b="1" dirty="0">
                <a:solidFill>
                  <a:schemeClr val="tx1"/>
                </a:solidFill>
                <a:latin typeface="Times New Roman" panose="02020603050405020304" pitchFamily="18" charset="0"/>
                <a:cs typeface="Times New Roman" panose="02020603050405020304" pitchFamily="18" charset="0"/>
              </a:rPr>
              <a:t>Pro optimální výstup firmy v dlouhém období platí: </a:t>
            </a:r>
          </a:p>
          <a:p>
            <a:pPr marL="447675" indent="-333375" algn="just">
              <a:buFont typeface="+mj-lt"/>
              <a:buAutoNum type="alphaLcParenR"/>
            </a:pPr>
            <a:r>
              <a:rPr lang="cs-CZ" altLang="cs-CZ" sz="3600" b="1" dirty="0">
                <a:solidFill>
                  <a:schemeClr val="tx1"/>
                </a:solidFill>
                <a:latin typeface="Times New Roman" panose="02020603050405020304" pitchFamily="18" charset="0"/>
                <a:cs typeface="Times New Roman" panose="02020603050405020304" pitchFamily="18" charset="0"/>
              </a:rPr>
              <a:t>Firma vyrábí krátkodobý optimální výstup, při němž: </a:t>
            </a: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MR = MC. </a:t>
            </a:r>
          </a:p>
          <a:p>
            <a:pPr algn="just">
              <a:buFont typeface="Wingdings" panose="05000000000000000000" pitchFamily="2" charset="2"/>
              <a:buChar char="Ø"/>
            </a:pP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P = MR =&gt; P = MC</a:t>
            </a:r>
            <a:r>
              <a:rPr lang="cs-CZ" altLang="cs-CZ" sz="3600" b="1" dirty="0">
                <a:solidFill>
                  <a:schemeClr val="tx1"/>
                </a:solidFill>
                <a:latin typeface="Times New Roman" panose="02020603050405020304" pitchFamily="18" charset="0"/>
                <a:cs typeface="Times New Roman" panose="02020603050405020304" pitchFamily="18" charset="0"/>
              </a:rPr>
              <a:t> =&gt; Firma nemá tendenci výstup ani snižovat, ani zvyšovat.</a:t>
            </a:r>
          </a:p>
          <a:p>
            <a:pPr marL="447675" indent="-333375" algn="just">
              <a:buFont typeface="+mj-lt"/>
              <a:buAutoNum type="alphaLcParenR" startAt="2"/>
            </a:pP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min. SAC = min. LAC.</a:t>
            </a:r>
          </a:p>
          <a:p>
            <a:pPr marL="447675" indent="-333375" algn="just">
              <a:buFont typeface="+mj-lt"/>
              <a:buAutoNum type="alphaLcParenR" startAt="2"/>
            </a:pPr>
            <a:r>
              <a:rPr lang="cs-CZ" altLang="cs-CZ" sz="3600" b="1" dirty="0">
                <a:solidFill>
                  <a:schemeClr val="tx1"/>
                </a:solidFill>
                <a:latin typeface="Times New Roman" panose="02020603050405020304" pitchFamily="18" charset="0"/>
                <a:cs typeface="Times New Roman" panose="02020603050405020304" pitchFamily="18" charset="0"/>
              </a:rPr>
              <a:t>Firma nemá tendenci z odvětví odejít, jestliže se při výrobě optimálního výstupu dlouhodobé i krátkodobé průměrné náklady rovnají ceně: </a:t>
            </a:r>
          </a:p>
          <a:p>
            <a:pPr algn="just">
              <a:buFont typeface="Wingdings" panose="05000000000000000000" pitchFamily="2" charset="2"/>
              <a:buChar char="Ø"/>
            </a:pP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P = SAC = LAC </a:t>
            </a:r>
            <a:r>
              <a:rPr lang="cs-CZ" altLang="cs-CZ" sz="3600" b="1" dirty="0">
                <a:solidFill>
                  <a:schemeClr val="tx1"/>
                </a:solidFill>
                <a:latin typeface="Times New Roman" panose="02020603050405020304" pitchFamily="18" charset="0"/>
                <a:cs typeface="Times New Roman" panose="02020603050405020304" pitchFamily="18" charset="0"/>
              </a:rPr>
              <a:t>=&gt;</a:t>
            </a:r>
            <a:endPar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altLang="cs-CZ" sz="3600" b="1" dirty="0">
                <a:solidFill>
                  <a:schemeClr val="tx1"/>
                </a:solidFill>
                <a:latin typeface="Times New Roman" panose="02020603050405020304" pitchFamily="18" charset="0"/>
                <a:cs typeface="Times New Roman" panose="02020603050405020304" pitchFamily="18" charset="0"/>
              </a:rPr>
              <a:t>její ekonomický zisk je nulový.</a:t>
            </a:r>
          </a:p>
          <a:p>
            <a:pPr algn="just">
              <a:buFont typeface="Wingdings" panose="05000000000000000000" pitchFamily="2" charset="2"/>
              <a:buChar char="ü"/>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altLang="cs-CZ" sz="3600" b="1" dirty="0">
                <a:solidFill>
                  <a:schemeClr val="tx1"/>
                </a:solidFill>
                <a:latin typeface="Times New Roman" panose="02020603050405020304" pitchFamily="18" charset="0"/>
                <a:cs typeface="Times New Roman" panose="02020603050405020304" pitchFamily="18" charset="0"/>
              </a:rPr>
              <a:t>=&gt; Křivka nabídky firmy v dlouhém období = totožná s tou rostoucí částí křivky LMC, jejíž spodní hranicí je minimum LAC.</a:t>
            </a:r>
          </a:p>
          <a:p>
            <a:pPr algn="just">
              <a:buFont typeface="Wingdings" panose="05000000000000000000" pitchFamily="2" charset="2"/>
              <a:buChar char="ü"/>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altLang="cs-CZ" sz="3600" b="1" dirty="0">
              <a:solidFill>
                <a:srgbClr val="FF0000"/>
              </a:solidFill>
              <a:latin typeface="Times New Roman" panose="02020603050405020304" pitchFamily="18" charset="0"/>
              <a:cs typeface="Times New Roman" panose="02020603050405020304" pitchFamily="18" charset="0"/>
            </a:endParaRPr>
          </a:p>
          <a:p>
            <a:pPr marL="628650" indent="-514350" algn="just">
              <a:buFont typeface="+mj-lt"/>
              <a:buAutoNum type="arabicPeriod"/>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endParaRPr lang="cs-CZ" altLang="cs-CZ" sz="3600" b="1" dirty="0">
              <a:solidFill>
                <a:schemeClr val="tx1"/>
              </a:solidFill>
              <a:latin typeface="Times New Roman" panose="02020603050405020304" pitchFamily="18" charset="0"/>
              <a:cs typeface="Times New Roman" panose="02020603050405020304" pitchFamily="18" charset="0"/>
            </a:endParaRPr>
          </a:p>
          <a:p>
            <a:pPr marL="114300" indent="0" algn="just">
              <a:buNone/>
            </a:pPr>
            <a:endParaRPr lang="cs-CZ" altLang="cs-CZ" sz="3600" b="1" dirty="0">
              <a:solidFill>
                <a:schemeClr val="tx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FEA9E40F-50FE-4649-2A4A-99A95CE2ECA2}"/>
              </a:ext>
            </a:extLst>
          </p:cNvPr>
          <p:cNvPicPr>
            <a:picLocks noChangeAspect="1"/>
          </p:cNvPicPr>
          <p:nvPr/>
        </p:nvPicPr>
        <p:blipFill>
          <a:blip r:embed="rId3"/>
          <a:srcRect l="2361"/>
          <a:stretch/>
        </p:blipFill>
        <p:spPr>
          <a:xfrm>
            <a:off x="169891" y="1772789"/>
            <a:ext cx="7564698" cy="4153055"/>
          </a:xfrm>
          <a:prstGeom prst="rect">
            <a:avLst/>
          </a:prstGeom>
        </p:spPr>
      </p:pic>
      <p:sp>
        <p:nvSpPr>
          <p:cNvPr id="6" name="TextBox 5">
            <a:extLst>
              <a:ext uri="{FF2B5EF4-FFF2-40B4-BE49-F238E27FC236}">
                <a16:creationId xmlns:a16="http://schemas.microsoft.com/office/drawing/2014/main" id="{8E1CCD0F-0CC2-C762-8F93-B3149A51C01F}"/>
              </a:ext>
            </a:extLst>
          </p:cNvPr>
          <p:cNvSpPr txBox="1"/>
          <p:nvPr/>
        </p:nvSpPr>
        <p:spPr>
          <a:xfrm>
            <a:off x="609600" y="1239335"/>
            <a:ext cx="6685280" cy="369332"/>
          </a:xfrm>
          <a:prstGeom prst="rect">
            <a:avLst/>
          </a:prstGeom>
          <a:noFill/>
        </p:spPr>
        <p:txBody>
          <a:bodyPr wrap="square">
            <a:spAutoFit/>
          </a:bodyPr>
          <a:lstStyle/>
          <a:p>
            <a:r>
              <a:rPr lang="cs-CZ" noProof="0" dirty="0"/>
              <a:t>Optimální výstup dokonale konkurenční firmy v dlouhém období</a:t>
            </a:r>
          </a:p>
        </p:txBody>
      </p:sp>
    </p:spTree>
    <p:extLst>
      <p:ext uri="{BB962C8B-B14F-4D97-AF65-F5344CB8AC3E}">
        <p14:creationId xmlns:p14="http://schemas.microsoft.com/office/powerpoint/2010/main" val="10729141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288E9-174A-45D7-291E-AA2FB158608A}"/>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4FC916B-3655-99A5-BFFB-03DA8E06877F}"/>
              </a:ext>
            </a:extLst>
          </p:cNvPr>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000" b="1" kern="1200" cap="all" dirty="0">
                <a:solidFill>
                  <a:srgbClr val="FF0000"/>
                </a:solidFill>
                <a:latin typeface="+mj-lt"/>
                <a:ea typeface="+mj-ea"/>
                <a:cs typeface="+mj-cs"/>
              </a:rPr>
              <a:t>Nabídka dokonale konkurenčního odvětví v dlouhém období (LIS)</a:t>
            </a:r>
          </a:p>
        </p:txBody>
      </p:sp>
      <p:sp>
        <p:nvSpPr>
          <p:cNvPr id="10243" name="Zástupný symbol pro obsah 2">
            <a:extLst>
              <a:ext uri="{FF2B5EF4-FFF2-40B4-BE49-F238E27FC236}">
                <a16:creationId xmlns:a16="http://schemas.microsoft.com/office/drawing/2014/main" id="{2B473467-98B1-3C03-8E28-A187F469E3E9}"/>
              </a:ext>
            </a:extLst>
          </p:cNvPr>
          <p:cNvSpPr>
            <a:spLocks noGrp="1"/>
          </p:cNvSpPr>
          <p:nvPr>
            <p:ph idx="1" hasCustomPrompt="1"/>
          </p:nvPr>
        </p:nvSpPr>
        <p:spPr>
          <a:xfrm>
            <a:off x="258500" y="1285109"/>
            <a:ext cx="11675000" cy="5085211"/>
          </a:xfrm>
        </p:spPr>
        <p:txBody>
          <a:bodyPr spcFirstLastPara="1" vert="horz" wrap="square" lIns="91440" tIns="45720" rIns="91440" bIns="45720" anchor="t" anchorCtr="0">
            <a:normAutofit fontScale="92500" lnSpcReduction="10000"/>
          </a:bodyPr>
          <a:lstStyle/>
          <a:p>
            <a:pPr algn="just">
              <a:buFont typeface="Wingdings" panose="05000000000000000000" pitchFamily="2" charset="2"/>
              <a:buChar char="ü"/>
            </a:pP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Křivka nabídky celého DK odvětví v dlouhém období (Long Run </a:t>
            </a:r>
            <a:r>
              <a:rPr lang="cs-CZ" altLang="cs-CZ" sz="3600" b="1" dirty="0" err="1">
                <a:solidFill>
                  <a:schemeClr val="tx1"/>
                </a:solidFill>
                <a:highlight>
                  <a:srgbClr val="FFFF00"/>
                </a:highlight>
                <a:latin typeface="Times New Roman" panose="02020603050405020304" pitchFamily="18" charset="0"/>
                <a:cs typeface="Times New Roman" panose="02020603050405020304" pitchFamily="18" charset="0"/>
              </a:rPr>
              <a:t>Industry</a:t>
            </a: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 Supply </a:t>
            </a:r>
            <a:r>
              <a:rPr lang="cs-CZ" altLang="cs-CZ" sz="3600" b="1" dirty="0" err="1">
                <a:solidFill>
                  <a:schemeClr val="tx1"/>
                </a:solidFill>
                <a:highlight>
                  <a:srgbClr val="FFFF00"/>
                </a:highlight>
                <a:latin typeface="Times New Roman" panose="02020603050405020304" pitchFamily="18" charset="0"/>
                <a:cs typeface="Times New Roman" panose="02020603050405020304" pitchFamily="18" charset="0"/>
              </a:rPr>
              <a:t>Curve</a:t>
            </a: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 LIS</a:t>
            </a:r>
            <a:r>
              <a:rPr lang="cs-CZ" altLang="cs-CZ" sz="3600" b="1" dirty="0">
                <a:solidFill>
                  <a:schemeClr val="tx1"/>
                </a:solidFill>
                <a:latin typeface="Times New Roman" panose="02020603050405020304" pitchFamily="18" charset="0"/>
                <a:cs typeface="Times New Roman" panose="02020603050405020304" pitchFamily="18" charset="0"/>
              </a:rPr>
              <a:t>) – jiný přístup než u krátkodobé křivky nabídky odvětví: </a:t>
            </a:r>
          </a:p>
          <a:p>
            <a:pPr algn="just">
              <a:buFont typeface="Wingdings" panose="05000000000000000000" pitchFamily="2" charset="2"/>
              <a:buChar char="Ø"/>
            </a:pPr>
            <a:r>
              <a:rPr lang="cs-CZ" altLang="cs-CZ" sz="3600" b="1" dirty="0">
                <a:solidFill>
                  <a:schemeClr val="tx1"/>
                </a:solidFill>
                <a:latin typeface="Times New Roman" panose="02020603050405020304" pitchFamily="18" charset="0"/>
                <a:cs typeface="Times New Roman" panose="02020603050405020304" pitchFamily="18" charset="0"/>
              </a:rPr>
              <a:t>Rekce firem v dlouhém období na změnu tržní ceny a na ne/existenci ekonomického zisku odchodem / příchodem z / do odvětví </a:t>
            </a: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=&gt; </a:t>
            </a:r>
            <a:r>
              <a:rPr lang="cs-CZ" altLang="cs-CZ" sz="3600" b="1" dirty="0">
                <a:solidFill>
                  <a:schemeClr val="tx1"/>
                </a:solidFill>
                <a:latin typeface="Times New Roman" panose="02020603050405020304" pitchFamily="18" charset="0"/>
                <a:cs typeface="Times New Roman" panose="02020603050405020304" pitchFamily="18" charset="0"/>
              </a:rPr>
              <a:t>výstup odvětví variabilní v čase. </a:t>
            </a:r>
          </a:p>
          <a:p>
            <a:pPr algn="just"/>
            <a:endPar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endParaRPr>
          </a:p>
          <a:p>
            <a:pPr algn="just"/>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LIS</a:t>
            </a:r>
            <a:r>
              <a:rPr lang="cs-CZ" altLang="cs-CZ" sz="3600" b="1" dirty="0">
                <a:solidFill>
                  <a:schemeClr val="tx1"/>
                </a:solidFill>
                <a:latin typeface="Times New Roman" panose="02020603050405020304" pitchFamily="18" charset="0"/>
                <a:cs typeface="Times New Roman" panose="02020603050405020304" pitchFamily="18" charset="0"/>
              </a:rPr>
              <a:t>: </a:t>
            </a:r>
            <a:r>
              <a:rPr lang="cs-CZ" altLang="cs-CZ" sz="3600" b="1" i="1" dirty="0">
                <a:solidFill>
                  <a:schemeClr val="tx1"/>
                </a:solidFill>
                <a:latin typeface="Times New Roman" panose="02020603050405020304" pitchFamily="18" charset="0"/>
                <a:cs typeface="Times New Roman" panose="02020603050405020304" pitchFamily="18" charset="0"/>
              </a:rPr>
              <a:t>soubor dlouhodobých rovnovážných bodů odvětví vznikajících v průsečících posunující se poptávkové křivky a krátkodobých křivek nabídky. </a:t>
            </a: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altLang="cs-CZ" sz="3600" b="1" dirty="0">
              <a:solidFill>
                <a:srgbClr val="FF0000"/>
              </a:solidFill>
              <a:latin typeface="Times New Roman" panose="02020603050405020304" pitchFamily="18" charset="0"/>
              <a:cs typeface="Times New Roman" panose="02020603050405020304" pitchFamily="18" charset="0"/>
            </a:endParaRPr>
          </a:p>
          <a:p>
            <a:pPr marL="628650" indent="-514350" algn="just">
              <a:buFont typeface="+mj-lt"/>
              <a:buAutoNum type="arabicPeriod"/>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endParaRPr lang="cs-CZ" altLang="cs-CZ" sz="3600" b="1" dirty="0">
              <a:solidFill>
                <a:schemeClr val="tx1"/>
              </a:solidFill>
              <a:latin typeface="Times New Roman" panose="02020603050405020304" pitchFamily="18" charset="0"/>
              <a:cs typeface="Times New Roman" panose="02020603050405020304" pitchFamily="18" charset="0"/>
            </a:endParaRPr>
          </a:p>
          <a:p>
            <a:pPr marL="114300" indent="0" algn="just">
              <a:buNone/>
            </a:pPr>
            <a:endParaRPr lang="cs-CZ" altLang="cs-CZ"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808176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05D1D-30E2-3337-2192-7B7D2F2735D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4032405-1692-4D7A-2855-AA5244B05A9F}"/>
              </a:ext>
            </a:extLst>
          </p:cNvPr>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a:solidFill>
                  <a:srgbClr val="FF0000"/>
                </a:solidFill>
                <a:latin typeface="+mj-lt"/>
                <a:ea typeface="+mj-ea"/>
                <a:cs typeface="+mj-cs"/>
              </a:rPr>
              <a:t>Nabídka dokonale konkurenčního odvětví v dlouhém období</a:t>
            </a:r>
          </a:p>
        </p:txBody>
      </p:sp>
      <p:sp>
        <p:nvSpPr>
          <p:cNvPr id="10243" name="Zástupný symbol pro obsah 2">
            <a:extLst>
              <a:ext uri="{FF2B5EF4-FFF2-40B4-BE49-F238E27FC236}">
                <a16:creationId xmlns:a16="http://schemas.microsoft.com/office/drawing/2014/main" id="{7C54909D-9C03-88EA-4859-198B3605E8EF}"/>
              </a:ext>
            </a:extLst>
          </p:cNvPr>
          <p:cNvSpPr>
            <a:spLocks noGrp="1"/>
          </p:cNvSpPr>
          <p:nvPr>
            <p:ph idx="1" hasCustomPrompt="1"/>
          </p:nvPr>
        </p:nvSpPr>
        <p:spPr>
          <a:xfrm>
            <a:off x="258500" y="1452880"/>
            <a:ext cx="11675000" cy="4917440"/>
          </a:xfrm>
        </p:spPr>
        <p:txBody>
          <a:bodyPr spcFirstLastPara="1" vert="horz" wrap="square" lIns="91440" tIns="45720" rIns="91440" bIns="45720" anchor="t" anchorCtr="0">
            <a:normAutofit fontScale="85000" lnSpcReduction="20000"/>
          </a:bodyPr>
          <a:lstStyle/>
          <a:p>
            <a:pPr algn="just">
              <a:buFont typeface="Wingdings" panose="05000000000000000000" pitchFamily="2" charset="2"/>
              <a:buChar char="ü"/>
            </a:pPr>
            <a:r>
              <a:rPr lang="cs-CZ" altLang="cs-CZ" sz="3600" b="1" dirty="0">
                <a:solidFill>
                  <a:schemeClr val="tx1"/>
                </a:solidFill>
                <a:latin typeface="Times New Roman" panose="02020603050405020304" pitchFamily="18" charset="0"/>
                <a:cs typeface="Times New Roman" panose="02020603050405020304" pitchFamily="18" charset="0"/>
              </a:rPr>
              <a:t>Podnět ke změnám v nabídce firem a odvětví: změna tržní poptávky. </a:t>
            </a:r>
          </a:p>
          <a:p>
            <a:pPr algn="just">
              <a:buFont typeface="Wingdings" panose="05000000000000000000" pitchFamily="2" charset="2"/>
              <a:buChar char="ü"/>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altLang="cs-CZ" sz="3600" b="1" dirty="0">
                <a:solidFill>
                  <a:schemeClr val="tx1"/>
                </a:solidFill>
                <a:latin typeface="Times New Roman" panose="02020603050405020304" pitchFamily="18" charset="0"/>
                <a:cs typeface="Times New Roman" panose="02020603050405020304" pitchFamily="18" charset="0"/>
              </a:rPr>
              <a:t>Reakce firmy a odvětví na změnu v tržní poptávce:</a:t>
            </a:r>
          </a:p>
          <a:p>
            <a:pPr marL="630238" indent="-515938" algn="just">
              <a:buFont typeface="+mj-lt"/>
              <a:buAutoNum type="romanUcPeriod"/>
            </a:pP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Krátké období: </a:t>
            </a:r>
            <a:r>
              <a:rPr lang="cs-CZ" altLang="cs-CZ" sz="3600" b="1" dirty="0">
                <a:solidFill>
                  <a:schemeClr val="tx1"/>
                </a:solidFill>
                <a:latin typeface="Times New Roman" panose="02020603050405020304" pitchFamily="18" charset="0"/>
                <a:cs typeface="Times New Roman" panose="02020603050405020304" pitchFamily="18" charset="0"/>
              </a:rPr>
              <a:t>firmy reagují na změnu tržní poptávky změnou nabízeného množství na základě vyrovnávání </a:t>
            </a: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P a MC. </a:t>
            </a:r>
          </a:p>
          <a:p>
            <a:pPr marL="630238" indent="-515938" algn="just">
              <a:buFont typeface="+mj-lt"/>
              <a:buAutoNum type="romanUcPeriod"/>
            </a:pP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Dlouhé období: </a:t>
            </a:r>
            <a:r>
              <a:rPr lang="cs-CZ" altLang="cs-CZ" sz="3600" b="1" dirty="0">
                <a:solidFill>
                  <a:schemeClr val="tx1"/>
                </a:solidFill>
                <a:latin typeface="Times New Roman" panose="02020603050405020304" pitchFamily="18" charset="0"/>
                <a:cs typeface="Times New Roman" panose="02020603050405020304" pitchFamily="18" charset="0"/>
              </a:rPr>
              <a:t>firmy do / z odvětví přicházejí /odcházejí</a:t>
            </a: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 =&gt; </a:t>
            </a:r>
            <a:r>
              <a:rPr lang="cs-CZ" altLang="cs-CZ" sz="3600" b="1" dirty="0">
                <a:solidFill>
                  <a:schemeClr val="tx1"/>
                </a:solidFill>
                <a:latin typeface="Times New Roman" panose="02020603050405020304" pitchFamily="18" charset="0"/>
                <a:cs typeface="Times New Roman" panose="02020603050405020304" pitchFamily="18" charset="0"/>
              </a:rPr>
              <a:t>posun krátkodobé tržní nabídky a formování nové rovnovážné ceny – firmy realizují nulový ekonomický zisk. </a:t>
            </a: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=&gt; </a:t>
            </a:r>
          </a:p>
          <a:p>
            <a:pPr algn="just">
              <a:buFont typeface="Wingdings" panose="05000000000000000000" pitchFamily="2" charset="2"/>
              <a:buChar char="Ø"/>
            </a:pPr>
            <a:r>
              <a:rPr lang="cs-CZ" altLang="cs-CZ" sz="3600" b="1" dirty="0">
                <a:solidFill>
                  <a:schemeClr val="tx1"/>
                </a:solidFill>
                <a:latin typeface="Times New Roman" panose="02020603050405020304" pitchFamily="18" charset="0"/>
                <a:cs typeface="Times New Roman" panose="02020603050405020304" pitchFamily="18" charset="0"/>
              </a:rPr>
              <a:t>Pohyb firem mezi odvětvími ustává </a:t>
            </a: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=&gt;</a:t>
            </a:r>
            <a:r>
              <a:rPr lang="cs-CZ" altLang="cs-CZ" sz="3600" b="1" dirty="0">
                <a:solidFill>
                  <a:schemeClr val="tx1"/>
                </a:solidFill>
                <a:latin typeface="Times New Roman" panose="02020603050405020304" pitchFamily="18" charset="0"/>
                <a:cs typeface="Times New Roman" panose="02020603050405020304" pitchFamily="18" charset="0"/>
              </a:rPr>
              <a:t> počet firem v odvětví = rovnovážný.</a:t>
            </a:r>
          </a:p>
          <a:p>
            <a:pPr algn="just">
              <a:buFont typeface="Wingdings" panose="05000000000000000000" pitchFamily="2" charset="2"/>
              <a:buChar char="Ø"/>
            </a:pPr>
            <a:endParaRPr lang="cs-CZ" altLang="cs-CZ" sz="3600" b="1" dirty="0">
              <a:solidFill>
                <a:srgbClr val="FF0000"/>
              </a:solidFill>
              <a:latin typeface="Times New Roman" panose="02020603050405020304" pitchFamily="18" charset="0"/>
              <a:cs typeface="Times New Roman" panose="02020603050405020304" pitchFamily="18" charset="0"/>
            </a:endParaRPr>
          </a:p>
          <a:p>
            <a:pPr marL="628650" indent="-514350" algn="just">
              <a:buFont typeface="+mj-lt"/>
              <a:buAutoNum type="arabicPeriod"/>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endParaRPr lang="cs-CZ" altLang="cs-CZ" sz="3600" b="1" dirty="0">
              <a:solidFill>
                <a:schemeClr val="tx1"/>
              </a:solidFill>
              <a:latin typeface="Times New Roman" panose="02020603050405020304" pitchFamily="18" charset="0"/>
              <a:cs typeface="Times New Roman" panose="02020603050405020304" pitchFamily="18" charset="0"/>
            </a:endParaRPr>
          </a:p>
          <a:p>
            <a:pPr marL="114300" indent="0" algn="just">
              <a:buNone/>
            </a:pPr>
            <a:endParaRPr lang="cs-CZ" altLang="cs-CZ"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754699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6DA73-C7B3-A33E-3FC0-F94AB451A5D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731BF3E-193F-2794-0E81-46F0684CF922}"/>
              </a:ext>
            </a:extLst>
          </p:cNvPr>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000" b="1" kern="1200" cap="all" dirty="0">
                <a:solidFill>
                  <a:srgbClr val="FF0000"/>
                </a:solidFill>
                <a:latin typeface="+mj-lt"/>
                <a:ea typeface="+mj-ea"/>
                <a:cs typeface="+mj-cs"/>
              </a:rPr>
              <a:t>Křivka LIS v případě konstantních cen vstupů</a:t>
            </a:r>
          </a:p>
        </p:txBody>
      </p:sp>
      <p:sp>
        <p:nvSpPr>
          <p:cNvPr id="10243" name="Zástupný symbol pro obsah 2">
            <a:extLst>
              <a:ext uri="{FF2B5EF4-FFF2-40B4-BE49-F238E27FC236}">
                <a16:creationId xmlns:a16="http://schemas.microsoft.com/office/drawing/2014/main" id="{FAF74AEF-9C08-CECC-91D7-365497636948}"/>
              </a:ext>
            </a:extLst>
          </p:cNvPr>
          <p:cNvSpPr>
            <a:spLocks noGrp="1"/>
          </p:cNvSpPr>
          <p:nvPr>
            <p:ph idx="1" hasCustomPrompt="1"/>
          </p:nvPr>
        </p:nvSpPr>
        <p:spPr>
          <a:xfrm>
            <a:off x="7437120" y="1071749"/>
            <a:ext cx="4628460" cy="5147472"/>
          </a:xfrm>
        </p:spPr>
        <p:txBody>
          <a:bodyPr spcFirstLastPara="1" vert="horz" wrap="square" lIns="91440" tIns="45720" rIns="91440" bIns="45720" anchor="t" anchorCtr="0">
            <a:normAutofit fontScale="85000" lnSpcReduction="20000"/>
          </a:bodyPr>
          <a:lstStyle/>
          <a:p>
            <a:pPr algn="just">
              <a:buFont typeface="Wingdings" panose="05000000000000000000" pitchFamily="2" charset="2"/>
              <a:buChar char="ü"/>
            </a:pPr>
            <a:r>
              <a:rPr lang="cs-CZ" altLang="cs-CZ" sz="2000" b="1" dirty="0">
                <a:solidFill>
                  <a:schemeClr val="tx1"/>
                </a:solidFill>
                <a:latin typeface="Times New Roman" panose="02020603050405020304" pitchFamily="18" charset="0"/>
                <a:cs typeface="Times New Roman" panose="02020603050405020304" pitchFamily="18" charset="0"/>
              </a:rPr>
              <a:t>Grafické znázornění křivky LIS: zapotřebí dvou dlouhodobých rovnovážných bodů odvětví. </a:t>
            </a:r>
          </a:p>
          <a:p>
            <a:pPr marL="447675" indent="-333375" algn="just">
              <a:buFont typeface="+mj-lt"/>
              <a:buAutoNum type="romanLcPeriod"/>
            </a:pPr>
            <a:r>
              <a:rPr lang="cs-CZ" altLang="cs-CZ" sz="2000" b="1" dirty="0">
                <a:solidFill>
                  <a:schemeClr val="tx1"/>
                </a:solidFill>
                <a:latin typeface="Times New Roman" panose="02020603050405020304" pitchFamily="18" charset="0"/>
                <a:cs typeface="Times New Roman" panose="02020603050405020304" pitchFamily="18" charset="0"/>
              </a:rPr>
              <a:t>Výchozí tržní rovnováha </a:t>
            </a:r>
          </a:p>
          <a:p>
            <a:pPr marL="447675" indent="-333375" algn="just">
              <a:buFont typeface="+mj-lt"/>
              <a:buAutoNum type="romanLcPeriod"/>
            </a:pPr>
            <a:r>
              <a:rPr lang="cs-CZ" altLang="cs-CZ" sz="2000" b="1" dirty="0">
                <a:solidFill>
                  <a:schemeClr val="tx1"/>
                </a:solidFill>
                <a:latin typeface="Times New Roman" panose="02020603050405020304" pitchFamily="18" charset="0"/>
                <a:cs typeface="Times New Roman" panose="02020603050405020304" pitchFamily="18" charset="0"/>
              </a:rPr>
              <a:t>nově vzniklá tržní rovnováha: důsledek změn v tržní poptávce a následnou reakcí firem.</a:t>
            </a:r>
          </a:p>
          <a:p>
            <a:pPr algn="just">
              <a:buFont typeface="Wingdings" panose="05000000000000000000" pitchFamily="2" charset="2"/>
              <a:buChar char="ü"/>
            </a:pPr>
            <a:endParaRPr lang="cs-CZ" altLang="cs-CZ" sz="20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altLang="cs-CZ" sz="2000" b="1" dirty="0">
                <a:solidFill>
                  <a:schemeClr val="tx1"/>
                </a:solidFill>
                <a:latin typeface="Times New Roman" panose="02020603050405020304" pitchFamily="18" charset="0"/>
                <a:cs typeface="Times New Roman" panose="02020603050405020304" pitchFamily="18" charset="0"/>
              </a:rPr>
              <a:t>Východisko: dlouhodobá rovnováha odvětví (bod A – obr. b):</a:t>
            </a:r>
          </a:p>
          <a:p>
            <a:pPr algn="just">
              <a:buFont typeface="Wingdings" panose="05000000000000000000" pitchFamily="2" charset="2"/>
              <a:buChar char="§"/>
            </a:pPr>
            <a:r>
              <a:rPr lang="cs-CZ" altLang="cs-CZ" sz="2000" b="1" dirty="0">
                <a:solidFill>
                  <a:schemeClr val="tx1"/>
                </a:solidFill>
                <a:latin typeface="Times New Roman" panose="02020603050405020304" pitchFamily="18" charset="0"/>
                <a:cs typeface="Times New Roman" panose="02020603050405020304" pitchFamily="18" charset="0"/>
              </a:rPr>
              <a:t>Typická firma: při rovnovážné ceně P</a:t>
            </a:r>
            <a:r>
              <a:rPr lang="cs-CZ" altLang="cs-CZ" sz="1800" b="1" dirty="0">
                <a:solidFill>
                  <a:schemeClr val="tx1"/>
                </a:solidFill>
                <a:latin typeface="Times New Roman" panose="02020603050405020304" pitchFamily="18" charset="0"/>
                <a:cs typeface="Times New Roman" panose="02020603050405020304" pitchFamily="18" charset="0"/>
              </a:rPr>
              <a:t>1 –</a:t>
            </a:r>
            <a:r>
              <a:rPr lang="cs-CZ" altLang="cs-CZ" sz="2000" b="1" dirty="0">
                <a:solidFill>
                  <a:schemeClr val="tx1"/>
                </a:solidFill>
                <a:latin typeface="Times New Roman" panose="02020603050405020304" pitchFamily="18" charset="0"/>
                <a:cs typeface="Times New Roman" panose="02020603050405020304" pitchFamily="18" charset="0"/>
              </a:rPr>
              <a:t>krátkodobý optimální výstup Q</a:t>
            </a:r>
            <a:r>
              <a:rPr lang="cs-CZ" altLang="cs-CZ" sz="1800" b="1" dirty="0">
                <a:solidFill>
                  <a:schemeClr val="tx1"/>
                </a:solidFill>
                <a:latin typeface="Times New Roman" panose="02020603050405020304" pitchFamily="18" charset="0"/>
                <a:cs typeface="Times New Roman" panose="02020603050405020304" pitchFamily="18" charset="0"/>
              </a:rPr>
              <a:t>1 </a:t>
            </a:r>
            <a:r>
              <a:rPr lang="cs-CZ" altLang="cs-CZ" sz="2000" b="1" dirty="0">
                <a:solidFill>
                  <a:schemeClr val="tx1"/>
                </a:solidFill>
                <a:latin typeface="Times New Roman" panose="02020603050405020304" pitchFamily="18" charset="0"/>
                <a:cs typeface="Times New Roman" panose="02020603050405020304" pitchFamily="18" charset="0"/>
              </a:rPr>
              <a:t>(obr. a): dodržena podmínka </a:t>
            </a:r>
            <a:r>
              <a:rPr lang="cs-CZ" altLang="cs-CZ" sz="2000" b="1" dirty="0">
                <a:solidFill>
                  <a:schemeClr val="tx1"/>
                </a:solidFill>
                <a:highlight>
                  <a:srgbClr val="FFFF00"/>
                </a:highlight>
                <a:latin typeface="Times New Roman" panose="02020603050405020304" pitchFamily="18" charset="0"/>
                <a:cs typeface="Times New Roman" panose="02020603050405020304" pitchFamily="18" charset="0"/>
              </a:rPr>
              <a:t>P = SMC. </a:t>
            </a:r>
          </a:p>
          <a:p>
            <a:pPr algn="just">
              <a:buFont typeface="Wingdings" panose="05000000000000000000" pitchFamily="2" charset="2"/>
              <a:buChar char="§"/>
            </a:pPr>
            <a:r>
              <a:rPr lang="cs-CZ" altLang="cs-CZ" sz="2000" b="1" dirty="0">
                <a:solidFill>
                  <a:schemeClr val="tx1"/>
                </a:solidFill>
                <a:latin typeface="Times New Roman" panose="02020603050405020304" pitchFamily="18" charset="0"/>
                <a:cs typeface="Times New Roman" panose="02020603050405020304" pitchFamily="18" charset="0"/>
              </a:rPr>
              <a:t>Výstup firmy Q</a:t>
            </a:r>
            <a:r>
              <a:rPr lang="cs-CZ" altLang="cs-CZ" sz="1800" b="1" dirty="0">
                <a:solidFill>
                  <a:schemeClr val="tx1"/>
                </a:solidFill>
                <a:latin typeface="Times New Roman" panose="02020603050405020304" pitchFamily="18" charset="0"/>
                <a:cs typeface="Times New Roman" panose="02020603050405020304" pitchFamily="18" charset="0"/>
              </a:rPr>
              <a:t>1</a:t>
            </a:r>
            <a:r>
              <a:rPr lang="cs-CZ" altLang="cs-CZ" sz="2000" b="1" dirty="0">
                <a:solidFill>
                  <a:schemeClr val="tx1"/>
                </a:solidFill>
                <a:latin typeface="Times New Roman" panose="02020603050405020304" pitchFamily="18" charset="0"/>
                <a:cs typeface="Times New Roman" panose="02020603050405020304" pitchFamily="18" charset="0"/>
              </a:rPr>
              <a:t>: i dlouhodobé optimum firmy – platí rovnost </a:t>
            </a:r>
            <a:r>
              <a:rPr lang="cs-CZ" altLang="cs-CZ" sz="2000" b="1" dirty="0">
                <a:solidFill>
                  <a:schemeClr val="tx1"/>
                </a:solidFill>
                <a:highlight>
                  <a:srgbClr val="FFFF00"/>
                </a:highlight>
                <a:latin typeface="Times New Roman" panose="02020603050405020304" pitchFamily="18" charset="0"/>
                <a:cs typeface="Times New Roman" panose="02020603050405020304" pitchFamily="18" charset="0"/>
              </a:rPr>
              <a:t>P = LMC </a:t>
            </a:r>
            <a:r>
              <a:rPr lang="cs-CZ" altLang="cs-CZ" sz="2000" b="1" dirty="0">
                <a:solidFill>
                  <a:schemeClr val="tx1"/>
                </a:solidFill>
                <a:latin typeface="Times New Roman" panose="02020603050405020304" pitchFamily="18" charset="0"/>
                <a:cs typeface="Times New Roman" panose="02020603050405020304" pitchFamily="18" charset="0"/>
              </a:rPr>
              <a:t>a je dodržené dlouhodobé optimum: </a:t>
            </a:r>
            <a:r>
              <a:rPr lang="cs-CZ" altLang="cs-CZ" sz="2000" b="1" dirty="0">
                <a:solidFill>
                  <a:schemeClr val="tx1"/>
                </a:solidFill>
                <a:highlight>
                  <a:srgbClr val="FFFF00"/>
                </a:highlight>
                <a:latin typeface="Times New Roman" panose="02020603050405020304" pitchFamily="18" charset="0"/>
                <a:cs typeface="Times New Roman" panose="02020603050405020304" pitchFamily="18" charset="0"/>
              </a:rPr>
              <a:t>P = LAC.</a:t>
            </a:r>
          </a:p>
          <a:p>
            <a:pPr algn="just">
              <a:buFont typeface="Wingdings" panose="05000000000000000000" pitchFamily="2" charset="2"/>
              <a:buChar char="Ø"/>
            </a:pPr>
            <a:r>
              <a:rPr lang="cs-CZ" altLang="cs-CZ" sz="2000" b="1" dirty="0">
                <a:solidFill>
                  <a:schemeClr val="tx1"/>
                </a:solidFill>
                <a:latin typeface="Times New Roman" panose="02020603050405020304" pitchFamily="18" charset="0"/>
                <a:cs typeface="Times New Roman" panose="02020603050405020304" pitchFamily="18" charset="0"/>
              </a:rPr>
              <a:t>Ekonomický zisk firmy = 0, počet firem v odvětví stabilizován. </a:t>
            </a:r>
          </a:p>
          <a:p>
            <a:pPr algn="just">
              <a:buFont typeface="Wingdings" panose="05000000000000000000" pitchFamily="2" charset="2"/>
              <a:buChar char="ü"/>
            </a:pPr>
            <a:r>
              <a:rPr lang="cs-CZ" altLang="cs-CZ" sz="2000" b="1" dirty="0">
                <a:solidFill>
                  <a:schemeClr val="tx1"/>
                </a:solidFill>
                <a:latin typeface="Times New Roman" panose="02020603050405020304" pitchFamily="18" charset="0"/>
                <a:cs typeface="Times New Roman" panose="02020603050405020304" pitchFamily="18" charset="0"/>
              </a:rPr>
              <a:t>Růst tržní poptávky: posun křivky tržní poptávky doprava (D‘ na obr. b). </a:t>
            </a:r>
          </a:p>
          <a:p>
            <a:pPr algn="just">
              <a:buFont typeface="Wingdings" panose="05000000000000000000" pitchFamily="2" charset="2"/>
              <a:buChar char="Ø"/>
            </a:pPr>
            <a:endParaRPr lang="cs-CZ" altLang="cs-CZ" sz="2000" b="1" dirty="0">
              <a:solidFill>
                <a:srgbClr val="FF0000"/>
              </a:solidFill>
              <a:latin typeface="Times New Roman" panose="02020603050405020304" pitchFamily="18" charset="0"/>
              <a:cs typeface="Times New Roman" panose="02020603050405020304" pitchFamily="18" charset="0"/>
            </a:endParaRPr>
          </a:p>
          <a:p>
            <a:pPr marL="628650" indent="-514350" algn="just">
              <a:buFont typeface="+mj-lt"/>
              <a:buAutoNum type="arabicPeriod"/>
            </a:pPr>
            <a:endParaRPr lang="cs-CZ" altLang="cs-CZ" sz="2000" b="1" dirty="0">
              <a:solidFill>
                <a:schemeClr val="tx1"/>
              </a:solidFill>
              <a:latin typeface="Times New Roman" panose="02020603050405020304" pitchFamily="18" charset="0"/>
              <a:cs typeface="Times New Roman" panose="02020603050405020304" pitchFamily="18" charset="0"/>
            </a:endParaRPr>
          </a:p>
          <a:p>
            <a:pPr algn="just"/>
            <a:endParaRPr lang="cs-CZ" altLang="cs-CZ" sz="2000" b="1" dirty="0">
              <a:solidFill>
                <a:schemeClr val="tx1"/>
              </a:solidFill>
              <a:latin typeface="Times New Roman" panose="02020603050405020304" pitchFamily="18" charset="0"/>
              <a:cs typeface="Times New Roman" panose="02020603050405020304" pitchFamily="18" charset="0"/>
            </a:endParaRPr>
          </a:p>
          <a:p>
            <a:pPr marL="114300" indent="0" algn="just">
              <a:buNone/>
            </a:pPr>
            <a:endParaRPr lang="cs-CZ" altLang="cs-CZ" sz="2000" b="1" dirty="0">
              <a:solidFill>
                <a:schemeClr val="tx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7CA4BF98-4E36-7231-F06F-C72E2610FB04}"/>
              </a:ext>
            </a:extLst>
          </p:cNvPr>
          <p:cNvPicPr>
            <a:picLocks noChangeAspect="1"/>
          </p:cNvPicPr>
          <p:nvPr/>
        </p:nvPicPr>
        <p:blipFill>
          <a:blip r:embed="rId3"/>
          <a:stretch>
            <a:fillRect/>
          </a:stretch>
        </p:blipFill>
        <p:spPr>
          <a:xfrm>
            <a:off x="469210" y="1428576"/>
            <a:ext cx="6759526" cy="4000847"/>
          </a:xfrm>
          <a:prstGeom prst="rect">
            <a:avLst/>
          </a:prstGeom>
        </p:spPr>
      </p:pic>
      <p:sp>
        <p:nvSpPr>
          <p:cNvPr id="6" name="TextBox 5">
            <a:extLst>
              <a:ext uri="{FF2B5EF4-FFF2-40B4-BE49-F238E27FC236}">
                <a16:creationId xmlns:a16="http://schemas.microsoft.com/office/drawing/2014/main" id="{CCD13085-0391-F69D-6E84-CC07DDA3B5D4}"/>
              </a:ext>
            </a:extLst>
          </p:cNvPr>
          <p:cNvSpPr txBox="1"/>
          <p:nvPr/>
        </p:nvSpPr>
        <p:spPr>
          <a:xfrm>
            <a:off x="274320" y="5572890"/>
            <a:ext cx="6954416" cy="646331"/>
          </a:xfrm>
          <a:prstGeom prst="rect">
            <a:avLst/>
          </a:prstGeom>
          <a:noFill/>
        </p:spPr>
        <p:txBody>
          <a:bodyPr wrap="square">
            <a:spAutoFit/>
          </a:bodyPr>
          <a:lstStyle/>
          <a:p>
            <a:r>
              <a:rPr lang="cs-CZ" noProof="0" dirty="0"/>
              <a:t>Dlouhodobá nabídka dokonale konkurenčního odvětví v případě konstantních cen vstupů</a:t>
            </a:r>
          </a:p>
        </p:txBody>
      </p:sp>
      <p:sp>
        <p:nvSpPr>
          <p:cNvPr id="7" name="Arrow: Right 6">
            <a:extLst>
              <a:ext uri="{FF2B5EF4-FFF2-40B4-BE49-F238E27FC236}">
                <a16:creationId xmlns:a16="http://schemas.microsoft.com/office/drawing/2014/main" id="{0A67EC40-E8EC-20CA-97B4-2D3886408B29}"/>
              </a:ext>
            </a:extLst>
          </p:cNvPr>
          <p:cNvSpPr/>
          <p:nvPr/>
        </p:nvSpPr>
        <p:spPr>
          <a:xfrm>
            <a:off x="8412480" y="5872480"/>
            <a:ext cx="1005840" cy="2844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894150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A0AD7-7C25-52B9-D48F-1D299F1258B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8CB3476-C3F5-B609-7A08-DD3A8EFD9EEF}"/>
              </a:ext>
            </a:extLst>
          </p:cNvPr>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000" b="1" kern="1200" cap="all" dirty="0">
                <a:solidFill>
                  <a:srgbClr val="FF0000"/>
                </a:solidFill>
                <a:latin typeface="+mj-lt"/>
                <a:ea typeface="+mj-ea"/>
                <a:cs typeface="+mj-cs"/>
              </a:rPr>
              <a:t>Křivka LIS v případě konstantních cen vstupů</a:t>
            </a:r>
          </a:p>
        </p:txBody>
      </p:sp>
      <p:sp>
        <p:nvSpPr>
          <p:cNvPr id="10243" name="Zástupný symbol pro obsah 2">
            <a:extLst>
              <a:ext uri="{FF2B5EF4-FFF2-40B4-BE49-F238E27FC236}">
                <a16:creationId xmlns:a16="http://schemas.microsoft.com/office/drawing/2014/main" id="{B0530784-6829-E02A-7A12-D4E5884BC266}"/>
              </a:ext>
            </a:extLst>
          </p:cNvPr>
          <p:cNvSpPr>
            <a:spLocks noGrp="1"/>
          </p:cNvSpPr>
          <p:nvPr>
            <p:ph idx="1" hasCustomPrompt="1"/>
          </p:nvPr>
        </p:nvSpPr>
        <p:spPr>
          <a:xfrm>
            <a:off x="182880" y="1402079"/>
            <a:ext cx="11882700" cy="4817141"/>
          </a:xfrm>
        </p:spPr>
        <p:txBody>
          <a:bodyPr spcFirstLastPara="1" vert="horz" wrap="square" lIns="91440" tIns="45720" rIns="91440" bIns="45720" anchor="t" anchorCtr="0">
            <a:normAutofit fontScale="92500" lnSpcReduction="20000"/>
          </a:bodyPr>
          <a:lstStyle/>
          <a:p>
            <a:pPr marL="571500" indent="-457200" algn="just">
              <a:buFont typeface="+mj-lt"/>
              <a:buAutoNum type="alphaLcParenR"/>
            </a:pPr>
            <a:r>
              <a:rPr lang="cs-CZ" altLang="cs-CZ" sz="2800" b="1" dirty="0">
                <a:solidFill>
                  <a:schemeClr val="tx1"/>
                </a:solidFill>
                <a:highlight>
                  <a:srgbClr val="FFFF00"/>
                </a:highlight>
                <a:latin typeface="Times New Roman" panose="02020603050405020304" pitchFamily="18" charset="0"/>
                <a:cs typeface="Times New Roman" panose="02020603050405020304" pitchFamily="18" charset="0"/>
              </a:rPr>
              <a:t>Krátké období:</a:t>
            </a:r>
            <a:r>
              <a:rPr lang="cs-CZ" altLang="cs-CZ" sz="2800" b="1" dirty="0">
                <a:solidFill>
                  <a:schemeClr val="tx1"/>
                </a:solidFill>
                <a:latin typeface="Times New Roman" panose="02020603050405020304" pitchFamily="18" charset="0"/>
                <a:cs typeface="Times New Roman" panose="02020603050405020304" pitchFamily="18" charset="0"/>
              </a:rPr>
              <a:t> počet firem v odvětví – konstantní =&gt; růst tržní ceny na úroveň P</a:t>
            </a:r>
            <a:r>
              <a:rPr lang="cs-CZ" altLang="cs-CZ" sz="2400" b="1" dirty="0">
                <a:solidFill>
                  <a:schemeClr val="tx1"/>
                </a:solidFill>
                <a:latin typeface="Times New Roman" panose="02020603050405020304" pitchFamily="18" charset="0"/>
                <a:cs typeface="Times New Roman" panose="02020603050405020304" pitchFamily="18" charset="0"/>
              </a:rPr>
              <a:t>2</a:t>
            </a:r>
            <a:r>
              <a:rPr lang="cs-CZ" altLang="cs-CZ" sz="2800" b="1" dirty="0">
                <a:solidFill>
                  <a:schemeClr val="tx1"/>
                </a:solidFill>
                <a:latin typeface="Times New Roman" panose="02020603050405020304" pitchFamily="18" charset="0"/>
                <a:cs typeface="Times New Roman" panose="02020603050405020304" pitchFamily="18" charset="0"/>
              </a:rPr>
              <a:t>=&gt; každá z firem zvýší výstup z Q</a:t>
            </a:r>
            <a:r>
              <a:rPr lang="cs-CZ" altLang="cs-CZ" sz="2400" b="1" dirty="0">
                <a:solidFill>
                  <a:schemeClr val="tx1"/>
                </a:solidFill>
                <a:latin typeface="Times New Roman" panose="02020603050405020304" pitchFamily="18" charset="0"/>
                <a:cs typeface="Times New Roman" panose="02020603050405020304" pitchFamily="18" charset="0"/>
              </a:rPr>
              <a:t>1</a:t>
            </a:r>
            <a:r>
              <a:rPr lang="cs-CZ" altLang="cs-CZ" sz="2800" b="1" dirty="0">
                <a:solidFill>
                  <a:schemeClr val="tx1"/>
                </a:solidFill>
                <a:latin typeface="Times New Roman" panose="02020603050405020304" pitchFamily="18" charset="0"/>
                <a:cs typeface="Times New Roman" panose="02020603050405020304" pitchFamily="18" charset="0"/>
              </a:rPr>
              <a:t> na Q</a:t>
            </a:r>
            <a:r>
              <a:rPr lang="cs-CZ" altLang="cs-CZ" sz="2400" b="1" dirty="0">
                <a:solidFill>
                  <a:schemeClr val="tx1"/>
                </a:solidFill>
                <a:latin typeface="Times New Roman" panose="02020603050405020304" pitchFamily="18" charset="0"/>
                <a:cs typeface="Times New Roman" panose="02020603050405020304" pitchFamily="18" charset="0"/>
              </a:rPr>
              <a:t>2</a:t>
            </a:r>
            <a:r>
              <a:rPr lang="cs-CZ" altLang="cs-CZ" sz="2800" b="1" dirty="0">
                <a:solidFill>
                  <a:schemeClr val="tx1"/>
                </a:solidFill>
                <a:latin typeface="Times New Roman" panose="02020603050405020304" pitchFamily="18" charset="0"/>
                <a:cs typeface="Times New Roman" panose="02020603050405020304" pitchFamily="18" charset="0"/>
              </a:rPr>
              <a:t> =&gt; ekonomický zisk: </a:t>
            </a:r>
            <a:r>
              <a:rPr lang="cs-CZ" altLang="cs-CZ" sz="2800" b="1" dirty="0">
                <a:solidFill>
                  <a:schemeClr val="tx1"/>
                </a:solidFill>
                <a:highlight>
                  <a:srgbClr val="FFFF00"/>
                </a:highlight>
                <a:latin typeface="Times New Roman" panose="02020603050405020304" pitchFamily="18" charset="0"/>
                <a:cs typeface="Times New Roman" panose="02020603050405020304" pitchFamily="18" charset="0"/>
              </a:rPr>
              <a:t>(P</a:t>
            </a:r>
            <a:r>
              <a:rPr lang="cs-CZ" altLang="cs-CZ" sz="2400" b="1" dirty="0">
                <a:solidFill>
                  <a:schemeClr val="tx1"/>
                </a:solidFill>
                <a:highlight>
                  <a:srgbClr val="FFFF00"/>
                </a:highlight>
                <a:latin typeface="Times New Roman" panose="02020603050405020304" pitchFamily="18" charset="0"/>
                <a:cs typeface="Times New Roman" panose="02020603050405020304" pitchFamily="18" charset="0"/>
              </a:rPr>
              <a:t>2</a:t>
            </a:r>
            <a:r>
              <a:rPr lang="cs-CZ" altLang="cs-CZ" sz="2800" b="1" dirty="0">
                <a:solidFill>
                  <a:schemeClr val="tx1"/>
                </a:solidFill>
                <a:highlight>
                  <a:srgbClr val="FFFF00"/>
                </a:highlight>
                <a:latin typeface="Times New Roman" panose="02020603050405020304" pitchFamily="18" charset="0"/>
                <a:cs typeface="Times New Roman" panose="02020603050405020304" pitchFamily="18" charset="0"/>
              </a:rPr>
              <a:t> - SAC) ∙ Q</a:t>
            </a:r>
            <a:r>
              <a:rPr lang="cs-CZ" altLang="cs-CZ" sz="2400" b="1" dirty="0">
                <a:solidFill>
                  <a:schemeClr val="tx1"/>
                </a:solidFill>
                <a:highlight>
                  <a:srgbClr val="FFFF00"/>
                </a:highlight>
                <a:latin typeface="Times New Roman" panose="02020603050405020304" pitchFamily="18" charset="0"/>
                <a:cs typeface="Times New Roman" panose="02020603050405020304" pitchFamily="18" charset="0"/>
              </a:rPr>
              <a:t>2</a:t>
            </a:r>
            <a:r>
              <a:rPr lang="cs-CZ" altLang="cs-CZ" sz="2800" b="1" dirty="0">
                <a:solidFill>
                  <a:schemeClr val="tx1"/>
                </a:solidFill>
                <a:highlight>
                  <a:srgbClr val="FFFF00"/>
                </a:highlight>
                <a:latin typeface="Times New Roman" panose="02020603050405020304" pitchFamily="18" charset="0"/>
                <a:cs typeface="Times New Roman" panose="02020603050405020304" pitchFamily="18" charset="0"/>
              </a:rPr>
              <a:t>.</a:t>
            </a:r>
          </a:p>
          <a:p>
            <a:pPr marL="571500" indent="-457200" algn="just">
              <a:buFont typeface="+mj-lt"/>
              <a:buAutoNum type="alphaLcParenR"/>
            </a:pPr>
            <a:r>
              <a:rPr lang="cs-CZ" altLang="cs-CZ" sz="2800" b="1" dirty="0">
                <a:solidFill>
                  <a:schemeClr val="tx1"/>
                </a:solidFill>
                <a:highlight>
                  <a:srgbClr val="FFFF00"/>
                </a:highlight>
                <a:latin typeface="Times New Roman" panose="02020603050405020304" pitchFamily="18" charset="0"/>
                <a:cs typeface="Times New Roman" panose="02020603050405020304" pitchFamily="18" charset="0"/>
              </a:rPr>
              <a:t>Dlouhé období: </a:t>
            </a:r>
            <a:r>
              <a:rPr lang="cs-CZ" altLang="cs-CZ" sz="2800" b="1" dirty="0">
                <a:solidFill>
                  <a:schemeClr val="tx1"/>
                </a:solidFill>
                <a:latin typeface="Times New Roman" panose="02020603050405020304" pitchFamily="18" charset="0"/>
                <a:cs typeface="Times New Roman" panose="02020603050405020304" pitchFamily="18" charset="0"/>
              </a:rPr>
              <a:t>existence ekonomického zisku =&gt; příliv nových firem do odvětví =&gt; růst nabídky odvětví a posun křivky tržní nabídky doprava. </a:t>
            </a:r>
          </a:p>
          <a:p>
            <a:pPr algn="just">
              <a:buFont typeface="Wingdings" panose="05000000000000000000" pitchFamily="2" charset="2"/>
              <a:buChar char="Ø"/>
            </a:pPr>
            <a:r>
              <a:rPr lang="cs-CZ" altLang="cs-CZ" sz="2800" b="1" dirty="0">
                <a:solidFill>
                  <a:schemeClr val="tx1"/>
                </a:solidFill>
                <a:latin typeface="Times New Roman" panose="02020603050405020304" pitchFamily="18" charset="0"/>
                <a:cs typeface="Times New Roman" panose="02020603050405020304" pitchFamily="18" charset="0"/>
              </a:rPr>
              <a:t>Posun krátkodobé křivky tržní nabídky =&gt; tržní cena klesá, dokud firmy nerealizují nulový ekonomický zisk – v průsečíku </a:t>
            </a:r>
            <a:r>
              <a:rPr lang="cs-CZ" altLang="cs-CZ" sz="2800" b="1" dirty="0">
                <a:solidFill>
                  <a:schemeClr val="tx1"/>
                </a:solidFill>
                <a:highlight>
                  <a:srgbClr val="FFFF00"/>
                </a:highlight>
                <a:latin typeface="Times New Roman" panose="02020603050405020304" pitchFamily="18" charset="0"/>
                <a:cs typeface="Times New Roman" panose="02020603050405020304" pitchFamily="18" charset="0"/>
              </a:rPr>
              <a:t>křivek D‘ a S‘</a:t>
            </a:r>
            <a:r>
              <a:rPr lang="cs-CZ" altLang="cs-CZ" sz="2800" b="1" dirty="0">
                <a:solidFill>
                  <a:schemeClr val="tx1"/>
                </a:solidFill>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cs-CZ" altLang="cs-CZ" sz="2800" b="1" dirty="0">
                <a:solidFill>
                  <a:schemeClr val="tx1"/>
                </a:solidFill>
                <a:latin typeface="Times New Roman" panose="02020603050405020304" pitchFamily="18" charset="0"/>
                <a:cs typeface="Times New Roman" panose="02020603050405020304" pitchFamily="18" charset="0"/>
              </a:rPr>
              <a:t>rovnovážná cena P</a:t>
            </a:r>
            <a:r>
              <a:rPr lang="cs-CZ" altLang="cs-CZ" sz="2400" b="1" dirty="0">
                <a:solidFill>
                  <a:schemeClr val="tx1"/>
                </a:solidFill>
                <a:latin typeface="Times New Roman" panose="02020603050405020304" pitchFamily="18" charset="0"/>
                <a:cs typeface="Times New Roman" panose="02020603050405020304" pitchFamily="18" charset="0"/>
              </a:rPr>
              <a:t>1</a:t>
            </a:r>
            <a:r>
              <a:rPr lang="cs-CZ" altLang="cs-CZ" sz="2800" b="1" dirty="0">
                <a:solidFill>
                  <a:schemeClr val="tx1"/>
                </a:solidFill>
                <a:latin typeface="Times New Roman" panose="02020603050405020304" pitchFamily="18" charset="0"/>
                <a:cs typeface="Times New Roman" panose="02020603050405020304" pitchFamily="18" charset="0"/>
              </a:rPr>
              <a:t> a tržním množství Q</a:t>
            </a:r>
            <a:r>
              <a:rPr lang="cs-CZ" altLang="cs-CZ" sz="2400" b="1" dirty="0">
                <a:solidFill>
                  <a:schemeClr val="tx1"/>
                </a:solidFill>
                <a:latin typeface="Times New Roman" panose="02020603050405020304" pitchFamily="18" charset="0"/>
                <a:cs typeface="Times New Roman" panose="02020603050405020304" pitchFamily="18" charset="0"/>
              </a:rPr>
              <a:t>T2</a:t>
            </a:r>
            <a:r>
              <a:rPr lang="cs-CZ" altLang="cs-CZ" sz="2800" b="1" dirty="0">
                <a:solidFill>
                  <a:schemeClr val="tx1"/>
                </a:solidFill>
                <a:latin typeface="Times New Roman" panose="02020603050405020304" pitchFamily="18" charset="0"/>
                <a:cs typeface="Times New Roman" panose="02020603050405020304" pitchFamily="18" charset="0"/>
              </a:rPr>
              <a:t>, nová rovnováha odvětví = bod B.</a:t>
            </a:r>
          </a:p>
          <a:p>
            <a:pPr algn="just">
              <a:buFont typeface="Wingdings" panose="05000000000000000000" pitchFamily="2" charset="2"/>
              <a:buChar char="ü"/>
            </a:pPr>
            <a:endParaRPr lang="cs-CZ" altLang="cs-CZ" sz="28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altLang="cs-CZ" sz="2800" b="1" dirty="0">
                <a:solidFill>
                  <a:schemeClr val="tx1"/>
                </a:solidFill>
                <a:latin typeface="Times New Roman" panose="02020603050405020304" pitchFamily="18" charset="0"/>
                <a:cs typeface="Times New Roman" panose="02020603050405020304" pitchFamily="18" charset="0"/>
              </a:rPr>
              <a:t>Výsledek procesů: návrat tržní ceny v dlouhém období po dočasném zvýšení na původní úroveň (P</a:t>
            </a:r>
            <a:r>
              <a:rPr lang="cs-CZ" altLang="cs-CZ" sz="2400" b="1" dirty="0">
                <a:solidFill>
                  <a:schemeClr val="tx1"/>
                </a:solidFill>
                <a:latin typeface="Times New Roman" panose="02020603050405020304" pitchFamily="18" charset="0"/>
                <a:cs typeface="Times New Roman" panose="02020603050405020304" pitchFamily="18" charset="0"/>
              </a:rPr>
              <a:t>1</a:t>
            </a:r>
            <a:r>
              <a:rPr lang="cs-CZ" altLang="cs-CZ" sz="2800" b="1" dirty="0">
                <a:solidFill>
                  <a:schemeClr val="tx1"/>
                </a:solidFill>
                <a:latin typeface="Times New Roman" panose="02020603050405020304" pitchFamily="18" charset="0"/>
                <a:cs typeface="Times New Roman" panose="02020603050405020304" pitchFamily="18" charset="0"/>
              </a:rPr>
              <a:t>), </a:t>
            </a:r>
            <a:r>
              <a:rPr lang="cs-CZ" altLang="cs-CZ" sz="2800" b="1" dirty="0">
                <a:solidFill>
                  <a:schemeClr val="tx1"/>
                </a:solidFill>
                <a:highlight>
                  <a:srgbClr val="FFFF00"/>
                </a:highlight>
                <a:latin typeface="Times New Roman" panose="02020603050405020304" pitchFamily="18" charset="0"/>
                <a:cs typeface="Times New Roman" panose="02020603050405020304" pitchFamily="18" charset="0"/>
              </a:rPr>
              <a:t>růst výstupu odvětví z QT</a:t>
            </a:r>
            <a:r>
              <a:rPr lang="cs-CZ" altLang="cs-CZ" sz="2400" b="1" dirty="0">
                <a:solidFill>
                  <a:schemeClr val="tx1"/>
                </a:solidFill>
                <a:highlight>
                  <a:srgbClr val="FFFF00"/>
                </a:highlight>
                <a:latin typeface="Times New Roman" panose="02020603050405020304" pitchFamily="18" charset="0"/>
                <a:cs typeface="Times New Roman" panose="02020603050405020304" pitchFamily="18" charset="0"/>
              </a:rPr>
              <a:t>1</a:t>
            </a:r>
            <a:r>
              <a:rPr lang="cs-CZ" altLang="cs-CZ" sz="2800" b="1" dirty="0">
                <a:solidFill>
                  <a:schemeClr val="tx1"/>
                </a:solidFill>
                <a:highlight>
                  <a:srgbClr val="FFFF00"/>
                </a:highlight>
                <a:latin typeface="Times New Roman" panose="02020603050405020304" pitchFamily="18" charset="0"/>
                <a:cs typeface="Times New Roman" panose="02020603050405020304" pitchFamily="18" charset="0"/>
              </a:rPr>
              <a:t> na QT</a:t>
            </a:r>
            <a:r>
              <a:rPr lang="cs-CZ" altLang="cs-CZ" sz="2400" b="1" dirty="0">
                <a:solidFill>
                  <a:schemeClr val="tx1"/>
                </a:solidFill>
                <a:highlight>
                  <a:srgbClr val="FFFF00"/>
                </a:highlight>
                <a:latin typeface="Times New Roman" panose="02020603050405020304" pitchFamily="18" charset="0"/>
                <a:cs typeface="Times New Roman" panose="02020603050405020304" pitchFamily="18" charset="0"/>
              </a:rPr>
              <a:t>2</a:t>
            </a:r>
            <a:r>
              <a:rPr lang="cs-CZ" altLang="cs-CZ" sz="2800" b="1" dirty="0">
                <a:solidFill>
                  <a:schemeClr val="tx1"/>
                </a:solidFill>
                <a:highlight>
                  <a:srgbClr val="FFFF00"/>
                </a:highlight>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cs-CZ" altLang="cs-CZ" sz="2800" b="1" dirty="0">
                <a:solidFill>
                  <a:schemeClr val="tx1"/>
                </a:solidFill>
                <a:latin typeface="Times New Roman" panose="02020603050405020304" pitchFamily="18" charset="0"/>
                <a:cs typeface="Times New Roman" panose="02020603050405020304" pitchFamily="18" charset="0"/>
              </a:rPr>
              <a:t>Hledisko firmy: </a:t>
            </a:r>
            <a:r>
              <a:rPr lang="cs-CZ" altLang="cs-CZ" sz="2800" b="1" dirty="0">
                <a:solidFill>
                  <a:schemeClr val="tx1"/>
                </a:solidFill>
                <a:highlight>
                  <a:srgbClr val="FFFF00"/>
                </a:highlight>
                <a:latin typeface="Times New Roman" panose="02020603050405020304" pitchFamily="18" charset="0"/>
                <a:cs typeface="Times New Roman" panose="02020603050405020304" pitchFamily="18" charset="0"/>
              </a:rPr>
              <a:t>pozitivní ekonomický zisk –&gt;&gt;&gt; nulový ekonomický zisk</a:t>
            </a:r>
            <a:r>
              <a:rPr lang="cs-CZ" altLang="cs-CZ" sz="2800" b="1" dirty="0">
                <a:solidFill>
                  <a:schemeClr val="tx1"/>
                </a:solidFill>
                <a:latin typeface="Times New Roman" panose="02020603050405020304" pitchFamily="18" charset="0"/>
                <a:cs typeface="Times New Roman" panose="02020603050405020304" pitchFamily="18" charset="0"/>
              </a:rPr>
              <a:t>, </a:t>
            </a:r>
            <a:r>
              <a:rPr lang="cs-CZ" altLang="cs-CZ" sz="2800" b="1" dirty="0">
                <a:solidFill>
                  <a:schemeClr val="tx1"/>
                </a:solidFill>
                <a:highlight>
                  <a:srgbClr val="FFFF00"/>
                </a:highlight>
                <a:latin typeface="Times New Roman" panose="02020603050405020304" pitchFamily="18" charset="0"/>
                <a:cs typeface="Times New Roman" panose="02020603050405020304" pitchFamily="18" charset="0"/>
              </a:rPr>
              <a:t>pokles</a:t>
            </a:r>
            <a:r>
              <a:rPr lang="cs-CZ" altLang="cs-CZ" sz="2800" b="1" dirty="0">
                <a:solidFill>
                  <a:schemeClr val="tx1"/>
                </a:solidFill>
                <a:latin typeface="Times New Roman" panose="02020603050405020304" pitchFamily="18" charset="0"/>
                <a:cs typeface="Times New Roman" panose="02020603050405020304" pitchFamily="18" charset="0"/>
              </a:rPr>
              <a:t> </a:t>
            </a:r>
            <a:r>
              <a:rPr lang="cs-CZ" altLang="cs-CZ" sz="2800" b="1" dirty="0">
                <a:solidFill>
                  <a:schemeClr val="tx1"/>
                </a:solidFill>
                <a:highlight>
                  <a:srgbClr val="FFFF00"/>
                </a:highlight>
                <a:latin typeface="Times New Roman" panose="02020603050405020304" pitchFamily="18" charset="0"/>
                <a:cs typeface="Times New Roman" panose="02020603050405020304" pitchFamily="18" charset="0"/>
              </a:rPr>
              <a:t>optimálního výstupu zpět na </a:t>
            </a:r>
            <a:r>
              <a:rPr lang="cs-CZ" altLang="cs-CZ" sz="2800" b="1" dirty="0">
                <a:solidFill>
                  <a:schemeClr val="tx1"/>
                </a:solidFill>
                <a:latin typeface="Times New Roman" panose="02020603050405020304" pitchFamily="18" charset="0"/>
                <a:cs typeface="Times New Roman" panose="02020603050405020304" pitchFamily="18" charset="0"/>
              </a:rPr>
              <a:t>Q</a:t>
            </a:r>
            <a:r>
              <a:rPr lang="cs-CZ" altLang="cs-CZ" sz="2400" b="1" dirty="0">
                <a:solidFill>
                  <a:schemeClr val="tx1"/>
                </a:solidFill>
                <a:latin typeface="Times New Roman" panose="02020603050405020304" pitchFamily="18" charset="0"/>
                <a:cs typeface="Times New Roman" panose="02020603050405020304" pitchFamily="18" charset="0"/>
              </a:rPr>
              <a:t>1</a:t>
            </a:r>
            <a:r>
              <a:rPr lang="cs-CZ" altLang="cs-CZ" sz="2800" b="1" dirty="0">
                <a:solidFill>
                  <a:schemeClr val="tx1"/>
                </a:solidFill>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endParaRPr lang="cs-CZ" altLang="cs-CZ" sz="2800" b="1" dirty="0">
              <a:solidFill>
                <a:srgbClr val="FF0000"/>
              </a:solidFill>
              <a:latin typeface="Times New Roman" panose="02020603050405020304" pitchFamily="18" charset="0"/>
              <a:cs typeface="Times New Roman" panose="02020603050405020304" pitchFamily="18" charset="0"/>
            </a:endParaRPr>
          </a:p>
          <a:p>
            <a:pPr marL="628650" indent="-514350" algn="just">
              <a:buFont typeface="+mj-lt"/>
              <a:buAutoNum type="arabicPeriod"/>
            </a:pPr>
            <a:endParaRPr lang="cs-CZ" altLang="cs-CZ" sz="2400" b="1" dirty="0">
              <a:solidFill>
                <a:schemeClr val="tx1"/>
              </a:solidFill>
              <a:latin typeface="Times New Roman" panose="02020603050405020304" pitchFamily="18" charset="0"/>
              <a:cs typeface="Times New Roman" panose="02020603050405020304" pitchFamily="18" charset="0"/>
            </a:endParaRPr>
          </a:p>
          <a:p>
            <a:pPr algn="just"/>
            <a:endParaRPr lang="cs-CZ" altLang="cs-CZ" sz="2400" b="1" dirty="0">
              <a:solidFill>
                <a:schemeClr val="tx1"/>
              </a:solidFill>
              <a:latin typeface="Times New Roman" panose="02020603050405020304" pitchFamily="18" charset="0"/>
              <a:cs typeface="Times New Roman" panose="02020603050405020304" pitchFamily="18" charset="0"/>
            </a:endParaRPr>
          </a:p>
          <a:p>
            <a:pPr marL="114300" indent="0" algn="just">
              <a:buNone/>
            </a:pPr>
            <a:endParaRPr lang="cs-CZ" altLang="cs-CZ" sz="2400" b="1" dirty="0">
              <a:solidFill>
                <a:schemeClr val="tx1"/>
              </a:solidFill>
              <a:latin typeface="Times New Roman" panose="02020603050405020304" pitchFamily="18" charset="0"/>
              <a:cs typeface="Times New Roman" panose="02020603050405020304" pitchFamily="18" charset="0"/>
            </a:endParaRPr>
          </a:p>
        </p:txBody>
      </p:sp>
      <p:sp>
        <p:nvSpPr>
          <p:cNvPr id="7" name="Arrow: Right 6">
            <a:extLst>
              <a:ext uri="{FF2B5EF4-FFF2-40B4-BE49-F238E27FC236}">
                <a16:creationId xmlns:a16="http://schemas.microsoft.com/office/drawing/2014/main" id="{1CFFE37F-EDD0-D72A-E069-74B77E009C86}"/>
              </a:ext>
            </a:extLst>
          </p:cNvPr>
          <p:cNvSpPr/>
          <p:nvPr/>
        </p:nvSpPr>
        <p:spPr>
          <a:xfrm>
            <a:off x="8412480" y="5760720"/>
            <a:ext cx="1005840" cy="3962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8023920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3AB09-7B73-3B16-77BF-13C771ED32F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BF83FC3-0B2C-3FFF-A605-61AAFFF5463B}"/>
              </a:ext>
            </a:extLst>
          </p:cNvPr>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000" b="1" kern="1200" cap="all" dirty="0">
                <a:solidFill>
                  <a:srgbClr val="FF0000"/>
                </a:solidFill>
                <a:latin typeface="+mj-lt"/>
                <a:ea typeface="+mj-ea"/>
                <a:cs typeface="+mj-cs"/>
              </a:rPr>
              <a:t>Křivka LIS v případě konstantních cen vstupů</a:t>
            </a:r>
          </a:p>
        </p:txBody>
      </p:sp>
      <p:sp>
        <p:nvSpPr>
          <p:cNvPr id="10243" name="Zástupný symbol pro obsah 2">
            <a:extLst>
              <a:ext uri="{FF2B5EF4-FFF2-40B4-BE49-F238E27FC236}">
                <a16:creationId xmlns:a16="http://schemas.microsoft.com/office/drawing/2014/main" id="{4BB7AC1C-6969-AE7D-FA37-9DB18D784633}"/>
              </a:ext>
            </a:extLst>
          </p:cNvPr>
          <p:cNvSpPr>
            <a:spLocks noGrp="1"/>
          </p:cNvSpPr>
          <p:nvPr>
            <p:ph idx="1" hasCustomPrompt="1"/>
          </p:nvPr>
        </p:nvSpPr>
        <p:spPr>
          <a:xfrm>
            <a:off x="182880" y="1402079"/>
            <a:ext cx="11882700" cy="4817141"/>
          </a:xfrm>
        </p:spPr>
        <p:txBody>
          <a:bodyPr spcFirstLastPara="1" vert="horz" wrap="square" lIns="91440" tIns="45720" rIns="91440" bIns="45720" anchor="t" anchorCtr="0">
            <a:normAutofit fontScale="85000" lnSpcReduction="10000"/>
          </a:bodyPr>
          <a:lstStyle/>
          <a:p>
            <a:pPr algn="just"/>
            <a:r>
              <a:rPr lang="cs-CZ" altLang="cs-CZ" sz="2400" b="1" dirty="0">
                <a:solidFill>
                  <a:schemeClr val="tx1"/>
                </a:solidFill>
                <a:latin typeface="Times New Roman" panose="02020603050405020304" pitchFamily="18" charset="0"/>
                <a:cs typeface="Times New Roman" panose="02020603050405020304" pitchFamily="18" charset="0"/>
              </a:rPr>
              <a:t>LIS – spojením rovnovážných bodů A </a:t>
            </a:r>
            <a:r>
              <a:rPr lang="cs-CZ" altLang="cs-CZ" sz="2400" b="1" dirty="0" err="1">
                <a:solidFill>
                  <a:schemeClr val="tx1"/>
                </a:solidFill>
                <a:latin typeface="Times New Roman" panose="02020603050405020304" pitchFamily="18" charset="0"/>
                <a:cs typeface="Times New Roman" panose="02020603050405020304" pitchFamily="18" charset="0"/>
              </a:rPr>
              <a:t>a</a:t>
            </a:r>
            <a:r>
              <a:rPr lang="cs-CZ" altLang="cs-CZ" sz="2400" b="1" dirty="0">
                <a:solidFill>
                  <a:schemeClr val="tx1"/>
                </a:solidFill>
                <a:latin typeface="Times New Roman" panose="02020603050405020304" pitchFamily="18" charset="0"/>
                <a:cs typeface="Times New Roman" panose="02020603050405020304" pitchFamily="18" charset="0"/>
              </a:rPr>
              <a:t> B: tvar přímky rovnoběžné s osou x. </a:t>
            </a:r>
          </a:p>
          <a:p>
            <a:pPr algn="just">
              <a:buFont typeface="Wingdings" panose="05000000000000000000" pitchFamily="2" charset="2"/>
              <a:buChar char="Ø"/>
            </a:pPr>
            <a:r>
              <a:rPr lang="cs-CZ" altLang="cs-CZ" sz="2400" b="1" dirty="0">
                <a:solidFill>
                  <a:schemeClr val="tx1"/>
                </a:solidFill>
                <a:latin typeface="Times New Roman" panose="02020603050405020304" pitchFamily="18" charset="0"/>
                <a:cs typeface="Times New Roman" panose="02020603050405020304" pitchFamily="18" charset="0"/>
              </a:rPr>
              <a:t>Vzdálenost od osy x: dána úrovní ceny = min. LAC.</a:t>
            </a:r>
          </a:p>
          <a:p>
            <a:pPr algn="just"/>
            <a:r>
              <a:rPr lang="cs-CZ" altLang="cs-CZ" sz="2400" b="1" dirty="0">
                <a:solidFill>
                  <a:schemeClr val="tx1"/>
                </a:solidFill>
                <a:latin typeface="Times New Roman" panose="02020603050405020304" pitchFamily="18" charset="0"/>
                <a:cs typeface="Times New Roman" panose="02020603050405020304" pitchFamily="18" charset="0"/>
              </a:rPr>
              <a:t>DK odvětví – v dlouhodobé rovnováze, jestliže firmy maximalizující zisk necítí potřebu z odvětví odejít nebo do něj vstoupit:</a:t>
            </a:r>
          </a:p>
          <a:p>
            <a:pPr algn="just">
              <a:buFont typeface="Wingdings" panose="05000000000000000000" pitchFamily="2" charset="2"/>
              <a:buChar char="ü"/>
            </a:pPr>
            <a:r>
              <a:rPr lang="cs-CZ" altLang="cs-CZ" sz="2400" b="1" dirty="0">
                <a:solidFill>
                  <a:schemeClr val="tx1"/>
                </a:solidFill>
                <a:latin typeface="Times New Roman" panose="02020603050405020304" pitchFamily="18" charset="0"/>
                <a:cs typeface="Times New Roman" panose="02020603050405020304" pitchFamily="18" charset="0"/>
              </a:rPr>
              <a:t>při takovém počtu firem v odvětví, kdy každá z nich realizuje dlouhodobý optimální výstup, při němž platí P = LMC = min. LAC.</a:t>
            </a:r>
          </a:p>
          <a:p>
            <a:pPr algn="just"/>
            <a:endParaRPr lang="cs-CZ" altLang="cs-CZ" sz="2400" b="1" dirty="0">
              <a:solidFill>
                <a:schemeClr val="tx1"/>
              </a:solidFill>
              <a:highlight>
                <a:srgbClr val="FFFF00"/>
              </a:highligh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altLang="cs-CZ" sz="2400" b="1" dirty="0">
                <a:solidFill>
                  <a:schemeClr val="tx1"/>
                </a:solidFill>
                <a:highlight>
                  <a:srgbClr val="FFFF00"/>
                </a:highlight>
                <a:latin typeface="Times New Roman" panose="02020603050405020304" pitchFamily="18" charset="0"/>
                <a:cs typeface="Times New Roman" panose="02020603050405020304" pitchFamily="18" charset="0"/>
              </a:rPr>
              <a:t>Křivka LIS v podobě horizontální přímky v úrovni ceny P</a:t>
            </a:r>
            <a:r>
              <a:rPr lang="cs-CZ" altLang="cs-CZ" sz="2100" b="1" dirty="0">
                <a:solidFill>
                  <a:schemeClr val="tx1"/>
                </a:solidFill>
                <a:highlight>
                  <a:srgbClr val="FFFF00"/>
                </a:highlight>
                <a:latin typeface="Times New Roman" panose="02020603050405020304" pitchFamily="18" charset="0"/>
                <a:cs typeface="Times New Roman" panose="02020603050405020304" pitchFamily="18" charset="0"/>
              </a:rPr>
              <a:t>1</a:t>
            </a:r>
            <a:r>
              <a:rPr lang="cs-CZ" altLang="cs-CZ" sz="2300" b="1" dirty="0">
                <a:solidFill>
                  <a:schemeClr val="tx1"/>
                </a:solidFill>
                <a:highlight>
                  <a:srgbClr val="FFFF00"/>
                </a:highlight>
                <a:latin typeface="Times New Roman" panose="02020603050405020304" pitchFamily="18" charset="0"/>
                <a:cs typeface="Times New Roman" panose="02020603050405020304" pitchFamily="18" charset="0"/>
              </a:rPr>
              <a:t> </a:t>
            </a:r>
            <a:r>
              <a:rPr lang="cs-CZ" altLang="cs-CZ" sz="2400" b="1" dirty="0">
                <a:solidFill>
                  <a:schemeClr val="tx1"/>
                </a:solidFill>
                <a:highlight>
                  <a:srgbClr val="FFFF00"/>
                </a:highlight>
                <a:latin typeface="Times New Roman" panose="02020603050405020304" pitchFamily="18" charset="0"/>
                <a:cs typeface="Times New Roman" panose="02020603050405020304" pitchFamily="18" charset="0"/>
              </a:rPr>
              <a:t>– dokonale elastická: růst / pokles výstupu v dlouhém období, aniž by se změnila tržní cena.</a:t>
            </a:r>
          </a:p>
          <a:p>
            <a:pPr marL="571500" indent="-457200" algn="just">
              <a:buFont typeface="+mj-lt"/>
              <a:buAutoNum type="arabicParenR"/>
            </a:pPr>
            <a:r>
              <a:rPr lang="cs-CZ" altLang="cs-CZ" sz="2400" b="1" dirty="0">
                <a:solidFill>
                  <a:srgbClr val="FF0000"/>
                </a:solidFill>
                <a:latin typeface="Times New Roman" panose="02020603050405020304" pitchFamily="18" charset="0"/>
                <a:cs typeface="Times New Roman" panose="02020603050405020304" pitchFamily="18" charset="0"/>
              </a:rPr>
              <a:t>ODVĚTVÍ S KONSTANTNÍMI NÁKLADY: </a:t>
            </a:r>
            <a:r>
              <a:rPr lang="cs-CZ" altLang="cs-CZ" sz="2400" b="1" dirty="0">
                <a:solidFill>
                  <a:schemeClr val="tx1"/>
                </a:solidFill>
                <a:latin typeface="Times New Roman" panose="02020603050405020304" pitchFamily="18" charset="0"/>
                <a:cs typeface="Times New Roman" panose="02020603050405020304" pitchFamily="18" charset="0"/>
              </a:rPr>
              <a:t>růst výstupu odvětví nevede k růstu cen vstupů:</a:t>
            </a:r>
          </a:p>
          <a:p>
            <a:pPr algn="just">
              <a:buFont typeface="Wingdings" panose="05000000000000000000" pitchFamily="2" charset="2"/>
              <a:buChar char="Ø"/>
            </a:pPr>
            <a:r>
              <a:rPr lang="cs-CZ" altLang="cs-CZ" sz="2400" b="1" dirty="0">
                <a:solidFill>
                  <a:schemeClr val="tx1"/>
                </a:solidFill>
                <a:latin typeface="Times New Roman" panose="02020603050405020304" pitchFamily="18" charset="0"/>
                <a:cs typeface="Times New Roman" panose="02020603050405020304" pitchFamily="18" charset="0"/>
              </a:rPr>
              <a:t>příchod nových firem do odvětví v dlouhém období nezpůsobí růst nákladů existujících firem:</a:t>
            </a:r>
          </a:p>
          <a:p>
            <a:pPr algn="just">
              <a:buFont typeface="Wingdings" panose="05000000000000000000" pitchFamily="2" charset="2"/>
              <a:buChar char="Ø"/>
            </a:pPr>
            <a:r>
              <a:rPr lang="cs-CZ" altLang="cs-CZ" sz="2400" b="1" dirty="0">
                <a:solidFill>
                  <a:schemeClr val="tx1"/>
                </a:solidFill>
                <a:latin typeface="Times New Roman" panose="02020603050405020304" pitchFamily="18" charset="0"/>
                <a:cs typeface="Times New Roman" panose="02020603050405020304" pitchFamily="18" charset="0"/>
              </a:rPr>
              <a:t>Např: firmy používají ve výrobě jen nepatrnou část zdrojů; vstupy používány v širokém měřítku v mnoha odvětvích… </a:t>
            </a:r>
          </a:p>
          <a:p>
            <a:pPr algn="just"/>
            <a:r>
              <a:rPr lang="cs-CZ" altLang="cs-CZ" sz="2400" b="1" dirty="0">
                <a:solidFill>
                  <a:schemeClr val="tx1"/>
                </a:solidFill>
                <a:latin typeface="Times New Roman" panose="02020603050405020304" pitchFamily="18" charset="0"/>
                <a:cs typeface="Times New Roman" panose="02020603050405020304" pitchFamily="18" charset="0"/>
              </a:rPr>
              <a:t>Výstup odvětví zvětšován, aniž by rostly náklady =&gt; objem produkce odvětví lze neustále zvyšovat:</a:t>
            </a:r>
          </a:p>
          <a:p>
            <a:pPr algn="just"/>
            <a:r>
              <a:rPr lang="cs-CZ" altLang="cs-CZ" sz="2400" b="1" dirty="0">
                <a:solidFill>
                  <a:schemeClr val="tx1"/>
                </a:solidFill>
                <a:latin typeface="Times New Roman" panose="02020603050405020304" pitchFamily="18" charset="0"/>
                <a:cs typeface="Times New Roman" panose="02020603050405020304" pitchFamily="18" charset="0"/>
              </a:rPr>
              <a:t>Růst výstupu odvětví však naráží na omezení dané tržními podmínkami: úrovní tržní poptávky.</a:t>
            </a:r>
          </a:p>
          <a:p>
            <a:pPr algn="just">
              <a:buFont typeface="Wingdings" panose="05000000000000000000" pitchFamily="2" charset="2"/>
              <a:buChar char="Ø"/>
            </a:pPr>
            <a:endParaRPr lang="cs-CZ" altLang="cs-CZ" sz="2400" b="1" dirty="0">
              <a:solidFill>
                <a:srgbClr val="FF0000"/>
              </a:solidFill>
              <a:latin typeface="Times New Roman" panose="02020603050405020304" pitchFamily="18" charset="0"/>
              <a:cs typeface="Times New Roman" panose="02020603050405020304" pitchFamily="18" charset="0"/>
            </a:endParaRPr>
          </a:p>
          <a:p>
            <a:pPr marL="628650" indent="-514350" algn="just">
              <a:buFont typeface="+mj-lt"/>
              <a:buAutoNum type="arabicPeriod"/>
            </a:pPr>
            <a:endParaRPr lang="cs-CZ" altLang="cs-CZ" sz="2400" b="1" dirty="0">
              <a:solidFill>
                <a:schemeClr val="tx1"/>
              </a:solidFill>
              <a:latin typeface="Times New Roman" panose="02020603050405020304" pitchFamily="18" charset="0"/>
              <a:cs typeface="Times New Roman" panose="02020603050405020304" pitchFamily="18" charset="0"/>
            </a:endParaRPr>
          </a:p>
          <a:p>
            <a:pPr algn="just"/>
            <a:endParaRPr lang="cs-CZ" altLang="cs-CZ" sz="2400" b="1" dirty="0">
              <a:solidFill>
                <a:schemeClr val="tx1"/>
              </a:solidFill>
              <a:latin typeface="Times New Roman" panose="02020603050405020304" pitchFamily="18" charset="0"/>
              <a:cs typeface="Times New Roman" panose="02020603050405020304" pitchFamily="18" charset="0"/>
            </a:endParaRPr>
          </a:p>
          <a:p>
            <a:pPr marL="114300" indent="0" algn="just">
              <a:buNone/>
            </a:pPr>
            <a:endParaRPr lang="cs-CZ" altLang="cs-CZ"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973127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BCC5D-6783-B1B2-B246-0746D758D65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59D3D50-FB7B-21CD-8ABE-AD1E8AFCF1B7}"/>
              </a:ext>
            </a:extLst>
          </p:cNvPr>
          <p:cNvSpPr>
            <a:spLocks noGrp="1"/>
          </p:cNvSpPr>
          <p:nvPr>
            <p:ph type="title" hasCustomPrompt="1"/>
          </p:nvPr>
        </p:nvSpPr>
        <p:spPr>
          <a:xfrm>
            <a:off x="469209" y="669740"/>
            <a:ext cx="11464290" cy="79742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a:solidFill>
                  <a:srgbClr val="FF0000"/>
                </a:solidFill>
                <a:latin typeface="+mj-lt"/>
                <a:ea typeface="+mj-ea"/>
                <a:cs typeface="+mj-cs"/>
              </a:rPr>
              <a:t>zlaté pravidlo maximalizace zisku</a:t>
            </a:r>
          </a:p>
        </p:txBody>
      </p:sp>
      <p:sp>
        <p:nvSpPr>
          <p:cNvPr id="10243" name="Zástupný symbol pro obsah 2">
            <a:extLst>
              <a:ext uri="{FF2B5EF4-FFF2-40B4-BE49-F238E27FC236}">
                <a16:creationId xmlns:a16="http://schemas.microsoft.com/office/drawing/2014/main" id="{8D66DEB2-4A27-BB78-99BF-719F5AA22FE4}"/>
              </a:ext>
            </a:extLst>
          </p:cNvPr>
          <p:cNvSpPr>
            <a:spLocks noGrp="1"/>
          </p:cNvSpPr>
          <p:nvPr>
            <p:ph idx="1" hasCustomPrompt="1"/>
          </p:nvPr>
        </p:nvSpPr>
        <p:spPr>
          <a:xfrm>
            <a:off x="258501" y="1554480"/>
            <a:ext cx="11577899" cy="4759510"/>
          </a:xfrm>
        </p:spPr>
        <p:txBody>
          <a:bodyPr spcFirstLastPara="1" vert="horz" wrap="square" lIns="91440" tIns="45720" rIns="91440" bIns="45720" anchor="t" anchorCtr="0">
            <a:normAutofit/>
          </a:bodyPr>
          <a:lstStyle/>
          <a:p>
            <a:pPr marL="571500" indent="-457200" algn="just">
              <a:buFont typeface="+mj-lt"/>
              <a:buAutoNum type="arabicPeriod"/>
            </a:pPr>
            <a:r>
              <a:rPr lang="cs-CZ" altLang="cs-CZ" sz="2400" b="1" dirty="0">
                <a:solidFill>
                  <a:srgbClr val="FF0000"/>
                </a:solidFill>
                <a:latin typeface="Times New Roman" panose="02020603050405020304" pitchFamily="18" charset="0"/>
                <a:cs typeface="Times New Roman" panose="02020603050405020304" pitchFamily="18" charset="0"/>
              </a:rPr>
              <a:t>Výstup menší než optimální (Q &lt; Q*): rostoucí zisk:</a:t>
            </a:r>
          </a:p>
          <a:p>
            <a:pPr algn="just">
              <a:buFont typeface="Wingdings" panose="05000000000000000000" pitchFamily="2" charset="2"/>
              <a:buChar char="Ø"/>
            </a:pPr>
            <a:r>
              <a:rPr lang="cs-CZ" altLang="cs-CZ" sz="2400" b="1" dirty="0">
                <a:latin typeface="Times New Roman" panose="02020603050405020304" pitchFamily="18" charset="0"/>
                <a:cs typeface="Times New Roman" panose="02020603050405020304" pitchFamily="18" charset="0"/>
              </a:rPr>
              <a:t>Směrnice ziskové funkce je kladná : (d</a:t>
            </a:r>
            <a:r>
              <a:rPr lang="el-GR" altLang="cs-CZ" sz="2400" b="1" dirty="0">
                <a:latin typeface="Times New Roman" panose="02020603050405020304" pitchFamily="18" charset="0"/>
                <a:cs typeface="Times New Roman" panose="02020603050405020304" pitchFamily="18" charset="0"/>
              </a:rPr>
              <a:t>π/</a:t>
            </a:r>
            <a:r>
              <a:rPr lang="cs-CZ" altLang="cs-CZ" sz="2400" b="1" dirty="0" err="1">
                <a:latin typeface="Times New Roman" panose="02020603050405020304" pitchFamily="18" charset="0"/>
                <a:cs typeface="Times New Roman" panose="02020603050405020304" pitchFamily="18" charset="0"/>
              </a:rPr>
              <a:t>dQ</a:t>
            </a:r>
            <a:r>
              <a:rPr lang="cs-CZ" altLang="cs-CZ" sz="2400" b="1" dirty="0">
                <a:latin typeface="Times New Roman" panose="02020603050405020304" pitchFamily="18" charset="0"/>
                <a:cs typeface="Times New Roman" panose="02020603050405020304" pitchFamily="18" charset="0"/>
              </a:rPr>
              <a:t>) &gt; 0. </a:t>
            </a:r>
          </a:p>
          <a:p>
            <a:pPr marL="571500" indent="-457200" algn="just">
              <a:buFont typeface="+mj-lt"/>
              <a:buAutoNum type="arabicPeriod" startAt="2"/>
            </a:pPr>
            <a:r>
              <a:rPr lang="cs-CZ" altLang="cs-CZ" sz="2400" b="1" dirty="0">
                <a:solidFill>
                  <a:srgbClr val="FF0000"/>
                </a:solidFill>
                <a:latin typeface="Times New Roman" panose="02020603050405020304" pitchFamily="18" charset="0"/>
                <a:cs typeface="Times New Roman" panose="02020603050405020304" pitchFamily="18" charset="0"/>
              </a:rPr>
              <a:t>Výstup větší než optimální (Q &gt; Q*): klesající zisk: </a:t>
            </a:r>
          </a:p>
          <a:p>
            <a:pPr algn="just">
              <a:buFont typeface="Wingdings" panose="05000000000000000000" pitchFamily="2" charset="2"/>
              <a:buChar char="Ø"/>
            </a:pPr>
            <a:r>
              <a:rPr lang="cs-CZ" altLang="cs-CZ" sz="2400" b="1" dirty="0">
                <a:latin typeface="Times New Roman" panose="02020603050405020304" pitchFamily="18" charset="0"/>
                <a:cs typeface="Times New Roman" panose="02020603050405020304" pitchFamily="18" charset="0"/>
              </a:rPr>
              <a:t>Směrnice ziskové funkce je záporná: (d</a:t>
            </a:r>
            <a:r>
              <a:rPr lang="el-GR" altLang="cs-CZ" sz="2400" b="1" dirty="0">
                <a:latin typeface="Times New Roman" panose="02020603050405020304" pitchFamily="18" charset="0"/>
                <a:cs typeface="Times New Roman" panose="02020603050405020304" pitchFamily="18" charset="0"/>
              </a:rPr>
              <a:t>π/</a:t>
            </a:r>
            <a:r>
              <a:rPr lang="cs-CZ" altLang="cs-CZ" sz="2400" b="1" dirty="0" err="1">
                <a:latin typeface="Times New Roman" panose="02020603050405020304" pitchFamily="18" charset="0"/>
                <a:cs typeface="Times New Roman" panose="02020603050405020304" pitchFamily="18" charset="0"/>
              </a:rPr>
              <a:t>dQ</a:t>
            </a:r>
            <a:r>
              <a:rPr lang="cs-CZ" altLang="cs-CZ" sz="2400" b="1" dirty="0">
                <a:latin typeface="Times New Roman" panose="02020603050405020304" pitchFamily="18" charset="0"/>
                <a:cs typeface="Times New Roman" panose="02020603050405020304" pitchFamily="18" charset="0"/>
              </a:rPr>
              <a:t>) &lt; 0.</a:t>
            </a:r>
          </a:p>
          <a:p>
            <a:pPr algn="just"/>
            <a:r>
              <a:rPr lang="cs-CZ" altLang="cs-CZ" sz="2400" b="1" dirty="0">
                <a:latin typeface="Times New Roman" panose="02020603050405020304" pitchFamily="18" charset="0"/>
                <a:cs typeface="Times New Roman" panose="02020603050405020304" pitchFamily="18" charset="0"/>
              </a:rPr>
              <a:t>Postačující podmínka maximalizace zisku: implicitně spojena s požadavkem rostoucích MC: </a:t>
            </a:r>
          </a:p>
          <a:p>
            <a:pPr algn="just">
              <a:buFont typeface="Wingdings" panose="05000000000000000000" pitchFamily="2" charset="2"/>
              <a:buChar char="Ø"/>
            </a:pPr>
            <a:r>
              <a:rPr lang="cs-CZ" altLang="cs-CZ" sz="2400" b="1" dirty="0">
                <a:latin typeface="Times New Roman" panose="02020603050405020304" pitchFamily="18" charset="0"/>
                <a:cs typeface="Times New Roman" panose="02020603050405020304" pitchFamily="18" charset="0"/>
              </a:rPr>
              <a:t>podmínka maximalizace zisku: 1) rovnost MR a MC; 2) rostoucí charakter funkce MC pro jakýkoliv objem výstupu. </a:t>
            </a:r>
          </a:p>
          <a:p>
            <a:pPr algn="just">
              <a:buFont typeface="Wingdings" panose="05000000000000000000" pitchFamily="2" charset="2"/>
              <a:buChar char="Ø"/>
            </a:pPr>
            <a:endParaRPr lang="cs-CZ" altLang="cs-CZ" sz="24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altLang="cs-CZ" sz="2400" b="1" dirty="0">
                <a:latin typeface="Times New Roman" panose="02020603050405020304" pitchFamily="18" charset="0"/>
                <a:cs typeface="Times New Roman" panose="02020603050405020304" pitchFamily="18" charset="0"/>
              </a:rPr>
              <a:t>Výstup odvozený z průsečíku MR a klesajících MC: není optimální – růst výstupu zvýší více příjmy než náklady firmy (s dodatečnou jednotkou výstupu klesají).</a:t>
            </a:r>
          </a:p>
          <a:p>
            <a:pPr algn="just" eaLnBrk="1" hangingPunct="1">
              <a:buFont typeface="Wingdings" panose="05000000000000000000" pitchFamily="2" charset="2"/>
              <a:buChar char="v"/>
            </a:pPr>
            <a:endParaRPr lang="cs-CZ" altLang="cs-CZ"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643880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72BD5-F99F-8ACE-5ED0-9096891F5DB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06B5658-4A98-9897-EF23-AD69E5EDF675}"/>
              </a:ext>
            </a:extLst>
          </p:cNvPr>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000" b="1" kern="1200" cap="all" dirty="0">
                <a:solidFill>
                  <a:srgbClr val="FF0000"/>
                </a:solidFill>
                <a:latin typeface="+mj-lt"/>
                <a:ea typeface="+mj-ea"/>
                <a:cs typeface="+mj-cs"/>
              </a:rPr>
              <a:t>Křivka LIS v případě rostoucích cen vstupů</a:t>
            </a:r>
          </a:p>
        </p:txBody>
      </p:sp>
      <p:sp>
        <p:nvSpPr>
          <p:cNvPr id="10243" name="Zástupný symbol pro obsah 2">
            <a:extLst>
              <a:ext uri="{FF2B5EF4-FFF2-40B4-BE49-F238E27FC236}">
                <a16:creationId xmlns:a16="http://schemas.microsoft.com/office/drawing/2014/main" id="{E81877F5-9E3C-48EC-C35E-4DD759179C33}"/>
              </a:ext>
            </a:extLst>
          </p:cNvPr>
          <p:cNvSpPr>
            <a:spLocks noGrp="1"/>
          </p:cNvSpPr>
          <p:nvPr>
            <p:ph idx="1" hasCustomPrompt="1"/>
          </p:nvPr>
        </p:nvSpPr>
        <p:spPr>
          <a:xfrm>
            <a:off x="258500" y="1285109"/>
            <a:ext cx="11675000" cy="5125851"/>
          </a:xfrm>
        </p:spPr>
        <p:txBody>
          <a:bodyPr spcFirstLastPara="1" vert="horz" wrap="square" lIns="91440" tIns="45720" rIns="91440" bIns="45720" anchor="t" anchorCtr="0">
            <a:normAutofit fontScale="55000" lnSpcReduction="20000"/>
          </a:bodyPr>
          <a:lstStyle/>
          <a:p>
            <a:pPr marL="447675" indent="-355600" algn="just">
              <a:buFont typeface="+mj-lt"/>
              <a:buAutoNum type="arabicParenR" startAt="2"/>
              <a:tabLst>
                <a:tab pos="538163" algn="l"/>
              </a:tabLst>
            </a:pPr>
            <a:r>
              <a:rPr lang="cs-CZ" altLang="cs-CZ" sz="3600" b="1" dirty="0">
                <a:solidFill>
                  <a:srgbClr val="FF0000"/>
                </a:solidFill>
                <a:latin typeface="Times New Roman" panose="02020603050405020304" pitchFamily="18" charset="0"/>
                <a:cs typeface="Times New Roman" panose="02020603050405020304" pitchFamily="18" charset="0"/>
              </a:rPr>
              <a:t>ODVĚTVÍ S ROSTOUCÍMI NÁKLADY: </a:t>
            </a:r>
            <a:r>
              <a:rPr lang="cs-CZ" altLang="cs-CZ" sz="3600" b="1" dirty="0">
                <a:solidFill>
                  <a:schemeClr val="tx1"/>
                </a:solidFill>
                <a:latin typeface="Times New Roman" panose="02020603050405020304" pitchFamily="18" charset="0"/>
                <a:cs typeface="Times New Roman" panose="02020603050405020304" pitchFamily="18" charset="0"/>
              </a:rPr>
              <a:t>Většina odvětví - s růstem výstupu v dlouhém období </a:t>
            </a: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–&gt;&gt;&gt;</a:t>
            </a:r>
            <a:r>
              <a:rPr lang="cs-CZ" altLang="cs-CZ" sz="3600" b="1" dirty="0">
                <a:solidFill>
                  <a:schemeClr val="tx1"/>
                </a:solidFill>
                <a:latin typeface="Times New Roman" panose="02020603050405020304" pitchFamily="18" charset="0"/>
                <a:cs typeface="Times New Roman" panose="02020603050405020304" pitchFamily="18" charset="0"/>
              </a:rPr>
              <a:t> růst výrobních nákladů:</a:t>
            </a:r>
          </a:p>
          <a:p>
            <a:pPr marL="114300" indent="0" algn="just">
              <a:buNone/>
            </a:pPr>
            <a:r>
              <a:rPr lang="cs-CZ" altLang="cs-CZ" sz="3600" b="1" dirty="0">
                <a:solidFill>
                  <a:schemeClr val="tx1"/>
                </a:solidFill>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ü"/>
            </a:pPr>
            <a:r>
              <a:rPr lang="cs-CZ" altLang="cs-CZ" sz="3600" b="1" dirty="0">
                <a:solidFill>
                  <a:schemeClr val="tx1"/>
                </a:solidFill>
                <a:latin typeface="Times New Roman" panose="02020603050405020304" pitchFamily="18" charset="0"/>
                <a:cs typeface="Times New Roman" panose="02020603050405020304" pitchFamily="18" charset="0"/>
              </a:rPr>
              <a:t>Původní, nově příchozí firmy – nákup vstupů, jejichž množství je omezeno </a:t>
            </a:r>
            <a:r>
              <a:rPr lang="cs-CZ" altLang="cs-CZ" sz="3600" b="1" dirty="0">
                <a:solidFill>
                  <a:srgbClr val="FF0000"/>
                </a:solidFill>
                <a:latin typeface="Times New Roman" panose="02020603050405020304" pitchFamily="18" charset="0"/>
                <a:cs typeface="Times New Roman" panose="02020603050405020304" pitchFamily="18" charset="0"/>
              </a:rPr>
              <a:t>=&gt; tlak na růst jejich cen:</a:t>
            </a:r>
          </a:p>
          <a:p>
            <a:pPr algn="just"/>
            <a:r>
              <a:rPr lang="cs-CZ" altLang="cs-CZ" sz="3600" b="1" dirty="0">
                <a:solidFill>
                  <a:schemeClr val="tx1"/>
                </a:solidFill>
                <a:latin typeface="Times New Roman" panose="02020603050405020304" pitchFamily="18" charset="0"/>
                <a:cs typeface="Times New Roman" panose="02020603050405020304" pitchFamily="18" charset="0"/>
              </a:rPr>
              <a:t>Např. dodatečné vnější náklady se znečištěním životního prostředí. </a:t>
            </a:r>
          </a:p>
          <a:p>
            <a:pPr algn="just">
              <a:buFont typeface="Wingdings" panose="05000000000000000000" pitchFamily="2" charset="2"/>
              <a:buChar char="ü"/>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altLang="cs-CZ" sz="3600" b="1" dirty="0">
                <a:solidFill>
                  <a:schemeClr val="tx1"/>
                </a:solidFill>
                <a:latin typeface="Times New Roman" panose="02020603050405020304" pitchFamily="18" charset="0"/>
                <a:cs typeface="Times New Roman" panose="02020603050405020304" pitchFamily="18" charset="0"/>
              </a:rPr>
              <a:t>Obr. Následující snímek:</a:t>
            </a:r>
          </a:p>
          <a:p>
            <a:pPr algn="just"/>
            <a:r>
              <a:rPr lang="cs-CZ" altLang="cs-CZ" sz="3600" b="1" dirty="0">
                <a:solidFill>
                  <a:schemeClr val="tx1"/>
                </a:solidFill>
                <a:latin typeface="Times New Roman" panose="02020603050405020304" pitchFamily="18" charset="0"/>
                <a:cs typeface="Times New Roman" panose="02020603050405020304" pitchFamily="18" charset="0"/>
              </a:rPr>
              <a:t>Dlouhodobá rovnováha odvětví v průsečíku tržní poptávkové křivky D a krátkodobé tržní nabídkové křivky S: bod A (obr. b):</a:t>
            </a:r>
          </a:p>
          <a:p>
            <a:pPr algn="just"/>
            <a:r>
              <a:rPr lang="cs-CZ" altLang="cs-CZ" sz="3600" b="1" dirty="0">
                <a:solidFill>
                  <a:schemeClr val="tx1"/>
                </a:solidFill>
                <a:latin typeface="Times New Roman" panose="02020603050405020304" pitchFamily="18" charset="0"/>
                <a:cs typeface="Times New Roman" panose="02020603050405020304" pitchFamily="18" charset="0"/>
              </a:rPr>
              <a:t>Odvozena úroveň rovnovážné ceny P</a:t>
            </a:r>
            <a:r>
              <a:rPr lang="cs-CZ" altLang="cs-CZ" sz="3300" b="1" dirty="0">
                <a:solidFill>
                  <a:schemeClr val="tx1"/>
                </a:solidFill>
                <a:latin typeface="Times New Roman" panose="02020603050405020304" pitchFamily="18" charset="0"/>
                <a:cs typeface="Times New Roman" panose="02020603050405020304" pitchFamily="18" charset="0"/>
              </a:rPr>
              <a:t>1</a:t>
            </a:r>
            <a:r>
              <a:rPr lang="cs-CZ" altLang="cs-CZ" sz="3600" b="1" dirty="0">
                <a:solidFill>
                  <a:schemeClr val="tx1"/>
                </a:solidFill>
                <a:latin typeface="Times New Roman" panose="02020603050405020304" pitchFamily="18" charset="0"/>
                <a:cs typeface="Times New Roman" panose="02020603050405020304" pitchFamily="18" charset="0"/>
              </a:rPr>
              <a:t> a rovnovážného výstupu odvětví Q</a:t>
            </a:r>
            <a:r>
              <a:rPr lang="cs-CZ" altLang="cs-CZ" sz="3300" b="1" dirty="0">
                <a:solidFill>
                  <a:schemeClr val="tx1"/>
                </a:solidFill>
                <a:latin typeface="Times New Roman" panose="02020603050405020304" pitchFamily="18" charset="0"/>
                <a:cs typeface="Times New Roman" panose="02020603050405020304" pitchFamily="18" charset="0"/>
              </a:rPr>
              <a:t>T1</a:t>
            </a:r>
            <a:r>
              <a:rPr lang="cs-CZ" altLang="cs-CZ" sz="3600" b="1" dirty="0">
                <a:solidFill>
                  <a:schemeClr val="tx1"/>
                </a:solidFill>
                <a:latin typeface="Times New Roman" panose="02020603050405020304" pitchFamily="18" charset="0"/>
                <a:cs typeface="Times New Roman" panose="02020603050405020304" pitchFamily="18" charset="0"/>
              </a:rPr>
              <a:t>. Firma při této ceně vyrábí výstup Q</a:t>
            </a:r>
            <a:r>
              <a:rPr lang="cs-CZ" altLang="cs-CZ" sz="3300" b="1" dirty="0">
                <a:solidFill>
                  <a:schemeClr val="tx1"/>
                </a:solidFill>
                <a:latin typeface="Times New Roman" panose="02020603050405020304" pitchFamily="18" charset="0"/>
                <a:cs typeface="Times New Roman" panose="02020603050405020304" pitchFamily="18" charset="0"/>
              </a:rPr>
              <a:t>1</a:t>
            </a:r>
            <a:r>
              <a:rPr lang="cs-CZ" altLang="cs-CZ" sz="3600" b="1" dirty="0">
                <a:solidFill>
                  <a:schemeClr val="tx1"/>
                </a:solidFill>
                <a:latin typeface="Times New Roman" panose="02020603050405020304" pitchFamily="18" charset="0"/>
                <a:cs typeface="Times New Roman" panose="02020603050405020304" pitchFamily="18" charset="0"/>
              </a:rPr>
              <a:t> (obr. a).</a:t>
            </a:r>
          </a:p>
          <a:p>
            <a:pPr algn="just">
              <a:buFont typeface="Wingdings" panose="05000000000000000000" pitchFamily="2" charset="2"/>
              <a:buChar char="ü"/>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altLang="cs-CZ" sz="3600" b="1" dirty="0">
                <a:solidFill>
                  <a:srgbClr val="FF0000"/>
                </a:solidFill>
                <a:latin typeface="Times New Roman" panose="02020603050405020304" pitchFamily="18" charset="0"/>
                <a:cs typeface="Times New Roman" panose="02020603050405020304" pitchFamily="18" charset="0"/>
              </a:rPr>
              <a:t>Růst poptávky po daném statku: </a:t>
            </a:r>
            <a:r>
              <a:rPr lang="cs-CZ" altLang="cs-CZ" sz="3600" b="1" dirty="0">
                <a:solidFill>
                  <a:schemeClr val="tx1"/>
                </a:solidFill>
                <a:latin typeface="Times New Roman" panose="02020603050405020304" pitchFamily="18" charset="0"/>
                <a:cs typeface="Times New Roman" panose="02020603050405020304" pitchFamily="18" charset="0"/>
              </a:rPr>
              <a:t>posun křivky tržní poptávky doprava (D‘) =&gt; vznik krátkodobé rovnovážné ceny P</a:t>
            </a:r>
            <a:r>
              <a:rPr lang="cs-CZ" altLang="cs-CZ" sz="3300" b="1" dirty="0">
                <a:solidFill>
                  <a:schemeClr val="tx1"/>
                </a:solidFill>
                <a:latin typeface="Times New Roman" panose="02020603050405020304" pitchFamily="18" charset="0"/>
                <a:cs typeface="Times New Roman" panose="02020603050405020304" pitchFamily="18" charset="0"/>
              </a:rPr>
              <a:t>2</a:t>
            </a:r>
            <a:r>
              <a:rPr lang="cs-CZ" altLang="cs-CZ" sz="3600" b="1" dirty="0">
                <a:solidFill>
                  <a:schemeClr val="tx1"/>
                </a:solidFill>
                <a:latin typeface="Times New Roman" panose="02020603050405020304" pitchFamily="18" charset="0"/>
                <a:cs typeface="Times New Roman" panose="02020603050405020304" pitchFamily="18" charset="0"/>
              </a:rPr>
              <a:t> =&gt; </a:t>
            </a:r>
          </a:p>
          <a:p>
            <a:pPr algn="just">
              <a:buFont typeface="Wingdings" panose="05000000000000000000" pitchFamily="2" charset="2"/>
              <a:buChar char="Ø"/>
            </a:pPr>
            <a:r>
              <a:rPr lang="cs-CZ" altLang="cs-CZ" sz="3600" b="1" dirty="0">
                <a:solidFill>
                  <a:schemeClr val="tx1"/>
                </a:solidFill>
                <a:latin typeface="Times New Roman" panose="02020603050405020304" pitchFamily="18" charset="0"/>
                <a:cs typeface="Times New Roman" panose="02020603050405020304" pitchFamily="18" charset="0"/>
              </a:rPr>
              <a:t>Každá z firem zvyšuje výstup podél křivky MC až do Q</a:t>
            </a:r>
            <a:r>
              <a:rPr lang="cs-CZ" altLang="cs-CZ" sz="3300" b="1" dirty="0">
                <a:solidFill>
                  <a:schemeClr val="tx1"/>
                </a:solidFill>
                <a:latin typeface="Times New Roman" panose="02020603050405020304" pitchFamily="18" charset="0"/>
                <a:cs typeface="Times New Roman" panose="02020603050405020304" pitchFamily="18" charset="0"/>
              </a:rPr>
              <a:t>2</a:t>
            </a:r>
            <a:r>
              <a:rPr lang="cs-CZ" altLang="cs-CZ" sz="3600" b="1" dirty="0">
                <a:solidFill>
                  <a:schemeClr val="tx1"/>
                </a:solidFill>
                <a:latin typeface="Times New Roman" panose="02020603050405020304" pitchFamily="18" charset="0"/>
                <a:cs typeface="Times New Roman" panose="02020603050405020304" pitchFamily="18" charset="0"/>
              </a:rPr>
              <a:t>, při níž P</a:t>
            </a:r>
            <a:r>
              <a:rPr lang="cs-CZ" altLang="cs-CZ" sz="3300" b="1" dirty="0">
                <a:solidFill>
                  <a:schemeClr val="tx1"/>
                </a:solidFill>
                <a:latin typeface="Times New Roman" panose="02020603050405020304" pitchFamily="18" charset="0"/>
                <a:cs typeface="Times New Roman" panose="02020603050405020304" pitchFamily="18" charset="0"/>
              </a:rPr>
              <a:t>2</a:t>
            </a:r>
            <a:r>
              <a:rPr lang="cs-CZ" altLang="cs-CZ" sz="3600" b="1" dirty="0">
                <a:solidFill>
                  <a:schemeClr val="tx1"/>
                </a:solidFill>
                <a:latin typeface="Times New Roman" panose="02020603050405020304" pitchFamily="18" charset="0"/>
                <a:cs typeface="Times New Roman" panose="02020603050405020304" pitchFamily="18" charset="0"/>
              </a:rPr>
              <a:t> = MC. </a:t>
            </a:r>
          </a:p>
          <a:p>
            <a:pPr algn="just">
              <a:buFont typeface="Wingdings" panose="05000000000000000000" pitchFamily="2" charset="2"/>
              <a:buChar char="Ø"/>
            </a:pPr>
            <a:r>
              <a:rPr lang="cs-CZ" altLang="cs-CZ" sz="3600" b="1" dirty="0">
                <a:solidFill>
                  <a:schemeClr val="tx1"/>
                </a:solidFill>
                <a:latin typeface="Times New Roman" panose="02020603050405020304" pitchFamily="18" charset="0"/>
                <a:cs typeface="Times New Roman" panose="02020603050405020304" pitchFamily="18" charset="0"/>
              </a:rPr>
              <a:t>Ekonomický zisk – impuls pro příchod nových firem do odvětví.</a:t>
            </a:r>
          </a:p>
          <a:p>
            <a:pPr algn="just">
              <a:buFont typeface="Wingdings" panose="05000000000000000000" pitchFamily="2" charset="2"/>
              <a:buChar char="ü"/>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altLang="cs-CZ" sz="3600" b="1" dirty="0">
              <a:solidFill>
                <a:srgbClr val="FF0000"/>
              </a:solidFill>
              <a:latin typeface="Times New Roman" panose="02020603050405020304" pitchFamily="18" charset="0"/>
              <a:cs typeface="Times New Roman" panose="02020603050405020304" pitchFamily="18" charset="0"/>
            </a:endParaRPr>
          </a:p>
          <a:p>
            <a:pPr marL="628650" indent="-514350" algn="just">
              <a:buFont typeface="+mj-lt"/>
              <a:buAutoNum type="arabicPeriod"/>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endParaRPr lang="cs-CZ" altLang="cs-CZ" sz="3600" b="1" dirty="0">
              <a:solidFill>
                <a:schemeClr val="tx1"/>
              </a:solidFill>
              <a:latin typeface="Times New Roman" panose="02020603050405020304" pitchFamily="18" charset="0"/>
              <a:cs typeface="Times New Roman" panose="02020603050405020304" pitchFamily="18" charset="0"/>
            </a:endParaRPr>
          </a:p>
          <a:p>
            <a:pPr marL="114300" indent="0" algn="just">
              <a:buNone/>
            </a:pPr>
            <a:endParaRPr lang="cs-CZ" altLang="cs-CZ"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133253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9B1A9-B4E9-5014-C939-6F38DCF1681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5AD0592-41E8-AEF8-4EF4-51084B49390B}"/>
              </a:ext>
            </a:extLst>
          </p:cNvPr>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000" b="1" kern="1200" cap="all" dirty="0">
                <a:solidFill>
                  <a:srgbClr val="FF0000"/>
                </a:solidFill>
                <a:latin typeface="+mj-lt"/>
                <a:ea typeface="+mj-ea"/>
                <a:cs typeface="+mj-cs"/>
              </a:rPr>
              <a:t>Křivka LIS v případě rostoucích cen vstupů</a:t>
            </a:r>
          </a:p>
        </p:txBody>
      </p:sp>
      <p:sp>
        <p:nvSpPr>
          <p:cNvPr id="10243" name="Zástupný symbol pro obsah 2">
            <a:extLst>
              <a:ext uri="{FF2B5EF4-FFF2-40B4-BE49-F238E27FC236}">
                <a16:creationId xmlns:a16="http://schemas.microsoft.com/office/drawing/2014/main" id="{9D8B40EC-FE57-8EC4-7326-4CA7745A9693}"/>
              </a:ext>
            </a:extLst>
          </p:cNvPr>
          <p:cNvSpPr>
            <a:spLocks noGrp="1"/>
          </p:cNvSpPr>
          <p:nvPr>
            <p:ph idx="1" hasCustomPrompt="1"/>
          </p:nvPr>
        </p:nvSpPr>
        <p:spPr>
          <a:xfrm>
            <a:off x="7122160" y="447040"/>
            <a:ext cx="4958080" cy="5811520"/>
          </a:xfrm>
        </p:spPr>
        <p:txBody>
          <a:bodyPr spcFirstLastPara="1" vert="horz" wrap="square" lIns="91440" tIns="45720" rIns="91440" bIns="45720" anchor="t" anchorCtr="0">
            <a:normAutofit fontScale="62500" lnSpcReduction="20000"/>
          </a:bodyPr>
          <a:lstStyle/>
          <a:p>
            <a:pPr algn="just">
              <a:buFont typeface="Wingdings" panose="05000000000000000000" pitchFamily="2" charset="2"/>
              <a:buChar char="ü"/>
            </a:pPr>
            <a:r>
              <a:rPr lang="cs-CZ" altLang="cs-CZ" sz="3600" b="1" dirty="0">
                <a:solidFill>
                  <a:schemeClr val="tx1"/>
                </a:solidFill>
                <a:latin typeface="Times New Roman" panose="02020603050405020304" pitchFamily="18" charset="0"/>
                <a:cs typeface="Times New Roman" panose="02020603050405020304" pitchFamily="18" charset="0"/>
              </a:rPr>
              <a:t>Rostoucí počet firem v odvětví =&gt; růst poptávky po vstupech a růst jejich ceny. </a:t>
            </a:r>
          </a:p>
          <a:p>
            <a:pPr algn="just">
              <a:buFont typeface="Wingdings" panose="05000000000000000000" pitchFamily="2" charset="2"/>
              <a:buChar char="ü"/>
            </a:pPr>
            <a:r>
              <a:rPr lang="cs-CZ" altLang="cs-CZ" sz="3600" b="1" dirty="0">
                <a:solidFill>
                  <a:schemeClr val="tx1"/>
                </a:solidFill>
                <a:latin typeface="Times New Roman" panose="02020603050405020304" pitchFamily="18" charset="0"/>
                <a:cs typeface="Times New Roman" panose="02020603050405020304" pitchFamily="18" charset="0"/>
              </a:rPr>
              <a:t>Růst nákladů každé z firem – posun všech nákladových křivek nahoru: </a:t>
            </a: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firma nevyrábí Q</a:t>
            </a:r>
            <a:r>
              <a:rPr lang="cs-CZ" altLang="cs-CZ" sz="3100" b="1" dirty="0">
                <a:solidFill>
                  <a:schemeClr val="tx1"/>
                </a:solidFill>
                <a:highlight>
                  <a:srgbClr val="FFFF00"/>
                </a:highlight>
                <a:latin typeface="Times New Roman" panose="02020603050405020304" pitchFamily="18" charset="0"/>
                <a:cs typeface="Times New Roman" panose="02020603050405020304" pitchFamily="18" charset="0"/>
              </a:rPr>
              <a:t>2</a:t>
            </a: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 ale Q‘</a:t>
            </a:r>
            <a:r>
              <a:rPr lang="cs-CZ" altLang="cs-CZ" sz="3100" b="1" dirty="0">
                <a:solidFill>
                  <a:schemeClr val="tx1"/>
                </a:solidFill>
                <a:highlight>
                  <a:srgbClr val="FFFF00"/>
                </a:highlight>
                <a:latin typeface="Times New Roman" panose="02020603050405020304" pitchFamily="18" charset="0"/>
                <a:cs typeface="Times New Roman" panose="02020603050405020304" pitchFamily="18" charset="0"/>
              </a:rPr>
              <a:t>2</a:t>
            </a: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cs-CZ" altLang="cs-CZ" sz="3600" b="1" dirty="0">
                <a:solidFill>
                  <a:schemeClr val="tx1"/>
                </a:solidFill>
                <a:latin typeface="Times New Roman" panose="02020603050405020304" pitchFamily="18" charset="0"/>
                <a:cs typeface="Times New Roman" panose="02020603050405020304" pitchFamily="18" charset="0"/>
              </a:rPr>
              <a:t>Ekonomický zisk – menší než u konstantních nákladů. </a:t>
            </a:r>
          </a:p>
          <a:p>
            <a:pPr algn="just">
              <a:buFont typeface="Wingdings" panose="05000000000000000000" pitchFamily="2" charset="2"/>
              <a:buChar char="ü"/>
            </a:pPr>
            <a:r>
              <a:rPr lang="cs-CZ" altLang="cs-CZ" sz="3600" b="1" i="1" dirty="0">
                <a:solidFill>
                  <a:schemeClr val="tx1"/>
                </a:solidFill>
                <a:latin typeface="Times New Roman" panose="02020603050405020304" pitchFamily="18" charset="0"/>
                <a:cs typeface="Times New Roman" panose="02020603050405020304" pitchFamily="18" charset="0"/>
              </a:rPr>
              <a:t>Příliv firem: dokud doprava se posunující křivka tržní nabídky nesníží rovnovážnou tržní cenu na úroveň, při nulovém ekonomickém zisku.  </a:t>
            </a:r>
          </a:p>
          <a:p>
            <a:pPr algn="just">
              <a:buFont typeface="Wingdings" panose="05000000000000000000" pitchFamily="2" charset="2"/>
              <a:buChar char="Ø"/>
            </a:pPr>
            <a:r>
              <a:rPr lang="cs-CZ" altLang="cs-CZ" sz="3600" b="1" dirty="0">
                <a:solidFill>
                  <a:schemeClr val="tx1"/>
                </a:solidFill>
                <a:latin typeface="Times New Roman" panose="02020603050405020304" pitchFamily="18" charset="0"/>
                <a:cs typeface="Times New Roman" panose="02020603050405020304" pitchFamily="18" charset="0"/>
              </a:rPr>
              <a:t>Nový bod dlouhodobé rovnováhy: P</a:t>
            </a:r>
            <a:r>
              <a:rPr lang="cs-CZ" altLang="cs-CZ" sz="3300" b="1" dirty="0">
                <a:solidFill>
                  <a:schemeClr val="tx1"/>
                </a:solidFill>
                <a:latin typeface="Times New Roman" panose="02020603050405020304" pitchFamily="18" charset="0"/>
                <a:cs typeface="Times New Roman" panose="02020603050405020304" pitchFamily="18" charset="0"/>
              </a:rPr>
              <a:t>3,</a:t>
            </a:r>
            <a:r>
              <a:rPr lang="cs-CZ" altLang="cs-CZ" sz="3600" b="1" dirty="0">
                <a:solidFill>
                  <a:schemeClr val="tx1"/>
                </a:solidFill>
                <a:latin typeface="Times New Roman" panose="02020603050405020304" pitchFamily="18" charset="0"/>
                <a:cs typeface="Times New Roman" panose="02020603050405020304" pitchFamily="18" charset="0"/>
              </a:rPr>
              <a:t> Q</a:t>
            </a:r>
            <a:r>
              <a:rPr lang="cs-CZ" altLang="cs-CZ" sz="3300" b="1" dirty="0">
                <a:solidFill>
                  <a:schemeClr val="tx1"/>
                </a:solidFill>
                <a:latin typeface="Times New Roman" panose="02020603050405020304" pitchFamily="18" charset="0"/>
                <a:cs typeface="Times New Roman" panose="02020603050405020304" pitchFamily="18" charset="0"/>
              </a:rPr>
              <a:t>T2</a:t>
            </a:r>
            <a:r>
              <a:rPr lang="cs-CZ" altLang="cs-CZ" sz="3600" b="1" dirty="0">
                <a:solidFill>
                  <a:schemeClr val="tx1"/>
                </a:solidFill>
                <a:latin typeface="Times New Roman" panose="02020603050405020304" pitchFamily="18" charset="0"/>
                <a:cs typeface="Times New Roman" panose="02020603050405020304" pitchFamily="18" charset="0"/>
              </a:rPr>
              <a:t>: bod B na obr. b. </a:t>
            </a:r>
          </a:p>
          <a:p>
            <a:pPr algn="just"/>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r>
              <a:rPr lang="cs-CZ" altLang="cs-CZ" sz="3600" b="1" dirty="0">
                <a:solidFill>
                  <a:schemeClr val="tx1"/>
                </a:solidFill>
                <a:latin typeface="Times New Roman" panose="02020603050405020304" pitchFamily="18" charset="0"/>
                <a:cs typeface="Times New Roman" panose="02020603050405020304" pitchFamily="18" charset="0"/>
              </a:rPr>
              <a:t>Křivka LIS – plošší než krátkodobé nabídkové křivky </a:t>
            </a:r>
          </a:p>
        </p:txBody>
      </p:sp>
      <p:pic>
        <p:nvPicPr>
          <p:cNvPr id="5" name="Picture 4">
            <a:extLst>
              <a:ext uri="{FF2B5EF4-FFF2-40B4-BE49-F238E27FC236}">
                <a16:creationId xmlns:a16="http://schemas.microsoft.com/office/drawing/2014/main" id="{D3B4F6D8-A3F1-E13F-D53E-C33C572185AE}"/>
              </a:ext>
            </a:extLst>
          </p:cNvPr>
          <p:cNvPicPr>
            <a:picLocks noChangeAspect="1"/>
          </p:cNvPicPr>
          <p:nvPr/>
        </p:nvPicPr>
        <p:blipFill>
          <a:blip r:embed="rId3"/>
          <a:stretch>
            <a:fillRect/>
          </a:stretch>
        </p:blipFill>
        <p:spPr>
          <a:xfrm>
            <a:off x="469210" y="1427321"/>
            <a:ext cx="6576630" cy="3657917"/>
          </a:xfrm>
          <a:prstGeom prst="rect">
            <a:avLst/>
          </a:prstGeom>
        </p:spPr>
      </p:pic>
      <p:sp>
        <p:nvSpPr>
          <p:cNvPr id="8" name="TextBox 7">
            <a:extLst>
              <a:ext uri="{FF2B5EF4-FFF2-40B4-BE49-F238E27FC236}">
                <a16:creationId xmlns:a16="http://schemas.microsoft.com/office/drawing/2014/main" id="{99AA447F-380A-E47D-6380-57202A255445}"/>
              </a:ext>
            </a:extLst>
          </p:cNvPr>
          <p:cNvSpPr txBox="1"/>
          <p:nvPr/>
        </p:nvSpPr>
        <p:spPr>
          <a:xfrm>
            <a:off x="609600" y="5430679"/>
            <a:ext cx="6217920" cy="646331"/>
          </a:xfrm>
          <a:prstGeom prst="rect">
            <a:avLst/>
          </a:prstGeom>
          <a:noFill/>
        </p:spPr>
        <p:txBody>
          <a:bodyPr wrap="square">
            <a:spAutoFit/>
          </a:bodyPr>
          <a:lstStyle/>
          <a:p>
            <a:r>
              <a:rPr lang="cs-CZ" noProof="0"/>
              <a:t>Dlouhodobá nabídka konkurenčního odvětví v případě rostoucích cen vstupů</a:t>
            </a:r>
          </a:p>
        </p:txBody>
      </p:sp>
    </p:spTree>
    <p:extLst>
      <p:ext uri="{BB962C8B-B14F-4D97-AF65-F5344CB8AC3E}">
        <p14:creationId xmlns:p14="http://schemas.microsoft.com/office/powerpoint/2010/main" val="224160215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A51D1-9776-52D8-88BD-97CAEA7F4EA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74FA682-83C3-A2D3-7325-557F1446D945}"/>
              </a:ext>
            </a:extLst>
          </p:cNvPr>
          <p:cNvSpPr>
            <a:spLocks noGrp="1"/>
          </p:cNvSpPr>
          <p:nvPr>
            <p:ph type="title" hasCustomPrompt="1"/>
          </p:nvPr>
        </p:nvSpPr>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000" b="1" kern="1200" cap="all" dirty="0">
                <a:solidFill>
                  <a:srgbClr val="FF0000"/>
                </a:solidFill>
                <a:latin typeface="+mj-lt"/>
                <a:ea typeface="+mj-ea"/>
                <a:cs typeface="+mj-cs"/>
              </a:rPr>
              <a:t>Křivka LIS v podmínkách klesajících cen vstupů</a:t>
            </a:r>
          </a:p>
        </p:txBody>
      </p:sp>
      <p:sp>
        <p:nvSpPr>
          <p:cNvPr id="10243" name="Zástupný symbol pro obsah 2">
            <a:extLst>
              <a:ext uri="{FF2B5EF4-FFF2-40B4-BE49-F238E27FC236}">
                <a16:creationId xmlns:a16="http://schemas.microsoft.com/office/drawing/2014/main" id="{79BA9CC5-C10C-33E1-43C5-4E2FC39BD3D1}"/>
              </a:ext>
            </a:extLst>
          </p:cNvPr>
          <p:cNvSpPr>
            <a:spLocks noGrp="1"/>
          </p:cNvSpPr>
          <p:nvPr>
            <p:ph type="body" idx="1" hasCustomPrompt="1"/>
          </p:nvPr>
        </p:nvSpPr>
        <p:spPr>
          <a:xfrm>
            <a:off x="325120" y="1178561"/>
            <a:ext cx="11379200" cy="4612324"/>
          </a:xfrm>
        </p:spPr>
        <p:txBody>
          <a:bodyPr spcFirstLastPara="1" vert="horz" wrap="square" lIns="91440" tIns="45720" rIns="91440" bIns="45720" anchor="t" anchorCtr="0">
            <a:normAutofit fontScale="62500" lnSpcReduction="20000"/>
          </a:bodyPr>
          <a:lstStyle/>
          <a:p>
            <a:pPr marL="630238" indent="-515938" algn="just">
              <a:buFont typeface="+mj-lt"/>
              <a:buAutoNum type="arabicParenR" startAt="3"/>
            </a:pPr>
            <a:r>
              <a:rPr lang="cs-CZ" altLang="cs-CZ" sz="3600" b="1" dirty="0">
                <a:solidFill>
                  <a:srgbClr val="FF0000"/>
                </a:solidFill>
                <a:latin typeface="Times New Roman" panose="02020603050405020304" pitchFamily="18" charset="0"/>
                <a:cs typeface="Times New Roman" panose="02020603050405020304" pitchFamily="18" charset="0"/>
              </a:rPr>
              <a:t>Odvětví s klesajícími náklady: snižování nákladů s růstem výstupu v dlouhém období. </a:t>
            </a:r>
          </a:p>
          <a:p>
            <a:pPr algn="just">
              <a:buFont typeface="Wingdings" panose="05000000000000000000" pitchFamily="2" charset="2"/>
              <a:buChar char="ü"/>
            </a:pPr>
            <a:r>
              <a:rPr lang="cs-CZ" altLang="cs-CZ" sz="3600" b="1" dirty="0">
                <a:solidFill>
                  <a:schemeClr val="tx1"/>
                </a:solidFill>
                <a:latin typeface="Times New Roman" panose="02020603050405020304" pitchFamily="18" charset="0"/>
                <a:cs typeface="Times New Roman" panose="02020603050405020304" pitchFamily="18" charset="0"/>
              </a:rPr>
              <a:t>Příčiny: vnější úspory – zdokonalování dopravní sítě a spojů; nově se rozvíjejících odvětví, odvětví zavádějící nový výrobek.</a:t>
            </a:r>
          </a:p>
          <a:p>
            <a:pPr algn="just">
              <a:buFont typeface="Wingdings" panose="05000000000000000000" pitchFamily="2" charset="2"/>
              <a:buChar char="ü"/>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r>
              <a:rPr lang="cs-CZ" altLang="cs-CZ" sz="3600" b="1" dirty="0">
                <a:solidFill>
                  <a:schemeClr val="tx1"/>
                </a:solidFill>
                <a:latin typeface="Times New Roman" panose="02020603050405020304" pitchFamily="18" charset="0"/>
                <a:cs typeface="Times New Roman" panose="02020603050405020304" pitchFamily="18" charset="0"/>
              </a:rPr>
              <a:t>Grafické znázornění: násl. snímek:</a:t>
            </a:r>
          </a:p>
          <a:p>
            <a:pPr algn="just">
              <a:buFont typeface="Wingdings" panose="05000000000000000000" pitchFamily="2" charset="2"/>
              <a:buChar char="Ø"/>
            </a:pPr>
            <a:r>
              <a:rPr lang="cs-CZ" altLang="cs-CZ" sz="3600" b="1" dirty="0">
                <a:solidFill>
                  <a:schemeClr val="tx1"/>
                </a:solidFill>
                <a:latin typeface="Times New Roman" panose="02020603050405020304" pitchFamily="18" charset="0"/>
                <a:cs typeface="Times New Roman" panose="02020603050405020304" pitchFamily="18" charset="0"/>
              </a:rPr>
              <a:t>Výchozí bod: bod dlouhodobé tržní rovnováhy (bod A na obr. b) v průsečíku křivky tržní poptávky (D) a krátkodobé křivky tržní nabídky (S): </a:t>
            </a:r>
          </a:p>
          <a:p>
            <a:pPr algn="just">
              <a:buFont typeface="Wingdings" panose="05000000000000000000" pitchFamily="2" charset="2"/>
              <a:buChar char="Ø"/>
            </a:pPr>
            <a:r>
              <a:rPr lang="cs-CZ" altLang="cs-CZ" sz="3600" b="1" dirty="0">
                <a:solidFill>
                  <a:schemeClr val="tx1"/>
                </a:solidFill>
                <a:latin typeface="Times New Roman" panose="02020603050405020304" pitchFamily="18" charset="0"/>
                <a:cs typeface="Times New Roman" panose="02020603050405020304" pitchFamily="18" charset="0"/>
              </a:rPr>
              <a:t>Rovnovážná cena P</a:t>
            </a:r>
            <a:r>
              <a:rPr lang="cs-CZ" altLang="cs-CZ" sz="2800" b="1" dirty="0">
                <a:solidFill>
                  <a:schemeClr val="tx1"/>
                </a:solidFill>
                <a:latin typeface="Times New Roman" panose="02020603050405020304" pitchFamily="18" charset="0"/>
                <a:cs typeface="Times New Roman" panose="02020603050405020304" pitchFamily="18" charset="0"/>
              </a:rPr>
              <a:t>1</a:t>
            </a:r>
            <a:r>
              <a:rPr lang="cs-CZ" altLang="cs-CZ" sz="3600" b="1" dirty="0">
                <a:solidFill>
                  <a:schemeClr val="tx1"/>
                </a:solidFill>
                <a:latin typeface="Times New Roman" panose="02020603050405020304" pitchFamily="18" charset="0"/>
                <a:cs typeface="Times New Roman" panose="02020603050405020304" pitchFamily="18" charset="0"/>
              </a:rPr>
              <a:t>, každá z firem: optimální výstup Q</a:t>
            </a:r>
            <a:r>
              <a:rPr lang="cs-CZ" altLang="cs-CZ" sz="2800" b="1" dirty="0">
                <a:solidFill>
                  <a:schemeClr val="tx1"/>
                </a:solidFill>
                <a:latin typeface="Times New Roman" panose="02020603050405020304" pitchFamily="18" charset="0"/>
                <a:cs typeface="Times New Roman" panose="02020603050405020304" pitchFamily="18" charset="0"/>
              </a:rPr>
              <a:t>1</a:t>
            </a:r>
            <a:r>
              <a:rPr lang="cs-CZ" altLang="cs-CZ" sz="3600" b="1" dirty="0">
                <a:solidFill>
                  <a:schemeClr val="tx1"/>
                </a:solidFill>
                <a:latin typeface="Times New Roman" panose="02020603050405020304" pitchFamily="18" charset="0"/>
                <a:cs typeface="Times New Roman" panose="02020603050405020304" pitchFamily="18" charset="0"/>
              </a:rPr>
              <a:t> (viz a)</a:t>
            </a:r>
          </a:p>
          <a:p>
            <a:pPr algn="just">
              <a:buFont typeface="Wingdings" panose="05000000000000000000" pitchFamily="2" charset="2"/>
              <a:buChar char="ü"/>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pl-PL" altLang="cs-CZ" sz="3600" b="1" dirty="0">
                <a:solidFill>
                  <a:srgbClr val="FF0000"/>
                </a:solidFill>
                <a:latin typeface="Times New Roman" panose="02020603050405020304" pitchFamily="18" charset="0"/>
                <a:cs typeface="Times New Roman" panose="02020603050405020304" pitchFamily="18" charset="0"/>
              </a:rPr>
              <a:t>Růst poptávky po daném statku: </a:t>
            </a:r>
            <a:r>
              <a:rPr lang="pl-PL" altLang="cs-CZ" sz="3600" b="1" dirty="0">
                <a:solidFill>
                  <a:schemeClr val="tx1"/>
                </a:solidFill>
                <a:latin typeface="Times New Roman" panose="02020603050405020304" pitchFamily="18" charset="0"/>
                <a:cs typeface="Times New Roman" panose="02020603050405020304" pitchFamily="18" charset="0"/>
              </a:rPr>
              <a:t>krátkodobé zvýšení tržní ceny (P</a:t>
            </a:r>
            <a:r>
              <a:rPr lang="pl-PL" altLang="cs-CZ" b="1" dirty="0">
                <a:solidFill>
                  <a:schemeClr val="tx1"/>
                </a:solidFill>
                <a:latin typeface="Times New Roman" panose="02020603050405020304" pitchFamily="18" charset="0"/>
                <a:cs typeface="Times New Roman" panose="02020603050405020304" pitchFamily="18" charset="0"/>
              </a:rPr>
              <a:t>2</a:t>
            </a:r>
            <a:r>
              <a:rPr lang="pl-PL" altLang="cs-CZ" sz="3600" b="1" dirty="0">
                <a:solidFill>
                  <a:schemeClr val="tx1"/>
                </a:solidFill>
                <a:latin typeface="Times New Roman" panose="02020603050405020304" pitchFamily="18" charset="0"/>
                <a:cs typeface="Times New Roman" panose="02020603050405020304" pitchFamily="18" charset="0"/>
              </a:rPr>
              <a:t>) </a:t>
            </a:r>
            <a:r>
              <a:rPr lang="cs-CZ" altLang="cs-CZ" sz="3600" b="1" dirty="0">
                <a:solidFill>
                  <a:schemeClr val="tx1"/>
                </a:solidFill>
                <a:latin typeface="Times New Roman" panose="02020603050405020304" pitchFamily="18" charset="0"/>
                <a:cs typeface="Times New Roman" panose="02020603050405020304" pitchFamily="18" charset="0"/>
              </a:rPr>
              <a:t>=&gt;</a:t>
            </a:r>
            <a:r>
              <a:rPr lang="pl-PL" altLang="cs-CZ" sz="3600" b="1" dirty="0">
                <a:solidFill>
                  <a:schemeClr val="tx1"/>
                </a:solidFill>
                <a:latin typeface="Times New Roman" panose="02020603050405020304" pitchFamily="18" charset="0"/>
                <a:cs typeface="Times New Roman" panose="02020603050405020304" pitchFamily="18" charset="0"/>
              </a:rPr>
              <a:t> firmy v odvětví = ekonomický zisk při výrobě výstupu Q</a:t>
            </a:r>
            <a:r>
              <a:rPr lang="pl-PL" altLang="cs-CZ" b="1" dirty="0">
                <a:solidFill>
                  <a:schemeClr val="tx1"/>
                </a:solidFill>
                <a:latin typeface="Times New Roman" panose="02020603050405020304" pitchFamily="18" charset="0"/>
                <a:cs typeface="Times New Roman" panose="02020603050405020304" pitchFamily="18" charset="0"/>
              </a:rPr>
              <a:t>2</a:t>
            </a:r>
            <a:r>
              <a:rPr lang="pl-PL" altLang="cs-CZ" sz="3600" b="1" dirty="0">
                <a:solidFill>
                  <a:schemeClr val="tx1"/>
                </a:solidFill>
                <a:latin typeface="Times New Roman" panose="02020603050405020304" pitchFamily="18" charset="0"/>
                <a:cs typeface="Times New Roman" panose="02020603050405020304" pitchFamily="18" charset="0"/>
              </a:rPr>
              <a:t> </a:t>
            </a:r>
            <a:r>
              <a:rPr lang="cs-CZ" altLang="cs-CZ" sz="3600" b="1" dirty="0">
                <a:solidFill>
                  <a:schemeClr val="tx1"/>
                </a:solidFill>
                <a:latin typeface="Times New Roman" panose="02020603050405020304" pitchFamily="18" charset="0"/>
                <a:cs typeface="Times New Roman" panose="02020603050405020304" pitchFamily="18" charset="0"/>
              </a:rPr>
              <a:t>=&gt; příchod </a:t>
            </a:r>
            <a:r>
              <a:rPr lang="pl-PL" altLang="cs-CZ" sz="3600" b="1" dirty="0">
                <a:solidFill>
                  <a:schemeClr val="tx1"/>
                </a:solidFill>
                <a:latin typeface="Times New Roman" panose="02020603050405020304" pitchFamily="18" charset="0"/>
                <a:cs typeface="Times New Roman" panose="02020603050405020304" pitchFamily="18" charset="0"/>
              </a:rPr>
              <a:t>nových firem do odvětví. </a:t>
            </a:r>
          </a:p>
          <a:p>
            <a:pPr algn="just">
              <a:buFont typeface="Wingdings" panose="05000000000000000000" pitchFamily="2" charset="2"/>
              <a:buChar char="Ø"/>
            </a:pPr>
            <a:r>
              <a:rPr lang="pl-PL" altLang="cs-CZ" sz="3600" b="1" dirty="0">
                <a:solidFill>
                  <a:srgbClr val="FF0000"/>
                </a:solidFill>
                <a:latin typeface="Times New Roman" panose="02020603050405020304" pitchFamily="18" charset="0"/>
                <a:cs typeface="Times New Roman" panose="02020603050405020304" pitchFamily="18" charset="0"/>
              </a:rPr>
              <a:t>Expanze odvětví vyvolá pokles nákladů.</a:t>
            </a:r>
            <a:endParaRPr lang="cs-CZ" altLang="cs-CZ" sz="3600" b="1" dirty="0">
              <a:solidFill>
                <a:srgbClr val="FF0000"/>
              </a:solidFill>
              <a:latin typeface="Times New Roman" panose="02020603050405020304" pitchFamily="18" charset="0"/>
              <a:cs typeface="Times New Roman" panose="02020603050405020304" pitchFamily="18" charset="0"/>
            </a:endParaRPr>
          </a:p>
          <a:p>
            <a:pPr marL="628650" indent="-514350" algn="just">
              <a:buFont typeface="+mj-lt"/>
              <a:buAutoNum type="arabicPeriod"/>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endParaRPr lang="cs-CZ" altLang="cs-CZ" sz="3600" b="1" dirty="0">
              <a:solidFill>
                <a:schemeClr val="tx1"/>
              </a:solidFill>
              <a:latin typeface="Times New Roman" panose="02020603050405020304" pitchFamily="18" charset="0"/>
              <a:cs typeface="Times New Roman" panose="02020603050405020304" pitchFamily="18" charset="0"/>
            </a:endParaRPr>
          </a:p>
          <a:p>
            <a:pPr marL="114300" indent="0" algn="just">
              <a:buNone/>
            </a:pPr>
            <a:endParaRPr lang="cs-CZ" altLang="cs-CZ" sz="3600" b="1" dirty="0">
              <a:solidFill>
                <a:schemeClr val="tx1"/>
              </a:solidFill>
              <a:latin typeface="Times New Roman" panose="02020603050405020304" pitchFamily="18" charset="0"/>
              <a:cs typeface="Times New Roman" panose="02020603050405020304" pitchFamily="18" charset="0"/>
            </a:endParaRPr>
          </a:p>
        </p:txBody>
      </p:sp>
      <p:sp>
        <p:nvSpPr>
          <p:cNvPr id="3" name="Arrow: Right 2">
            <a:extLst>
              <a:ext uri="{FF2B5EF4-FFF2-40B4-BE49-F238E27FC236}">
                <a16:creationId xmlns:a16="http://schemas.microsoft.com/office/drawing/2014/main" id="{3C7CD850-E591-2F57-5BF6-C71061DED881}"/>
              </a:ext>
            </a:extLst>
          </p:cNvPr>
          <p:cNvSpPr/>
          <p:nvPr/>
        </p:nvSpPr>
        <p:spPr>
          <a:xfrm>
            <a:off x="9052560" y="5222240"/>
            <a:ext cx="1341120" cy="3454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7978503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CC1E2-2DAF-B3CA-FD08-6777AB82128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9E35057-E549-7BBC-C0EE-591EBFAD96E7}"/>
              </a:ext>
            </a:extLst>
          </p:cNvPr>
          <p:cNvSpPr>
            <a:spLocks noGrp="1"/>
          </p:cNvSpPr>
          <p:nvPr>
            <p:ph type="title" hasCustomPrompt="1"/>
          </p:nvPr>
        </p:nvSpPr>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000" b="1" kern="1200" cap="all" dirty="0">
                <a:solidFill>
                  <a:srgbClr val="FF0000"/>
                </a:solidFill>
                <a:latin typeface="+mj-lt"/>
                <a:ea typeface="+mj-ea"/>
                <a:cs typeface="+mj-cs"/>
              </a:rPr>
              <a:t>Křivka LIS v podmínkách klesajících cen vstupů</a:t>
            </a:r>
          </a:p>
        </p:txBody>
      </p:sp>
      <p:sp>
        <p:nvSpPr>
          <p:cNvPr id="10243" name="Zástupný symbol pro obsah 2">
            <a:extLst>
              <a:ext uri="{FF2B5EF4-FFF2-40B4-BE49-F238E27FC236}">
                <a16:creationId xmlns:a16="http://schemas.microsoft.com/office/drawing/2014/main" id="{63AEE2A0-12D7-FB19-8735-22246AE236C2}"/>
              </a:ext>
            </a:extLst>
          </p:cNvPr>
          <p:cNvSpPr>
            <a:spLocks noGrp="1"/>
          </p:cNvSpPr>
          <p:nvPr>
            <p:ph type="body" idx="1" hasCustomPrompt="1"/>
          </p:nvPr>
        </p:nvSpPr>
        <p:spPr>
          <a:xfrm>
            <a:off x="7762240" y="914400"/>
            <a:ext cx="4171260" cy="5140960"/>
          </a:xfrm>
        </p:spPr>
        <p:txBody>
          <a:bodyPr spcFirstLastPara="1" vert="horz" wrap="square" lIns="91440" tIns="45720" rIns="91440" bIns="45720" anchor="t" anchorCtr="0">
            <a:normAutofit fontScale="55000" lnSpcReduction="20000"/>
          </a:bodyPr>
          <a:lstStyle/>
          <a:p>
            <a:pPr algn="just">
              <a:buFont typeface="Wingdings" panose="05000000000000000000" pitchFamily="2" charset="2"/>
              <a:buChar char="ü"/>
            </a:pPr>
            <a:r>
              <a:rPr lang="cs-CZ" altLang="cs-CZ" sz="3600" b="1" dirty="0">
                <a:solidFill>
                  <a:schemeClr val="tx1"/>
                </a:solidFill>
                <a:latin typeface="Times New Roman" panose="02020603050405020304" pitchFamily="18" charset="0"/>
                <a:cs typeface="Times New Roman" panose="02020603050405020304" pitchFamily="18" charset="0"/>
              </a:rPr>
              <a:t>Posun nákladových křivek typické firmy dolů. </a:t>
            </a:r>
          </a:p>
          <a:p>
            <a:pPr algn="just">
              <a:buFont typeface="Wingdings" panose="05000000000000000000" pitchFamily="2" charset="2"/>
              <a:buChar char="ü"/>
            </a:pP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Optimální výstup firmy při ceně P</a:t>
            </a:r>
            <a:r>
              <a:rPr lang="cs-CZ" altLang="cs-CZ" sz="3400" b="1" dirty="0">
                <a:solidFill>
                  <a:schemeClr val="tx1"/>
                </a:solidFill>
                <a:highlight>
                  <a:srgbClr val="FFFF00"/>
                </a:highlight>
                <a:latin typeface="Times New Roman" panose="02020603050405020304" pitchFamily="18" charset="0"/>
                <a:cs typeface="Times New Roman" panose="02020603050405020304" pitchFamily="18" charset="0"/>
              </a:rPr>
              <a:t>2</a:t>
            </a:r>
            <a:r>
              <a:rPr lang="cs-CZ" altLang="cs-CZ" sz="3600" b="1" dirty="0">
                <a:solidFill>
                  <a:schemeClr val="tx1"/>
                </a:solidFill>
                <a:highlight>
                  <a:srgbClr val="FFFF00"/>
                </a:highlight>
                <a:latin typeface="Times New Roman" panose="02020603050405020304" pitchFamily="18" charset="0"/>
                <a:cs typeface="Times New Roman" panose="02020603050405020304" pitchFamily="18" charset="0"/>
              </a:rPr>
              <a:t>: ne Q2, ale Q‘2: </a:t>
            </a:r>
          </a:p>
          <a:p>
            <a:pPr algn="just">
              <a:buFont typeface="Wingdings" panose="05000000000000000000" pitchFamily="2" charset="2"/>
              <a:buChar char="Ø"/>
            </a:pPr>
            <a:r>
              <a:rPr lang="cs-CZ" altLang="cs-CZ" sz="3600" b="1" dirty="0">
                <a:solidFill>
                  <a:schemeClr val="tx1"/>
                </a:solidFill>
                <a:latin typeface="Times New Roman" panose="02020603050405020304" pitchFamily="18" charset="0"/>
                <a:cs typeface="Times New Roman" panose="02020603050405020304" pitchFamily="18" charset="0"/>
              </a:rPr>
              <a:t>Velký ekonomický zisk – podnět pro příchod firem do odvětví:</a:t>
            </a:r>
          </a:p>
          <a:p>
            <a:pPr algn="just">
              <a:buFont typeface="Wingdings" panose="05000000000000000000" pitchFamily="2" charset="2"/>
              <a:buChar char="Ø"/>
            </a:pPr>
            <a:r>
              <a:rPr lang="cs-CZ" altLang="cs-CZ" sz="3600" b="1" i="1" dirty="0">
                <a:solidFill>
                  <a:schemeClr val="tx1"/>
                </a:solidFill>
                <a:latin typeface="Times New Roman" panose="02020603050405020304" pitchFamily="18" charset="0"/>
                <a:cs typeface="Times New Roman" panose="02020603050405020304" pitchFamily="18" charset="0"/>
              </a:rPr>
              <a:t>Doprava dolů se posunující krátkodobá křivka tržní nabídky stlačí tržní cenu na úroveň LAC každé firmy </a:t>
            </a:r>
            <a:r>
              <a:rPr lang="cs-CZ" altLang="cs-CZ" sz="3600" b="1" dirty="0">
                <a:solidFill>
                  <a:schemeClr val="tx1"/>
                </a:solidFill>
                <a:latin typeface="Times New Roman" panose="02020603050405020304" pitchFamily="18" charset="0"/>
                <a:cs typeface="Times New Roman" panose="02020603050405020304" pitchFamily="18" charset="0"/>
              </a:rPr>
              <a:t>=&gt; ekonomický zisk každé z nich = 0.</a:t>
            </a:r>
          </a:p>
          <a:p>
            <a:pPr algn="just">
              <a:buFont typeface="Wingdings" panose="05000000000000000000" pitchFamily="2" charset="2"/>
              <a:buChar char="Ø"/>
            </a:pPr>
            <a:r>
              <a:rPr lang="cs-CZ" altLang="cs-CZ" sz="3600" b="1" dirty="0">
                <a:solidFill>
                  <a:schemeClr val="tx1"/>
                </a:solidFill>
                <a:latin typeface="Times New Roman" panose="02020603050405020304" pitchFamily="18" charset="0"/>
                <a:cs typeface="Times New Roman" panose="02020603050405020304" pitchFamily="18" charset="0"/>
              </a:rPr>
              <a:t>Nová dlouhodobá rovnováha odvětví: při tržní ceně P</a:t>
            </a:r>
            <a:r>
              <a:rPr lang="cs-CZ" altLang="cs-CZ" sz="3300" b="1" dirty="0">
                <a:solidFill>
                  <a:schemeClr val="tx1"/>
                </a:solidFill>
                <a:latin typeface="Times New Roman" panose="02020603050405020304" pitchFamily="18" charset="0"/>
                <a:cs typeface="Times New Roman" panose="02020603050405020304" pitchFamily="18" charset="0"/>
              </a:rPr>
              <a:t>3</a:t>
            </a:r>
            <a:r>
              <a:rPr lang="cs-CZ" altLang="cs-CZ" sz="3600" b="1" dirty="0">
                <a:solidFill>
                  <a:schemeClr val="tx1"/>
                </a:solidFill>
                <a:latin typeface="Times New Roman" panose="02020603050405020304" pitchFamily="18" charset="0"/>
                <a:cs typeface="Times New Roman" panose="02020603050405020304" pitchFamily="18" charset="0"/>
              </a:rPr>
              <a:t> a množství QT</a:t>
            </a:r>
            <a:r>
              <a:rPr lang="cs-CZ" altLang="cs-CZ" sz="3300" b="1" dirty="0">
                <a:solidFill>
                  <a:schemeClr val="tx1"/>
                </a:solidFill>
                <a:latin typeface="Times New Roman" panose="02020603050405020304" pitchFamily="18" charset="0"/>
                <a:cs typeface="Times New Roman" panose="02020603050405020304" pitchFamily="18" charset="0"/>
              </a:rPr>
              <a:t>2</a:t>
            </a:r>
            <a:r>
              <a:rPr lang="cs-CZ" altLang="cs-CZ" sz="3600" b="1" dirty="0">
                <a:solidFill>
                  <a:schemeClr val="tx1"/>
                </a:solidFill>
                <a:latin typeface="Times New Roman" panose="02020603050405020304" pitchFamily="18" charset="0"/>
                <a:cs typeface="Times New Roman" panose="02020603050405020304" pitchFamily="18" charset="0"/>
              </a:rPr>
              <a:t> (bod B na obr. b).</a:t>
            </a:r>
          </a:p>
          <a:p>
            <a:pPr algn="just">
              <a:buFont typeface="Wingdings" panose="05000000000000000000" pitchFamily="2" charset="2"/>
              <a:buChar char="ü"/>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r>
              <a:rPr lang="cs-CZ" altLang="cs-CZ" sz="3600" b="1" dirty="0">
                <a:solidFill>
                  <a:schemeClr val="tx1"/>
                </a:solidFill>
                <a:latin typeface="Times New Roman" panose="02020603050405020304" pitchFamily="18" charset="0"/>
                <a:cs typeface="Times New Roman" panose="02020603050405020304" pitchFamily="18" charset="0"/>
              </a:rPr>
              <a:t>Klesající křivka LIS: růst výstupu odvětví doprovázen poklesem cen.</a:t>
            </a:r>
          </a:p>
          <a:p>
            <a:pPr algn="just">
              <a:buFont typeface="Wingdings" panose="05000000000000000000" pitchFamily="2" charset="2"/>
              <a:buChar char="ü"/>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altLang="cs-CZ" sz="3600" b="1" dirty="0">
              <a:solidFill>
                <a:srgbClr val="FF0000"/>
              </a:solidFill>
              <a:latin typeface="Times New Roman" panose="02020603050405020304" pitchFamily="18" charset="0"/>
              <a:cs typeface="Times New Roman" panose="02020603050405020304" pitchFamily="18" charset="0"/>
            </a:endParaRPr>
          </a:p>
          <a:p>
            <a:pPr marL="628650" indent="-514350" algn="just">
              <a:buFont typeface="+mj-lt"/>
              <a:buAutoNum type="arabicPeriod"/>
            </a:pPr>
            <a:endParaRPr lang="cs-CZ" altLang="cs-CZ" sz="3600" b="1" dirty="0">
              <a:solidFill>
                <a:schemeClr val="tx1"/>
              </a:solidFill>
              <a:latin typeface="Times New Roman" panose="02020603050405020304" pitchFamily="18" charset="0"/>
              <a:cs typeface="Times New Roman" panose="02020603050405020304" pitchFamily="18" charset="0"/>
            </a:endParaRPr>
          </a:p>
          <a:p>
            <a:pPr algn="just"/>
            <a:endParaRPr lang="cs-CZ" altLang="cs-CZ" sz="3600" b="1" dirty="0">
              <a:solidFill>
                <a:schemeClr val="tx1"/>
              </a:solidFill>
              <a:latin typeface="Times New Roman" panose="02020603050405020304" pitchFamily="18" charset="0"/>
              <a:cs typeface="Times New Roman" panose="02020603050405020304" pitchFamily="18" charset="0"/>
            </a:endParaRPr>
          </a:p>
          <a:p>
            <a:pPr marL="114300" indent="0" algn="just">
              <a:buNone/>
            </a:pPr>
            <a:endParaRPr lang="cs-CZ" altLang="cs-CZ" sz="3600" b="1" dirty="0">
              <a:solidFill>
                <a:schemeClr val="tx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5288DE41-D1FF-982D-1E2E-35DC8AAFD523}"/>
              </a:ext>
            </a:extLst>
          </p:cNvPr>
          <p:cNvSpPr txBox="1"/>
          <p:nvPr/>
        </p:nvSpPr>
        <p:spPr>
          <a:xfrm>
            <a:off x="258500" y="5288410"/>
            <a:ext cx="7313350" cy="338554"/>
          </a:xfrm>
          <a:prstGeom prst="rect">
            <a:avLst/>
          </a:prstGeom>
          <a:noFill/>
        </p:spPr>
        <p:txBody>
          <a:bodyPr wrap="square">
            <a:spAutoFit/>
          </a:bodyPr>
          <a:lstStyle/>
          <a:p>
            <a:r>
              <a:rPr lang="cs-CZ" sz="1600" noProof="0" dirty="0"/>
              <a:t>Dlouhodobá nabídka konkurenčního odvětví v případě klesajících cen vstupů</a:t>
            </a:r>
          </a:p>
        </p:txBody>
      </p:sp>
      <p:pic>
        <p:nvPicPr>
          <p:cNvPr id="5" name="Picture 4">
            <a:extLst>
              <a:ext uri="{FF2B5EF4-FFF2-40B4-BE49-F238E27FC236}">
                <a16:creationId xmlns:a16="http://schemas.microsoft.com/office/drawing/2014/main" id="{7AC59580-AB6A-83E3-ADDD-FB9B8CDEB949}"/>
              </a:ext>
            </a:extLst>
          </p:cNvPr>
          <p:cNvPicPr>
            <a:picLocks noChangeAspect="1"/>
          </p:cNvPicPr>
          <p:nvPr/>
        </p:nvPicPr>
        <p:blipFill>
          <a:blip r:embed="rId3"/>
          <a:stretch>
            <a:fillRect/>
          </a:stretch>
        </p:blipFill>
        <p:spPr>
          <a:xfrm>
            <a:off x="353695" y="1314288"/>
            <a:ext cx="7313350" cy="3741744"/>
          </a:xfrm>
          <a:prstGeom prst="rect">
            <a:avLst/>
          </a:prstGeom>
        </p:spPr>
      </p:pic>
    </p:spTree>
    <p:extLst>
      <p:ext uri="{BB962C8B-B14F-4D97-AF65-F5344CB8AC3E}">
        <p14:creationId xmlns:p14="http://schemas.microsoft.com/office/powerpoint/2010/main" val="322993724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2850B-B09E-5BCB-9B04-EB016F5648B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BA0AD7F-64F3-DAD4-DFEE-7E3B987FEE94}"/>
              </a:ext>
            </a:extLst>
          </p:cNvPr>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000" b="1" kern="1200" cap="all" dirty="0">
                <a:solidFill>
                  <a:srgbClr val="FF0000"/>
                </a:solidFill>
                <a:latin typeface="+mj-lt"/>
                <a:ea typeface="+mj-ea"/>
                <a:cs typeface="+mj-cs"/>
              </a:rPr>
              <a:t>Elasticita tržní nabídky v dlouhém období</a:t>
            </a:r>
          </a:p>
        </p:txBody>
      </p:sp>
      <p:sp>
        <p:nvSpPr>
          <p:cNvPr id="10243" name="Zástupný symbol pro obsah 2">
            <a:extLst>
              <a:ext uri="{FF2B5EF4-FFF2-40B4-BE49-F238E27FC236}">
                <a16:creationId xmlns:a16="http://schemas.microsoft.com/office/drawing/2014/main" id="{D41B4B1F-EA0A-5F7B-3BC2-32573CA1BDC8}"/>
              </a:ext>
            </a:extLst>
          </p:cNvPr>
          <p:cNvSpPr>
            <a:spLocks noGrp="1"/>
          </p:cNvSpPr>
          <p:nvPr>
            <p:ph idx="1" hasCustomPrompt="1"/>
          </p:nvPr>
        </p:nvSpPr>
        <p:spPr>
          <a:xfrm>
            <a:off x="258500" y="1285109"/>
            <a:ext cx="11675000" cy="4688971"/>
          </a:xfrm>
        </p:spPr>
        <p:txBody>
          <a:bodyPr spcFirstLastPara="1" vert="horz" wrap="square" lIns="91440" tIns="45720" rIns="91440" bIns="45720" anchor="t" anchorCtr="0">
            <a:noAutofit/>
          </a:bodyPr>
          <a:lstStyle/>
          <a:p>
            <a:pPr algn="just"/>
            <a:r>
              <a:rPr lang="cs-CZ" altLang="cs-CZ" sz="1800" b="1" dirty="0">
                <a:solidFill>
                  <a:schemeClr val="tx1"/>
                </a:solidFill>
                <a:latin typeface="Times New Roman" panose="02020603050405020304" pitchFamily="18" charset="0"/>
                <a:cs typeface="Times New Roman" panose="02020603050405020304" pitchFamily="18" charset="0"/>
              </a:rPr>
              <a:t>KOEFICIENT KRÁTKODOBÉ ELASTICITY NABÍDKY – pouze kladný. </a:t>
            </a:r>
          </a:p>
          <a:p>
            <a:pPr algn="just"/>
            <a:endParaRPr lang="cs-CZ" altLang="cs-CZ" sz="1800" b="1" dirty="0">
              <a:solidFill>
                <a:schemeClr val="tx1"/>
              </a:solidFill>
              <a:latin typeface="Times New Roman" panose="02020603050405020304" pitchFamily="18" charset="0"/>
              <a:cs typeface="Times New Roman" panose="02020603050405020304" pitchFamily="18" charset="0"/>
            </a:endParaRPr>
          </a:p>
          <a:p>
            <a:pPr algn="just"/>
            <a:r>
              <a:rPr lang="cs-CZ" altLang="cs-CZ" sz="1800" b="1" dirty="0">
                <a:solidFill>
                  <a:schemeClr val="tx1"/>
                </a:solidFill>
                <a:latin typeface="Times New Roman" panose="02020603050405020304" pitchFamily="18" charset="0"/>
                <a:cs typeface="Times New Roman" panose="02020603050405020304" pitchFamily="18" charset="0"/>
              </a:rPr>
              <a:t>Křivka LIS odráží:</a:t>
            </a:r>
          </a:p>
          <a:p>
            <a:pPr marL="971550" indent="-857250" algn="just">
              <a:buFont typeface="+mj-lt"/>
              <a:buAutoNum type="romanUcPeriod"/>
            </a:pPr>
            <a:r>
              <a:rPr lang="cs-CZ" altLang="cs-CZ" sz="1800" b="1" dirty="0">
                <a:solidFill>
                  <a:schemeClr val="tx1"/>
                </a:solidFill>
                <a:latin typeface="Times New Roman" panose="02020603050405020304" pitchFamily="18" charset="0"/>
                <a:cs typeface="Times New Roman" panose="02020603050405020304" pitchFamily="18" charset="0"/>
              </a:rPr>
              <a:t>vnitřní přizpůsobování firem změnám cen, </a:t>
            </a:r>
          </a:p>
          <a:p>
            <a:pPr marL="971550" indent="-857250" algn="just">
              <a:buFont typeface="+mj-lt"/>
              <a:buAutoNum type="romanUcPeriod"/>
            </a:pPr>
            <a:r>
              <a:rPr lang="cs-CZ" altLang="cs-CZ" sz="1800" b="1" dirty="0">
                <a:solidFill>
                  <a:schemeClr val="tx1"/>
                </a:solidFill>
                <a:latin typeface="Times New Roman" panose="02020603050405020304" pitchFamily="18" charset="0"/>
                <a:cs typeface="Times New Roman" panose="02020603050405020304" pitchFamily="18" charset="0"/>
              </a:rPr>
              <a:t>měnící se počet firem v odvětví a charakter nákladových podmínek. </a:t>
            </a:r>
          </a:p>
          <a:p>
            <a:pPr algn="just">
              <a:buFont typeface="Wingdings" panose="05000000000000000000" pitchFamily="2" charset="2"/>
              <a:buChar char="Ø"/>
            </a:pPr>
            <a:r>
              <a:rPr lang="cs-CZ" altLang="cs-CZ" sz="1800" b="1" dirty="0">
                <a:solidFill>
                  <a:schemeClr val="tx1"/>
                </a:solidFill>
                <a:latin typeface="Times New Roman" panose="02020603050405020304" pitchFamily="18" charset="0"/>
                <a:cs typeface="Times New Roman" panose="02020603050405020304" pitchFamily="18" charset="0"/>
              </a:rPr>
              <a:t>obsaženy v ukazateli </a:t>
            </a:r>
            <a:r>
              <a:rPr lang="cs-CZ" altLang="cs-CZ" sz="1800" b="1" dirty="0">
                <a:solidFill>
                  <a:schemeClr val="tx1"/>
                </a:solidFill>
                <a:highlight>
                  <a:srgbClr val="FFFF00"/>
                </a:highlight>
                <a:latin typeface="Times New Roman" panose="02020603050405020304" pitchFamily="18" charset="0"/>
                <a:cs typeface="Times New Roman" panose="02020603050405020304" pitchFamily="18" charset="0"/>
              </a:rPr>
              <a:t>DLOUHODOBÉ ELASTICITY NABÍDKY: </a:t>
            </a:r>
            <a:r>
              <a:rPr lang="cs-CZ" altLang="cs-CZ" sz="1800" b="1" i="1" dirty="0">
                <a:solidFill>
                  <a:schemeClr val="tx1"/>
                </a:solidFill>
                <a:latin typeface="Times New Roman" panose="02020603050405020304" pitchFamily="18" charset="0"/>
                <a:cs typeface="Times New Roman" panose="02020603050405020304" pitchFamily="18" charset="0"/>
              </a:rPr>
              <a:t>poměr procentní změny dlouhodobého výstupu odvětví a procentní změny ceny. </a:t>
            </a:r>
          </a:p>
          <a:p>
            <a:pPr algn="just">
              <a:buFont typeface="Wingdings" panose="05000000000000000000" pitchFamily="2" charset="2"/>
              <a:buChar char="Ø"/>
            </a:pPr>
            <a:r>
              <a:rPr lang="cs-CZ" altLang="cs-CZ" sz="1800" b="1" dirty="0">
                <a:solidFill>
                  <a:schemeClr val="tx1"/>
                </a:solidFill>
                <a:latin typeface="Times New Roman" panose="02020603050405020304" pitchFamily="18" charset="0"/>
                <a:cs typeface="Times New Roman" panose="02020603050405020304" pitchFamily="18" charset="0"/>
              </a:rPr>
              <a:t>stejný výraz jako v případě krátkodobé elasticity nabídky. </a:t>
            </a:r>
          </a:p>
          <a:p>
            <a:pPr algn="just">
              <a:buFont typeface="Wingdings" panose="05000000000000000000" pitchFamily="2" charset="2"/>
              <a:buChar char="§"/>
            </a:pPr>
            <a:r>
              <a:rPr lang="cs-CZ" altLang="cs-CZ" sz="1800" b="1" dirty="0">
                <a:solidFill>
                  <a:schemeClr val="tx1"/>
                </a:solidFill>
                <a:highlight>
                  <a:srgbClr val="FFFF00"/>
                </a:highlight>
                <a:latin typeface="Times New Roman" panose="02020603050405020304" pitchFamily="18" charset="0"/>
                <a:cs typeface="Times New Roman" panose="02020603050405020304" pitchFamily="18" charset="0"/>
              </a:rPr>
              <a:t>Odvětví s</a:t>
            </a:r>
          </a:p>
          <a:p>
            <a:pPr marL="447675" indent="-333375" algn="just">
              <a:buFont typeface="+mj-lt"/>
              <a:buAutoNum type="arabicPeriod"/>
            </a:pPr>
            <a:r>
              <a:rPr lang="cs-CZ" altLang="cs-CZ" sz="1800" b="1" dirty="0">
                <a:solidFill>
                  <a:schemeClr val="tx1"/>
                </a:solidFill>
                <a:highlight>
                  <a:srgbClr val="FFFF00"/>
                </a:highlight>
                <a:latin typeface="Times New Roman" panose="02020603050405020304" pitchFamily="18" charset="0"/>
                <a:cs typeface="Times New Roman" panose="02020603050405020304" pitchFamily="18" charset="0"/>
              </a:rPr>
              <a:t>KONSTANTNÍMI NÁKLADY:</a:t>
            </a:r>
            <a:r>
              <a:rPr lang="cs-CZ" altLang="cs-CZ" sz="1800" b="1" dirty="0">
                <a:solidFill>
                  <a:schemeClr val="tx1"/>
                </a:solidFill>
                <a:latin typeface="Times New Roman" panose="02020603050405020304" pitchFamily="18" charset="0"/>
                <a:cs typeface="Times New Roman" panose="02020603050405020304" pitchFamily="18" charset="0"/>
              </a:rPr>
              <a:t> dokonale elastická křivka LIS =&gt; hodnota koeficientu dlouhodobé elasticity nabídky rovna nekonečnu: zmenšení / zvětšení výstupu odvětví, aniž by se změnila tržní cena;</a:t>
            </a:r>
          </a:p>
          <a:p>
            <a:pPr marL="447675" indent="-333375" algn="just">
              <a:buFont typeface="+mj-lt"/>
              <a:buAutoNum type="arabicPeriod"/>
            </a:pPr>
            <a:r>
              <a:rPr lang="cs-CZ" altLang="cs-CZ" sz="1800" b="1" dirty="0">
                <a:solidFill>
                  <a:schemeClr val="tx1"/>
                </a:solidFill>
                <a:highlight>
                  <a:srgbClr val="FFFF00"/>
                </a:highlight>
                <a:latin typeface="Times New Roman" panose="02020603050405020304" pitchFamily="18" charset="0"/>
                <a:cs typeface="Times New Roman" panose="02020603050405020304" pitchFamily="18" charset="0"/>
              </a:rPr>
              <a:t>ROSTOUCÍMI NÁKLADY: </a:t>
            </a:r>
            <a:r>
              <a:rPr lang="cs-CZ" altLang="cs-CZ" sz="1800" b="1" dirty="0">
                <a:solidFill>
                  <a:schemeClr val="tx1"/>
                </a:solidFill>
                <a:latin typeface="Times New Roman" panose="02020603050405020304" pitchFamily="18" charset="0"/>
                <a:cs typeface="Times New Roman" panose="02020603050405020304" pitchFamily="18" charset="0"/>
              </a:rPr>
              <a:t>rostoucí křivka LIS: růst tržního množství s růstem tržní ceny =&gt; koeficient dlouhodobé elasticity nabídky = kladný;</a:t>
            </a:r>
          </a:p>
          <a:p>
            <a:pPr marL="447675" indent="-333375" algn="just">
              <a:buFont typeface="+mj-lt"/>
              <a:buAutoNum type="arabicPeriod"/>
            </a:pPr>
            <a:r>
              <a:rPr lang="cs-CZ" altLang="cs-CZ" sz="1800" b="1" dirty="0">
                <a:solidFill>
                  <a:schemeClr val="tx1"/>
                </a:solidFill>
                <a:highlight>
                  <a:srgbClr val="FFFF00"/>
                </a:highlight>
                <a:latin typeface="Times New Roman" panose="02020603050405020304" pitchFamily="18" charset="0"/>
                <a:cs typeface="Times New Roman" panose="02020603050405020304" pitchFamily="18" charset="0"/>
              </a:rPr>
              <a:t>KLESAJÍCÍMI NÁKLADY: </a:t>
            </a:r>
            <a:r>
              <a:rPr lang="cs-CZ" altLang="cs-CZ" sz="1800" b="1" dirty="0">
                <a:solidFill>
                  <a:schemeClr val="tx1"/>
                </a:solidFill>
                <a:latin typeface="Times New Roman" panose="02020603050405020304" pitchFamily="18" charset="0"/>
                <a:cs typeface="Times New Roman" panose="02020603050405020304" pitchFamily="18" charset="0"/>
              </a:rPr>
              <a:t>klesající křivka LIS: růst výstupu odvětví s klesající tržní cenou =&gt; koeficient dlouhodobé elasticity nabídky = záporný.</a:t>
            </a:r>
          </a:p>
          <a:p>
            <a:pPr algn="just"/>
            <a:endParaRPr lang="cs-CZ" altLang="cs-CZ" sz="1800" b="1" dirty="0">
              <a:solidFill>
                <a:schemeClr val="tx1"/>
              </a:solidFill>
              <a:latin typeface="Times New Roman" panose="02020603050405020304" pitchFamily="18" charset="0"/>
              <a:cs typeface="Times New Roman" panose="02020603050405020304" pitchFamily="18" charset="0"/>
            </a:endParaRPr>
          </a:p>
          <a:p>
            <a:pPr marL="114300" indent="0" algn="just">
              <a:buNone/>
            </a:pPr>
            <a:endParaRPr lang="cs-CZ" altLang="cs-CZ" sz="1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92397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1DEDC-0B09-1322-E88D-75539C43B74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C117D81-CAC6-A718-42F7-8701748FE019}"/>
              </a:ext>
            </a:extLst>
          </p:cNvPr>
          <p:cNvSpPr>
            <a:spLocks noGrp="1"/>
          </p:cNvSpPr>
          <p:nvPr>
            <p:ph type="title" hasCustomPrompt="1"/>
          </p:nvPr>
        </p:nvSpPr>
        <p:spPr>
          <a:xfrm>
            <a:off x="266010" y="627445"/>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000" b="1" kern="1200" cap="all" dirty="0">
                <a:solidFill>
                  <a:srgbClr val="FF0000"/>
                </a:solidFill>
                <a:latin typeface="+mj-lt"/>
                <a:ea typeface="+mj-ea"/>
                <a:cs typeface="+mj-cs"/>
              </a:rPr>
              <a:t>Dlouhodobé optimum firmy v případě změny cen vstupů</a:t>
            </a:r>
          </a:p>
        </p:txBody>
      </p:sp>
      <p:sp>
        <p:nvSpPr>
          <p:cNvPr id="10243" name="Zástupný symbol pro obsah 2">
            <a:extLst>
              <a:ext uri="{FF2B5EF4-FFF2-40B4-BE49-F238E27FC236}">
                <a16:creationId xmlns:a16="http://schemas.microsoft.com/office/drawing/2014/main" id="{1F45B148-11A5-165B-D7E1-CC9C854B1733}"/>
              </a:ext>
            </a:extLst>
          </p:cNvPr>
          <p:cNvSpPr>
            <a:spLocks noGrp="1"/>
          </p:cNvSpPr>
          <p:nvPr>
            <p:ph idx="1" hasCustomPrompt="1"/>
          </p:nvPr>
        </p:nvSpPr>
        <p:spPr>
          <a:xfrm>
            <a:off x="7721600" y="1046481"/>
            <a:ext cx="4211900" cy="5323840"/>
          </a:xfrm>
        </p:spPr>
        <p:txBody>
          <a:bodyPr spcFirstLastPara="1" vert="horz" wrap="square" lIns="91440" tIns="45720" rIns="91440" bIns="45720" anchor="t" anchorCtr="0">
            <a:normAutofit fontScale="92500" lnSpcReduction="20000"/>
          </a:bodyPr>
          <a:lstStyle/>
          <a:p>
            <a:pPr algn="just"/>
            <a:r>
              <a:rPr lang="cs-CZ" altLang="cs-CZ" sz="2400" b="1" dirty="0">
                <a:solidFill>
                  <a:schemeClr val="tx1"/>
                </a:solidFill>
                <a:latin typeface="Times New Roman" panose="02020603050405020304" pitchFamily="18" charset="0"/>
                <a:cs typeface="Times New Roman" panose="02020603050405020304" pitchFamily="18" charset="0"/>
              </a:rPr>
              <a:t>Růst ceny vstupů může způsobit změnu objemu výstupu, při němž firma obsahuje min. AC:</a:t>
            </a:r>
          </a:p>
          <a:p>
            <a:pPr algn="just">
              <a:buFont typeface="Wingdings" panose="05000000000000000000" pitchFamily="2" charset="2"/>
              <a:buChar char="Ø"/>
            </a:pPr>
            <a:r>
              <a:rPr lang="cs-CZ" altLang="cs-CZ" sz="2400" b="1" dirty="0">
                <a:solidFill>
                  <a:schemeClr val="tx1"/>
                </a:solidFill>
                <a:latin typeface="Times New Roman" panose="02020603050405020304" pitchFamily="18" charset="0"/>
                <a:cs typeface="Times New Roman" panose="02020603050405020304" pitchFamily="18" charset="0"/>
              </a:rPr>
              <a:t>Posun křivek jednotkových nákladů nahoru:</a:t>
            </a:r>
          </a:p>
          <a:p>
            <a:pPr algn="just">
              <a:buFont typeface="Wingdings" panose="05000000000000000000" pitchFamily="2" charset="2"/>
              <a:buChar char="Ø"/>
            </a:pPr>
            <a:r>
              <a:rPr lang="cs-CZ" altLang="cs-CZ" sz="2400" b="1" dirty="0">
                <a:solidFill>
                  <a:schemeClr val="tx1"/>
                </a:solidFill>
                <a:latin typeface="Times New Roman" panose="02020603050405020304" pitchFamily="18" charset="0"/>
                <a:cs typeface="Times New Roman" panose="02020603050405020304" pitchFamily="18" charset="0"/>
              </a:rPr>
              <a:t>Přesný efekt zvýšení cen vstupů na optimální výstup firmy –  závislý na relativním rozsahu posunů křivek LAC a LMC: </a:t>
            </a:r>
          </a:p>
          <a:p>
            <a:pPr marL="571500" indent="-457200" algn="just">
              <a:buFont typeface="+mj-lt"/>
              <a:buAutoNum type="arabicPeriod"/>
            </a:pPr>
            <a:r>
              <a:rPr lang="cs-CZ" altLang="cs-CZ" sz="2400" b="1" dirty="0">
                <a:solidFill>
                  <a:schemeClr val="tx1"/>
                </a:solidFill>
                <a:latin typeface="Times New Roman" panose="02020603050405020304" pitchFamily="18" charset="0"/>
                <a:cs typeface="Times New Roman" panose="02020603050405020304" pitchFamily="18" charset="0"/>
              </a:rPr>
              <a:t>Obr.: relativně vyšší růst LAC než LMC:</a:t>
            </a:r>
          </a:p>
          <a:p>
            <a:pPr algn="just">
              <a:buFont typeface="Wingdings" panose="05000000000000000000" pitchFamily="2" charset="2"/>
              <a:buChar char="Ø"/>
            </a:pPr>
            <a:r>
              <a:rPr lang="cs-CZ" altLang="cs-CZ" sz="2400" b="1" dirty="0">
                <a:solidFill>
                  <a:schemeClr val="tx1"/>
                </a:solidFill>
                <a:latin typeface="Times New Roman" panose="02020603050405020304" pitchFamily="18" charset="0"/>
                <a:cs typeface="Times New Roman" panose="02020603050405020304" pitchFamily="18" charset="0"/>
              </a:rPr>
              <a:t>zvětšení výstupu firmy z Q* na Q‘ . </a:t>
            </a:r>
          </a:p>
          <a:p>
            <a:pPr marL="571500" indent="-457200" algn="just">
              <a:buFont typeface="+mj-lt"/>
              <a:buAutoNum type="arabicPeriod" startAt="2"/>
            </a:pPr>
            <a:r>
              <a:rPr lang="cs-CZ" altLang="cs-CZ" sz="2400" b="1" dirty="0">
                <a:solidFill>
                  <a:schemeClr val="tx1"/>
                </a:solidFill>
                <a:latin typeface="Times New Roman" panose="02020603050405020304" pitchFamily="18" charset="0"/>
                <a:cs typeface="Times New Roman" panose="02020603050405020304" pitchFamily="18" charset="0"/>
              </a:rPr>
              <a:t>Opačně: pokles optimálního výstupu.</a:t>
            </a:r>
          </a:p>
          <a:p>
            <a:pPr marL="114300" indent="0" algn="just">
              <a:buNone/>
            </a:pPr>
            <a:endParaRPr lang="cs-CZ" altLang="cs-CZ" sz="2400" b="1" dirty="0">
              <a:solidFill>
                <a:schemeClr val="tx1"/>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12C22EE-0089-CE18-C8D9-742027CBAF0A}"/>
              </a:ext>
            </a:extLst>
          </p:cNvPr>
          <p:cNvPicPr>
            <a:picLocks noChangeAspect="1"/>
          </p:cNvPicPr>
          <p:nvPr/>
        </p:nvPicPr>
        <p:blipFill>
          <a:blip r:embed="rId3"/>
          <a:stretch>
            <a:fillRect/>
          </a:stretch>
        </p:blipFill>
        <p:spPr>
          <a:xfrm>
            <a:off x="139115" y="1432298"/>
            <a:ext cx="7689061" cy="4501142"/>
          </a:xfrm>
          <a:prstGeom prst="rect">
            <a:avLst/>
          </a:prstGeom>
        </p:spPr>
      </p:pic>
    </p:spTree>
    <p:extLst>
      <p:ext uri="{BB962C8B-B14F-4D97-AF65-F5344CB8AC3E}">
        <p14:creationId xmlns:p14="http://schemas.microsoft.com/office/powerpoint/2010/main" val="185466066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6FD90-5A5C-04A7-2FA3-38DB03BD157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B9E3200-4FEB-5B61-DA15-A915DA6D7867}"/>
              </a:ext>
            </a:extLst>
          </p:cNvPr>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000" b="1" kern="1200" cap="all" dirty="0">
                <a:solidFill>
                  <a:srgbClr val="FF0000"/>
                </a:solidFill>
                <a:latin typeface="+mj-lt"/>
                <a:ea typeface="+mj-ea"/>
                <a:cs typeface="+mj-cs"/>
              </a:rPr>
              <a:t>Nastolování tržní rovnováhy v dlouhém období</a:t>
            </a:r>
          </a:p>
        </p:txBody>
      </p:sp>
      <mc:AlternateContent xmlns:mc="http://schemas.openxmlformats.org/markup-compatibility/2006" xmlns:a14="http://schemas.microsoft.com/office/drawing/2010/main">
        <mc:Choice Requires="a14">
          <p:sp>
            <p:nvSpPr>
              <p:cNvPr id="10243" name="Zástupný symbol pro obsah 2">
                <a:extLst>
                  <a:ext uri="{FF2B5EF4-FFF2-40B4-BE49-F238E27FC236}">
                    <a16:creationId xmlns:a16="http://schemas.microsoft.com/office/drawing/2014/main" id="{7CD67555-AD10-51B8-92A9-E935E15C8444}"/>
                  </a:ext>
                </a:extLst>
              </p:cNvPr>
              <p:cNvSpPr>
                <a:spLocks noGrp="1"/>
              </p:cNvSpPr>
              <p:nvPr>
                <p:ph idx="1" hasCustomPrompt="1"/>
              </p:nvPr>
            </p:nvSpPr>
            <p:spPr>
              <a:xfrm>
                <a:off x="258500" y="1285109"/>
                <a:ext cx="11675000" cy="5085211"/>
              </a:xfrm>
            </p:spPr>
            <p:txBody>
              <a:bodyPr spcFirstLastPara="1" vert="horz" wrap="square" lIns="91440" tIns="45720" rIns="91440" bIns="45720" anchor="t" anchorCtr="0">
                <a:normAutofit fontScale="92500" lnSpcReduction="10000"/>
              </a:bodyPr>
              <a:lstStyle/>
              <a:p>
                <a:pPr algn="just"/>
                <a:r>
                  <a:rPr lang="cs-CZ" altLang="cs-CZ" sz="2400" b="1" dirty="0">
                    <a:solidFill>
                      <a:schemeClr val="tx1"/>
                    </a:solidFill>
                    <a:latin typeface="Times New Roman" panose="02020603050405020304" pitchFamily="18" charset="0"/>
                    <a:cs typeface="Times New Roman" panose="02020603050405020304" pitchFamily="18" charset="0"/>
                  </a:rPr>
                  <a:t>Lze popsat nástroji nabídkově poptávkové analýzy jako případě krátkodobé rovnováhy odvětví </a:t>
                </a:r>
              </a:p>
              <a:p>
                <a:pPr algn="just">
                  <a:buFont typeface="Wingdings" panose="05000000000000000000" pitchFamily="2" charset="2"/>
                  <a:buChar char="Ø"/>
                </a:pPr>
                <a:r>
                  <a:rPr lang="cs-CZ" altLang="cs-CZ" sz="2400" b="1" dirty="0">
                    <a:solidFill>
                      <a:schemeClr val="tx1"/>
                    </a:solidFill>
                    <a:highlight>
                      <a:srgbClr val="FFFF00"/>
                    </a:highlight>
                    <a:latin typeface="Times New Roman" panose="02020603050405020304" pitchFamily="18" charset="0"/>
                    <a:cs typeface="Times New Roman" panose="02020603050405020304" pitchFamily="18" charset="0"/>
                  </a:rPr>
                  <a:t>Podstatný aspekt dlouhého období: měnící se počet firem v odvětví a jeho souvislost s dlouhodobou rovnováhou odvětví.</a:t>
                </a:r>
              </a:p>
              <a:p>
                <a:pPr marL="355600" indent="-241300" algn="just"/>
                <a:endParaRPr lang="cs-CZ" altLang="cs-CZ" sz="24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cs-CZ" altLang="cs-CZ" sz="2400" b="1" dirty="0">
                    <a:solidFill>
                      <a:srgbClr val="FF0000"/>
                    </a:solidFill>
                    <a:latin typeface="Times New Roman" panose="02020603050405020304" pitchFamily="18" charset="0"/>
                    <a:cs typeface="Times New Roman" panose="02020603050405020304" pitchFamily="18" charset="0"/>
                  </a:rPr>
                  <a:t>Případ odvětví s konstantními náklady: horizontální křivka LIS:</a:t>
                </a:r>
              </a:p>
              <a:p>
                <a:pPr marL="355600" indent="-241300" algn="just"/>
                <a:r>
                  <a:rPr lang="cs-CZ" altLang="cs-CZ" sz="2400" b="1" dirty="0">
                    <a:solidFill>
                      <a:schemeClr val="tx1"/>
                    </a:solidFill>
                    <a:latin typeface="Times New Roman" panose="02020603050405020304" pitchFamily="18" charset="0"/>
                    <a:cs typeface="Times New Roman" panose="02020603050405020304" pitchFamily="18" charset="0"/>
                  </a:rPr>
                  <a:t>Výchozí výstup odvětví – </a:t>
                </a:r>
                <a14:m>
                  <m:oMath xmlns:m="http://schemas.openxmlformats.org/officeDocument/2006/math">
                    <m:sSub>
                      <m:sSubPr>
                        <m:ctrlPr>
                          <a:rPr lang="cs-CZ" altLang="cs-CZ" sz="2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cs-CZ" altLang="cs-CZ" sz="2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𝑸</m:t>
                        </m:r>
                      </m:e>
                      <m:sub>
                        <m:r>
                          <a:rPr lang="cs-CZ" altLang="cs-CZ" sz="2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𝑻</m:t>
                        </m:r>
                        <m:r>
                          <a:rPr lang="cs-CZ" altLang="cs-CZ" sz="2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𝟏</m:t>
                        </m:r>
                      </m:sub>
                    </m:sSub>
                  </m:oMath>
                </a14:m>
                <a:r>
                  <a:rPr lang="cs-CZ" altLang="cs-CZ" sz="2000" b="1" dirty="0">
                    <a:solidFill>
                      <a:schemeClr val="tx1"/>
                    </a:solidFill>
                    <a:latin typeface="Times New Roman" panose="02020603050405020304" pitchFamily="18" charset="0"/>
                    <a:cs typeface="Times New Roman" panose="02020603050405020304" pitchFamily="18" charset="0"/>
                  </a:rPr>
                  <a:t>,</a:t>
                </a:r>
                <a:r>
                  <a:rPr lang="cs-CZ" altLang="cs-CZ" sz="2400" b="1" dirty="0">
                    <a:solidFill>
                      <a:schemeClr val="tx1"/>
                    </a:solidFill>
                    <a:latin typeface="Times New Roman" panose="02020603050405020304" pitchFamily="18" charset="0"/>
                    <a:cs typeface="Times New Roman" panose="02020603050405020304" pitchFamily="18" charset="0"/>
                  </a:rPr>
                  <a:t> dlouhodobý optimální výstup reprezentativní firmy – Q* =&gt; počet firem odpovídající výchozí rovnováze odvětví (</a:t>
                </a:r>
                <a:r>
                  <a:rPr lang="cs-CZ" altLang="cs-CZ" sz="2800" b="1" dirty="0">
                    <a:solidFill>
                      <a:schemeClr val="tx1"/>
                    </a:solidFill>
                    <a:latin typeface="Times New Roman" panose="02020603050405020304" pitchFamily="18" charset="0"/>
                    <a:cs typeface="Times New Roman" panose="02020603050405020304" pitchFamily="18" charset="0"/>
                  </a:rPr>
                  <a:t>n</a:t>
                </a:r>
                <a:r>
                  <a:rPr lang="cs-CZ" altLang="cs-CZ" sz="1800" b="1" dirty="0">
                    <a:solidFill>
                      <a:schemeClr val="tx1"/>
                    </a:solidFill>
                    <a:latin typeface="Times New Roman" panose="02020603050405020304" pitchFamily="18" charset="0"/>
                    <a:cs typeface="Times New Roman" panose="02020603050405020304" pitchFamily="18" charset="0"/>
                  </a:rPr>
                  <a:t>1</a:t>
                </a:r>
                <a:r>
                  <a:rPr lang="cs-CZ" altLang="cs-CZ" sz="2400" b="1" dirty="0">
                    <a:solidFill>
                      <a:schemeClr val="tx1"/>
                    </a:solidFill>
                    <a:latin typeface="Times New Roman" panose="02020603050405020304" pitchFamily="18" charset="0"/>
                    <a:cs typeface="Times New Roman" panose="02020603050405020304" pitchFamily="18" charset="0"/>
                  </a:rPr>
                  <a:t>):</a:t>
                </a:r>
              </a:p>
              <a:p>
                <a:pPr marL="114300" indent="0" algn="just">
                  <a:buNone/>
                </a:pPr>
                <a14:m>
                  <m:oMathPara xmlns:m="http://schemas.openxmlformats.org/officeDocument/2006/math">
                    <m:oMathParaPr>
                      <m:jc m:val="centerGroup"/>
                    </m:oMathParaPr>
                    <m:oMath xmlns:m="http://schemas.openxmlformats.org/officeDocument/2006/math">
                      <m:sSub>
                        <m:sSubPr>
                          <m:ctrlPr>
                            <a:rPr lang="cs-CZ" altLang="cs-CZ" sz="2400" b="1" i="1" smtClean="0">
                              <a:solidFill>
                                <a:schemeClr val="tx1"/>
                              </a:solidFill>
                              <a:latin typeface="Cambria Math" panose="02040503050406030204" pitchFamily="18" charset="0"/>
                              <a:cs typeface="Times New Roman" panose="02020603050405020304" pitchFamily="18" charset="0"/>
                            </a:rPr>
                          </m:ctrlPr>
                        </m:sSubPr>
                        <m:e>
                          <m:r>
                            <a:rPr lang="cs-CZ" altLang="cs-CZ" sz="2400" b="1" i="1" smtClean="0">
                              <a:solidFill>
                                <a:schemeClr val="tx1"/>
                              </a:solidFill>
                              <a:latin typeface="Cambria Math" panose="02040503050406030204" pitchFamily="18" charset="0"/>
                              <a:cs typeface="Times New Roman" panose="02020603050405020304" pitchFamily="18" charset="0"/>
                            </a:rPr>
                            <m:t>𝒏</m:t>
                          </m:r>
                        </m:e>
                        <m:sub>
                          <m:r>
                            <a:rPr lang="cs-CZ" altLang="cs-CZ" sz="2400" b="1" i="1" smtClean="0">
                              <a:solidFill>
                                <a:schemeClr val="tx1"/>
                              </a:solidFill>
                              <a:latin typeface="Cambria Math" panose="02040503050406030204" pitchFamily="18" charset="0"/>
                              <a:cs typeface="Times New Roman" panose="02020603050405020304" pitchFamily="18" charset="0"/>
                            </a:rPr>
                            <m:t>𝟏</m:t>
                          </m:r>
                        </m:sub>
                      </m:sSub>
                      <m:r>
                        <a:rPr lang="cs-CZ" altLang="cs-CZ" sz="2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cs-CZ" altLang="cs-CZ" sz="2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cs-CZ" altLang="cs-CZ" sz="2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cs-CZ" altLang="cs-CZ" sz="2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𝑸</m:t>
                              </m:r>
                            </m:e>
                            <m:sub>
                              <m:r>
                                <a:rPr lang="cs-CZ" altLang="cs-CZ" sz="2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𝑻</m:t>
                              </m:r>
                              <m:r>
                                <a:rPr lang="cs-CZ" altLang="cs-CZ" sz="2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𝟏</m:t>
                              </m:r>
                            </m:sub>
                          </m:sSub>
                        </m:num>
                        <m:den>
                          <m:sSup>
                            <m:sSupPr>
                              <m:ctrlPr>
                                <a:rPr lang="cs-CZ" altLang="cs-CZ" sz="2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cs-CZ" altLang="cs-CZ" sz="2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𝑸</m:t>
                              </m:r>
                            </m:e>
                            <m:sup>
                              <m:r>
                                <a:rPr lang="cs-CZ" altLang="cs-CZ" sz="2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sSup>
                        </m:den>
                      </m:f>
                    </m:oMath>
                  </m:oMathPara>
                </a14:m>
                <a:endParaRPr lang="cs-CZ" altLang="cs-CZ" sz="24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altLang="cs-CZ" sz="2400" b="1" dirty="0">
                    <a:solidFill>
                      <a:schemeClr val="tx1"/>
                    </a:solidFill>
                    <a:latin typeface="Times New Roman" panose="02020603050405020304" pitchFamily="18" charset="0"/>
                    <a:cs typeface="Times New Roman" panose="02020603050405020304" pitchFamily="18" charset="0"/>
                  </a:rPr>
                  <a:t>Posun křivky tržní poptávky: změna rovnovážného výstupu a rovnovážného počtu firem v odvětví:</a:t>
                </a:r>
              </a:p>
              <a:p>
                <a:pPr marL="114300" indent="0" algn="just">
                  <a:buNone/>
                </a:pPr>
                <a14:m>
                  <m:oMathPara xmlns:m="http://schemas.openxmlformats.org/officeDocument/2006/math">
                    <m:oMathParaPr>
                      <m:jc m:val="centerGroup"/>
                    </m:oMathParaPr>
                    <m:oMath xmlns:m="http://schemas.openxmlformats.org/officeDocument/2006/math">
                      <m:sSub>
                        <m:sSubPr>
                          <m:ctrlPr>
                            <a:rPr lang="cs-CZ" altLang="cs-CZ" sz="2400" b="1" i="1" smtClean="0">
                              <a:solidFill>
                                <a:schemeClr val="tx1"/>
                              </a:solidFill>
                              <a:latin typeface="Cambria Math" panose="02040503050406030204" pitchFamily="18" charset="0"/>
                              <a:cs typeface="Times New Roman" panose="02020603050405020304" pitchFamily="18" charset="0"/>
                            </a:rPr>
                          </m:ctrlPr>
                        </m:sSubPr>
                        <m:e>
                          <m:r>
                            <a:rPr lang="cs-CZ" altLang="cs-CZ" sz="2400" b="1" i="1" smtClean="0">
                              <a:solidFill>
                                <a:schemeClr val="tx1"/>
                              </a:solidFill>
                              <a:latin typeface="Cambria Math" panose="02040503050406030204" pitchFamily="18" charset="0"/>
                              <a:cs typeface="Times New Roman" panose="02020603050405020304" pitchFamily="18" charset="0"/>
                            </a:rPr>
                            <m:t>𝒏</m:t>
                          </m:r>
                        </m:e>
                        <m:sub>
                          <m:r>
                            <a:rPr lang="cs-CZ" altLang="cs-CZ" sz="2400" b="1" i="1" smtClean="0">
                              <a:solidFill>
                                <a:schemeClr val="tx1"/>
                              </a:solidFill>
                              <a:latin typeface="Cambria Math" panose="02040503050406030204" pitchFamily="18" charset="0"/>
                              <a:cs typeface="Times New Roman" panose="02020603050405020304" pitchFamily="18" charset="0"/>
                            </a:rPr>
                            <m:t>𝟐</m:t>
                          </m:r>
                        </m:sub>
                      </m:sSub>
                      <m:r>
                        <a:rPr lang="cs-CZ" altLang="cs-CZ" sz="2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cs-CZ" altLang="cs-CZ" sz="2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cs-CZ" altLang="cs-CZ" sz="2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cs-CZ" altLang="cs-CZ" sz="2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𝑸</m:t>
                              </m:r>
                            </m:e>
                            <m:sub>
                              <m:r>
                                <a:rPr lang="cs-CZ" altLang="cs-CZ" sz="2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𝑻</m:t>
                              </m:r>
                              <m:r>
                                <a:rPr lang="cs-CZ" altLang="cs-CZ" sz="2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𝟐</m:t>
                              </m:r>
                            </m:sub>
                          </m:sSub>
                        </m:num>
                        <m:den>
                          <m:sSup>
                            <m:sSupPr>
                              <m:ctrlPr>
                                <a:rPr lang="cs-CZ" altLang="cs-CZ" sz="2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cs-CZ" altLang="cs-CZ" sz="2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𝑸</m:t>
                              </m:r>
                            </m:e>
                            <m:sup>
                              <m:r>
                                <a:rPr lang="cs-CZ" altLang="cs-CZ" sz="2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sSup>
                        </m:den>
                      </m:f>
                    </m:oMath>
                  </m:oMathPara>
                </a14:m>
                <a:endParaRPr lang="cs-CZ" altLang="cs-CZ" sz="2400" b="1" dirty="0">
                  <a:solidFill>
                    <a:schemeClr val="tx1"/>
                  </a:solidFill>
                  <a:latin typeface="Times New Roman" panose="02020603050405020304" pitchFamily="18" charset="0"/>
                  <a:cs typeface="Times New Roman" panose="02020603050405020304" pitchFamily="18" charset="0"/>
                </a:endParaRPr>
              </a:p>
              <a:p>
                <a:pPr marL="114300" indent="0" algn="just">
                  <a:buNone/>
                </a:pPr>
                <a:endParaRPr lang="cs-CZ" altLang="cs-CZ" sz="24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0243" name="Zástupný symbol pro obsah 2">
                <a:extLst>
                  <a:ext uri="{FF2B5EF4-FFF2-40B4-BE49-F238E27FC236}">
                    <a16:creationId xmlns:a16="http://schemas.microsoft.com/office/drawing/2014/main" id="{7CD67555-AD10-51B8-92A9-E935E15C8444}"/>
                  </a:ext>
                </a:extLst>
              </p:cNvPr>
              <p:cNvSpPr>
                <a:spLocks noGrp="1" noRot="1" noChangeAspect="1" noMove="1" noResize="1" noEditPoints="1" noAdjustHandles="1" noChangeArrowheads="1" noChangeShapeType="1" noTextEdit="1"/>
              </p:cNvSpPr>
              <p:nvPr>
                <p:ph idx="1" hasCustomPrompt="1"/>
              </p:nvPr>
            </p:nvSpPr>
            <p:spPr>
              <a:xfrm>
                <a:off x="258500" y="1285109"/>
                <a:ext cx="11675000" cy="5085211"/>
              </a:xfrm>
              <a:blipFill>
                <a:blip r:embed="rId3"/>
                <a:stretch>
                  <a:fillRect t="-480" r="-1253"/>
                </a:stretch>
              </a:blipFill>
            </p:spPr>
            <p:txBody>
              <a:bodyPr/>
              <a:lstStyle/>
              <a:p>
                <a:r>
                  <a:rPr lang="en-GB">
                    <a:noFill/>
                  </a:rPr>
                  <a:t> </a:t>
                </a:r>
              </a:p>
            </p:txBody>
          </p:sp>
        </mc:Fallback>
      </mc:AlternateContent>
    </p:spTree>
    <p:extLst>
      <p:ext uri="{BB962C8B-B14F-4D97-AF65-F5344CB8AC3E}">
        <p14:creationId xmlns:p14="http://schemas.microsoft.com/office/powerpoint/2010/main" val="337429057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B6B4C-740D-7890-E251-4A84B15BD7F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C8E1C18-1CAA-C4E6-27BF-6BBF4BFE5E96}"/>
              </a:ext>
            </a:extLst>
          </p:cNvPr>
          <p:cNvSpPr>
            <a:spLocks noGrp="1"/>
          </p:cNvSpPr>
          <p:nvPr>
            <p:ph type="title" hasCustomPrompt="1"/>
          </p:nvPr>
        </p:nvSpPr>
        <p:spPr>
          <a:xfrm>
            <a:off x="469210" y="70104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000" b="1" kern="1200" cap="all" dirty="0">
                <a:solidFill>
                  <a:srgbClr val="FF0000"/>
                </a:solidFill>
                <a:latin typeface="+mj-lt"/>
                <a:ea typeface="+mj-ea"/>
                <a:cs typeface="+mj-cs"/>
              </a:rPr>
              <a:t>Nastolování tržní rovnováhy v dlouhém období</a:t>
            </a:r>
          </a:p>
        </p:txBody>
      </p:sp>
      <mc:AlternateContent xmlns:mc="http://schemas.openxmlformats.org/markup-compatibility/2006" xmlns:a14="http://schemas.microsoft.com/office/drawing/2010/main">
        <mc:Choice Requires="a14">
          <p:sp>
            <p:nvSpPr>
              <p:cNvPr id="10243" name="Zástupný symbol pro obsah 2">
                <a:extLst>
                  <a:ext uri="{FF2B5EF4-FFF2-40B4-BE49-F238E27FC236}">
                    <a16:creationId xmlns:a16="http://schemas.microsoft.com/office/drawing/2014/main" id="{C6D64962-DC66-8900-EA48-324C8E2812EE}"/>
                  </a:ext>
                </a:extLst>
              </p:cNvPr>
              <p:cNvSpPr>
                <a:spLocks noGrp="1"/>
              </p:cNvSpPr>
              <p:nvPr>
                <p:ph idx="1" hasCustomPrompt="1"/>
              </p:nvPr>
            </p:nvSpPr>
            <p:spPr>
              <a:xfrm>
                <a:off x="258500" y="1285109"/>
                <a:ext cx="11675000" cy="5085211"/>
              </a:xfrm>
            </p:spPr>
            <p:txBody>
              <a:bodyPr spcFirstLastPara="1" vert="horz" wrap="square" lIns="91440" tIns="45720" rIns="91440" bIns="45720" anchor="t" anchorCtr="0">
                <a:normAutofit/>
              </a:bodyPr>
              <a:lstStyle/>
              <a:p>
                <a:pPr algn="just">
                  <a:buFont typeface="Wingdings" panose="05000000000000000000" pitchFamily="2" charset="2"/>
                  <a:buChar char="§"/>
                </a:pPr>
                <a:r>
                  <a:rPr lang="cs-CZ" altLang="cs-CZ" b="1" dirty="0">
                    <a:solidFill>
                      <a:schemeClr val="tx1"/>
                    </a:solidFill>
                    <a:latin typeface="Times New Roman" panose="02020603050405020304" pitchFamily="18" charset="0"/>
                    <a:cs typeface="Times New Roman" panose="02020603050405020304" pitchFamily="18" charset="0"/>
                  </a:rPr>
                  <a:t>Změna počtu firem:</a:t>
                </a:r>
              </a:p>
              <a:p>
                <a:pPr marL="114300" indent="0" algn="just">
                  <a:buNone/>
                </a:pPr>
                <a14:m>
                  <m:oMathPara xmlns:m="http://schemas.openxmlformats.org/officeDocument/2006/math">
                    <m:oMathParaPr>
                      <m:jc m:val="centerGroup"/>
                    </m:oMathParaPr>
                    <m:oMath xmlns:m="http://schemas.openxmlformats.org/officeDocument/2006/math">
                      <m:sSub>
                        <m:sSubPr>
                          <m:ctrlPr>
                            <a:rPr lang="cs-CZ" altLang="cs-CZ" b="1" i="1" smtClean="0">
                              <a:solidFill>
                                <a:schemeClr val="tx1"/>
                              </a:solidFill>
                              <a:latin typeface="Cambria Math" panose="02040503050406030204" pitchFamily="18" charset="0"/>
                              <a:cs typeface="Times New Roman" panose="02020603050405020304" pitchFamily="18" charset="0"/>
                            </a:rPr>
                          </m:ctrlPr>
                        </m:sSubPr>
                        <m:e>
                          <m:r>
                            <a:rPr lang="cs-CZ" altLang="cs-CZ" b="1" i="0" smtClean="0">
                              <a:solidFill>
                                <a:schemeClr val="tx1"/>
                              </a:solidFill>
                              <a:latin typeface="Cambria Math" panose="02040503050406030204" pitchFamily="18" charset="0"/>
                              <a:cs typeface="Times New Roman" panose="02020603050405020304" pitchFamily="18" charset="0"/>
                            </a:rPr>
                            <m:t>𝐧</m:t>
                          </m:r>
                        </m:e>
                        <m:sub>
                          <m:r>
                            <a:rPr lang="cs-CZ" altLang="cs-CZ" b="1" i="0" smtClean="0">
                              <a:solidFill>
                                <a:schemeClr val="tx1"/>
                              </a:solidFill>
                              <a:latin typeface="Cambria Math" panose="02040503050406030204" pitchFamily="18" charset="0"/>
                              <a:cs typeface="Times New Roman" panose="02020603050405020304" pitchFamily="18" charset="0"/>
                            </a:rPr>
                            <m:t>𝟐</m:t>
                          </m:r>
                        </m:sub>
                      </m:sSub>
                      <m:r>
                        <a:rPr lang="cs-CZ" altLang="cs-CZ" b="1" i="0" smtClean="0">
                          <a:solidFill>
                            <a:schemeClr val="tx1"/>
                          </a:solidFill>
                          <a:latin typeface="Cambria Math" panose="02040503050406030204" pitchFamily="18" charset="0"/>
                          <a:cs typeface="Times New Roman" panose="02020603050405020304" pitchFamily="18" charset="0"/>
                        </a:rPr>
                        <m:t>−</m:t>
                      </m:r>
                      <m:sSub>
                        <m:sSubPr>
                          <m:ctrlPr>
                            <a:rPr lang="cs-CZ" altLang="cs-CZ" b="1" i="1">
                              <a:solidFill>
                                <a:schemeClr val="tx1"/>
                              </a:solidFill>
                              <a:latin typeface="Cambria Math" panose="02040503050406030204" pitchFamily="18" charset="0"/>
                              <a:cs typeface="Times New Roman" panose="02020603050405020304" pitchFamily="18" charset="0"/>
                            </a:rPr>
                          </m:ctrlPr>
                        </m:sSubPr>
                        <m:e>
                          <m:r>
                            <a:rPr lang="cs-CZ" altLang="cs-CZ" b="1" i="0" smtClean="0">
                              <a:solidFill>
                                <a:schemeClr val="tx1"/>
                              </a:solidFill>
                              <a:latin typeface="Cambria Math" panose="02040503050406030204" pitchFamily="18" charset="0"/>
                              <a:cs typeface="Times New Roman" panose="02020603050405020304" pitchFamily="18" charset="0"/>
                            </a:rPr>
                            <m:t>𝐧</m:t>
                          </m:r>
                        </m:e>
                        <m:sub>
                          <m:r>
                            <a:rPr lang="cs-CZ" altLang="cs-CZ" b="1" i="0" smtClean="0">
                              <a:solidFill>
                                <a:schemeClr val="tx1"/>
                              </a:solidFill>
                              <a:latin typeface="Cambria Math" panose="02040503050406030204" pitchFamily="18" charset="0"/>
                              <a:cs typeface="Times New Roman" panose="02020603050405020304" pitchFamily="18" charset="0"/>
                            </a:rPr>
                            <m:t>𝟏</m:t>
                          </m:r>
                        </m:sub>
                      </m:sSub>
                      <m:r>
                        <a:rPr lang="cs-CZ" altLang="cs-CZ" b="1"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cs-CZ" altLang="cs-CZ"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cs-CZ" altLang="cs-CZ"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cs-CZ" altLang="cs-CZ" b="1"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𝐐</m:t>
                              </m:r>
                            </m:e>
                            <m:sub>
                              <m:r>
                                <a:rPr lang="cs-CZ" altLang="cs-CZ" b="1"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𝐓𝟐</m:t>
                              </m:r>
                            </m:sub>
                          </m:sSub>
                          <m:r>
                            <a:rPr lang="cs-CZ" altLang="cs-CZ" b="1"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cs-CZ" altLang="cs-CZ"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cs-CZ" altLang="cs-CZ" b="1"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𝐐</m:t>
                              </m:r>
                            </m:e>
                            <m:sub>
                              <m:r>
                                <a:rPr lang="cs-CZ" altLang="cs-CZ" b="1"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𝐓𝟏</m:t>
                              </m:r>
                            </m:sub>
                          </m:sSub>
                        </m:num>
                        <m:den>
                          <m:sSup>
                            <m:sSupPr>
                              <m:ctrlPr>
                                <a:rPr lang="cs-CZ" altLang="cs-CZ"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cs-CZ" altLang="cs-CZ" b="1"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𝐐</m:t>
                              </m:r>
                            </m:e>
                            <m:sup>
                              <m:r>
                                <a:rPr lang="cs-CZ" altLang="cs-CZ" b="1"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sSup>
                        </m:den>
                      </m:f>
                    </m:oMath>
                  </m:oMathPara>
                </a14:m>
                <a:endParaRPr lang="cs-CZ" altLang="cs-CZ"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cs-CZ" altLang="cs-CZ" b="1" dirty="0">
                    <a:solidFill>
                      <a:schemeClr val="tx1"/>
                    </a:solidFill>
                    <a:latin typeface="Times New Roman" panose="02020603050405020304" pitchFamily="18" charset="0"/>
                    <a:cs typeface="Times New Roman" panose="02020603050405020304" pitchFamily="18" charset="0"/>
                  </a:rPr>
                  <a:t>Neproporcionální růst jednotkových nákladů a jeho vliv na optimální dlouhodobý výstup firmy:</a:t>
                </a:r>
              </a:p>
              <a:p>
                <a:pPr algn="just">
                  <a:buFont typeface="Wingdings" panose="05000000000000000000" pitchFamily="2" charset="2"/>
                  <a:buChar char="Ø"/>
                </a:pPr>
                <a:r>
                  <a:rPr lang="cs-CZ" altLang="cs-CZ" b="1" dirty="0">
                    <a:solidFill>
                      <a:schemeClr val="tx1"/>
                    </a:solidFill>
                    <a:latin typeface="Times New Roman" panose="02020603050405020304" pitchFamily="18" charset="0"/>
                    <a:cs typeface="Times New Roman" panose="02020603050405020304" pitchFamily="18" charset="0"/>
                  </a:rPr>
                  <a:t>větší / menší než jeho výchozí objem: </a:t>
                </a:r>
                <a:endParaRPr lang="cs-CZ" altLang="cs-CZ" b="1" dirty="0">
                  <a:solidFill>
                    <a:schemeClr val="tx1"/>
                  </a:solidFill>
                  <a:latin typeface="Cambria Math" panose="02040503050406030204" pitchFamily="18" charset="0"/>
                  <a:cs typeface="Times New Roman" panose="02020603050405020304" pitchFamily="18" charset="0"/>
                </a:endParaRPr>
              </a:p>
              <a:p>
                <a:pPr marL="114300" indent="0" algn="just">
                  <a:buNone/>
                </a:pPr>
                <a14:m>
                  <m:oMathPara xmlns:m="http://schemas.openxmlformats.org/officeDocument/2006/math">
                    <m:oMathParaPr>
                      <m:jc m:val="centerGroup"/>
                    </m:oMathParaPr>
                    <m:oMath xmlns:m="http://schemas.openxmlformats.org/officeDocument/2006/math">
                      <m:sSub>
                        <m:sSubPr>
                          <m:ctrlPr>
                            <a:rPr lang="cs-CZ" altLang="cs-CZ" b="1" i="1" smtClean="0">
                              <a:solidFill>
                                <a:schemeClr val="tx1"/>
                              </a:solidFill>
                              <a:latin typeface="Cambria Math" panose="02040503050406030204" pitchFamily="18" charset="0"/>
                              <a:cs typeface="Times New Roman" panose="02020603050405020304" pitchFamily="18" charset="0"/>
                            </a:rPr>
                          </m:ctrlPr>
                        </m:sSubPr>
                        <m:e>
                          <m:r>
                            <a:rPr lang="cs-CZ" altLang="cs-CZ" b="1" i="0" smtClean="0">
                              <a:solidFill>
                                <a:schemeClr val="tx1"/>
                              </a:solidFill>
                              <a:latin typeface="Cambria Math" panose="02040503050406030204" pitchFamily="18" charset="0"/>
                              <a:cs typeface="Times New Roman" panose="02020603050405020304" pitchFamily="18" charset="0"/>
                            </a:rPr>
                            <m:t>𝐧</m:t>
                          </m:r>
                        </m:e>
                        <m:sub>
                          <m:r>
                            <a:rPr lang="cs-CZ" altLang="cs-CZ" b="1" i="0" smtClean="0">
                              <a:solidFill>
                                <a:schemeClr val="tx1"/>
                              </a:solidFill>
                              <a:latin typeface="Cambria Math" panose="02040503050406030204" pitchFamily="18" charset="0"/>
                              <a:cs typeface="Times New Roman" panose="02020603050405020304" pitchFamily="18" charset="0"/>
                            </a:rPr>
                            <m:t>𝟐</m:t>
                          </m:r>
                        </m:sub>
                      </m:sSub>
                      <m:r>
                        <a:rPr lang="cs-CZ" altLang="cs-CZ" b="1">
                          <a:solidFill>
                            <a:schemeClr val="tx1"/>
                          </a:solidFill>
                          <a:latin typeface="Cambria Math" panose="02040503050406030204" pitchFamily="18" charset="0"/>
                          <a:cs typeface="Times New Roman" panose="02020603050405020304" pitchFamily="18" charset="0"/>
                        </a:rPr>
                        <m:t>−</m:t>
                      </m:r>
                      <m:sSub>
                        <m:sSubPr>
                          <m:ctrlPr>
                            <a:rPr lang="cs-CZ" altLang="cs-CZ" b="1" i="1">
                              <a:solidFill>
                                <a:schemeClr val="tx1"/>
                              </a:solidFill>
                              <a:latin typeface="Cambria Math" panose="02040503050406030204" pitchFamily="18" charset="0"/>
                              <a:cs typeface="Times New Roman" panose="02020603050405020304" pitchFamily="18" charset="0"/>
                            </a:rPr>
                          </m:ctrlPr>
                        </m:sSubPr>
                        <m:e>
                          <m:r>
                            <a:rPr lang="cs-CZ" altLang="cs-CZ" b="1">
                              <a:solidFill>
                                <a:schemeClr val="tx1"/>
                              </a:solidFill>
                              <a:latin typeface="Cambria Math" panose="02040503050406030204" pitchFamily="18" charset="0"/>
                              <a:cs typeface="Times New Roman" panose="02020603050405020304" pitchFamily="18" charset="0"/>
                            </a:rPr>
                            <m:t>𝐧</m:t>
                          </m:r>
                        </m:e>
                        <m:sub>
                          <m:r>
                            <a:rPr lang="cs-CZ" altLang="cs-CZ" b="1">
                              <a:solidFill>
                                <a:schemeClr val="tx1"/>
                              </a:solidFill>
                              <a:latin typeface="Cambria Math" panose="02040503050406030204" pitchFamily="18" charset="0"/>
                              <a:cs typeface="Times New Roman" panose="02020603050405020304" pitchFamily="18" charset="0"/>
                            </a:rPr>
                            <m:t>𝟏</m:t>
                          </m:r>
                        </m:sub>
                      </m:sSub>
                      <m:r>
                        <a:rPr lang="cs-CZ" altLang="cs-CZ" b="1"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cs-CZ" altLang="cs-CZ"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cs-CZ" altLang="cs-CZ"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cs-CZ" altLang="cs-CZ" b="1"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𝐐</m:t>
                              </m:r>
                            </m:e>
                            <m:sub>
                              <m:r>
                                <a:rPr lang="cs-CZ" altLang="cs-CZ" b="1"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𝐓𝟐</m:t>
                              </m:r>
                            </m:sub>
                          </m:sSub>
                        </m:num>
                        <m:den>
                          <m:sSup>
                            <m:sSupPr>
                              <m:ctrlPr>
                                <a:rPr lang="cs-CZ" altLang="cs-CZ"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cs-CZ" altLang="cs-CZ" b="1"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𝐐</m:t>
                              </m:r>
                            </m:e>
                            <m:sup>
                              <m:r>
                                <a:rPr lang="cs-CZ" altLang="cs-CZ" b="1"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sSup>
                        </m:den>
                      </m:f>
                      <m:r>
                        <a:rPr lang="cs-CZ" altLang="cs-CZ" b="1"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cs-CZ" altLang="cs-CZ"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cs-CZ" altLang="cs-CZ"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cs-CZ" altLang="cs-CZ" b="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𝐐</m:t>
                              </m:r>
                            </m:e>
                            <m:sub>
                              <m:r>
                                <a:rPr lang="cs-CZ" altLang="cs-CZ" b="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𝐓</m:t>
                              </m:r>
                              <m:r>
                                <a:rPr lang="cs-CZ" altLang="cs-CZ"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𝟏</m:t>
                              </m:r>
                            </m:sub>
                          </m:sSub>
                        </m:num>
                        <m:den>
                          <m:sSup>
                            <m:sSupPr>
                              <m:ctrlPr>
                                <a:rPr lang="cs-CZ" altLang="cs-CZ"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cs-CZ" altLang="cs-CZ" b="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𝐐</m:t>
                              </m:r>
                            </m:e>
                            <m:sup>
                              <m:r>
                                <a:rPr lang="cs-CZ" altLang="cs-CZ"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sSup>
                        </m:den>
                      </m:f>
                    </m:oMath>
                  </m:oMathPara>
                </a14:m>
                <a:endParaRPr lang="cs-CZ" altLang="cs-CZ" b="1" dirty="0">
                  <a:solidFill>
                    <a:schemeClr val="tx1"/>
                  </a:solidFill>
                  <a:latin typeface="Times New Roman" panose="02020603050405020304" pitchFamily="18" charset="0"/>
                  <a:cs typeface="Times New Roman" panose="02020603050405020304" pitchFamily="18" charset="0"/>
                </a:endParaRPr>
              </a:p>
              <a:p>
                <a:pPr marL="114300" indent="0" algn="just">
                  <a:buNone/>
                </a:pPr>
                <a:endParaRPr lang="cs-CZ" altLang="cs-CZ"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0243" name="Zástupný symbol pro obsah 2">
                <a:extLst>
                  <a:ext uri="{FF2B5EF4-FFF2-40B4-BE49-F238E27FC236}">
                    <a16:creationId xmlns:a16="http://schemas.microsoft.com/office/drawing/2014/main" id="{C6D64962-DC66-8900-EA48-324C8E2812EE}"/>
                  </a:ext>
                </a:extLst>
              </p:cNvPr>
              <p:cNvSpPr>
                <a:spLocks noGrp="1" noRot="1" noChangeAspect="1" noMove="1" noResize="1" noEditPoints="1" noAdjustHandles="1" noChangeArrowheads="1" noChangeShapeType="1" noTextEdit="1"/>
              </p:cNvSpPr>
              <p:nvPr>
                <p:ph idx="1" hasCustomPrompt="1"/>
              </p:nvPr>
            </p:nvSpPr>
            <p:spPr>
              <a:xfrm>
                <a:off x="258500" y="1285109"/>
                <a:ext cx="11675000" cy="5085211"/>
              </a:xfrm>
              <a:blipFill>
                <a:blip r:embed="rId3"/>
                <a:stretch>
                  <a:fillRect t="-600" r="-1305"/>
                </a:stretch>
              </a:blipFill>
            </p:spPr>
            <p:txBody>
              <a:bodyPr/>
              <a:lstStyle/>
              <a:p>
                <a:r>
                  <a:rPr lang="en-GB">
                    <a:noFill/>
                  </a:rPr>
                  <a:t> </a:t>
                </a:r>
              </a:p>
            </p:txBody>
          </p:sp>
        </mc:Fallback>
      </mc:AlternateContent>
    </p:spTree>
    <p:extLst>
      <p:ext uri="{BB962C8B-B14F-4D97-AF65-F5344CB8AC3E}">
        <p14:creationId xmlns:p14="http://schemas.microsoft.com/office/powerpoint/2010/main" val="132382447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2B1E8-509E-62CA-3502-B817EDB40F6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8C0DA4D-DA5B-8289-580A-0DC5AFD4340F}"/>
              </a:ext>
            </a:extLst>
          </p:cNvPr>
          <p:cNvSpPr>
            <a:spLocks noGrp="1"/>
          </p:cNvSpPr>
          <p:nvPr>
            <p:ph type="title" hasCustomPrompt="1"/>
          </p:nvPr>
        </p:nvSpPr>
        <p:spPr>
          <a:xfrm>
            <a:off x="469210" y="589280"/>
            <a:ext cx="11464290" cy="58406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000" b="1" kern="1200" cap="all" dirty="0">
                <a:solidFill>
                  <a:srgbClr val="FF0000"/>
                </a:solidFill>
                <a:latin typeface="+mj-lt"/>
                <a:ea typeface="+mj-ea"/>
                <a:cs typeface="+mj-cs"/>
              </a:rPr>
              <a:t>Efektivnost mechanismu dokonalé konkurence</a:t>
            </a:r>
          </a:p>
        </p:txBody>
      </p:sp>
      <p:sp>
        <p:nvSpPr>
          <p:cNvPr id="10243" name="Zástupný symbol pro obsah 2">
            <a:extLst>
              <a:ext uri="{FF2B5EF4-FFF2-40B4-BE49-F238E27FC236}">
                <a16:creationId xmlns:a16="http://schemas.microsoft.com/office/drawing/2014/main" id="{873DC3EC-FE5A-0438-6496-F2137E941FCC}"/>
              </a:ext>
            </a:extLst>
          </p:cNvPr>
          <p:cNvSpPr>
            <a:spLocks noGrp="1"/>
          </p:cNvSpPr>
          <p:nvPr>
            <p:ph idx="1" hasCustomPrompt="1"/>
          </p:nvPr>
        </p:nvSpPr>
        <p:spPr>
          <a:xfrm>
            <a:off x="258500" y="1173349"/>
            <a:ext cx="11675000" cy="5308731"/>
          </a:xfrm>
        </p:spPr>
        <p:txBody>
          <a:bodyPr spcFirstLastPara="1" vert="horz" wrap="square" lIns="91440" tIns="45720" rIns="91440" bIns="45720" anchor="t" anchorCtr="0">
            <a:normAutofit fontScale="85000" lnSpcReduction="20000"/>
          </a:bodyPr>
          <a:lstStyle/>
          <a:p>
            <a:pPr marL="538163" indent="-423863" algn="just">
              <a:buFont typeface="+mj-lt"/>
              <a:buAutoNum type="arabicPeriod"/>
            </a:pPr>
            <a:r>
              <a:rPr lang="cs-CZ" altLang="cs-CZ" sz="2400" b="1" dirty="0">
                <a:solidFill>
                  <a:srgbClr val="FF0000"/>
                </a:solidFill>
                <a:latin typeface="Times New Roman" panose="02020603050405020304" pitchFamily="18" charset="0"/>
                <a:cs typeface="Times New Roman" panose="02020603050405020304" pitchFamily="18" charset="0"/>
              </a:rPr>
              <a:t>VÝROBNÍ EFEKTIVNOST: </a:t>
            </a:r>
            <a:r>
              <a:rPr lang="cs-CZ" altLang="cs-CZ" sz="2400" b="1" dirty="0">
                <a:solidFill>
                  <a:schemeClr val="tx1"/>
                </a:solidFill>
                <a:highlight>
                  <a:srgbClr val="FFFF00"/>
                </a:highlight>
                <a:latin typeface="Times New Roman" panose="02020603050405020304" pitchFamily="18" charset="0"/>
                <a:cs typeface="Times New Roman" panose="02020603050405020304" pitchFamily="18" charset="0"/>
              </a:rPr>
              <a:t>výstup vyroben s minimálními náklady. </a:t>
            </a:r>
          </a:p>
          <a:p>
            <a:pPr algn="just"/>
            <a:r>
              <a:rPr lang="cs-CZ" altLang="cs-CZ" sz="2400" b="1" dirty="0">
                <a:solidFill>
                  <a:schemeClr val="tx1"/>
                </a:solidFill>
                <a:latin typeface="Times New Roman" panose="02020603050405020304" pitchFamily="18" charset="0"/>
                <a:cs typeface="Times New Roman" panose="02020603050405020304" pitchFamily="18" charset="0"/>
              </a:rPr>
              <a:t>DK: volný pohyb firem mezi odvětvími =&gt; každá firma vyrábí výstup, jehož LAC jsou minimální. </a:t>
            </a:r>
          </a:p>
          <a:p>
            <a:pPr algn="just"/>
            <a:r>
              <a:rPr lang="cs-CZ" altLang="cs-CZ" sz="2400" b="1" dirty="0">
                <a:solidFill>
                  <a:schemeClr val="tx1"/>
                </a:solidFill>
                <a:latin typeface="Times New Roman" panose="02020603050405020304" pitchFamily="18" charset="0"/>
                <a:cs typeface="Times New Roman" panose="02020603050405020304" pitchFamily="18" charset="0"/>
              </a:rPr>
              <a:t>Firmy v DK = identické =&gt;v dlouhodobé rovnováze – výstup vyráběn s minimálními LAC.</a:t>
            </a:r>
          </a:p>
          <a:p>
            <a:pPr marL="538163" indent="-423863" algn="just">
              <a:buFont typeface="+mj-lt"/>
              <a:buAutoNum type="arabicPeriod" startAt="2"/>
            </a:pPr>
            <a:endParaRPr lang="cs-CZ" altLang="cs-CZ" sz="2400" b="1" dirty="0">
              <a:solidFill>
                <a:srgbClr val="FF0000"/>
              </a:solidFill>
              <a:latin typeface="Times New Roman" panose="02020603050405020304" pitchFamily="18" charset="0"/>
              <a:cs typeface="Times New Roman" panose="02020603050405020304" pitchFamily="18" charset="0"/>
            </a:endParaRPr>
          </a:p>
          <a:p>
            <a:pPr marL="538163" indent="-423863" algn="just">
              <a:buFont typeface="+mj-lt"/>
              <a:buAutoNum type="arabicPeriod" startAt="2"/>
            </a:pPr>
            <a:r>
              <a:rPr lang="cs-CZ" altLang="cs-CZ" sz="2400" b="1" dirty="0">
                <a:solidFill>
                  <a:srgbClr val="FF0000"/>
                </a:solidFill>
                <a:latin typeface="Times New Roman" panose="02020603050405020304" pitchFamily="18" charset="0"/>
                <a:cs typeface="Times New Roman" panose="02020603050405020304" pitchFamily="18" charset="0"/>
              </a:rPr>
              <a:t>ALOKAČNÍ EFEKTIVNOST: </a:t>
            </a:r>
            <a:r>
              <a:rPr lang="cs-CZ" altLang="cs-CZ" sz="2400" b="1" dirty="0">
                <a:solidFill>
                  <a:schemeClr val="tx1"/>
                </a:solidFill>
                <a:highlight>
                  <a:srgbClr val="FFFF00"/>
                </a:highlight>
                <a:latin typeface="Times New Roman" panose="02020603050405020304" pitchFamily="18" charset="0"/>
                <a:cs typeface="Times New Roman" panose="02020603050405020304" pitchFamily="18" charset="0"/>
              </a:rPr>
              <a:t>firmy vyrábějí takový výstup, který si spotřebitelé nejvíc přejí. </a:t>
            </a:r>
          </a:p>
          <a:p>
            <a:pPr algn="just">
              <a:buFont typeface="Wingdings" panose="05000000000000000000" pitchFamily="2" charset="2"/>
              <a:buChar char="§"/>
            </a:pPr>
            <a:r>
              <a:rPr lang="cs-CZ" altLang="cs-CZ" sz="2400" b="1" dirty="0">
                <a:solidFill>
                  <a:schemeClr val="tx1"/>
                </a:solidFill>
                <a:latin typeface="Times New Roman" panose="02020603050405020304" pitchFamily="18" charset="0"/>
                <a:cs typeface="Times New Roman" panose="02020603050405020304" pitchFamily="18" charset="0"/>
              </a:rPr>
              <a:t>Křivky nabídky a poptávky:</a:t>
            </a:r>
          </a:p>
          <a:p>
            <a:pPr algn="just">
              <a:buFont typeface="Wingdings" panose="05000000000000000000" pitchFamily="2" charset="2"/>
              <a:buChar char="Ø"/>
            </a:pPr>
            <a:r>
              <a:rPr lang="cs-CZ" altLang="cs-CZ" sz="2400" b="1" dirty="0">
                <a:solidFill>
                  <a:schemeClr val="tx1"/>
                </a:solidFill>
                <a:latin typeface="Times New Roman" panose="02020603050405020304" pitchFamily="18" charset="0"/>
                <a:cs typeface="Times New Roman" panose="02020603050405020304" pitchFamily="18" charset="0"/>
              </a:rPr>
              <a:t>Nabídka – tvořena rostoucí částí křivky MC firmy: rovnovážná cena se rovná dodatečným nákladům na výrobu poslední prodané jednotky: </a:t>
            </a:r>
            <a:r>
              <a:rPr lang="cs-CZ" altLang="cs-CZ" sz="2400" b="1" dirty="0">
                <a:solidFill>
                  <a:schemeClr val="tx1"/>
                </a:solidFill>
                <a:highlight>
                  <a:srgbClr val="FFFF00"/>
                </a:highlight>
                <a:latin typeface="Times New Roman" panose="02020603050405020304" pitchFamily="18" charset="0"/>
                <a:cs typeface="Times New Roman" panose="02020603050405020304" pitchFamily="18" charset="0"/>
              </a:rPr>
              <a:t>P = MC. </a:t>
            </a:r>
          </a:p>
          <a:p>
            <a:pPr algn="just">
              <a:buFont typeface="Wingdings" panose="05000000000000000000" pitchFamily="2" charset="2"/>
              <a:buChar char="Ø"/>
            </a:pPr>
            <a:r>
              <a:rPr lang="cs-CZ" altLang="cs-CZ" sz="2400" b="1" dirty="0">
                <a:solidFill>
                  <a:schemeClr val="tx1"/>
                </a:solidFill>
                <a:latin typeface="Times New Roman" panose="02020603050405020304" pitchFamily="18" charset="0"/>
                <a:cs typeface="Times New Roman" panose="02020603050405020304" pitchFamily="18" charset="0"/>
              </a:rPr>
              <a:t>Křivka poptávky </a:t>
            </a:r>
            <a:r>
              <a:rPr lang="cs-CZ" altLang="cs-CZ" sz="2400" b="1">
                <a:solidFill>
                  <a:schemeClr val="tx1"/>
                </a:solidFill>
                <a:latin typeface="Times New Roman" panose="02020603050405020304" pitchFamily="18" charset="0"/>
                <a:cs typeface="Times New Roman" panose="02020603050405020304" pitchFamily="18" charset="0"/>
              </a:rPr>
              <a:t>– odvozena+ </a:t>
            </a:r>
            <a:r>
              <a:rPr lang="cs-CZ" altLang="cs-CZ" sz="2400" b="1" dirty="0">
                <a:solidFill>
                  <a:schemeClr val="tx1"/>
                </a:solidFill>
                <a:latin typeface="Times New Roman" panose="02020603050405020304" pitchFamily="18" charset="0"/>
                <a:cs typeface="Times New Roman" panose="02020603050405020304" pitchFamily="18" charset="0"/>
              </a:rPr>
              <a:t>z užitku, který spotřebiteli přinese poslední jednotka koupeného statku, =&gt; Cena – dána tím, kolik je ochoten spotřebitel zaplatit za tuto poslední jednotku: </a:t>
            </a:r>
            <a:r>
              <a:rPr lang="cs-CZ" altLang="cs-CZ" sz="2400" b="1" dirty="0">
                <a:solidFill>
                  <a:schemeClr val="tx1"/>
                </a:solidFill>
                <a:highlight>
                  <a:srgbClr val="FFFF00"/>
                </a:highlight>
                <a:latin typeface="Times New Roman" panose="02020603050405020304" pitchFamily="18" charset="0"/>
                <a:cs typeface="Times New Roman" panose="02020603050405020304" pitchFamily="18" charset="0"/>
              </a:rPr>
              <a:t>P = MU. </a:t>
            </a:r>
          </a:p>
          <a:p>
            <a:pPr algn="just"/>
            <a:endParaRPr lang="cs-CZ" altLang="cs-CZ" sz="2400" b="1" dirty="0">
              <a:solidFill>
                <a:schemeClr val="tx1"/>
              </a:solidFill>
              <a:latin typeface="Times New Roman" panose="02020603050405020304" pitchFamily="18" charset="0"/>
              <a:cs typeface="Times New Roman" panose="02020603050405020304" pitchFamily="18" charset="0"/>
            </a:endParaRPr>
          </a:p>
          <a:p>
            <a:pPr algn="just"/>
            <a:r>
              <a:rPr lang="cs-CZ" altLang="cs-CZ" sz="2400" b="1" dirty="0">
                <a:solidFill>
                  <a:schemeClr val="tx1"/>
                </a:solidFill>
                <a:latin typeface="Times New Roman" panose="02020603050405020304" pitchFamily="18" charset="0"/>
                <a:cs typeface="Times New Roman" panose="02020603050405020304" pitchFamily="18" charset="0"/>
              </a:rPr>
              <a:t>Bod průsečíku nabídky a poptávky: </a:t>
            </a:r>
            <a:r>
              <a:rPr lang="cs-CZ" altLang="cs-CZ" sz="2400" b="1" dirty="0">
                <a:solidFill>
                  <a:schemeClr val="tx1"/>
                </a:solidFill>
                <a:highlight>
                  <a:srgbClr val="FFFF00"/>
                </a:highlight>
                <a:latin typeface="Times New Roman" panose="02020603050405020304" pitchFamily="18" charset="0"/>
                <a:cs typeface="Times New Roman" panose="02020603050405020304" pitchFamily="18" charset="0"/>
              </a:rPr>
              <a:t>MC = MU </a:t>
            </a:r>
            <a:r>
              <a:rPr lang="cs-CZ" altLang="cs-CZ" sz="2400" b="1" dirty="0">
                <a:solidFill>
                  <a:schemeClr val="tx1"/>
                </a:solidFill>
                <a:latin typeface="Times New Roman" panose="02020603050405020304" pitchFamily="18" charset="0"/>
                <a:cs typeface="Times New Roman" panose="02020603050405020304" pitchFamily="18" charset="0"/>
              </a:rPr>
              <a:t>=&gt; při rovnovážné ceně a množství jsou stejné náklady firmy výrobu poslední jednotky a užitek, který plyne spotřebiteli ze spotřeby poslední jednotky. </a:t>
            </a:r>
          </a:p>
          <a:p>
            <a:pPr algn="just"/>
            <a:r>
              <a:rPr lang="cs-CZ" altLang="cs-CZ" sz="2400" b="1" dirty="0">
                <a:solidFill>
                  <a:schemeClr val="tx1"/>
                </a:solidFill>
                <a:latin typeface="Times New Roman" panose="02020603050405020304" pitchFamily="18" charset="0"/>
                <a:cs typeface="Times New Roman" panose="02020603050405020304" pitchFamily="18" charset="0"/>
              </a:rPr>
              <a:t>=&gt; </a:t>
            </a:r>
            <a:r>
              <a:rPr lang="cs-CZ" altLang="cs-CZ" sz="2400" b="1" i="1" dirty="0">
                <a:solidFill>
                  <a:schemeClr val="tx1"/>
                </a:solidFill>
                <a:latin typeface="Times New Roman" panose="02020603050405020304" pitchFamily="18" charset="0"/>
                <a:cs typeface="Times New Roman" panose="02020603050405020304" pitchFamily="18" charset="0"/>
              </a:rPr>
              <a:t>Firma nemůže realokací vstupů výstup více zvětšit stejně, jako spotřebitel nemůže realokací svých zdrojů zvýšit svou užitečnost</a:t>
            </a:r>
            <a:r>
              <a:rPr lang="cs-CZ" altLang="cs-CZ" sz="2400" b="1" dirty="0">
                <a:solidFill>
                  <a:schemeClr val="tx1"/>
                </a:solidFill>
                <a:latin typeface="Times New Roman" panose="02020603050405020304" pitchFamily="18" charset="0"/>
                <a:cs typeface="Times New Roman" panose="02020603050405020304" pitchFamily="18" charset="0"/>
              </a:rPr>
              <a:t>. =&gt; </a:t>
            </a:r>
          </a:p>
          <a:p>
            <a:pPr algn="just"/>
            <a:r>
              <a:rPr lang="cs-CZ" altLang="cs-CZ" sz="2400" b="1" dirty="0">
                <a:solidFill>
                  <a:schemeClr val="tx1"/>
                </a:solidFill>
                <a:latin typeface="Times New Roman" panose="02020603050405020304" pitchFamily="18" charset="0"/>
                <a:cs typeface="Times New Roman" panose="02020603050405020304" pitchFamily="18" charset="0"/>
              </a:rPr>
              <a:t>Ekonomika je ve stavu alokační efektivnosti.</a:t>
            </a:r>
          </a:p>
          <a:p>
            <a:pPr marL="114300" indent="0" algn="just">
              <a:buNone/>
            </a:pPr>
            <a:endParaRPr lang="cs-CZ" altLang="cs-CZ"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248038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3"/>
          <p:cNvSpPr txBox="1">
            <a:spLocks noGrp="1"/>
          </p:cNvSpPr>
          <p:nvPr>
            <p:ph type="title"/>
          </p:nvPr>
        </p:nvSpPr>
        <p:spPr>
          <a:xfrm>
            <a:off x="2322534" y="2747963"/>
            <a:ext cx="7772400" cy="1362075"/>
          </a:xfrm>
          <a:prstGeom prst="rect">
            <a:avLst/>
          </a:prstGeom>
          <a:noFill/>
          <a:ln>
            <a:noFill/>
          </a:ln>
        </p:spPr>
        <p:txBody>
          <a:bodyPr spcFirstLastPara="1" wrap="square" lIns="91425" tIns="45700" rIns="91425" bIns="45700" anchor="t" anchorCtr="0">
            <a:normAutofit/>
          </a:bodyPr>
          <a:lstStyle/>
          <a:p>
            <a:pPr algn="ctr">
              <a:buClr>
                <a:srgbClr val="FF0000"/>
              </a:buClr>
              <a:buSzPts val="4400"/>
            </a:pPr>
            <a:r>
              <a:rPr lang="cs-CZ" sz="4400" dirty="0">
                <a:solidFill>
                  <a:srgbClr val="C00000"/>
                </a:solidFill>
              </a:rPr>
              <a:t>DĚKUJI ZA POZORNOST</a:t>
            </a:r>
            <a:endParaRPr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4796E-9B10-FD15-0F51-BCC75A352A7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8899397-8817-A19E-98C5-06CCB02C5EEC}"/>
              </a:ext>
            </a:extLst>
          </p:cNvPr>
          <p:cNvSpPr>
            <a:spLocks noGrp="1"/>
          </p:cNvSpPr>
          <p:nvPr>
            <p:ph type="title" hasCustomPrompt="1"/>
          </p:nvPr>
        </p:nvSpPr>
        <p:spPr>
          <a:xfrm>
            <a:off x="469209" y="669740"/>
            <a:ext cx="11464290" cy="79742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a:solidFill>
                  <a:srgbClr val="FF0000"/>
                </a:solidFill>
                <a:latin typeface="+mj-lt"/>
                <a:ea typeface="+mj-ea"/>
                <a:cs typeface="+mj-cs"/>
              </a:rPr>
              <a:t>zlaté pravidlo maximalizace zisku</a:t>
            </a:r>
          </a:p>
        </p:txBody>
      </p:sp>
      <p:sp>
        <p:nvSpPr>
          <p:cNvPr id="10243" name="Zástupný symbol pro obsah 2">
            <a:extLst>
              <a:ext uri="{FF2B5EF4-FFF2-40B4-BE49-F238E27FC236}">
                <a16:creationId xmlns:a16="http://schemas.microsoft.com/office/drawing/2014/main" id="{7646B70F-1F2D-EB99-9E9B-E86FD84A8E11}"/>
              </a:ext>
            </a:extLst>
          </p:cNvPr>
          <p:cNvSpPr>
            <a:spLocks noGrp="1"/>
          </p:cNvSpPr>
          <p:nvPr>
            <p:ph idx="1" hasCustomPrompt="1"/>
          </p:nvPr>
        </p:nvSpPr>
        <p:spPr>
          <a:xfrm>
            <a:off x="8639008" y="1082489"/>
            <a:ext cx="3345291" cy="4759510"/>
          </a:xfrm>
        </p:spPr>
        <p:txBody>
          <a:bodyPr spcFirstLastPara="1" vert="horz" wrap="square" lIns="91440" tIns="45720" rIns="91440" bIns="45720" anchor="t" anchorCtr="0">
            <a:normAutofit/>
          </a:bodyPr>
          <a:lstStyle/>
          <a:p>
            <a:pPr marL="355600" indent="-241300" algn="just"/>
            <a:r>
              <a:rPr lang="cs-CZ" altLang="cs-CZ" sz="2400" b="1" dirty="0">
                <a:latin typeface="Times New Roman" panose="02020603050405020304" pitchFamily="18" charset="0"/>
                <a:cs typeface="Times New Roman" panose="02020603050405020304" pitchFamily="18" charset="0"/>
              </a:rPr>
              <a:t>Poslední vztah:</a:t>
            </a:r>
          </a:p>
          <a:p>
            <a:pPr>
              <a:buFont typeface="Wingdings" panose="05000000000000000000" pitchFamily="2" charset="2"/>
              <a:buChar char="Ø"/>
            </a:pPr>
            <a:r>
              <a:rPr lang="cs-CZ" altLang="cs-CZ" sz="2400" b="1" dirty="0">
                <a:latin typeface="Times New Roman" panose="02020603050405020304" pitchFamily="18" charset="0"/>
                <a:cs typeface="Times New Roman" panose="02020603050405020304" pitchFamily="18" charset="0"/>
              </a:rPr>
              <a:t>algebraická hodnota směrnice křivky MC musí v bodě průsečíku převýšit algebraickou hodnotu směrnice křivky MR:</a:t>
            </a:r>
          </a:p>
          <a:p>
            <a:pPr algn="just">
              <a:buFont typeface="Wingdings" panose="05000000000000000000" pitchFamily="2" charset="2"/>
              <a:buChar char="Ø"/>
            </a:pPr>
            <a:r>
              <a:rPr lang="cs-CZ" altLang="cs-CZ" sz="2400" b="1" dirty="0">
                <a:latin typeface="Times New Roman" panose="02020603050405020304" pitchFamily="18" charset="0"/>
                <a:cs typeface="Times New Roman" panose="02020603050405020304" pitchFamily="18" charset="0"/>
              </a:rPr>
              <a:t> Křivka MC má protínat křivku MR zespodu.</a:t>
            </a:r>
          </a:p>
        </p:txBody>
      </p:sp>
      <p:pic>
        <p:nvPicPr>
          <p:cNvPr id="5" name="Picture 4">
            <a:extLst>
              <a:ext uri="{FF2B5EF4-FFF2-40B4-BE49-F238E27FC236}">
                <a16:creationId xmlns:a16="http://schemas.microsoft.com/office/drawing/2014/main" id="{0E1FE349-B1EE-DA5B-5B1E-929C55624D62}"/>
              </a:ext>
            </a:extLst>
          </p:cNvPr>
          <p:cNvPicPr>
            <a:picLocks noChangeAspect="1"/>
          </p:cNvPicPr>
          <p:nvPr/>
        </p:nvPicPr>
        <p:blipFill>
          <a:blip r:embed="rId3"/>
          <a:srcRect r="2578"/>
          <a:stretch/>
        </p:blipFill>
        <p:spPr>
          <a:xfrm>
            <a:off x="207701" y="2498279"/>
            <a:ext cx="8448620" cy="3343720"/>
          </a:xfrm>
          <a:prstGeom prst="rect">
            <a:avLst/>
          </a:prstGeom>
        </p:spPr>
      </p:pic>
      <p:sp>
        <p:nvSpPr>
          <p:cNvPr id="4" name="TextBox 3">
            <a:extLst>
              <a:ext uri="{FF2B5EF4-FFF2-40B4-BE49-F238E27FC236}">
                <a16:creationId xmlns:a16="http://schemas.microsoft.com/office/drawing/2014/main" id="{5FA3D10B-BE4F-6628-A6EB-091ED85B0F1B}"/>
              </a:ext>
            </a:extLst>
          </p:cNvPr>
          <p:cNvSpPr txBox="1"/>
          <p:nvPr/>
        </p:nvSpPr>
        <p:spPr>
          <a:xfrm>
            <a:off x="258500" y="1467169"/>
            <a:ext cx="8306379" cy="646331"/>
          </a:xfrm>
          <a:prstGeom prst="rect">
            <a:avLst/>
          </a:prstGeom>
          <a:noFill/>
        </p:spPr>
        <p:txBody>
          <a:bodyPr wrap="square">
            <a:spAutoFit/>
          </a:bodyPr>
          <a:lstStyle/>
          <a:p>
            <a:r>
              <a:rPr lang="cs-CZ" noProof="0" dirty="0"/>
              <a:t>Formálně: postačující podmínka maximalizace zisku – záporná hodnota druhé derivace ziskové funkce: </a:t>
            </a:r>
          </a:p>
        </p:txBody>
      </p:sp>
    </p:spTree>
    <p:extLst>
      <p:ext uri="{BB962C8B-B14F-4D97-AF65-F5344CB8AC3E}">
        <p14:creationId xmlns:p14="http://schemas.microsoft.com/office/powerpoint/2010/main" val="418566922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61260-C3DB-1DF2-D25D-3E75D7D3140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697C9AE-D316-7255-931B-5F614137CF69}"/>
              </a:ext>
            </a:extLst>
          </p:cNvPr>
          <p:cNvSpPr>
            <a:spLocks noGrp="1"/>
          </p:cNvSpPr>
          <p:nvPr>
            <p:ph type="title" hasCustomPrompt="1"/>
          </p:nvPr>
        </p:nvSpPr>
        <p:spPr>
          <a:xfrm>
            <a:off x="469209" y="669740"/>
            <a:ext cx="11464290" cy="79742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a:solidFill>
                  <a:srgbClr val="FF0000"/>
                </a:solidFill>
                <a:latin typeface="+mj-lt"/>
                <a:ea typeface="+mj-ea"/>
                <a:cs typeface="+mj-cs"/>
              </a:rPr>
              <a:t>pravidlo převrácené elasticity</a:t>
            </a:r>
          </a:p>
        </p:txBody>
      </p:sp>
      <mc:AlternateContent xmlns:mc="http://schemas.openxmlformats.org/markup-compatibility/2006" xmlns:a14="http://schemas.microsoft.com/office/drawing/2010/main">
        <mc:Choice Requires="a14">
          <p:sp>
            <p:nvSpPr>
              <p:cNvPr id="10243" name="Zástupný symbol pro obsah 2">
                <a:extLst>
                  <a:ext uri="{FF2B5EF4-FFF2-40B4-BE49-F238E27FC236}">
                    <a16:creationId xmlns:a16="http://schemas.microsoft.com/office/drawing/2014/main" id="{33C8E52E-7734-B629-9894-43F03980CAEA}"/>
                  </a:ext>
                </a:extLst>
              </p:cNvPr>
              <p:cNvSpPr>
                <a:spLocks noGrp="1"/>
              </p:cNvSpPr>
              <p:nvPr>
                <p:ph idx="1" hasCustomPrompt="1"/>
              </p:nvPr>
            </p:nvSpPr>
            <p:spPr>
              <a:xfrm>
                <a:off x="258501" y="1554480"/>
                <a:ext cx="11577899" cy="4978400"/>
              </a:xfrm>
            </p:spPr>
            <p:txBody>
              <a:bodyPr spcFirstLastPara="1" vert="horz" wrap="square" lIns="91440" tIns="45720" rIns="91440" bIns="45720" anchor="t" anchorCtr="0">
                <a:normAutofit/>
              </a:bodyPr>
              <a:lstStyle/>
              <a:p>
                <a:pPr algn="just"/>
                <a:r>
                  <a:rPr lang="cs-CZ" altLang="cs-CZ" sz="2400" b="1" dirty="0">
                    <a:latin typeface="Times New Roman" panose="02020603050405020304" pitchFamily="18" charset="0"/>
                    <a:cs typeface="Times New Roman" panose="02020603050405020304" pitchFamily="18" charset="0"/>
                  </a:rPr>
                  <a:t>Vychází ze zlatého pravidla maximalizace zisku a z formulace mezního příjmu</a:t>
                </a:r>
              </a:p>
              <a:p>
                <a:pPr algn="just"/>
                <a:endParaRPr lang="cs-CZ" altLang="cs-CZ" sz="2400" b="1" dirty="0">
                  <a:latin typeface="Times New Roman" panose="02020603050405020304" pitchFamily="18" charset="0"/>
                  <a:cs typeface="Times New Roman" panose="02020603050405020304" pitchFamily="18" charset="0"/>
                </a:endParaRPr>
              </a:p>
              <a:p>
                <a:pPr algn="just"/>
                <a:endParaRPr lang="cs-CZ" altLang="cs-CZ" sz="2400" b="1" dirty="0">
                  <a:latin typeface="Times New Roman" panose="02020603050405020304" pitchFamily="18" charset="0"/>
                  <a:cs typeface="Times New Roman" panose="02020603050405020304" pitchFamily="18" charset="0"/>
                </a:endParaRPr>
              </a:p>
              <a:p>
                <a:pPr algn="just"/>
                <a:endParaRPr lang="cs-CZ" altLang="cs-CZ" sz="2400" b="1" dirty="0">
                  <a:latin typeface="Times New Roman" panose="02020603050405020304" pitchFamily="18" charset="0"/>
                  <a:cs typeface="Times New Roman" panose="02020603050405020304" pitchFamily="18" charset="0"/>
                </a:endParaRPr>
              </a:p>
              <a:p>
                <a:pPr algn="just"/>
                <a:endParaRPr lang="cs-CZ" altLang="cs-CZ" sz="2400" b="1" dirty="0">
                  <a:latin typeface="Times New Roman" panose="02020603050405020304" pitchFamily="18" charset="0"/>
                  <a:cs typeface="Times New Roman" panose="02020603050405020304" pitchFamily="18" charset="0"/>
                </a:endParaRPr>
              </a:p>
              <a:p>
                <a:pPr algn="just"/>
                <a:endParaRPr lang="cs-CZ" altLang="cs-CZ" sz="2400" b="1" dirty="0">
                  <a:latin typeface="Times New Roman" panose="02020603050405020304" pitchFamily="18" charset="0"/>
                  <a:cs typeface="Times New Roman" panose="02020603050405020304" pitchFamily="18" charset="0"/>
                </a:endParaRPr>
              </a:p>
              <a:p>
                <a:pPr algn="just"/>
                <a:r>
                  <a:rPr lang="cs-CZ" altLang="cs-CZ" sz="2400" dirty="0">
                    <a:latin typeface="Times New Roman" panose="02020603050405020304" pitchFamily="18" charset="0"/>
                    <a:cs typeface="Times New Roman" panose="02020603050405020304" pitchFamily="18" charset="0"/>
                  </a:rPr>
                  <a:t>Interpretace: </a:t>
                </a:r>
                <a:r>
                  <a:rPr lang="cs-CZ" altLang="cs-CZ" sz="2400" b="1" i="1" dirty="0">
                    <a:latin typeface="Times New Roman" panose="02020603050405020304" pitchFamily="18" charset="0"/>
                    <a:cs typeface="Times New Roman" panose="02020603050405020304" pitchFamily="18" charset="0"/>
                  </a:rPr>
                  <a:t>čím elastičtější bude poptávka po produkci firmy, tím menší rozdíl mezi cenou a mezními náklady firmy. </a:t>
                </a:r>
              </a:p>
              <a:p>
                <a:pPr algn="just"/>
                <a:r>
                  <a:rPr lang="cs-CZ" altLang="cs-CZ" sz="2400" dirty="0">
                    <a:latin typeface="Times New Roman" panose="02020603050405020304" pitchFamily="18" charset="0"/>
                    <a:cs typeface="Times New Roman" panose="02020603050405020304" pitchFamily="18" charset="0"/>
                  </a:rPr>
                  <a:t>Pravidlo má smysl pouze když poptávka po produkci firmy je elastická (</a:t>
                </a:r>
                <a14:m>
                  <m:oMath xmlns:m="http://schemas.openxmlformats.org/officeDocument/2006/math">
                    <m:d>
                      <m:dPr>
                        <m:begChr m:val="|"/>
                        <m:endChr m:val="|"/>
                        <m:ctrlPr>
                          <a:rPr lang="cs-CZ" altLang="cs-CZ" sz="2400" i="1" dirty="0" smtClean="0">
                            <a:latin typeface="Cambria Math" panose="02040503050406030204" pitchFamily="18" charset="0"/>
                            <a:cs typeface="Times New Roman" panose="02020603050405020304" pitchFamily="18" charset="0"/>
                          </a:rPr>
                        </m:ctrlPr>
                      </m:dPr>
                      <m:e>
                        <m:sSub>
                          <m:sSubPr>
                            <m:ctrlPr>
                              <a:rPr lang="cs-CZ" altLang="cs-CZ" sz="2400" i="1" dirty="0" smtClean="0">
                                <a:latin typeface="Cambria Math" panose="02040503050406030204" pitchFamily="18" charset="0"/>
                                <a:cs typeface="Times New Roman" panose="02020603050405020304" pitchFamily="18" charset="0"/>
                              </a:rPr>
                            </m:ctrlPr>
                          </m:sSubPr>
                          <m:e>
                            <m:r>
                              <a:rPr lang="cs-CZ" altLang="cs-CZ" sz="2400" b="0" i="1" dirty="0" smtClean="0">
                                <a:latin typeface="Cambria Math" panose="02040503050406030204" pitchFamily="18" charset="0"/>
                                <a:cs typeface="Times New Roman" panose="02020603050405020304" pitchFamily="18" charset="0"/>
                              </a:rPr>
                              <m:t>𝑒</m:t>
                            </m:r>
                          </m:e>
                          <m:sub>
                            <m:r>
                              <a:rPr lang="cs-CZ" altLang="cs-CZ" sz="2400" b="0" i="1" dirty="0" smtClean="0">
                                <a:latin typeface="Cambria Math" panose="02040503050406030204" pitchFamily="18" charset="0"/>
                                <a:cs typeface="Times New Roman" panose="02020603050405020304" pitchFamily="18" charset="0"/>
                              </a:rPr>
                              <m:t>𝑃𝐷</m:t>
                            </m:r>
                          </m:sub>
                        </m:sSub>
                      </m:e>
                    </m:d>
                  </m:oMath>
                </a14:m>
                <a:r>
                  <a:rPr lang="cs-CZ" altLang="cs-CZ" sz="2400" dirty="0">
                    <a:latin typeface="Times New Roman" panose="02020603050405020304" pitchFamily="18" charset="0"/>
                    <a:cs typeface="Times New Roman" panose="02020603050405020304" pitchFamily="18" charset="0"/>
                  </a:rPr>
                  <a:t> &gt; 1) = &gt; </a:t>
                </a:r>
                <a:r>
                  <a:rPr lang="cs-CZ" altLang="cs-CZ" sz="2400" b="1" i="1" dirty="0">
                    <a:latin typeface="Times New Roman" panose="02020603050405020304" pitchFamily="18" charset="0"/>
                    <a:cs typeface="Times New Roman" panose="02020603050405020304" pitchFamily="18" charset="0"/>
                  </a:rPr>
                  <a:t>firma maximalizující zisk by měla vyrábět takový výstup, který pro ni znamená pohyb podél elastické části individuální poptávkové křivky.</a:t>
                </a:r>
              </a:p>
              <a:p>
                <a:pPr algn="just"/>
                <a:r>
                  <a:rPr lang="cs-CZ" altLang="cs-CZ" sz="2400" dirty="0">
                    <a:latin typeface="Times New Roman" panose="02020603050405020304" pitchFamily="18" charset="0"/>
                    <a:cs typeface="Times New Roman" panose="02020603050405020304" pitchFamily="18" charset="0"/>
                  </a:rPr>
                  <a:t> </a:t>
                </a:r>
              </a:p>
            </p:txBody>
          </p:sp>
        </mc:Choice>
        <mc:Fallback xmlns="">
          <p:sp>
            <p:nvSpPr>
              <p:cNvPr id="10243" name="Zástupný symbol pro obsah 2">
                <a:extLst>
                  <a:ext uri="{FF2B5EF4-FFF2-40B4-BE49-F238E27FC236}">
                    <a16:creationId xmlns:a16="http://schemas.microsoft.com/office/drawing/2014/main" id="{33C8E52E-7734-B629-9894-43F03980CAEA}"/>
                  </a:ext>
                </a:extLst>
              </p:cNvPr>
              <p:cNvSpPr>
                <a:spLocks noGrp="1" noRot="1" noChangeAspect="1" noMove="1" noResize="1" noEditPoints="1" noAdjustHandles="1" noChangeArrowheads="1" noChangeShapeType="1" noTextEdit="1"/>
              </p:cNvSpPr>
              <p:nvPr>
                <p:ph idx="1" hasCustomPrompt="1"/>
              </p:nvPr>
            </p:nvSpPr>
            <p:spPr>
              <a:xfrm>
                <a:off x="258501" y="1554480"/>
                <a:ext cx="11577899" cy="4978400"/>
              </a:xfrm>
              <a:blipFill>
                <a:blip r:embed="rId3"/>
                <a:stretch>
                  <a:fillRect r="-789" b="-367"/>
                </a:stretch>
              </a:blipFill>
            </p:spPr>
            <p:txBody>
              <a:bodyPr/>
              <a:lstStyle/>
              <a:p>
                <a:r>
                  <a:rPr lang="en-GB">
                    <a:noFill/>
                  </a:rPr>
                  <a:t> </a:t>
                </a:r>
              </a:p>
            </p:txBody>
          </p:sp>
        </mc:Fallback>
      </mc:AlternateContent>
      <p:pic>
        <p:nvPicPr>
          <p:cNvPr id="4" name="Picture 3">
            <a:extLst>
              <a:ext uri="{FF2B5EF4-FFF2-40B4-BE49-F238E27FC236}">
                <a16:creationId xmlns:a16="http://schemas.microsoft.com/office/drawing/2014/main" id="{B07EA639-3419-50A4-97DF-8051E7E145AA}"/>
              </a:ext>
            </a:extLst>
          </p:cNvPr>
          <p:cNvPicPr>
            <a:picLocks noChangeAspect="1"/>
          </p:cNvPicPr>
          <p:nvPr/>
        </p:nvPicPr>
        <p:blipFill>
          <a:blip r:embed="rId4"/>
          <a:stretch>
            <a:fillRect/>
          </a:stretch>
        </p:blipFill>
        <p:spPr>
          <a:xfrm>
            <a:off x="4774631" y="2042160"/>
            <a:ext cx="3119689" cy="2052320"/>
          </a:xfrm>
          <a:prstGeom prst="rect">
            <a:avLst/>
          </a:prstGeom>
        </p:spPr>
      </p:pic>
    </p:spTree>
    <p:extLst>
      <p:ext uri="{BB962C8B-B14F-4D97-AF65-F5344CB8AC3E}">
        <p14:creationId xmlns:p14="http://schemas.microsoft.com/office/powerpoint/2010/main" val="274611765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56633-04B4-9B19-2FF2-0AB017CED3D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45853D2-EB6E-D183-D905-C76A5099EF7F}"/>
              </a:ext>
            </a:extLst>
          </p:cNvPr>
          <p:cNvSpPr>
            <a:spLocks noGrp="1"/>
          </p:cNvSpPr>
          <p:nvPr>
            <p:ph type="title" hasCustomPrompt="1"/>
          </p:nvPr>
        </p:nvSpPr>
        <p:spPr>
          <a:xfrm>
            <a:off x="469209" y="669740"/>
            <a:ext cx="11464290" cy="79742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a:solidFill>
                  <a:srgbClr val="FF0000"/>
                </a:solidFill>
                <a:latin typeface="+mj-lt"/>
                <a:ea typeface="+mj-ea"/>
                <a:cs typeface="+mj-cs"/>
              </a:rPr>
              <a:t>Předpoklady modelu dokonalé konkurence (DK)</a:t>
            </a:r>
          </a:p>
        </p:txBody>
      </p:sp>
      <p:sp>
        <p:nvSpPr>
          <p:cNvPr id="10243" name="Zástupný symbol pro obsah 2">
            <a:extLst>
              <a:ext uri="{FF2B5EF4-FFF2-40B4-BE49-F238E27FC236}">
                <a16:creationId xmlns:a16="http://schemas.microsoft.com/office/drawing/2014/main" id="{D19B1BA6-0ACC-6407-8FED-59DB5FB6DB1E}"/>
              </a:ext>
            </a:extLst>
          </p:cNvPr>
          <p:cNvSpPr>
            <a:spLocks noGrp="1"/>
          </p:cNvSpPr>
          <p:nvPr>
            <p:ph idx="1" hasCustomPrompt="1"/>
          </p:nvPr>
        </p:nvSpPr>
        <p:spPr>
          <a:xfrm>
            <a:off x="258501" y="1554480"/>
            <a:ext cx="11577899" cy="4978400"/>
          </a:xfrm>
        </p:spPr>
        <p:txBody>
          <a:bodyPr spcFirstLastPara="1" vert="horz" wrap="square" lIns="91440" tIns="45720" rIns="91440" bIns="45720" anchor="t" anchorCtr="0">
            <a:normAutofit/>
          </a:bodyPr>
          <a:lstStyle/>
          <a:p>
            <a:pPr algn="just"/>
            <a:r>
              <a:rPr lang="cs-CZ" altLang="cs-CZ" sz="2400" b="1" dirty="0">
                <a:latin typeface="Times New Roman" panose="02020603050405020304" pitchFamily="18" charset="0"/>
                <a:cs typeface="Times New Roman" panose="02020603050405020304" pitchFamily="18" charset="0"/>
              </a:rPr>
              <a:t>V rámci teorie firmy – jeden z nejstarších modelů tržních struktur. Předpoklady:</a:t>
            </a:r>
          </a:p>
          <a:p>
            <a:pPr marL="571500" indent="-457200" algn="just">
              <a:buFont typeface="+mj-lt"/>
              <a:buAutoNum type="arabicPeriod"/>
            </a:pPr>
            <a:r>
              <a:rPr lang="cs-CZ" altLang="cs-CZ" sz="2400" b="1" dirty="0">
                <a:latin typeface="Times New Roman" panose="02020603050405020304" pitchFamily="18" charset="0"/>
                <a:cs typeface="Times New Roman" panose="02020603050405020304" pitchFamily="18" charset="0"/>
              </a:rPr>
              <a:t>Na každém trhu existuje velký počet kupujících a prodávajících, z nichž žádný není natolik silný, aby mohl ovlivnit </a:t>
            </a:r>
            <a:r>
              <a:rPr lang="cs-CZ" altLang="cs-CZ" sz="2400" b="1" dirty="0">
                <a:solidFill>
                  <a:srgbClr val="FF0000"/>
                </a:solidFill>
                <a:latin typeface="Times New Roman" panose="02020603050405020304" pitchFamily="18" charset="0"/>
                <a:cs typeface="Times New Roman" panose="02020603050405020304" pitchFamily="18" charset="0"/>
              </a:rPr>
              <a:t>cenu</a:t>
            </a:r>
            <a:r>
              <a:rPr lang="cs-CZ" altLang="cs-CZ" sz="2400" b="1" dirty="0">
                <a:latin typeface="Times New Roman" panose="02020603050405020304" pitchFamily="18" charset="0"/>
                <a:cs typeface="Times New Roman" panose="02020603050405020304" pitchFamily="18" charset="0"/>
              </a:rPr>
              <a:t> nebo </a:t>
            </a:r>
            <a:r>
              <a:rPr lang="cs-CZ" altLang="cs-CZ" sz="2400" b="1" dirty="0">
                <a:solidFill>
                  <a:srgbClr val="FF0000"/>
                </a:solidFill>
                <a:latin typeface="Times New Roman" panose="02020603050405020304" pitchFamily="18" charset="0"/>
                <a:cs typeface="Times New Roman" panose="02020603050405020304" pitchFamily="18" charset="0"/>
              </a:rPr>
              <a:t>výstup odvětví</a:t>
            </a:r>
            <a:r>
              <a:rPr lang="cs-CZ" altLang="cs-CZ" sz="2400" b="1" dirty="0">
                <a:latin typeface="Times New Roman" panose="02020603050405020304" pitchFamily="18" charset="0"/>
                <a:cs typeface="Times New Roman" panose="02020603050405020304" pitchFamily="18" charset="0"/>
              </a:rPr>
              <a:t>.</a:t>
            </a:r>
          </a:p>
          <a:p>
            <a:pPr marL="571500" indent="-457200" algn="just">
              <a:buFont typeface="+mj-lt"/>
              <a:buAutoNum type="arabicPeriod"/>
            </a:pPr>
            <a:r>
              <a:rPr lang="cs-CZ" altLang="cs-CZ" sz="2400" b="1" dirty="0">
                <a:latin typeface="Times New Roman" panose="02020603050405020304" pitchFamily="18" charset="0"/>
                <a:cs typeface="Times New Roman" panose="02020603050405020304" pitchFamily="18" charset="0"/>
              </a:rPr>
              <a:t>Všechny statky jsou </a:t>
            </a:r>
            <a:r>
              <a:rPr lang="cs-CZ" altLang="cs-CZ" sz="2400" b="1" dirty="0">
                <a:solidFill>
                  <a:srgbClr val="FF0000"/>
                </a:solidFill>
                <a:latin typeface="Times New Roman" panose="02020603050405020304" pitchFamily="18" charset="0"/>
                <a:cs typeface="Times New Roman" panose="02020603050405020304" pitchFamily="18" charset="0"/>
              </a:rPr>
              <a:t>homogenní.</a:t>
            </a:r>
          </a:p>
          <a:p>
            <a:pPr marL="571500" indent="-457200" algn="just">
              <a:buFont typeface="+mj-lt"/>
              <a:buAutoNum type="arabicPeriod"/>
            </a:pPr>
            <a:r>
              <a:rPr lang="cs-CZ" altLang="cs-CZ" sz="2400" b="1" dirty="0">
                <a:latin typeface="Times New Roman" panose="02020603050405020304" pitchFamily="18" charset="0"/>
                <a:cs typeface="Times New Roman" panose="02020603050405020304" pitchFamily="18" charset="0"/>
              </a:rPr>
              <a:t>Na všechny trhy je </a:t>
            </a:r>
            <a:r>
              <a:rPr lang="cs-CZ" altLang="cs-CZ" sz="2400" b="1" dirty="0">
                <a:solidFill>
                  <a:srgbClr val="FF0000"/>
                </a:solidFill>
                <a:latin typeface="Times New Roman" panose="02020603050405020304" pitchFamily="18" charset="0"/>
                <a:cs typeface="Times New Roman" panose="02020603050405020304" pitchFamily="18" charset="0"/>
              </a:rPr>
              <a:t>volný vstup a výstup</a:t>
            </a:r>
            <a:r>
              <a:rPr lang="cs-CZ" altLang="cs-CZ" sz="2400" b="1" dirty="0">
                <a:latin typeface="Times New Roman" panose="02020603050405020304" pitchFamily="18" charset="0"/>
                <a:cs typeface="Times New Roman" panose="02020603050405020304" pitchFamily="18" charset="0"/>
              </a:rPr>
              <a:t>.</a:t>
            </a:r>
          </a:p>
          <a:p>
            <a:pPr marL="571500" indent="-457200" algn="just">
              <a:buFont typeface="+mj-lt"/>
              <a:buAutoNum type="arabicPeriod"/>
            </a:pPr>
            <a:r>
              <a:rPr lang="cs-CZ" altLang="cs-CZ" sz="2400" b="1" dirty="0">
                <a:latin typeface="Times New Roman" panose="02020603050405020304" pitchFamily="18" charset="0"/>
                <a:cs typeface="Times New Roman" panose="02020603050405020304" pitchFamily="18" charset="0"/>
              </a:rPr>
              <a:t>Všichni výrobci a spotřebitelé mají </a:t>
            </a:r>
            <a:r>
              <a:rPr lang="cs-CZ" altLang="cs-CZ" sz="2400" b="1" dirty="0">
                <a:solidFill>
                  <a:srgbClr val="FF0000"/>
                </a:solidFill>
                <a:latin typeface="Times New Roman" panose="02020603050405020304" pitchFamily="18" charset="0"/>
                <a:cs typeface="Times New Roman" panose="02020603050405020304" pitchFamily="18" charset="0"/>
              </a:rPr>
              <a:t>dokonalé informace </a:t>
            </a:r>
            <a:r>
              <a:rPr lang="cs-CZ" altLang="cs-CZ" sz="2400" b="1" dirty="0">
                <a:latin typeface="Times New Roman" panose="02020603050405020304" pitchFamily="18" charset="0"/>
                <a:cs typeface="Times New Roman" panose="02020603050405020304" pitchFamily="18" charset="0"/>
              </a:rPr>
              <a:t>o cenách a množstvích směňovaných na trhu.</a:t>
            </a:r>
          </a:p>
          <a:p>
            <a:pPr marL="571500" indent="-457200" algn="just">
              <a:buFont typeface="+mj-lt"/>
              <a:buAutoNum type="arabicPeriod"/>
            </a:pPr>
            <a:r>
              <a:rPr lang="cs-CZ" altLang="cs-CZ" sz="2400" b="1" dirty="0">
                <a:solidFill>
                  <a:srgbClr val="FF0000"/>
                </a:solidFill>
                <a:latin typeface="Times New Roman" panose="02020603050405020304" pitchFamily="18" charset="0"/>
                <a:cs typeface="Times New Roman" panose="02020603050405020304" pitchFamily="18" charset="0"/>
              </a:rPr>
              <a:t>Firmy</a:t>
            </a:r>
            <a:r>
              <a:rPr lang="cs-CZ" altLang="cs-CZ" sz="2400" b="1" dirty="0">
                <a:latin typeface="Times New Roman" panose="02020603050405020304" pitchFamily="18" charset="0"/>
                <a:cs typeface="Times New Roman" panose="02020603050405020304" pitchFamily="18" charset="0"/>
              </a:rPr>
              <a:t> usilují o </a:t>
            </a:r>
            <a:r>
              <a:rPr lang="cs-CZ" altLang="cs-CZ" sz="2400" b="1" dirty="0">
                <a:solidFill>
                  <a:srgbClr val="FF0000"/>
                </a:solidFill>
                <a:latin typeface="Times New Roman" panose="02020603050405020304" pitchFamily="18" charset="0"/>
                <a:cs typeface="Times New Roman" panose="02020603050405020304" pitchFamily="18" charset="0"/>
              </a:rPr>
              <a:t>maximalizaci zisku, spotřebitelé </a:t>
            </a:r>
            <a:r>
              <a:rPr lang="cs-CZ" altLang="cs-CZ" sz="2400" b="1" dirty="0">
                <a:latin typeface="Times New Roman" panose="02020603050405020304" pitchFamily="18" charset="0"/>
                <a:cs typeface="Times New Roman" panose="02020603050405020304" pitchFamily="18" charset="0"/>
              </a:rPr>
              <a:t>o </a:t>
            </a:r>
            <a:r>
              <a:rPr lang="cs-CZ" altLang="cs-CZ" sz="2400" b="1" dirty="0">
                <a:solidFill>
                  <a:srgbClr val="FF0000"/>
                </a:solidFill>
                <a:latin typeface="Times New Roman" panose="02020603050405020304" pitchFamily="18" charset="0"/>
                <a:cs typeface="Times New Roman" panose="02020603050405020304" pitchFamily="18" charset="0"/>
              </a:rPr>
              <a:t>maximalizaci užitku</a:t>
            </a:r>
            <a:r>
              <a:rPr lang="cs-CZ" altLang="cs-CZ" sz="2400" b="1" dirty="0">
                <a:latin typeface="Times New Roman" panose="02020603050405020304" pitchFamily="18" charset="0"/>
                <a:cs typeface="Times New Roman" panose="02020603050405020304" pitchFamily="18" charset="0"/>
              </a:rPr>
              <a:t>.</a:t>
            </a:r>
          </a:p>
          <a:p>
            <a:pPr marL="571500" indent="-457200" algn="just">
              <a:buFont typeface="+mj-lt"/>
              <a:buAutoNum type="arabicPeriod"/>
            </a:pPr>
            <a:r>
              <a:rPr lang="cs-CZ" altLang="cs-CZ" sz="2400" b="1" dirty="0">
                <a:latin typeface="Times New Roman" panose="02020603050405020304" pitchFamily="18" charset="0"/>
                <a:cs typeface="Times New Roman" panose="02020603050405020304" pitchFamily="18" charset="0"/>
              </a:rPr>
              <a:t>Také: </a:t>
            </a:r>
            <a:r>
              <a:rPr lang="cs-CZ" altLang="cs-CZ" sz="2400" b="1" dirty="0">
                <a:solidFill>
                  <a:srgbClr val="FF0000"/>
                </a:solidFill>
                <a:latin typeface="Times New Roman" panose="02020603050405020304" pitchFamily="18" charset="0"/>
                <a:cs typeface="Times New Roman" panose="02020603050405020304" pitchFamily="18" charset="0"/>
              </a:rPr>
              <a:t>volný přístup </a:t>
            </a:r>
            <a:r>
              <a:rPr lang="cs-CZ" altLang="cs-CZ" sz="2400" b="1" dirty="0">
                <a:latin typeface="Times New Roman" panose="02020603050405020304" pitchFamily="18" charset="0"/>
                <a:cs typeface="Times New Roman" panose="02020603050405020304" pitchFamily="18" charset="0"/>
              </a:rPr>
              <a:t>firem k </a:t>
            </a:r>
            <a:r>
              <a:rPr lang="cs-CZ" altLang="cs-CZ" sz="2400" b="1" dirty="0">
                <a:solidFill>
                  <a:srgbClr val="FF0000"/>
                </a:solidFill>
                <a:latin typeface="Times New Roman" panose="02020603050405020304" pitchFamily="18" charset="0"/>
                <a:cs typeface="Times New Roman" panose="02020603050405020304" pitchFamily="18" charset="0"/>
              </a:rPr>
              <a:t>informacím o technologii</a:t>
            </a:r>
            <a:r>
              <a:rPr lang="cs-CZ" altLang="cs-CZ" sz="2400" b="1" dirty="0">
                <a:latin typeface="Times New Roman" panose="02020603050405020304" pitchFamily="18" charset="0"/>
                <a:cs typeface="Times New Roman" panose="02020603050405020304" pitchFamily="18" charset="0"/>
              </a:rPr>
              <a:t>.</a:t>
            </a:r>
          </a:p>
          <a:p>
            <a:pPr algn="just"/>
            <a:endParaRPr lang="cs-CZ" altLang="cs-CZ" sz="2400" i="1" dirty="0">
              <a:latin typeface="Times New Roman" panose="02020603050405020304" pitchFamily="18" charset="0"/>
              <a:cs typeface="Times New Roman" panose="02020603050405020304" pitchFamily="18" charset="0"/>
            </a:endParaRPr>
          </a:p>
          <a:p>
            <a:pPr algn="just"/>
            <a:r>
              <a:rPr lang="cs-CZ" altLang="cs-CZ" sz="2400" i="1" dirty="0">
                <a:latin typeface="Times New Roman" panose="02020603050405020304" pitchFamily="18" charset="0"/>
                <a:cs typeface="Times New Roman" panose="02020603050405020304" pitchFamily="18" charset="0"/>
              </a:rPr>
              <a:t>V reálném světě zpravidla neexistují!!! </a:t>
            </a:r>
          </a:p>
        </p:txBody>
      </p:sp>
    </p:spTree>
    <p:extLst>
      <p:ext uri="{BB962C8B-B14F-4D97-AF65-F5344CB8AC3E}">
        <p14:creationId xmlns:p14="http://schemas.microsoft.com/office/powerpoint/2010/main" val="100599984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1B7E1-0926-518B-7A24-0996727CB34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6E1F0B2-EA04-2F30-A599-FE7A7B314AF1}"/>
              </a:ext>
            </a:extLst>
          </p:cNvPr>
          <p:cNvSpPr>
            <a:spLocks noGrp="1"/>
          </p:cNvSpPr>
          <p:nvPr>
            <p:ph type="title" hasCustomPrompt="1"/>
          </p:nvPr>
        </p:nvSpPr>
        <p:spPr>
          <a:xfrm>
            <a:off x="469209" y="669740"/>
            <a:ext cx="11464290" cy="79742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a:solidFill>
                  <a:srgbClr val="FF0000"/>
                </a:solidFill>
                <a:latin typeface="+mj-lt"/>
                <a:ea typeface="+mj-ea"/>
                <a:cs typeface="+mj-cs"/>
              </a:rPr>
              <a:t>Předpoklady modelu dokonalé konkurence (DK)</a:t>
            </a:r>
          </a:p>
        </p:txBody>
      </p:sp>
      <p:sp>
        <p:nvSpPr>
          <p:cNvPr id="10243" name="Zástupný symbol pro obsah 2">
            <a:extLst>
              <a:ext uri="{FF2B5EF4-FFF2-40B4-BE49-F238E27FC236}">
                <a16:creationId xmlns:a16="http://schemas.microsoft.com/office/drawing/2014/main" id="{244A8543-12DA-851A-3EA0-4CF80EF8B2EC}"/>
              </a:ext>
            </a:extLst>
          </p:cNvPr>
          <p:cNvSpPr>
            <a:spLocks noGrp="1"/>
          </p:cNvSpPr>
          <p:nvPr>
            <p:ph idx="1" hasCustomPrompt="1"/>
          </p:nvPr>
        </p:nvSpPr>
        <p:spPr>
          <a:xfrm>
            <a:off x="307050" y="1584960"/>
            <a:ext cx="11577899" cy="4978400"/>
          </a:xfrm>
        </p:spPr>
        <p:txBody>
          <a:bodyPr spcFirstLastPara="1" vert="horz" wrap="square" lIns="91440" tIns="45720" rIns="91440" bIns="45720" anchor="t" anchorCtr="0">
            <a:normAutofit/>
          </a:bodyPr>
          <a:lstStyle/>
          <a:p>
            <a:pPr algn="just"/>
            <a:r>
              <a:rPr lang="cs-CZ" altLang="cs-CZ" sz="2400" b="1" dirty="0">
                <a:latin typeface="Times New Roman" panose="02020603050405020304" pitchFamily="18" charset="0"/>
                <a:cs typeface="Times New Roman" panose="02020603050405020304" pitchFamily="18" charset="0"/>
              </a:rPr>
              <a:t>Význam modelu: vytvoření východisek pro zkoumání tržních struktur v nedokonalé konkurenci. </a:t>
            </a:r>
          </a:p>
          <a:p>
            <a:pPr algn="just">
              <a:buFont typeface="Wingdings" panose="05000000000000000000" pitchFamily="2" charset="2"/>
              <a:buChar char="ü"/>
            </a:pPr>
            <a:r>
              <a:rPr lang="cs-CZ" altLang="cs-CZ" sz="2400" b="1" dirty="0">
                <a:latin typeface="Times New Roman" panose="02020603050405020304" pitchFamily="18" charset="0"/>
                <a:cs typeface="Times New Roman" panose="02020603050405020304" pitchFamily="18" charset="0"/>
              </a:rPr>
              <a:t>Dokonale konkurenční firma = „</a:t>
            </a:r>
            <a:r>
              <a:rPr lang="cs-CZ" altLang="cs-CZ" sz="2400" b="1" dirty="0">
                <a:solidFill>
                  <a:srgbClr val="FF0000"/>
                </a:solidFill>
                <a:latin typeface="Times New Roman" panose="02020603050405020304" pitchFamily="18" charset="0"/>
                <a:cs typeface="Times New Roman" panose="02020603050405020304" pitchFamily="18" charset="0"/>
              </a:rPr>
              <a:t>PRICE TAKER</a:t>
            </a:r>
            <a:r>
              <a:rPr lang="cs-CZ" altLang="cs-CZ" sz="2400" b="1"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cs-CZ" altLang="cs-CZ" sz="2400" b="1" dirty="0">
                <a:latin typeface="Times New Roman" panose="02020603050405020304" pitchFamily="18" charset="0"/>
                <a:cs typeface="Times New Roman" panose="02020603050405020304" pitchFamily="18" charset="0"/>
              </a:rPr>
              <a:t>firma přebírající cenu = cenový příjemce: pro firmu je cena její produkce a cena vstupů exogenní (daná zvnějšku) – tzn. firma tyto ceny nemůže ovlivnit. =&gt;</a:t>
            </a:r>
          </a:p>
          <a:p>
            <a:pPr algn="just">
              <a:buFont typeface="Wingdings" panose="05000000000000000000" pitchFamily="2" charset="2"/>
              <a:buChar char="Ø"/>
            </a:pPr>
            <a:r>
              <a:rPr lang="cs-CZ" altLang="cs-CZ" sz="2400" b="1" dirty="0">
                <a:latin typeface="Times New Roman" panose="02020603050405020304" pitchFamily="18" charset="0"/>
                <a:cs typeface="Times New Roman" panose="02020603050405020304" pitchFamily="18" charset="0"/>
              </a:rPr>
              <a:t>Její rozhodování – omezeno na rozhodování o </a:t>
            </a:r>
            <a:r>
              <a:rPr lang="cs-CZ" altLang="cs-CZ" sz="2400" b="1" dirty="0">
                <a:highlight>
                  <a:srgbClr val="FFFF00"/>
                </a:highlight>
                <a:latin typeface="Times New Roman" panose="02020603050405020304" pitchFamily="18" charset="0"/>
                <a:cs typeface="Times New Roman" panose="02020603050405020304" pitchFamily="18" charset="0"/>
              </a:rPr>
              <a:t>objemu výstupu </a:t>
            </a:r>
            <a:r>
              <a:rPr lang="cs-CZ" altLang="cs-CZ" sz="2400" b="1" dirty="0">
                <a:latin typeface="Times New Roman" panose="02020603050405020304" pitchFamily="18" charset="0"/>
                <a:cs typeface="Times New Roman" panose="02020603050405020304" pitchFamily="18" charset="0"/>
              </a:rPr>
              <a:t>a o </a:t>
            </a:r>
            <a:r>
              <a:rPr lang="cs-CZ" altLang="cs-CZ" sz="2400" b="1" dirty="0">
                <a:highlight>
                  <a:srgbClr val="FFFF00"/>
                </a:highlight>
                <a:latin typeface="Times New Roman" panose="02020603050405020304" pitchFamily="18" charset="0"/>
                <a:cs typeface="Times New Roman" panose="02020603050405020304" pitchFamily="18" charset="0"/>
              </a:rPr>
              <a:t>množství nakupovaných vstupů</a:t>
            </a:r>
            <a:r>
              <a:rPr lang="cs-CZ" altLang="cs-CZ" sz="2400" b="1"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ü"/>
            </a:pPr>
            <a:r>
              <a:rPr lang="cs-CZ" altLang="cs-CZ" sz="2400" b="1" dirty="0">
                <a:solidFill>
                  <a:srgbClr val="FF0000"/>
                </a:solidFill>
                <a:latin typeface="Times New Roman" panose="02020603050405020304" pitchFamily="18" charset="0"/>
                <a:cs typeface="Times New Roman" panose="02020603050405020304" pitchFamily="18" charset="0"/>
              </a:rPr>
              <a:t>VELKÝ POČET MALÝCH FIREM:</a:t>
            </a:r>
            <a:r>
              <a:rPr lang="cs-CZ" altLang="cs-CZ" sz="2400" b="1" dirty="0">
                <a:latin typeface="Times New Roman" panose="02020603050405020304" pitchFamily="18" charset="0"/>
                <a:cs typeface="Times New Roman" panose="02020603050405020304" pitchFamily="18" charset="0"/>
              </a:rPr>
              <a:t> každá z těchto firem tvoří jen minimální část celkového produktu (nabídky) odvětví =&gt; její vlastní činnost nemůže ovlivnit tržní cenu. =&gt; </a:t>
            </a:r>
            <a:r>
              <a:rPr lang="cs-CZ" altLang="cs-CZ" sz="2400" b="1" dirty="0">
                <a:solidFill>
                  <a:srgbClr val="FF0000"/>
                </a:solidFill>
                <a:latin typeface="Times New Roman" panose="02020603050405020304" pitchFamily="18" charset="0"/>
                <a:cs typeface="Times New Roman" panose="02020603050405020304" pitchFamily="18" charset="0"/>
              </a:rPr>
              <a:t>poptávka po její produkci = dokonale elastická: </a:t>
            </a:r>
            <a:r>
              <a:rPr lang="cs-CZ" altLang="cs-CZ" sz="2400" b="1" i="1" dirty="0">
                <a:latin typeface="Times New Roman" panose="02020603050405020304" pitchFamily="18" charset="0"/>
                <a:cs typeface="Times New Roman" panose="02020603050405020304" pitchFamily="18" charset="0"/>
              </a:rPr>
              <a:t>vodorovná přímka rovnoběžnou s osou x.</a:t>
            </a:r>
          </a:p>
        </p:txBody>
      </p:sp>
    </p:spTree>
    <p:extLst>
      <p:ext uri="{BB962C8B-B14F-4D97-AF65-F5344CB8AC3E}">
        <p14:creationId xmlns:p14="http://schemas.microsoft.com/office/powerpoint/2010/main" val="79442424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D0533-E6BA-7C6B-8B44-9EBE0DFB937A}"/>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FD1FF9B-2912-9211-E4E0-DB319A89990F}"/>
              </a:ext>
            </a:extLst>
          </p:cNvPr>
          <p:cNvSpPr>
            <a:spLocks noGrp="1"/>
          </p:cNvSpPr>
          <p:nvPr>
            <p:ph type="title" hasCustomPrompt="1"/>
          </p:nvPr>
        </p:nvSpPr>
        <p:spPr>
          <a:xfrm>
            <a:off x="469209" y="669740"/>
            <a:ext cx="11464290" cy="79742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pl-PL" sz="2400" b="1" kern="1200" cap="all" dirty="0">
                <a:solidFill>
                  <a:srgbClr val="FF0000"/>
                </a:solidFill>
                <a:latin typeface="+mj-lt"/>
                <a:ea typeface="+mj-ea"/>
                <a:cs typeface="+mj-cs"/>
              </a:rPr>
              <a:t>Dokonale konkurenční trh a firma</a:t>
            </a:r>
            <a:endParaRPr lang="cs-CZ" sz="2400" b="1" kern="1200" cap="all" dirty="0">
              <a:solidFill>
                <a:srgbClr val="FF0000"/>
              </a:solidFill>
              <a:latin typeface="+mj-lt"/>
              <a:ea typeface="+mj-ea"/>
              <a:cs typeface="+mj-cs"/>
            </a:endParaRPr>
          </a:p>
        </p:txBody>
      </p:sp>
      <p:sp>
        <p:nvSpPr>
          <p:cNvPr id="10243" name="Zástupný symbol pro obsah 2">
            <a:extLst>
              <a:ext uri="{FF2B5EF4-FFF2-40B4-BE49-F238E27FC236}">
                <a16:creationId xmlns:a16="http://schemas.microsoft.com/office/drawing/2014/main" id="{F505456C-3425-0D1F-572B-6086321129CB}"/>
              </a:ext>
            </a:extLst>
          </p:cNvPr>
          <p:cNvSpPr>
            <a:spLocks noGrp="1"/>
          </p:cNvSpPr>
          <p:nvPr>
            <p:ph idx="1" hasCustomPrompt="1"/>
          </p:nvPr>
        </p:nvSpPr>
        <p:spPr>
          <a:xfrm>
            <a:off x="7052309" y="1341438"/>
            <a:ext cx="4881189" cy="4972552"/>
          </a:xfrm>
        </p:spPr>
        <p:txBody>
          <a:bodyPr spcFirstLastPara="1" vert="horz" wrap="square" lIns="91440" tIns="45720" rIns="91440" bIns="45720" anchor="t" anchorCtr="0">
            <a:normAutofit/>
          </a:bodyPr>
          <a:lstStyle/>
          <a:p>
            <a:pPr algn="just" eaLnBrk="1" hangingPunct="1">
              <a:buFont typeface="Wingdings" panose="05000000000000000000" pitchFamily="2" charset="2"/>
              <a:buChar char="§"/>
            </a:pPr>
            <a:endParaRPr lang="cs-CZ" altLang="cs-CZ" dirty="0">
              <a:latin typeface="Times New Roman" panose="02020603050405020304" pitchFamily="18" charset="0"/>
              <a:cs typeface="Times New Roman" panose="02020603050405020304" pitchFamily="18" charset="0"/>
            </a:endParaRPr>
          </a:p>
          <a:p>
            <a:pPr algn="just" eaLnBrk="1" hangingPunct="1">
              <a:buFont typeface="Wingdings" panose="05000000000000000000" pitchFamily="2" charset="2"/>
              <a:buChar char="v"/>
            </a:pPr>
            <a:endParaRPr lang="cs-CZ" altLang="cs-CZ" dirty="0">
              <a:latin typeface="Times New Roman" panose="02020603050405020304" pitchFamily="18" charset="0"/>
              <a:cs typeface="Times New Roman" panose="02020603050405020304" pitchFamily="18" charset="0"/>
            </a:endParaRPr>
          </a:p>
          <a:p>
            <a:pPr algn="just" eaLnBrk="1" hangingPunct="1">
              <a:buFont typeface="Wingdings" panose="05000000000000000000" pitchFamily="2" charset="2"/>
              <a:buChar char="v"/>
            </a:pPr>
            <a:endParaRPr lang="cs-CZ" altLang="cs-CZ"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AC4BD54B-1D50-5E1F-F8EB-BCED4F94CE33}"/>
              </a:ext>
            </a:extLst>
          </p:cNvPr>
          <p:cNvPicPr>
            <a:picLocks noChangeAspect="1"/>
          </p:cNvPicPr>
          <p:nvPr/>
        </p:nvPicPr>
        <p:blipFill>
          <a:blip r:embed="rId3"/>
          <a:stretch>
            <a:fillRect/>
          </a:stretch>
        </p:blipFill>
        <p:spPr>
          <a:xfrm>
            <a:off x="258502" y="1790634"/>
            <a:ext cx="8148320" cy="4074159"/>
          </a:xfrm>
          <a:prstGeom prst="rect">
            <a:avLst/>
          </a:prstGeom>
        </p:spPr>
      </p:pic>
      <p:sp>
        <p:nvSpPr>
          <p:cNvPr id="9" name="TextBox 8">
            <a:extLst>
              <a:ext uri="{FF2B5EF4-FFF2-40B4-BE49-F238E27FC236}">
                <a16:creationId xmlns:a16="http://schemas.microsoft.com/office/drawing/2014/main" id="{519520BB-EB74-04EF-2845-159F6EBF6433}"/>
              </a:ext>
            </a:extLst>
          </p:cNvPr>
          <p:cNvSpPr txBox="1"/>
          <p:nvPr/>
        </p:nvSpPr>
        <p:spPr>
          <a:xfrm>
            <a:off x="8575040" y="1967915"/>
            <a:ext cx="3358459" cy="3416320"/>
          </a:xfrm>
          <a:prstGeom prst="rect">
            <a:avLst/>
          </a:prstGeom>
          <a:noFill/>
        </p:spPr>
        <p:txBody>
          <a:bodyPr wrap="square">
            <a:spAutoFit/>
          </a:bodyPr>
          <a:lstStyle/>
          <a:p>
            <a:pPr marL="285750" indent="-285750">
              <a:buFont typeface="Wingdings" panose="05000000000000000000" pitchFamily="2" charset="2"/>
              <a:buChar char="ü"/>
            </a:pPr>
            <a:r>
              <a:rPr lang="cs-CZ" sz="3600" dirty="0"/>
              <a:t>DK: </a:t>
            </a:r>
            <a:r>
              <a:rPr lang="en-GB" sz="3600" dirty="0" err="1"/>
              <a:t>křivky</a:t>
            </a:r>
            <a:r>
              <a:rPr lang="en-GB" sz="3600" dirty="0"/>
              <a:t> </a:t>
            </a:r>
            <a:r>
              <a:rPr lang="en-GB" sz="3600" dirty="0" err="1"/>
              <a:t>průměrných</a:t>
            </a:r>
            <a:r>
              <a:rPr lang="en-GB" sz="3600" dirty="0"/>
              <a:t> a</a:t>
            </a:r>
            <a:r>
              <a:rPr lang="cs-CZ" sz="3600" dirty="0"/>
              <a:t> </a:t>
            </a:r>
            <a:r>
              <a:rPr lang="en-GB" sz="3600" dirty="0" err="1"/>
              <a:t>mezních</a:t>
            </a:r>
            <a:r>
              <a:rPr lang="en-GB" sz="3600" dirty="0"/>
              <a:t> </a:t>
            </a:r>
            <a:r>
              <a:rPr lang="en-GB" sz="3600" dirty="0" err="1"/>
              <a:t>příjmů</a:t>
            </a:r>
            <a:r>
              <a:rPr lang="en-GB" sz="3600" dirty="0"/>
              <a:t> </a:t>
            </a:r>
            <a:r>
              <a:rPr lang="en-GB" sz="3600" dirty="0" err="1"/>
              <a:t>totožné</a:t>
            </a:r>
            <a:r>
              <a:rPr lang="cs-CZ" sz="3600" dirty="0"/>
              <a:t>:</a:t>
            </a:r>
          </a:p>
          <a:p>
            <a:pPr marL="285750" indent="-285750">
              <a:buFont typeface="Arial" panose="020B0604020202020204" pitchFamily="34" charset="0"/>
              <a:buChar char="•"/>
            </a:pPr>
            <a:r>
              <a:rPr lang="cs-CZ" sz="3600" b="1" dirty="0">
                <a:highlight>
                  <a:srgbClr val="FFFF00"/>
                </a:highlight>
              </a:rPr>
              <a:t>MR=AR=d</a:t>
            </a:r>
            <a:endParaRPr lang="en-GB" sz="3600" b="1" dirty="0">
              <a:highlight>
                <a:srgbClr val="FFFF00"/>
              </a:highlight>
            </a:endParaRPr>
          </a:p>
        </p:txBody>
      </p:sp>
    </p:spTree>
    <p:extLst>
      <p:ext uri="{BB962C8B-B14F-4D97-AF65-F5344CB8AC3E}">
        <p14:creationId xmlns:p14="http://schemas.microsoft.com/office/powerpoint/2010/main" val="69026522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36287</TotalTime>
  <Words>10320</Words>
  <Application>Microsoft Office PowerPoint</Application>
  <PresentationFormat>Widescreen</PresentationFormat>
  <Paragraphs>660</Paragraphs>
  <Slides>49</Slides>
  <Notes>49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Aptos</vt:lpstr>
      <vt:lpstr>Arial</vt:lpstr>
      <vt:lpstr>Calibri</vt:lpstr>
      <vt:lpstr>Cambria Math</vt:lpstr>
      <vt:lpstr>Times New Roman</vt:lpstr>
      <vt:lpstr>Wingdings</vt:lpstr>
      <vt:lpstr>1_Office Theme</vt:lpstr>
      <vt:lpstr>Volba výstupu dokonale konkurenční firmou</vt:lpstr>
      <vt:lpstr>východiska určení výstupu při maximalizaci zisku</vt:lpstr>
      <vt:lpstr>zlaté pravidlo maximalizace zisku</vt:lpstr>
      <vt:lpstr>zlaté pravidlo maximalizace zisku</vt:lpstr>
      <vt:lpstr>zlaté pravidlo maximalizace zisku</vt:lpstr>
      <vt:lpstr>pravidlo převrácené elasticity</vt:lpstr>
      <vt:lpstr>Předpoklady modelu dokonalé konkurence (DK)</vt:lpstr>
      <vt:lpstr>Předpoklady modelu dokonalé konkurence (DK)</vt:lpstr>
      <vt:lpstr>Dokonale konkurenční trh a firma</vt:lpstr>
      <vt:lpstr>Rozhodování firmy o výstupu v krátkém období</vt:lpstr>
      <vt:lpstr>Rozhodování firmy o výstupu v krátkém období</vt:lpstr>
      <vt:lpstr>Rozhodování firmy o výstupu v krátkém období</vt:lpstr>
      <vt:lpstr>Rozhodování firmy o výstupu v krátkém období</vt:lpstr>
      <vt:lpstr>Rozhodování firmy o výstupu v krátkém období</vt:lpstr>
      <vt:lpstr>Rozhodování firmy o výstupu v krátkém období</vt:lpstr>
      <vt:lpstr>Nabídka dokonale konkurenčního odvětví v krátkém období</vt:lpstr>
      <vt:lpstr>Nabídka dokonale konkurenčního odvětví v krátkém období</vt:lpstr>
      <vt:lpstr>Faktory ovlivňující křivku nabídky DK odvětví v krátkém období:</vt:lpstr>
      <vt:lpstr>Faktory ovlivňující křivku nabídky DK odvětví v krátkém období:</vt:lpstr>
      <vt:lpstr>ukazatel elasticity nabídky v krátkém období:</vt:lpstr>
      <vt:lpstr>Rovnováha dokonale konkurenčního odvětví v krátkém období</vt:lpstr>
      <vt:lpstr>Rovnováha dokonale konkurenčního odvětví v krátkém období</vt:lpstr>
      <vt:lpstr>Rovnováha dokonale konkurenčního odvětví v krátkém období</vt:lpstr>
      <vt:lpstr>Rovnováha dokonale konkurenčního odvětví v krátkém období</vt:lpstr>
      <vt:lpstr>Vliv posunů křivky tržní nabídky / tržní poptávky na tržní rovnováhu:</vt:lpstr>
      <vt:lpstr>Vliv posunů křivky tržní nabídky / tržní poptávky na tržní rovnováhu:</vt:lpstr>
      <vt:lpstr>Vliv posunů křivky tržní nabídky / tržní poptávky na tržní rovnováhu:</vt:lpstr>
      <vt:lpstr>Vliv posunů křivky tržní nabídky / tržní poptávky na tržní rovnováhu:</vt:lpstr>
      <vt:lpstr>Rozhodování firmy o výstupu v dlouhém období</vt:lpstr>
      <vt:lpstr>Rozhodování firmy o výstupu v dlouhém období</vt:lpstr>
      <vt:lpstr>Rozhodování firmy o výstupu v dlouhém období</vt:lpstr>
      <vt:lpstr>Rozhodování firmy o výstupu v dlouhém období</vt:lpstr>
      <vt:lpstr>Rozhodování firmy o výstupu v dlouhém období</vt:lpstr>
      <vt:lpstr>Rozhodování firmy o výstupu v dlouhém období</vt:lpstr>
      <vt:lpstr>Nabídka dokonale konkurenčního odvětví v dlouhém období (LIS)</vt:lpstr>
      <vt:lpstr>Nabídka dokonale konkurenčního odvětví v dlouhém období</vt:lpstr>
      <vt:lpstr>Křivka LIS v případě konstantních cen vstupů</vt:lpstr>
      <vt:lpstr>Křivka LIS v případě konstantních cen vstupů</vt:lpstr>
      <vt:lpstr>Křivka LIS v případě konstantních cen vstupů</vt:lpstr>
      <vt:lpstr>Křivka LIS v případě rostoucích cen vstupů</vt:lpstr>
      <vt:lpstr>Křivka LIS v případě rostoucích cen vstupů</vt:lpstr>
      <vt:lpstr>Křivka LIS v podmínkách klesajících cen vstupů</vt:lpstr>
      <vt:lpstr>Křivka LIS v podmínkách klesajících cen vstupů</vt:lpstr>
      <vt:lpstr>Elasticita tržní nabídky v dlouhém období</vt:lpstr>
      <vt:lpstr>Dlouhodobé optimum firmy v případě změny cen vstupů</vt:lpstr>
      <vt:lpstr>Nastolování tržní rovnováhy v dlouhém období</vt:lpstr>
      <vt:lpstr>Nastolování tržní rovnováhy v dlouhém období</vt:lpstr>
      <vt:lpstr>Efektivnost mechanismu dokonalé konkurence</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Drastichová Magdaléna</dc:creator>
  <cp:lastModifiedBy>Drastichová Magdaléna</cp:lastModifiedBy>
  <cp:revision>116</cp:revision>
  <dcterms:created xsi:type="dcterms:W3CDTF">2024-11-26T13:27:00Z</dcterms:created>
  <dcterms:modified xsi:type="dcterms:W3CDTF">2025-03-17T21:51:22Z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3BFEE9E094B848F1BB7145E70E006305_13</vt:lpwstr>
  </property>
  <property fmtid="{D5CDD505-2E9C-101B-9397-08002B2CF9AE}" pid="3" name="KSOProductBuildVer">
    <vt:lpwstr>1033-12.2.0.19805</vt:lpwstr>
  </property>
</Properties>
</file>