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5"/>
  </p:notesMasterIdLst>
  <p:sldIdLst>
    <p:sldId id="256" r:id="rId2"/>
    <p:sldId id="362" r:id="rId3"/>
    <p:sldId id="363" r:id="rId4"/>
    <p:sldId id="277" r:id="rId5"/>
    <p:sldId id="261" r:id="rId6"/>
    <p:sldId id="259" r:id="rId7"/>
    <p:sldId id="258" r:id="rId8"/>
    <p:sldId id="260" r:id="rId9"/>
    <p:sldId id="262" r:id="rId10"/>
    <p:sldId id="263" r:id="rId11"/>
    <p:sldId id="364" r:id="rId12"/>
    <p:sldId id="264" r:id="rId13"/>
    <p:sldId id="265" r:id="rId14"/>
    <p:sldId id="365" r:id="rId15"/>
    <p:sldId id="366" r:id="rId16"/>
    <p:sldId id="266" r:id="rId17"/>
    <p:sldId id="368" r:id="rId18"/>
    <p:sldId id="369" r:id="rId19"/>
    <p:sldId id="370" r:id="rId20"/>
    <p:sldId id="367" r:id="rId21"/>
    <p:sldId id="267" r:id="rId22"/>
    <p:sldId id="371" r:id="rId23"/>
    <p:sldId id="372" r:id="rId24"/>
    <p:sldId id="268" r:id="rId25"/>
    <p:sldId id="373" r:id="rId26"/>
    <p:sldId id="374" r:id="rId27"/>
    <p:sldId id="375" r:id="rId28"/>
    <p:sldId id="269" r:id="rId29"/>
    <p:sldId id="376" r:id="rId30"/>
    <p:sldId id="377" r:id="rId31"/>
    <p:sldId id="378" r:id="rId32"/>
    <p:sldId id="379" r:id="rId33"/>
    <p:sldId id="380" r:id="rId34"/>
    <p:sldId id="382" r:id="rId35"/>
    <p:sldId id="383" r:id="rId36"/>
    <p:sldId id="384" r:id="rId37"/>
    <p:sldId id="385" r:id="rId38"/>
    <p:sldId id="386" r:id="rId39"/>
    <p:sldId id="387" r:id="rId40"/>
    <p:sldId id="381" r:id="rId41"/>
    <p:sldId id="388" r:id="rId42"/>
    <p:sldId id="389" r:id="rId43"/>
    <p:sldId id="36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843A7B-76C8-4A85-A66F-47602E5B8E6D}" v="27" dt="2025-04-20T21:15:51.4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15" autoAdjust="0"/>
    <p:restoredTop sz="64859" autoAdjust="0"/>
  </p:normalViewPr>
  <p:slideViewPr>
    <p:cSldViewPr snapToGrid="0">
      <p:cViewPr varScale="1">
        <p:scale>
          <a:sx n="58" d="100"/>
          <a:sy n="58" d="100"/>
        </p:scale>
        <p:origin x="117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stichová Magdaléna" userId="1a6265d6-de40-440e-a90a-ddfe3cb1d98e" providerId="ADAL" clId="{53843A7B-76C8-4A85-A66F-47602E5B8E6D}"/>
    <pc:docChg chg="undo custSel modSld">
      <pc:chgData name="Drastichová Magdaléna" userId="1a6265d6-de40-440e-a90a-ddfe3cb1d98e" providerId="ADAL" clId="{53843A7B-76C8-4A85-A66F-47602E5B8E6D}" dt="2025-04-20T21:17:07.662" v="95" actId="790"/>
      <pc:docMkLst>
        <pc:docMk/>
      </pc:docMkLst>
      <pc:sldChg chg="modSp mod">
        <pc:chgData name="Drastichová Magdaléna" userId="1a6265d6-de40-440e-a90a-ddfe3cb1d98e" providerId="ADAL" clId="{53843A7B-76C8-4A85-A66F-47602E5B8E6D}" dt="2025-04-20T20:39:48.079" v="13" actId="13926"/>
        <pc:sldMkLst>
          <pc:docMk/>
          <pc:sldMk cId="0" sldId="261"/>
        </pc:sldMkLst>
        <pc:spChg chg="mod">
          <ac:chgData name="Drastichová Magdaléna" userId="1a6265d6-de40-440e-a90a-ddfe3cb1d98e" providerId="ADAL" clId="{53843A7B-76C8-4A85-A66F-47602E5B8E6D}" dt="2025-04-20T20:39:16.257" v="7" actId="1076"/>
          <ac:spMkLst>
            <pc:docMk/>
            <pc:sldMk cId="0" sldId="261"/>
            <ac:spMk id="3" creationId="{6C92D17B-0A59-DB32-F919-AEFD5F9E22B9}"/>
          </ac:spMkLst>
        </pc:spChg>
        <pc:spChg chg="mod">
          <ac:chgData name="Drastichová Magdaléna" userId="1a6265d6-de40-440e-a90a-ddfe3cb1d98e" providerId="ADAL" clId="{53843A7B-76C8-4A85-A66F-47602E5B8E6D}" dt="2025-04-20T20:39:48.079" v="13" actId="13926"/>
          <ac:spMkLst>
            <pc:docMk/>
            <pc:sldMk cId="0" sldId="261"/>
            <ac:spMk id="7171" creationId="{00000000-0000-0000-0000-000000000000}"/>
          </ac:spMkLst>
        </pc:spChg>
        <pc:spChg chg="mod">
          <ac:chgData name="Drastichová Magdaléna" userId="1a6265d6-de40-440e-a90a-ddfe3cb1d98e" providerId="ADAL" clId="{53843A7B-76C8-4A85-A66F-47602E5B8E6D}" dt="2025-04-20T20:39:32.924" v="11" actId="790"/>
          <ac:spMkLst>
            <pc:docMk/>
            <pc:sldMk cId="0" sldId="261"/>
            <ac:spMk id="7184" creationId="{00000000-0000-0000-0000-000000000000}"/>
          </ac:spMkLst>
        </pc:spChg>
      </pc:sldChg>
      <pc:sldChg chg="modNotesTx">
        <pc:chgData name="Drastichová Magdaléna" userId="1a6265d6-de40-440e-a90a-ddfe3cb1d98e" providerId="ADAL" clId="{53843A7B-76C8-4A85-A66F-47602E5B8E6D}" dt="2025-04-20T20:40:20.076" v="14" actId="790"/>
        <pc:sldMkLst>
          <pc:docMk/>
          <pc:sldMk cId="0" sldId="262"/>
        </pc:sldMkLst>
      </pc:sldChg>
      <pc:sldChg chg="modSp mod">
        <pc:chgData name="Drastichová Magdaléna" userId="1a6265d6-de40-440e-a90a-ddfe3cb1d98e" providerId="ADAL" clId="{53843A7B-76C8-4A85-A66F-47602E5B8E6D}" dt="2025-04-20T21:04:49.065" v="15" actId="1076"/>
        <pc:sldMkLst>
          <pc:docMk/>
          <pc:sldMk cId="0" sldId="264"/>
        </pc:sldMkLst>
        <pc:spChg chg="mod">
          <ac:chgData name="Drastichová Magdaléna" userId="1a6265d6-de40-440e-a90a-ddfe3cb1d98e" providerId="ADAL" clId="{53843A7B-76C8-4A85-A66F-47602E5B8E6D}" dt="2025-04-20T21:04:49.065" v="15" actId="1076"/>
          <ac:spMkLst>
            <pc:docMk/>
            <pc:sldMk cId="0" sldId="264"/>
            <ac:spMk id="10251" creationId="{00000000-0000-0000-0000-000000000000}"/>
          </ac:spMkLst>
        </pc:spChg>
      </pc:sldChg>
      <pc:sldChg chg="modSp mod">
        <pc:chgData name="Drastichová Magdaléna" userId="1a6265d6-de40-440e-a90a-ddfe3cb1d98e" providerId="ADAL" clId="{53843A7B-76C8-4A85-A66F-47602E5B8E6D}" dt="2025-04-20T21:05:01.207" v="17" actId="14100"/>
        <pc:sldMkLst>
          <pc:docMk/>
          <pc:sldMk cId="0" sldId="265"/>
        </pc:sldMkLst>
        <pc:spChg chg="mod">
          <ac:chgData name="Drastichová Magdaléna" userId="1a6265d6-de40-440e-a90a-ddfe3cb1d98e" providerId="ADAL" clId="{53843A7B-76C8-4A85-A66F-47602E5B8E6D}" dt="2025-04-20T21:04:57.691" v="16" actId="1076"/>
          <ac:spMkLst>
            <pc:docMk/>
            <pc:sldMk cId="0" sldId="265"/>
            <ac:spMk id="11277" creationId="{00000000-0000-0000-0000-000000000000}"/>
          </ac:spMkLst>
        </pc:spChg>
        <pc:picChg chg="mod">
          <ac:chgData name="Drastichová Magdaléna" userId="1a6265d6-de40-440e-a90a-ddfe3cb1d98e" providerId="ADAL" clId="{53843A7B-76C8-4A85-A66F-47602E5B8E6D}" dt="2025-04-20T21:05:01.207" v="17" actId="14100"/>
          <ac:picMkLst>
            <pc:docMk/>
            <pc:sldMk cId="0" sldId="265"/>
            <ac:picMk id="11276" creationId="{00000000-0000-0000-0000-000000000000}"/>
          </ac:picMkLst>
        </pc:picChg>
      </pc:sldChg>
      <pc:sldChg chg="modSp mod">
        <pc:chgData name="Drastichová Magdaléna" userId="1a6265d6-de40-440e-a90a-ddfe3cb1d98e" providerId="ADAL" clId="{53843A7B-76C8-4A85-A66F-47602E5B8E6D}" dt="2025-04-20T21:06:02.962" v="28" actId="27636"/>
        <pc:sldMkLst>
          <pc:docMk/>
          <pc:sldMk cId="0" sldId="266"/>
        </pc:sldMkLst>
        <pc:spChg chg="mod">
          <ac:chgData name="Drastichová Magdaléna" userId="1a6265d6-de40-440e-a90a-ddfe3cb1d98e" providerId="ADAL" clId="{53843A7B-76C8-4A85-A66F-47602E5B8E6D}" dt="2025-04-20T21:06:02.962" v="28" actId="27636"/>
          <ac:spMkLst>
            <pc:docMk/>
            <pc:sldMk cId="0" sldId="266"/>
            <ac:spMk id="12291" creationId="{00000000-0000-0000-0000-000000000000}"/>
          </ac:spMkLst>
        </pc:spChg>
        <pc:picChg chg="mod">
          <ac:chgData name="Drastichová Magdaléna" userId="1a6265d6-de40-440e-a90a-ddfe3cb1d98e" providerId="ADAL" clId="{53843A7B-76C8-4A85-A66F-47602E5B8E6D}" dt="2025-04-20T21:06:00.882" v="26" actId="14100"/>
          <ac:picMkLst>
            <pc:docMk/>
            <pc:sldMk cId="0" sldId="266"/>
            <ac:picMk id="12294" creationId="{00000000-0000-0000-0000-000000000000}"/>
          </ac:picMkLst>
        </pc:picChg>
      </pc:sldChg>
      <pc:sldChg chg="modSp mod">
        <pc:chgData name="Drastichová Magdaléna" userId="1a6265d6-de40-440e-a90a-ddfe3cb1d98e" providerId="ADAL" clId="{53843A7B-76C8-4A85-A66F-47602E5B8E6D}" dt="2025-04-20T21:11:26.439" v="60" actId="113"/>
        <pc:sldMkLst>
          <pc:docMk/>
          <pc:sldMk cId="0" sldId="267"/>
        </pc:sldMkLst>
        <pc:spChg chg="mod">
          <ac:chgData name="Drastichová Magdaléna" userId="1a6265d6-de40-440e-a90a-ddfe3cb1d98e" providerId="ADAL" clId="{53843A7B-76C8-4A85-A66F-47602E5B8E6D}" dt="2025-04-20T21:11:26.439" v="60" actId="113"/>
          <ac:spMkLst>
            <pc:docMk/>
            <pc:sldMk cId="0" sldId="267"/>
            <ac:spMk id="13315" creationId="{00000000-0000-0000-0000-000000000000}"/>
          </ac:spMkLst>
        </pc:spChg>
      </pc:sldChg>
      <pc:sldChg chg="modSp mod">
        <pc:chgData name="Drastichová Magdaléna" userId="1a6265d6-de40-440e-a90a-ddfe3cb1d98e" providerId="ADAL" clId="{53843A7B-76C8-4A85-A66F-47602E5B8E6D}" dt="2025-04-20T21:14:17.096" v="76" actId="113"/>
        <pc:sldMkLst>
          <pc:docMk/>
          <pc:sldMk cId="0" sldId="269"/>
        </pc:sldMkLst>
        <pc:spChg chg="mod">
          <ac:chgData name="Drastichová Magdaléna" userId="1a6265d6-de40-440e-a90a-ddfe3cb1d98e" providerId="ADAL" clId="{53843A7B-76C8-4A85-A66F-47602E5B8E6D}" dt="2025-04-20T21:14:17.096" v="76" actId="113"/>
          <ac:spMkLst>
            <pc:docMk/>
            <pc:sldMk cId="0" sldId="269"/>
            <ac:spMk id="15363" creationId="{00000000-0000-0000-0000-000000000000}"/>
          </ac:spMkLst>
        </pc:spChg>
      </pc:sldChg>
      <pc:sldChg chg="modSp mod">
        <pc:chgData name="Drastichová Magdaléna" userId="1a6265d6-de40-440e-a90a-ddfe3cb1d98e" providerId="ADAL" clId="{53843A7B-76C8-4A85-A66F-47602E5B8E6D}" dt="2025-04-20T20:39:11.802" v="6" actId="1076"/>
        <pc:sldMkLst>
          <pc:docMk/>
          <pc:sldMk cId="0" sldId="277"/>
        </pc:sldMkLst>
        <pc:spChg chg="mod">
          <ac:chgData name="Drastichová Magdaléna" userId="1a6265d6-de40-440e-a90a-ddfe3cb1d98e" providerId="ADAL" clId="{53843A7B-76C8-4A85-A66F-47602E5B8E6D}" dt="2025-04-20T20:39:11.802" v="6" actId="1076"/>
          <ac:spMkLst>
            <pc:docMk/>
            <pc:sldMk cId="0" sldId="277"/>
            <ac:spMk id="2" creationId="{F648D843-0EB4-0CB4-4347-A4712CBCCC4D}"/>
          </ac:spMkLst>
        </pc:spChg>
        <pc:spChg chg="mod">
          <ac:chgData name="Drastichová Magdaléna" userId="1a6265d6-de40-440e-a90a-ddfe3cb1d98e" providerId="ADAL" clId="{53843A7B-76C8-4A85-A66F-47602E5B8E6D}" dt="2025-04-20T20:39:08.006" v="5" actId="27636"/>
          <ac:spMkLst>
            <pc:docMk/>
            <pc:sldMk cId="0" sldId="277"/>
            <ac:spMk id="23554" creationId="{00000000-0000-0000-0000-000000000000}"/>
          </ac:spMkLst>
        </pc:spChg>
      </pc:sldChg>
      <pc:sldChg chg="modSp mod">
        <pc:chgData name="Drastichová Magdaléna" userId="1a6265d6-de40-440e-a90a-ddfe3cb1d98e" providerId="ADAL" clId="{53843A7B-76C8-4A85-A66F-47602E5B8E6D}" dt="2025-04-20T21:05:10.735" v="18" actId="123"/>
        <pc:sldMkLst>
          <pc:docMk/>
          <pc:sldMk cId="3594007985" sldId="365"/>
        </pc:sldMkLst>
        <pc:spChg chg="mod">
          <ac:chgData name="Drastichová Magdaléna" userId="1a6265d6-de40-440e-a90a-ddfe3cb1d98e" providerId="ADAL" clId="{53843A7B-76C8-4A85-A66F-47602E5B8E6D}" dt="2025-04-20T21:05:10.735" v="18" actId="123"/>
          <ac:spMkLst>
            <pc:docMk/>
            <pc:sldMk cId="3594007985" sldId="365"/>
            <ac:spMk id="11267" creationId="{5E5DF3A1-AF8B-8710-49ED-E0AC6D62A822}"/>
          </ac:spMkLst>
        </pc:spChg>
      </pc:sldChg>
      <pc:sldChg chg="modSp mod modNotesTx">
        <pc:chgData name="Drastichová Magdaléna" userId="1a6265d6-de40-440e-a90a-ddfe3cb1d98e" providerId="ADAL" clId="{53843A7B-76C8-4A85-A66F-47602E5B8E6D}" dt="2025-04-20T21:05:38.539" v="20" actId="6549"/>
        <pc:sldMkLst>
          <pc:docMk/>
          <pc:sldMk cId="2511345088" sldId="366"/>
        </pc:sldMkLst>
        <pc:spChg chg="mod">
          <ac:chgData name="Drastichová Magdaléna" userId="1a6265d6-de40-440e-a90a-ddfe3cb1d98e" providerId="ADAL" clId="{53843A7B-76C8-4A85-A66F-47602E5B8E6D}" dt="2025-04-20T21:05:29.172" v="19" actId="1076"/>
          <ac:spMkLst>
            <pc:docMk/>
            <pc:sldMk cId="2511345088" sldId="366"/>
            <ac:spMk id="11275" creationId="{C3A73368-EB3A-389B-D283-16C04BA4A83A}"/>
          </ac:spMkLst>
        </pc:spChg>
      </pc:sldChg>
      <pc:sldChg chg="modSp mod">
        <pc:chgData name="Drastichová Magdaléna" userId="1a6265d6-de40-440e-a90a-ddfe3cb1d98e" providerId="ADAL" clId="{53843A7B-76C8-4A85-A66F-47602E5B8E6D}" dt="2025-04-20T21:10:36.583" v="54" actId="14100"/>
        <pc:sldMkLst>
          <pc:docMk/>
          <pc:sldMk cId="75522553" sldId="367"/>
        </pc:sldMkLst>
        <pc:spChg chg="mod">
          <ac:chgData name="Drastichová Magdaléna" userId="1a6265d6-de40-440e-a90a-ddfe3cb1d98e" providerId="ADAL" clId="{53843A7B-76C8-4A85-A66F-47602E5B8E6D}" dt="2025-04-20T21:10:26.806" v="52" actId="14100"/>
          <ac:spMkLst>
            <pc:docMk/>
            <pc:sldMk cId="75522553" sldId="367"/>
            <ac:spMk id="12291" creationId="{74ADD843-B02F-47B8-7543-8BC07E109D6E}"/>
          </ac:spMkLst>
        </pc:spChg>
        <pc:spChg chg="mod">
          <ac:chgData name="Drastichová Magdaléna" userId="1a6265d6-de40-440e-a90a-ddfe3cb1d98e" providerId="ADAL" clId="{53843A7B-76C8-4A85-A66F-47602E5B8E6D}" dt="2025-04-20T21:10:36.583" v="54" actId="14100"/>
          <ac:spMkLst>
            <pc:docMk/>
            <pc:sldMk cId="75522553" sldId="367"/>
            <ac:spMk id="12297" creationId="{38213761-5152-CE29-0880-323D736D0602}"/>
          </ac:spMkLst>
        </pc:spChg>
      </pc:sldChg>
      <pc:sldChg chg="modNotesTx">
        <pc:chgData name="Drastichová Magdaléna" userId="1a6265d6-de40-440e-a90a-ddfe3cb1d98e" providerId="ADAL" clId="{53843A7B-76C8-4A85-A66F-47602E5B8E6D}" dt="2025-04-20T21:11:42.946" v="61" actId="790"/>
        <pc:sldMkLst>
          <pc:docMk/>
          <pc:sldMk cId="3284254297" sldId="371"/>
        </pc:sldMkLst>
      </pc:sldChg>
      <pc:sldChg chg="modSp">
        <pc:chgData name="Drastichová Magdaléna" userId="1a6265d6-de40-440e-a90a-ddfe3cb1d98e" providerId="ADAL" clId="{53843A7B-76C8-4A85-A66F-47602E5B8E6D}" dt="2025-04-20T21:12:09.054" v="62" actId="207"/>
        <pc:sldMkLst>
          <pc:docMk/>
          <pc:sldMk cId="2452951813" sldId="372"/>
        </pc:sldMkLst>
        <pc:spChg chg="mod">
          <ac:chgData name="Drastichová Magdaléna" userId="1a6265d6-de40-440e-a90a-ddfe3cb1d98e" providerId="ADAL" clId="{53843A7B-76C8-4A85-A66F-47602E5B8E6D}" dt="2025-04-20T21:12:09.054" v="62" actId="207"/>
          <ac:spMkLst>
            <pc:docMk/>
            <pc:sldMk cId="2452951813" sldId="372"/>
            <ac:spMk id="13315" creationId="{58A2D8C1-6D04-84C1-DC2F-E99086211912}"/>
          </ac:spMkLst>
        </pc:spChg>
      </pc:sldChg>
      <pc:sldChg chg="modSp mod">
        <pc:chgData name="Drastichová Magdaléna" userId="1a6265d6-de40-440e-a90a-ddfe3cb1d98e" providerId="ADAL" clId="{53843A7B-76C8-4A85-A66F-47602E5B8E6D}" dt="2025-04-20T21:13:48.872" v="75" actId="20577"/>
        <pc:sldMkLst>
          <pc:docMk/>
          <pc:sldMk cId="2252464081" sldId="375"/>
        </pc:sldMkLst>
        <pc:spChg chg="mod">
          <ac:chgData name="Drastichová Magdaléna" userId="1a6265d6-de40-440e-a90a-ddfe3cb1d98e" providerId="ADAL" clId="{53843A7B-76C8-4A85-A66F-47602E5B8E6D}" dt="2025-04-20T21:13:48.872" v="75" actId="20577"/>
          <ac:spMkLst>
            <pc:docMk/>
            <pc:sldMk cId="2252464081" sldId="375"/>
            <ac:spMk id="15363" creationId="{B5A593FF-726D-8ECA-C132-22D41B979B72}"/>
          </ac:spMkLst>
        </pc:spChg>
      </pc:sldChg>
      <pc:sldChg chg="modSp mod">
        <pc:chgData name="Drastichová Magdaléna" userId="1a6265d6-de40-440e-a90a-ddfe3cb1d98e" providerId="ADAL" clId="{53843A7B-76C8-4A85-A66F-47602E5B8E6D}" dt="2025-04-20T21:15:06.665" v="83"/>
        <pc:sldMkLst>
          <pc:docMk/>
          <pc:sldMk cId="3017373629" sldId="376"/>
        </pc:sldMkLst>
        <pc:spChg chg="mod">
          <ac:chgData name="Drastichová Magdaléna" userId="1a6265d6-de40-440e-a90a-ddfe3cb1d98e" providerId="ADAL" clId="{53843A7B-76C8-4A85-A66F-47602E5B8E6D}" dt="2025-04-20T21:15:06.665" v="83"/>
          <ac:spMkLst>
            <pc:docMk/>
            <pc:sldMk cId="3017373629" sldId="376"/>
            <ac:spMk id="15363" creationId="{78C3D761-181E-7582-CD04-F48AE240CF90}"/>
          </ac:spMkLst>
        </pc:spChg>
      </pc:sldChg>
      <pc:sldChg chg="modSp">
        <pc:chgData name="Drastichová Magdaléna" userId="1a6265d6-de40-440e-a90a-ddfe3cb1d98e" providerId="ADAL" clId="{53843A7B-76C8-4A85-A66F-47602E5B8E6D}" dt="2025-04-20T21:15:51.400" v="84" actId="207"/>
        <pc:sldMkLst>
          <pc:docMk/>
          <pc:sldMk cId="1752712127" sldId="379"/>
        </pc:sldMkLst>
        <pc:spChg chg="mod">
          <ac:chgData name="Drastichová Magdaléna" userId="1a6265d6-de40-440e-a90a-ddfe3cb1d98e" providerId="ADAL" clId="{53843A7B-76C8-4A85-A66F-47602E5B8E6D}" dt="2025-04-20T21:15:51.400" v="84" actId="207"/>
          <ac:spMkLst>
            <pc:docMk/>
            <pc:sldMk cId="1752712127" sldId="379"/>
            <ac:spMk id="15363" creationId="{5407E0E3-51D6-5454-B69A-09D6D102EA76}"/>
          </ac:spMkLst>
        </pc:spChg>
      </pc:sldChg>
      <pc:sldChg chg="modSp mod">
        <pc:chgData name="Drastichová Magdaléna" userId="1a6265d6-de40-440e-a90a-ddfe3cb1d98e" providerId="ADAL" clId="{53843A7B-76C8-4A85-A66F-47602E5B8E6D}" dt="2025-04-20T21:16:33.816" v="93" actId="120"/>
        <pc:sldMkLst>
          <pc:docMk/>
          <pc:sldMk cId="2093881352" sldId="380"/>
        </pc:sldMkLst>
        <pc:spChg chg="mod">
          <ac:chgData name="Drastichová Magdaléna" userId="1a6265d6-de40-440e-a90a-ddfe3cb1d98e" providerId="ADAL" clId="{53843A7B-76C8-4A85-A66F-47602E5B8E6D}" dt="2025-04-20T21:16:33.816" v="93" actId="120"/>
          <ac:spMkLst>
            <pc:docMk/>
            <pc:sldMk cId="2093881352" sldId="380"/>
            <ac:spMk id="15363" creationId="{CBEB4128-4DC5-69C6-BBEE-60E0568EAD0D}"/>
          </ac:spMkLst>
        </pc:spChg>
        <pc:picChg chg="mod">
          <ac:chgData name="Drastichová Magdaléna" userId="1a6265d6-de40-440e-a90a-ddfe3cb1d98e" providerId="ADAL" clId="{53843A7B-76C8-4A85-A66F-47602E5B8E6D}" dt="2025-04-20T21:16:26.266" v="89" actId="14100"/>
          <ac:picMkLst>
            <pc:docMk/>
            <pc:sldMk cId="2093881352" sldId="380"/>
            <ac:picMk id="3" creationId="{8CBD3BBB-C761-1EE2-A72A-2EBC4E6CB97F}"/>
          </ac:picMkLst>
        </pc:picChg>
      </pc:sldChg>
      <pc:sldChg chg="modSp mod">
        <pc:chgData name="Drastichová Magdaléna" userId="1a6265d6-de40-440e-a90a-ddfe3cb1d98e" providerId="ADAL" clId="{53843A7B-76C8-4A85-A66F-47602E5B8E6D}" dt="2025-04-20T21:17:07.662" v="95" actId="790"/>
        <pc:sldMkLst>
          <pc:docMk/>
          <pc:sldMk cId="478832065" sldId="382"/>
        </pc:sldMkLst>
        <pc:spChg chg="mod">
          <ac:chgData name="Drastichová Magdaléna" userId="1a6265d6-de40-440e-a90a-ddfe3cb1d98e" providerId="ADAL" clId="{53843A7B-76C8-4A85-A66F-47602E5B8E6D}" dt="2025-04-20T21:17:07.662" v="95" actId="790"/>
          <ac:spMkLst>
            <pc:docMk/>
            <pc:sldMk cId="478832065" sldId="382"/>
            <ac:spMk id="6" creationId="{5D82F503-4D7B-B15B-DA4E-10FB786F40FC}"/>
          </ac:spMkLst>
        </pc:spChg>
        <pc:spChg chg="mod">
          <ac:chgData name="Drastichová Magdaléna" userId="1a6265d6-de40-440e-a90a-ddfe3cb1d98e" providerId="ADAL" clId="{53843A7B-76C8-4A85-A66F-47602E5B8E6D}" dt="2025-04-20T21:16:46.112" v="94" actId="120"/>
          <ac:spMkLst>
            <pc:docMk/>
            <pc:sldMk cId="478832065" sldId="382"/>
            <ac:spMk id="15363" creationId="{286ED955-5EC8-F481-D56E-354358A6C02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2DA611-F100-429B-B052-9EC1F438761B}" type="datetimeFigureOut">
              <a:rPr lang="en-GB" smtClean="0"/>
              <a:t>17/04/2025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4AD3D-6C93-44BC-9123-10DDA05B8073}"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err="1"/>
              <a:t>Dokonalá</a:t>
            </a:r>
            <a:r>
              <a:rPr lang="en-GB" dirty="0"/>
              <a:t> </a:t>
            </a:r>
            <a:r>
              <a:rPr lang="en-GB" dirty="0" err="1"/>
              <a:t>konkurence</a:t>
            </a:r>
            <a:r>
              <a:rPr lang="en-GB" dirty="0"/>
              <a:t> a </a:t>
            </a:r>
            <a:r>
              <a:rPr lang="en-GB" dirty="0" err="1"/>
              <a:t>monopol</a:t>
            </a:r>
            <a:r>
              <a:rPr lang="en-GB" dirty="0"/>
              <a:t> </a:t>
            </a:r>
            <a:r>
              <a:rPr lang="en-GB" dirty="0" err="1"/>
              <a:t>představuje</a:t>
            </a:r>
            <a:r>
              <a:rPr lang="en-GB" dirty="0"/>
              <a:t> </a:t>
            </a:r>
            <a:r>
              <a:rPr lang="en-GB" dirty="0" err="1"/>
              <a:t>dva</a:t>
            </a:r>
            <a:r>
              <a:rPr lang="en-GB" dirty="0"/>
              <a:t> </a:t>
            </a:r>
            <a:r>
              <a:rPr lang="en-GB" dirty="0" err="1"/>
              <a:t>krajní</a:t>
            </a:r>
            <a:r>
              <a:rPr lang="en-GB" dirty="0"/>
              <a:t> </a:t>
            </a:r>
            <a:r>
              <a:rPr lang="en-GB" dirty="0" err="1"/>
              <a:t>póly</a:t>
            </a:r>
            <a:r>
              <a:rPr lang="en-GB" dirty="0"/>
              <a:t> </a:t>
            </a:r>
            <a:r>
              <a:rPr lang="en-GB" dirty="0" err="1"/>
              <a:t>tržní</a:t>
            </a:r>
            <a:r>
              <a:rPr lang="en-GB" dirty="0"/>
              <a:t> </a:t>
            </a:r>
            <a:r>
              <a:rPr lang="en-GB" dirty="0" err="1"/>
              <a:t>struktury</a:t>
            </a:r>
            <a:r>
              <a:rPr lang="en-GB" dirty="0"/>
              <a:t>. </a:t>
            </a:r>
            <a:r>
              <a:rPr lang="en-GB" dirty="0" err="1"/>
              <a:t>Mezi</a:t>
            </a:r>
            <a:r>
              <a:rPr lang="en-GB" dirty="0"/>
              <a:t> </a:t>
            </a:r>
            <a:r>
              <a:rPr lang="en-GB" dirty="0" err="1"/>
              <a:t>těmito</a:t>
            </a:r>
            <a:r>
              <a:rPr lang="en-GB" dirty="0"/>
              <a:t> </a:t>
            </a:r>
            <a:r>
              <a:rPr lang="en-GB" dirty="0" err="1"/>
              <a:t>extrémy</a:t>
            </a:r>
            <a:r>
              <a:rPr lang="en-GB" dirty="0"/>
              <a:t> se </a:t>
            </a:r>
            <a:r>
              <a:rPr lang="en-GB" dirty="0" err="1"/>
              <a:t>nachází</a:t>
            </a:r>
            <a:r>
              <a:rPr lang="en-GB" dirty="0"/>
              <a:t> </a:t>
            </a:r>
            <a:r>
              <a:rPr lang="en-GB" dirty="0" err="1"/>
              <a:t>monopolistická</a:t>
            </a:r>
            <a:r>
              <a:rPr lang="en-GB" dirty="0"/>
              <a:t> </a:t>
            </a:r>
            <a:r>
              <a:rPr lang="en-GB" dirty="0" err="1"/>
              <a:t>konkurence</a:t>
            </a:r>
            <a:r>
              <a:rPr lang="en-GB" dirty="0"/>
              <a:t> a </a:t>
            </a:r>
            <a:r>
              <a:rPr lang="en-GB" dirty="0" err="1"/>
              <a:t>oligopol</a:t>
            </a:r>
            <a:r>
              <a:rPr lang="en-GB" dirty="0"/>
              <a:t> – </a:t>
            </a:r>
            <a:r>
              <a:rPr lang="en-GB" dirty="0" err="1"/>
              <a:t>typy</a:t>
            </a:r>
            <a:r>
              <a:rPr lang="en-GB" dirty="0"/>
              <a:t> </a:t>
            </a:r>
            <a:r>
              <a:rPr lang="en-GB" dirty="0" err="1"/>
              <a:t>tržní</a:t>
            </a:r>
            <a:r>
              <a:rPr lang="en-GB" dirty="0"/>
              <a:t> </a:t>
            </a:r>
            <a:r>
              <a:rPr lang="en-GB" dirty="0" err="1"/>
              <a:t>struktury</a:t>
            </a:r>
            <a:r>
              <a:rPr lang="en-GB" dirty="0"/>
              <a:t> v </a:t>
            </a:r>
            <a:r>
              <a:rPr lang="en-GB" dirty="0" err="1"/>
              <a:t>reálné</a:t>
            </a:r>
            <a:r>
              <a:rPr lang="en-GB" dirty="0"/>
              <a:t> </a:t>
            </a:r>
            <a:r>
              <a:rPr lang="en-GB" dirty="0" err="1"/>
              <a:t>ekonomice</a:t>
            </a:r>
            <a:r>
              <a:rPr lang="en-GB" dirty="0"/>
              <a:t> </a:t>
            </a:r>
            <a:r>
              <a:rPr lang="en-GB" dirty="0" err="1"/>
              <a:t>převažující</a:t>
            </a:r>
            <a:r>
              <a:rPr lang="en-GB" dirty="0"/>
              <a:t>.</a:t>
            </a:r>
            <a:endParaRPr dirty="0"/>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lang="cs-C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Nákladový</a:t>
            </a:r>
            <a:r>
              <a:rPr lang="en-GB" dirty="0"/>
              <a:t> </a:t>
            </a:r>
            <a:r>
              <a:rPr lang="en-GB" dirty="0" err="1"/>
              <a:t>efekt</a:t>
            </a:r>
            <a:r>
              <a:rPr lang="en-GB" dirty="0"/>
              <a:t> je </a:t>
            </a:r>
            <a:r>
              <a:rPr lang="en-GB" dirty="0" err="1"/>
              <a:t>bezprostředně</a:t>
            </a:r>
            <a:r>
              <a:rPr lang="en-GB" dirty="0"/>
              <a:t> </a:t>
            </a:r>
            <a:r>
              <a:rPr lang="en-GB" dirty="0" err="1"/>
              <a:t>spojen</a:t>
            </a:r>
            <a:r>
              <a:rPr lang="en-GB" dirty="0"/>
              <a:t> s </a:t>
            </a:r>
            <a:r>
              <a:rPr lang="en-GB" dirty="0" err="1"/>
              <a:t>produkčním</a:t>
            </a:r>
            <a:r>
              <a:rPr lang="en-GB" dirty="0"/>
              <a:t> </a:t>
            </a:r>
            <a:r>
              <a:rPr lang="en-GB" dirty="0" err="1"/>
              <a:t>efektem</a:t>
            </a:r>
            <a:r>
              <a:rPr lang="en-GB" dirty="0"/>
              <a:t>, proto </a:t>
            </a:r>
            <a:r>
              <a:rPr lang="en-GB" dirty="0" err="1"/>
              <a:t>řada</a:t>
            </a:r>
            <a:r>
              <a:rPr lang="en-GB" dirty="0"/>
              <a:t> </a:t>
            </a:r>
            <a:r>
              <a:rPr lang="en-GB" dirty="0" err="1"/>
              <a:t>ekonomů</a:t>
            </a:r>
            <a:r>
              <a:rPr lang="en-GB" dirty="0"/>
              <a:t> </a:t>
            </a:r>
            <a:r>
              <a:rPr lang="en-GB" dirty="0" err="1"/>
              <a:t>nákladový</a:t>
            </a:r>
            <a:r>
              <a:rPr lang="en-GB" dirty="0"/>
              <a:t> </a:t>
            </a:r>
            <a:r>
              <a:rPr lang="en-GB" dirty="0" err="1"/>
              <a:t>efekt</a:t>
            </a:r>
            <a:r>
              <a:rPr lang="en-GB" dirty="0"/>
              <a:t> </a:t>
            </a:r>
            <a:r>
              <a:rPr lang="en-GB" dirty="0" err="1"/>
              <a:t>nerozlišuje</a:t>
            </a:r>
            <a:r>
              <a:rPr lang="en-GB" dirty="0"/>
              <a:t> a </a:t>
            </a:r>
            <a:r>
              <a:rPr lang="en-GB" dirty="0" err="1"/>
              <a:t>spojuje</a:t>
            </a:r>
            <a:r>
              <a:rPr lang="en-GB" dirty="0"/>
              <a:t> </a:t>
            </a:r>
            <a:r>
              <a:rPr lang="en-GB" dirty="0" err="1"/>
              <a:t>jej</a:t>
            </a:r>
            <a:r>
              <a:rPr lang="en-GB" dirty="0"/>
              <a:t> s </a:t>
            </a:r>
            <a:r>
              <a:rPr lang="en-GB" dirty="0" err="1"/>
              <a:t>produkčním</a:t>
            </a:r>
            <a:r>
              <a:rPr lang="en-GB" dirty="0"/>
              <a:t> </a:t>
            </a:r>
            <a:r>
              <a:rPr lang="en-GB" dirty="0" err="1"/>
              <a:t>efektem</a:t>
            </a:r>
            <a:r>
              <a:rPr lang="en-GB" dirty="0"/>
              <a:t>. </a:t>
            </a:r>
            <a:r>
              <a:rPr lang="en-GB" dirty="0" err="1"/>
              <a:t>Izolace</a:t>
            </a:r>
            <a:r>
              <a:rPr lang="en-GB" dirty="0"/>
              <a:t> </a:t>
            </a:r>
            <a:r>
              <a:rPr lang="en-GB" dirty="0" err="1"/>
              <a:t>nákladového</a:t>
            </a:r>
            <a:r>
              <a:rPr lang="en-GB" dirty="0"/>
              <a:t> </a:t>
            </a:r>
            <a:r>
              <a:rPr lang="en-GB" dirty="0" err="1"/>
              <a:t>efektu</a:t>
            </a:r>
            <a:r>
              <a:rPr lang="en-GB" dirty="0"/>
              <a:t> </a:t>
            </a:r>
            <a:r>
              <a:rPr lang="en-GB" dirty="0" err="1"/>
              <a:t>akcentuje</a:t>
            </a:r>
            <a:r>
              <a:rPr lang="en-GB" dirty="0"/>
              <a:t> </a:t>
            </a:r>
            <a:r>
              <a:rPr lang="en-GB" dirty="0" err="1"/>
              <a:t>fakt</a:t>
            </a:r>
            <a:r>
              <a:rPr lang="en-GB" dirty="0"/>
              <a:t>, </a:t>
            </a:r>
            <a:r>
              <a:rPr lang="en-GB" dirty="0" err="1"/>
              <a:t>že</a:t>
            </a:r>
            <a:r>
              <a:rPr lang="en-GB" dirty="0"/>
              <a:t> </a:t>
            </a:r>
            <a:r>
              <a:rPr lang="en-GB" dirty="0" err="1"/>
              <a:t>změna</a:t>
            </a:r>
            <a:r>
              <a:rPr lang="en-GB" dirty="0"/>
              <a:t> </a:t>
            </a:r>
            <a:r>
              <a:rPr lang="en-GB" dirty="0" err="1"/>
              <a:t>mzdové</a:t>
            </a:r>
            <a:r>
              <a:rPr lang="en-GB" dirty="0"/>
              <a:t> </a:t>
            </a:r>
            <a:r>
              <a:rPr lang="en-GB" dirty="0" err="1"/>
              <a:t>sazby</a:t>
            </a:r>
            <a:r>
              <a:rPr lang="en-GB" dirty="0"/>
              <a:t> a </a:t>
            </a:r>
            <a:r>
              <a:rPr lang="en-GB" dirty="0" err="1"/>
              <a:t>tedy</a:t>
            </a:r>
            <a:r>
              <a:rPr lang="en-GB" dirty="0"/>
              <a:t> </a:t>
            </a:r>
            <a:r>
              <a:rPr lang="en-GB" dirty="0" err="1"/>
              <a:t>relativních</a:t>
            </a:r>
            <a:r>
              <a:rPr lang="en-GB" dirty="0"/>
              <a:t> </a:t>
            </a:r>
            <a:r>
              <a:rPr lang="en-GB" dirty="0" err="1"/>
              <a:t>cen</a:t>
            </a:r>
            <a:r>
              <a:rPr lang="en-GB" dirty="0"/>
              <a:t> </a:t>
            </a:r>
            <a:r>
              <a:rPr lang="en-GB" dirty="0" err="1"/>
              <a:t>práce</a:t>
            </a:r>
            <a:r>
              <a:rPr lang="en-GB" dirty="0"/>
              <a:t> a </a:t>
            </a:r>
            <a:r>
              <a:rPr lang="en-GB" dirty="0" err="1"/>
              <a:t>kapitálu</a:t>
            </a:r>
            <a:r>
              <a:rPr lang="en-GB" dirty="0"/>
              <a:t> </a:t>
            </a:r>
            <a:r>
              <a:rPr lang="en-GB" dirty="0" err="1"/>
              <a:t>povede</a:t>
            </a:r>
            <a:r>
              <a:rPr lang="en-GB" dirty="0"/>
              <a:t> </a:t>
            </a:r>
            <a:r>
              <a:rPr lang="en-GB" dirty="0" err="1"/>
              <a:t>ke</a:t>
            </a:r>
            <a:r>
              <a:rPr lang="en-GB" dirty="0"/>
              <a:t> </a:t>
            </a:r>
            <a:r>
              <a:rPr lang="en-GB" dirty="0" err="1"/>
              <a:t>změně</a:t>
            </a:r>
            <a:r>
              <a:rPr lang="en-GB" dirty="0"/>
              <a:t> </a:t>
            </a:r>
            <a:r>
              <a:rPr lang="en-GB" dirty="0" err="1"/>
              <a:t>najímaného</a:t>
            </a:r>
            <a:r>
              <a:rPr lang="en-GB" dirty="0"/>
              <a:t> </a:t>
            </a:r>
            <a:r>
              <a:rPr lang="en-GB" dirty="0" err="1"/>
              <a:t>množství</a:t>
            </a:r>
            <a:r>
              <a:rPr lang="en-GB" dirty="0"/>
              <a:t> </a:t>
            </a:r>
            <a:r>
              <a:rPr lang="en-GB" dirty="0" err="1"/>
              <a:t>vstupů</a:t>
            </a:r>
            <a:r>
              <a:rPr lang="en-GB" dirty="0"/>
              <a:t> a </a:t>
            </a:r>
            <a:r>
              <a:rPr lang="en-GB" dirty="0" err="1"/>
              <a:t>velikosti</a:t>
            </a:r>
            <a:r>
              <a:rPr lang="en-GB" dirty="0"/>
              <a:t> </a:t>
            </a:r>
            <a:r>
              <a:rPr lang="en-GB" dirty="0" err="1"/>
              <a:t>výstupu</a:t>
            </a:r>
            <a:r>
              <a:rPr lang="en-GB" dirty="0"/>
              <a:t> </a:t>
            </a:r>
            <a:r>
              <a:rPr lang="en-GB" dirty="0" err="1"/>
              <a:t>pouze</a:t>
            </a:r>
            <a:r>
              <a:rPr lang="en-GB" dirty="0"/>
              <a:t> </a:t>
            </a:r>
            <a:r>
              <a:rPr lang="en-GB" dirty="0" err="1"/>
              <a:t>tehdy</a:t>
            </a:r>
            <a:r>
              <a:rPr lang="en-GB" dirty="0"/>
              <a:t>, </a:t>
            </a:r>
            <a:r>
              <a:rPr lang="en-GB" dirty="0" err="1"/>
              <a:t>bude</a:t>
            </a:r>
            <a:r>
              <a:rPr lang="en-GB" dirty="0"/>
              <a:t>-li </a:t>
            </a:r>
            <a:r>
              <a:rPr lang="en-GB" dirty="0" err="1"/>
              <a:t>nový</a:t>
            </a:r>
            <a:r>
              <a:rPr lang="en-GB" dirty="0"/>
              <a:t> </a:t>
            </a:r>
            <a:r>
              <a:rPr lang="en-GB" dirty="0" err="1"/>
              <a:t>výstup</a:t>
            </a:r>
            <a:r>
              <a:rPr lang="en-GB" dirty="0"/>
              <a:t> </a:t>
            </a:r>
            <a:r>
              <a:rPr lang="en-GB" dirty="0" err="1"/>
              <a:t>výstupem</a:t>
            </a:r>
            <a:r>
              <a:rPr lang="en-GB" dirty="0"/>
              <a:t>, </a:t>
            </a:r>
            <a:r>
              <a:rPr lang="en-GB" dirty="0" err="1"/>
              <a:t>při</a:t>
            </a:r>
            <a:r>
              <a:rPr lang="en-GB" dirty="0"/>
              <a:t> </a:t>
            </a:r>
            <a:r>
              <a:rPr lang="en-GB" dirty="0" err="1"/>
              <a:t>němž</a:t>
            </a:r>
            <a:r>
              <a:rPr lang="en-GB" dirty="0"/>
              <a:t> </a:t>
            </a:r>
            <a:r>
              <a:rPr lang="en-GB" dirty="0" err="1"/>
              <a:t>firma</a:t>
            </a:r>
            <a:r>
              <a:rPr lang="en-GB" dirty="0"/>
              <a:t> </a:t>
            </a:r>
            <a:r>
              <a:rPr lang="en-GB" dirty="0" err="1"/>
              <a:t>maximalizuje</a:t>
            </a:r>
            <a:r>
              <a:rPr lang="cs-CZ" dirty="0"/>
              <a:t> </a:t>
            </a:r>
            <a:r>
              <a:rPr lang="en-GB" dirty="0" err="1"/>
              <a:t>zisk</a:t>
            </a:r>
            <a:r>
              <a:rPr lang="en-GB" dirty="0"/>
              <a:t>. </a:t>
            </a:r>
            <a:r>
              <a:rPr lang="en-GB" dirty="0" err="1"/>
              <a:t>Jde</a:t>
            </a:r>
            <a:r>
              <a:rPr lang="en-GB" dirty="0"/>
              <a:t> o to, </a:t>
            </a:r>
            <a:r>
              <a:rPr lang="en-GB" dirty="0" err="1"/>
              <a:t>že</a:t>
            </a:r>
            <a:r>
              <a:rPr lang="en-GB" dirty="0"/>
              <a:t> </a:t>
            </a:r>
            <a:r>
              <a:rPr lang="en-GB" dirty="0" err="1"/>
              <a:t>pokles</a:t>
            </a:r>
            <a:r>
              <a:rPr lang="en-GB" dirty="0"/>
              <a:t> </a:t>
            </a:r>
            <a:r>
              <a:rPr lang="en-GB" dirty="0" err="1"/>
              <a:t>mzdové</a:t>
            </a:r>
            <a:r>
              <a:rPr lang="en-GB" dirty="0"/>
              <a:t> </a:t>
            </a:r>
            <a:r>
              <a:rPr lang="en-GB" dirty="0" err="1"/>
              <a:t>sazby</a:t>
            </a:r>
            <a:r>
              <a:rPr lang="en-GB" dirty="0"/>
              <a:t> </a:t>
            </a:r>
            <a:r>
              <a:rPr lang="en-GB" dirty="0" err="1"/>
              <a:t>znamená</a:t>
            </a:r>
            <a:r>
              <a:rPr lang="en-GB" dirty="0"/>
              <a:t> za </a:t>
            </a:r>
            <a:r>
              <a:rPr lang="en-GB" dirty="0" err="1"/>
              <a:t>normálních</a:t>
            </a:r>
            <a:r>
              <a:rPr lang="en-GB" dirty="0"/>
              <a:t> </a:t>
            </a:r>
            <a:r>
              <a:rPr lang="en-GB" dirty="0" err="1"/>
              <a:t>okolností</a:t>
            </a:r>
            <a:r>
              <a:rPr lang="en-GB" dirty="0"/>
              <a:t> </a:t>
            </a:r>
            <a:r>
              <a:rPr lang="en-GB" dirty="0" err="1"/>
              <a:t>pokles</a:t>
            </a:r>
            <a:r>
              <a:rPr lang="en-GB" dirty="0"/>
              <a:t> </a:t>
            </a:r>
            <a:r>
              <a:rPr lang="en-GB" dirty="0" err="1"/>
              <a:t>mezních</a:t>
            </a:r>
            <a:r>
              <a:rPr lang="en-GB" dirty="0"/>
              <a:t> </a:t>
            </a:r>
            <a:r>
              <a:rPr lang="en-GB" dirty="0" err="1"/>
              <a:t>nákladů</a:t>
            </a:r>
            <a:r>
              <a:rPr lang="en-GB" dirty="0"/>
              <a:t> (z MC1 </a:t>
            </a:r>
            <a:r>
              <a:rPr lang="en-GB" dirty="0" err="1"/>
              <a:t>na</a:t>
            </a:r>
            <a:r>
              <a:rPr lang="en-GB" dirty="0"/>
              <a:t> MC2 </a:t>
            </a:r>
            <a:r>
              <a:rPr lang="en-GB" dirty="0" err="1"/>
              <a:t>na</a:t>
            </a:r>
            <a:r>
              <a:rPr lang="en-GB" dirty="0"/>
              <a:t> </a:t>
            </a:r>
            <a:r>
              <a:rPr lang="en-GB" dirty="0" err="1"/>
              <a:t>obrázku</a:t>
            </a:r>
            <a:r>
              <a:rPr lang="en-GB" dirty="0"/>
              <a:t>), </a:t>
            </a:r>
            <a:r>
              <a:rPr lang="en-GB" dirty="0" err="1"/>
              <a:t>což</a:t>
            </a:r>
            <a:r>
              <a:rPr lang="en-GB" dirty="0"/>
              <a:t> </a:t>
            </a:r>
            <a:r>
              <a:rPr lang="en-GB" dirty="0" err="1"/>
              <a:t>umožňuje</a:t>
            </a:r>
            <a:r>
              <a:rPr lang="en-GB" dirty="0"/>
              <a:t> </a:t>
            </a:r>
            <a:r>
              <a:rPr lang="en-GB" dirty="0" err="1"/>
              <a:t>firmě</a:t>
            </a:r>
            <a:r>
              <a:rPr lang="en-GB" dirty="0"/>
              <a:t> </a:t>
            </a:r>
            <a:r>
              <a:rPr lang="en-GB" dirty="0" err="1"/>
              <a:t>zvětšit</a:t>
            </a:r>
            <a:r>
              <a:rPr lang="en-GB" dirty="0"/>
              <a:t> </a:t>
            </a:r>
            <a:r>
              <a:rPr lang="en-GB" dirty="0" err="1"/>
              <a:t>optimální</a:t>
            </a:r>
            <a:r>
              <a:rPr lang="en-GB" dirty="0"/>
              <a:t> </a:t>
            </a:r>
            <a:r>
              <a:rPr lang="en-GB" dirty="0" err="1"/>
              <a:t>objem</a:t>
            </a:r>
            <a:r>
              <a:rPr lang="en-GB" dirty="0"/>
              <a:t> </a:t>
            </a:r>
            <a:r>
              <a:rPr lang="en-GB" dirty="0" err="1"/>
              <a:t>produkce</a:t>
            </a:r>
            <a:r>
              <a:rPr lang="en-GB" dirty="0"/>
              <a:t> z Q1 </a:t>
            </a:r>
            <a:r>
              <a:rPr lang="en-GB" dirty="0" err="1"/>
              <a:t>na</a:t>
            </a:r>
            <a:r>
              <a:rPr lang="en-GB" dirty="0"/>
              <a:t> Q2.</a:t>
            </a:r>
          </a:p>
        </p:txBody>
      </p:sp>
      <p:sp>
        <p:nvSpPr>
          <p:cNvPr id="4" name="Slide Number Placeholder 3"/>
          <p:cNvSpPr>
            <a:spLocks noGrp="1"/>
          </p:cNvSpPr>
          <p:nvPr>
            <p:ph type="sldNum" sz="quarter" idx="5"/>
          </p:nvPr>
        </p:nvSpPr>
        <p:spPr/>
        <p:txBody>
          <a:bodyPr/>
          <a:lstStyle/>
          <a:p>
            <a:fld id="{B6B4AD3D-6C93-44BC-9123-10DDA05B8073}" type="slidenum">
              <a:rPr lang="en-GB" smtClean="0"/>
              <a:t>16</a:t>
            </a:fld>
            <a:endParaRPr lang="en-GB"/>
          </a:p>
        </p:txBody>
      </p:sp>
    </p:spTree>
    <p:extLst>
      <p:ext uri="{BB962C8B-B14F-4D97-AF65-F5344CB8AC3E}">
        <p14:creationId xmlns:p14="http://schemas.microsoft.com/office/powerpoint/2010/main" val="2686935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FEAC6-DF71-F27B-F042-A2EE8144B2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5F63FE-A516-B0B3-10A9-5DA5A6BB12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B07614-2561-E820-ECE6-CFD471CA803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17D11B9-67B7-16F8-1DAC-71CDE8EBC728}"/>
              </a:ext>
            </a:extLst>
          </p:cNvPr>
          <p:cNvSpPr>
            <a:spLocks noGrp="1"/>
          </p:cNvSpPr>
          <p:nvPr>
            <p:ph type="sldNum" sz="quarter" idx="5"/>
          </p:nvPr>
        </p:nvSpPr>
        <p:spPr/>
        <p:txBody>
          <a:bodyPr/>
          <a:lstStyle/>
          <a:p>
            <a:fld id="{B6B4AD3D-6C93-44BC-9123-10DDA05B8073}" type="slidenum">
              <a:rPr lang="en-GB" smtClean="0"/>
              <a:t>17</a:t>
            </a:fld>
            <a:endParaRPr lang="en-GB"/>
          </a:p>
        </p:txBody>
      </p:sp>
    </p:spTree>
    <p:extLst>
      <p:ext uri="{BB962C8B-B14F-4D97-AF65-F5344CB8AC3E}">
        <p14:creationId xmlns:p14="http://schemas.microsoft.com/office/powerpoint/2010/main" val="1342303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076CA-D21E-E94A-63F1-33F326FCE7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78DF80-7AF2-8EF1-421D-8CC36F9BF9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61C9E8-2E1D-B96B-8E38-FE29ECB73CB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FF90256-A9BF-47BF-5902-0E0107F940BC}"/>
              </a:ext>
            </a:extLst>
          </p:cNvPr>
          <p:cNvSpPr>
            <a:spLocks noGrp="1"/>
          </p:cNvSpPr>
          <p:nvPr>
            <p:ph type="sldNum" sz="quarter" idx="5"/>
          </p:nvPr>
        </p:nvSpPr>
        <p:spPr/>
        <p:txBody>
          <a:bodyPr/>
          <a:lstStyle/>
          <a:p>
            <a:fld id="{B6B4AD3D-6C93-44BC-9123-10DDA05B8073}" type="slidenum">
              <a:rPr lang="en-GB" smtClean="0"/>
              <a:t>18</a:t>
            </a:fld>
            <a:endParaRPr lang="en-GB"/>
          </a:p>
        </p:txBody>
      </p:sp>
    </p:spTree>
    <p:extLst>
      <p:ext uri="{BB962C8B-B14F-4D97-AF65-F5344CB8AC3E}">
        <p14:creationId xmlns:p14="http://schemas.microsoft.com/office/powerpoint/2010/main" val="3828495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71CFC-C6B4-323C-1635-70291494BD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D54B7E-01D4-CB02-3D7F-172080419A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D979F6-23D8-9851-8E76-43EB7A1D36F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E93319-62C7-AD20-0E24-70078A175743}"/>
              </a:ext>
            </a:extLst>
          </p:cNvPr>
          <p:cNvSpPr>
            <a:spLocks noGrp="1"/>
          </p:cNvSpPr>
          <p:nvPr>
            <p:ph type="sldNum" sz="quarter" idx="5"/>
          </p:nvPr>
        </p:nvSpPr>
        <p:spPr/>
        <p:txBody>
          <a:bodyPr/>
          <a:lstStyle/>
          <a:p>
            <a:fld id="{B6B4AD3D-6C93-44BC-9123-10DDA05B8073}" type="slidenum">
              <a:rPr lang="en-GB" smtClean="0"/>
              <a:t>19</a:t>
            </a:fld>
            <a:endParaRPr lang="en-GB"/>
          </a:p>
        </p:txBody>
      </p:sp>
    </p:spTree>
    <p:extLst>
      <p:ext uri="{BB962C8B-B14F-4D97-AF65-F5344CB8AC3E}">
        <p14:creationId xmlns:p14="http://schemas.microsoft.com/office/powerpoint/2010/main" val="469464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B4AD3D-6C93-44BC-9123-10DDA05B8073}" type="slidenum">
              <a:rPr lang="en-GB" smtClean="0"/>
              <a:t>20</a:t>
            </a:fld>
            <a:endParaRPr lang="en-GB"/>
          </a:p>
        </p:txBody>
      </p:sp>
    </p:spTree>
    <p:extLst>
      <p:ext uri="{BB962C8B-B14F-4D97-AF65-F5344CB8AC3E}">
        <p14:creationId xmlns:p14="http://schemas.microsoft.com/office/powerpoint/2010/main" val="1471587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Poptávka</a:t>
            </a:r>
            <a:r>
              <a:rPr lang="en-GB" dirty="0"/>
              <a:t> po </a:t>
            </a:r>
            <a:r>
              <a:rPr lang="en-GB" dirty="0" err="1"/>
              <a:t>jakémkoliv</a:t>
            </a:r>
            <a:r>
              <a:rPr lang="en-GB" dirty="0"/>
              <a:t> </a:t>
            </a:r>
            <a:r>
              <a:rPr lang="en-GB" dirty="0" err="1"/>
              <a:t>zboží</a:t>
            </a:r>
            <a:r>
              <a:rPr lang="en-GB" dirty="0"/>
              <a:t> </a:t>
            </a:r>
            <a:r>
              <a:rPr lang="en-GB" dirty="0" err="1"/>
              <a:t>nebo</a:t>
            </a:r>
            <a:r>
              <a:rPr lang="en-GB" dirty="0"/>
              <a:t> </a:t>
            </a:r>
            <a:r>
              <a:rPr lang="en-GB" dirty="0" err="1"/>
              <a:t>služeb</a:t>
            </a:r>
            <a:r>
              <a:rPr lang="en-GB" dirty="0"/>
              <a:t> je </a:t>
            </a:r>
            <a:r>
              <a:rPr lang="en-GB" dirty="0" err="1"/>
              <a:t>prvotně</a:t>
            </a:r>
            <a:r>
              <a:rPr lang="en-GB" dirty="0"/>
              <a:t> </a:t>
            </a:r>
            <a:r>
              <a:rPr lang="en-GB" dirty="0" err="1"/>
              <a:t>ovlivněna</a:t>
            </a:r>
            <a:r>
              <a:rPr lang="en-GB" dirty="0"/>
              <a:t> </a:t>
            </a:r>
            <a:r>
              <a:rPr lang="en-GB" dirty="0" err="1"/>
              <a:t>dvěma</a:t>
            </a:r>
            <a:r>
              <a:rPr lang="en-GB" dirty="0"/>
              <a:t> </a:t>
            </a:r>
            <a:r>
              <a:rPr lang="en-GB" dirty="0" err="1"/>
              <a:t>skupinami</a:t>
            </a:r>
            <a:r>
              <a:rPr lang="en-GB" dirty="0"/>
              <a:t> </a:t>
            </a:r>
            <a:r>
              <a:rPr lang="en-GB" dirty="0" err="1"/>
              <a:t>faktorů</a:t>
            </a:r>
            <a:r>
              <a:rPr lang="en-GB" dirty="0"/>
              <a:t>:</a:t>
            </a:r>
          </a:p>
          <a:p>
            <a:r>
              <a:rPr lang="en-GB" dirty="0"/>
              <a:t>1. </a:t>
            </a:r>
            <a:r>
              <a:rPr lang="en-GB" dirty="0" err="1"/>
              <a:t>cenou</a:t>
            </a:r>
            <a:r>
              <a:rPr lang="en-GB" dirty="0"/>
              <a:t> </a:t>
            </a:r>
            <a:r>
              <a:rPr lang="en-GB" dirty="0" err="1"/>
              <a:t>daného</a:t>
            </a:r>
            <a:r>
              <a:rPr lang="en-GB" dirty="0"/>
              <a:t> </a:t>
            </a:r>
            <a:r>
              <a:rPr lang="en-GB" dirty="0" err="1"/>
              <a:t>zboží</a:t>
            </a:r>
            <a:r>
              <a:rPr lang="en-GB" dirty="0"/>
              <a:t> </a:t>
            </a:r>
            <a:r>
              <a:rPr lang="en-GB" dirty="0" err="1"/>
              <a:t>či</a:t>
            </a:r>
            <a:r>
              <a:rPr lang="en-GB" dirty="0"/>
              <a:t> </a:t>
            </a:r>
            <a:r>
              <a:rPr lang="en-GB" dirty="0" err="1"/>
              <a:t>služby</a:t>
            </a:r>
            <a:r>
              <a:rPr lang="en-GB" dirty="0"/>
              <a:t>, </a:t>
            </a:r>
            <a:r>
              <a:rPr lang="en-GB" dirty="0" err="1"/>
              <a:t>jejíž</a:t>
            </a:r>
            <a:r>
              <a:rPr lang="en-GB" dirty="0"/>
              <a:t> </a:t>
            </a:r>
            <a:r>
              <a:rPr lang="en-GB" dirty="0" err="1"/>
              <a:t>změna</a:t>
            </a:r>
            <a:r>
              <a:rPr lang="en-GB" dirty="0"/>
              <a:t> </a:t>
            </a:r>
            <a:r>
              <a:rPr lang="en-GB" dirty="0" err="1"/>
              <a:t>způsobuje</a:t>
            </a:r>
            <a:r>
              <a:rPr lang="en-GB" dirty="0"/>
              <a:t> </a:t>
            </a:r>
            <a:r>
              <a:rPr lang="en-GB" dirty="0" err="1"/>
              <a:t>pohyb</a:t>
            </a:r>
            <a:r>
              <a:rPr lang="en-GB" dirty="0"/>
              <a:t> </a:t>
            </a:r>
            <a:r>
              <a:rPr lang="en-GB" dirty="0" err="1"/>
              <a:t>podél</a:t>
            </a:r>
            <a:r>
              <a:rPr lang="en-GB" dirty="0"/>
              <a:t> </a:t>
            </a:r>
            <a:r>
              <a:rPr lang="en-GB" dirty="0" err="1"/>
              <a:t>dané</a:t>
            </a:r>
            <a:r>
              <a:rPr lang="en-GB" dirty="0"/>
              <a:t> </a:t>
            </a:r>
            <a:r>
              <a:rPr lang="en-GB" dirty="0" err="1"/>
              <a:t>křivky</a:t>
            </a:r>
            <a:r>
              <a:rPr lang="en-GB" dirty="0"/>
              <a:t> </a:t>
            </a:r>
            <a:r>
              <a:rPr lang="en-GB" dirty="0" err="1"/>
              <a:t>poptávky</a:t>
            </a:r>
            <a:r>
              <a:rPr lang="en-GB" dirty="0"/>
              <a:t>;</a:t>
            </a:r>
          </a:p>
          <a:p>
            <a:r>
              <a:rPr lang="en-GB" dirty="0"/>
              <a:t>2. </a:t>
            </a:r>
            <a:r>
              <a:rPr lang="en-GB" dirty="0" err="1"/>
              <a:t>ostatními</a:t>
            </a:r>
            <a:r>
              <a:rPr lang="en-GB" dirty="0"/>
              <a:t> </a:t>
            </a:r>
            <a:r>
              <a:rPr lang="en-GB" dirty="0" err="1"/>
              <a:t>faktory</a:t>
            </a:r>
            <a:r>
              <a:rPr lang="en-GB" dirty="0"/>
              <a:t>, </a:t>
            </a:r>
            <a:r>
              <a:rPr lang="en-GB" dirty="0" err="1"/>
              <a:t>které</a:t>
            </a:r>
            <a:r>
              <a:rPr lang="en-GB" dirty="0"/>
              <a:t> </a:t>
            </a:r>
            <a:r>
              <a:rPr lang="en-GB" dirty="0" err="1"/>
              <a:t>vyvolávají</a:t>
            </a:r>
            <a:r>
              <a:rPr lang="en-GB" dirty="0"/>
              <a:t> </a:t>
            </a:r>
            <a:r>
              <a:rPr lang="en-GB" dirty="0" err="1"/>
              <a:t>posun</a:t>
            </a:r>
            <a:r>
              <a:rPr lang="en-GB" dirty="0"/>
              <a:t> </a:t>
            </a:r>
            <a:r>
              <a:rPr lang="en-GB" dirty="0" err="1"/>
              <a:t>celé</a:t>
            </a:r>
            <a:r>
              <a:rPr lang="en-GB" dirty="0"/>
              <a:t> </a:t>
            </a:r>
            <a:r>
              <a:rPr lang="en-GB" dirty="0" err="1"/>
              <a:t>křivky</a:t>
            </a:r>
            <a:r>
              <a:rPr lang="en-GB" dirty="0"/>
              <a:t> </a:t>
            </a:r>
            <a:r>
              <a:rPr lang="en-GB" dirty="0" err="1"/>
              <a:t>poptávky</a:t>
            </a:r>
            <a:r>
              <a:rPr lang="en-GB" dirty="0"/>
              <a:t>.</a:t>
            </a:r>
          </a:p>
          <a:p>
            <a:r>
              <a:rPr lang="en-GB" dirty="0"/>
              <a:t>Toto </a:t>
            </a:r>
            <a:r>
              <a:rPr lang="en-GB" dirty="0" err="1"/>
              <a:t>schéma</a:t>
            </a:r>
            <a:r>
              <a:rPr lang="en-GB" dirty="0"/>
              <a:t> </a:t>
            </a:r>
            <a:r>
              <a:rPr lang="cs-CZ" dirty="0"/>
              <a:t>se </a:t>
            </a:r>
            <a:r>
              <a:rPr lang="en-GB" dirty="0" err="1"/>
              <a:t>použije</a:t>
            </a:r>
            <a:r>
              <a:rPr lang="en-GB" dirty="0"/>
              <a:t> </a:t>
            </a:r>
            <a:r>
              <a:rPr lang="en-GB" dirty="0" err="1"/>
              <a:t>při</a:t>
            </a:r>
            <a:r>
              <a:rPr lang="en-GB" dirty="0"/>
              <a:t> </a:t>
            </a:r>
            <a:r>
              <a:rPr lang="en-GB" dirty="0" err="1"/>
              <a:t>vysvětlování</a:t>
            </a:r>
            <a:r>
              <a:rPr lang="en-GB" dirty="0"/>
              <a:t> </a:t>
            </a:r>
            <a:r>
              <a:rPr lang="en-GB" dirty="0" err="1"/>
              <a:t>faktorů</a:t>
            </a:r>
            <a:r>
              <a:rPr lang="en-GB" dirty="0"/>
              <a:t> </a:t>
            </a:r>
            <a:r>
              <a:rPr lang="en-GB" dirty="0" err="1"/>
              <a:t>ovlivňujících</a:t>
            </a:r>
            <a:r>
              <a:rPr lang="en-GB" dirty="0"/>
              <a:t> </a:t>
            </a:r>
            <a:r>
              <a:rPr lang="en-GB" dirty="0" err="1"/>
              <a:t>poptávku</a:t>
            </a:r>
            <a:r>
              <a:rPr lang="en-GB" dirty="0"/>
              <a:t> po </a:t>
            </a:r>
            <a:r>
              <a:rPr lang="en-GB" dirty="0" err="1"/>
              <a:t>práci</a:t>
            </a:r>
            <a:r>
              <a:rPr lang="en-GB" dirty="0"/>
              <a:t>.</a:t>
            </a:r>
            <a:endParaRPr lang="cs-CZ" dirty="0"/>
          </a:p>
          <a:p>
            <a:endParaRPr lang="cs-CZ" dirty="0"/>
          </a:p>
          <a:p>
            <a:r>
              <a:rPr lang="en-GB" sz="1800" b="0" i="1" u="none" strike="noStrike" baseline="0" dirty="0" err="1">
                <a:solidFill>
                  <a:srgbClr val="000000"/>
                </a:solidFill>
                <a:latin typeface="Times New Roman" panose="02020603050405020304" pitchFamily="18" charset="0"/>
              </a:rPr>
              <a:t>Cenová</a:t>
            </a:r>
            <a:r>
              <a:rPr lang="en-GB" sz="1800" b="0" i="1" u="none" strike="noStrike" baseline="0" dirty="0">
                <a:solidFill>
                  <a:srgbClr val="000000"/>
                </a:solidFill>
                <a:latin typeface="Times New Roman" panose="02020603050405020304" pitchFamily="18" charset="0"/>
              </a:rPr>
              <a:t> </a:t>
            </a:r>
            <a:r>
              <a:rPr lang="en-GB" sz="1800" b="0" i="1" u="none" strike="noStrike" baseline="0" dirty="0" err="1">
                <a:solidFill>
                  <a:srgbClr val="000000"/>
                </a:solidFill>
                <a:latin typeface="Times New Roman" panose="02020603050405020304" pitchFamily="18" charset="0"/>
              </a:rPr>
              <a:t>i</a:t>
            </a:r>
            <a:r>
              <a:rPr lang="en-GB" sz="1800" b="0" i="1" u="none" strike="noStrike" baseline="0" dirty="0">
                <a:solidFill>
                  <a:srgbClr val="000000"/>
                </a:solidFill>
                <a:latin typeface="Times New Roman" panose="02020603050405020304" pitchFamily="18" charset="0"/>
              </a:rPr>
              <a:t> </a:t>
            </a:r>
            <a:r>
              <a:rPr lang="en-GB" sz="1800" b="0" i="1" u="none" strike="noStrike" baseline="0" dirty="0" err="1">
                <a:solidFill>
                  <a:srgbClr val="000000"/>
                </a:solidFill>
                <a:latin typeface="Times New Roman" panose="02020603050405020304" pitchFamily="18" charset="0"/>
              </a:rPr>
              <a:t>křížová</a:t>
            </a:r>
            <a:r>
              <a:rPr lang="en-GB" sz="1800" b="0" i="1" u="none" strike="noStrike" baseline="0" dirty="0">
                <a:solidFill>
                  <a:srgbClr val="000000"/>
                </a:solidFill>
                <a:latin typeface="Times New Roman" panose="02020603050405020304" pitchFamily="18" charset="0"/>
              </a:rPr>
              <a:t> </a:t>
            </a:r>
            <a:r>
              <a:rPr lang="en-GB" sz="1800" b="0" i="1" u="none" strike="noStrike" baseline="0" dirty="0" err="1">
                <a:solidFill>
                  <a:srgbClr val="000000"/>
                </a:solidFill>
                <a:latin typeface="Times New Roman" panose="02020603050405020304" pitchFamily="18" charset="0"/>
              </a:rPr>
              <a:t>elasticita</a:t>
            </a:r>
            <a:r>
              <a:rPr lang="en-GB" sz="1800" b="0" i="1" u="none" strike="noStrike" baseline="0" dirty="0">
                <a:solidFill>
                  <a:srgbClr val="000000"/>
                </a:solidFill>
                <a:latin typeface="Times New Roman" panose="02020603050405020304" pitchFamily="18" charset="0"/>
              </a:rPr>
              <a:t> </a:t>
            </a:r>
            <a:r>
              <a:rPr lang="en-GB" sz="1800" b="0" i="1" u="none" strike="noStrike" baseline="0" dirty="0" err="1">
                <a:solidFill>
                  <a:srgbClr val="000000"/>
                </a:solidFill>
                <a:latin typeface="Times New Roman" panose="02020603050405020304" pitchFamily="18" charset="0"/>
              </a:rPr>
              <a:t>poptávky</a:t>
            </a:r>
            <a:r>
              <a:rPr lang="en-GB" sz="1800" b="0" i="1" u="none" strike="noStrike" baseline="0" dirty="0">
                <a:solidFill>
                  <a:srgbClr val="000000"/>
                </a:solidFill>
                <a:latin typeface="Times New Roman" panose="02020603050405020304" pitchFamily="18" charset="0"/>
              </a:rPr>
              <a:t> po </a:t>
            </a:r>
            <a:r>
              <a:rPr lang="en-GB" sz="1800" b="0" i="1" u="none" strike="noStrike" baseline="0" dirty="0" err="1">
                <a:solidFill>
                  <a:srgbClr val="000000"/>
                </a:solidFill>
                <a:latin typeface="Times New Roman" panose="02020603050405020304" pitchFamily="18" charset="0"/>
              </a:rPr>
              <a:t>práci</a:t>
            </a:r>
            <a:r>
              <a:rPr lang="en-GB" sz="1800" b="0" i="1" u="none" strike="noStrike" baseline="0" dirty="0">
                <a:solidFill>
                  <a:srgbClr val="000000"/>
                </a:solidFill>
                <a:latin typeface="Times New Roman" panose="02020603050405020304" pitchFamily="18" charset="0"/>
              </a:rPr>
              <a:t> </a:t>
            </a:r>
            <a:r>
              <a:rPr lang="en-GB" sz="1800" b="0" i="1" u="none" strike="noStrike" baseline="0" dirty="0" err="1">
                <a:solidFill>
                  <a:srgbClr val="000000"/>
                </a:solidFill>
                <a:latin typeface="Times New Roman" panose="02020603050405020304" pitchFamily="18" charset="0"/>
              </a:rPr>
              <a:t>jsou</a:t>
            </a:r>
            <a:r>
              <a:rPr lang="en-GB" sz="1800" b="0" i="1" u="none" strike="noStrike" baseline="0" dirty="0">
                <a:solidFill>
                  <a:srgbClr val="000000"/>
                </a:solidFill>
                <a:latin typeface="Times New Roman" panose="02020603050405020304" pitchFamily="18" charset="0"/>
              </a:rPr>
              <a:t> </a:t>
            </a:r>
            <a:r>
              <a:rPr lang="en-GB" sz="1800" b="0" i="1" u="none" strike="noStrike" baseline="0" dirty="0" err="1">
                <a:solidFill>
                  <a:srgbClr val="000000"/>
                </a:solidFill>
                <a:latin typeface="Times New Roman" panose="02020603050405020304" pitchFamily="18" charset="0"/>
              </a:rPr>
              <a:t>formálně</a:t>
            </a:r>
            <a:r>
              <a:rPr lang="en-GB" sz="1800" b="0" i="1" u="none" strike="noStrike" baseline="0" dirty="0">
                <a:solidFill>
                  <a:srgbClr val="000000"/>
                </a:solidFill>
                <a:latin typeface="Times New Roman" panose="02020603050405020304" pitchFamily="18" charset="0"/>
              </a:rPr>
              <a:t> </a:t>
            </a:r>
            <a:r>
              <a:rPr lang="en-GB" sz="1800" b="0" i="1" u="none" strike="noStrike" baseline="0" dirty="0" err="1">
                <a:solidFill>
                  <a:srgbClr val="000000"/>
                </a:solidFill>
                <a:latin typeface="Times New Roman" panose="02020603050405020304" pitchFamily="18" charset="0"/>
              </a:rPr>
              <a:t>analogické</a:t>
            </a:r>
            <a:r>
              <a:rPr lang="en-GB" sz="1800" b="0" i="1" u="none" strike="noStrike" baseline="0" dirty="0">
                <a:solidFill>
                  <a:srgbClr val="000000"/>
                </a:solidFill>
                <a:latin typeface="Times New Roman" panose="02020603050405020304" pitchFamily="18" charset="0"/>
              </a:rPr>
              <a:t> </a:t>
            </a:r>
            <a:r>
              <a:rPr lang="en-GB" sz="1800" b="0" i="1" u="none" strike="noStrike" baseline="0" dirty="0" err="1">
                <a:solidFill>
                  <a:srgbClr val="000000"/>
                </a:solidFill>
                <a:latin typeface="Times New Roman" panose="02020603050405020304" pitchFamily="18" charset="0"/>
              </a:rPr>
              <a:t>jako</a:t>
            </a:r>
            <a:r>
              <a:rPr lang="en-GB" sz="1800" b="0" i="1" u="none" strike="noStrike" baseline="0" dirty="0">
                <a:solidFill>
                  <a:srgbClr val="000000"/>
                </a:solidFill>
                <a:latin typeface="Times New Roman" panose="02020603050405020304" pitchFamily="18" charset="0"/>
              </a:rPr>
              <a:t> </a:t>
            </a:r>
            <a:r>
              <a:rPr lang="en-GB" sz="1800" b="0" i="1" u="none" strike="noStrike" baseline="0" dirty="0" err="1">
                <a:solidFill>
                  <a:srgbClr val="000000"/>
                </a:solidFill>
                <a:latin typeface="Times New Roman" panose="02020603050405020304" pitchFamily="18" charset="0"/>
              </a:rPr>
              <a:t>cenová</a:t>
            </a:r>
            <a:r>
              <a:rPr lang="en-GB" sz="1800" b="0" i="1" u="none" strike="noStrike" baseline="0" dirty="0">
                <a:solidFill>
                  <a:srgbClr val="000000"/>
                </a:solidFill>
                <a:latin typeface="Times New Roman" panose="02020603050405020304" pitchFamily="18" charset="0"/>
              </a:rPr>
              <a:t> a </a:t>
            </a:r>
            <a:r>
              <a:rPr lang="en-GB" sz="1800" b="0" i="1" u="none" strike="noStrike" baseline="0" dirty="0" err="1">
                <a:solidFill>
                  <a:srgbClr val="000000"/>
                </a:solidFill>
                <a:latin typeface="Times New Roman" panose="02020603050405020304" pitchFamily="18" charset="0"/>
              </a:rPr>
              <a:t>křížová</a:t>
            </a:r>
            <a:r>
              <a:rPr lang="en-GB" sz="1800" b="0" i="1" u="none" strike="noStrike" baseline="0" dirty="0">
                <a:solidFill>
                  <a:srgbClr val="000000"/>
                </a:solidFill>
                <a:latin typeface="Times New Roman" panose="02020603050405020304" pitchFamily="18" charset="0"/>
              </a:rPr>
              <a:t> </a:t>
            </a:r>
            <a:r>
              <a:rPr lang="en-GB" sz="1800" b="0" i="1" u="none" strike="noStrike" baseline="0" dirty="0" err="1">
                <a:solidFill>
                  <a:srgbClr val="000000"/>
                </a:solidFill>
                <a:latin typeface="Times New Roman" panose="02020603050405020304" pitchFamily="18" charset="0"/>
              </a:rPr>
              <a:t>elasticita</a:t>
            </a:r>
            <a:r>
              <a:rPr lang="en-GB" sz="1800" b="0" i="1" u="none" strike="noStrike" baseline="0" dirty="0">
                <a:solidFill>
                  <a:srgbClr val="000000"/>
                </a:solidFill>
                <a:latin typeface="Times New Roman" panose="02020603050405020304" pitchFamily="18" charset="0"/>
              </a:rPr>
              <a:t> </a:t>
            </a:r>
            <a:r>
              <a:rPr lang="en-GB" sz="1800" b="0" i="1" u="none" strike="noStrike" baseline="0" dirty="0" err="1">
                <a:solidFill>
                  <a:srgbClr val="000000"/>
                </a:solidFill>
                <a:latin typeface="Times New Roman" panose="02020603050405020304" pitchFamily="18" charset="0"/>
              </a:rPr>
              <a:t>poptávky</a:t>
            </a:r>
            <a:r>
              <a:rPr lang="en-GB" sz="1800" b="0" i="1" u="none" strike="noStrike" baseline="0" dirty="0">
                <a:solidFill>
                  <a:srgbClr val="000000"/>
                </a:solidFill>
                <a:latin typeface="Times New Roman" panose="02020603050405020304" pitchFamily="18" charset="0"/>
              </a:rPr>
              <a:t> </a:t>
            </a:r>
            <a:endParaRPr lang="en-GB" dirty="0"/>
          </a:p>
        </p:txBody>
      </p:sp>
      <p:sp>
        <p:nvSpPr>
          <p:cNvPr id="4" name="Slide Number Placeholder 3"/>
          <p:cNvSpPr>
            <a:spLocks noGrp="1"/>
          </p:cNvSpPr>
          <p:nvPr>
            <p:ph type="sldNum" sz="quarter" idx="5"/>
          </p:nvPr>
        </p:nvSpPr>
        <p:spPr/>
        <p:txBody>
          <a:bodyPr/>
          <a:lstStyle/>
          <a:p>
            <a:fld id="{B6B4AD3D-6C93-44BC-9123-10DDA05B8073}" type="slidenum">
              <a:rPr lang="en-GB" smtClean="0"/>
              <a:t>21</a:t>
            </a:fld>
            <a:endParaRPr lang="en-GB"/>
          </a:p>
        </p:txBody>
      </p:sp>
    </p:spTree>
    <p:extLst>
      <p:ext uri="{BB962C8B-B14F-4D97-AF65-F5344CB8AC3E}">
        <p14:creationId xmlns:p14="http://schemas.microsoft.com/office/powerpoint/2010/main" val="845036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CE9C3-EE86-97C1-AF8A-4F6041D15F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163461-8AE4-8290-F12C-A0771B84F1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573362-C05F-E2F8-BF12-38D86B764443}"/>
              </a:ext>
            </a:extLst>
          </p:cNvPr>
          <p:cNvSpPr>
            <a:spLocks noGrp="1"/>
          </p:cNvSpPr>
          <p:nvPr>
            <p:ph type="body" idx="1"/>
          </p:nvPr>
        </p:nvSpPr>
        <p:spPr/>
        <p:txBody>
          <a:bodyPr/>
          <a:lstStyle/>
          <a:p>
            <a:r>
              <a:rPr lang="cs-CZ" noProof="0" dirty="0"/>
              <a:t>Při vysvětlení první z determinant elasticity poptávky po práci – důležité, že poptávka po jakémkoliv vstupu je poptávkou odvozenou. Je proto pochopitelné, že elasticita poptávky po práci je ovlivněna elasticitou poptávky po produktu, který se s využitím práce vyrábí: čím je poptávka po výrobku elastičtější, tím více výstupu chce firma vyrobit a tím více práce bude najímat.</a:t>
            </a:r>
          </a:p>
          <a:p>
            <a:r>
              <a:rPr lang="cs-CZ" noProof="0" dirty="0"/>
              <a:t>Druhým podstatným faktorem elasticity poptávky po práci je elasticita substituce vstupů neboli míra vzájemné nahraditelnosti práce a kapitálu. Jeho hodnota je kladná a pohybuje se v mezích 0 až ∞.</a:t>
            </a:r>
          </a:p>
          <a:p>
            <a:r>
              <a:rPr lang="cs-CZ" noProof="0" dirty="0"/>
              <a:t>Jestliže se hodnota σ rovná nule, znamená to nemožnost vzájemného nahrazování vstupů (práce a kapitál jsou dokonalými komplementy). Dojde-li k poklesu mzdové sazby, potom se za jinak nezměněných okolností vůbec nezmění poptávané množství práce. Poptávka po práci bude absolutně neelastická.</a:t>
            </a:r>
          </a:p>
          <a:p>
            <a:r>
              <a:rPr lang="cs-CZ" noProof="0" dirty="0"/>
              <a:t>Nastane-li opačný extrémní případ dokonalé nahraditelnosti vstupů, kdy σ = ∞, potom při minimálním poklesu mzdové sazby dojde k maximálnímu nárůstu poptávaného množství práce. Poptávka po práci bude vysoce elastická.</a:t>
            </a:r>
          </a:p>
          <a:p>
            <a:r>
              <a:rPr lang="cs-CZ" noProof="0" dirty="0"/>
              <a:t>Můžeme zobecnit: čím obtížnější je vzájemné nahrazování vstupů, tím </a:t>
            </a:r>
            <a:r>
              <a:rPr lang="cs-CZ" noProof="0" dirty="0" err="1"/>
              <a:t>neelastičtější</a:t>
            </a:r>
            <a:r>
              <a:rPr lang="cs-CZ" noProof="0" dirty="0"/>
              <a:t> bude poptávka po nich. Čím snadnější je nahrazování práce a kapitálu, tím je poptávka po nich elastičtější.</a:t>
            </a:r>
          </a:p>
          <a:p>
            <a:r>
              <a:rPr lang="cs-CZ" noProof="0" dirty="0"/>
              <a:t>Třetím důležitým faktorem elasticity poptávky po práci je podíl výdajů na práci na celkových nákladech firmy. Čím je podíl výdajů na práci na celkových výdajích firmy větší, tím elastičtější můžeme očekávat poptávku po práci, a obráceně.</a:t>
            </a:r>
          </a:p>
        </p:txBody>
      </p:sp>
      <p:sp>
        <p:nvSpPr>
          <p:cNvPr id="4" name="Slide Number Placeholder 3">
            <a:extLst>
              <a:ext uri="{FF2B5EF4-FFF2-40B4-BE49-F238E27FC236}">
                <a16:creationId xmlns:a16="http://schemas.microsoft.com/office/drawing/2014/main" id="{6C8556F7-9482-98ED-90CF-44D4F6A8F04B}"/>
              </a:ext>
            </a:extLst>
          </p:cNvPr>
          <p:cNvSpPr>
            <a:spLocks noGrp="1"/>
          </p:cNvSpPr>
          <p:nvPr>
            <p:ph type="sldNum" sz="quarter" idx="5"/>
          </p:nvPr>
        </p:nvSpPr>
        <p:spPr/>
        <p:txBody>
          <a:bodyPr/>
          <a:lstStyle/>
          <a:p>
            <a:fld id="{B6B4AD3D-6C93-44BC-9123-10DDA05B8073}" type="slidenum">
              <a:rPr lang="en-GB" smtClean="0"/>
              <a:t>22</a:t>
            </a:fld>
            <a:endParaRPr lang="en-GB"/>
          </a:p>
        </p:txBody>
      </p:sp>
    </p:spTree>
    <p:extLst>
      <p:ext uri="{BB962C8B-B14F-4D97-AF65-F5344CB8AC3E}">
        <p14:creationId xmlns:p14="http://schemas.microsoft.com/office/powerpoint/2010/main" val="254530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ED649-5FE3-DEEF-9D12-77066398F1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2A30D8-DF95-71AB-4B9D-69F3F6CEC8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667ECE-380D-6111-1C32-0B7613A5F20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7624954-2315-EC69-3E0F-43729257256C}"/>
              </a:ext>
            </a:extLst>
          </p:cNvPr>
          <p:cNvSpPr>
            <a:spLocks noGrp="1"/>
          </p:cNvSpPr>
          <p:nvPr>
            <p:ph type="sldNum" sz="quarter" idx="5"/>
          </p:nvPr>
        </p:nvSpPr>
        <p:spPr/>
        <p:txBody>
          <a:bodyPr/>
          <a:lstStyle/>
          <a:p>
            <a:fld id="{B6B4AD3D-6C93-44BC-9123-10DDA05B8073}" type="slidenum">
              <a:rPr lang="en-GB" smtClean="0"/>
              <a:t>23</a:t>
            </a:fld>
            <a:endParaRPr lang="en-GB"/>
          </a:p>
        </p:txBody>
      </p:sp>
    </p:spTree>
    <p:extLst>
      <p:ext uri="{BB962C8B-B14F-4D97-AF65-F5344CB8AC3E}">
        <p14:creationId xmlns:p14="http://schemas.microsoft.com/office/powerpoint/2010/main" val="3732795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Při rovnovážné ceně výstupu P1 bude poptávka reprezentativní firmy po práci d1 (MRPL1 = P · MPL). Bude-li mzdová sazba na úrovni w1, bude každá firma najímat množství práce L1.</a:t>
            </a:r>
          </a:p>
          <a:p>
            <a:r>
              <a:rPr lang="cs-CZ" noProof="0" dirty="0"/>
              <a:t>Sečtením optimálních objemů práce všech firem při mzdové sazbě w1 dostaneme celkové tržní poptávané množství LT1.</a:t>
            </a:r>
          </a:p>
          <a:p>
            <a:r>
              <a:rPr lang="cs-CZ" noProof="0" dirty="0"/>
              <a:t>Dojde-li k poklesu tržní mzdové sazby na w2 (w2 &lt; w1), projeví se nákladový efekt /posun křivky mezních nákladů doprava dolů). Zdálo by se, že nové optimální množství práce najímané jednou firmou bude L2 (v bodě B platí w2 (znak) MFCL2 = MRPL1) a tržní množství najímané práce jako horizontální součet bude LT2 (bod B´). Tržní poptávka po práci však není definována jako horizontální součet individuálních poptávkových křivek. Navíc se v podmínkách dokonalé konkurence se současnou změnou výstupu všech firem v odvětví mění i tržní cena výstupu, což ovlivňuje i křivku MRPL, z níž odvozujeme poptávku firmy po práci. Výše uvedený závěr, že při mzdové sazbě w2 bude každá firma najímat L2 jednotek práce a všechny firmy LT2 jednotek práce, není správný.</a:t>
            </a:r>
          </a:p>
          <a:p>
            <a:endParaRPr lang="cs-CZ" noProof="0" dirty="0"/>
          </a:p>
          <a:p>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24</a:t>
            </a:fld>
            <a:endParaRPr lang="en-GB"/>
          </a:p>
        </p:txBody>
      </p:sp>
    </p:spTree>
    <p:extLst>
      <p:ext uri="{BB962C8B-B14F-4D97-AF65-F5344CB8AC3E}">
        <p14:creationId xmlns:p14="http://schemas.microsoft.com/office/powerpoint/2010/main" val="1788089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21488-40AF-0CAB-216E-4E9BD0958C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E132A1-DD0F-A847-3C80-70154D7145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E1D92D-C6DE-C03A-F3EB-F97B2B9BB861}"/>
              </a:ext>
            </a:extLst>
          </p:cNvPr>
          <p:cNvSpPr>
            <a:spLocks noGrp="1"/>
          </p:cNvSpPr>
          <p:nvPr>
            <p:ph type="body" idx="1"/>
          </p:nvPr>
        </p:nvSpPr>
        <p:spPr/>
        <p:txBody>
          <a:bodyPr/>
          <a:lstStyle/>
          <a:p>
            <a:endParaRPr lang="cs-CZ" noProof="0" dirty="0"/>
          </a:p>
        </p:txBody>
      </p:sp>
      <p:sp>
        <p:nvSpPr>
          <p:cNvPr id="4" name="Slide Number Placeholder 3">
            <a:extLst>
              <a:ext uri="{FF2B5EF4-FFF2-40B4-BE49-F238E27FC236}">
                <a16:creationId xmlns:a16="http://schemas.microsoft.com/office/drawing/2014/main" id="{3BB882AC-A3E7-9B08-DC63-20EF29B06498}"/>
              </a:ext>
            </a:extLst>
          </p:cNvPr>
          <p:cNvSpPr>
            <a:spLocks noGrp="1"/>
          </p:cNvSpPr>
          <p:nvPr>
            <p:ph type="sldNum" sz="quarter" idx="5"/>
          </p:nvPr>
        </p:nvSpPr>
        <p:spPr/>
        <p:txBody>
          <a:bodyPr/>
          <a:lstStyle/>
          <a:p>
            <a:fld id="{B6B4AD3D-6C93-44BC-9123-10DDA05B8073}" type="slidenum">
              <a:rPr lang="en-GB" smtClean="0"/>
              <a:t>25</a:t>
            </a:fld>
            <a:endParaRPr lang="en-GB"/>
          </a:p>
        </p:txBody>
      </p:sp>
    </p:spTree>
    <p:extLst>
      <p:ext uri="{BB962C8B-B14F-4D97-AF65-F5344CB8AC3E}">
        <p14:creationId xmlns:p14="http://schemas.microsoft.com/office/powerpoint/2010/main" val="3479821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Situac</a:t>
            </a:r>
            <a:r>
              <a:rPr lang="cs-CZ" dirty="0"/>
              <a:t>e</a:t>
            </a:r>
            <a:r>
              <a:rPr lang="en-GB" dirty="0"/>
              <a:t>, </a:t>
            </a:r>
            <a:r>
              <a:rPr lang="en-GB" dirty="0" err="1"/>
              <a:t>kdy</a:t>
            </a:r>
            <a:r>
              <a:rPr lang="en-GB" dirty="0"/>
              <a:t> </a:t>
            </a:r>
            <a:r>
              <a:rPr lang="en-GB" dirty="0" err="1"/>
              <a:t>firma</a:t>
            </a:r>
            <a:r>
              <a:rPr lang="en-GB" dirty="0"/>
              <a:t> </a:t>
            </a:r>
            <a:r>
              <a:rPr lang="en-GB" dirty="0" err="1"/>
              <a:t>prodávající</a:t>
            </a:r>
            <a:r>
              <a:rPr lang="en-GB" dirty="0"/>
              <a:t> </a:t>
            </a:r>
            <a:r>
              <a:rPr lang="en-GB" dirty="0" err="1"/>
              <a:t>svůj</a:t>
            </a:r>
            <a:r>
              <a:rPr lang="en-GB" dirty="0"/>
              <a:t> </a:t>
            </a:r>
            <a:r>
              <a:rPr lang="en-GB" dirty="0" err="1"/>
              <a:t>výstup</a:t>
            </a:r>
            <a:r>
              <a:rPr lang="en-GB" dirty="0"/>
              <a:t> </a:t>
            </a:r>
            <a:r>
              <a:rPr lang="en-GB" dirty="0" err="1"/>
              <a:t>na</a:t>
            </a:r>
            <a:r>
              <a:rPr lang="en-GB" dirty="0"/>
              <a:t> </a:t>
            </a:r>
            <a:r>
              <a:rPr lang="en-GB" dirty="0" err="1"/>
              <a:t>dokonale</a:t>
            </a:r>
            <a:r>
              <a:rPr lang="en-GB" dirty="0"/>
              <a:t> </a:t>
            </a:r>
            <a:r>
              <a:rPr lang="en-GB" dirty="0" err="1"/>
              <a:t>konkurenčním</a:t>
            </a:r>
            <a:r>
              <a:rPr lang="en-GB" dirty="0"/>
              <a:t> </a:t>
            </a:r>
            <a:r>
              <a:rPr lang="en-GB" dirty="0" err="1"/>
              <a:t>trhu</a:t>
            </a:r>
            <a:r>
              <a:rPr lang="en-GB" dirty="0"/>
              <a:t> </a:t>
            </a:r>
            <a:r>
              <a:rPr lang="en-GB" dirty="0" err="1"/>
              <a:t>přichází</a:t>
            </a:r>
            <a:r>
              <a:rPr lang="en-GB" dirty="0"/>
              <a:t> </a:t>
            </a:r>
            <a:r>
              <a:rPr lang="en-GB" dirty="0" err="1"/>
              <a:t>na</a:t>
            </a:r>
            <a:r>
              <a:rPr lang="en-GB" dirty="0"/>
              <a:t> </a:t>
            </a:r>
            <a:r>
              <a:rPr lang="en-GB" dirty="0" err="1"/>
              <a:t>nedokonale</a:t>
            </a:r>
            <a:r>
              <a:rPr lang="en-GB" dirty="0"/>
              <a:t> </a:t>
            </a:r>
            <a:r>
              <a:rPr lang="en-GB" dirty="0" err="1"/>
              <a:t>konkurenčním</a:t>
            </a:r>
            <a:r>
              <a:rPr lang="en-GB" dirty="0"/>
              <a:t> </a:t>
            </a:r>
            <a:r>
              <a:rPr lang="en-GB" dirty="0" err="1"/>
              <a:t>trh</a:t>
            </a:r>
            <a:r>
              <a:rPr lang="en-GB" dirty="0"/>
              <a:t> </a:t>
            </a:r>
            <a:r>
              <a:rPr lang="en-GB" dirty="0" err="1"/>
              <a:t>práce</a:t>
            </a:r>
            <a:r>
              <a:rPr lang="en-GB" dirty="0"/>
              <a:t> (</a:t>
            </a:r>
            <a:r>
              <a:rPr lang="en-GB" dirty="0" err="1"/>
              <a:t>tj</a:t>
            </a:r>
            <a:r>
              <a:rPr lang="en-GB" dirty="0"/>
              <a:t>. </a:t>
            </a:r>
            <a:r>
              <a:rPr lang="en-GB" dirty="0" err="1"/>
              <a:t>např</a:t>
            </a:r>
            <a:r>
              <a:rPr lang="en-GB" dirty="0"/>
              <a:t>. </a:t>
            </a:r>
            <a:r>
              <a:rPr lang="en-GB" dirty="0" err="1"/>
              <a:t>jako</a:t>
            </a:r>
            <a:r>
              <a:rPr lang="en-GB" dirty="0"/>
              <a:t> </a:t>
            </a:r>
            <a:r>
              <a:rPr lang="en-GB" dirty="0" err="1"/>
              <a:t>jediný</a:t>
            </a:r>
            <a:r>
              <a:rPr lang="en-GB" dirty="0"/>
              <a:t> </a:t>
            </a:r>
            <a:r>
              <a:rPr lang="en-GB" dirty="0" err="1"/>
              <a:t>poptávající</a:t>
            </a:r>
            <a:r>
              <a:rPr lang="en-GB" dirty="0"/>
              <a:t>), </a:t>
            </a:r>
            <a:r>
              <a:rPr lang="en-GB" dirty="0" err="1"/>
              <a:t>nebudeme</a:t>
            </a:r>
            <a:r>
              <a:rPr lang="en-GB" dirty="0"/>
              <a:t> </a:t>
            </a:r>
            <a:r>
              <a:rPr lang="en-GB" dirty="0" err="1"/>
              <a:t>brát</a:t>
            </a:r>
            <a:r>
              <a:rPr lang="en-GB" dirty="0"/>
              <a:t> v </a:t>
            </a:r>
            <a:r>
              <a:rPr lang="en-GB" dirty="0" err="1"/>
              <a:t>úvahu</a:t>
            </a:r>
            <a:r>
              <a:rPr lang="en-GB" dirty="0"/>
              <a:t>.</a:t>
            </a:r>
          </a:p>
          <a:p>
            <a:endParaRPr lang="en-GB" dirty="0"/>
          </a:p>
        </p:txBody>
      </p:sp>
      <p:sp>
        <p:nvSpPr>
          <p:cNvPr id="4" name="Slide Number Placeholder 3"/>
          <p:cNvSpPr>
            <a:spLocks noGrp="1"/>
          </p:cNvSpPr>
          <p:nvPr>
            <p:ph type="sldNum" sz="quarter" idx="5"/>
          </p:nvPr>
        </p:nvSpPr>
        <p:spPr/>
        <p:txBody>
          <a:bodyPr/>
          <a:lstStyle/>
          <a:p>
            <a:fld id="{B6B4AD3D-6C93-44BC-9123-10DDA05B8073}" type="slidenum">
              <a:rPr lang="en-GB" smtClean="0"/>
              <a:t>3</a:t>
            </a:fld>
            <a:endParaRPr lang="en-GB"/>
          </a:p>
        </p:txBody>
      </p:sp>
    </p:spTree>
    <p:extLst>
      <p:ext uri="{BB962C8B-B14F-4D97-AF65-F5344CB8AC3E}">
        <p14:creationId xmlns:p14="http://schemas.microsoft.com/office/powerpoint/2010/main" val="3486936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200" b="1" noProof="0" dirty="0">
                <a:ea typeface="Arial" panose="020B0604020202020204" pitchFamily="34" charset="0"/>
              </a:rPr>
              <a:t>Nepředpokládáme-li cenovou diskriminaci, bude firma snižovat cenu své produkce, aby prodala její dodatečnou jednotku. To současně znamená klesající mezní příjem (MRA), který je nižší než cena (PA).</a:t>
            </a:r>
            <a:endParaRPr lang="en-GB" dirty="0"/>
          </a:p>
        </p:txBody>
      </p:sp>
      <p:sp>
        <p:nvSpPr>
          <p:cNvPr id="4" name="Slide Number Placeholder 3"/>
          <p:cNvSpPr>
            <a:spLocks noGrp="1"/>
          </p:cNvSpPr>
          <p:nvPr>
            <p:ph type="sldNum" sz="quarter" idx="5"/>
          </p:nvPr>
        </p:nvSpPr>
        <p:spPr/>
        <p:txBody>
          <a:bodyPr/>
          <a:lstStyle/>
          <a:p>
            <a:fld id="{B6B4AD3D-6C93-44BC-9123-10DDA05B8073}" type="slidenum">
              <a:rPr lang="en-GB" smtClean="0"/>
              <a:t>26</a:t>
            </a:fld>
            <a:endParaRPr lang="en-GB"/>
          </a:p>
        </p:txBody>
      </p:sp>
    </p:spTree>
    <p:extLst>
      <p:ext uri="{BB962C8B-B14F-4D97-AF65-F5344CB8AC3E}">
        <p14:creationId xmlns:p14="http://schemas.microsoft.com/office/powerpoint/2010/main" val="1021312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49F3E-87C3-4C67-DBBA-35B54B58B4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1F3109-325D-E6B2-FC81-34FEA67BC2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6B17F3-5C08-3C1F-AFAE-AB85CA475006}"/>
              </a:ext>
            </a:extLst>
          </p:cNvPr>
          <p:cNvSpPr>
            <a:spLocks noGrp="1"/>
          </p:cNvSpPr>
          <p:nvPr>
            <p:ph type="body" idx="1"/>
          </p:nvPr>
        </p:nvSpPr>
        <p:spPr/>
        <p:txBody>
          <a:bodyPr/>
          <a:lstStyle/>
          <a:p>
            <a:r>
              <a:rPr lang="cs-CZ" noProof="0" dirty="0"/>
              <a:t>S přihlédnutím k výše uvedeným specifikům je odvození krátkodobé poptávky po práci analogické s případem DK firmy. Firma bude nakupovat dodatečné jednotky práce tak dlouho, dokud se nevyrovnají dodatečné náklady na práci (MFCL) s jejím dodatečným přínosem (MRPL). Jakoukoliv změnu tržní ceny práce firma přebírá; její růst znamená posun průsečíku křivek MRPL a MFCL po křivce MRPL směrem doleva nahoru a implikuje menší množství poptávané práce, její pokles působí opačně. Křivka krátkodobé poptávky po práci je totožná s křivkou příjmu z mezního produktu práce, která je shora omezená maximem ARPL.</a:t>
            </a:r>
          </a:p>
        </p:txBody>
      </p:sp>
      <p:sp>
        <p:nvSpPr>
          <p:cNvPr id="4" name="Slide Number Placeholder 3">
            <a:extLst>
              <a:ext uri="{FF2B5EF4-FFF2-40B4-BE49-F238E27FC236}">
                <a16:creationId xmlns:a16="http://schemas.microsoft.com/office/drawing/2014/main" id="{E030B475-2C4D-1B2D-5B9D-146515DF3E9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B4AD3D-6C93-44BC-9123-10DDA05B8073}" type="slidenum">
              <a:rPr kumimoji="0" lang="en-GB" sz="1200" b="0" i="0" u="none" strike="noStrike" kern="1200" cap="none" spc="0" normalizeH="0" baseline="0" noProof="0" smtClean="0">
                <a:ln>
                  <a:noFill/>
                </a:ln>
                <a:solidFill>
                  <a:prstClr val="black"/>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Aptos"/>
              <a:ea typeface="+mn-ea"/>
              <a:cs typeface="+mn-cs"/>
            </a:endParaRPr>
          </a:p>
        </p:txBody>
      </p:sp>
    </p:spTree>
    <p:extLst>
      <p:ext uri="{BB962C8B-B14F-4D97-AF65-F5344CB8AC3E}">
        <p14:creationId xmlns:p14="http://schemas.microsoft.com/office/powerpoint/2010/main" val="1613170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Tržní poptávka po práci vzniká stejně jako v případě DK firmy: východiskem je určení optimálního množství práce najímané každou firmou při výchozí tržní mzdové sazbě. Součtem poptávaných množství práce všech firem při této mzdové sazbě dostaneme její konkrétní tržní množství. Pokles mzdové sazby vyvolá snížení mezních nákladů firmy a následný růst optimálního výstupu. Ten se projeví v posunu tržní nabídky výstupu doprava dolů, což za jinak stejných okolností vede k poklesu jeho tržní ceny. Křivka příjmu z mezního produktu práce se u každé firmy posune směrem dolů a její průsečík s novou úrovní mezních nákladů na faktor práce determinuje optimální množství najímané práce. Součtem optimálních množství práce najímaných všemi firmami na trhu práce dostáváme celkové tržní množství najímané práce. Křivka tržní poptávky po práci je v důsledku těchto procesů méně elastická. Formování tržní poptávky po práci je v důsledku těchto procesů méně elastická. Střetáváním tržní nabídky a tržní poptávky dochází na trhu práce k ustavení rovnovážné tržní mzdové sazby a rovnovážného objemu práce najímané za tuto mzdovou sazbu.</a:t>
            </a:r>
          </a:p>
        </p:txBody>
      </p:sp>
      <p:sp>
        <p:nvSpPr>
          <p:cNvPr id="4" name="Slide Number Placeholder 3"/>
          <p:cNvSpPr>
            <a:spLocks noGrp="1"/>
          </p:cNvSpPr>
          <p:nvPr>
            <p:ph type="sldNum" sz="quarter" idx="5"/>
          </p:nvPr>
        </p:nvSpPr>
        <p:spPr/>
        <p:txBody>
          <a:bodyPr/>
          <a:lstStyle/>
          <a:p>
            <a:fld id="{B6B4AD3D-6C93-44BC-9123-10DDA05B8073}" type="slidenum">
              <a:rPr lang="en-GB" smtClean="0"/>
              <a:t>29</a:t>
            </a:fld>
            <a:endParaRPr lang="en-GB"/>
          </a:p>
        </p:txBody>
      </p:sp>
    </p:spTree>
    <p:extLst>
      <p:ext uri="{BB962C8B-B14F-4D97-AF65-F5344CB8AC3E}">
        <p14:creationId xmlns:p14="http://schemas.microsoft.com/office/powerpoint/2010/main" val="1778644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B2E6D-EF6B-47B1-37F8-17CF3BC9D3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35401F-FF47-2473-0CE8-E1CDD9568B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713E2F-E0CF-FA3C-2C39-607178F21EF2}"/>
              </a:ext>
            </a:extLst>
          </p:cNvPr>
          <p:cNvSpPr>
            <a:spLocks noGrp="1"/>
          </p:cNvSpPr>
          <p:nvPr>
            <p:ph type="body" idx="1"/>
          </p:nvPr>
        </p:nvSpPr>
        <p:spPr/>
        <p:txBody>
          <a:bodyPr/>
          <a:lstStyle/>
          <a:p>
            <a:r>
              <a:rPr lang="cs-CZ" noProof="0" dirty="0"/>
              <a:t>Tržní poptávka po práci vzniká stejně jako v případě DK firmy: východiskem je určení optimálního množství práce najímané každou firmou při výchozí tržní mzdové sazbě. Součtem poptávaných množství práce všech firem při této mzdové sazbě dostaneme její konkrétní tržní množství. Pokles mzdové sazby vyvolá snížení mezních nákladů firmy a následný růst optimálního výstupu. Ten se projeví v posunu tržní nabídky výstupu doprava dolů, což za jinak stejných okolností vede k poklesu jeho tržní ceny. Křivka příjmu z mezního produktu práce se u každé firmy posune směrem dolů a její průsečík s novou úrovní mezních nákladů na faktor práce determinuje optimální množství najímané práce. Součtem optimálních množství práce najímaných všemi firmami na trhu práce dostáváme celkové tržní množství najímané práce. Křivka tržní poptávky po práci je v důsledku těchto procesů méně elastická. Formování tržní poptávky po práci je v důsledku těchto procesů méně elastická. Střetáváním tržní nabídky a tržní poptávky dochází na trhu práce k ustavení rovnovážné tržní mzdové sazby a rovnovážného objemu práce najímané za tuto mzdovou sazbu.</a:t>
            </a:r>
          </a:p>
        </p:txBody>
      </p:sp>
      <p:sp>
        <p:nvSpPr>
          <p:cNvPr id="4" name="Slide Number Placeholder 3">
            <a:extLst>
              <a:ext uri="{FF2B5EF4-FFF2-40B4-BE49-F238E27FC236}">
                <a16:creationId xmlns:a16="http://schemas.microsoft.com/office/drawing/2014/main" id="{A149F349-C089-B9DD-41DF-1EA1BB2B2608}"/>
              </a:ext>
            </a:extLst>
          </p:cNvPr>
          <p:cNvSpPr>
            <a:spLocks noGrp="1"/>
          </p:cNvSpPr>
          <p:nvPr>
            <p:ph type="sldNum" sz="quarter" idx="5"/>
          </p:nvPr>
        </p:nvSpPr>
        <p:spPr/>
        <p:txBody>
          <a:bodyPr/>
          <a:lstStyle/>
          <a:p>
            <a:fld id="{B6B4AD3D-6C93-44BC-9123-10DDA05B8073}" type="slidenum">
              <a:rPr lang="en-GB" smtClean="0"/>
              <a:t>30</a:t>
            </a:fld>
            <a:endParaRPr lang="en-GB"/>
          </a:p>
        </p:txBody>
      </p:sp>
    </p:spTree>
    <p:extLst>
      <p:ext uri="{BB962C8B-B14F-4D97-AF65-F5344CB8AC3E}">
        <p14:creationId xmlns:p14="http://schemas.microsoft.com/office/powerpoint/2010/main" val="1216680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F4FF6-6994-3CC3-CEF6-0C43E9ED5F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CB051A-39CF-2616-F1DB-BAB90C6D85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0DBDF5-8092-3F5C-EDC0-C919BE89EA7D}"/>
              </a:ext>
            </a:extLst>
          </p:cNvPr>
          <p:cNvSpPr>
            <a:spLocks noGrp="1"/>
          </p:cNvSpPr>
          <p:nvPr>
            <p:ph type="body" idx="1"/>
          </p:nvPr>
        </p:nvSpPr>
        <p:spPr/>
        <p:txBody>
          <a:bodyPr/>
          <a:lstStyle/>
          <a:p>
            <a:pPr marL="546100" indent="-457200" algn="just">
              <a:lnSpc>
                <a:spcPct val="90000"/>
              </a:lnSpc>
              <a:buSzPct val="100000"/>
              <a:buFont typeface="Wingdings" panose="05000000000000000000" pitchFamily="2" charset="2"/>
              <a:buChar char="ü"/>
              <a:tabLst>
                <a:tab pos="354330" algn="l"/>
              </a:tabLst>
            </a:pPr>
            <a:r>
              <a:rPr lang="cs-CZ" sz="1200" b="1" noProof="0" dirty="0"/>
              <a:t>Existuje-li na trhu výstupu omezený počet firem nabízejících svou produkci, hovoříme o nedokonalé konkurenci, jejíž jednotlivé formy (monopol, oligopol a monopolistickou konkurenci) jsme analyzovali již dříve. Výhody plynoucí z výsadního postavení realizují firmy jako prodávající.</a:t>
            </a:r>
          </a:p>
          <a:p>
            <a:pPr marL="546100" indent="-457200" algn="just">
              <a:lnSpc>
                <a:spcPct val="90000"/>
              </a:lnSpc>
              <a:buSzPct val="100000"/>
              <a:buFont typeface="Wingdings" panose="05000000000000000000" pitchFamily="2" charset="2"/>
              <a:buChar char="ü"/>
              <a:tabLst>
                <a:tab pos="354330" algn="l"/>
              </a:tabLst>
            </a:pPr>
            <a:endParaRPr lang="cs-CZ" sz="1200" b="1" noProof="0" dirty="0"/>
          </a:p>
          <a:p>
            <a:pPr marL="546100" indent="-457200" algn="just">
              <a:lnSpc>
                <a:spcPct val="90000"/>
              </a:lnSpc>
              <a:buSzPct val="100000"/>
              <a:buFont typeface="Wingdings" panose="05000000000000000000" pitchFamily="2" charset="2"/>
              <a:buChar char="ü"/>
              <a:tabLst>
                <a:tab pos="354330" algn="l"/>
              </a:tabLst>
            </a:pPr>
            <a:r>
              <a:rPr lang="cs-CZ" sz="1200" b="1" noProof="0" dirty="0"/>
              <a:t>Střetávání různých forem tržních struktur mohou vznikat různé situace: např. firma v postavení oligopolu na trhu výstupu může být jednou z většího počtu firem přicházejících na trh práce, monopol na trhu výstupu je současně monopsonem na trhu práce atd.</a:t>
            </a:r>
          </a:p>
        </p:txBody>
      </p:sp>
      <p:sp>
        <p:nvSpPr>
          <p:cNvPr id="4" name="Slide Number Placeholder 3">
            <a:extLst>
              <a:ext uri="{FF2B5EF4-FFF2-40B4-BE49-F238E27FC236}">
                <a16:creationId xmlns:a16="http://schemas.microsoft.com/office/drawing/2014/main" id="{2FB60065-99F9-47DE-CE55-A42346B229A7}"/>
              </a:ext>
            </a:extLst>
          </p:cNvPr>
          <p:cNvSpPr>
            <a:spLocks noGrp="1"/>
          </p:cNvSpPr>
          <p:nvPr>
            <p:ph type="sldNum" sz="quarter" idx="5"/>
          </p:nvPr>
        </p:nvSpPr>
        <p:spPr/>
        <p:txBody>
          <a:bodyPr/>
          <a:lstStyle/>
          <a:p>
            <a:fld id="{B6B4AD3D-6C93-44BC-9123-10DDA05B8073}" type="slidenum">
              <a:rPr lang="en-GB" smtClean="0"/>
              <a:t>31</a:t>
            </a:fld>
            <a:endParaRPr lang="en-GB"/>
          </a:p>
        </p:txBody>
      </p:sp>
    </p:spTree>
    <p:extLst>
      <p:ext uri="{BB962C8B-B14F-4D97-AF65-F5344CB8AC3E}">
        <p14:creationId xmlns:p14="http://schemas.microsoft.com/office/powerpoint/2010/main" val="3520746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327FB-03F6-9F11-5676-F7F523961F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E53699-3580-DF75-6D37-FD77D37520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F20B08-53DF-6A00-F001-322F7049205F}"/>
              </a:ext>
            </a:extLst>
          </p:cNvPr>
          <p:cNvSpPr>
            <a:spLocks noGrp="1"/>
          </p:cNvSpPr>
          <p:nvPr>
            <p:ph type="body" idx="1"/>
          </p:nvPr>
        </p:nvSpPr>
        <p:spPr/>
        <p:txBody>
          <a:bodyPr/>
          <a:lstStyle/>
          <a:p>
            <a:pPr marL="546100" indent="-457200" algn="just">
              <a:lnSpc>
                <a:spcPct val="90000"/>
              </a:lnSpc>
              <a:buSzPct val="100000"/>
              <a:buFont typeface="Wingdings" panose="05000000000000000000" pitchFamily="2" charset="2"/>
              <a:buChar char="ü"/>
              <a:tabLst>
                <a:tab pos="354330" algn="l"/>
              </a:tabLst>
            </a:pPr>
            <a:r>
              <a:rPr lang="cs-CZ" sz="1200" b="1" noProof="0" dirty="0"/>
              <a:t>V podmínkách nedokonalé konkurence na trhu práce jsou firmy na tento trh přicházející v postavení cenových tvůrců. Základním rysem nedokonale konkurenčního trhu práce je rostoucí křivka individuální nabídky práce (tj. nabídky práce jedné firmě). Aby firma mohla najmout další jednotku práce, musí zaplatit vyšší mzdovou sazbu. Rostoucí funkce nabídky práce je totožná s rostoucí funkcí průměrných nákladů na faktor práce (AFCL).</a:t>
            </a:r>
          </a:p>
          <a:p>
            <a:pPr marL="546100" indent="-457200" algn="just">
              <a:lnSpc>
                <a:spcPct val="90000"/>
              </a:lnSpc>
              <a:buSzPct val="100000"/>
              <a:buFont typeface="Wingdings" panose="05000000000000000000" pitchFamily="2" charset="2"/>
              <a:buChar char="ü"/>
              <a:tabLst>
                <a:tab pos="354330" algn="l"/>
              </a:tabLst>
            </a:pPr>
            <a:r>
              <a:rPr lang="cs-CZ" sz="1200" b="1" noProof="0" dirty="0"/>
              <a:t>Z rostoucí funkce individuální nabídky práce plyne, že rostoucí musí být i funkce mezních nákladů na faktor práce. Funkce MFCL je nejen rostoucí, ale roste dokonce rychlejším tempem než funkce individuální nabídky práce, resp. AFCL. Platí-li firma za každou dodatečnou jednotku práce vyšší mzdovou sazbu, musí tuto mzdovou sazbu zaplatit všem již zapojeným jednotkám práce. Mezní náklady na dodatečnou jednotku práce budou vyšší než mzdová sazba rovnající se průměrným nákladům na faktor práce: MFCL &gt; w. Tento závěr plyne i z formální úpravy výrazu pro MFCL – viz vztah (13.6). Uvedené souvislosti znázorňuje obrázek na následujícím snímku.</a:t>
            </a:r>
          </a:p>
        </p:txBody>
      </p:sp>
      <p:sp>
        <p:nvSpPr>
          <p:cNvPr id="4" name="Slide Number Placeholder 3">
            <a:extLst>
              <a:ext uri="{FF2B5EF4-FFF2-40B4-BE49-F238E27FC236}">
                <a16:creationId xmlns:a16="http://schemas.microsoft.com/office/drawing/2014/main" id="{1883DF3D-E7D5-B177-EBC5-8F05C96D6B68}"/>
              </a:ext>
            </a:extLst>
          </p:cNvPr>
          <p:cNvSpPr>
            <a:spLocks noGrp="1"/>
          </p:cNvSpPr>
          <p:nvPr>
            <p:ph type="sldNum" sz="quarter" idx="5"/>
          </p:nvPr>
        </p:nvSpPr>
        <p:spPr/>
        <p:txBody>
          <a:bodyPr/>
          <a:lstStyle/>
          <a:p>
            <a:fld id="{B6B4AD3D-6C93-44BC-9123-10DDA05B8073}" type="slidenum">
              <a:rPr lang="en-GB" smtClean="0"/>
              <a:t>32</a:t>
            </a:fld>
            <a:endParaRPr lang="en-GB"/>
          </a:p>
        </p:txBody>
      </p:sp>
    </p:spTree>
    <p:extLst>
      <p:ext uri="{BB962C8B-B14F-4D97-AF65-F5344CB8AC3E}">
        <p14:creationId xmlns:p14="http://schemas.microsoft.com/office/powerpoint/2010/main" val="32728708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21F6A-0AB5-0E55-07E2-3F3A1EA325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88FB50-DB49-6AD6-0E25-5939D239A9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E9C918-A57D-4F88-4A44-1A914AE38DA7}"/>
              </a:ext>
            </a:extLst>
          </p:cNvPr>
          <p:cNvSpPr>
            <a:spLocks noGrp="1"/>
          </p:cNvSpPr>
          <p:nvPr>
            <p:ph type="body" idx="1"/>
          </p:nvPr>
        </p:nvSpPr>
        <p:spPr/>
        <p:txBody>
          <a:bodyPr/>
          <a:lstStyle/>
          <a:p>
            <a:pPr marL="546100" indent="-457200" algn="just">
              <a:lnSpc>
                <a:spcPct val="90000"/>
              </a:lnSpc>
              <a:buSzPct val="100000"/>
              <a:buFont typeface="Wingdings" panose="05000000000000000000" pitchFamily="2" charset="2"/>
              <a:buChar char="ü"/>
              <a:tabLst>
                <a:tab pos="354330" algn="l"/>
              </a:tabLst>
            </a:pPr>
            <a:endParaRPr lang="cs-CZ" sz="1200" b="1" noProof="0" dirty="0"/>
          </a:p>
        </p:txBody>
      </p:sp>
      <p:sp>
        <p:nvSpPr>
          <p:cNvPr id="4" name="Slide Number Placeholder 3">
            <a:extLst>
              <a:ext uri="{FF2B5EF4-FFF2-40B4-BE49-F238E27FC236}">
                <a16:creationId xmlns:a16="http://schemas.microsoft.com/office/drawing/2014/main" id="{431CC8D0-E569-D6C0-27B4-F59532256FB8}"/>
              </a:ext>
            </a:extLst>
          </p:cNvPr>
          <p:cNvSpPr>
            <a:spLocks noGrp="1"/>
          </p:cNvSpPr>
          <p:nvPr>
            <p:ph type="sldNum" sz="quarter" idx="5"/>
          </p:nvPr>
        </p:nvSpPr>
        <p:spPr/>
        <p:txBody>
          <a:bodyPr/>
          <a:lstStyle/>
          <a:p>
            <a:fld id="{B6B4AD3D-6C93-44BC-9123-10DDA05B8073}" type="slidenum">
              <a:rPr lang="en-GB" smtClean="0"/>
              <a:t>33</a:t>
            </a:fld>
            <a:endParaRPr lang="en-GB"/>
          </a:p>
        </p:txBody>
      </p:sp>
    </p:spTree>
    <p:extLst>
      <p:ext uri="{BB962C8B-B14F-4D97-AF65-F5344CB8AC3E}">
        <p14:creationId xmlns:p14="http://schemas.microsoft.com/office/powerpoint/2010/main" val="22516016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AF478-84BE-D5EC-E1DA-18CA0523CF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437C1F-EF92-5A2C-C93A-040AF641B9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8B62B3-783D-8F28-FD9B-654035B8C972}"/>
              </a:ext>
            </a:extLst>
          </p:cNvPr>
          <p:cNvSpPr>
            <a:spLocks noGrp="1"/>
          </p:cNvSpPr>
          <p:nvPr>
            <p:ph type="body" idx="1"/>
          </p:nvPr>
        </p:nvSpPr>
        <p:spPr/>
        <p:txBody>
          <a:bodyPr/>
          <a:lstStyle/>
          <a:p>
            <a:pPr>
              <a:buNone/>
            </a:pPr>
            <a:r>
              <a:rPr lang="cs-CZ" sz="1800" noProof="0" dirty="0">
                <a:solidFill>
                  <a:srgbClr val="000000"/>
                </a:solidFill>
                <a:effectLst/>
                <a:latin typeface="Times New Roman" panose="02020603050405020304" pitchFamily="18" charset="0"/>
              </a:rPr>
              <a:t>Optimální množství práce najímané firmou, která je cenovým tvůrcem na trhu výstupu i práce je opět determinováno rovností MRPL a MFCL. Jinými slovy, firma bude zvyšovat počet zapojených jednotek práce tak dlouho, dokud budou tyto dodatečné jednotky práce zvyšovat více příjmy než náklady. Volbu optimálního množství najímané práce znázorňuje obrázek. </a:t>
            </a:r>
            <a:endParaRPr lang="cs-CZ" noProof="0" dirty="0"/>
          </a:p>
        </p:txBody>
      </p:sp>
      <p:sp>
        <p:nvSpPr>
          <p:cNvPr id="4" name="Slide Number Placeholder 3">
            <a:extLst>
              <a:ext uri="{FF2B5EF4-FFF2-40B4-BE49-F238E27FC236}">
                <a16:creationId xmlns:a16="http://schemas.microsoft.com/office/drawing/2014/main" id="{20E8A64E-8B83-E64B-3A46-8D02AC1756A7}"/>
              </a:ext>
            </a:extLst>
          </p:cNvPr>
          <p:cNvSpPr>
            <a:spLocks noGrp="1"/>
          </p:cNvSpPr>
          <p:nvPr>
            <p:ph type="sldNum" sz="quarter" idx="5"/>
          </p:nvPr>
        </p:nvSpPr>
        <p:spPr/>
        <p:txBody>
          <a:bodyPr/>
          <a:lstStyle/>
          <a:p>
            <a:fld id="{B6B4AD3D-6C93-44BC-9123-10DDA05B8073}" type="slidenum">
              <a:rPr lang="en-GB" smtClean="0"/>
              <a:t>34</a:t>
            </a:fld>
            <a:endParaRPr lang="en-GB"/>
          </a:p>
        </p:txBody>
      </p:sp>
    </p:spTree>
    <p:extLst>
      <p:ext uri="{BB962C8B-B14F-4D97-AF65-F5344CB8AC3E}">
        <p14:creationId xmlns:p14="http://schemas.microsoft.com/office/powerpoint/2010/main" val="34146468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8EE1C-DE75-F23E-C561-060F2B16CE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BE4A27-3106-0BEF-077E-186F42E8F1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FEDC5D-2D14-DFDA-B34C-922FAE6ED090}"/>
              </a:ext>
            </a:extLst>
          </p:cNvPr>
          <p:cNvSpPr>
            <a:spLocks noGrp="1"/>
          </p:cNvSpPr>
          <p:nvPr>
            <p:ph type="body" idx="1"/>
          </p:nvPr>
        </p:nvSpPr>
        <p:spPr/>
        <p:txBody>
          <a:bodyPr/>
          <a:lstStyle/>
          <a:p>
            <a:pPr>
              <a:buNone/>
            </a:pPr>
            <a:r>
              <a:rPr lang="cs-CZ" sz="1800" noProof="0" dirty="0">
                <a:solidFill>
                  <a:srgbClr val="000000"/>
                </a:solidFill>
                <a:effectLst/>
                <a:latin typeface="Times New Roman" panose="02020603050405020304" pitchFamily="18" charset="0"/>
              </a:rPr>
              <a:t>Výhoda nedokonalé konkurence na trhu práce spojenou s omezeným počtem kupujících bude firma realizovat při určení výše mzdové sazby, kterou tomuto optimálnímu množství jednotek práce zaplatí. Mzdová sazba nebude odpovídat průsečíku MRPL a MFCL (nebude na úrovni w1), ale bude stanovena na nižší úrovni w2. Je to současně taková úroveň mzdové sazby, za kterou ji jsou ochotni její vlastnící pronajímat. Vyšrafovaná plocha znázorňuje výhodu jedné z omezeného počtu firem kupujících práci.</a:t>
            </a:r>
            <a:endParaRPr lang="cs-CZ" sz="1200" b="1" noProof="0" dirty="0"/>
          </a:p>
        </p:txBody>
      </p:sp>
      <p:sp>
        <p:nvSpPr>
          <p:cNvPr id="4" name="Slide Number Placeholder 3">
            <a:extLst>
              <a:ext uri="{FF2B5EF4-FFF2-40B4-BE49-F238E27FC236}">
                <a16:creationId xmlns:a16="http://schemas.microsoft.com/office/drawing/2014/main" id="{7419CD13-3595-4020-9871-51F20244337B}"/>
              </a:ext>
            </a:extLst>
          </p:cNvPr>
          <p:cNvSpPr>
            <a:spLocks noGrp="1"/>
          </p:cNvSpPr>
          <p:nvPr>
            <p:ph type="sldNum" sz="quarter" idx="5"/>
          </p:nvPr>
        </p:nvSpPr>
        <p:spPr/>
        <p:txBody>
          <a:bodyPr/>
          <a:lstStyle/>
          <a:p>
            <a:fld id="{B6B4AD3D-6C93-44BC-9123-10DDA05B8073}" type="slidenum">
              <a:rPr lang="en-GB" smtClean="0"/>
              <a:t>35</a:t>
            </a:fld>
            <a:endParaRPr lang="en-GB"/>
          </a:p>
        </p:txBody>
      </p:sp>
    </p:spTree>
    <p:extLst>
      <p:ext uri="{BB962C8B-B14F-4D97-AF65-F5344CB8AC3E}">
        <p14:creationId xmlns:p14="http://schemas.microsoft.com/office/powerpoint/2010/main" val="2136844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F7889-3A3A-0CD8-A861-F989BD15A3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2B8B38-6A18-42E5-6AF2-3F147A2634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4CD8BE-7261-FDF0-813F-2B9BC376BA0D}"/>
              </a:ext>
            </a:extLst>
          </p:cNvPr>
          <p:cNvSpPr>
            <a:spLocks noGrp="1"/>
          </p:cNvSpPr>
          <p:nvPr>
            <p:ph type="body" idx="1"/>
          </p:nvPr>
        </p:nvSpPr>
        <p:spPr/>
        <p:txBody>
          <a:bodyPr/>
          <a:lstStyle/>
          <a:p>
            <a:pPr>
              <a:buNone/>
            </a:pPr>
            <a:r>
              <a:rPr lang="cs-CZ" sz="1800" noProof="0" dirty="0">
                <a:solidFill>
                  <a:srgbClr val="000000"/>
                </a:solidFill>
                <a:effectLst/>
                <a:latin typeface="Times New Roman" panose="02020603050405020304" pitchFamily="18" charset="0"/>
              </a:rPr>
              <a:t>Konstrukce křivky poptávky firmy (např. monopsonu) po práci tak, jak tomu bylo v předcházejících případech, není v tomto případě možná – neexistuje totiž fixní mzdová </a:t>
            </a:r>
            <a:endParaRPr lang="cs-CZ" sz="2800" noProof="0" dirty="0"/>
          </a:p>
          <a:p>
            <a:pPr>
              <a:buNone/>
            </a:pPr>
            <a:r>
              <a:rPr lang="cs-CZ" sz="1800" noProof="0" dirty="0">
                <a:solidFill>
                  <a:srgbClr val="000000"/>
                </a:solidFill>
                <a:effectLst/>
                <a:latin typeface="Times New Roman" panose="02020603050405020304" pitchFamily="18" charset="0"/>
              </a:rPr>
              <a:t>sazba, kterou by firma brala v úvahu. To znamená, že </a:t>
            </a:r>
            <a:r>
              <a:rPr lang="cs-CZ" sz="1800" b="1" i="1" noProof="0" dirty="0">
                <a:solidFill>
                  <a:srgbClr val="000000"/>
                </a:solidFill>
                <a:effectLst/>
                <a:latin typeface="Times New Roman" panose="02020603050405020304" pitchFamily="18" charset="0"/>
              </a:rPr>
              <a:t>křivka poptávky monopsonu po práci nelze zkonstruovat </a:t>
            </a:r>
            <a:r>
              <a:rPr lang="cs-CZ" sz="1800" noProof="0" dirty="0">
                <a:solidFill>
                  <a:srgbClr val="000000"/>
                </a:solidFill>
                <a:effectLst/>
                <a:latin typeface="Times New Roman" panose="02020603050405020304" pitchFamily="18" charset="0"/>
              </a:rPr>
              <a:t>(srovnej s nemožností zkonstruovat křivku nabídky monopolu) a křivka DL reálně neexistuje. Jediné, co můžeme určit, je, že při mzdové sazbě w2 bude monopson najímat L1* jednotek práce. Jiný bod na křivce SL by považoval monopson za nejlepší kombinací reálně vyplacené mzdové sazby a množství práce pouze tehdy, kdyby došlo k nějakým vnějším změnám ovlivňujícím MRPL. </a:t>
            </a:r>
            <a:endParaRPr lang="cs-CZ" sz="2800" noProof="0" dirty="0"/>
          </a:p>
          <a:p>
            <a:pPr>
              <a:buNone/>
            </a:pPr>
            <a:r>
              <a:rPr lang="cs-CZ" sz="1800" i="1" noProof="0" dirty="0">
                <a:solidFill>
                  <a:srgbClr val="000000"/>
                </a:solidFill>
                <a:effectLst/>
                <a:latin typeface="Times New Roman" panose="02020603050405020304" pitchFamily="18" charset="0"/>
              </a:rPr>
              <a:t>Kdyby např. podstatně vzrostla poptávka po výstupu firmy, nebo došlo k výraznému zdokonalení technologie, posunula by se křivka MRPL směrem nahoru, takže by firma najímala větší množství práce za vyšší mzdovou sazbu.</a:t>
            </a:r>
            <a:endParaRPr lang="cs-CZ" sz="1200" b="1" noProof="0" dirty="0"/>
          </a:p>
        </p:txBody>
      </p:sp>
      <p:sp>
        <p:nvSpPr>
          <p:cNvPr id="4" name="Slide Number Placeholder 3">
            <a:extLst>
              <a:ext uri="{FF2B5EF4-FFF2-40B4-BE49-F238E27FC236}">
                <a16:creationId xmlns:a16="http://schemas.microsoft.com/office/drawing/2014/main" id="{CCE48FF1-6A28-D8DE-E649-AD5691A0E40B}"/>
              </a:ext>
            </a:extLst>
          </p:cNvPr>
          <p:cNvSpPr>
            <a:spLocks noGrp="1"/>
          </p:cNvSpPr>
          <p:nvPr>
            <p:ph type="sldNum" sz="quarter" idx="5"/>
          </p:nvPr>
        </p:nvSpPr>
        <p:spPr/>
        <p:txBody>
          <a:bodyPr/>
          <a:lstStyle/>
          <a:p>
            <a:fld id="{B6B4AD3D-6C93-44BC-9123-10DDA05B8073}" type="slidenum">
              <a:rPr lang="en-GB" smtClean="0"/>
              <a:t>36</a:t>
            </a:fld>
            <a:endParaRPr lang="en-GB"/>
          </a:p>
        </p:txBody>
      </p:sp>
    </p:spTree>
    <p:extLst>
      <p:ext uri="{BB962C8B-B14F-4D97-AF65-F5344CB8AC3E}">
        <p14:creationId xmlns:p14="http://schemas.microsoft.com/office/powerpoint/2010/main" val="4284315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B4AD3D-6C93-44BC-9123-10DDA05B8073}" type="slidenum">
              <a:rPr lang="en-GB" smtClean="0"/>
              <a:t>4</a:t>
            </a:fld>
            <a:endParaRPr lang="en-GB"/>
          </a:p>
        </p:txBody>
      </p:sp>
    </p:spTree>
    <p:extLst>
      <p:ext uri="{BB962C8B-B14F-4D97-AF65-F5344CB8AC3E}">
        <p14:creationId xmlns:p14="http://schemas.microsoft.com/office/powerpoint/2010/main" val="3348365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960CF-F4B0-1CC9-B9CA-C2C5C828EA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065A2B-C2B6-75C1-2668-24A8D8857C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42B323-9EBD-2077-3AD1-6D88DBD14064}"/>
              </a:ext>
            </a:extLst>
          </p:cNvPr>
          <p:cNvSpPr>
            <a:spLocks noGrp="1"/>
          </p:cNvSpPr>
          <p:nvPr>
            <p:ph type="body" idx="1"/>
          </p:nvPr>
        </p:nvSpPr>
        <p:spPr/>
        <p:txBody>
          <a:bodyPr/>
          <a:lstStyle/>
          <a:p>
            <a:pPr>
              <a:buNone/>
            </a:pPr>
            <a:endParaRPr lang="cs-CZ" sz="1200" b="1" noProof="0" dirty="0"/>
          </a:p>
        </p:txBody>
      </p:sp>
      <p:sp>
        <p:nvSpPr>
          <p:cNvPr id="4" name="Slide Number Placeholder 3">
            <a:extLst>
              <a:ext uri="{FF2B5EF4-FFF2-40B4-BE49-F238E27FC236}">
                <a16:creationId xmlns:a16="http://schemas.microsoft.com/office/drawing/2014/main" id="{F2DC7845-F5CA-11B1-B098-D64FC917D114}"/>
              </a:ext>
            </a:extLst>
          </p:cNvPr>
          <p:cNvSpPr>
            <a:spLocks noGrp="1"/>
          </p:cNvSpPr>
          <p:nvPr>
            <p:ph type="sldNum" sz="quarter" idx="5"/>
          </p:nvPr>
        </p:nvSpPr>
        <p:spPr/>
        <p:txBody>
          <a:bodyPr/>
          <a:lstStyle/>
          <a:p>
            <a:fld id="{B6B4AD3D-6C93-44BC-9123-10DDA05B8073}" type="slidenum">
              <a:rPr lang="en-GB" smtClean="0"/>
              <a:t>37</a:t>
            </a:fld>
            <a:endParaRPr lang="en-GB"/>
          </a:p>
        </p:txBody>
      </p:sp>
    </p:spTree>
    <p:extLst>
      <p:ext uri="{BB962C8B-B14F-4D97-AF65-F5344CB8AC3E}">
        <p14:creationId xmlns:p14="http://schemas.microsoft.com/office/powerpoint/2010/main" val="22131059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9836C-F552-F8B7-DE5B-55627EE793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CDCCD2-3C95-AEE7-7ADA-C395766F61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6A3CBF-07C2-59F6-20DF-335C43AD1A8B}"/>
              </a:ext>
            </a:extLst>
          </p:cNvPr>
          <p:cNvSpPr>
            <a:spLocks noGrp="1"/>
          </p:cNvSpPr>
          <p:nvPr>
            <p:ph type="body" idx="1"/>
          </p:nvPr>
        </p:nvSpPr>
        <p:spPr/>
        <p:txBody>
          <a:bodyPr/>
          <a:lstStyle/>
          <a:p>
            <a:pPr marL="660400" indent="-571500" algn="just">
              <a:lnSpc>
                <a:spcPct val="90000"/>
              </a:lnSpc>
              <a:buSzPct val="100000"/>
              <a:buFont typeface="Wingdings" panose="05000000000000000000" pitchFamily="2" charset="2"/>
              <a:buChar char="§"/>
              <a:tabLst>
                <a:tab pos="354330" algn="l"/>
              </a:tabLst>
            </a:pPr>
            <a:r>
              <a:rPr lang="cs-CZ" sz="1200" b="1" noProof="0" dirty="0">
                <a:solidFill>
                  <a:schemeClr val="tx1"/>
                </a:solidFill>
                <a:ea typeface="Arial" panose="020B0604020202020204" pitchFamily="34" charset="0"/>
              </a:rPr>
              <a:t>Poznámka: Mezní míra technické substituce kapitálu prací by se v bodě nákladového optima rovnala nikoliv poměru cen práce a kapitálu w/r, ale poměru mezních nákladů na faktor práce a kapitálu MFCL / MFCK.</a:t>
            </a:r>
          </a:p>
          <a:p>
            <a:pPr marL="660400" indent="-571500" algn="just">
              <a:lnSpc>
                <a:spcPct val="90000"/>
              </a:lnSpc>
              <a:buSzPct val="100000"/>
              <a:buFont typeface="Wingdings" panose="05000000000000000000" pitchFamily="2" charset="2"/>
              <a:buChar char="§"/>
              <a:tabLst>
                <a:tab pos="354330" algn="l"/>
              </a:tabLst>
            </a:pPr>
            <a:endParaRPr lang="cs-CZ" sz="1200" b="1" noProof="0" dirty="0">
              <a:solidFill>
                <a:schemeClr val="tx1"/>
              </a:solidFill>
              <a:ea typeface="Arial" panose="020B0604020202020204" pitchFamily="34" charset="0"/>
            </a:endParaRPr>
          </a:p>
          <a:p>
            <a:pPr marL="660400" indent="-571500" algn="just">
              <a:lnSpc>
                <a:spcPct val="90000"/>
              </a:lnSpc>
              <a:buSzPct val="100000"/>
              <a:buFont typeface="Wingdings" panose="05000000000000000000" pitchFamily="2" charset="2"/>
              <a:buChar char="§"/>
              <a:tabLst>
                <a:tab pos="354330" algn="l"/>
              </a:tabLst>
            </a:pPr>
            <a:endParaRPr lang="cs-CZ" sz="1200" b="1" noProof="0" dirty="0">
              <a:solidFill>
                <a:schemeClr val="tx1"/>
              </a:solidFill>
              <a:ea typeface="Arial" panose="020B0604020202020204" pitchFamily="34" charset="0"/>
            </a:endParaRPr>
          </a:p>
          <a:p>
            <a:pPr marL="660400" indent="-571500" algn="just">
              <a:lnSpc>
                <a:spcPct val="90000"/>
              </a:lnSpc>
              <a:buSzPct val="100000"/>
              <a:buFont typeface="Wingdings" panose="05000000000000000000" pitchFamily="2" charset="2"/>
              <a:buChar char="§"/>
              <a:tabLst>
                <a:tab pos="354330" algn="l"/>
              </a:tabLst>
            </a:pPr>
            <a:r>
              <a:rPr lang="cs-CZ" sz="1200" b="1" noProof="0" dirty="0">
                <a:solidFill>
                  <a:schemeClr val="tx1"/>
                </a:solidFill>
                <a:ea typeface="Arial" panose="020B0604020202020204" pitchFamily="34" charset="0"/>
              </a:rPr>
              <a:t>Pravidlo nejnižších nákladů determinuje pouze nejlevnější kombinaci práce a kapitálu při výrobě daného výstupu. Vyjadřuje proporce mezi používanými vstupy, ale nikoliv jejich absolutní objem. Neobsahuje žádné informace o tom, zda je tento výstup současně výstupem optimálním, tj. zda při jeho výrobě firma maximalizuje zisk. To můžeme zjistit, vezmeme-li v úvahu změnu příjmů firmy, kterou způsobí dodatečná jednotka práce či kapitálu svým fungováním.</a:t>
            </a:r>
          </a:p>
          <a:p>
            <a:pPr>
              <a:buNone/>
            </a:pPr>
            <a:endParaRPr lang="cs-CZ" sz="1200" b="1" noProof="0" dirty="0"/>
          </a:p>
        </p:txBody>
      </p:sp>
      <p:sp>
        <p:nvSpPr>
          <p:cNvPr id="4" name="Slide Number Placeholder 3">
            <a:extLst>
              <a:ext uri="{FF2B5EF4-FFF2-40B4-BE49-F238E27FC236}">
                <a16:creationId xmlns:a16="http://schemas.microsoft.com/office/drawing/2014/main" id="{D857F84C-9E97-7E76-E794-D4565BE7395C}"/>
              </a:ext>
            </a:extLst>
          </p:cNvPr>
          <p:cNvSpPr>
            <a:spLocks noGrp="1"/>
          </p:cNvSpPr>
          <p:nvPr>
            <p:ph type="sldNum" sz="quarter" idx="5"/>
          </p:nvPr>
        </p:nvSpPr>
        <p:spPr/>
        <p:txBody>
          <a:bodyPr/>
          <a:lstStyle/>
          <a:p>
            <a:fld id="{B6B4AD3D-6C93-44BC-9123-10DDA05B8073}" type="slidenum">
              <a:rPr lang="en-GB" smtClean="0"/>
              <a:t>38</a:t>
            </a:fld>
            <a:endParaRPr lang="en-GB"/>
          </a:p>
        </p:txBody>
      </p:sp>
    </p:spTree>
    <p:extLst>
      <p:ext uri="{BB962C8B-B14F-4D97-AF65-F5344CB8AC3E}">
        <p14:creationId xmlns:p14="http://schemas.microsoft.com/office/powerpoint/2010/main" val="381998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0FFDD-7AB4-FDAE-46ED-D3890A81A2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E85322-C336-40B9-1EA3-5DE6844EBF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64D0B9-D4BB-32A9-F612-1B1055E58A08}"/>
              </a:ext>
            </a:extLst>
          </p:cNvPr>
          <p:cNvSpPr>
            <a:spLocks noGrp="1"/>
          </p:cNvSpPr>
          <p:nvPr>
            <p:ph type="body" idx="1"/>
          </p:nvPr>
        </p:nvSpPr>
        <p:spPr/>
        <p:txBody>
          <a:bodyPr/>
          <a:lstStyle/>
          <a:p>
            <a:pPr>
              <a:buNone/>
            </a:pPr>
            <a:r>
              <a:rPr lang="cs-CZ" sz="1200" b="1" noProof="0" dirty="0"/>
              <a:t>Poslední vztah) určuje jak proporci práce a kapitálu, při níž firma maximalizuje zisk, tak jejich absolutní množství. Takto formulované pravidlo maximalizace zisku je použitelné pro jakoukoliv kombinaci postavení firmy na trhu výstupu a vstupů, tj. ve všech námi zkoumaných případech.</a:t>
            </a:r>
          </a:p>
        </p:txBody>
      </p:sp>
      <p:sp>
        <p:nvSpPr>
          <p:cNvPr id="4" name="Slide Number Placeholder 3">
            <a:extLst>
              <a:ext uri="{FF2B5EF4-FFF2-40B4-BE49-F238E27FC236}">
                <a16:creationId xmlns:a16="http://schemas.microsoft.com/office/drawing/2014/main" id="{A3BC07DC-922D-CF15-BA78-A4EE91E06D9B}"/>
              </a:ext>
            </a:extLst>
          </p:cNvPr>
          <p:cNvSpPr>
            <a:spLocks noGrp="1"/>
          </p:cNvSpPr>
          <p:nvPr>
            <p:ph type="sldNum" sz="quarter" idx="5"/>
          </p:nvPr>
        </p:nvSpPr>
        <p:spPr/>
        <p:txBody>
          <a:bodyPr/>
          <a:lstStyle/>
          <a:p>
            <a:fld id="{B6B4AD3D-6C93-44BC-9123-10DDA05B8073}" type="slidenum">
              <a:rPr lang="en-GB" smtClean="0"/>
              <a:t>39</a:t>
            </a:fld>
            <a:endParaRPr lang="en-GB"/>
          </a:p>
        </p:txBody>
      </p:sp>
    </p:spTree>
    <p:extLst>
      <p:ext uri="{BB962C8B-B14F-4D97-AF65-F5344CB8AC3E}">
        <p14:creationId xmlns:p14="http://schemas.microsoft.com/office/powerpoint/2010/main" val="3715736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D5741-26EA-405A-0FDF-3BA49DB2A3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48F296-50DF-3912-FD8A-3AD25BA551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8C7092-C2B5-F58D-4460-295B23A624B3}"/>
              </a:ext>
            </a:extLst>
          </p:cNvPr>
          <p:cNvSpPr>
            <a:spLocks noGrp="1"/>
          </p:cNvSpPr>
          <p:nvPr>
            <p:ph type="body" idx="1"/>
          </p:nvPr>
        </p:nvSpPr>
        <p:spPr/>
        <p:txBody>
          <a:bodyPr/>
          <a:lstStyle/>
          <a:p>
            <a:pPr marL="546100" indent="-457200" algn="just">
              <a:lnSpc>
                <a:spcPct val="90000"/>
              </a:lnSpc>
              <a:buSzPct val="100000"/>
              <a:buFont typeface="Wingdings" panose="05000000000000000000" pitchFamily="2" charset="2"/>
              <a:buChar char="ü"/>
              <a:tabLst>
                <a:tab pos="354330" algn="l"/>
              </a:tabLst>
            </a:pPr>
            <a:endParaRPr lang="cs-CZ" sz="1200" b="1" noProof="0" dirty="0"/>
          </a:p>
          <a:p>
            <a:pPr>
              <a:buNone/>
            </a:pPr>
            <a:r>
              <a:rPr lang="en-GB" sz="1800" dirty="0" err="1">
                <a:solidFill>
                  <a:srgbClr val="000000"/>
                </a:solidFill>
                <a:effectLst/>
                <a:latin typeface="Times New Roman" panose="02020603050405020304" pitchFamily="18" charset="0"/>
              </a:rPr>
              <a:t>Podobně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jako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síla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plynoucí</a:t>
            </a:r>
            <a:r>
              <a:rPr lang="en-GB" sz="1800" dirty="0">
                <a:solidFill>
                  <a:srgbClr val="000000"/>
                </a:solidFill>
                <a:effectLst/>
                <a:latin typeface="Times New Roman" panose="02020603050405020304" pitchFamily="18" charset="0"/>
              </a:rPr>
              <a:t> z </a:t>
            </a:r>
            <a:r>
              <a:rPr lang="en-GB" sz="1800" dirty="0" err="1">
                <a:solidFill>
                  <a:srgbClr val="000000"/>
                </a:solidFill>
                <a:effectLst/>
                <a:latin typeface="Times New Roman" panose="02020603050405020304" pitchFamily="18" charset="0"/>
              </a:rPr>
              <a:t>výsadního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postavení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jediného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producenta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trhu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daného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statku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umožňovala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monopolu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aplikovat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politiku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cenové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diskriminace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může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monopson</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jako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jediný</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poptávající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daném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trhu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práce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uplatnit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politiku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cenové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diskriminace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Protože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práce</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mzdová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sazba</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přesnější</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tomto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případě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hovořit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nikoliv</a:t>
            </a:r>
            <a:r>
              <a:rPr lang="en-GB" sz="1800" dirty="0">
                <a:solidFill>
                  <a:srgbClr val="000000"/>
                </a:solidFill>
                <a:effectLst/>
                <a:latin typeface="Times New Roman" panose="02020603050405020304" pitchFamily="18" charset="0"/>
              </a:rPr>
              <a:t> o </a:t>
            </a:r>
            <a:r>
              <a:rPr lang="en-GB" sz="1800" dirty="0" err="1">
                <a:solidFill>
                  <a:srgbClr val="000000"/>
                </a:solidFill>
                <a:effectLst/>
                <a:latin typeface="Times New Roman" panose="02020603050405020304" pitchFamily="18" charset="0"/>
              </a:rPr>
              <a:t>cenové</a:t>
            </a:r>
            <a:r>
              <a:rPr lang="en-GB" sz="1800" dirty="0">
                <a:solidFill>
                  <a:srgbClr val="000000"/>
                </a:solidFill>
                <a:effectLst/>
                <a:latin typeface="Times New Roman" panose="02020603050405020304" pitchFamily="18" charset="0"/>
              </a:rPr>
              <a:t>, ale o </a:t>
            </a:r>
            <a:r>
              <a:rPr lang="en-GB" sz="1800" b="1" dirty="0" err="1">
                <a:solidFill>
                  <a:srgbClr val="000000"/>
                </a:solidFill>
                <a:effectLst/>
                <a:latin typeface="Times New Roman" panose="02020603050405020304" pitchFamily="18" charset="0"/>
              </a:rPr>
              <a:t>mzdové</a:t>
            </a:r>
            <a:r>
              <a:rPr lang="en-GB" sz="1800" b="1"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diskriminaci</a:t>
            </a:r>
            <a:r>
              <a:rPr lang="en-GB" sz="1800" dirty="0">
                <a:solidFill>
                  <a:srgbClr val="000000"/>
                </a:solidFill>
                <a:effectLst/>
                <a:latin typeface="Times New Roman" panose="02020603050405020304" pitchFamily="18" charset="0"/>
              </a:rPr>
              <a:t>. </a:t>
            </a:r>
            <a:endParaRPr lang="en-GB" dirty="0"/>
          </a:p>
          <a:p>
            <a:pPr>
              <a:buNone/>
            </a:pPr>
            <a:r>
              <a:rPr lang="en-GB" sz="1800" dirty="0" err="1">
                <a:solidFill>
                  <a:srgbClr val="000000"/>
                </a:solidFill>
                <a:effectLst/>
                <a:latin typeface="Times New Roman" panose="02020603050405020304" pitchFamily="18" charset="0"/>
              </a:rPr>
              <a:t>Předpokladem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mzdové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diskriminace</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schopnost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monopsonu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rozdělit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nabídku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práce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alespoň</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dva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segmenty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Kritériem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rozdělení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nabídky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práce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jednotlivé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části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jsou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rozdíly</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její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elasticitě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Pracovníci</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obou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segmentech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trhu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jsou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přitom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stejně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produktivní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Stanovení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rozdílných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mzdových</a:t>
            </a:r>
            <a:r>
              <a:rPr lang="en-GB" sz="1800" dirty="0">
                <a:solidFill>
                  <a:srgbClr val="000000"/>
                </a:solidFill>
                <a:effectLst/>
                <a:latin typeface="Times New Roman" panose="02020603050405020304" pitchFamily="18" charset="0"/>
              </a:rPr>
              <a:t> </a:t>
            </a:r>
            <a:endParaRPr lang="en-GB" dirty="0"/>
          </a:p>
          <a:p>
            <a:pPr>
              <a:buNone/>
            </a:pPr>
            <a:r>
              <a:rPr lang="en-GB" sz="1800" dirty="0" err="1">
                <a:solidFill>
                  <a:srgbClr val="000000"/>
                </a:solidFill>
                <a:effectLst/>
                <a:latin typeface="Times New Roman" panose="02020603050405020304" pitchFamily="18" charset="0"/>
              </a:rPr>
              <a:t>sazeb</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pracovníkům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stejné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profese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znázorňuje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obrázek</a:t>
            </a:r>
            <a:r>
              <a:rPr lang="en-GB" sz="1800" dirty="0">
                <a:solidFill>
                  <a:srgbClr val="000000"/>
                </a:solidFill>
                <a:effectLst/>
                <a:latin typeface="Times New Roman" panose="02020603050405020304" pitchFamily="18" charset="0"/>
              </a:rPr>
              <a:t>.</a:t>
            </a:r>
            <a:endParaRPr lang="cs-CZ" sz="1200" b="1" noProof="0" dirty="0"/>
          </a:p>
          <a:p>
            <a:pPr marL="546100" indent="-457200" algn="just">
              <a:lnSpc>
                <a:spcPct val="90000"/>
              </a:lnSpc>
              <a:buSzPct val="100000"/>
              <a:buFont typeface="Wingdings" panose="05000000000000000000" pitchFamily="2" charset="2"/>
              <a:buChar char="ü"/>
              <a:tabLst>
                <a:tab pos="354330" algn="l"/>
              </a:tabLst>
            </a:pPr>
            <a:endParaRPr lang="cs-CZ" sz="1200" b="1" noProof="0" dirty="0"/>
          </a:p>
          <a:p>
            <a:pPr marL="546100" indent="-457200" algn="just">
              <a:lnSpc>
                <a:spcPct val="90000"/>
              </a:lnSpc>
              <a:buSzPct val="100000"/>
              <a:buFont typeface="Wingdings" panose="05000000000000000000" pitchFamily="2" charset="2"/>
              <a:buChar char="ü"/>
              <a:tabLst>
                <a:tab pos="354330" algn="l"/>
              </a:tabLst>
            </a:pPr>
            <a:endParaRPr lang="cs-CZ" sz="1200" b="1" noProof="0" dirty="0"/>
          </a:p>
          <a:p>
            <a:pPr marL="546100" indent="-457200" algn="just">
              <a:lnSpc>
                <a:spcPct val="90000"/>
              </a:lnSpc>
              <a:buSzPct val="100000"/>
              <a:buFont typeface="Wingdings" panose="05000000000000000000" pitchFamily="2" charset="2"/>
              <a:buChar char="ü"/>
              <a:tabLst>
                <a:tab pos="354330" algn="l"/>
              </a:tabLst>
            </a:pPr>
            <a:endParaRPr lang="cs-CZ" sz="1200" b="1" noProof="0" dirty="0"/>
          </a:p>
          <a:p>
            <a:pPr marL="546100" indent="-457200" algn="just">
              <a:lnSpc>
                <a:spcPct val="90000"/>
              </a:lnSpc>
              <a:buSzPct val="100000"/>
              <a:buFont typeface="Wingdings" panose="05000000000000000000" pitchFamily="2" charset="2"/>
              <a:buChar char="ü"/>
              <a:tabLst>
                <a:tab pos="354330" algn="l"/>
              </a:tabLst>
            </a:pPr>
            <a:r>
              <a:rPr lang="cs-CZ" sz="1200" b="1" noProof="0" dirty="0"/>
              <a:t>Poznámka: nejčastější praktickou aplikaci principu mzdové diskriminace nadcházíme v rozdílných mzdových sazbách žen a mužů vykonávajících stejnou profesi. Nabídka práce žen bývá totiž z řady důvodů méně elastická než nabídka práce muže.</a:t>
            </a:r>
          </a:p>
        </p:txBody>
      </p:sp>
      <p:sp>
        <p:nvSpPr>
          <p:cNvPr id="4" name="Slide Number Placeholder 3">
            <a:extLst>
              <a:ext uri="{FF2B5EF4-FFF2-40B4-BE49-F238E27FC236}">
                <a16:creationId xmlns:a16="http://schemas.microsoft.com/office/drawing/2014/main" id="{85C277F3-4B0A-2E10-61C9-8BA801D739CE}"/>
              </a:ext>
            </a:extLst>
          </p:cNvPr>
          <p:cNvSpPr>
            <a:spLocks noGrp="1"/>
          </p:cNvSpPr>
          <p:nvPr>
            <p:ph type="sldNum" sz="quarter" idx="5"/>
          </p:nvPr>
        </p:nvSpPr>
        <p:spPr/>
        <p:txBody>
          <a:bodyPr/>
          <a:lstStyle/>
          <a:p>
            <a:fld id="{B6B4AD3D-6C93-44BC-9123-10DDA05B8073}" type="slidenum">
              <a:rPr lang="en-GB" smtClean="0"/>
              <a:t>40</a:t>
            </a:fld>
            <a:endParaRPr lang="en-GB"/>
          </a:p>
        </p:txBody>
      </p:sp>
    </p:spTree>
    <p:extLst>
      <p:ext uri="{BB962C8B-B14F-4D97-AF65-F5344CB8AC3E}">
        <p14:creationId xmlns:p14="http://schemas.microsoft.com/office/powerpoint/2010/main" val="41158690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886F4-85A0-937D-CE2F-67171E345F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0D7F10-D4D8-29E0-CC92-91CF490CE6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93EA0E-BF00-D96B-08D8-6B5577D2C06C}"/>
              </a:ext>
            </a:extLst>
          </p:cNvPr>
          <p:cNvSpPr>
            <a:spLocks noGrp="1"/>
          </p:cNvSpPr>
          <p:nvPr>
            <p:ph type="body" idx="1"/>
          </p:nvPr>
        </p:nvSpPr>
        <p:spPr/>
        <p:txBody>
          <a:bodyPr/>
          <a:lstStyle/>
          <a:p>
            <a:pPr marL="546100" indent="-457200" algn="just">
              <a:lnSpc>
                <a:spcPct val="90000"/>
              </a:lnSpc>
              <a:buSzPct val="100000"/>
              <a:buFont typeface="Wingdings" panose="05000000000000000000" pitchFamily="2" charset="2"/>
              <a:buChar char="ü"/>
              <a:tabLst>
                <a:tab pos="354330" algn="l"/>
              </a:tabLst>
            </a:pPr>
            <a:endParaRPr lang="cs-CZ" sz="1200" b="1" noProof="0" dirty="0"/>
          </a:p>
          <a:p>
            <a:pPr marL="546100" indent="-457200" algn="just">
              <a:lnSpc>
                <a:spcPct val="90000"/>
              </a:lnSpc>
              <a:buSzPct val="100000"/>
              <a:buFont typeface="Wingdings" panose="05000000000000000000" pitchFamily="2" charset="2"/>
              <a:buChar char="ü"/>
              <a:tabLst>
                <a:tab pos="354330" algn="l"/>
              </a:tabLst>
            </a:pPr>
            <a:endParaRPr lang="cs-CZ" sz="1200" b="1" noProof="0" dirty="0"/>
          </a:p>
        </p:txBody>
      </p:sp>
      <p:sp>
        <p:nvSpPr>
          <p:cNvPr id="4" name="Slide Number Placeholder 3">
            <a:extLst>
              <a:ext uri="{FF2B5EF4-FFF2-40B4-BE49-F238E27FC236}">
                <a16:creationId xmlns:a16="http://schemas.microsoft.com/office/drawing/2014/main" id="{F85F076D-9658-C2F0-9CF9-0D87AB764FF6}"/>
              </a:ext>
            </a:extLst>
          </p:cNvPr>
          <p:cNvSpPr>
            <a:spLocks noGrp="1"/>
          </p:cNvSpPr>
          <p:nvPr>
            <p:ph type="sldNum" sz="quarter" idx="5"/>
          </p:nvPr>
        </p:nvSpPr>
        <p:spPr/>
        <p:txBody>
          <a:bodyPr/>
          <a:lstStyle/>
          <a:p>
            <a:fld id="{B6B4AD3D-6C93-44BC-9123-10DDA05B8073}" type="slidenum">
              <a:rPr lang="en-GB" smtClean="0"/>
              <a:t>41</a:t>
            </a:fld>
            <a:endParaRPr lang="en-GB"/>
          </a:p>
        </p:txBody>
      </p:sp>
    </p:spTree>
    <p:extLst>
      <p:ext uri="{BB962C8B-B14F-4D97-AF65-F5344CB8AC3E}">
        <p14:creationId xmlns:p14="http://schemas.microsoft.com/office/powerpoint/2010/main" val="34942255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7BBEE-8DF5-2A04-A78B-0E6363B0DF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62C5C6-B1CD-FA18-ABD9-54DE7B4927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1310B2-567C-169C-86CA-900735A516C0}"/>
              </a:ext>
            </a:extLst>
          </p:cNvPr>
          <p:cNvSpPr>
            <a:spLocks noGrp="1"/>
          </p:cNvSpPr>
          <p:nvPr>
            <p:ph type="body" idx="1"/>
          </p:nvPr>
        </p:nvSpPr>
        <p:spPr/>
        <p:txBody>
          <a:bodyPr/>
          <a:lstStyle/>
          <a:p>
            <a:pPr marL="546100" indent="-457200" algn="just">
              <a:lnSpc>
                <a:spcPct val="90000"/>
              </a:lnSpc>
              <a:buSzPct val="100000"/>
              <a:buFont typeface="Wingdings" panose="05000000000000000000" pitchFamily="2" charset="2"/>
              <a:buChar char="ü"/>
              <a:tabLst>
                <a:tab pos="354330" algn="l"/>
              </a:tabLst>
            </a:pPr>
            <a:endParaRPr lang="cs-CZ" sz="1200" b="1" noProof="0" dirty="0"/>
          </a:p>
          <a:p>
            <a:pPr marL="546100" indent="-457200" algn="just">
              <a:lnSpc>
                <a:spcPct val="90000"/>
              </a:lnSpc>
              <a:buSzPct val="100000"/>
              <a:buFont typeface="Wingdings" panose="05000000000000000000" pitchFamily="2" charset="2"/>
              <a:buChar char="ü"/>
              <a:tabLst>
                <a:tab pos="354330" algn="l"/>
              </a:tabLst>
            </a:pPr>
            <a:endParaRPr lang="cs-CZ" sz="1200" b="1" noProof="0" dirty="0"/>
          </a:p>
        </p:txBody>
      </p:sp>
      <p:sp>
        <p:nvSpPr>
          <p:cNvPr id="4" name="Slide Number Placeholder 3">
            <a:extLst>
              <a:ext uri="{FF2B5EF4-FFF2-40B4-BE49-F238E27FC236}">
                <a16:creationId xmlns:a16="http://schemas.microsoft.com/office/drawing/2014/main" id="{8CF4E9E3-8071-9B80-F280-D420E75CD78A}"/>
              </a:ext>
            </a:extLst>
          </p:cNvPr>
          <p:cNvSpPr>
            <a:spLocks noGrp="1"/>
          </p:cNvSpPr>
          <p:nvPr>
            <p:ph type="sldNum" sz="quarter" idx="5"/>
          </p:nvPr>
        </p:nvSpPr>
        <p:spPr/>
        <p:txBody>
          <a:bodyPr/>
          <a:lstStyle/>
          <a:p>
            <a:fld id="{B6B4AD3D-6C93-44BC-9123-10DDA05B8073}" type="slidenum">
              <a:rPr lang="en-GB" smtClean="0"/>
              <a:t>42</a:t>
            </a:fld>
            <a:endParaRPr lang="en-GB"/>
          </a:p>
        </p:txBody>
      </p:sp>
    </p:spTree>
    <p:extLst>
      <p:ext uri="{BB962C8B-B14F-4D97-AF65-F5344CB8AC3E}">
        <p14:creationId xmlns:p14="http://schemas.microsoft.com/office/powerpoint/2010/main" val="32227867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Optimální množství práce je L‘: právě při zapojení L‘ jednotek práce je největší svislá vzdálenost mezi funkcemi TR a TFCL, jsou stejné směrnice obou funkcí a jejich přírůstky se tedy rovnají (znaky) neboli MRPL = MFCL. Firma maximalizuje zisk. Dojde-li na trhu práce ke změně mzdové sazby (tj. současně MFCL), bude se měnit i optimální množství práce zapojované do výroby jednou firmou, jak ukazuje obrázek na následujícím snímku</a:t>
            </a:r>
            <a:r>
              <a:rPr lang="en-GB" dirty="0"/>
              <a:t>.</a:t>
            </a:r>
          </a:p>
        </p:txBody>
      </p:sp>
      <p:sp>
        <p:nvSpPr>
          <p:cNvPr id="4" name="Slide Number Placeholder 3"/>
          <p:cNvSpPr>
            <a:spLocks noGrp="1"/>
          </p:cNvSpPr>
          <p:nvPr>
            <p:ph type="sldNum" sz="quarter" idx="5"/>
          </p:nvPr>
        </p:nvSpPr>
        <p:spPr/>
        <p:txBody>
          <a:bodyPr/>
          <a:lstStyle/>
          <a:p>
            <a:fld id="{B6B4AD3D-6C93-44BC-9123-10DDA05B8073}" type="slidenum">
              <a:rPr lang="en-GB" smtClean="0"/>
              <a:t>9</a:t>
            </a:fld>
            <a:endParaRPr lang="en-GB"/>
          </a:p>
        </p:txBody>
      </p:sp>
    </p:spTree>
    <p:extLst>
      <p:ext uri="{BB962C8B-B14F-4D97-AF65-F5344CB8AC3E}">
        <p14:creationId xmlns:p14="http://schemas.microsoft.com/office/powerpoint/2010/main" val="72607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dirty="0"/>
              <a:t>Funkce poptávky firmy po práci nebude totožná s celou funkcí MRPL, ale bude tvořena pouze tou částí křivky MRPL, která je shora ohraničena maximem ARPL.</a:t>
            </a:r>
          </a:p>
          <a:p>
            <a:endParaRPr lang="en-GB" dirty="0"/>
          </a:p>
        </p:txBody>
      </p:sp>
      <p:sp>
        <p:nvSpPr>
          <p:cNvPr id="4" name="Slide Number Placeholder 3"/>
          <p:cNvSpPr>
            <a:spLocks noGrp="1"/>
          </p:cNvSpPr>
          <p:nvPr>
            <p:ph type="sldNum" sz="quarter" idx="5"/>
          </p:nvPr>
        </p:nvSpPr>
        <p:spPr/>
        <p:txBody>
          <a:bodyPr/>
          <a:lstStyle/>
          <a:p>
            <a:fld id="{B6B4AD3D-6C93-44BC-9123-10DDA05B8073}" type="slidenum">
              <a:rPr lang="en-GB" smtClean="0"/>
              <a:t>10</a:t>
            </a:fld>
            <a:endParaRPr lang="en-GB"/>
          </a:p>
        </p:txBody>
      </p:sp>
    </p:spTree>
    <p:extLst>
      <p:ext uri="{BB962C8B-B14F-4D97-AF65-F5344CB8AC3E}">
        <p14:creationId xmlns:p14="http://schemas.microsoft.com/office/powerpoint/2010/main" val="776034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Formování poptávky firmy po práci v situaci, kdy jsou všechny používané vstupy variabilní (v našem případě práce a kapitál), je podstatně složitější, než tomu bylo v předcházejícím případě pouze jednoho variabilního vstupu. Důvodem je vzájemná závislost vstupů: změna mzdové sazby nemusí vést jen ke změnám objemu práce, ale i ke změnám objemu kapitálu. Například při poklesu mzdové sazby hledá firma novou optimální kombinaci těchto vstupů, která může znamenat růst množství práce </a:t>
            </a:r>
          </a:p>
          <a:p>
            <a:r>
              <a:rPr lang="cs-CZ" noProof="0" dirty="0"/>
              <a:t>a pokles objemu kapitálu. Snížení objemu kapitálu ovlivní v důsledku křížové produktivity mezní produkt práce (viz matematický dodatek 5. kapitály), což se s ohledem na konstantní cenu výrobku A musí projevit na </a:t>
            </a:r>
            <a:r>
              <a:rPr lang="cs-CZ" b="1" noProof="0" dirty="0"/>
              <a:t>změnách MRPL (PA · MPL).</a:t>
            </a:r>
          </a:p>
          <a:p>
            <a:r>
              <a:rPr lang="cs-CZ" noProof="0" dirty="0"/>
              <a:t>Výchozím předpokladem formování dlouhodobé poptávky firmy po práci je změna mzdové sazby. Postup vysvětlení:</a:t>
            </a:r>
          </a:p>
          <a:p>
            <a:pPr marL="228600" indent="-228600">
              <a:buAutoNum type="arabicPeriod"/>
            </a:pPr>
            <a:r>
              <a:rPr lang="cs-CZ" noProof="0" dirty="0"/>
              <a:t>prostřednictvím </a:t>
            </a:r>
            <a:r>
              <a:rPr lang="cs-CZ" noProof="0" dirty="0" err="1"/>
              <a:t>izokvantové</a:t>
            </a:r>
            <a:r>
              <a:rPr lang="cs-CZ" noProof="0" dirty="0"/>
              <a:t> analýzy – dílčí efekty vyvolané poklesem mzdové sazby a jejich vliv na mezní produkt práce (tj. současně na příjem z mezního produktu práce MRPL). </a:t>
            </a:r>
          </a:p>
          <a:p>
            <a:pPr marL="228600" indent="-228600">
              <a:buAutoNum type="arabicPeriod"/>
            </a:pPr>
            <a:r>
              <a:rPr lang="cs-CZ" noProof="0" dirty="0"/>
              <a:t>vliv změny mzdové sazby na formování dlouhodobé křivky poptávky firmy po práci.</a:t>
            </a:r>
          </a:p>
        </p:txBody>
      </p:sp>
      <p:sp>
        <p:nvSpPr>
          <p:cNvPr id="4" name="Slide Number Placeholder 3"/>
          <p:cNvSpPr>
            <a:spLocks noGrp="1"/>
          </p:cNvSpPr>
          <p:nvPr>
            <p:ph type="sldNum" sz="quarter" idx="5"/>
          </p:nvPr>
        </p:nvSpPr>
        <p:spPr/>
        <p:txBody>
          <a:bodyPr/>
          <a:lstStyle/>
          <a:p>
            <a:fld id="{B6B4AD3D-6C93-44BC-9123-10DDA05B8073}" type="slidenum">
              <a:rPr lang="en-GB" smtClean="0"/>
              <a:t>12</a:t>
            </a:fld>
            <a:endParaRPr lang="en-GB"/>
          </a:p>
        </p:txBody>
      </p:sp>
    </p:spTree>
    <p:extLst>
      <p:ext uri="{BB962C8B-B14F-4D97-AF65-F5344CB8AC3E}">
        <p14:creationId xmlns:p14="http://schemas.microsoft.com/office/powerpoint/2010/main" val="164055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Pokles ceny práce z w1 na w2 způsobí za jinak nezměněných okolností změnu směrnice </a:t>
            </a:r>
            <a:r>
              <a:rPr lang="cs-CZ" noProof="0" dirty="0" err="1"/>
              <a:t>izokosty</a:t>
            </a:r>
            <a:r>
              <a:rPr lang="cs-CZ" noProof="0" dirty="0"/>
              <a:t>, která se stane plošší. Firma bude schopna se stejnými celkovými náklady vyrobit větší výstup reprezentovaný na obrázku izokvantou Q2. Z nákladového optima Q se přesune do nákladového optima S. Tato změna optimální kombinace vstupů představuje celkový efekt změny mzdové sazby.</a:t>
            </a:r>
          </a:p>
          <a:p>
            <a:r>
              <a:rPr lang="cs-CZ" noProof="0" dirty="0"/>
              <a:t>Celkový efekt změny mzdové sazby můžeme rozdělit na tři dílčí efekty: substituční efekt, produkční efekt a nákladový efekt.</a:t>
            </a:r>
          </a:p>
          <a:p>
            <a:endParaRPr lang="en-GB" dirty="0"/>
          </a:p>
        </p:txBody>
      </p:sp>
      <p:sp>
        <p:nvSpPr>
          <p:cNvPr id="4" name="Slide Number Placeholder 3"/>
          <p:cNvSpPr>
            <a:spLocks noGrp="1"/>
          </p:cNvSpPr>
          <p:nvPr>
            <p:ph type="sldNum" sz="quarter" idx="5"/>
          </p:nvPr>
        </p:nvSpPr>
        <p:spPr/>
        <p:txBody>
          <a:bodyPr/>
          <a:lstStyle/>
          <a:p>
            <a:fld id="{B6B4AD3D-6C93-44BC-9123-10DDA05B8073}" type="slidenum">
              <a:rPr lang="en-GB" smtClean="0"/>
              <a:t>13</a:t>
            </a:fld>
            <a:endParaRPr lang="en-GB"/>
          </a:p>
        </p:txBody>
      </p:sp>
    </p:spTree>
    <p:extLst>
      <p:ext uri="{BB962C8B-B14F-4D97-AF65-F5344CB8AC3E}">
        <p14:creationId xmlns:p14="http://schemas.microsoft.com/office/powerpoint/2010/main" val="3323148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01C61-E97D-21B3-901B-D2CEFB31E4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B6F2F1-7B8E-ED48-7C08-8B608D4B1D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9CE7EE-85C9-84A7-9E83-9EC2FDD0F1E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F049FD3-BC5A-2460-F518-4A19F63B57CC}"/>
              </a:ext>
            </a:extLst>
          </p:cNvPr>
          <p:cNvSpPr>
            <a:spLocks noGrp="1"/>
          </p:cNvSpPr>
          <p:nvPr>
            <p:ph type="sldNum" sz="quarter" idx="5"/>
          </p:nvPr>
        </p:nvSpPr>
        <p:spPr/>
        <p:txBody>
          <a:bodyPr/>
          <a:lstStyle/>
          <a:p>
            <a:fld id="{B6B4AD3D-6C93-44BC-9123-10DDA05B8073}" type="slidenum">
              <a:rPr lang="en-GB" smtClean="0"/>
              <a:t>14</a:t>
            </a:fld>
            <a:endParaRPr lang="en-GB"/>
          </a:p>
        </p:txBody>
      </p:sp>
    </p:spTree>
    <p:extLst>
      <p:ext uri="{BB962C8B-B14F-4D97-AF65-F5344CB8AC3E}">
        <p14:creationId xmlns:p14="http://schemas.microsoft.com/office/powerpoint/2010/main" val="1190855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52635-49AB-8D61-53A8-00B542938B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1DA295-EDA0-BF86-54C1-88991A4ED7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7ACD83-1360-DD1E-378D-A72DBBAF5F4E}"/>
              </a:ext>
            </a:extLst>
          </p:cNvPr>
          <p:cNvSpPr>
            <a:spLocks noGrp="1"/>
          </p:cNvSpPr>
          <p:nvPr>
            <p:ph type="body" idx="1"/>
          </p:nvPr>
        </p:nvSpPr>
        <p:spPr/>
        <p:txBody>
          <a:bodyPr/>
          <a:lstStyle/>
          <a:p>
            <a:r>
              <a:rPr lang="cs-CZ" noProof="0" dirty="0"/>
              <a:t>Přesněji řečeno, substituční efekt vytváří tlak na posun křivky MPL směrem dolů, což lépe vyjadřuje fakt, že dodatečná jednotka práce vytvoří v důsledku nedostatku kapitálu menší přírůstek výstupu, než kdyby měla k dispozici dostatečné množství kapitálu.</a:t>
            </a:r>
          </a:p>
          <a:p>
            <a:endParaRPr lang="cs-CZ" noProof="0" dirty="0"/>
          </a:p>
          <a:p>
            <a:r>
              <a:rPr lang="cs-CZ" noProof="0" dirty="0"/>
              <a:t>Produkční efekt ukazuje změnu optimální kombinace vstupů, která je spojena pouze se změnou výstupu firmy.</a:t>
            </a:r>
          </a:p>
          <a:p>
            <a:r>
              <a:rPr lang="cs-CZ" noProof="0" dirty="0"/>
              <a:t>Na obrázku </a:t>
            </a:r>
            <a:r>
              <a:rPr lang="cs-CZ" noProof="0" dirty="0" err="1"/>
              <a:t>sn</a:t>
            </a:r>
            <a:r>
              <a:rPr lang="cs-CZ" noProof="0" dirty="0"/>
              <a:t>. 13 je produkční efekt znázorněn posunem z bodu R do bodu S, z izokvanty Q1 na izokvantu Q2, tj. posunem po křivce rostoucího výstupu firmy (za implicitního předpokladu, že trh množství Q2 požaduje). Jak je zřejmé z grafu, produkční efekt je výsledkem zvětšení objemu obou vstupů.</a:t>
            </a:r>
          </a:p>
          <a:p>
            <a:r>
              <a:rPr lang="cs-CZ" noProof="0" dirty="0"/>
              <a:t>Z této skutečnosti vyplývá vliv produkčního efektu na mezní produkt práce: přítomnost většího množství kapitálu umožňuje větší produktivitu práce. MPL roste, což se projevuje v tendenci posunu křivky MPL směrem nahoru.</a:t>
            </a:r>
          </a:p>
        </p:txBody>
      </p:sp>
      <p:sp>
        <p:nvSpPr>
          <p:cNvPr id="4" name="Slide Number Placeholder 3">
            <a:extLst>
              <a:ext uri="{FF2B5EF4-FFF2-40B4-BE49-F238E27FC236}">
                <a16:creationId xmlns:a16="http://schemas.microsoft.com/office/drawing/2014/main" id="{14E605A7-ADE6-B442-988F-AA7FE6D31955}"/>
              </a:ext>
            </a:extLst>
          </p:cNvPr>
          <p:cNvSpPr>
            <a:spLocks noGrp="1"/>
          </p:cNvSpPr>
          <p:nvPr>
            <p:ph type="sldNum" sz="quarter" idx="5"/>
          </p:nvPr>
        </p:nvSpPr>
        <p:spPr/>
        <p:txBody>
          <a:bodyPr/>
          <a:lstStyle/>
          <a:p>
            <a:fld id="{B6B4AD3D-6C93-44BC-9123-10DDA05B8073}" type="slidenum">
              <a:rPr lang="en-GB" smtClean="0"/>
              <a:t>15</a:t>
            </a:fld>
            <a:endParaRPr lang="en-GB"/>
          </a:p>
        </p:txBody>
      </p:sp>
    </p:spTree>
    <p:extLst>
      <p:ext uri="{BB962C8B-B14F-4D97-AF65-F5344CB8AC3E}">
        <p14:creationId xmlns:p14="http://schemas.microsoft.com/office/powerpoint/2010/main" val="197394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6"/>
            <a:ext cx="1274720" cy="994283"/>
          </a:xfrm>
          <a:prstGeom prst="rect">
            <a:avLst/>
          </a:prstGeom>
        </p:spPr>
      </p:pic>
      <p:sp>
        <p:nvSpPr>
          <p:cNvPr id="7" name="Nadpis 1"/>
          <p:cNvSpPr>
            <a:spLocks noGrp="1"/>
          </p:cNvSpPr>
          <p:nvPr>
            <p:ph type="title" hasCustomPrompt="1"/>
          </p:nvPr>
        </p:nvSpPr>
        <p:spPr>
          <a:xfrm>
            <a:off x="335360" y="260650"/>
            <a:ext cx="6048672"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1"/>
            <a:ext cx="38608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1"/>
            <a:ext cx="1440160" cy="365125"/>
          </a:xfrm>
          <a:prstGeom prst="rect">
            <a:avLst/>
          </a:prstGeom>
        </p:spPr>
        <p:txBody>
          <a:bodyPr/>
          <a:lstStyle>
            <a:lvl1pPr algn="r">
              <a:defRPr/>
            </a:lvl1pPr>
          </a:lstStyle>
          <a:p>
            <a:fld id="{560808B9-4D1F-4069-9EB9-CD8802008F4E}"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6"/>
            <a:ext cx="1274720" cy="994283"/>
          </a:xfrm>
          <a:prstGeom prst="rect">
            <a:avLst/>
          </a:prstGeom>
        </p:spPr>
      </p:pic>
      <p:sp>
        <p:nvSpPr>
          <p:cNvPr id="7" name="Nadpis 1"/>
          <p:cNvSpPr>
            <a:spLocks noGrp="1"/>
          </p:cNvSpPr>
          <p:nvPr>
            <p:ph type="title" hasCustomPrompt="1"/>
          </p:nvPr>
        </p:nvSpPr>
        <p:spPr>
          <a:xfrm>
            <a:off x="335360" y="260650"/>
            <a:ext cx="6048672"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1"/>
            <a:ext cx="38608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1"/>
            <a:ext cx="1440160" cy="365125"/>
          </a:xfrm>
          <a:prstGeom prst="rect">
            <a:avLst/>
          </a:prstGeom>
        </p:spPr>
        <p:txBody>
          <a:bodyPr/>
          <a:lstStyle>
            <a:lvl1pPr algn="r">
              <a:defRPr/>
            </a:lvl1pPr>
          </a:lstStyle>
          <a:p>
            <a:fld id="{560808B9-4D1F-4069-9EB9-CD8802008F4E}"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endParaRPr lang="cs-CZ" altLang="cs-CZ"/>
          </a:p>
        </p:txBody>
      </p:sp>
      <p:sp>
        <p:nvSpPr>
          <p:cNvPr id="3" name="Zástupný symbol pro zápatí 4"/>
          <p:cNvSpPr>
            <a:spLocks noGrp="1"/>
          </p:cNvSpPr>
          <p:nvPr>
            <p:ph type="ftr" sz="quarter" idx="11"/>
          </p:nvPr>
        </p:nvSpPr>
        <p:spPr/>
        <p:txBody>
          <a:bodyPr/>
          <a:lstStyle>
            <a:lvl1pPr>
              <a:defRPr/>
            </a:lvl1pPr>
          </a:lstStyle>
          <a:p>
            <a:pPr>
              <a:defRPr/>
            </a:pPr>
            <a:endParaRPr lang="cs-CZ" altLang="cs-CZ"/>
          </a:p>
        </p:txBody>
      </p:sp>
      <p:sp>
        <p:nvSpPr>
          <p:cNvPr id="4" name="Zástupný symbol pro číslo snímku 5"/>
          <p:cNvSpPr>
            <a:spLocks noGrp="1"/>
          </p:cNvSpPr>
          <p:nvPr>
            <p:ph type="sldNum" sz="quarter" idx="12"/>
          </p:nvPr>
        </p:nvSpPr>
        <p:spPr/>
        <p:txBody>
          <a:bodyPr/>
          <a:lstStyle>
            <a:lvl1pPr>
              <a:defRPr/>
            </a:lvl1pPr>
          </a:lstStyle>
          <a:p>
            <a:pPr>
              <a:defRPr/>
            </a:pPr>
            <a:fld id="{268048C7-E40B-490C-831A-CBA34959DE19}" type="slidenum">
              <a:rPr lang="cs-CZ" altLang="cs-CZ"/>
              <a:t>‹#›</a:t>
            </a:fld>
            <a:endParaRPr lang="cs-CZ" alt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panose="020F0502020204030204"/>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5AAADF-6786-4205-A3B0-0EA2B457C8DB}" type="datetimeFigureOut">
              <a:rPr lang="en-GB" smtClean="0"/>
              <a:t>17/04/2025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0C72B8-2AE8-4373-B3D4-93AE945B5F8A}" type="slidenum">
              <a:rPr lang="en-GB" smtClean="0"/>
              <a:t>‹#›</a:t>
            </a:fld>
            <a:endParaRPr lang="en-GB"/>
          </a:p>
        </p:txBody>
      </p:sp>
    </p:spTree>
    <p:extLst>
      <p:ext uri="{BB962C8B-B14F-4D97-AF65-F5344CB8AC3E}">
        <p14:creationId xmlns:p14="http://schemas.microsoft.com/office/powerpoint/2010/main" val="151699829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2389717" y="612775"/>
            <a:ext cx="7315200" cy="4114800"/>
          </a:xfrm>
          <a:prstGeom prst="rect">
            <a:avLst/>
          </a:prstGeom>
          <a:noFill/>
          <a:ln>
            <a:noFill/>
          </a:ln>
        </p:spPr>
      </p:sp>
      <p:sp>
        <p:nvSpPr>
          <p:cNvPr id="68" name="Google Shape;68;p1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833020"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285039" y="1828801"/>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697039" y="-812800"/>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0"/>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fld id="{00000000-1234-1234-1234-123412341234}" type="slidenum">
              <a:rPr lang="cs-CZ" smtClean="0"/>
              <a:t>‹#›</a:t>
            </a:fld>
            <a:endParaRPr lang="cs-CZ"/>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29.emf"/></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31.emf"/></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567159" y="1159707"/>
            <a:ext cx="10776031" cy="3901282"/>
          </a:xfrm>
          <a:prstGeom prst="rect">
            <a:avLst/>
          </a:prstGeom>
          <a:noFill/>
          <a:ln>
            <a:noFill/>
          </a:ln>
        </p:spPr>
        <p:txBody>
          <a:bodyPr spcFirstLastPara="1" wrap="square" lIns="0" tIns="0" rIns="0" bIns="0" anchor="t" anchorCtr="0">
            <a:noAutofit/>
          </a:bodyPr>
          <a:lstStyle/>
          <a:p>
            <a:pPr>
              <a:lnSpc>
                <a:spcPct val="150000"/>
              </a:lnSpc>
              <a:buClr>
                <a:srgbClr val="D10202"/>
              </a:buClr>
              <a:buSzPts val="4400"/>
            </a:pPr>
            <a:r>
              <a:rPr lang="cs-CZ" sz="6000" b="1" kern="1200" baseline="0" dirty="0">
                <a:solidFill>
                  <a:srgbClr val="FF0000"/>
                </a:solidFill>
                <a:latin typeface="Tahoma" panose="020B0604030504040204" pitchFamily="34" charset="0"/>
              </a:rPr>
              <a:t>Trh práce 2</a:t>
            </a:r>
            <a:br>
              <a:rPr lang="cs-CZ" sz="6000" b="1" kern="1200" baseline="0" dirty="0">
                <a:solidFill>
                  <a:srgbClr val="FF0000"/>
                </a:solidFill>
                <a:latin typeface="Tahoma" panose="020B0604030504040204" pitchFamily="34" charset="0"/>
              </a:rPr>
            </a:br>
            <a:r>
              <a:rPr lang="cs-CZ" sz="6000" b="1" kern="1200" baseline="0" dirty="0">
                <a:solidFill>
                  <a:srgbClr val="FF0000"/>
                </a:solidFill>
                <a:latin typeface="Tahoma" panose="020B0604030504040204" pitchFamily="34" charset="0"/>
              </a:rPr>
              <a:t>Formování poptávky </a:t>
            </a:r>
            <a:br>
              <a:rPr lang="cs-CZ" sz="6000" b="1" kern="1200" baseline="0" dirty="0">
                <a:solidFill>
                  <a:srgbClr val="FF0000"/>
                </a:solidFill>
                <a:latin typeface="Tahoma" panose="020B0604030504040204" pitchFamily="34" charset="0"/>
              </a:rPr>
            </a:br>
            <a:r>
              <a:rPr lang="cs-CZ" sz="6000" b="1" kern="1200" baseline="0" dirty="0">
                <a:solidFill>
                  <a:srgbClr val="FF0000"/>
                </a:solidFill>
                <a:latin typeface="Tahoma" panose="020B0604030504040204" pitchFamily="34" charset="0"/>
              </a:rPr>
              <a:t>DK a NDK trh práce</a:t>
            </a:r>
            <a:br>
              <a:rPr lang="cs-CZ" sz="6000" b="1" kern="1200" baseline="0" dirty="0">
                <a:solidFill>
                  <a:srgbClr val="FF0000"/>
                </a:solidFill>
                <a:latin typeface="Tahoma" panose="020B0604030504040204" pitchFamily="34" charset="0"/>
              </a:rPr>
            </a:br>
            <a:endParaRPr lang="cs-CZ" sz="6000" b="1" noProof="0" dirty="0"/>
          </a:p>
        </p:txBody>
      </p:sp>
      <p:sp>
        <p:nvSpPr>
          <p:cNvPr id="91" name="Google Shape;91;p13" descr="Výsledek obrázku pro ikea logo"/>
          <p:cNvSpPr/>
          <p:nvPr/>
        </p:nvSpPr>
        <p:spPr>
          <a:xfrm>
            <a:off x="5943600" y="1703718"/>
            <a:ext cx="1877683" cy="1877683"/>
          </a:xfrm>
          <a:prstGeom prst="rect">
            <a:avLst/>
          </a:prstGeom>
          <a:noFill/>
          <a:ln>
            <a:noFill/>
          </a:ln>
        </p:spPr>
        <p:txBody>
          <a:bodyPr spcFirstLastPara="1" wrap="square" lIns="91425" tIns="45700" rIns="91425" bIns="45700" anchor="t" anchorCtr="0">
            <a:noAutofit/>
          </a:bodyPr>
          <a:lstStyle/>
          <a:p>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2" name="Google Shape;92;p13"/>
          <p:cNvSpPr txBox="1"/>
          <p:nvPr/>
        </p:nvSpPr>
        <p:spPr>
          <a:xfrm>
            <a:off x="6324942" y="5604869"/>
            <a:ext cx="3878824" cy="725593"/>
          </a:xfrm>
          <a:prstGeom prst="rect">
            <a:avLst/>
          </a:prstGeom>
          <a:noFill/>
          <a:ln>
            <a:noFill/>
          </a:ln>
        </p:spPr>
        <p:txBody>
          <a:bodyPr spcFirstLastPara="1" wrap="square" lIns="0" tIns="0" rIns="0" bIns="0" anchor="t" anchorCtr="0">
            <a:normAutofit/>
          </a:bodyPr>
          <a:lstStyle/>
          <a:p>
            <a:pPr algn="r">
              <a:buClr>
                <a:schemeClr val="dk1"/>
              </a:buClr>
              <a:buSzPts val="1800"/>
            </a:pPr>
            <a:r>
              <a:rPr lang="cs-CZ" b="1" dirty="0">
                <a:solidFill>
                  <a:schemeClr val="dk1"/>
                </a:solidFill>
                <a:latin typeface="Calibri" panose="020F0502020204030204"/>
                <a:ea typeface="Calibri" panose="020F0502020204030204"/>
                <a:cs typeface="Calibri" panose="020F0502020204030204"/>
                <a:sym typeface="Calibri" panose="020F0502020204030204"/>
              </a:rPr>
              <a:t>2025</a:t>
            </a:r>
          </a:p>
          <a:p>
            <a:pPr algn="r">
              <a:buClr>
                <a:schemeClr val="dk1"/>
              </a:buClr>
              <a:buSzPts val="1800"/>
            </a:pPr>
            <a:r>
              <a:rPr lang="cs-CZ" b="1" dirty="0">
                <a:solidFill>
                  <a:schemeClr val="dk1"/>
                </a:solidFill>
                <a:latin typeface="Calibri" panose="020F0502020204030204"/>
                <a:ea typeface="Calibri" panose="020F0502020204030204"/>
                <a:cs typeface="Calibri" panose="020F0502020204030204"/>
                <a:sym typeface="Calibri" panose="020F0502020204030204"/>
              </a:rPr>
              <a:t>Olomouc</a:t>
            </a:r>
            <a:endParaRPr dirty="0"/>
          </a:p>
          <a:p>
            <a:pPr>
              <a:buClr>
                <a:schemeClr val="dk1"/>
              </a:buClr>
              <a:buSzPts val="1600"/>
            </a:pPr>
            <a:endParaRPr sz="16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 name="Google Shape;90;p13"/>
          <p:cNvSpPr txBox="1"/>
          <p:nvPr/>
        </p:nvSpPr>
        <p:spPr>
          <a:xfrm>
            <a:off x="1988234" y="5884219"/>
            <a:ext cx="4894206" cy="534096"/>
          </a:xfrm>
          <a:prstGeom prst="rect">
            <a:avLst/>
          </a:prstGeom>
          <a:noFill/>
          <a:ln>
            <a:noFill/>
          </a:ln>
        </p:spPr>
        <p:txBody>
          <a:bodyPr spcFirstLastPara="1" wrap="square" lIns="0" tIns="0" rIns="0" bIns="0" anchor="t" anchorCtr="0">
            <a:normAutofit/>
          </a:bodyPr>
          <a:lstStyle/>
          <a:p>
            <a:pPr>
              <a:buClr>
                <a:schemeClr val="dk1"/>
              </a:buClr>
              <a:buSzPts val="1800"/>
            </a:pPr>
            <a:r>
              <a:rPr lang="cs-CZ" b="1" dirty="0">
                <a:solidFill>
                  <a:schemeClr val="dk1"/>
                </a:solidFill>
                <a:latin typeface="Calibri" panose="020F0502020204030204"/>
                <a:ea typeface="Calibri" panose="020F0502020204030204"/>
                <a:cs typeface="Calibri" panose="020F0502020204030204"/>
                <a:sym typeface="Calibri" panose="020F0502020204030204"/>
              </a:rPr>
              <a:t>Autor: doc. Ing. Magdaléna Drastichová, Ph.D.</a:t>
            </a:r>
            <a:endParaRPr dirty="0"/>
          </a:p>
          <a:p>
            <a:pPr>
              <a:buClr>
                <a:schemeClr val="dk1"/>
              </a:buClr>
              <a:buSzPts val="1600"/>
            </a:pPr>
            <a:endParaRPr sz="1600" dirty="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219" name="Text Placeholder 9218"/>
              <p:cNvSpPr>
                <a:spLocks noGrp="1" noRot="1"/>
              </p:cNvSpPr>
              <p:nvPr>
                <p:ph type="body" idx="1"/>
              </p:nvPr>
            </p:nvSpPr>
            <p:spPr>
              <a:xfrm>
                <a:off x="152400" y="1330324"/>
                <a:ext cx="6386623" cy="4846954"/>
              </a:xfrm>
            </p:spPr>
            <p:txBody>
              <a:bodyPr>
                <a:normAutofit lnSpcReduction="10000"/>
              </a:bodyPr>
              <a:lstStyle/>
              <a:p>
                <a:pPr marL="342900" indent="-342900">
                  <a:lnSpc>
                    <a:spcPct val="90000"/>
                  </a:lnSpc>
                  <a:buSzPct val="100000"/>
                  <a:buFont typeface="Wingdings" panose="05000000000000000000" pitchFamily="2" charset="2"/>
                  <a:buChar char="q"/>
                </a:pPr>
                <a:r>
                  <a:rPr lang="cs-CZ" sz="2000" b="1" dirty="0"/>
                  <a:t>Odvození z předchozího obrázku:</a:t>
                </a:r>
              </a:p>
              <a:p>
                <a:pPr marL="285750" indent="-285750">
                  <a:lnSpc>
                    <a:spcPct val="90000"/>
                  </a:lnSpc>
                </a:pPr>
                <a:r>
                  <a:rPr lang="cs-CZ" sz="2000" b="1" dirty="0"/>
                  <a:t>Bod A: mění se rostoucí výnosy ze zapojování dodatečných jednotek práce na klesající výnosy; funkce MRPL dosahuje svého maxima (bod A). </a:t>
                </a:r>
              </a:p>
              <a:p>
                <a:pPr marL="285750" indent="-285750">
                  <a:lnSpc>
                    <a:spcPct val="90000"/>
                  </a:lnSpc>
                </a:pPr>
                <a:r>
                  <a:rPr lang="cs-CZ" sz="2000" b="1" dirty="0"/>
                  <a:t>Bod C: Celkový příjem = maximální =&gt; nulový </a:t>
                </a:r>
                <a14:m>
                  <m:oMath xmlns:m="http://schemas.openxmlformats.org/officeDocument/2006/math">
                    <m:sSub>
                      <m:sSubPr>
                        <m:ctrlPr>
                          <a:rPr lang="cs-CZ" sz="2000" b="1" i="1" smtClean="0">
                            <a:solidFill>
                              <a:schemeClr val="tx1"/>
                            </a:solidFill>
                            <a:latin typeface="Cambria Math" panose="02040503050406030204" pitchFamily="18" charset="0"/>
                          </a:rPr>
                        </m:ctrlPr>
                      </m:sSubPr>
                      <m:e>
                        <m:r>
                          <a:rPr lang="cs-CZ" sz="2000" b="1" i="1" smtClean="0">
                            <a:solidFill>
                              <a:schemeClr val="tx1"/>
                            </a:solidFill>
                            <a:latin typeface="Cambria Math" panose="02040503050406030204" pitchFamily="18" charset="0"/>
                          </a:rPr>
                          <m:t>𝑴𝑹𝑷</m:t>
                        </m:r>
                      </m:e>
                      <m:sub>
                        <m:r>
                          <a:rPr lang="cs-CZ" sz="2000" b="1" i="1" smtClean="0">
                            <a:solidFill>
                              <a:schemeClr val="tx1"/>
                            </a:solidFill>
                            <a:latin typeface="Cambria Math" panose="02040503050406030204" pitchFamily="18" charset="0"/>
                          </a:rPr>
                          <m:t>𝑳</m:t>
                        </m:r>
                      </m:sub>
                    </m:sSub>
                  </m:oMath>
                </a14:m>
                <a:r>
                  <a:rPr lang="cs-CZ" sz="2000" b="1" dirty="0"/>
                  <a:t>.</a:t>
                </a:r>
              </a:p>
              <a:p>
                <a:pPr marL="0" indent="0" algn="ctr">
                  <a:lnSpc>
                    <a:spcPct val="90000"/>
                  </a:lnSpc>
                  <a:buNone/>
                </a:pPr>
                <a14:m>
                  <m:oMath xmlns:m="http://schemas.openxmlformats.org/officeDocument/2006/math">
                    <m:sSub>
                      <m:sSubPr>
                        <m:ctrlPr>
                          <a:rPr lang="cs-CZ" sz="2000" b="1" i="1" smtClean="0">
                            <a:solidFill>
                              <a:schemeClr val="tx1"/>
                            </a:solidFill>
                            <a:latin typeface="Cambria Math" panose="02040503050406030204" pitchFamily="18" charset="0"/>
                          </a:rPr>
                        </m:ctrlPr>
                      </m:sSubPr>
                      <m:e>
                        <m:r>
                          <a:rPr lang="cs-CZ" sz="2000" b="1" i="1" smtClean="0">
                            <a:solidFill>
                              <a:schemeClr val="tx1"/>
                            </a:solidFill>
                            <a:latin typeface="Cambria Math" panose="02040503050406030204" pitchFamily="18" charset="0"/>
                          </a:rPr>
                          <m:t>𝑴𝑭𝑪</m:t>
                        </m:r>
                      </m:e>
                      <m:sub>
                        <m:r>
                          <a:rPr lang="cs-CZ" sz="2000" b="1" i="1" smtClean="0">
                            <a:solidFill>
                              <a:schemeClr val="tx1"/>
                            </a:solidFill>
                            <a:latin typeface="Cambria Math" panose="02040503050406030204" pitchFamily="18" charset="0"/>
                          </a:rPr>
                          <m:t>𝑳</m:t>
                        </m:r>
                      </m:sub>
                    </m:sSub>
                    <m:r>
                      <a:rPr lang="cs-CZ" sz="2000" b="1" i="1" smtClean="0">
                        <a:solidFill>
                          <a:schemeClr val="tx1"/>
                        </a:solidFill>
                        <a:latin typeface="Cambria Math" panose="02040503050406030204" pitchFamily="18" charset="0"/>
                      </a:rPr>
                      <m:t>=</m:t>
                    </m:r>
                    <m:r>
                      <a:rPr lang="cs-CZ" sz="2000" b="1" i="1" smtClean="0">
                        <a:solidFill>
                          <a:schemeClr val="tx1"/>
                        </a:solidFill>
                        <a:latin typeface="Cambria Math" panose="02040503050406030204" pitchFamily="18" charset="0"/>
                      </a:rPr>
                      <m:t>𝒘</m:t>
                    </m:r>
                  </m:oMath>
                </a14:m>
                <a:r>
                  <a:rPr lang="cs-CZ" sz="2000" dirty="0"/>
                  <a:t>. </a:t>
                </a:r>
              </a:p>
              <a:p>
                <a:pPr marL="342900" indent="-342900">
                  <a:lnSpc>
                    <a:spcPct val="90000"/>
                  </a:lnSpc>
                </a:pPr>
                <a14:m>
                  <m:oMath xmlns:m="http://schemas.openxmlformats.org/officeDocument/2006/math">
                    <m:sSub>
                      <m:sSubPr>
                        <m:ctrlPr>
                          <a:rPr lang="cs-CZ" sz="2000" b="1" i="1">
                            <a:solidFill>
                              <a:schemeClr val="tx1"/>
                            </a:solidFill>
                            <a:latin typeface="Cambria Math" panose="02040503050406030204" pitchFamily="18" charset="0"/>
                          </a:rPr>
                        </m:ctrlPr>
                      </m:sSubPr>
                      <m:e>
                        <m:r>
                          <a:rPr lang="cs-CZ" sz="2000" b="1" i="1">
                            <a:solidFill>
                              <a:schemeClr val="tx1"/>
                            </a:solidFill>
                            <a:latin typeface="Cambria Math" panose="02040503050406030204" pitchFamily="18" charset="0"/>
                          </a:rPr>
                          <m:t>𝑴𝑭𝑪</m:t>
                        </m:r>
                      </m:e>
                      <m:sub>
                        <m:r>
                          <a:rPr lang="cs-CZ" sz="2000" b="1" i="1">
                            <a:solidFill>
                              <a:schemeClr val="tx1"/>
                            </a:solidFill>
                            <a:latin typeface="Cambria Math" panose="02040503050406030204" pitchFamily="18" charset="0"/>
                          </a:rPr>
                          <m:t>𝑳</m:t>
                        </m:r>
                      </m:sub>
                    </m:sSub>
                    <m:r>
                      <a:rPr lang="cs-CZ" sz="2000" b="1" i="1">
                        <a:solidFill>
                          <a:schemeClr val="tx1"/>
                        </a:solidFill>
                        <a:latin typeface="Cambria Math" panose="02040503050406030204" pitchFamily="18" charset="0"/>
                      </a:rPr>
                      <m:t> </m:t>
                    </m:r>
                  </m:oMath>
                </a14:m>
                <a:r>
                  <a:rPr lang="cs-CZ" sz="2000" dirty="0"/>
                  <a:t>= směrnice funkce </a:t>
                </a:r>
                <a14:m>
                  <m:oMath xmlns:m="http://schemas.openxmlformats.org/officeDocument/2006/math">
                    <m:sSub>
                      <m:sSubPr>
                        <m:ctrlPr>
                          <a:rPr lang="cs-CZ" sz="2000" b="1" i="1">
                            <a:solidFill>
                              <a:schemeClr val="tx1"/>
                            </a:solidFill>
                            <a:latin typeface="Cambria Math" panose="02040503050406030204" pitchFamily="18" charset="0"/>
                          </a:rPr>
                        </m:ctrlPr>
                      </m:sSubPr>
                      <m:e>
                        <m:r>
                          <a:rPr lang="cs-CZ" sz="2000" b="1" i="1" smtClean="0">
                            <a:solidFill>
                              <a:schemeClr val="tx1"/>
                            </a:solidFill>
                            <a:latin typeface="Cambria Math" panose="02040503050406030204" pitchFamily="18" charset="0"/>
                          </a:rPr>
                          <m:t>𝑻</m:t>
                        </m:r>
                        <m:r>
                          <a:rPr lang="cs-CZ" sz="2000" b="1" i="1">
                            <a:solidFill>
                              <a:schemeClr val="tx1"/>
                            </a:solidFill>
                            <a:latin typeface="Cambria Math" panose="02040503050406030204" pitchFamily="18" charset="0"/>
                          </a:rPr>
                          <m:t>𝑭𝑪</m:t>
                        </m:r>
                      </m:e>
                      <m:sub>
                        <m:r>
                          <a:rPr lang="cs-CZ" sz="2000" b="1" i="1">
                            <a:solidFill>
                              <a:schemeClr val="tx1"/>
                            </a:solidFill>
                            <a:latin typeface="Cambria Math" panose="02040503050406030204" pitchFamily="18" charset="0"/>
                          </a:rPr>
                          <m:t>𝑳</m:t>
                        </m:r>
                      </m:sub>
                    </m:sSub>
                  </m:oMath>
                </a14:m>
                <a:r>
                  <a:rPr lang="cs-CZ" sz="2000" dirty="0"/>
                  <a:t>.</a:t>
                </a:r>
              </a:p>
              <a:p>
                <a:pPr marL="342900" indent="-342900">
                  <a:lnSpc>
                    <a:spcPct val="90000"/>
                  </a:lnSpc>
                  <a:buSzPct val="100000"/>
                  <a:buFont typeface="Wingdings" panose="05000000000000000000" pitchFamily="2" charset="2"/>
                  <a:buChar char="v"/>
                </a:pPr>
                <a:endParaRPr lang="cs-CZ" sz="2000" dirty="0">
                  <a:highlight>
                    <a:srgbClr val="FFFF00"/>
                  </a:highlight>
                </a:endParaRPr>
              </a:p>
              <a:p>
                <a:pPr marL="342900" indent="-342900">
                  <a:lnSpc>
                    <a:spcPct val="90000"/>
                  </a:lnSpc>
                  <a:buSzPct val="100000"/>
                  <a:buFont typeface="Wingdings" panose="05000000000000000000" pitchFamily="2" charset="2"/>
                  <a:buChar char="v"/>
                </a:pPr>
                <a:r>
                  <a:rPr lang="cs-CZ" sz="2000" dirty="0">
                    <a:highlight>
                      <a:srgbClr val="FFFF00"/>
                    </a:highlight>
                  </a:rPr>
                  <a:t>Poptávka firmy, prodávající svůj výstup na dokonale konkurenčním trhu: </a:t>
                </a:r>
                <a:r>
                  <a:rPr lang="cs-CZ" sz="1800" b="1" dirty="0">
                    <a:highlight>
                      <a:srgbClr val="FFFF00"/>
                    </a:highlight>
                  </a:rPr>
                  <a:t>v krátkém období:</a:t>
                </a:r>
              </a:p>
              <a:p>
                <a:pPr marL="285750" indent="-285750">
                  <a:lnSpc>
                    <a:spcPct val="90000"/>
                  </a:lnSpc>
                </a:pPr>
                <a:r>
                  <a:rPr lang="cs-CZ" sz="1800" b="1" dirty="0"/>
                  <a:t>Při w1: firma najímá L</a:t>
                </a:r>
                <a:r>
                  <a:rPr lang="cs-CZ" sz="1600" b="1" dirty="0"/>
                  <a:t>1</a:t>
                </a:r>
                <a:r>
                  <a:rPr lang="cs-CZ" sz="1800" b="1" dirty="0"/>
                  <a:t> jednotek práce, při w</a:t>
                </a:r>
                <a:r>
                  <a:rPr lang="cs-CZ" sz="1600" b="1" dirty="0"/>
                  <a:t>2</a:t>
                </a:r>
                <a:r>
                  <a:rPr lang="cs-CZ" sz="1800" b="1" dirty="0"/>
                  <a:t> – L</a:t>
                </a:r>
                <a:r>
                  <a:rPr lang="cs-CZ" sz="1600" b="1" dirty="0"/>
                  <a:t>2</a:t>
                </a:r>
                <a:r>
                  <a:rPr lang="cs-CZ" sz="1800" b="1" dirty="0"/>
                  <a:t> jednotek práce a při w</a:t>
                </a:r>
                <a:r>
                  <a:rPr lang="cs-CZ" sz="1600" b="1" dirty="0"/>
                  <a:t>3</a:t>
                </a:r>
                <a:r>
                  <a:rPr lang="cs-CZ" sz="1800" b="1" dirty="0"/>
                  <a:t> – L</a:t>
                </a:r>
                <a:r>
                  <a:rPr lang="cs-CZ" sz="1600" b="1" dirty="0"/>
                  <a:t>3</a:t>
                </a:r>
                <a:r>
                  <a:rPr lang="cs-CZ" sz="1800" b="1" dirty="0"/>
                  <a:t> jednotek práce. </a:t>
                </a:r>
              </a:p>
              <a:p>
                <a:pPr marL="285750" indent="-285750">
                  <a:lnSpc>
                    <a:spcPct val="90000"/>
                  </a:lnSpc>
                </a:pPr>
                <a:r>
                  <a:rPr lang="cs-CZ" sz="1800" b="1" dirty="0"/>
                  <a:t>Vzrůst tržní ceny práce na úroveň w</a:t>
                </a:r>
                <a:r>
                  <a:rPr lang="cs-CZ" sz="1600" b="1" dirty="0"/>
                  <a:t>4</a:t>
                </a:r>
                <a:r>
                  <a:rPr lang="cs-CZ" sz="1800" b="1" dirty="0"/>
                  <a:t>, w</a:t>
                </a:r>
                <a:r>
                  <a:rPr lang="cs-CZ" sz="1600" b="1" dirty="0"/>
                  <a:t>5</a:t>
                </a:r>
                <a:r>
                  <a:rPr lang="cs-CZ" sz="1800" b="1" dirty="0"/>
                  <a:t>: firma nenajímá žádnou práci. =&gt;  =&gt;  =&gt; </a:t>
                </a:r>
              </a:p>
              <a:p>
                <a:pPr marL="285750" indent="-285750">
                  <a:lnSpc>
                    <a:spcPct val="90000"/>
                  </a:lnSpc>
                </a:pPr>
                <a:r>
                  <a:rPr lang="pl-PL" sz="1800" b="1" dirty="0"/>
                  <a:t>Funkce poptávky firmy po práci </a:t>
                </a:r>
                <a:r>
                  <a:rPr lang="cs-CZ" sz="1800" b="1" dirty="0"/>
                  <a:t>= klesající část křivky </a:t>
                </a:r>
                <a14:m>
                  <m:oMath xmlns:m="http://schemas.openxmlformats.org/officeDocument/2006/math">
                    <m:sSub>
                      <m:sSubPr>
                        <m:ctrlPr>
                          <a:rPr lang="cs-CZ" sz="1800" b="1" i="1" smtClean="0">
                            <a:solidFill>
                              <a:schemeClr val="tx1"/>
                            </a:solidFill>
                            <a:latin typeface="Cambria Math" panose="02040503050406030204" pitchFamily="18" charset="0"/>
                          </a:rPr>
                        </m:ctrlPr>
                      </m:sSubPr>
                      <m:e>
                        <m:r>
                          <a:rPr lang="cs-CZ" sz="1800" b="1" i="1" smtClean="0">
                            <a:solidFill>
                              <a:schemeClr val="tx1"/>
                            </a:solidFill>
                            <a:latin typeface="Cambria Math" panose="02040503050406030204" pitchFamily="18" charset="0"/>
                          </a:rPr>
                          <m:t>𝑴𝑹𝑷</m:t>
                        </m:r>
                      </m:e>
                      <m:sub>
                        <m:r>
                          <a:rPr lang="cs-CZ" sz="1800" b="1" i="1" smtClean="0">
                            <a:solidFill>
                              <a:schemeClr val="tx1"/>
                            </a:solidFill>
                            <a:latin typeface="Cambria Math" panose="02040503050406030204" pitchFamily="18" charset="0"/>
                          </a:rPr>
                          <m:t>𝑳</m:t>
                        </m:r>
                      </m:sub>
                    </m:sSub>
                  </m:oMath>
                </a14:m>
                <a:r>
                  <a:rPr lang="cs-CZ" sz="1800" b="1" dirty="0"/>
                  <a:t> shora ohraničená křivkou </a:t>
                </a:r>
                <a14:m>
                  <m:oMath xmlns:m="http://schemas.openxmlformats.org/officeDocument/2006/math">
                    <m:sSub>
                      <m:sSubPr>
                        <m:ctrlPr>
                          <a:rPr lang="cs-CZ" sz="1800" b="1" i="1">
                            <a:solidFill>
                              <a:schemeClr val="tx1"/>
                            </a:solidFill>
                            <a:latin typeface="Cambria Math" panose="02040503050406030204" pitchFamily="18" charset="0"/>
                          </a:rPr>
                        </m:ctrlPr>
                      </m:sSubPr>
                      <m:e>
                        <m:r>
                          <a:rPr lang="cs-CZ" sz="1800" b="1" i="1" smtClean="0">
                            <a:solidFill>
                              <a:schemeClr val="tx1"/>
                            </a:solidFill>
                            <a:latin typeface="Cambria Math" panose="02040503050406030204" pitchFamily="18" charset="0"/>
                          </a:rPr>
                          <m:t>𝑨</m:t>
                        </m:r>
                        <m:r>
                          <a:rPr lang="cs-CZ" sz="1800" b="1" i="1">
                            <a:solidFill>
                              <a:schemeClr val="tx1"/>
                            </a:solidFill>
                            <a:latin typeface="Cambria Math" panose="02040503050406030204" pitchFamily="18" charset="0"/>
                          </a:rPr>
                          <m:t>𝑹𝑷</m:t>
                        </m:r>
                      </m:e>
                      <m:sub>
                        <m:r>
                          <a:rPr lang="cs-CZ" sz="1800" b="1" i="1">
                            <a:solidFill>
                              <a:schemeClr val="tx1"/>
                            </a:solidFill>
                            <a:latin typeface="Cambria Math" panose="02040503050406030204" pitchFamily="18" charset="0"/>
                          </a:rPr>
                          <m:t>𝑳</m:t>
                        </m:r>
                      </m:sub>
                    </m:sSub>
                  </m:oMath>
                </a14:m>
                <a:r>
                  <a:rPr lang="cs-CZ" sz="1800" b="1" dirty="0"/>
                  <a:t> </a:t>
                </a:r>
              </a:p>
              <a:p>
                <a:pPr marL="0" indent="265430">
                  <a:lnSpc>
                    <a:spcPct val="90000"/>
                  </a:lnSpc>
                  <a:buNone/>
                </a:pPr>
                <a:endParaRPr lang="cs-CZ" sz="1800" b="1" dirty="0"/>
              </a:p>
            </p:txBody>
          </p:sp>
        </mc:Choice>
        <mc:Fallback xmlns="">
          <p:sp>
            <p:nvSpPr>
              <p:cNvPr id="9219" name="Text Placeholder 9218"/>
              <p:cNvSpPr>
                <a:spLocks noGrp="1" noRot="1" noChangeAspect="1" noMove="1" noResize="1" noEditPoints="1" noAdjustHandles="1" noChangeArrowheads="1" noChangeShapeType="1" noTextEdit="1"/>
              </p:cNvSpPr>
              <p:nvPr>
                <p:ph type="body" idx="1"/>
              </p:nvPr>
            </p:nvSpPr>
            <p:spPr>
              <a:xfrm>
                <a:off x="152400" y="1330324"/>
                <a:ext cx="6386623" cy="4846954"/>
              </a:xfrm>
              <a:blipFill>
                <a:blip r:embed="rId3"/>
                <a:stretch>
                  <a:fillRect l="-2195" t="-126" r="-668"/>
                </a:stretch>
              </a:blipFill>
            </p:spPr>
            <p:txBody>
              <a:bodyPr/>
              <a:lstStyle/>
              <a:p>
                <a:r>
                  <a:rPr lang="en-GB">
                    <a:noFill/>
                  </a:rPr>
                  <a:t> </a:t>
                </a:r>
              </a:p>
            </p:txBody>
          </p:sp>
        </mc:Fallback>
      </mc:AlternateContent>
      <p:sp>
        <p:nvSpPr>
          <p:cNvPr id="9220" name="Rectangles 9219"/>
          <p:cNvSpPr/>
          <p:nvPr/>
        </p:nvSpPr>
        <p:spPr>
          <a:xfrm>
            <a:off x="1524000" y="0"/>
            <a:ext cx="9144000" cy="0"/>
          </a:xfrm>
          <a:prstGeom prst="rect">
            <a:avLst/>
          </a:prstGeom>
          <a:noFill/>
          <a:ln w="9525">
            <a:noFill/>
          </a:ln>
        </p:spPr>
        <p:txBody>
          <a:bodyPr/>
          <a:lstStyle/>
          <a:p>
            <a:endParaRPr lang="en-US"/>
          </a:p>
        </p:txBody>
      </p:sp>
      <p:sp>
        <p:nvSpPr>
          <p:cNvPr id="9221" name="Rectangles 9220"/>
          <p:cNvSpPr/>
          <p:nvPr/>
        </p:nvSpPr>
        <p:spPr>
          <a:xfrm>
            <a:off x="1524000" y="0"/>
            <a:ext cx="9144000" cy="0"/>
          </a:xfrm>
          <a:prstGeom prst="rect">
            <a:avLst/>
          </a:prstGeom>
          <a:noFill/>
          <a:ln w="9525">
            <a:noFill/>
          </a:ln>
        </p:spPr>
        <p:txBody>
          <a:bodyPr/>
          <a:lstStyle/>
          <a:p>
            <a:endParaRPr lang="en-US"/>
          </a:p>
        </p:txBody>
      </p:sp>
      <p:pic>
        <p:nvPicPr>
          <p:cNvPr id="9222" name="Picture 9221" descr="Obr"/>
          <p:cNvPicPr>
            <a:picLocks noChangeAspect="1"/>
          </p:cNvPicPr>
          <p:nvPr/>
        </p:nvPicPr>
        <p:blipFill>
          <a:blip r:embed="rId4"/>
          <a:stretch>
            <a:fillRect/>
          </a:stretch>
        </p:blipFill>
        <p:spPr>
          <a:xfrm>
            <a:off x="6443331" y="1517646"/>
            <a:ext cx="5596270" cy="4117610"/>
          </a:xfrm>
          <a:prstGeom prst="rect">
            <a:avLst/>
          </a:prstGeom>
          <a:noFill/>
          <a:ln w="9525">
            <a:noFill/>
          </a:ln>
        </p:spPr>
      </p:pic>
      <p:sp>
        <p:nvSpPr>
          <p:cNvPr id="9223" name="Rectangles 9222"/>
          <p:cNvSpPr/>
          <p:nvPr/>
        </p:nvSpPr>
        <p:spPr>
          <a:xfrm>
            <a:off x="7121525" y="5810565"/>
            <a:ext cx="4522788" cy="366713"/>
          </a:xfrm>
          <a:prstGeom prst="rect">
            <a:avLst/>
          </a:prstGeom>
          <a:noFill/>
          <a:ln w="9525">
            <a:noFill/>
          </a:ln>
        </p:spPr>
        <p:txBody>
          <a:bodyPr anchor="ctr" anchorCtr="0">
            <a:spAutoFit/>
          </a:bodyPr>
          <a:lstStyle/>
          <a:p>
            <a:r>
              <a:rPr sz="1200" b="1" dirty="0" err="1">
                <a:latin typeface="Arial" panose="020B0604020202020204" pitchFamily="34" charset="0"/>
              </a:rPr>
              <a:t>Poptávka</a:t>
            </a:r>
            <a:r>
              <a:rPr sz="1200" b="1" dirty="0">
                <a:latin typeface="Arial" panose="020B0604020202020204" pitchFamily="34" charset="0"/>
              </a:rPr>
              <a:t> </a:t>
            </a:r>
            <a:r>
              <a:rPr sz="1200" b="1" dirty="0" err="1">
                <a:latin typeface="Arial" panose="020B0604020202020204" pitchFamily="34" charset="0"/>
              </a:rPr>
              <a:t>firmy</a:t>
            </a:r>
            <a:r>
              <a:rPr sz="1200" b="1" dirty="0">
                <a:latin typeface="Arial" panose="020B0604020202020204" pitchFamily="34" charset="0"/>
              </a:rPr>
              <a:t> po </a:t>
            </a:r>
            <a:r>
              <a:rPr sz="1200" b="1" dirty="0" err="1">
                <a:latin typeface="Arial" panose="020B0604020202020204" pitchFamily="34" charset="0"/>
              </a:rPr>
              <a:t>práci</a:t>
            </a:r>
            <a:r>
              <a:rPr sz="1200" b="1" dirty="0">
                <a:latin typeface="Arial" panose="020B0604020202020204" pitchFamily="34" charset="0"/>
              </a:rPr>
              <a:t> v </a:t>
            </a:r>
            <a:r>
              <a:rPr sz="1200" b="1" dirty="0" err="1">
                <a:latin typeface="Arial" panose="020B0604020202020204" pitchFamily="34" charset="0"/>
              </a:rPr>
              <a:t>krátkém</a:t>
            </a:r>
            <a:r>
              <a:rPr sz="1200" b="1" dirty="0">
                <a:latin typeface="Arial" panose="020B0604020202020204" pitchFamily="34" charset="0"/>
              </a:rPr>
              <a:t> </a:t>
            </a:r>
            <a:r>
              <a:rPr sz="1200" b="1" dirty="0" err="1">
                <a:latin typeface="Arial" panose="020B0604020202020204" pitchFamily="34" charset="0"/>
              </a:rPr>
              <a:t>období</a:t>
            </a:r>
            <a:r>
              <a:rPr b="1" dirty="0">
                <a:latin typeface="Arial" panose="020B0604020202020204" pitchFamily="34" charset="0"/>
              </a:rPr>
              <a:t> </a:t>
            </a:r>
          </a:p>
        </p:txBody>
      </p:sp>
      <p:sp>
        <p:nvSpPr>
          <p:cNvPr id="9226" name="Rectangles 9225"/>
          <p:cNvSpPr/>
          <p:nvPr/>
        </p:nvSpPr>
        <p:spPr>
          <a:xfrm>
            <a:off x="2177733" y="187324"/>
            <a:ext cx="822960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C0C0C0"/>
                  </a:outerShdw>
                </a:effectLst>
                <a:latin typeface="Tahoma" panose="020B0604030504040204" pitchFamily="34" charset="0"/>
              </a:defRPr>
            </a:lvl1pPr>
          </a:lstStyle>
          <a:p>
            <a:pPr lvl="0"/>
            <a:r>
              <a:rPr sz="2800" b="1" dirty="0">
                <a:solidFill>
                  <a:srgbClr val="C00000"/>
                </a:solidFill>
              </a:rPr>
              <a:t>1. DOKONALE KONKURENČNÍ TRH PRÁCE</a:t>
            </a:r>
          </a:p>
        </p:txBody>
      </p:sp>
      <p:sp>
        <p:nvSpPr>
          <p:cNvPr id="2" name="Arrow: Right 1">
            <a:extLst>
              <a:ext uri="{FF2B5EF4-FFF2-40B4-BE49-F238E27FC236}">
                <a16:creationId xmlns:a16="http://schemas.microsoft.com/office/drawing/2014/main" id="{00510411-787D-2456-D566-656CB5EACAB3}"/>
              </a:ext>
            </a:extLst>
          </p:cNvPr>
          <p:cNvSpPr/>
          <p:nvPr/>
        </p:nvSpPr>
        <p:spPr>
          <a:xfrm>
            <a:off x="4986670" y="5810565"/>
            <a:ext cx="786809" cy="1649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3A02E-7033-4564-758D-E27CA4259C0A}"/>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195" name="Text Placeholder 8194">
                <a:extLst>
                  <a:ext uri="{FF2B5EF4-FFF2-40B4-BE49-F238E27FC236}">
                    <a16:creationId xmlns:a16="http://schemas.microsoft.com/office/drawing/2014/main" id="{C2632380-02F9-9FEC-75FC-A83F7CCC04CE}"/>
                  </a:ext>
                </a:extLst>
              </p:cNvPr>
              <p:cNvSpPr>
                <a:spLocks noGrp="1" noRot="1"/>
              </p:cNvSpPr>
              <p:nvPr>
                <p:ph type="body" idx="1"/>
              </p:nvPr>
            </p:nvSpPr>
            <p:spPr>
              <a:xfrm>
                <a:off x="382772" y="1325561"/>
                <a:ext cx="11425497" cy="4777526"/>
              </a:xfrm>
            </p:spPr>
            <p:txBody>
              <a:bodyPr>
                <a:normAutofit/>
              </a:bodyPr>
              <a:lstStyle/>
              <a:p>
                <a:pPr marL="0" indent="265430">
                  <a:lnSpc>
                    <a:spcPct val="90000"/>
                  </a:lnSpc>
                  <a:buFontTx/>
                  <a:buChar char="-"/>
                </a:pPr>
                <a:r>
                  <a:rPr lang="cs-CZ" sz="2000" b="1" i="1" dirty="0">
                    <a:solidFill>
                      <a:schemeClr val="tx1"/>
                    </a:solidFill>
                    <a:latin typeface="Cambria Math" panose="02040503050406030204" pitchFamily="18" charset="0"/>
                  </a:rPr>
                  <a:t>V krátkém období  -  do výroby zapojován pouze jeden variabilní vstup – práce :</a:t>
                </a:r>
              </a:p>
              <a:p>
                <a:pPr marL="342900" indent="-342900">
                  <a:lnSpc>
                    <a:spcPct val="90000"/>
                  </a:lnSpc>
                  <a:buSzPct val="100000"/>
                  <a:buFont typeface="Wingdings" panose="05000000000000000000" pitchFamily="2" charset="2"/>
                  <a:buChar char="Ø"/>
                </a:pPr>
                <a:r>
                  <a:rPr lang="cs-CZ" sz="2000" b="1" i="1" dirty="0">
                    <a:solidFill>
                      <a:schemeClr val="tx1"/>
                    </a:solidFill>
                    <a:latin typeface="Cambria Math" panose="02040503050406030204" pitchFamily="18" charset="0"/>
                  </a:rPr>
                  <a:t>variabilní náklady jsou dány součinem mzdové sazby a objemu zapojené práce:</a:t>
                </a:r>
              </a:p>
              <a:p>
                <a:pPr marL="0" indent="0" algn="ctr">
                  <a:lnSpc>
                    <a:spcPct val="90000"/>
                  </a:lnSpc>
                  <a:buNone/>
                </a:pPr>
                <a:r>
                  <a:rPr lang="cs-CZ" sz="2000" b="1" i="1" dirty="0">
                    <a:solidFill>
                      <a:schemeClr val="tx1"/>
                    </a:solidFill>
                    <a:latin typeface="Cambria Math" panose="02040503050406030204" pitchFamily="18" charset="0"/>
                  </a:rPr>
                  <a:t>VC = w · L</a:t>
                </a:r>
              </a:p>
              <a:p>
                <a:pPr marL="0" indent="0" algn="ctr">
                  <a:lnSpc>
                    <a:spcPct val="90000"/>
                  </a:lnSpc>
                  <a:buNone/>
                </a:pPr>
                <a:r>
                  <a:rPr lang="cs-CZ" sz="2000" b="1" i="1" dirty="0">
                    <a:solidFill>
                      <a:schemeClr val="tx1"/>
                    </a:solidFill>
                    <a:latin typeface="Cambria Math" panose="02040503050406030204" pitchFamily="18" charset="0"/>
                  </a:rPr>
                  <a:t>TR ≥ VC </a:t>
                </a:r>
                <a:r>
                  <a:rPr lang="cs-CZ" sz="2000" b="1" dirty="0"/>
                  <a:t>=&gt;</a:t>
                </a:r>
                <a:r>
                  <a:rPr lang="cs-CZ" sz="2000" b="1" dirty="0">
                    <a:solidFill>
                      <a:schemeClr val="tx1"/>
                    </a:solidFill>
                  </a:rPr>
                  <a:t> </a:t>
                </a:r>
                <a:r>
                  <a:rPr lang="cs-CZ" sz="2000" b="1" i="1" dirty="0">
                    <a:solidFill>
                      <a:schemeClr val="tx1"/>
                    </a:solidFill>
                    <a:latin typeface="Cambria Math" panose="02040503050406030204" pitchFamily="18" charset="0"/>
                  </a:rPr>
                  <a:t>TR ≥ </a:t>
                </a:r>
                <a14:m>
                  <m:oMath xmlns:m="http://schemas.openxmlformats.org/officeDocument/2006/math">
                    <m:r>
                      <m:rPr>
                        <m:nor/>
                      </m:rPr>
                      <a:rPr lang="cs-CZ" sz="2000" b="1" i="1" dirty="0" smtClean="0">
                        <a:solidFill>
                          <a:schemeClr val="tx1"/>
                        </a:solidFill>
                        <a:latin typeface="Cambria Math" panose="02040503050406030204" pitchFamily="18" charset="0"/>
                      </a:rPr>
                      <m:t>w</m:t>
                    </m:r>
                    <m:r>
                      <m:rPr>
                        <m:nor/>
                      </m:rPr>
                      <a:rPr lang="cs-CZ" sz="2000" b="1" i="1" dirty="0" smtClean="0">
                        <a:solidFill>
                          <a:schemeClr val="tx1"/>
                        </a:solidFill>
                        <a:latin typeface="Cambria Math" panose="02040503050406030204" pitchFamily="18" charset="0"/>
                      </a:rPr>
                      <m:t> . </m:t>
                    </m:r>
                    <m:r>
                      <m:rPr>
                        <m:nor/>
                      </m:rPr>
                      <a:rPr lang="cs-CZ" sz="2000" b="1" i="1" dirty="0" smtClean="0">
                        <a:solidFill>
                          <a:schemeClr val="tx1"/>
                        </a:solidFill>
                        <a:latin typeface="Cambria Math" panose="02040503050406030204" pitchFamily="18" charset="0"/>
                      </a:rPr>
                      <m:t>L</m:t>
                    </m:r>
                  </m:oMath>
                </a14:m>
                <a:endParaRPr lang="cs-CZ" sz="2000" b="1" i="1" dirty="0"/>
              </a:p>
              <a:p>
                <a:pPr marL="0" indent="0" algn="ctr">
                  <a:lnSpc>
                    <a:spcPct val="90000"/>
                  </a:lnSpc>
                  <a:buNone/>
                </a:pPr>
                <a:endParaRPr lang="cs-CZ" sz="2000" b="1" i="1" dirty="0">
                  <a:solidFill>
                    <a:schemeClr val="tx1"/>
                  </a:solidFill>
                  <a:latin typeface="Cambria Math" panose="02040503050406030204" pitchFamily="18" charset="0"/>
                </a:endParaRPr>
              </a:p>
              <a:p>
                <a:pPr marL="0" indent="0" algn="ctr">
                  <a:lnSpc>
                    <a:spcPct val="90000"/>
                  </a:lnSpc>
                  <a:buNone/>
                </a:pPr>
                <a14:m>
                  <m:oMathPara xmlns:m="http://schemas.openxmlformats.org/officeDocument/2006/math">
                    <m:oMathParaPr>
                      <m:jc m:val="centerGroup"/>
                    </m:oMathParaPr>
                    <m:oMath xmlns:m="http://schemas.openxmlformats.org/officeDocument/2006/math">
                      <m:sSub>
                        <m:sSubPr>
                          <m:ctrlPr>
                            <a:rPr lang="cs-CZ" sz="2000" b="1" i="1" smtClean="0">
                              <a:solidFill>
                                <a:schemeClr val="tx1"/>
                              </a:solidFill>
                              <a:latin typeface="Cambria Math" panose="02040503050406030204" pitchFamily="18" charset="0"/>
                            </a:rPr>
                          </m:ctrlPr>
                        </m:sSubPr>
                        <m:e>
                          <m:r>
                            <a:rPr lang="cs-CZ" sz="2000" b="1" i="1" smtClean="0">
                              <a:solidFill>
                                <a:schemeClr val="tx1"/>
                              </a:solidFill>
                              <a:latin typeface="Cambria Math" panose="02040503050406030204" pitchFamily="18" charset="0"/>
                            </a:rPr>
                            <m:t>𝑨𝑹𝑷</m:t>
                          </m:r>
                        </m:e>
                        <m:sub>
                          <m:r>
                            <a:rPr lang="cs-CZ" sz="2000" b="1" i="1" smtClean="0">
                              <a:solidFill>
                                <a:schemeClr val="tx1"/>
                              </a:solidFill>
                              <a:latin typeface="Cambria Math" panose="02040503050406030204" pitchFamily="18" charset="0"/>
                            </a:rPr>
                            <m:t>𝑳</m:t>
                          </m:r>
                        </m:sub>
                      </m:sSub>
                      <m:r>
                        <m:rPr>
                          <m:nor/>
                        </m:rPr>
                        <a:rPr lang="cs-CZ" sz="2000" b="1" i="1" smtClean="0">
                          <a:solidFill>
                            <a:schemeClr val="tx1"/>
                          </a:solidFill>
                          <a:latin typeface="Cambria Math" panose="02040503050406030204" pitchFamily="18" charset="0"/>
                        </a:rPr>
                        <m:t>.</m:t>
                      </m:r>
                      <m:r>
                        <m:rPr>
                          <m:nor/>
                        </m:rPr>
                        <a:rPr lang="cs-CZ" sz="2000" b="1" i="1" smtClean="0">
                          <a:solidFill>
                            <a:schemeClr val="tx1"/>
                          </a:solidFill>
                          <a:latin typeface="Cambria Math" panose="02040503050406030204" pitchFamily="18" charset="0"/>
                        </a:rPr>
                        <m:t>L</m:t>
                      </m:r>
                      <m:r>
                        <m:rPr>
                          <m:nor/>
                        </m:rPr>
                        <a:rPr lang="cs-CZ" sz="2000" b="1" i="1" smtClean="0">
                          <a:solidFill>
                            <a:schemeClr val="tx1"/>
                          </a:solidFill>
                          <a:latin typeface="Cambria Math" panose="02040503050406030204" pitchFamily="18" charset="0"/>
                        </a:rPr>
                        <m:t> ≥</m:t>
                      </m:r>
                      <m:r>
                        <m:rPr>
                          <m:nor/>
                        </m:rPr>
                        <a:rPr lang="cs-CZ" sz="2000" b="1" i="0" dirty="0" smtClean="0">
                          <a:solidFill>
                            <a:schemeClr val="tx1"/>
                          </a:solidFill>
                          <a:latin typeface="Cambria Math" panose="02040503050406030204" pitchFamily="18" charset="0"/>
                        </a:rPr>
                        <m:t>  </m:t>
                      </m:r>
                      <m:r>
                        <m:rPr>
                          <m:nor/>
                        </m:rPr>
                        <a:rPr lang="cs-CZ" sz="2000" b="1" i="1" dirty="0" smtClean="0">
                          <a:solidFill>
                            <a:schemeClr val="tx1"/>
                          </a:solidFill>
                          <a:latin typeface="Cambria Math" panose="02040503050406030204" pitchFamily="18" charset="0"/>
                        </a:rPr>
                        <m:t>w</m:t>
                      </m:r>
                      <m:r>
                        <m:rPr>
                          <m:nor/>
                        </m:rPr>
                        <a:rPr lang="cs-CZ" sz="2000" b="1" i="1" dirty="0" smtClean="0">
                          <a:solidFill>
                            <a:schemeClr val="tx1"/>
                          </a:solidFill>
                          <a:latin typeface="Cambria Math" panose="02040503050406030204" pitchFamily="18" charset="0"/>
                        </a:rPr>
                        <m:t> . </m:t>
                      </m:r>
                      <m:r>
                        <m:rPr>
                          <m:nor/>
                        </m:rPr>
                        <a:rPr lang="cs-CZ" sz="2000" b="1" i="1" dirty="0" smtClean="0">
                          <a:solidFill>
                            <a:schemeClr val="tx1"/>
                          </a:solidFill>
                          <a:latin typeface="Cambria Math" panose="02040503050406030204" pitchFamily="18" charset="0"/>
                        </a:rPr>
                        <m:t>L</m:t>
                      </m:r>
                    </m:oMath>
                  </m:oMathPara>
                </a14:m>
                <a:endParaRPr lang="cs-CZ" sz="2000" b="1" i="1" dirty="0"/>
              </a:p>
              <a:p>
                <a:pPr marL="285750" indent="-285750">
                  <a:lnSpc>
                    <a:spcPct val="90000"/>
                  </a:lnSpc>
                  <a:buSzPct val="100000"/>
                  <a:buFont typeface="Wingdings" panose="05000000000000000000" pitchFamily="2" charset="2"/>
                  <a:buChar char="Ø"/>
                </a:pPr>
                <a:endParaRPr lang="cs-CZ" sz="2000" b="1" dirty="0"/>
              </a:p>
              <a:p>
                <a:pPr marL="88900" indent="0" algn="ctr">
                  <a:lnSpc>
                    <a:spcPct val="90000"/>
                  </a:lnSpc>
                  <a:buNone/>
                </a:pPr>
                <a:r>
                  <a:rPr lang="cs-CZ" sz="2000" b="1" dirty="0"/>
                  <a:t> </a:t>
                </a:r>
                <a14:m>
                  <m:oMath xmlns:m="http://schemas.openxmlformats.org/officeDocument/2006/math">
                    <m:sSub>
                      <m:sSubPr>
                        <m:ctrlPr>
                          <a:rPr lang="cs-CZ" sz="2000" b="1" i="1" smtClean="0">
                            <a:solidFill>
                              <a:schemeClr val="tx1"/>
                            </a:solidFill>
                            <a:latin typeface="Cambria Math" panose="02040503050406030204" pitchFamily="18" charset="0"/>
                          </a:rPr>
                        </m:ctrlPr>
                      </m:sSubPr>
                      <m:e>
                        <m:r>
                          <a:rPr lang="cs-CZ" sz="2000" b="1" i="1" smtClean="0">
                            <a:solidFill>
                              <a:schemeClr val="tx1"/>
                            </a:solidFill>
                            <a:latin typeface="Cambria Math" panose="02040503050406030204" pitchFamily="18" charset="0"/>
                          </a:rPr>
                          <m:t>𝑨𝑹𝑷</m:t>
                        </m:r>
                      </m:e>
                      <m:sub>
                        <m:r>
                          <a:rPr lang="cs-CZ" sz="2000" b="1" i="1" smtClean="0">
                            <a:solidFill>
                              <a:schemeClr val="tx1"/>
                            </a:solidFill>
                            <a:latin typeface="Cambria Math" panose="02040503050406030204" pitchFamily="18" charset="0"/>
                          </a:rPr>
                          <m:t>𝑳</m:t>
                        </m:r>
                      </m:sub>
                    </m:sSub>
                    <m:r>
                      <m:rPr>
                        <m:nor/>
                      </m:rPr>
                      <a:rPr lang="cs-CZ" sz="2000" b="1" i="1" dirty="0">
                        <a:solidFill>
                          <a:schemeClr val="tx1"/>
                        </a:solidFill>
                        <a:latin typeface="Cambria Math" panose="02040503050406030204" pitchFamily="18" charset="0"/>
                      </a:rPr>
                      <m:t>≥</m:t>
                    </m:r>
                    <m:r>
                      <m:rPr>
                        <m:nor/>
                      </m:rPr>
                      <a:rPr lang="cs-CZ" sz="2000" b="1" i="0" dirty="0" smtClean="0">
                        <a:solidFill>
                          <a:schemeClr val="tx1"/>
                        </a:solidFill>
                        <a:latin typeface="Cambria Math" panose="02040503050406030204" pitchFamily="18" charset="0"/>
                      </a:rPr>
                      <m:t>  </m:t>
                    </m:r>
                    <m:r>
                      <m:rPr>
                        <m:nor/>
                      </m:rPr>
                      <a:rPr lang="cs-CZ" sz="2000" b="1" i="0" dirty="0" smtClean="0">
                        <a:solidFill>
                          <a:schemeClr val="tx1"/>
                        </a:solidFill>
                        <a:latin typeface="Cambria Math" panose="02040503050406030204" pitchFamily="18" charset="0"/>
                      </a:rPr>
                      <m:t>w</m:t>
                    </m:r>
                  </m:oMath>
                </a14:m>
                <a:endParaRPr lang="cs-CZ" sz="2000" b="1" dirty="0"/>
              </a:p>
              <a:p>
                <a:pPr marL="431800" indent="-342900" algn="just">
                  <a:lnSpc>
                    <a:spcPct val="90000"/>
                  </a:lnSpc>
                  <a:buSzPct val="100000"/>
                  <a:buFont typeface="Wingdings" panose="05000000000000000000" pitchFamily="2" charset="2"/>
                  <a:buChar char="ü"/>
                </a:pPr>
                <a:r>
                  <a:rPr lang="cs-CZ" sz="2000" b="1" dirty="0"/>
                  <a:t>Shrnutí:</a:t>
                </a:r>
              </a:p>
              <a:p>
                <a:pPr marL="431800" indent="-342900" algn="just">
                  <a:lnSpc>
                    <a:spcPct val="90000"/>
                  </a:lnSpc>
                </a:pPr>
                <a:r>
                  <a:rPr lang="cs-CZ" sz="2000" b="1" dirty="0"/>
                  <a:t>Křivka poptávky DK firmy op práci na jejím DK trhu:</a:t>
                </a:r>
              </a:p>
              <a:p>
                <a:pPr marL="431800" indent="-342900" algn="just">
                  <a:lnSpc>
                    <a:spcPct val="90000"/>
                  </a:lnSpc>
                </a:pPr>
                <a:r>
                  <a:rPr lang="cs-CZ" sz="2000" b="1" dirty="0"/>
                  <a:t>tvořena klesající částí funkce příjmu z mezního produktu práce: důsledek optimalizačního pravidla </a:t>
                </a:r>
                <a14:m>
                  <m:oMath xmlns:m="http://schemas.openxmlformats.org/officeDocument/2006/math">
                    <m:sSub>
                      <m:sSubPr>
                        <m:ctrlPr>
                          <a:rPr lang="cs-CZ" sz="2000" b="1" i="1" smtClean="0">
                            <a:solidFill>
                              <a:schemeClr val="tx1"/>
                            </a:solidFill>
                            <a:highlight>
                              <a:srgbClr val="FFFF00"/>
                            </a:highlight>
                            <a:latin typeface="Cambria Math" panose="02040503050406030204" pitchFamily="18" charset="0"/>
                          </a:rPr>
                        </m:ctrlPr>
                      </m:sSubPr>
                      <m:e>
                        <m:r>
                          <a:rPr lang="cs-CZ" sz="2000" b="1" i="1" smtClean="0">
                            <a:solidFill>
                              <a:schemeClr val="tx1"/>
                            </a:solidFill>
                            <a:highlight>
                              <a:srgbClr val="FFFF00"/>
                            </a:highlight>
                            <a:latin typeface="Cambria Math" panose="02040503050406030204" pitchFamily="18" charset="0"/>
                          </a:rPr>
                          <m:t>𝑴𝑹𝑷</m:t>
                        </m:r>
                      </m:e>
                      <m:sub>
                        <m:r>
                          <a:rPr lang="cs-CZ" sz="2000" b="1" i="1" smtClean="0">
                            <a:solidFill>
                              <a:schemeClr val="tx1"/>
                            </a:solidFill>
                            <a:highlight>
                              <a:srgbClr val="FFFF00"/>
                            </a:highlight>
                            <a:latin typeface="Cambria Math" panose="02040503050406030204" pitchFamily="18" charset="0"/>
                          </a:rPr>
                          <m:t>𝑳</m:t>
                        </m:r>
                      </m:sub>
                    </m:sSub>
                    <m:r>
                      <a:rPr lang="cs-CZ" sz="2000" b="1" i="1" smtClean="0">
                        <a:solidFill>
                          <a:schemeClr val="tx1"/>
                        </a:solidFill>
                        <a:highlight>
                          <a:srgbClr val="FFFF00"/>
                        </a:highlight>
                        <a:latin typeface="Cambria Math" panose="02040503050406030204" pitchFamily="18" charset="0"/>
                      </a:rPr>
                      <m:t>=</m:t>
                    </m:r>
                    <m:sSub>
                      <m:sSubPr>
                        <m:ctrlPr>
                          <a:rPr lang="cs-CZ" sz="2000" b="1" i="1" dirty="0">
                            <a:highlight>
                              <a:srgbClr val="FFFF00"/>
                            </a:highlight>
                            <a:latin typeface="Cambria Math" panose="02040503050406030204" pitchFamily="18" charset="0"/>
                          </a:rPr>
                        </m:ctrlPr>
                      </m:sSubPr>
                      <m:e>
                        <m:r>
                          <a:rPr lang="cs-CZ" sz="2000" b="1" i="1" dirty="0">
                            <a:highlight>
                              <a:srgbClr val="FFFF00"/>
                            </a:highlight>
                            <a:latin typeface="Cambria Math" panose="02040503050406030204" pitchFamily="18" charset="0"/>
                          </a:rPr>
                          <m:t>𝑴𝑭𝑪</m:t>
                        </m:r>
                      </m:e>
                      <m:sub>
                        <m:r>
                          <a:rPr lang="cs-CZ" sz="2000" b="1" i="1" dirty="0">
                            <a:highlight>
                              <a:srgbClr val="FFFF00"/>
                            </a:highlight>
                            <a:latin typeface="Cambria Math" panose="02040503050406030204" pitchFamily="18" charset="0"/>
                          </a:rPr>
                          <m:t>𝑳</m:t>
                        </m:r>
                      </m:sub>
                    </m:sSub>
                  </m:oMath>
                </a14:m>
                <a:r>
                  <a:rPr lang="cs-CZ" sz="2000" b="1" dirty="0">
                    <a:highlight>
                      <a:srgbClr val="FFFF00"/>
                    </a:highlight>
                  </a:rPr>
                  <a:t>; </a:t>
                </a:r>
              </a:p>
              <a:p>
                <a:pPr marL="431800" indent="-342900" algn="just">
                  <a:lnSpc>
                    <a:spcPct val="90000"/>
                  </a:lnSpc>
                </a:pPr>
                <a:r>
                  <a:rPr lang="cs-CZ" sz="2000" b="1" dirty="0"/>
                  <a:t>jejíž horní hranice je tvořena maximální úrovní příjmu z průměrného produktu práce: důsledek respektování vztahu: </a:t>
                </a:r>
                <a14:m>
                  <m:oMath xmlns:m="http://schemas.openxmlformats.org/officeDocument/2006/math">
                    <m:sSub>
                      <m:sSubPr>
                        <m:ctrlPr>
                          <a:rPr lang="cs-CZ" sz="2000" b="1" i="1" smtClean="0">
                            <a:solidFill>
                              <a:schemeClr val="tx1"/>
                            </a:solidFill>
                            <a:highlight>
                              <a:srgbClr val="FFFF00"/>
                            </a:highlight>
                            <a:latin typeface="Cambria Math" panose="02040503050406030204" pitchFamily="18" charset="0"/>
                          </a:rPr>
                        </m:ctrlPr>
                      </m:sSubPr>
                      <m:e>
                        <m:r>
                          <a:rPr lang="cs-CZ" sz="2000" b="1" i="1" smtClean="0">
                            <a:solidFill>
                              <a:schemeClr val="tx1"/>
                            </a:solidFill>
                            <a:highlight>
                              <a:srgbClr val="FFFF00"/>
                            </a:highlight>
                            <a:latin typeface="Cambria Math" panose="02040503050406030204" pitchFamily="18" charset="0"/>
                          </a:rPr>
                          <m:t>𝑨𝑹𝑷</m:t>
                        </m:r>
                      </m:e>
                      <m:sub>
                        <m:r>
                          <a:rPr lang="cs-CZ" sz="2000" b="1" i="1" smtClean="0">
                            <a:solidFill>
                              <a:schemeClr val="tx1"/>
                            </a:solidFill>
                            <a:highlight>
                              <a:srgbClr val="FFFF00"/>
                            </a:highlight>
                            <a:latin typeface="Cambria Math" panose="02040503050406030204" pitchFamily="18" charset="0"/>
                          </a:rPr>
                          <m:t>𝑳</m:t>
                        </m:r>
                      </m:sub>
                    </m:sSub>
                    <m:r>
                      <m:rPr>
                        <m:nor/>
                      </m:rPr>
                      <a:rPr lang="cs-CZ" sz="2000" b="1" i="1" dirty="0">
                        <a:solidFill>
                          <a:schemeClr val="tx1"/>
                        </a:solidFill>
                        <a:highlight>
                          <a:srgbClr val="FFFF00"/>
                        </a:highlight>
                        <a:latin typeface="Cambria Math" panose="02040503050406030204" pitchFamily="18" charset="0"/>
                      </a:rPr>
                      <m:t>≥</m:t>
                    </m:r>
                    <m:r>
                      <m:rPr>
                        <m:nor/>
                      </m:rPr>
                      <a:rPr lang="cs-CZ" sz="2000" b="1" i="0" dirty="0" smtClean="0">
                        <a:solidFill>
                          <a:schemeClr val="tx1"/>
                        </a:solidFill>
                        <a:highlight>
                          <a:srgbClr val="FFFF00"/>
                        </a:highlight>
                        <a:latin typeface="Cambria Math" panose="02040503050406030204" pitchFamily="18" charset="0"/>
                      </a:rPr>
                      <m:t>  </m:t>
                    </m:r>
                    <m:r>
                      <m:rPr>
                        <m:nor/>
                      </m:rPr>
                      <a:rPr lang="cs-CZ" sz="2000" b="1" i="0" dirty="0" smtClean="0">
                        <a:solidFill>
                          <a:schemeClr val="tx1"/>
                        </a:solidFill>
                        <a:highlight>
                          <a:srgbClr val="FFFF00"/>
                        </a:highlight>
                        <a:latin typeface="Cambria Math" panose="02040503050406030204" pitchFamily="18" charset="0"/>
                      </a:rPr>
                      <m:t>w</m:t>
                    </m:r>
                  </m:oMath>
                </a14:m>
                <a:r>
                  <a:rPr lang="cs-CZ" sz="2000" b="1" dirty="0"/>
                  <a:t>.</a:t>
                </a:r>
              </a:p>
            </p:txBody>
          </p:sp>
        </mc:Choice>
        <mc:Fallback xmlns="">
          <p:sp>
            <p:nvSpPr>
              <p:cNvPr id="8195" name="Text Placeholder 8194">
                <a:extLst>
                  <a:ext uri="{FF2B5EF4-FFF2-40B4-BE49-F238E27FC236}">
                    <a16:creationId xmlns:a16="http://schemas.microsoft.com/office/drawing/2014/main" id="{C2632380-02F9-9FEC-75FC-A83F7CCC04CE}"/>
                  </a:ext>
                </a:extLst>
              </p:cNvPr>
              <p:cNvSpPr>
                <a:spLocks noGrp="1" noRot="1" noChangeAspect="1" noMove="1" noResize="1" noEditPoints="1" noAdjustHandles="1" noChangeArrowheads="1" noChangeShapeType="1" noTextEdit="1"/>
              </p:cNvSpPr>
              <p:nvPr>
                <p:ph type="body" idx="1"/>
              </p:nvPr>
            </p:nvSpPr>
            <p:spPr>
              <a:xfrm>
                <a:off x="382772" y="1325561"/>
                <a:ext cx="11425497" cy="4777526"/>
              </a:xfrm>
              <a:blipFill>
                <a:blip r:embed="rId2"/>
                <a:stretch>
                  <a:fillRect l="-1334" t="-3571" r="-534" b="-2168"/>
                </a:stretch>
              </a:blipFill>
            </p:spPr>
            <p:txBody>
              <a:bodyPr/>
              <a:lstStyle/>
              <a:p>
                <a:r>
                  <a:rPr lang="en-GB">
                    <a:noFill/>
                  </a:rPr>
                  <a:t> </a:t>
                </a:r>
              </a:p>
            </p:txBody>
          </p:sp>
        </mc:Fallback>
      </mc:AlternateContent>
      <p:sp>
        <p:nvSpPr>
          <p:cNvPr id="8196" name="Rectangles 8195">
            <a:extLst>
              <a:ext uri="{FF2B5EF4-FFF2-40B4-BE49-F238E27FC236}">
                <a16:creationId xmlns:a16="http://schemas.microsoft.com/office/drawing/2014/main" id="{782285A4-50BF-2583-2DFA-41D70E6FBBB8}"/>
              </a:ext>
            </a:extLst>
          </p:cNvPr>
          <p:cNvSpPr/>
          <p:nvPr/>
        </p:nvSpPr>
        <p:spPr>
          <a:xfrm>
            <a:off x="1524000" y="0"/>
            <a:ext cx="9144000" cy="0"/>
          </a:xfrm>
          <a:prstGeom prst="rect">
            <a:avLst/>
          </a:prstGeom>
          <a:noFill/>
          <a:ln w="9525">
            <a:noFill/>
          </a:ln>
        </p:spPr>
        <p:txBody>
          <a:bodyPr/>
          <a:lstStyle/>
          <a:p>
            <a:endParaRPr lang="en-US"/>
          </a:p>
        </p:txBody>
      </p:sp>
      <p:sp>
        <p:nvSpPr>
          <p:cNvPr id="8197" name="Rectangles 8196">
            <a:extLst>
              <a:ext uri="{FF2B5EF4-FFF2-40B4-BE49-F238E27FC236}">
                <a16:creationId xmlns:a16="http://schemas.microsoft.com/office/drawing/2014/main" id="{89982788-DD1A-D952-DA3A-164AF17CC47F}"/>
              </a:ext>
            </a:extLst>
          </p:cNvPr>
          <p:cNvSpPr/>
          <p:nvPr/>
        </p:nvSpPr>
        <p:spPr>
          <a:xfrm>
            <a:off x="1524000" y="0"/>
            <a:ext cx="9144000" cy="0"/>
          </a:xfrm>
          <a:prstGeom prst="rect">
            <a:avLst/>
          </a:prstGeom>
          <a:noFill/>
          <a:ln w="9525">
            <a:noFill/>
          </a:ln>
        </p:spPr>
        <p:txBody>
          <a:bodyPr/>
          <a:lstStyle/>
          <a:p>
            <a:endParaRPr lang="en-US"/>
          </a:p>
        </p:txBody>
      </p:sp>
      <p:sp>
        <p:nvSpPr>
          <p:cNvPr id="8199" name="Text Box 8198">
            <a:extLst>
              <a:ext uri="{FF2B5EF4-FFF2-40B4-BE49-F238E27FC236}">
                <a16:creationId xmlns:a16="http://schemas.microsoft.com/office/drawing/2014/main" id="{DB404F76-B13B-A38E-E68D-E0CE1E2E32AC}"/>
              </a:ext>
            </a:extLst>
          </p:cNvPr>
          <p:cNvSpPr txBox="1"/>
          <p:nvPr/>
        </p:nvSpPr>
        <p:spPr>
          <a:xfrm>
            <a:off x="6527801" y="6308726"/>
            <a:ext cx="1368425" cy="366713"/>
          </a:xfrm>
          <a:prstGeom prst="rect">
            <a:avLst/>
          </a:prstGeom>
          <a:noFill/>
          <a:ln w="9525">
            <a:noFill/>
          </a:ln>
        </p:spPr>
        <p:txBody>
          <a:bodyPr>
            <a:spAutoFit/>
          </a:bodyPr>
          <a:lstStyle/>
          <a:p>
            <a:pPr>
              <a:spcBef>
                <a:spcPct val="50000"/>
              </a:spcBef>
            </a:pPr>
            <a:endParaRPr>
              <a:latin typeface="Arial" panose="020B0604020202020204" pitchFamily="34" charset="0"/>
            </a:endParaRPr>
          </a:p>
        </p:txBody>
      </p:sp>
      <p:sp>
        <p:nvSpPr>
          <p:cNvPr id="8202" name="Rectangles 8201">
            <a:extLst>
              <a:ext uri="{FF2B5EF4-FFF2-40B4-BE49-F238E27FC236}">
                <a16:creationId xmlns:a16="http://schemas.microsoft.com/office/drawing/2014/main" id="{89357FC5-9D33-1100-90B8-8883E0022E69}"/>
              </a:ext>
            </a:extLst>
          </p:cNvPr>
          <p:cNvSpPr/>
          <p:nvPr/>
        </p:nvSpPr>
        <p:spPr>
          <a:xfrm>
            <a:off x="3388427" y="182561"/>
            <a:ext cx="822960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C0C0C0"/>
                  </a:outerShdw>
                </a:effectLst>
                <a:latin typeface="Tahoma" panose="020B0604030504040204" pitchFamily="34" charset="0"/>
              </a:defRPr>
            </a:lvl1pPr>
          </a:lstStyle>
          <a:p>
            <a:pPr lvl="0"/>
            <a:r>
              <a:rPr sz="2800" b="1" dirty="0">
                <a:solidFill>
                  <a:srgbClr val="C00000"/>
                </a:solidFill>
              </a:rPr>
              <a:t>1. DOKONALE KONKURENČNÍ TRH PRÁCE</a:t>
            </a:r>
          </a:p>
        </p:txBody>
      </p:sp>
    </p:spTree>
    <p:extLst>
      <p:ext uri="{BB962C8B-B14F-4D97-AF65-F5344CB8AC3E}">
        <p14:creationId xmlns:p14="http://schemas.microsoft.com/office/powerpoint/2010/main" val="339261335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Placeholder 10242"/>
          <p:cNvSpPr>
            <a:spLocks noGrp="1" noRot="1"/>
          </p:cNvSpPr>
          <p:nvPr>
            <p:ph type="body" idx="1"/>
          </p:nvPr>
        </p:nvSpPr>
        <p:spPr>
          <a:xfrm>
            <a:off x="340242" y="1463671"/>
            <a:ext cx="11047228" cy="4662493"/>
          </a:xfrm>
        </p:spPr>
        <p:txBody>
          <a:bodyPr>
            <a:normAutofit/>
          </a:bodyPr>
          <a:lstStyle/>
          <a:p>
            <a:pPr indent="-457200">
              <a:lnSpc>
                <a:spcPct val="90000"/>
              </a:lnSpc>
              <a:buFont typeface="Wingdings" panose="05000000000000000000" pitchFamily="2" charset="2"/>
              <a:buChar char="v"/>
            </a:pPr>
            <a:r>
              <a:rPr lang="cs-CZ" b="1" dirty="0">
                <a:highlight>
                  <a:srgbClr val="FFFF00"/>
                </a:highlight>
              </a:rPr>
              <a:t>Poptávka firmy po práci v dlouhém období</a:t>
            </a:r>
          </a:p>
          <a:p>
            <a:pPr indent="-457200">
              <a:lnSpc>
                <a:spcPct val="90000"/>
              </a:lnSpc>
            </a:pPr>
            <a:r>
              <a:rPr lang="cs-CZ" b="1" dirty="0"/>
              <a:t>Všechny používané vstupy – variabilní </a:t>
            </a:r>
            <a:r>
              <a:rPr lang="cs-CZ" sz="3200" b="1" dirty="0"/>
              <a:t>=&gt; </a:t>
            </a:r>
            <a:r>
              <a:rPr lang="cs-CZ" b="1" dirty="0"/>
              <a:t>vzájemná závislost vstupů: změna mzdové sazby může vést ke změnám objemu práce i kapitálu. </a:t>
            </a:r>
          </a:p>
          <a:p>
            <a:pPr indent="-457200">
              <a:lnSpc>
                <a:spcPct val="90000"/>
              </a:lnSpc>
            </a:pPr>
            <a:r>
              <a:rPr lang="cs-CZ" b="1" dirty="0"/>
              <a:t>Př. Změna w </a:t>
            </a:r>
            <a:r>
              <a:rPr lang="cs-CZ" sz="3200" b="1" dirty="0"/>
              <a:t>=&gt; snížení objemu kapitálu ovlivní v důsledku křížové produktivity mezní produkt práce. </a:t>
            </a:r>
            <a:endParaRPr lang="cs-CZ" b="1" dirty="0"/>
          </a:p>
          <a:p>
            <a:pPr indent="-457200">
              <a:lnSpc>
                <a:spcPct val="90000"/>
              </a:lnSpc>
            </a:pPr>
            <a:endParaRPr lang="cs-CZ" dirty="0"/>
          </a:p>
          <a:p>
            <a:pPr indent="-457200">
              <a:lnSpc>
                <a:spcPct val="90000"/>
              </a:lnSpc>
            </a:pPr>
            <a:r>
              <a:rPr lang="cs-CZ" dirty="0"/>
              <a:t>Odvození na základě </a:t>
            </a:r>
            <a:r>
              <a:rPr lang="cs-CZ" dirty="0" err="1"/>
              <a:t>izokvantové</a:t>
            </a:r>
            <a:r>
              <a:rPr lang="cs-CZ" dirty="0"/>
              <a:t> analýzy;</a:t>
            </a:r>
          </a:p>
          <a:p>
            <a:pPr marL="0" indent="265430">
              <a:lnSpc>
                <a:spcPct val="90000"/>
              </a:lnSpc>
              <a:buFontTx/>
              <a:buChar char="-"/>
            </a:pPr>
            <a:r>
              <a:rPr lang="cs-CZ" dirty="0"/>
              <a:t> Výchozí předpoklad: odvození = </a:t>
            </a:r>
            <a:r>
              <a:rPr lang="cs-CZ" b="1" dirty="0"/>
              <a:t>změna w;</a:t>
            </a:r>
          </a:p>
        </p:txBody>
      </p:sp>
      <p:sp>
        <p:nvSpPr>
          <p:cNvPr id="10244" name="Rectangles 10243"/>
          <p:cNvSpPr/>
          <p:nvPr/>
        </p:nvSpPr>
        <p:spPr>
          <a:xfrm>
            <a:off x="1524000" y="0"/>
            <a:ext cx="9144000" cy="0"/>
          </a:xfrm>
          <a:prstGeom prst="rect">
            <a:avLst/>
          </a:prstGeom>
          <a:noFill/>
          <a:ln w="9525">
            <a:noFill/>
          </a:ln>
        </p:spPr>
        <p:txBody>
          <a:bodyPr/>
          <a:lstStyle/>
          <a:p>
            <a:endParaRPr lang="en-US"/>
          </a:p>
        </p:txBody>
      </p:sp>
      <p:sp>
        <p:nvSpPr>
          <p:cNvPr id="10245" name="Rectangles 10244"/>
          <p:cNvSpPr/>
          <p:nvPr/>
        </p:nvSpPr>
        <p:spPr>
          <a:xfrm>
            <a:off x="1524000" y="0"/>
            <a:ext cx="9144000" cy="0"/>
          </a:xfrm>
          <a:prstGeom prst="rect">
            <a:avLst/>
          </a:prstGeom>
          <a:noFill/>
          <a:ln w="9525">
            <a:noFill/>
          </a:ln>
        </p:spPr>
        <p:txBody>
          <a:bodyPr/>
          <a:lstStyle/>
          <a:p>
            <a:endParaRPr lang="en-US"/>
          </a:p>
        </p:txBody>
      </p:sp>
      <p:sp>
        <p:nvSpPr>
          <p:cNvPr id="10249" name="Rectangles 10248"/>
          <p:cNvSpPr/>
          <p:nvPr/>
        </p:nvSpPr>
        <p:spPr>
          <a:xfrm>
            <a:off x="6305550" y="4797425"/>
            <a:ext cx="184150" cy="304800"/>
          </a:xfrm>
          <a:prstGeom prst="rect">
            <a:avLst/>
          </a:prstGeom>
          <a:noFill/>
          <a:ln w="9525">
            <a:noFill/>
          </a:ln>
        </p:spPr>
        <p:txBody>
          <a:bodyPr wrap="none" anchor="ctr" anchorCtr="0">
            <a:spAutoFit/>
          </a:bodyPr>
          <a:lstStyle/>
          <a:p>
            <a:endParaRPr sz="1400">
              <a:latin typeface="Arial" panose="020B0604020202020204" pitchFamily="34" charset="0"/>
            </a:endParaRPr>
          </a:p>
        </p:txBody>
      </p:sp>
      <p:sp>
        <p:nvSpPr>
          <p:cNvPr id="10251" name="Rectangles 10250"/>
          <p:cNvSpPr/>
          <p:nvPr/>
        </p:nvSpPr>
        <p:spPr>
          <a:xfrm>
            <a:off x="1981200" y="451884"/>
            <a:ext cx="822960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C0C0C0"/>
                  </a:outerShdw>
                </a:effectLst>
                <a:latin typeface="Tahoma" panose="020B0604030504040204" pitchFamily="34" charset="0"/>
              </a:defRPr>
            </a:lvl1pPr>
          </a:lstStyle>
          <a:p>
            <a:pPr lvl="0"/>
            <a:r>
              <a:rPr lang="cs-CZ" sz="2800" b="1" dirty="0">
                <a:solidFill>
                  <a:srgbClr val="C00000"/>
                </a:solidFill>
              </a:rPr>
              <a:t>1. DOKONALE KONKURENČNÍ TRH PRÁCE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Placeholder 11266"/>
          <p:cNvSpPr>
            <a:spLocks noGrp="1" noRot="1"/>
          </p:cNvSpPr>
          <p:nvPr>
            <p:ph type="body" idx="1"/>
          </p:nvPr>
        </p:nvSpPr>
        <p:spPr>
          <a:xfrm>
            <a:off x="182880" y="1393824"/>
            <a:ext cx="6482963" cy="5049506"/>
          </a:xfrm>
        </p:spPr>
        <p:txBody>
          <a:bodyPr>
            <a:normAutofit lnSpcReduction="10000"/>
          </a:bodyPr>
          <a:lstStyle/>
          <a:p>
            <a:pPr marL="471487" indent="-285750">
              <a:lnSpc>
                <a:spcPct val="90000"/>
              </a:lnSpc>
              <a:tabLst>
                <a:tab pos="354330" algn="l"/>
              </a:tabLst>
            </a:pPr>
            <a:r>
              <a:rPr lang="cs-CZ" sz="2400" b="1" noProof="0" dirty="0"/>
              <a:t>Pokles ceny práce z w</a:t>
            </a:r>
            <a:r>
              <a:rPr lang="cs-CZ" sz="2000" b="1" noProof="0" dirty="0"/>
              <a:t>1</a:t>
            </a:r>
            <a:r>
              <a:rPr lang="cs-CZ" sz="2400" b="1" noProof="0" dirty="0"/>
              <a:t> na w</a:t>
            </a:r>
            <a:r>
              <a:rPr lang="cs-CZ" sz="2000" b="1" noProof="0" dirty="0"/>
              <a:t>2</a:t>
            </a:r>
            <a:r>
              <a:rPr lang="cs-CZ" sz="2400" b="1" noProof="0" dirty="0"/>
              <a:t> </a:t>
            </a:r>
            <a:r>
              <a:rPr lang="cs-CZ" sz="2400" b="1" dirty="0"/>
              <a:t>=&gt; </a:t>
            </a:r>
            <a:r>
              <a:rPr lang="cs-CZ" sz="2400" b="1" noProof="0" dirty="0"/>
              <a:t>změna směrnice </a:t>
            </a:r>
            <a:r>
              <a:rPr lang="cs-CZ" sz="2400" b="1" noProof="0" dirty="0" err="1"/>
              <a:t>izokosty</a:t>
            </a:r>
            <a:r>
              <a:rPr lang="cs-CZ" sz="2400" b="1" noProof="0" dirty="0"/>
              <a:t> – plošší. </a:t>
            </a:r>
            <a:r>
              <a:rPr lang="cs-CZ" sz="2400" b="1" dirty="0"/>
              <a:t>=&gt;</a:t>
            </a:r>
            <a:endParaRPr lang="cs-CZ" sz="2400" b="1" noProof="0" dirty="0"/>
          </a:p>
          <a:p>
            <a:pPr marL="471487" indent="-285750">
              <a:lnSpc>
                <a:spcPct val="90000"/>
              </a:lnSpc>
              <a:buSzPct val="100000"/>
              <a:buFont typeface="Wingdings" panose="05000000000000000000" pitchFamily="2" charset="2"/>
              <a:buChar char="Ø"/>
              <a:tabLst>
                <a:tab pos="354330" algn="l"/>
              </a:tabLst>
            </a:pPr>
            <a:r>
              <a:rPr lang="cs-CZ" sz="2400" b="1" noProof="0" dirty="0"/>
              <a:t>Firma schopna se stejnými celkovými náklady vyrobit větší výstup = izokvanta Q</a:t>
            </a:r>
            <a:r>
              <a:rPr lang="cs-CZ" sz="2000" b="1" noProof="0" dirty="0"/>
              <a:t>2</a:t>
            </a:r>
            <a:r>
              <a:rPr lang="cs-CZ" sz="2400" b="1" noProof="0" dirty="0"/>
              <a:t>. </a:t>
            </a:r>
          </a:p>
          <a:p>
            <a:pPr marL="471487" indent="-285750">
              <a:lnSpc>
                <a:spcPct val="90000"/>
              </a:lnSpc>
              <a:tabLst>
                <a:tab pos="354330" algn="l"/>
              </a:tabLst>
            </a:pPr>
            <a:r>
              <a:rPr lang="cs-CZ" sz="2400" b="1" noProof="0" dirty="0"/>
              <a:t>Přesun z nákladového optima </a:t>
            </a:r>
            <a:r>
              <a:rPr lang="cs-CZ" sz="2400" b="1" noProof="0" dirty="0">
                <a:solidFill>
                  <a:srgbClr val="FF0000"/>
                </a:solidFill>
              </a:rPr>
              <a:t>Q</a:t>
            </a:r>
            <a:r>
              <a:rPr lang="cs-CZ" sz="2400" b="1" noProof="0" dirty="0"/>
              <a:t> do nákladového optima </a:t>
            </a:r>
            <a:r>
              <a:rPr lang="cs-CZ" sz="2400" b="1" noProof="0" dirty="0">
                <a:solidFill>
                  <a:srgbClr val="FF0000"/>
                </a:solidFill>
              </a:rPr>
              <a:t>S.</a:t>
            </a:r>
            <a:r>
              <a:rPr lang="cs-CZ" sz="2400" b="1" noProof="0" dirty="0"/>
              <a:t> </a:t>
            </a:r>
          </a:p>
          <a:p>
            <a:pPr marL="471487" indent="-285750">
              <a:lnSpc>
                <a:spcPct val="90000"/>
              </a:lnSpc>
              <a:tabLst>
                <a:tab pos="354330" algn="l"/>
              </a:tabLst>
            </a:pPr>
            <a:r>
              <a:rPr lang="cs-CZ" sz="2400" b="1" noProof="0" dirty="0"/>
              <a:t>Změna optimální kombinace vstupů = </a:t>
            </a:r>
            <a:r>
              <a:rPr lang="cs-CZ" sz="2400" b="1" noProof="0" dirty="0">
                <a:highlight>
                  <a:srgbClr val="FFFF00"/>
                </a:highlight>
              </a:rPr>
              <a:t>celkový efekt změny mzdové sazby.</a:t>
            </a:r>
          </a:p>
          <a:p>
            <a:pPr marL="647700" indent="-285750">
              <a:lnSpc>
                <a:spcPct val="90000"/>
              </a:lnSpc>
              <a:tabLst>
                <a:tab pos="354330" algn="l"/>
              </a:tabLst>
            </a:pPr>
            <a:endParaRPr lang="cs-CZ" sz="2400" b="1" noProof="0" dirty="0"/>
          </a:p>
          <a:p>
            <a:pPr marL="704850" indent="-342900">
              <a:lnSpc>
                <a:spcPct val="90000"/>
              </a:lnSpc>
              <a:buFont typeface="Wingdings" panose="05000000000000000000" pitchFamily="2" charset="2"/>
              <a:buChar char="ü"/>
              <a:tabLst>
                <a:tab pos="354330" algn="l"/>
              </a:tabLst>
            </a:pPr>
            <a:r>
              <a:rPr lang="cs-CZ" sz="2400" b="1" noProof="0" dirty="0">
                <a:highlight>
                  <a:srgbClr val="FFFF00"/>
                </a:highlight>
              </a:rPr>
              <a:t>Celkový efekt změny mzdové sazby </a:t>
            </a:r>
            <a:r>
              <a:rPr lang="cs-CZ" sz="2400" b="1" noProof="0" dirty="0"/>
              <a:t>– rozdělení na tři dílčí efekty: </a:t>
            </a:r>
          </a:p>
          <a:p>
            <a:pPr marL="808038" lvl="1" indent="-450850">
              <a:lnSpc>
                <a:spcPct val="90000"/>
              </a:lnSpc>
              <a:tabLst>
                <a:tab pos="354330" algn="l"/>
              </a:tabLst>
            </a:pPr>
            <a:r>
              <a:rPr lang="cs-CZ" sz="2400" b="1" noProof="0" dirty="0">
                <a:solidFill>
                  <a:srgbClr val="C00000"/>
                </a:solidFill>
              </a:rPr>
              <a:t>SUBSTITUČNÍ EFEKT (SE), </a:t>
            </a:r>
          </a:p>
          <a:p>
            <a:pPr marL="808038" lvl="1" indent="-450850">
              <a:lnSpc>
                <a:spcPct val="90000"/>
              </a:lnSpc>
              <a:tabLst>
                <a:tab pos="354330" algn="l"/>
              </a:tabLst>
            </a:pPr>
            <a:r>
              <a:rPr lang="cs-CZ" sz="2400" b="1" noProof="0" dirty="0">
                <a:solidFill>
                  <a:srgbClr val="C00000"/>
                </a:solidFill>
              </a:rPr>
              <a:t>PRODUKČNÍ EFEKT (PE) </a:t>
            </a:r>
            <a:r>
              <a:rPr lang="cs-CZ" sz="2400" b="1" noProof="0" dirty="0"/>
              <a:t>a </a:t>
            </a:r>
            <a:r>
              <a:rPr lang="cs-CZ" sz="2400" b="1" noProof="0" dirty="0">
                <a:solidFill>
                  <a:srgbClr val="C00000"/>
                </a:solidFill>
              </a:rPr>
              <a:t>NÁKLADOVÝ EFEKT (NE).</a:t>
            </a:r>
          </a:p>
          <a:p>
            <a:pPr marL="647700" indent="-285750">
              <a:lnSpc>
                <a:spcPct val="90000"/>
              </a:lnSpc>
              <a:tabLst>
                <a:tab pos="354330" algn="l"/>
              </a:tabLst>
            </a:pPr>
            <a:endParaRPr lang="cs-CZ" sz="2400" b="1" noProof="0" dirty="0"/>
          </a:p>
          <a:p>
            <a:pPr marL="647700" indent="-285750">
              <a:lnSpc>
                <a:spcPct val="90000"/>
              </a:lnSpc>
              <a:tabLst>
                <a:tab pos="354330" algn="l"/>
              </a:tabLst>
            </a:pPr>
            <a:endParaRPr lang="cs-CZ" sz="2800" b="1" noProof="0" dirty="0"/>
          </a:p>
        </p:txBody>
      </p:sp>
      <p:sp>
        <p:nvSpPr>
          <p:cNvPr id="11268" name="Rectangles 11267"/>
          <p:cNvSpPr/>
          <p:nvPr/>
        </p:nvSpPr>
        <p:spPr>
          <a:xfrm>
            <a:off x="1524000" y="0"/>
            <a:ext cx="9144000" cy="0"/>
          </a:xfrm>
          <a:prstGeom prst="rect">
            <a:avLst/>
          </a:prstGeom>
          <a:noFill/>
          <a:ln w="9525">
            <a:noFill/>
          </a:ln>
        </p:spPr>
        <p:txBody>
          <a:bodyPr/>
          <a:lstStyle/>
          <a:p>
            <a:endParaRPr lang="en-US"/>
          </a:p>
        </p:txBody>
      </p:sp>
      <p:sp>
        <p:nvSpPr>
          <p:cNvPr id="11269" name="Rectangles 11268"/>
          <p:cNvSpPr/>
          <p:nvPr/>
        </p:nvSpPr>
        <p:spPr>
          <a:xfrm>
            <a:off x="1524000" y="0"/>
            <a:ext cx="9144000" cy="0"/>
          </a:xfrm>
          <a:prstGeom prst="rect">
            <a:avLst/>
          </a:prstGeom>
          <a:noFill/>
          <a:ln w="9525">
            <a:noFill/>
          </a:ln>
        </p:spPr>
        <p:txBody>
          <a:bodyPr/>
          <a:lstStyle/>
          <a:p>
            <a:endParaRPr lang="en-US"/>
          </a:p>
        </p:txBody>
      </p:sp>
      <p:sp>
        <p:nvSpPr>
          <p:cNvPr id="11275" name="Rectangles 11274"/>
          <p:cNvSpPr/>
          <p:nvPr/>
        </p:nvSpPr>
        <p:spPr>
          <a:xfrm>
            <a:off x="2208213" y="125413"/>
            <a:ext cx="822960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C0C0C0"/>
                  </a:outerShdw>
                </a:effectLst>
                <a:latin typeface="Tahoma" panose="020B0604030504040204" pitchFamily="34" charset="0"/>
              </a:defRPr>
            </a:lvl1pPr>
          </a:lstStyle>
          <a:p>
            <a:pPr lvl="0"/>
            <a:r>
              <a:rPr sz="2800" b="1" dirty="0">
                <a:solidFill>
                  <a:srgbClr val="C00000"/>
                </a:solidFill>
              </a:rPr>
              <a:t>1. DOKONALE KONKURENČNÍ TRH PRÁCE</a:t>
            </a:r>
          </a:p>
        </p:txBody>
      </p:sp>
      <p:pic>
        <p:nvPicPr>
          <p:cNvPr id="11276" name="Picture 11275" descr="Obr"/>
          <p:cNvPicPr>
            <a:picLocks noChangeAspect="1"/>
          </p:cNvPicPr>
          <p:nvPr/>
        </p:nvPicPr>
        <p:blipFill>
          <a:blip r:embed="rId3"/>
          <a:stretch>
            <a:fillRect/>
          </a:stretch>
        </p:blipFill>
        <p:spPr>
          <a:xfrm>
            <a:off x="6665843" y="1268413"/>
            <a:ext cx="5343277" cy="4152702"/>
          </a:xfrm>
          <a:prstGeom prst="rect">
            <a:avLst/>
          </a:prstGeom>
          <a:noFill/>
          <a:ln w="9525">
            <a:noFill/>
          </a:ln>
        </p:spPr>
      </p:pic>
      <p:sp>
        <p:nvSpPr>
          <p:cNvPr id="11277" name="Rectangles 11276"/>
          <p:cNvSpPr/>
          <p:nvPr/>
        </p:nvSpPr>
        <p:spPr>
          <a:xfrm>
            <a:off x="6532880" y="5689469"/>
            <a:ext cx="5476240" cy="338554"/>
          </a:xfrm>
          <a:prstGeom prst="rect">
            <a:avLst/>
          </a:prstGeom>
          <a:noFill/>
          <a:ln w="9525">
            <a:noFill/>
          </a:ln>
        </p:spPr>
        <p:txBody>
          <a:bodyPr wrap="square" anchor="ctr" anchorCtr="0">
            <a:spAutoFit/>
          </a:bodyPr>
          <a:lstStyle/>
          <a:p>
            <a:r>
              <a:rPr lang="cs-CZ" sz="1600" b="1" noProof="0" dirty="0">
                <a:latin typeface="Arial" panose="020B0604020202020204" pitchFamily="34" charset="0"/>
              </a:rPr>
              <a:t>Substituční a produkční efekt poklesu mzdové sazby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DA9EA-7C4C-B6D2-568B-E3305916207B}"/>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267" name="Text Placeholder 11266">
                <a:extLst>
                  <a:ext uri="{FF2B5EF4-FFF2-40B4-BE49-F238E27FC236}">
                    <a16:creationId xmlns:a16="http://schemas.microsoft.com/office/drawing/2014/main" id="{5E5DF3A1-AF8B-8710-49ED-E0AC6D62A822}"/>
                  </a:ext>
                </a:extLst>
              </p:cNvPr>
              <p:cNvSpPr>
                <a:spLocks noGrp="1" noRot="1"/>
              </p:cNvSpPr>
              <p:nvPr>
                <p:ph type="body" idx="1"/>
              </p:nvPr>
            </p:nvSpPr>
            <p:spPr>
              <a:xfrm>
                <a:off x="182880" y="1393824"/>
                <a:ext cx="11704320" cy="5049506"/>
              </a:xfrm>
            </p:spPr>
            <p:txBody>
              <a:bodyPr>
                <a:normAutofit/>
              </a:bodyPr>
              <a:lstStyle/>
              <a:p>
                <a:pPr marL="700087" indent="-514350" algn="just">
                  <a:lnSpc>
                    <a:spcPct val="90000"/>
                  </a:lnSpc>
                  <a:buFont typeface="+mj-lt"/>
                  <a:buAutoNum type="arabicPeriod"/>
                  <a:tabLst>
                    <a:tab pos="354330" algn="l"/>
                  </a:tabLst>
                </a:pPr>
                <a:r>
                  <a:rPr lang="cs-CZ" sz="2800" b="1" noProof="0" dirty="0">
                    <a:highlight>
                      <a:srgbClr val="FFFF00"/>
                    </a:highlight>
                  </a:rPr>
                  <a:t>Substituční efekt </a:t>
                </a:r>
                <a:r>
                  <a:rPr lang="cs-CZ" sz="2800" b="1" noProof="0" dirty="0"/>
                  <a:t>– změna optimální kombinace vstupů při výrobě výstupu Q1.</a:t>
                </a:r>
              </a:p>
              <a:p>
                <a:pPr marL="471487" indent="-285750">
                  <a:lnSpc>
                    <a:spcPct val="90000"/>
                  </a:lnSpc>
                  <a:tabLst>
                    <a:tab pos="354330" algn="l"/>
                  </a:tabLst>
                </a:pPr>
                <a:r>
                  <a:rPr lang="cs-CZ" sz="2800" b="1" dirty="0"/>
                  <a:t>O</a:t>
                </a:r>
                <a:r>
                  <a:rPr lang="cs-CZ" sz="2800" b="1" noProof="0" dirty="0"/>
                  <a:t>br. Předchozí snímek:  </a:t>
                </a:r>
                <a:r>
                  <a:rPr lang="cs-CZ" sz="2800" b="1" noProof="0" dirty="0">
                    <a:solidFill>
                      <a:srgbClr val="FF0000"/>
                    </a:solidFill>
                  </a:rPr>
                  <a:t>SE</a:t>
                </a:r>
                <a:r>
                  <a:rPr lang="cs-CZ" sz="2800" b="1" noProof="0" dirty="0"/>
                  <a:t> – posun z bodu </a:t>
                </a:r>
                <a:r>
                  <a:rPr lang="cs-CZ" sz="2800" b="1" noProof="0" dirty="0">
                    <a:solidFill>
                      <a:srgbClr val="FF0000"/>
                    </a:solidFill>
                  </a:rPr>
                  <a:t>Q do R. </a:t>
                </a:r>
                <a:endParaRPr lang="cs-CZ" sz="2800" b="1" dirty="0">
                  <a:solidFill>
                    <a:srgbClr val="FF0000"/>
                  </a:solidFill>
                </a:endParaRPr>
              </a:p>
              <a:p>
                <a:pPr marL="528637" indent="-342900">
                  <a:lnSpc>
                    <a:spcPct val="90000"/>
                  </a:lnSpc>
                  <a:buFont typeface="Wingdings" panose="05000000000000000000" pitchFamily="2" charset="2"/>
                  <a:buChar char="Ø"/>
                  <a:tabLst>
                    <a:tab pos="354330" algn="l"/>
                  </a:tabLst>
                </a:pPr>
                <a:r>
                  <a:rPr lang="cs-CZ" sz="2800" b="1" noProof="0" dirty="0"/>
                  <a:t>Směrnice izokvanty Q1 v bodě R – stejná jako směrnice nové </a:t>
                </a:r>
                <a:r>
                  <a:rPr lang="cs-CZ" sz="2800" b="1" noProof="0" dirty="0" err="1"/>
                  <a:t>izokosty</a:t>
                </a:r>
                <a:r>
                  <a:rPr lang="cs-CZ" sz="2800" b="1" noProof="0" dirty="0"/>
                  <a:t> při poklesu mzdové sazby: v bodě S –dodržena podmínka nákladového optima:</a:t>
                </a:r>
              </a:p>
              <a:p>
                <a:pPr marL="185737" indent="0" algn="ctr">
                  <a:lnSpc>
                    <a:spcPct val="90000"/>
                  </a:lnSpc>
                  <a:buNone/>
                  <a:tabLst>
                    <a:tab pos="354330" algn="l"/>
                  </a:tabLst>
                </a:pPr>
                <a14:m>
                  <m:oMath xmlns:m="http://schemas.openxmlformats.org/officeDocument/2006/math">
                    <m:r>
                      <a:rPr lang="cs-CZ" sz="2800" b="1" i="1" noProof="0" dirty="0" smtClean="0">
                        <a:latin typeface="Cambria Math" panose="02040503050406030204" pitchFamily="18" charset="0"/>
                      </a:rPr>
                      <m:t>𝑴𝑹𝑻𝑺</m:t>
                    </m:r>
                    <m:r>
                      <a:rPr lang="cs-CZ" sz="2800" b="1" i="1" noProof="0" dirty="0" smtClean="0">
                        <a:latin typeface="Cambria Math" panose="02040503050406030204" pitchFamily="18" charset="0"/>
                      </a:rPr>
                      <m:t> =</m:t>
                    </m:r>
                    <m:f>
                      <m:fPr>
                        <m:ctrlPr>
                          <a:rPr lang="cs-CZ" sz="2800" b="1" i="1" noProof="0" dirty="0" smtClean="0">
                            <a:latin typeface="Cambria Math" panose="02040503050406030204" pitchFamily="18" charset="0"/>
                          </a:rPr>
                        </m:ctrlPr>
                      </m:fPr>
                      <m:num>
                        <m:sSub>
                          <m:sSubPr>
                            <m:ctrlPr>
                              <a:rPr lang="cs-CZ" sz="2800" b="1" i="1" noProof="0" dirty="0" smtClean="0">
                                <a:latin typeface="Cambria Math" panose="02040503050406030204" pitchFamily="18" charset="0"/>
                              </a:rPr>
                            </m:ctrlPr>
                          </m:sSubPr>
                          <m:e>
                            <m:r>
                              <a:rPr lang="cs-CZ" sz="2800" b="1" i="1" noProof="0" dirty="0" smtClean="0">
                                <a:latin typeface="Cambria Math" panose="02040503050406030204" pitchFamily="18" charset="0"/>
                              </a:rPr>
                              <m:t>𝒘</m:t>
                            </m:r>
                          </m:e>
                          <m:sub>
                            <m:r>
                              <a:rPr lang="cs-CZ" sz="2800" b="1" i="1" noProof="0" dirty="0" smtClean="0">
                                <a:latin typeface="Cambria Math" panose="02040503050406030204" pitchFamily="18" charset="0"/>
                              </a:rPr>
                              <m:t>𝟐</m:t>
                            </m:r>
                          </m:sub>
                        </m:sSub>
                      </m:num>
                      <m:den>
                        <m:r>
                          <a:rPr lang="cs-CZ" sz="2800" b="1" i="1" noProof="0" dirty="0" smtClean="0">
                            <a:latin typeface="Cambria Math" panose="02040503050406030204" pitchFamily="18" charset="0"/>
                          </a:rPr>
                          <m:t>𝒓</m:t>
                        </m:r>
                      </m:den>
                    </m:f>
                    <m:r>
                      <a:rPr lang="cs-CZ" sz="2800" b="1" i="1" noProof="0" dirty="0" smtClean="0">
                        <a:latin typeface="Cambria Math" panose="02040503050406030204" pitchFamily="18" charset="0"/>
                      </a:rPr>
                      <m:t> </m:t>
                    </m:r>
                    <m:r>
                      <a:rPr lang="cs-CZ" sz="2800" b="1" i="1" noProof="0" dirty="0" smtClean="0">
                        <a:latin typeface="Cambria Math" panose="02040503050406030204" pitchFamily="18" charset="0"/>
                      </a:rPr>
                      <m:t>𝒌𝒅𝒆</m:t>
                    </m:r>
                    <m:r>
                      <a:rPr lang="cs-CZ" sz="2800" b="1" i="1" noProof="0" dirty="0" smtClean="0">
                        <a:latin typeface="Cambria Math" panose="02040503050406030204" pitchFamily="18" charset="0"/>
                      </a:rPr>
                      <m:t> (</m:t>
                    </m:r>
                    <m:sSub>
                      <m:sSubPr>
                        <m:ctrlPr>
                          <a:rPr lang="cs-CZ" sz="2800" b="1" i="1" dirty="0">
                            <a:latin typeface="Cambria Math" panose="02040503050406030204" pitchFamily="18" charset="0"/>
                          </a:rPr>
                        </m:ctrlPr>
                      </m:sSubPr>
                      <m:e>
                        <m:r>
                          <a:rPr lang="cs-CZ" sz="2800" b="1" i="1" dirty="0">
                            <a:latin typeface="Cambria Math" panose="02040503050406030204" pitchFamily="18" charset="0"/>
                          </a:rPr>
                          <m:t>𝒘</m:t>
                        </m:r>
                      </m:e>
                      <m:sub>
                        <m:r>
                          <a:rPr lang="cs-CZ" sz="2800" b="1" i="1" dirty="0">
                            <a:latin typeface="Cambria Math" panose="02040503050406030204" pitchFamily="18" charset="0"/>
                          </a:rPr>
                          <m:t>𝟐</m:t>
                        </m:r>
                      </m:sub>
                    </m:sSub>
                  </m:oMath>
                </a14:m>
                <a:r>
                  <a:rPr lang="cs-CZ" sz="2800" b="1" dirty="0"/>
                  <a:t> </a:t>
                </a:r>
                <a14:m>
                  <m:oMath xmlns:m="http://schemas.openxmlformats.org/officeDocument/2006/math">
                    <m:sSub>
                      <m:sSubPr>
                        <m:ctrlPr>
                          <a:rPr lang="cs-CZ" sz="2800" b="1" i="1" dirty="0">
                            <a:latin typeface="Cambria Math" panose="02040503050406030204" pitchFamily="18" charset="0"/>
                          </a:rPr>
                        </m:ctrlPr>
                      </m:sSubPr>
                      <m:e>
                        <m:r>
                          <a:rPr lang="cs-CZ" sz="2800" b="1" i="1" dirty="0" smtClean="0">
                            <a:latin typeface="Cambria Math" panose="02040503050406030204" pitchFamily="18" charset="0"/>
                            <a:ea typeface="Cambria Math" panose="02040503050406030204" pitchFamily="18" charset="0"/>
                          </a:rPr>
                          <m:t>&lt;</m:t>
                        </m:r>
                        <m:r>
                          <a:rPr lang="cs-CZ" sz="2800" b="1" i="1" dirty="0">
                            <a:latin typeface="Cambria Math" panose="02040503050406030204" pitchFamily="18" charset="0"/>
                          </a:rPr>
                          <m:t>𝒘</m:t>
                        </m:r>
                      </m:e>
                      <m:sub>
                        <m:r>
                          <a:rPr lang="cs-CZ" sz="2800" b="1" i="1" dirty="0" smtClean="0">
                            <a:latin typeface="Cambria Math" panose="02040503050406030204" pitchFamily="18" charset="0"/>
                          </a:rPr>
                          <m:t>𝟏</m:t>
                        </m:r>
                      </m:sub>
                    </m:sSub>
                    <m:r>
                      <a:rPr lang="cs-CZ" sz="2800" b="1" i="1" dirty="0" smtClean="0">
                        <a:latin typeface="Cambria Math" panose="02040503050406030204" pitchFamily="18" charset="0"/>
                      </a:rPr>
                      <m:t>)</m:t>
                    </m:r>
                  </m:oMath>
                </a14:m>
                <a:endParaRPr lang="cs-CZ" sz="2800" b="1" noProof="0" dirty="0"/>
              </a:p>
              <a:p>
                <a:pPr marL="647700" indent="-285750">
                  <a:lnSpc>
                    <a:spcPct val="90000"/>
                  </a:lnSpc>
                  <a:tabLst>
                    <a:tab pos="354330" algn="l"/>
                  </a:tabLst>
                </a:pPr>
                <a:r>
                  <a:rPr lang="cs-CZ" sz="2800" b="1" dirty="0"/>
                  <a:t>O</a:t>
                </a:r>
                <a:r>
                  <a:rPr lang="cs-CZ" sz="2800" b="1" noProof="0" dirty="0" err="1"/>
                  <a:t>bjem</a:t>
                </a:r>
                <a:r>
                  <a:rPr lang="cs-CZ" sz="2800" b="1" noProof="0" dirty="0"/>
                  <a:t> výstupu Q1: substituce relativně dražšího kapitál relativně levnější prací.</a:t>
                </a:r>
              </a:p>
              <a:p>
                <a:pPr marL="819150" indent="-457200">
                  <a:lnSpc>
                    <a:spcPct val="90000"/>
                  </a:lnSpc>
                  <a:buFont typeface="Wingdings" panose="05000000000000000000" pitchFamily="2" charset="2"/>
                  <a:buChar char="Ø"/>
                  <a:tabLst>
                    <a:tab pos="354330" algn="l"/>
                  </a:tabLst>
                </a:pPr>
                <a:r>
                  <a:rPr lang="cs-CZ" sz="2800" b="1" noProof="0" dirty="0"/>
                  <a:t>SE –NEGATIVNÍ: nemění se objem výstupu</a:t>
                </a:r>
                <a:r>
                  <a:rPr lang="cs-CZ" sz="2800" b="1" dirty="0"/>
                  <a:t> =&gt; </a:t>
                </a:r>
                <a:r>
                  <a:rPr lang="cs-CZ" sz="2800" b="1" noProof="0" dirty="0"/>
                  <a:t>pokles w vede k růstu objemu najímané práce.</a:t>
                </a:r>
              </a:p>
            </p:txBody>
          </p:sp>
        </mc:Choice>
        <mc:Fallback>
          <p:sp>
            <p:nvSpPr>
              <p:cNvPr id="11267" name="Text Placeholder 11266">
                <a:extLst>
                  <a:ext uri="{FF2B5EF4-FFF2-40B4-BE49-F238E27FC236}">
                    <a16:creationId xmlns:a16="http://schemas.microsoft.com/office/drawing/2014/main" id="{5E5DF3A1-AF8B-8710-49ED-E0AC6D62A822}"/>
                  </a:ext>
                </a:extLst>
              </p:cNvPr>
              <p:cNvSpPr>
                <a:spLocks noGrp="1" noRot="1" noChangeAspect="1" noMove="1" noResize="1" noEditPoints="1" noAdjustHandles="1" noChangeArrowheads="1" noChangeShapeType="1" noTextEdit="1"/>
              </p:cNvSpPr>
              <p:nvPr>
                <p:ph type="body" idx="1"/>
              </p:nvPr>
            </p:nvSpPr>
            <p:spPr>
              <a:xfrm>
                <a:off x="182880" y="1393824"/>
                <a:ext cx="11704320" cy="5049506"/>
              </a:xfrm>
              <a:blipFill>
                <a:blip r:embed="rId3"/>
                <a:stretch>
                  <a:fillRect t="-2174" r="-1719" b="-483"/>
                </a:stretch>
              </a:blipFill>
            </p:spPr>
            <p:txBody>
              <a:bodyPr/>
              <a:lstStyle/>
              <a:p>
                <a:r>
                  <a:rPr lang="en-GB">
                    <a:noFill/>
                  </a:rPr>
                  <a:t> </a:t>
                </a:r>
              </a:p>
            </p:txBody>
          </p:sp>
        </mc:Fallback>
      </mc:AlternateContent>
      <p:sp>
        <p:nvSpPr>
          <p:cNvPr id="11268" name="Rectangles 11267">
            <a:extLst>
              <a:ext uri="{FF2B5EF4-FFF2-40B4-BE49-F238E27FC236}">
                <a16:creationId xmlns:a16="http://schemas.microsoft.com/office/drawing/2014/main" id="{45DFE179-57AD-7DD1-97C6-75D9015C7790}"/>
              </a:ext>
            </a:extLst>
          </p:cNvPr>
          <p:cNvSpPr/>
          <p:nvPr/>
        </p:nvSpPr>
        <p:spPr>
          <a:xfrm>
            <a:off x="1524000" y="0"/>
            <a:ext cx="9144000" cy="0"/>
          </a:xfrm>
          <a:prstGeom prst="rect">
            <a:avLst/>
          </a:prstGeom>
          <a:noFill/>
          <a:ln w="9525">
            <a:noFill/>
          </a:ln>
        </p:spPr>
        <p:txBody>
          <a:bodyPr/>
          <a:lstStyle/>
          <a:p>
            <a:endParaRPr lang="en-US"/>
          </a:p>
        </p:txBody>
      </p:sp>
      <p:sp>
        <p:nvSpPr>
          <p:cNvPr id="11269" name="Rectangles 11268">
            <a:extLst>
              <a:ext uri="{FF2B5EF4-FFF2-40B4-BE49-F238E27FC236}">
                <a16:creationId xmlns:a16="http://schemas.microsoft.com/office/drawing/2014/main" id="{78A06F59-13DF-5479-DB1C-53CC23AFDF66}"/>
              </a:ext>
            </a:extLst>
          </p:cNvPr>
          <p:cNvSpPr/>
          <p:nvPr/>
        </p:nvSpPr>
        <p:spPr>
          <a:xfrm>
            <a:off x="1524000" y="0"/>
            <a:ext cx="9144000" cy="0"/>
          </a:xfrm>
          <a:prstGeom prst="rect">
            <a:avLst/>
          </a:prstGeom>
          <a:noFill/>
          <a:ln w="9525">
            <a:noFill/>
          </a:ln>
        </p:spPr>
        <p:txBody>
          <a:bodyPr/>
          <a:lstStyle/>
          <a:p>
            <a:endParaRPr lang="en-US"/>
          </a:p>
        </p:txBody>
      </p:sp>
      <p:sp>
        <p:nvSpPr>
          <p:cNvPr id="11275" name="Rectangles 11274">
            <a:extLst>
              <a:ext uri="{FF2B5EF4-FFF2-40B4-BE49-F238E27FC236}">
                <a16:creationId xmlns:a16="http://schemas.microsoft.com/office/drawing/2014/main" id="{543600C1-6D83-0D20-4BB2-189168CB0D01}"/>
              </a:ext>
            </a:extLst>
          </p:cNvPr>
          <p:cNvSpPr/>
          <p:nvPr/>
        </p:nvSpPr>
        <p:spPr>
          <a:xfrm>
            <a:off x="2208213" y="250824"/>
            <a:ext cx="822960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C0C0C0"/>
                  </a:outerShdw>
                </a:effectLst>
                <a:latin typeface="Tahoma" panose="020B0604030504040204" pitchFamily="34" charset="0"/>
              </a:defRPr>
            </a:lvl1pPr>
          </a:lstStyle>
          <a:p>
            <a:pPr lvl="0"/>
            <a:r>
              <a:rPr sz="2800" b="1" dirty="0">
                <a:solidFill>
                  <a:srgbClr val="C00000"/>
                </a:solidFill>
              </a:rPr>
              <a:t>1. DOKONALE KONKURENČNÍ TRH PRÁCE</a:t>
            </a:r>
          </a:p>
        </p:txBody>
      </p:sp>
    </p:spTree>
    <p:extLst>
      <p:ext uri="{BB962C8B-B14F-4D97-AF65-F5344CB8AC3E}">
        <p14:creationId xmlns:p14="http://schemas.microsoft.com/office/powerpoint/2010/main" val="359400798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BBD7A-92E9-B1EB-D7C8-A048168CE522}"/>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267" name="Text Placeholder 11266">
                <a:extLst>
                  <a:ext uri="{FF2B5EF4-FFF2-40B4-BE49-F238E27FC236}">
                    <a16:creationId xmlns:a16="http://schemas.microsoft.com/office/drawing/2014/main" id="{56611E11-C9AB-5E71-C39F-84A88709AD05}"/>
                  </a:ext>
                </a:extLst>
              </p:cNvPr>
              <p:cNvSpPr>
                <a:spLocks noGrp="1" noRot="1"/>
              </p:cNvSpPr>
              <p:nvPr>
                <p:ph type="body" idx="1"/>
              </p:nvPr>
            </p:nvSpPr>
            <p:spPr>
              <a:xfrm>
                <a:off x="182880" y="1393824"/>
                <a:ext cx="11704320" cy="5049506"/>
              </a:xfrm>
            </p:spPr>
            <p:txBody>
              <a:bodyPr>
                <a:normAutofit/>
              </a:bodyPr>
              <a:lstStyle/>
              <a:p>
                <a:pPr marL="450850" indent="-265113" algn="just">
                  <a:lnSpc>
                    <a:spcPct val="90000"/>
                  </a:lnSpc>
                  <a:tabLst>
                    <a:tab pos="354330" algn="l"/>
                  </a:tabLst>
                </a:pPr>
                <a:r>
                  <a:rPr lang="cs-CZ" sz="2400" b="1" noProof="0" dirty="0">
                    <a:highlight>
                      <a:srgbClr val="FFFF00"/>
                    </a:highlight>
                  </a:rPr>
                  <a:t>Formování dlouhodobé poptávky firmy po práci: </a:t>
                </a:r>
                <a:r>
                  <a:rPr lang="cs-CZ" sz="2400" b="1" noProof="0" dirty="0"/>
                  <a:t>důležitý – vliv substitučního efektu na </a:t>
                </a:r>
                <a14:m>
                  <m:oMath xmlns:m="http://schemas.openxmlformats.org/officeDocument/2006/math">
                    <m:sSub>
                      <m:sSubPr>
                        <m:ctrlPr>
                          <a:rPr lang="cs-CZ" sz="2400" b="1" i="1">
                            <a:solidFill>
                              <a:schemeClr val="tx1"/>
                            </a:solidFill>
                            <a:highlight>
                              <a:srgbClr val="FFFF00"/>
                            </a:highlight>
                            <a:latin typeface="Cambria Math" panose="02040503050406030204" pitchFamily="18" charset="0"/>
                          </a:rPr>
                        </m:ctrlPr>
                      </m:sSubPr>
                      <m:e>
                        <m:r>
                          <a:rPr lang="cs-CZ" sz="2400" b="1" i="1">
                            <a:solidFill>
                              <a:schemeClr val="tx1"/>
                            </a:solidFill>
                            <a:highlight>
                              <a:srgbClr val="FFFF00"/>
                            </a:highlight>
                            <a:latin typeface="Cambria Math" panose="02040503050406030204" pitchFamily="18" charset="0"/>
                          </a:rPr>
                          <m:t>𝑴𝑷</m:t>
                        </m:r>
                      </m:e>
                      <m:sub>
                        <m:r>
                          <a:rPr lang="cs-CZ" sz="2400" b="1" i="1">
                            <a:solidFill>
                              <a:schemeClr val="tx1"/>
                            </a:solidFill>
                            <a:highlight>
                              <a:srgbClr val="FFFF00"/>
                            </a:highlight>
                            <a:latin typeface="Cambria Math" panose="02040503050406030204" pitchFamily="18" charset="0"/>
                          </a:rPr>
                          <m:t>𝑳</m:t>
                        </m:r>
                      </m:sub>
                    </m:sSub>
                  </m:oMath>
                </a14:m>
                <a:r>
                  <a:rPr lang="cs-CZ" sz="2400" b="1" noProof="0" dirty="0"/>
                  <a:t>: posun z bodu </a:t>
                </a:r>
                <a:r>
                  <a:rPr lang="cs-CZ" sz="2400" b="1" noProof="0" dirty="0">
                    <a:solidFill>
                      <a:srgbClr val="FF0000"/>
                    </a:solidFill>
                  </a:rPr>
                  <a:t>Q do R </a:t>
                </a:r>
                <a:r>
                  <a:rPr lang="cs-CZ" sz="2400" b="1" noProof="0" dirty="0"/>
                  <a:t>– pokles objemu kapitálu a současně růst objemu práce při výrobě stejného výstupu Q</a:t>
                </a:r>
                <a:r>
                  <a:rPr lang="cs-CZ" sz="2000" b="1" noProof="0" dirty="0"/>
                  <a:t>1</a:t>
                </a:r>
                <a:r>
                  <a:rPr lang="cs-CZ" sz="2400" b="1" noProof="0" dirty="0"/>
                  <a:t>. </a:t>
                </a:r>
              </a:p>
              <a:p>
                <a:pPr marL="642937" indent="-457200" algn="just">
                  <a:lnSpc>
                    <a:spcPct val="90000"/>
                  </a:lnSpc>
                  <a:buFont typeface="Wingdings" panose="05000000000000000000" pitchFamily="2" charset="2"/>
                  <a:buChar char="Ø"/>
                  <a:tabLst>
                    <a:tab pos="354330" algn="l"/>
                  </a:tabLst>
                </a:pPr>
                <a:r>
                  <a:rPr lang="cs-CZ" sz="2400" b="1" noProof="0" dirty="0"/>
                  <a:t>Menší množství kapitálu </a:t>
                </a:r>
                <a:r>
                  <a:rPr lang="cs-CZ" sz="2400" b="1" dirty="0"/>
                  <a:t>=&gt; </a:t>
                </a:r>
                <a:r>
                  <a:rPr lang="cs-CZ" sz="2400" b="1" noProof="0" dirty="0"/>
                  <a:t>pokles efektivnosti práce: vzhledem k množství kapitálu – některé jednotky práce přebytečné </a:t>
                </a:r>
                <a:r>
                  <a:rPr lang="cs-CZ" sz="2400" b="1" dirty="0"/>
                  <a:t>=&gt; </a:t>
                </a:r>
                <a:r>
                  <a:rPr lang="cs-CZ" sz="2400" b="1" noProof="0" dirty="0"/>
                  <a:t>tlak na pokles </a:t>
                </a:r>
                <a14:m>
                  <m:oMath xmlns:m="http://schemas.openxmlformats.org/officeDocument/2006/math">
                    <m:sSub>
                      <m:sSubPr>
                        <m:ctrlPr>
                          <a:rPr lang="cs-CZ" sz="2400" b="1" i="1" smtClean="0">
                            <a:solidFill>
                              <a:schemeClr val="tx1"/>
                            </a:solidFill>
                            <a:highlight>
                              <a:srgbClr val="FFFF00"/>
                            </a:highlight>
                            <a:latin typeface="Cambria Math" panose="02040503050406030204" pitchFamily="18" charset="0"/>
                          </a:rPr>
                        </m:ctrlPr>
                      </m:sSubPr>
                      <m:e>
                        <m:r>
                          <a:rPr lang="cs-CZ" sz="2400" b="1" i="1" smtClean="0">
                            <a:solidFill>
                              <a:schemeClr val="tx1"/>
                            </a:solidFill>
                            <a:highlight>
                              <a:srgbClr val="FFFF00"/>
                            </a:highlight>
                            <a:latin typeface="Cambria Math" panose="02040503050406030204" pitchFamily="18" charset="0"/>
                          </a:rPr>
                          <m:t>𝑴𝑷</m:t>
                        </m:r>
                      </m:e>
                      <m:sub>
                        <m:r>
                          <a:rPr lang="cs-CZ" sz="2400" b="1" i="1" smtClean="0">
                            <a:solidFill>
                              <a:schemeClr val="tx1"/>
                            </a:solidFill>
                            <a:highlight>
                              <a:srgbClr val="FFFF00"/>
                            </a:highlight>
                            <a:latin typeface="Cambria Math" panose="02040503050406030204" pitchFamily="18" charset="0"/>
                          </a:rPr>
                          <m:t>𝑳</m:t>
                        </m:r>
                      </m:sub>
                    </m:sSub>
                  </m:oMath>
                </a14:m>
                <a:r>
                  <a:rPr lang="cs-CZ" sz="2400" b="1" noProof="0" dirty="0"/>
                  <a:t>.</a:t>
                </a:r>
              </a:p>
              <a:p>
                <a:pPr marL="642937" indent="-457200" algn="just">
                  <a:lnSpc>
                    <a:spcPct val="90000"/>
                  </a:lnSpc>
                  <a:buFont typeface="Wingdings" panose="05000000000000000000" pitchFamily="2" charset="2"/>
                  <a:buChar char="Ø"/>
                  <a:tabLst>
                    <a:tab pos="354330" algn="l"/>
                  </a:tabLst>
                </a:pPr>
                <a:endParaRPr lang="cs-CZ" sz="2400" b="1" dirty="0"/>
              </a:p>
              <a:p>
                <a:pPr marL="642937" indent="-457200" algn="just">
                  <a:lnSpc>
                    <a:spcPct val="90000"/>
                  </a:lnSpc>
                  <a:buSzPct val="100000"/>
                  <a:buFont typeface="+mj-lt"/>
                  <a:buAutoNum type="arabicPeriod" startAt="2"/>
                  <a:tabLst>
                    <a:tab pos="354330" algn="l"/>
                  </a:tabLst>
                </a:pPr>
                <a:r>
                  <a:rPr lang="cs-CZ" sz="2400" b="1" noProof="0" dirty="0">
                    <a:highlight>
                      <a:srgbClr val="FFFF00"/>
                    </a:highlight>
                  </a:rPr>
                  <a:t>Produkční efekt: </a:t>
                </a:r>
                <a:r>
                  <a:rPr lang="cs-CZ" sz="2400" b="1" noProof="0" dirty="0"/>
                  <a:t>změna optimální kombinace vstupů spojena pouze se změnou výstupu firmy.</a:t>
                </a:r>
              </a:p>
              <a:p>
                <a:pPr marL="528637" indent="-342900" algn="just">
                  <a:lnSpc>
                    <a:spcPct val="90000"/>
                  </a:lnSpc>
                  <a:tabLst>
                    <a:tab pos="354330" algn="l"/>
                  </a:tabLst>
                </a:pPr>
                <a:r>
                  <a:rPr lang="cs-CZ" sz="2400" b="1" noProof="0" dirty="0"/>
                  <a:t>Obr. </a:t>
                </a:r>
                <a:r>
                  <a:rPr lang="cs-CZ" sz="2400" b="1" noProof="0" dirty="0" err="1"/>
                  <a:t>Sn</a:t>
                </a:r>
                <a:r>
                  <a:rPr lang="cs-CZ" sz="2400" b="1" noProof="0" dirty="0"/>
                  <a:t>. 13: </a:t>
                </a:r>
                <a:r>
                  <a:rPr lang="cs-CZ" sz="2400" b="1" noProof="0" dirty="0">
                    <a:solidFill>
                      <a:srgbClr val="FF0000"/>
                    </a:solidFill>
                  </a:rPr>
                  <a:t>PE </a:t>
                </a:r>
                <a:r>
                  <a:rPr lang="cs-CZ" sz="2400" b="1" noProof="0" dirty="0"/>
                  <a:t>– posun z bodu </a:t>
                </a:r>
                <a:r>
                  <a:rPr lang="cs-CZ" sz="2400" b="1" noProof="0" dirty="0">
                    <a:solidFill>
                      <a:srgbClr val="FF0000"/>
                    </a:solidFill>
                  </a:rPr>
                  <a:t>R do S </a:t>
                </a:r>
                <a:r>
                  <a:rPr lang="cs-CZ" sz="2400" b="1" noProof="0" dirty="0"/>
                  <a:t>– z izokvanty </a:t>
                </a:r>
                <a:r>
                  <a:rPr lang="cs-CZ" sz="2400" b="1" noProof="0" dirty="0">
                    <a:solidFill>
                      <a:srgbClr val="FF0000"/>
                    </a:solidFill>
                  </a:rPr>
                  <a:t>Q</a:t>
                </a:r>
                <a:r>
                  <a:rPr lang="cs-CZ" sz="2000" b="1" noProof="0" dirty="0">
                    <a:solidFill>
                      <a:srgbClr val="FF0000"/>
                    </a:solidFill>
                  </a:rPr>
                  <a:t>1 </a:t>
                </a:r>
                <a:r>
                  <a:rPr lang="cs-CZ" sz="2400" b="1" noProof="0" dirty="0">
                    <a:solidFill>
                      <a:srgbClr val="FF0000"/>
                    </a:solidFill>
                  </a:rPr>
                  <a:t>na Q</a:t>
                </a:r>
                <a:r>
                  <a:rPr lang="cs-CZ" sz="2000" b="1" noProof="0" dirty="0">
                    <a:solidFill>
                      <a:srgbClr val="FF0000"/>
                    </a:solidFill>
                  </a:rPr>
                  <a:t>2</a:t>
                </a:r>
                <a:r>
                  <a:rPr lang="cs-CZ" sz="2400" b="1" dirty="0">
                    <a:solidFill>
                      <a:srgbClr val="FF0000"/>
                    </a:solidFill>
                  </a:rPr>
                  <a:t> </a:t>
                </a:r>
                <a:r>
                  <a:rPr lang="cs-CZ" sz="2400" b="1" dirty="0"/>
                  <a:t>=&gt; </a:t>
                </a:r>
                <a:r>
                  <a:rPr lang="cs-CZ" sz="2400" b="1" noProof="0" dirty="0"/>
                  <a:t>posun po křivce rostoucího výstupu firmy; </a:t>
                </a:r>
                <a:r>
                  <a:rPr lang="cs-CZ" sz="2400" b="1" noProof="0" dirty="0">
                    <a:solidFill>
                      <a:srgbClr val="FF0000"/>
                    </a:solidFill>
                  </a:rPr>
                  <a:t>PE = výsledek zvětšení objemu obou vstupů.</a:t>
                </a:r>
                <a:r>
                  <a:rPr lang="cs-CZ" sz="2400" b="1" dirty="0">
                    <a:solidFill>
                      <a:srgbClr val="FF0000"/>
                    </a:solidFill>
                  </a:rPr>
                  <a:t> </a:t>
                </a:r>
                <a:r>
                  <a:rPr lang="cs-CZ" sz="2400" b="1" dirty="0">
                    <a:solidFill>
                      <a:schemeClr val="tx1"/>
                    </a:solidFill>
                  </a:rPr>
                  <a:t>=&gt;</a:t>
                </a:r>
                <a:endParaRPr lang="cs-CZ" sz="2400" b="1" noProof="0" dirty="0">
                  <a:solidFill>
                    <a:schemeClr val="tx1"/>
                  </a:solidFill>
                </a:endParaRPr>
              </a:p>
              <a:p>
                <a:pPr marL="642937" indent="-457200" algn="just">
                  <a:lnSpc>
                    <a:spcPct val="90000"/>
                  </a:lnSpc>
                  <a:buFont typeface="Wingdings" panose="05000000000000000000" pitchFamily="2" charset="2"/>
                  <a:buChar char="Ø"/>
                  <a:tabLst>
                    <a:tab pos="354330" algn="l"/>
                  </a:tabLst>
                </a:pPr>
                <a:r>
                  <a:rPr lang="cs-CZ" sz="2400" b="1" noProof="0" dirty="0"/>
                  <a:t>Vliv PE na </a:t>
                </a:r>
                <a14:m>
                  <m:oMath xmlns:m="http://schemas.openxmlformats.org/officeDocument/2006/math">
                    <m:sSub>
                      <m:sSubPr>
                        <m:ctrlPr>
                          <a:rPr lang="cs-CZ" sz="2400" b="1" i="1" smtClean="0">
                            <a:solidFill>
                              <a:schemeClr val="tx1"/>
                            </a:solidFill>
                            <a:highlight>
                              <a:srgbClr val="FFFF00"/>
                            </a:highlight>
                            <a:latin typeface="Cambria Math" panose="02040503050406030204" pitchFamily="18" charset="0"/>
                          </a:rPr>
                        </m:ctrlPr>
                      </m:sSubPr>
                      <m:e>
                        <m:r>
                          <a:rPr lang="cs-CZ" sz="2400" b="1" i="1" smtClean="0">
                            <a:solidFill>
                              <a:schemeClr val="tx1"/>
                            </a:solidFill>
                            <a:highlight>
                              <a:srgbClr val="FFFF00"/>
                            </a:highlight>
                            <a:latin typeface="Cambria Math" panose="02040503050406030204" pitchFamily="18" charset="0"/>
                          </a:rPr>
                          <m:t>𝑴𝑷</m:t>
                        </m:r>
                      </m:e>
                      <m:sub>
                        <m:r>
                          <a:rPr lang="cs-CZ" sz="2400" b="1" i="1" smtClean="0">
                            <a:solidFill>
                              <a:schemeClr val="tx1"/>
                            </a:solidFill>
                            <a:highlight>
                              <a:srgbClr val="FFFF00"/>
                            </a:highlight>
                            <a:latin typeface="Cambria Math" panose="02040503050406030204" pitchFamily="18" charset="0"/>
                          </a:rPr>
                          <m:t>𝑳</m:t>
                        </m:r>
                      </m:sub>
                    </m:sSub>
                  </m:oMath>
                </a14:m>
                <a:r>
                  <a:rPr lang="cs-CZ" sz="2400" b="1" noProof="0" dirty="0"/>
                  <a:t>: většího množství kapitálu umožňuje větší produktivitu práce</a:t>
                </a:r>
                <a:r>
                  <a:rPr lang="cs-CZ" sz="2400" b="1" dirty="0">
                    <a:solidFill>
                      <a:schemeClr val="tx1"/>
                    </a:solidFill>
                  </a:rPr>
                  <a:t> =&gt;</a:t>
                </a:r>
                <a:r>
                  <a:rPr lang="cs-CZ" sz="2400" b="1" dirty="0">
                    <a:solidFill>
                      <a:schemeClr val="tx1"/>
                    </a:solidFill>
                    <a:highlight>
                      <a:srgbClr val="FFFF00"/>
                    </a:highlight>
                  </a:rPr>
                  <a:t> </a:t>
                </a:r>
                <a14:m>
                  <m:oMath xmlns:m="http://schemas.openxmlformats.org/officeDocument/2006/math">
                    <m:sSub>
                      <m:sSubPr>
                        <m:ctrlPr>
                          <a:rPr lang="cs-CZ" sz="2400" b="1" i="1">
                            <a:solidFill>
                              <a:schemeClr val="tx1"/>
                            </a:solidFill>
                            <a:highlight>
                              <a:srgbClr val="FFFF00"/>
                            </a:highlight>
                            <a:latin typeface="Cambria Math" panose="02040503050406030204" pitchFamily="18" charset="0"/>
                          </a:rPr>
                        </m:ctrlPr>
                      </m:sSubPr>
                      <m:e>
                        <m:r>
                          <a:rPr lang="cs-CZ" sz="2400" b="1" i="1">
                            <a:solidFill>
                              <a:schemeClr val="tx1"/>
                            </a:solidFill>
                            <a:highlight>
                              <a:srgbClr val="FFFF00"/>
                            </a:highlight>
                            <a:latin typeface="Cambria Math" panose="02040503050406030204" pitchFamily="18" charset="0"/>
                          </a:rPr>
                          <m:t>𝑴𝑷</m:t>
                        </m:r>
                      </m:e>
                      <m:sub>
                        <m:r>
                          <a:rPr lang="cs-CZ" sz="2400" b="1" i="1">
                            <a:solidFill>
                              <a:schemeClr val="tx1"/>
                            </a:solidFill>
                            <a:highlight>
                              <a:srgbClr val="FFFF00"/>
                            </a:highlight>
                            <a:latin typeface="Cambria Math" panose="02040503050406030204" pitchFamily="18" charset="0"/>
                          </a:rPr>
                          <m:t>𝑳</m:t>
                        </m:r>
                      </m:sub>
                    </m:sSub>
                    <m:r>
                      <a:rPr lang="cs-CZ" sz="2400" b="1" i="1">
                        <a:solidFill>
                          <a:schemeClr val="tx1"/>
                        </a:solidFill>
                        <a:highlight>
                          <a:srgbClr val="FFFF00"/>
                        </a:highlight>
                        <a:latin typeface="Cambria Math" panose="02040503050406030204" pitchFamily="18" charset="0"/>
                      </a:rPr>
                      <m:t> </m:t>
                    </m:r>
                  </m:oMath>
                </a14:m>
                <a:r>
                  <a:rPr lang="cs-CZ" sz="2400" b="1" noProof="0" dirty="0"/>
                  <a:t>roste = posunu křivky </a:t>
                </a:r>
                <a14:m>
                  <m:oMath xmlns:m="http://schemas.openxmlformats.org/officeDocument/2006/math">
                    <m:sSub>
                      <m:sSubPr>
                        <m:ctrlPr>
                          <a:rPr lang="cs-CZ" sz="2400" b="1" i="1">
                            <a:solidFill>
                              <a:schemeClr val="tx1"/>
                            </a:solidFill>
                            <a:highlight>
                              <a:srgbClr val="FFFF00"/>
                            </a:highlight>
                            <a:latin typeface="Cambria Math" panose="02040503050406030204" pitchFamily="18" charset="0"/>
                          </a:rPr>
                        </m:ctrlPr>
                      </m:sSubPr>
                      <m:e>
                        <m:r>
                          <a:rPr lang="cs-CZ" sz="2400" b="1" i="1">
                            <a:solidFill>
                              <a:schemeClr val="tx1"/>
                            </a:solidFill>
                            <a:highlight>
                              <a:srgbClr val="FFFF00"/>
                            </a:highlight>
                            <a:latin typeface="Cambria Math" panose="02040503050406030204" pitchFamily="18" charset="0"/>
                          </a:rPr>
                          <m:t>𝑴𝑷</m:t>
                        </m:r>
                      </m:e>
                      <m:sub>
                        <m:r>
                          <a:rPr lang="cs-CZ" sz="2400" b="1" i="1">
                            <a:solidFill>
                              <a:schemeClr val="tx1"/>
                            </a:solidFill>
                            <a:highlight>
                              <a:srgbClr val="FFFF00"/>
                            </a:highlight>
                            <a:latin typeface="Cambria Math" panose="02040503050406030204" pitchFamily="18" charset="0"/>
                          </a:rPr>
                          <m:t>𝑳</m:t>
                        </m:r>
                      </m:sub>
                    </m:sSub>
                    <m:r>
                      <a:rPr lang="cs-CZ" sz="2400" b="1" i="1">
                        <a:solidFill>
                          <a:schemeClr val="tx1"/>
                        </a:solidFill>
                        <a:highlight>
                          <a:srgbClr val="FFFF00"/>
                        </a:highlight>
                        <a:latin typeface="Cambria Math" panose="02040503050406030204" pitchFamily="18" charset="0"/>
                      </a:rPr>
                      <m:t> </m:t>
                    </m:r>
                  </m:oMath>
                </a14:m>
                <a:r>
                  <a:rPr lang="cs-CZ" sz="2400" b="1" noProof="0" dirty="0"/>
                  <a:t>nahoru.</a:t>
                </a:r>
              </a:p>
            </p:txBody>
          </p:sp>
        </mc:Choice>
        <mc:Fallback xmlns="">
          <p:sp>
            <p:nvSpPr>
              <p:cNvPr id="11267" name="Text Placeholder 11266">
                <a:extLst>
                  <a:ext uri="{FF2B5EF4-FFF2-40B4-BE49-F238E27FC236}">
                    <a16:creationId xmlns:a16="http://schemas.microsoft.com/office/drawing/2014/main" id="{56611E11-C9AB-5E71-C39F-84A88709AD05}"/>
                  </a:ext>
                </a:extLst>
              </p:cNvPr>
              <p:cNvSpPr>
                <a:spLocks noGrp="1" noRot="1" noChangeAspect="1" noMove="1" noResize="1" noEditPoints="1" noAdjustHandles="1" noChangeArrowheads="1" noChangeShapeType="1" noTextEdit="1"/>
              </p:cNvSpPr>
              <p:nvPr>
                <p:ph type="body" idx="1"/>
              </p:nvPr>
            </p:nvSpPr>
            <p:spPr>
              <a:xfrm>
                <a:off x="182880" y="1393824"/>
                <a:ext cx="11704320" cy="5049506"/>
              </a:xfrm>
              <a:blipFill>
                <a:blip r:embed="rId3"/>
                <a:stretch>
                  <a:fillRect t="-2415" r="-1302"/>
                </a:stretch>
              </a:blipFill>
            </p:spPr>
            <p:txBody>
              <a:bodyPr/>
              <a:lstStyle/>
              <a:p>
                <a:r>
                  <a:rPr lang="en-GB">
                    <a:noFill/>
                  </a:rPr>
                  <a:t> </a:t>
                </a:r>
              </a:p>
            </p:txBody>
          </p:sp>
        </mc:Fallback>
      </mc:AlternateContent>
      <p:sp>
        <p:nvSpPr>
          <p:cNvPr id="11268" name="Rectangles 11267">
            <a:extLst>
              <a:ext uri="{FF2B5EF4-FFF2-40B4-BE49-F238E27FC236}">
                <a16:creationId xmlns:a16="http://schemas.microsoft.com/office/drawing/2014/main" id="{75DFDC15-6A27-3682-E200-A243AB4F37DC}"/>
              </a:ext>
            </a:extLst>
          </p:cNvPr>
          <p:cNvSpPr/>
          <p:nvPr/>
        </p:nvSpPr>
        <p:spPr>
          <a:xfrm>
            <a:off x="1524000" y="0"/>
            <a:ext cx="9144000" cy="0"/>
          </a:xfrm>
          <a:prstGeom prst="rect">
            <a:avLst/>
          </a:prstGeom>
          <a:noFill/>
          <a:ln w="9525">
            <a:noFill/>
          </a:ln>
        </p:spPr>
        <p:txBody>
          <a:bodyPr/>
          <a:lstStyle/>
          <a:p>
            <a:endParaRPr lang="en-US"/>
          </a:p>
        </p:txBody>
      </p:sp>
      <p:sp>
        <p:nvSpPr>
          <p:cNvPr id="11269" name="Rectangles 11268">
            <a:extLst>
              <a:ext uri="{FF2B5EF4-FFF2-40B4-BE49-F238E27FC236}">
                <a16:creationId xmlns:a16="http://schemas.microsoft.com/office/drawing/2014/main" id="{A397EE90-A786-5FF3-F07B-26A88D046B10}"/>
              </a:ext>
            </a:extLst>
          </p:cNvPr>
          <p:cNvSpPr/>
          <p:nvPr/>
        </p:nvSpPr>
        <p:spPr>
          <a:xfrm>
            <a:off x="1524000" y="0"/>
            <a:ext cx="9144000" cy="0"/>
          </a:xfrm>
          <a:prstGeom prst="rect">
            <a:avLst/>
          </a:prstGeom>
          <a:noFill/>
          <a:ln w="9525">
            <a:noFill/>
          </a:ln>
        </p:spPr>
        <p:txBody>
          <a:bodyPr/>
          <a:lstStyle/>
          <a:p>
            <a:endParaRPr lang="en-US"/>
          </a:p>
        </p:txBody>
      </p:sp>
      <p:sp>
        <p:nvSpPr>
          <p:cNvPr id="11275" name="Rectangles 11274">
            <a:extLst>
              <a:ext uri="{FF2B5EF4-FFF2-40B4-BE49-F238E27FC236}">
                <a16:creationId xmlns:a16="http://schemas.microsoft.com/office/drawing/2014/main" id="{C3A73368-EB3A-389B-D283-16C04BA4A83A}"/>
              </a:ext>
            </a:extLst>
          </p:cNvPr>
          <p:cNvSpPr/>
          <p:nvPr/>
        </p:nvSpPr>
        <p:spPr>
          <a:xfrm>
            <a:off x="2168457" y="250824"/>
            <a:ext cx="822960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C0C0C0"/>
                  </a:outerShdw>
                </a:effectLst>
                <a:latin typeface="Tahoma" panose="020B0604030504040204" pitchFamily="34" charset="0"/>
              </a:defRPr>
            </a:lvl1pPr>
          </a:lstStyle>
          <a:p>
            <a:pPr lvl="0"/>
            <a:r>
              <a:rPr sz="2800" b="1" dirty="0">
                <a:solidFill>
                  <a:srgbClr val="C00000"/>
                </a:solidFill>
              </a:rPr>
              <a:t>1. DOKONALE KONKURENČNÍ TRH PRÁCE</a:t>
            </a:r>
          </a:p>
        </p:txBody>
      </p:sp>
    </p:spTree>
    <p:extLst>
      <p:ext uri="{BB962C8B-B14F-4D97-AF65-F5344CB8AC3E}">
        <p14:creationId xmlns:p14="http://schemas.microsoft.com/office/powerpoint/2010/main" val="251134508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Placeholder 12290"/>
          <p:cNvSpPr>
            <a:spLocks noGrp="1" noRot="1"/>
          </p:cNvSpPr>
          <p:nvPr>
            <p:ph type="body" idx="1"/>
          </p:nvPr>
        </p:nvSpPr>
        <p:spPr>
          <a:xfrm>
            <a:off x="6096000" y="1268413"/>
            <a:ext cx="5655435" cy="4857751"/>
          </a:xfrm>
        </p:spPr>
        <p:txBody>
          <a:bodyPr>
            <a:normAutofit fontScale="92500" lnSpcReduction="20000"/>
          </a:bodyPr>
          <a:lstStyle/>
          <a:p>
            <a:pPr marL="431800" indent="-342900">
              <a:lnSpc>
                <a:spcPct val="90000"/>
              </a:lnSpc>
              <a:buSzPct val="100000"/>
              <a:buFont typeface="+mj-lt"/>
              <a:buAutoNum type="arabicPeriod" startAt="3"/>
              <a:tabLst>
                <a:tab pos="354330" algn="l"/>
              </a:tabLst>
            </a:pPr>
            <a:r>
              <a:rPr lang="cs-CZ" sz="2800" b="1" dirty="0">
                <a:highlight>
                  <a:srgbClr val="FFFF00"/>
                </a:highlight>
              </a:rPr>
              <a:t>Nákladový efekt (NE) </a:t>
            </a:r>
            <a:r>
              <a:rPr lang="cs-CZ" sz="2800" b="1" dirty="0"/>
              <a:t>– bezprostředně spojen s </a:t>
            </a:r>
            <a:r>
              <a:rPr lang="cs-CZ" sz="2800" b="1" dirty="0">
                <a:highlight>
                  <a:srgbClr val="FFFF00"/>
                </a:highlight>
              </a:rPr>
              <a:t>produkčním efektem:</a:t>
            </a:r>
          </a:p>
          <a:p>
            <a:pPr marL="431800" indent="-342900" algn="just">
              <a:lnSpc>
                <a:spcPct val="90000"/>
              </a:lnSpc>
              <a:buSzPct val="100000"/>
              <a:tabLst>
                <a:tab pos="354330" algn="l"/>
              </a:tabLst>
            </a:pPr>
            <a:r>
              <a:rPr lang="cs-CZ" sz="2800" b="1" dirty="0"/>
              <a:t>Izolace NE od PE: změna mzdové sazby = relativních cen práce a kapitálu =&gt; </a:t>
            </a:r>
          </a:p>
          <a:p>
            <a:pPr marL="431800" indent="-342900" algn="just">
              <a:lnSpc>
                <a:spcPct val="90000"/>
              </a:lnSpc>
              <a:buSzPct val="100000"/>
              <a:tabLst>
                <a:tab pos="354330" algn="l"/>
              </a:tabLst>
            </a:pPr>
            <a:r>
              <a:rPr lang="cs-CZ" sz="2800" b="1" dirty="0"/>
              <a:t>změna najímaného množství vstupů a velikosti výstupu pouze tehdy, když při novém výstupu firma maximalizuje zisk. </a:t>
            </a:r>
          </a:p>
          <a:p>
            <a:pPr marL="431800" indent="-342900">
              <a:lnSpc>
                <a:spcPct val="90000"/>
              </a:lnSpc>
              <a:buSzPct val="100000"/>
              <a:tabLst>
                <a:tab pos="354330" algn="l"/>
              </a:tabLst>
            </a:pPr>
            <a:r>
              <a:rPr lang="cs-CZ" sz="2800" b="1" dirty="0"/>
              <a:t>Pokles w = pokles MC: z MC</a:t>
            </a:r>
            <a:r>
              <a:rPr lang="cs-CZ" sz="2400" b="1" dirty="0"/>
              <a:t>1</a:t>
            </a:r>
            <a:r>
              <a:rPr lang="cs-CZ" sz="2800" b="1" dirty="0"/>
              <a:t> na MC</a:t>
            </a:r>
            <a:r>
              <a:rPr lang="cs-CZ" sz="2400" b="1" dirty="0"/>
              <a:t>2</a:t>
            </a:r>
            <a:r>
              <a:rPr lang="cs-CZ" sz="2800" b="1" dirty="0"/>
              <a:t>:</a:t>
            </a:r>
          </a:p>
          <a:p>
            <a:pPr marL="546100" indent="-457200">
              <a:lnSpc>
                <a:spcPct val="90000"/>
              </a:lnSpc>
              <a:buSzPct val="100000"/>
              <a:buFont typeface="Wingdings" panose="05000000000000000000" pitchFamily="2" charset="2"/>
              <a:buChar char="Ø"/>
              <a:tabLst>
                <a:tab pos="354330" algn="l"/>
              </a:tabLst>
            </a:pPr>
            <a:r>
              <a:rPr lang="cs-CZ" sz="2800" b="1" dirty="0"/>
              <a:t>umožňuje firmě zvětšit optimální objem produkce z Q</a:t>
            </a:r>
            <a:r>
              <a:rPr lang="cs-CZ" sz="2400" b="1" dirty="0"/>
              <a:t>1</a:t>
            </a:r>
            <a:r>
              <a:rPr lang="cs-CZ" sz="2800" b="1" dirty="0"/>
              <a:t> na Q</a:t>
            </a:r>
            <a:r>
              <a:rPr lang="cs-CZ" sz="2400" b="1" dirty="0"/>
              <a:t>2</a:t>
            </a:r>
            <a:r>
              <a:rPr lang="cs-CZ" sz="2800" b="1" dirty="0"/>
              <a:t>.</a:t>
            </a:r>
          </a:p>
        </p:txBody>
      </p:sp>
      <p:sp>
        <p:nvSpPr>
          <p:cNvPr id="12292" name="Rectangles 12291"/>
          <p:cNvSpPr/>
          <p:nvPr/>
        </p:nvSpPr>
        <p:spPr>
          <a:xfrm>
            <a:off x="1524000" y="0"/>
            <a:ext cx="9144000" cy="0"/>
          </a:xfrm>
          <a:prstGeom prst="rect">
            <a:avLst/>
          </a:prstGeom>
          <a:noFill/>
          <a:ln w="9525">
            <a:noFill/>
          </a:ln>
        </p:spPr>
        <p:txBody>
          <a:bodyPr/>
          <a:lstStyle/>
          <a:p>
            <a:endParaRPr lang="en-US"/>
          </a:p>
        </p:txBody>
      </p:sp>
      <p:sp>
        <p:nvSpPr>
          <p:cNvPr id="12293" name="Rectangles 12292"/>
          <p:cNvSpPr/>
          <p:nvPr/>
        </p:nvSpPr>
        <p:spPr>
          <a:xfrm>
            <a:off x="1524000" y="0"/>
            <a:ext cx="9144000" cy="0"/>
          </a:xfrm>
          <a:prstGeom prst="rect">
            <a:avLst/>
          </a:prstGeom>
          <a:noFill/>
          <a:ln w="9525">
            <a:noFill/>
          </a:ln>
        </p:spPr>
        <p:txBody>
          <a:bodyPr/>
          <a:lstStyle/>
          <a:p>
            <a:endParaRPr lang="en-US"/>
          </a:p>
        </p:txBody>
      </p:sp>
      <p:pic>
        <p:nvPicPr>
          <p:cNvPr id="12294" name="Picture 12293" descr="Obr"/>
          <p:cNvPicPr>
            <a:picLocks noChangeAspect="1"/>
          </p:cNvPicPr>
          <p:nvPr/>
        </p:nvPicPr>
        <p:blipFill>
          <a:blip r:embed="rId3"/>
          <a:stretch>
            <a:fillRect/>
          </a:stretch>
        </p:blipFill>
        <p:spPr>
          <a:xfrm>
            <a:off x="238539" y="1166193"/>
            <a:ext cx="5287618" cy="4320205"/>
          </a:xfrm>
          <a:prstGeom prst="rect">
            <a:avLst/>
          </a:prstGeom>
          <a:noFill/>
          <a:ln w="9525">
            <a:noFill/>
          </a:ln>
        </p:spPr>
      </p:pic>
      <p:sp>
        <p:nvSpPr>
          <p:cNvPr id="12295" name="Rectangles 12294"/>
          <p:cNvSpPr/>
          <p:nvPr/>
        </p:nvSpPr>
        <p:spPr>
          <a:xfrm>
            <a:off x="573087" y="5818387"/>
            <a:ext cx="3583032" cy="307777"/>
          </a:xfrm>
          <a:prstGeom prst="rect">
            <a:avLst/>
          </a:prstGeom>
          <a:noFill/>
          <a:ln w="9525">
            <a:noFill/>
          </a:ln>
        </p:spPr>
        <p:txBody>
          <a:bodyPr wrap="none" anchor="ctr" anchorCtr="0">
            <a:spAutoFit/>
          </a:bodyPr>
          <a:lstStyle/>
          <a:p>
            <a:r>
              <a:rPr lang="cs-CZ" sz="1400" b="1" noProof="0">
                <a:latin typeface="Arial" panose="020B0604020202020204" pitchFamily="34" charset="0"/>
              </a:rPr>
              <a:t>Nákladový efekt poklesu mzdové sazby</a:t>
            </a:r>
            <a:r>
              <a:rPr lang="cs-CZ" sz="1400" noProof="0">
                <a:latin typeface="Arial" panose="020B0604020202020204" pitchFamily="34" charset="0"/>
              </a:rPr>
              <a:t> </a:t>
            </a:r>
          </a:p>
        </p:txBody>
      </p:sp>
      <p:sp>
        <p:nvSpPr>
          <p:cNvPr id="12299" name="Rectangles 12298"/>
          <p:cNvSpPr/>
          <p:nvPr/>
        </p:nvSpPr>
        <p:spPr>
          <a:xfrm>
            <a:off x="2208213" y="125413"/>
            <a:ext cx="822960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C0C0C0"/>
                  </a:outerShdw>
                </a:effectLst>
                <a:latin typeface="Tahoma" panose="020B0604030504040204" pitchFamily="34" charset="0"/>
              </a:defRPr>
            </a:lvl1pPr>
          </a:lstStyle>
          <a:p>
            <a:pPr lvl="0"/>
            <a:r>
              <a:rPr sz="2800" b="1" dirty="0">
                <a:solidFill>
                  <a:srgbClr val="C00000"/>
                </a:solidFill>
              </a:rPr>
              <a:t>1. DOKONALE KONKURENČNÍ TRH PRÁCE</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794F9-E5DA-00CE-FF46-4AE76CFDC0B8}"/>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291" name="Text Placeholder 12290">
                <a:extLst>
                  <a:ext uri="{FF2B5EF4-FFF2-40B4-BE49-F238E27FC236}">
                    <a16:creationId xmlns:a16="http://schemas.microsoft.com/office/drawing/2014/main" id="{6D00DA45-190F-705B-0047-88F56A42AE3F}"/>
                  </a:ext>
                </a:extLst>
              </p:cNvPr>
              <p:cNvSpPr>
                <a:spLocks noGrp="1" noRot="1"/>
              </p:cNvSpPr>
              <p:nvPr>
                <p:ph type="body" idx="1"/>
              </p:nvPr>
            </p:nvSpPr>
            <p:spPr>
              <a:xfrm>
                <a:off x="715617" y="1268413"/>
                <a:ext cx="11035818" cy="4857751"/>
              </a:xfrm>
            </p:spPr>
            <p:txBody>
              <a:bodyPr>
                <a:normAutofit/>
              </a:bodyPr>
              <a:lstStyle/>
              <a:p>
                <a:pPr marL="546100" indent="-457200" algn="just">
                  <a:lnSpc>
                    <a:spcPct val="90000"/>
                  </a:lnSpc>
                  <a:buSzPct val="100000"/>
                  <a:buFont typeface="Wingdings" panose="05000000000000000000" pitchFamily="2" charset="2"/>
                  <a:buChar char="§"/>
                  <a:tabLst>
                    <a:tab pos="354330" algn="l"/>
                  </a:tabLst>
                </a:pPr>
                <a:r>
                  <a:rPr lang="cs-CZ" b="1" dirty="0"/>
                  <a:t>Změna objemu výstupu:</a:t>
                </a:r>
              </a:p>
              <a:p>
                <a:pPr marL="603250" indent="-514350" algn="just">
                  <a:lnSpc>
                    <a:spcPct val="90000"/>
                  </a:lnSpc>
                  <a:buSzPct val="100000"/>
                  <a:buFont typeface="+mj-lt"/>
                  <a:buAutoNum type="arabicPeriod"/>
                  <a:tabLst>
                    <a:tab pos="354330" algn="l"/>
                  </a:tabLst>
                </a:pPr>
                <a:r>
                  <a:rPr lang="cs-CZ" b="1" dirty="0"/>
                  <a:t>při analýze PE – znázorněná v </a:t>
                </a:r>
                <a:r>
                  <a:rPr lang="cs-CZ" b="1" dirty="0" err="1"/>
                  <a:t>izokvantové</a:t>
                </a:r>
                <a:r>
                  <a:rPr lang="cs-CZ" b="1" dirty="0"/>
                  <a:t> analýze: v osách K a L –posunem na vyšší izokvantu, </a:t>
                </a:r>
              </a:p>
              <a:p>
                <a:pPr marL="603250" indent="-514350" algn="just">
                  <a:lnSpc>
                    <a:spcPct val="90000"/>
                  </a:lnSpc>
                  <a:buSzPct val="100000"/>
                  <a:buFont typeface="+mj-lt"/>
                  <a:buAutoNum type="arabicPeriod"/>
                  <a:tabLst>
                    <a:tab pos="354330" algn="l"/>
                  </a:tabLst>
                </a:pPr>
                <a:r>
                  <a:rPr lang="cs-CZ" b="1" dirty="0"/>
                  <a:t>při analýze izolovaného NE: v osách Kč/Q a Q posunem po ose množství. </a:t>
                </a:r>
              </a:p>
              <a:p>
                <a:pPr marL="546100" indent="-457200" algn="just">
                  <a:lnSpc>
                    <a:spcPct val="90000"/>
                  </a:lnSpc>
                  <a:buSzPct val="100000"/>
                  <a:buFont typeface="Wingdings" panose="05000000000000000000" pitchFamily="2" charset="2"/>
                  <a:buChar char="Ø"/>
                  <a:tabLst>
                    <a:tab pos="354330" algn="l"/>
                  </a:tabLst>
                </a:pPr>
                <a:r>
                  <a:rPr lang="cs-CZ" b="1" dirty="0"/>
                  <a:t>=&gt; </a:t>
                </a:r>
                <a:r>
                  <a:rPr lang="cs-CZ" b="1" dirty="0">
                    <a:solidFill>
                      <a:schemeClr val="tx1"/>
                    </a:solidFill>
                  </a:rPr>
                  <a:t>Jen jiný úhel pohledu na produkční efekt: </a:t>
                </a:r>
              </a:p>
              <a:p>
                <a:pPr marL="546100" indent="-457200" algn="just">
                  <a:lnSpc>
                    <a:spcPct val="90000"/>
                  </a:lnSpc>
                  <a:buSzPct val="100000"/>
                  <a:buFont typeface="Wingdings" panose="05000000000000000000" pitchFamily="2" charset="2"/>
                  <a:buChar char="ü"/>
                  <a:tabLst>
                    <a:tab pos="354330" algn="l"/>
                  </a:tabLst>
                </a:pPr>
                <a:r>
                  <a:rPr lang="cs-CZ" b="1" dirty="0">
                    <a:solidFill>
                      <a:schemeClr val="tx1"/>
                    </a:solidFill>
                  </a:rPr>
                  <a:t>Sám NE působí stejně jako PE na růst </a:t>
                </a:r>
                <a14:m>
                  <m:oMath xmlns:m="http://schemas.openxmlformats.org/officeDocument/2006/math">
                    <m:sSub>
                      <m:sSubPr>
                        <m:ctrlPr>
                          <a:rPr lang="cs-CZ" b="1" i="1" smtClean="0">
                            <a:solidFill>
                              <a:schemeClr val="tx1"/>
                            </a:solidFill>
                            <a:highlight>
                              <a:srgbClr val="FFFF00"/>
                            </a:highlight>
                            <a:latin typeface="Cambria Math" panose="02040503050406030204" pitchFamily="18" charset="0"/>
                          </a:rPr>
                        </m:ctrlPr>
                      </m:sSubPr>
                      <m:e>
                        <m:r>
                          <a:rPr lang="cs-CZ" b="1" i="1" smtClean="0">
                            <a:solidFill>
                              <a:schemeClr val="tx1"/>
                            </a:solidFill>
                            <a:highlight>
                              <a:srgbClr val="FFFF00"/>
                            </a:highlight>
                            <a:latin typeface="Cambria Math" panose="02040503050406030204" pitchFamily="18" charset="0"/>
                          </a:rPr>
                          <m:t>𝑴𝑷</m:t>
                        </m:r>
                      </m:e>
                      <m:sub>
                        <m:r>
                          <a:rPr lang="cs-CZ" b="1" i="1" smtClean="0">
                            <a:solidFill>
                              <a:schemeClr val="tx1"/>
                            </a:solidFill>
                            <a:highlight>
                              <a:srgbClr val="FFFF00"/>
                            </a:highlight>
                            <a:latin typeface="Cambria Math" panose="02040503050406030204" pitchFamily="18" charset="0"/>
                          </a:rPr>
                          <m:t>𝑳</m:t>
                        </m:r>
                      </m:sub>
                    </m:sSub>
                  </m:oMath>
                </a14:m>
                <a:r>
                  <a:rPr lang="cs-CZ" b="1" dirty="0">
                    <a:solidFill>
                      <a:schemeClr val="tx1"/>
                    </a:solidFill>
                  </a:rPr>
                  <a:t>: posun křivky </a:t>
                </a:r>
                <a14:m>
                  <m:oMath xmlns:m="http://schemas.openxmlformats.org/officeDocument/2006/math">
                    <m:sSub>
                      <m:sSubPr>
                        <m:ctrlPr>
                          <a:rPr lang="cs-CZ" b="1" i="1">
                            <a:solidFill>
                              <a:schemeClr val="tx1"/>
                            </a:solidFill>
                            <a:highlight>
                              <a:srgbClr val="FFFF00"/>
                            </a:highlight>
                            <a:latin typeface="Cambria Math" panose="02040503050406030204" pitchFamily="18" charset="0"/>
                          </a:rPr>
                        </m:ctrlPr>
                      </m:sSubPr>
                      <m:e>
                        <m:r>
                          <a:rPr lang="cs-CZ" b="1" i="1">
                            <a:solidFill>
                              <a:schemeClr val="tx1"/>
                            </a:solidFill>
                            <a:highlight>
                              <a:srgbClr val="FFFF00"/>
                            </a:highlight>
                            <a:latin typeface="Cambria Math" panose="02040503050406030204" pitchFamily="18" charset="0"/>
                          </a:rPr>
                          <m:t>𝑴𝑷</m:t>
                        </m:r>
                      </m:e>
                      <m:sub>
                        <m:r>
                          <a:rPr lang="cs-CZ" b="1" i="1">
                            <a:solidFill>
                              <a:schemeClr val="tx1"/>
                            </a:solidFill>
                            <a:highlight>
                              <a:srgbClr val="FFFF00"/>
                            </a:highlight>
                            <a:latin typeface="Cambria Math" panose="02040503050406030204" pitchFamily="18" charset="0"/>
                          </a:rPr>
                          <m:t>𝑳</m:t>
                        </m:r>
                      </m:sub>
                    </m:sSub>
                  </m:oMath>
                </a14:m>
                <a:r>
                  <a:rPr lang="cs-CZ" b="1" dirty="0">
                    <a:solidFill>
                      <a:schemeClr val="tx1"/>
                    </a:solidFill>
                  </a:rPr>
                  <a:t> směrem nahoru: nedostatek kapitálu nebrání růstu efektivnosti práce.</a:t>
                </a:r>
              </a:p>
            </p:txBody>
          </p:sp>
        </mc:Choice>
        <mc:Fallback>
          <p:sp>
            <p:nvSpPr>
              <p:cNvPr id="12291" name="Text Placeholder 12290">
                <a:extLst>
                  <a:ext uri="{FF2B5EF4-FFF2-40B4-BE49-F238E27FC236}">
                    <a16:creationId xmlns:a16="http://schemas.microsoft.com/office/drawing/2014/main" id="{6D00DA45-190F-705B-0047-88F56A42AE3F}"/>
                  </a:ext>
                </a:extLst>
              </p:cNvPr>
              <p:cNvSpPr>
                <a:spLocks noGrp="1" noRot="1" noChangeAspect="1" noMove="1" noResize="1" noEditPoints="1" noAdjustHandles="1" noChangeArrowheads="1" noChangeShapeType="1" noTextEdit="1"/>
              </p:cNvSpPr>
              <p:nvPr>
                <p:ph type="body" idx="1"/>
              </p:nvPr>
            </p:nvSpPr>
            <p:spPr>
              <a:xfrm>
                <a:off x="715617" y="1268413"/>
                <a:ext cx="11035818" cy="4857751"/>
              </a:xfrm>
              <a:blipFill>
                <a:blip r:embed="rId3"/>
                <a:stretch>
                  <a:fillRect l="-607" t="-1004" r="-1380"/>
                </a:stretch>
              </a:blipFill>
            </p:spPr>
            <p:txBody>
              <a:bodyPr/>
              <a:lstStyle/>
              <a:p>
                <a:r>
                  <a:rPr lang="en-GB">
                    <a:noFill/>
                  </a:rPr>
                  <a:t> </a:t>
                </a:r>
              </a:p>
            </p:txBody>
          </p:sp>
        </mc:Fallback>
      </mc:AlternateContent>
      <p:sp>
        <p:nvSpPr>
          <p:cNvPr id="12292" name="Rectangles 12291">
            <a:extLst>
              <a:ext uri="{FF2B5EF4-FFF2-40B4-BE49-F238E27FC236}">
                <a16:creationId xmlns:a16="http://schemas.microsoft.com/office/drawing/2014/main" id="{5BC03D9D-F2EA-9894-997F-59789463EB73}"/>
              </a:ext>
            </a:extLst>
          </p:cNvPr>
          <p:cNvSpPr/>
          <p:nvPr/>
        </p:nvSpPr>
        <p:spPr>
          <a:xfrm>
            <a:off x="1524000" y="0"/>
            <a:ext cx="9144000" cy="0"/>
          </a:xfrm>
          <a:prstGeom prst="rect">
            <a:avLst/>
          </a:prstGeom>
          <a:noFill/>
          <a:ln w="9525">
            <a:noFill/>
          </a:ln>
        </p:spPr>
        <p:txBody>
          <a:bodyPr/>
          <a:lstStyle/>
          <a:p>
            <a:endParaRPr lang="en-US"/>
          </a:p>
        </p:txBody>
      </p:sp>
      <p:sp>
        <p:nvSpPr>
          <p:cNvPr id="12293" name="Rectangles 12292">
            <a:extLst>
              <a:ext uri="{FF2B5EF4-FFF2-40B4-BE49-F238E27FC236}">
                <a16:creationId xmlns:a16="http://schemas.microsoft.com/office/drawing/2014/main" id="{F809DEDA-13AD-6DEB-CA67-7C33CAFAA71C}"/>
              </a:ext>
            </a:extLst>
          </p:cNvPr>
          <p:cNvSpPr/>
          <p:nvPr/>
        </p:nvSpPr>
        <p:spPr>
          <a:xfrm>
            <a:off x="1524000" y="0"/>
            <a:ext cx="9144000" cy="0"/>
          </a:xfrm>
          <a:prstGeom prst="rect">
            <a:avLst/>
          </a:prstGeom>
          <a:noFill/>
          <a:ln w="9525">
            <a:noFill/>
          </a:ln>
        </p:spPr>
        <p:txBody>
          <a:bodyPr/>
          <a:lstStyle/>
          <a:p>
            <a:endParaRPr lang="en-US"/>
          </a:p>
        </p:txBody>
      </p:sp>
      <p:sp>
        <p:nvSpPr>
          <p:cNvPr id="12299" name="Rectangles 12298">
            <a:extLst>
              <a:ext uri="{FF2B5EF4-FFF2-40B4-BE49-F238E27FC236}">
                <a16:creationId xmlns:a16="http://schemas.microsoft.com/office/drawing/2014/main" id="{33BDFD32-EFAD-DA6D-CBF9-A652FB065B83}"/>
              </a:ext>
            </a:extLst>
          </p:cNvPr>
          <p:cNvSpPr/>
          <p:nvPr/>
        </p:nvSpPr>
        <p:spPr>
          <a:xfrm>
            <a:off x="2208212" y="530087"/>
            <a:ext cx="8327265" cy="738326"/>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C0C0C0"/>
                  </a:outerShdw>
                </a:effectLst>
                <a:latin typeface="Tahoma" panose="020B0604030504040204" pitchFamily="34" charset="0"/>
              </a:defRPr>
            </a:lvl1pPr>
          </a:lstStyle>
          <a:p>
            <a:pPr lvl="0"/>
            <a:r>
              <a:rPr sz="2800" b="1" dirty="0">
                <a:solidFill>
                  <a:srgbClr val="C00000"/>
                </a:solidFill>
              </a:rPr>
              <a:t>1. DOKONALE KONKURENČNÍ TRH PRÁCE</a:t>
            </a:r>
          </a:p>
        </p:txBody>
      </p:sp>
    </p:spTree>
    <p:extLst>
      <p:ext uri="{BB962C8B-B14F-4D97-AF65-F5344CB8AC3E}">
        <p14:creationId xmlns:p14="http://schemas.microsoft.com/office/powerpoint/2010/main" val="49713166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16BB7-A492-9DE9-4109-50D8723D0022}"/>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291" name="Text Placeholder 12290">
                <a:extLst>
                  <a:ext uri="{FF2B5EF4-FFF2-40B4-BE49-F238E27FC236}">
                    <a16:creationId xmlns:a16="http://schemas.microsoft.com/office/drawing/2014/main" id="{2A321AFC-B83A-831F-038F-D51A94A0B29F}"/>
                  </a:ext>
                </a:extLst>
              </p:cNvPr>
              <p:cNvSpPr>
                <a:spLocks noGrp="1" noRot="1"/>
              </p:cNvSpPr>
              <p:nvPr>
                <p:ph type="body" idx="1"/>
              </p:nvPr>
            </p:nvSpPr>
            <p:spPr>
              <a:xfrm>
                <a:off x="331304" y="1268413"/>
                <a:ext cx="11420131" cy="5059498"/>
              </a:xfrm>
            </p:spPr>
            <p:txBody>
              <a:bodyPr>
                <a:normAutofit fontScale="85000" lnSpcReduction="10000"/>
              </a:bodyPr>
              <a:lstStyle/>
              <a:p>
                <a:pPr marL="546100" indent="-457200" algn="just">
                  <a:lnSpc>
                    <a:spcPct val="90000"/>
                  </a:lnSpc>
                  <a:buSzPct val="100000"/>
                  <a:buFont typeface="Wingdings" panose="05000000000000000000" pitchFamily="2" charset="2"/>
                  <a:buChar char="§"/>
                  <a:tabLst>
                    <a:tab pos="354330" algn="l"/>
                  </a:tabLst>
                </a:pPr>
                <a:r>
                  <a:rPr lang="cs-CZ" b="1" dirty="0"/>
                  <a:t>Shrnutí působení všech efektů:</a:t>
                </a:r>
              </a:p>
              <a:p>
                <a:pPr marL="603250" indent="-514350" algn="just">
                  <a:lnSpc>
                    <a:spcPct val="90000"/>
                  </a:lnSpc>
                  <a:buSzPct val="100000"/>
                  <a:buFont typeface="+mj-lt"/>
                  <a:buAutoNum type="arabicPeriod"/>
                  <a:tabLst>
                    <a:tab pos="354330" algn="l"/>
                  </a:tabLst>
                </a:pPr>
                <a:endParaRPr lang="cs-CZ" b="1" dirty="0"/>
              </a:p>
              <a:p>
                <a:pPr marL="603250" indent="-514350" algn="just">
                  <a:lnSpc>
                    <a:spcPct val="90000"/>
                  </a:lnSpc>
                  <a:buSzPct val="100000"/>
                  <a:buFont typeface="+mj-lt"/>
                  <a:buAutoNum type="arabicPeriod"/>
                  <a:tabLst>
                    <a:tab pos="354330" algn="l"/>
                  </a:tabLst>
                </a:pPr>
                <a:r>
                  <a:rPr lang="cs-CZ" b="1" dirty="0"/>
                  <a:t>SE – </a:t>
                </a:r>
                <a:r>
                  <a:rPr lang="cs-CZ" b="1" dirty="0">
                    <a:solidFill>
                      <a:srgbClr val="FF0000"/>
                    </a:solidFill>
                  </a:rPr>
                  <a:t>daný výstup </a:t>
                </a:r>
                <a:r>
                  <a:rPr lang="cs-CZ" b="1" dirty="0"/>
                  <a:t>vyráběn s větším množstvím práce =&gt; NEGATIVNÍ: současný pokles objemu kapitálu tlumí efektivnost práce =&gt; tlak na posun </a:t>
                </a:r>
                <a14:m>
                  <m:oMath xmlns:m="http://schemas.openxmlformats.org/officeDocument/2006/math">
                    <m:sSub>
                      <m:sSubPr>
                        <m:ctrlPr>
                          <a:rPr lang="cs-CZ" b="1" i="1" smtClean="0">
                            <a:solidFill>
                              <a:schemeClr val="tx1"/>
                            </a:solidFill>
                            <a:highlight>
                              <a:srgbClr val="FFFF00"/>
                            </a:highlight>
                            <a:latin typeface="Cambria Math" panose="02040503050406030204" pitchFamily="18" charset="0"/>
                          </a:rPr>
                        </m:ctrlPr>
                      </m:sSubPr>
                      <m:e>
                        <m:r>
                          <a:rPr lang="cs-CZ" b="1" i="1">
                            <a:solidFill>
                              <a:schemeClr val="tx1"/>
                            </a:solidFill>
                            <a:highlight>
                              <a:srgbClr val="FFFF00"/>
                            </a:highlight>
                            <a:latin typeface="Cambria Math" panose="02040503050406030204" pitchFamily="18" charset="0"/>
                          </a:rPr>
                          <m:t>𝑴𝑷</m:t>
                        </m:r>
                      </m:e>
                      <m:sub>
                        <m:r>
                          <a:rPr lang="cs-CZ" b="1" i="1">
                            <a:solidFill>
                              <a:schemeClr val="tx1"/>
                            </a:solidFill>
                            <a:highlight>
                              <a:srgbClr val="FFFF00"/>
                            </a:highlight>
                            <a:latin typeface="Cambria Math" panose="02040503050406030204" pitchFamily="18" charset="0"/>
                          </a:rPr>
                          <m:t>𝑳</m:t>
                        </m:r>
                      </m:sub>
                    </m:sSub>
                  </m:oMath>
                </a14:m>
                <a:r>
                  <a:rPr lang="cs-CZ" b="1" dirty="0"/>
                  <a:t> dolů.</a:t>
                </a:r>
              </a:p>
              <a:p>
                <a:pPr marL="603250" indent="-514350" algn="just">
                  <a:lnSpc>
                    <a:spcPct val="90000"/>
                  </a:lnSpc>
                  <a:buSzPct val="100000"/>
                  <a:buFont typeface="+mj-lt"/>
                  <a:buAutoNum type="arabicPeriod"/>
                  <a:tabLst>
                    <a:tab pos="354330" algn="l"/>
                  </a:tabLst>
                </a:pPr>
                <a:endParaRPr lang="cs-CZ" b="1" dirty="0"/>
              </a:p>
              <a:p>
                <a:pPr marL="603250" indent="-514350" algn="just">
                  <a:lnSpc>
                    <a:spcPct val="90000"/>
                  </a:lnSpc>
                  <a:buSzPct val="100000"/>
                  <a:buFont typeface="+mj-lt"/>
                  <a:buAutoNum type="arabicPeriod"/>
                  <a:tabLst>
                    <a:tab pos="354330" algn="l"/>
                  </a:tabLst>
                </a:pPr>
                <a:r>
                  <a:rPr lang="cs-CZ" b="1" dirty="0"/>
                  <a:t>PE – </a:t>
                </a:r>
                <a:r>
                  <a:rPr lang="cs-CZ" b="1" dirty="0">
                    <a:solidFill>
                      <a:srgbClr val="FF0000"/>
                    </a:solidFill>
                  </a:rPr>
                  <a:t>větší objem výstupu </a:t>
                </a:r>
                <a:r>
                  <a:rPr lang="cs-CZ" b="1" dirty="0"/>
                  <a:t>vyráběn s větším množstvím práce i kapitálu než při výchozí úrovni w; =&gt; NEGATIVNÍ ve vztahu k objemu najímané práce: pokles w =&gt; růst L; =&gt; tendence k posunu </a:t>
                </a:r>
                <a14:m>
                  <m:oMath xmlns:m="http://schemas.openxmlformats.org/officeDocument/2006/math">
                    <m:sSub>
                      <m:sSubPr>
                        <m:ctrlPr>
                          <a:rPr lang="cs-CZ" b="1" i="1" smtClean="0">
                            <a:solidFill>
                              <a:schemeClr val="tx1"/>
                            </a:solidFill>
                            <a:highlight>
                              <a:srgbClr val="FFFF00"/>
                            </a:highlight>
                            <a:latin typeface="Cambria Math" panose="02040503050406030204" pitchFamily="18" charset="0"/>
                          </a:rPr>
                        </m:ctrlPr>
                      </m:sSubPr>
                      <m:e>
                        <m:r>
                          <a:rPr lang="cs-CZ" b="1" i="1">
                            <a:solidFill>
                              <a:schemeClr val="tx1"/>
                            </a:solidFill>
                            <a:highlight>
                              <a:srgbClr val="FFFF00"/>
                            </a:highlight>
                            <a:latin typeface="Cambria Math" panose="02040503050406030204" pitchFamily="18" charset="0"/>
                          </a:rPr>
                          <m:t>𝑴𝑷</m:t>
                        </m:r>
                      </m:e>
                      <m:sub>
                        <m:r>
                          <a:rPr lang="cs-CZ" b="1" i="1">
                            <a:solidFill>
                              <a:schemeClr val="tx1"/>
                            </a:solidFill>
                            <a:highlight>
                              <a:srgbClr val="FFFF00"/>
                            </a:highlight>
                            <a:latin typeface="Cambria Math" panose="02040503050406030204" pitchFamily="18" charset="0"/>
                          </a:rPr>
                          <m:t>𝑳</m:t>
                        </m:r>
                      </m:sub>
                    </m:sSub>
                  </m:oMath>
                </a14:m>
                <a:r>
                  <a:rPr lang="cs-CZ" b="1" dirty="0"/>
                  <a:t> nahoru.</a:t>
                </a:r>
              </a:p>
              <a:p>
                <a:pPr marL="603250" indent="-514350" algn="just">
                  <a:lnSpc>
                    <a:spcPct val="90000"/>
                  </a:lnSpc>
                  <a:buSzPct val="100000"/>
                  <a:buFont typeface="+mj-lt"/>
                  <a:buAutoNum type="arabicPeriod"/>
                  <a:tabLst>
                    <a:tab pos="354330" algn="l"/>
                  </a:tabLst>
                </a:pPr>
                <a:endParaRPr lang="cs-CZ" b="1" dirty="0"/>
              </a:p>
              <a:p>
                <a:pPr marL="603250" indent="-514350" algn="just">
                  <a:lnSpc>
                    <a:spcPct val="90000"/>
                  </a:lnSpc>
                  <a:buSzPct val="100000"/>
                  <a:buFont typeface="+mj-lt"/>
                  <a:buAutoNum type="arabicPeriod"/>
                  <a:tabLst>
                    <a:tab pos="354330" algn="l"/>
                  </a:tabLst>
                </a:pPr>
                <a:r>
                  <a:rPr lang="cs-CZ" b="1" dirty="0"/>
                  <a:t>NE – spojen s PE: pokles MC umožňuje zvětšit optimální výstup při růstu poptávaného množství práce i kapitálu; =&gt; NEGATIVNÍ: posun </a:t>
                </a:r>
                <a14:m>
                  <m:oMath xmlns:m="http://schemas.openxmlformats.org/officeDocument/2006/math">
                    <m:sSub>
                      <m:sSubPr>
                        <m:ctrlPr>
                          <a:rPr lang="cs-CZ" b="1" i="1" smtClean="0">
                            <a:solidFill>
                              <a:schemeClr val="tx1"/>
                            </a:solidFill>
                            <a:highlight>
                              <a:srgbClr val="FFFF00"/>
                            </a:highlight>
                            <a:latin typeface="Cambria Math" panose="02040503050406030204" pitchFamily="18" charset="0"/>
                          </a:rPr>
                        </m:ctrlPr>
                      </m:sSubPr>
                      <m:e>
                        <m:r>
                          <a:rPr lang="cs-CZ" b="1" i="1">
                            <a:solidFill>
                              <a:schemeClr val="tx1"/>
                            </a:solidFill>
                            <a:highlight>
                              <a:srgbClr val="FFFF00"/>
                            </a:highlight>
                            <a:latin typeface="Cambria Math" panose="02040503050406030204" pitchFamily="18" charset="0"/>
                          </a:rPr>
                          <m:t>𝑴𝑷</m:t>
                        </m:r>
                      </m:e>
                      <m:sub>
                        <m:r>
                          <a:rPr lang="cs-CZ" b="1" i="1">
                            <a:solidFill>
                              <a:schemeClr val="tx1"/>
                            </a:solidFill>
                            <a:highlight>
                              <a:srgbClr val="FFFF00"/>
                            </a:highlight>
                            <a:latin typeface="Cambria Math" panose="02040503050406030204" pitchFamily="18" charset="0"/>
                          </a:rPr>
                          <m:t>𝑳</m:t>
                        </m:r>
                      </m:sub>
                    </m:sSub>
                  </m:oMath>
                </a14:m>
                <a:r>
                  <a:rPr lang="cs-CZ" b="1" dirty="0"/>
                  <a:t> směrem nahoru.</a:t>
                </a:r>
              </a:p>
              <a:p>
                <a:pPr marL="603250" indent="-514350" algn="just">
                  <a:lnSpc>
                    <a:spcPct val="90000"/>
                  </a:lnSpc>
                  <a:buSzPct val="100000"/>
                  <a:buFont typeface="Wingdings" panose="05000000000000000000" pitchFamily="2" charset="2"/>
                  <a:buChar char="ü"/>
                  <a:tabLst>
                    <a:tab pos="354330" algn="l"/>
                  </a:tabLst>
                </a:pPr>
                <a:endParaRPr lang="cs-CZ" b="1" dirty="0"/>
              </a:p>
            </p:txBody>
          </p:sp>
        </mc:Choice>
        <mc:Fallback>
          <p:sp>
            <p:nvSpPr>
              <p:cNvPr id="12291" name="Text Placeholder 12290">
                <a:extLst>
                  <a:ext uri="{FF2B5EF4-FFF2-40B4-BE49-F238E27FC236}">
                    <a16:creationId xmlns:a16="http://schemas.microsoft.com/office/drawing/2014/main" id="{2A321AFC-B83A-831F-038F-D51A94A0B29F}"/>
                  </a:ext>
                </a:extLst>
              </p:cNvPr>
              <p:cNvSpPr>
                <a:spLocks noGrp="1" noRot="1" noChangeAspect="1" noMove="1" noResize="1" noEditPoints="1" noAdjustHandles="1" noChangeArrowheads="1" noChangeShapeType="1" noTextEdit="1"/>
              </p:cNvSpPr>
              <p:nvPr>
                <p:ph type="body" idx="1"/>
              </p:nvPr>
            </p:nvSpPr>
            <p:spPr>
              <a:xfrm>
                <a:off x="331304" y="1268413"/>
                <a:ext cx="11420131" cy="5059498"/>
              </a:xfrm>
              <a:blipFill>
                <a:blip r:embed="rId3"/>
                <a:stretch>
                  <a:fillRect l="-213" t="-1084" r="-961" b="-361"/>
                </a:stretch>
              </a:blipFill>
            </p:spPr>
            <p:txBody>
              <a:bodyPr/>
              <a:lstStyle/>
              <a:p>
                <a:r>
                  <a:rPr lang="en-GB">
                    <a:noFill/>
                  </a:rPr>
                  <a:t> </a:t>
                </a:r>
              </a:p>
            </p:txBody>
          </p:sp>
        </mc:Fallback>
      </mc:AlternateContent>
      <p:sp>
        <p:nvSpPr>
          <p:cNvPr id="12292" name="Rectangles 12291">
            <a:extLst>
              <a:ext uri="{FF2B5EF4-FFF2-40B4-BE49-F238E27FC236}">
                <a16:creationId xmlns:a16="http://schemas.microsoft.com/office/drawing/2014/main" id="{D252CEB1-0D9F-25B9-4567-34DD760FDE56}"/>
              </a:ext>
            </a:extLst>
          </p:cNvPr>
          <p:cNvSpPr/>
          <p:nvPr/>
        </p:nvSpPr>
        <p:spPr>
          <a:xfrm>
            <a:off x="1524000" y="0"/>
            <a:ext cx="9144000" cy="0"/>
          </a:xfrm>
          <a:prstGeom prst="rect">
            <a:avLst/>
          </a:prstGeom>
          <a:noFill/>
          <a:ln w="9525">
            <a:noFill/>
          </a:ln>
        </p:spPr>
        <p:txBody>
          <a:bodyPr/>
          <a:lstStyle/>
          <a:p>
            <a:endParaRPr lang="en-US"/>
          </a:p>
        </p:txBody>
      </p:sp>
      <p:sp>
        <p:nvSpPr>
          <p:cNvPr id="12293" name="Rectangles 12292">
            <a:extLst>
              <a:ext uri="{FF2B5EF4-FFF2-40B4-BE49-F238E27FC236}">
                <a16:creationId xmlns:a16="http://schemas.microsoft.com/office/drawing/2014/main" id="{4C102C2E-074D-1936-8B89-FC5648CA5D37}"/>
              </a:ext>
            </a:extLst>
          </p:cNvPr>
          <p:cNvSpPr/>
          <p:nvPr/>
        </p:nvSpPr>
        <p:spPr>
          <a:xfrm>
            <a:off x="1524000" y="0"/>
            <a:ext cx="9144000" cy="0"/>
          </a:xfrm>
          <a:prstGeom prst="rect">
            <a:avLst/>
          </a:prstGeom>
          <a:noFill/>
          <a:ln w="9525">
            <a:noFill/>
          </a:ln>
        </p:spPr>
        <p:txBody>
          <a:bodyPr/>
          <a:lstStyle/>
          <a:p>
            <a:endParaRPr lang="en-US"/>
          </a:p>
        </p:txBody>
      </p:sp>
      <p:sp>
        <p:nvSpPr>
          <p:cNvPr id="12299" name="Rectangles 12298">
            <a:extLst>
              <a:ext uri="{FF2B5EF4-FFF2-40B4-BE49-F238E27FC236}">
                <a16:creationId xmlns:a16="http://schemas.microsoft.com/office/drawing/2014/main" id="{94F9C078-15FD-2BE2-BA95-1A15EC4EB20C}"/>
              </a:ext>
            </a:extLst>
          </p:cNvPr>
          <p:cNvSpPr/>
          <p:nvPr/>
        </p:nvSpPr>
        <p:spPr>
          <a:xfrm>
            <a:off x="2208212" y="530087"/>
            <a:ext cx="8327265" cy="738326"/>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C0C0C0"/>
                  </a:outerShdw>
                </a:effectLst>
                <a:latin typeface="Tahoma" panose="020B0604030504040204" pitchFamily="34" charset="0"/>
              </a:defRPr>
            </a:lvl1pPr>
          </a:lstStyle>
          <a:p>
            <a:pPr lvl="0"/>
            <a:r>
              <a:rPr sz="2800" b="1" dirty="0">
                <a:solidFill>
                  <a:srgbClr val="C00000"/>
                </a:solidFill>
              </a:rPr>
              <a:t>1. DOKONALE KONKURENČNÍ TRH PRÁCE</a:t>
            </a:r>
          </a:p>
        </p:txBody>
      </p:sp>
    </p:spTree>
    <p:extLst>
      <p:ext uri="{BB962C8B-B14F-4D97-AF65-F5344CB8AC3E}">
        <p14:creationId xmlns:p14="http://schemas.microsoft.com/office/powerpoint/2010/main" val="120797402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FC5DC-0EC2-D0CE-B549-A4AAFDFFE305}"/>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291" name="Text Placeholder 12290">
                <a:extLst>
                  <a:ext uri="{FF2B5EF4-FFF2-40B4-BE49-F238E27FC236}">
                    <a16:creationId xmlns:a16="http://schemas.microsoft.com/office/drawing/2014/main" id="{DAD5A7E8-D06E-3015-1E51-ECE1B1BFF7B2}"/>
                  </a:ext>
                </a:extLst>
              </p:cNvPr>
              <p:cNvSpPr>
                <a:spLocks noGrp="1" noRot="1"/>
              </p:cNvSpPr>
              <p:nvPr>
                <p:ph type="body" idx="1"/>
              </p:nvPr>
            </p:nvSpPr>
            <p:spPr>
              <a:xfrm>
                <a:off x="715617" y="1268413"/>
                <a:ext cx="11035818" cy="5059498"/>
              </a:xfrm>
            </p:spPr>
            <p:txBody>
              <a:bodyPr>
                <a:normAutofit/>
              </a:bodyPr>
              <a:lstStyle/>
              <a:p>
                <a:pPr marL="546100" indent="-457200" algn="just">
                  <a:lnSpc>
                    <a:spcPct val="90000"/>
                  </a:lnSpc>
                  <a:buSzPct val="100000"/>
                  <a:buFont typeface="Wingdings" panose="05000000000000000000" pitchFamily="2" charset="2"/>
                  <a:buChar char="§"/>
                  <a:tabLst>
                    <a:tab pos="354330" algn="l"/>
                  </a:tabLst>
                </a:pPr>
                <a:r>
                  <a:rPr lang="cs-CZ" sz="4000" b="1" dirty="0"/>
                  <a:t>Shrnutí působení všech efektů:</a:t>
                </a:r>
              </a:p>
              <a:p>
                <a:pPr marL="603250" indent="-514350" algn="just">
                  <a:lnSpc>
                    <a:spcPct val="90000"/>
                  </a:lnSpc>
                  <a:buSzPct val="100000"/>
                  <a:buFont typeface="Wingdings" panose="05000000000000000000" pitchFamily="2" charset="2"/>
                  <a:buChar char="ü"/>
                  <a:tabLst>
                    <a:tab pos="354330" algn="l"/>
                  </a:tabLst>
                </a:pPr>
                <a:endParaRPr lang="cs-CZ" sz="4000" b="1" dirty="0"/>
              </a:p>
              <a:p>
                <a:pPr marL="603250" indent="-514350" algn="just">
                  <a:lnSpc>
                    <a:spcPct val="90000"/>
                  </a:lnSpc>
                  <a:buSzPct val="100000"/>
                  <a:buFont typeface="Wingdings" panose="05000000000000000000" pitchFamily="2" charset="2"/>
                  <a:buChar char="ü"/>
                  <a:tabLst>
                    <a:tab pos="354330" algn="l"/>
                  </a:tabLst>
                </a:pPr>
                <a:r>
                  <a:rPr lang="cs-CZ" sz="4000" b="1" dirty="0"/>
                  <a:t>Čistý efekt poklesu mzdové sazby: posun křivky </a:t>
                </a:r>
                <a14:m>
                  <m:oMath xmlns:m="http://schemas.openxmlformats.org/officeDocument/2006/math">
                    <m:sSub>
                      <m:sSubPr>
                        <m:ctrlPr>
                          <a:rPr lang="cs-CZ" sz="4000" b="1" i="1" smtClean="0">
                            <a:solidFill>
                              <a:schemeClr val="tx1"/>
                            </a:solidFill>
                            <a:highlight>
                              <a:srgbClr val="FFFF00"/>
                            </a:highlight>
                            <a:latin typeface="Cambria Math" panose="02040503050406030204" pitchFamily="18" charset="0"/>
                          </a:rPr>
                        </m:ctrlPr>
                      </m:sSubPr>
                      <m:e>
                        <m:r>
                          <a:rPr lang="cs-CZ" sz="4000" b="1" i="1">
                            <a:solidFill>
                              <a:schemeClr val="tx1"/>
                            </a:solidFill>
                            <a:highlight>
                              <a:srgbClr val="FFFF00"/>
                            </a:highlight>
                            <a:latin typeface="Cambria Math" panose="02040503050406030204" pitchFamily="18" charset="0"/>
                          </a:rPr>
                          <m:t>𝑴𝑷</m:t>
                        </m:r>
                      </m:e>
                      <m:sub>
                        <m:r>
                          <a:rPr lang="cs-CZ" sz="4000" b="1" i="1">
                            <a:solidFill>
                              <a:schemeClr val="tx1"/>
                            </a:solidFill>
                            <a:highlight>
                              <a:srgbClr val="FFFF00"/>
                            </a:highlight>
                            <a:latin typeface="Cambria Math" panose="02040503050406030204" pitchFamily="18" charset="0"/>
                          </a:rPr>
                          <m:t>𝑳</m:t>
                        </m:r>
                      </m:sub>
                    </m:sSub>
                  </m:oMath>
                </a14:m>
                <a:r>
                  <a:rPr lang="cs-CZ" sz="4000" b="1" dirty="0"/>
                  <a:t> nahoru. </a:t>
                </a:r>
              </a:p>
              <a:p>
                <a:pPr marL="603250" indent="-514350" algn="just">
                  <a:lnSpc>
                    <a:spcPct val="90000"/>
                  </a:lnSpc>
                  <a:buSzPct val="100000"/>
                  <a:buFont typeface="Wingdings" panose="05000000000000000000" pitchFamily="2" charset="2"/>
                  <a:buChar char="ü"/>
                  <a:tabLst>
                    <a:tab pos="354330" algn="l"/>
                  </a:tabLst>
                </a:pPr>
                <a:r>
                  <a:rPr lang="cs-CZ" sz="4000" b="1" dirty="0"/>
                  <a:t>=&gt; Posun křivky </a:t>
                </a:r>
                <a14:m>
                  <m:oMath xmlns:m="http://schemas.openxmlformats.org/officeDocument/2006/math">
                    <m:sSub>
                      <m:sSubPr>
                        <m:ctrlPr>
                          <a:rPr lang="cs-CZ" sz="4000" b="1" i="1">
                            <a:solidFill>
                              <a:schemeClr val="tx1"/>
                            </a:solidFill>
                            <a:highlight>
                              <a:srgbClr val="FFFF00"/>
                            </a:highlight>
                            <a:latin typeface="Cambria Math" panose="02040503050406030204" pitchFamily="18" charset="0"/>
                          </a:rPr>
                        </m:ctrlPr>
                      </m:sSubPr>
                      <m:e>
                        <m:r>
                          <a:rPr lang="cs-CZ" sz="4000" b="1" i="1">
                            <a:solidFill>
                              <a:schemeClr val="tx1"/>
                            </a:solidFill>
                            <a:highlight>
                              <a:srgbClr val="FFFF00"/>
                            </a:highlight>
                            <a:latin typeface="Cambria Math" panose="02040503050406030204" pitchFamily="18" charset="0"/>
                          </a:rPr>
                          <m:t>𝑴</m:t>
                        </m:r>
                        <m:r>
                          <a:rPr lang="cs-CZ" sz="4000" b="1" i="1" smtClean="0">
                            <a:solidFill>
                              <a:schemeClr val="tx1"/>
                            </a:solidFill>
                            <a:highlight>
                              <a:srgbClr val="FFFF00"/>
                            </a:highlight>
                            <a:latin typeface="Cambria Math" panose="02040503050406030204" pitchFamily="18" charset="0"/>
                          </a:rPr>
                          <m:t>𝑹</m:t>
                        </m:r>
                        <m:r>
                          <a:rPr lang="cs-CZ" sz="4000" b="1" i="1">
                            <a:solidFill>
                              <a:schemeClr val="tx1"/>
                            </a:solidFill>
                            <a:highlight>
                              <a:srgbClr val="FFFF00"/>
                            </a:highlight>
                            <a:latin typeface="Cambria Math" panose="02040503050406030204" pitchFamily="18" charset="0"/>
                          </a:rPr>
                          <m:t>𝑷</m:t>
                        </m:r>
                      </m:e>
                      <m:sub>
                        <m:r>
                          <a:rPr lang="cs-CZ" sz="4000" b="1" i="1">
                            <a:solidFill>
                              <a:schemeClr val="tx1"/>
                            </a:solidFill>
                            <a:highlight>
                              <a:srgbClr val="FFFF00"/>
                            </a:highlight>
                            <a:latin typeface="Cambria Math" panose="02040503050406030204" pitchFamily="18" charset="0"/>
                          </a:rPr>
                          <m:t>𝑳</m:t>
                        </m:r>
                      </m:sub>
                    </m:sSub>
                    <m:r>
                      <a:rPr lang="cs-CZ" sz="4000" b="1" i="1">
                        <a:solidFill>
                          <a:schemeClr val="tx1"/>
                        </a:solidFill>
                        <a:highlight>
                          <a:srgbClr val="FFFF00"/>
                        </a:highlight>
                        <a:latin typeface="Cambria Math" panose="02040503050406030204" pitchFamily="18" charset="0"/>
                      </a:rPr>
                      <m:t> </m:t>
                    </m:r>
                  </m:oMath>
                </a14:m>
                <a:r>
                  <a:rPr lang="cs-CZ" sz="4000" b="1" dirty="0"/>
                  <a:t>nahoru (P</a:t>
                </a:r>
                <a:r>
                  <a:rPr lang="cs-CZ" b="1" dirty="0"/>
                  <a:t>A</a:t>
                </a:r>
                <a:r>
                  <a:rPr lang="cs-CZ" sz="3600" b="1" dirty="0"/>
                  <a:t> </a:t>
                </a:r>
                <a:r>
                  <a:rPr lang="cs-CZ" sz="4000" b="1" dirty="0"/>
                  <a:t> = konstantní) =&gt; podstatné při odvození </a:t>
                </a:r>
                <a:r>
                  <a:rPr lang="cs-CZ" sz="4000" b="1" dirty="0">
                    <a:highlight>
                      <a:srgbClr val="FFFF00"/>
                    </a:highlight>
                  </a:rPr>
                  <a:t>DLOUHODOBÉ POPTÁVKY FIRMY PO PRÁCI </a:t>
                </a:r>
                <a:r>
                  <a:rPr lang="cs-CZ" sz="4000" b="1" dirty="0"/>
                  <a:t>– obr. násl. snímek: </a:t>
                </a:r>
                <a:endParaRPr lang="cs-CZ" sz="4000" b="1" dirty="0">
                  <a:solidFill>
                    <a:schemeClr val="tx1"/>
                  </a:solidFill>
                </a:endParaRPr>
              </a:p>
            </p:txBody>
          </p:sp>
        </mc:Choice>
        <mc:Fallback>
          <p:sp>
            <p:nvSpPr>
              <p:cNvPr id="12291" name="Text Placeholder 12290">
                <a:extLst>
                  <a:ext uri="{FF2B5EF4-FFF2-40B4-BE49-F238E27FC236}">
                    <a16:creationId xmlns:a16="http://schemas.microsoft.com/office/drawing/2014/main" id="{DAD5A7E8-D06E-3015-1E51-ECE1B1BFF7B2}"/>
                  </a:ext>
                </a:extLst>
              </p:cNvPr>
              <p:cNvSpPr>
                <a:spLocks noGrp="1" noRot="1" noChangeAspect="1" noMove="1" noResize="1" noEditPoints="1" noAdjustHandles="1" noChangeArrowheads="1" noChangeShapeType="1" noTextEdit="1"/>
              </p:cNvSpPr>
              <p:nvPr>
                <p:ph type="body" idx="1"/>
              </p:nvPr>
            </p:nvSpPr>
            <p:spPr>
              <a:xfrm>
                <a:off x="715617" y="1268413"/>
                <a:ext cx="11035818" cy="5059498"/>
              </a:xfrm>
              <a:blipFill>
                <a:blip r:embed="rId3"/>
                <a:stretch>
                  <a:fillRect l="-939" t="-1807" r="-1933"/>
                </a:stretch>
              </a:blipFill>
            </p:spPr>
            <p:txBody>
              <a:bodyPr/>
              <a:lstStyle/>
              <a:p>
                <a:r>
                  <a:rPr lang="en-GB">
                    <a:noFill/>
                  </a:rPr>
                  <a:t> </a:t>
                </a:r>
              </a:p>
            </p:txBody>
          </p:sp>
        </mc:Fallback>
      </mc:AlternateContent>
      <p:sp>
        <p:nvSpPr>
          <p:cNvPr id="12292" name="Rectangles 12291">
            <a:extLst>
              <a:ext uri="{FF2B5EF4-FFF2-40B4-BE49-F238E27FC236}">
                <a16:creationId xmlns:a16="http://schemas.microsoft.com/office/drawing/2014/main" id="{51741E73-0B55-F041-C055-6CFAD31C4D5B}"/>
              </a:ext>
            </a:extLst>
          </p:cNvPr>
          <p:cNvSpPr/>
          <p:nvPr/>
        </p:nvSpPr>
        <p:spPr>
          <a:xfrm>
            <a:off x="1524000" y="0"/>
            <a:ext cx="9144000" cy="0"/>
          </a:xfrm>
          <a:prstGeom prst="rect">
            <a:avLst/>
          </a:prstGeom>
          <a:noFill/>
          <a:ln w="9525">
            <a:noFill/>
          </a:ln>
        </p:spPr>
        <p:txBody>
          <a:bodyPr/>
          <a:lstStyle/>
          <a:p>
            <a:endParaRPr lang="en-US"/>
          </a:p>
        </p:txBody>
      </p:sp>
      <p:sp>
        <p:nvSpPr>
          <p:cNvPr id="12293" name="Rectangles 12292">
            <a:extLst>
              <a:ext uri="{FF2B5EF4-FFF2-40B4-BE49-F238E27FC236}">
                <a16:creationId xmlns:a16="http://schemas.microsoft.com/office/drawing/2014/main" id="{C4F20DE1-0EB3-09E2-3560-E391D6D3BFB1}"/>
              </a:ext>
            </a:extLst>
          </p:cNvPr>
          <p:cNvSpPr/>
          <p:nvPr/>
        </p:nvSpPr>
        <p:spPr>
          <a:xfrm>
            <a:off x="1524000" y="0"/>
            <a:ext cx="9144000" cy="0"/>
          </a:xfrm>
          <a:prstGeom prst="rect">
            <a:avLst/>
          </a:prstGeom>
          <a:noFill/>
          <a:ln w="9525">
            <a:noFill/>
          </a:ln>
        </p:spPr>
        <p:txBody>
          <a:bodyPr/>
          <a:lstStyle/>
          <a:p>
            <a:endParaRPr lang="en-US"/>
          </a:p>
        </p:txBody>
      </p:sp>
      <p:sp>
        <p:nvSpPr>
          <p:cNvPr id="12299" name="Rectangles 12298">
            <a:extLst>
              <a:ext uri="{FF2B5EF4-FFF2-40B4-BE49-F238E27FC236}">
                <a16:creationId xmlns:a16="http://schemas.microsoft.com/office/drawing/2014/main" id="{A773F00E-E275-093C-FDD5-E5516187E4FF}"/>
              </a:ext>
            </a:extLst>
          </p:cNvPr>
          <p:cNvSpPr/>
          <p:nvPr/>
        </p:nvSpPr>
        <p:spPr>
          <a:xfrm>
            <a:off x="2208212" y="530087"/>
            <a:ext cx="8327265" cy="738326"/>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C0C0C0"/>
                  </a:outerShdw>
                </a:effectLst>
                <a:latin typeface="Tahoma" panose="020B0604030504040204" pitchFamily="34" charset="0"/>
              </a:defRPr>
            </a:lvl1pPr>
          </a:lstStyle>
          <a:p>
            <a:pPr lvl="0"/>
            <a:r>
              <a:rPr sz="2800" b="1" dirty="0">
                <a:solidFill>
                  <a:srgbClr val="C00000"/>
                </a:solidFill>
              </a:rPr>
              <a:t>1. DOKONALE KONKURENČNÍ TRH PRÁCE</a:t>
            </a:r>
          </a:p>
        </p:txBody>
      </p:sp>
    </p:spTree>
    <p:extLst>
      <p:ext uri="{BB962C8B-B14F-4D97-AF65-F5344CB8AC3E}">
        <p14:creationId xmlns:p14="http://schemas.microsoft.com/office/powerpoint/2010/main" val="145841613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52BBC-93BA-7978-3D12-A57DF7EE60A3}"/>
            </a:ext>
          </a:extLst>
        </p:cNvPr>
        <p:cNvGrpSpPr/>
        <p:nvPr/>
      </p:nvGrpSpPr>
      <p:grpSpPr>
        <a:xfrm>
          <a:off x="0" y="0"/>
          <a:ext cx="0" cy="0"/>
          <a:chOff x="0" y="0"/>
          <a:chExt cx="0" cy="0"/>
        </a:xfrm>
      </p:grpSpPr>
      <p:sp>
        <p:nvSpPr>
          <p:cNvPr id="23554" name="Text Placeholder 23553">
            <a:extLst>
              <a:ext uri="{FF2B5EF4-FFF2-40B4-BE49-F238E27FC236}">
                <a16:creationId xmlns:a16="http://schemas.microsoft.com/office/drawing/2014/main" id="{2829463A-7B67-27A6-644A-AB5AEC84FB6B}"/>
              </a:ext>
            </a:extLst>
          </p:cNvPr>
          <p:cNvSpPr>
            <a:spLocks noGrp="1" noRot="1"/>
          </p:cNvSpPr>
          <p:nvPr>
            <p:ph type="body" idx="1"/>
          </p:nvPr>
        </p:nvSpPr>
        <p:spPr>
          <a:xfrm>
            <a:off x="308344" y="1600200"/>
            <a:ext cx="11504428" cy="4526280"/>
          </a:xfrm>
        </p:spPr>
        <p:txBody>
          <a:bodyPr>
            <a:normAutofit fontScale="92500" lnSpcReduction="20000"/>
          </a:bodyPr>
          <a:lstStyle/>
          <a:p>
            <a:pPr marL="603250" indent="-514350">
              <a:buSzPct val="100000"/>
              <a:buFont typeface="+mj-lt"/>
              <a:buAutoNum type="arabicPeriod"/>
            </a:pPr>
            <a:r>
              <a:rPr lang="cs-CZ" sz="2800" b="1" dirty="0">
                <a:highlight>
                  <a:srgbClr val="FFFF00"/>
                </a:highlight>
              </a:rPr>
              <a:t>DK na trhu práce:</a:t>
            </a:r>
            <a:r>
              <a:rPr lang="cs-CZ" sz="2800" b="1" dirty="0"/>
              <a:t> velký počet firem =&gt; neovlivní cenu práce = mzdovou sazbu. </a:t>
            </a:r>
          </a:p>
          <a:p>
            <a:pPr marL="603250" indent="-514350" algn="just">
              <a:buSzPct val="100000"/>
              <a:buFont typeface="Wingdings" panose="05000000000000000000" pitchFamily="2" charset="2"/>
              <a:buChar char="ü"/>
            </a:pPr>
            <a:r>
              <a:rPr lang="cs-CZ" sz="2800" b="1" dirty="0"/>
              <a:t>Křivka nabídky práce vnímá firma jako </a:t>
            </a:r>
            <a:r>
              <a:rPr lang="cs-CZ" sz="2800" b="1" dirty="0">
                <a:solidFill>
                  <a:srgbClr val="FF0000"/>
                </a:solidFill>
              </a:rPr>
              <a:t>horizontální: </a:t>
            </a:r>
            <a:r>
              <a:rPr lang="cs-CZ" sz="2800" b="1" i="1" dirty="0"/>
              <a:t>za každou dodatečnou jednotku práce platí stejnou mzdovou sazbu:</a:t>
            </a:r>
          </a:p>
          <a:p>
            <a:pPr marL="603250" indent="-514350">
              <a:buSzPct val="100000"/>
              <a:buFont typeface="Wingdings" panose="05000000000000000000" pitchFamily="2" charset="2"/>
              <a:buChar char="Ø"/>
            </a:pPr>
            <a:r>
              <a:rPr lang="cs-CZ" sz="2800" b="1" dirty="0"/>
              <a:t> </a:t>
            </a:r>
            <a:r>
              <a:rPr lang="cs-CZ" sz="2800" b="1" dirty="0">
                <a:solidFill>
                  <a:srgbClr val="7030A0"/>
                </a:solidFill>
              </a:rPr>
              <a:t>Mezní náklady na práci </a:t>
            </a:r>
            <a:r>
              <a:rPr lang="cs-CZ" sz="2800" b="1" dirty="0"/>
              <a:t>– totožné s konstantní mzdovou sazbou: </a:t>
            </a:r>
            <a:r>
              <a:rPr lang="cs-CZ" sz="2800" b="1" dirty="0">
                <a:highlight>
                  <a:srgbClr val="FFFF00"/>
                </a:highlight>
              </a:rPr>
              <a:t>MFC</a:t>
            </a:r>
            <a:r>
              <a:rPr lang="cs-CZ" sz="2600" b="1" dirty="0">
                <a:highlight>
                  <a:srgbClr val="FFFF00"/>
                </a:highlight>
              </a:rPr>
              <a:t>L</a:t>
            </a:r>
            <a:r>
              <a:rPr lang="cs-CZ" sz="2800" b="1" dirty="0">
                <a:highlight>
                  <a:srgbClr val="FFFF00"/>
                </a:highlight>
              </a:rPr>
              <a:t> = w.</a:t>
            </a:r>
          </a:p>
          <a:p>
            <a:pPr marL="603250" indent="-514350">
              <a:buSzPct val="100000"/>
              <a:buFont typeface="+mj-lt"/>
              <a:buAutoNum type="arabicPeriod"/>
            </a:pPr>
            <a:endParaRPr lang="cs-CZ" sz="2800" b="1" dirty="0"/>
          </a:p>
          <a:p>
            <a:pPr marL="603250" indent="-514350">
              <a:buSzPct val="100000"/>
              <a:buFont typeface="+mj-lt"/>
              <a:buAutoNum type="arabicPeriod" startAt="2"/>
            </a:pPr>
            <a:r>
              <a:rPr lang="cs-CZ" sz="2800" b="1" dirty="0">
                <a:highlight>
                  <a:srgbClr val="FFFF00"/>
                </a:highlight>
              </a:rPr>
              <a:t>NDK na trhu práce: </a:t>
            </a:r>
            <a:r>
              <a:rPr lang="cs-CZ" sz="2800" b="1" dirty="0"/>
              <a:t>firma poptávající práci – jedna z mála firem na trhu.</a:t>
            </a:r>
          </a:p>
          <a:p>
            <a:pPr marL="603250" indent="-514350">
              <a:buSzPct val="100000"/>
              <a:buFont typeface="Wingdings" panose="05000000000000000000" pitchFamily="2" charset="2"/>
              <a:buChar char="ü"/>
            </a:pPr>
            <a:r>
              <a:rPr lang="cs-CZ" sz="2800" b="1" dirty="0"/>
              <a:t>Důsledek jejího výsadního postavení: </a:t>
            </a:r>
            <a:r>
              <a:rPr lang="cs-CZ" sz="2800" b="1" dirty="0">
                <a:solidFill>
                  <a:srgbClr val="FF0000"/>
                </a:solidFill>
              </a:rPr>
              <a:t>schopnost ovlivnit cenu práce. </a:t>
            </a:r>
          </a:p>
          <a:p>
            <a:pPr marL="603250" indent="-514350">
              <a:buSzPct val="100000"/>
              <a:buFont typeface="Wingdings" panose="05000000000000000000" pitchFamily="2" charset="2"/>
              <a:buChar char="Ø"/>
            </a:pPr>
            <a:r>
              <a:rPr lang="cs-CZ" sz="2800" b="1" dirty="0"/>
              <a:t>K získaní dodatečnou jednotky práce: nabízí vyšší mzdovou sazbu, kterou však následně platí za všechny zapojené jednotky práce =&gt; firma vnímá nabídku práce jako </a:t>
            </a:r>
            <a:r>
              <a:rPr lang="cs-CZ" sz="2800" b="1" dirty="0">
                <a:solidFill>
                  <a:srgbClr val="FF0000"/>
                </a:solidFill>
              </a:rPr>
              <a:t>rostoucí funkci: </a:t>
            </a:r>
          </a:p>
          <a:p>
            <a:pPr marL="603250" indent="-514350">
              <a:buSzPct val="100000"/>
              <a:buFont typeface="Wingdings" panose="05000000000000000000" pitchFamily="2" charset="2"/>
              <a:buChar char="Ø"/>
            </a:pPr>
            <a:r>
              <a:rPr lang="cs-CZ" sz="2800" b="1" dirty="0">
                <a:solidFill>
                  <a:srgbClr val="7030A0"/>
                </a:solidFill>
              </a:rPr>
              <a:t>Mezní náklady na práci </a:t>
            </a:r>
            <a:r>
              <a:rPr lang="cs-CZ" sz="2800" b="1" dirty="0"/>
              <a:t>– vyšší než mzdová sazba: </a:t>
            </a:r>
            <a:r>
              <a:rPr lang="cs-CZ" sz="2800" b="1" dirty="0">
                <a:highlight>
                  <a:srgbClr val="FFFF00"/>
                </a:highlight>
              </a:rPr>
              <a:t>MFCL &gt; w.</a:t>
            </a:r>
            <a:endParaRPr lang="cs-CZ" sz="2000" dirty="0">
              <a:highlight>
                <a:srgbClr val="FFFF00"/>
              </a:highlight>
            </a:endParaRPr>
          </a:p>
        </p:txBody>
      </p:sp>
      <p:sp>
        <p:nvSpPr>
          <p:cNvPr id="23555" name="Rectangles 23554">
            <a:extLst>
              <a:ext uri="{FF2B5EF4-FFF2-40B4-BE49-F238E27FC236}">
                <a16:creationId xmlns:a16="http://schemas.microsoft.com/office/drawing/2014/main" id="{F4B06BED-5B19-66AD-825F-3E0E1A01D8EA}"/>
              </a:ext>
            </a:extLst>
          </p:cNvPr>
          <p:cNvSpPr/>
          <p:nvPr/>
        </p:nvSpPr>
        <p:spPr>
          <a:xfrm>
            <a:off x="1903413" y="369253"/>
            <a:ext cx="822960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C0C0C0"/>
                  </a:outerShdw>
                </a:effectLst>
                <a:latin typeface="Tahoma" panose="020B0604030504040204" pitchFamily="34" charset="0"/>
              </a:defRPr>
            </a:lvl1pPr>
          </a:lstStyle>
          <a:p>
            <a:pPr lvl="0"/>
            <a:r>
              <a:rPr lang="cs-CZ" sz="2800" b="1" dirty="0">
                <a:solidFill>
                  <a:srgbClr val="C00000"/>
                </a:solidFill>
              </a:rPr>
              <a:t>NE/</a:t>
            </a:r>
            <a:r>
              <a:rPr sz="2800" b="1" dirty="0">
                <a:solidFill>
                  <a:srgbClr val="C00000"/>
                </a:solidFill>
              </a:rPr>
              <a:t>DOKONALE KONKURENČNÍ TRH PRÁCE</a:t>
            </a:r>
          </a:p>
        </p:txBody>
      </p:sp>
    </p:spTree>
    <p:extLst>
      <p:ext uri="{BB962C8B-B14F-4D97-AF65-F5344CB8AC3E}">
        <p14:creationId xmlns:p14="http://schemas.microsoft.com/office/powerpoint/2010/main" val="178950840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43D9A-F247-109A-65AC-05FC08363793}"/>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291" name="Text Placeholder 12290">
                <a:extLst>
                  <a:ext uri="{FF2B5EF4-FFF2-40B4-BE49-F238E27FC236}">
                    <a16:creationId xmlns:a16="http://schemas.microsoft.com/office/drawing/2014/main" id="{74ADD843-B02F-47B8-7543-8BC07E109D6E}"/>
                  </a:ext>
                </a:extLst>
              </p:cNvPr>
              <p:cNvSpPr>
                <a:spLocks noGrp="1" noRot="1"/>
              </p:cNvSpPr>
              <p:nvPr>
                <p:ph type="body" idx="1"/>
              </p:nvPr>
            </p:nvSpPr>
            <p:spPr>
              <a:xfrm>
                <a:off x="159026" y="1152940"/>
                <a:ext cx="4784035" cy="5305148"/>
              </a:xfrm>
            </p:spPr>
            <p:txBody>
              <a:bodyPr>
                <a:normAutofit/>
              </a:bodyPr>
              <a:lstStyle/>
              <a:p>
                <a:pPr marL="374650" indent="-285750">
                  <a:lnSpc>
                    <a:spcPct val="90000"/>
                  </a:lnSpc>
                  <a:tabLst>
                    <a:tab pos="354330" algn="l"/>
                  </a:tabLst>
                </a:pPr>
                <a:r>
                  <a:rPr lang="cs-CZ" sz="2000" b="1" dirty="0"/>
                  <a:t>Výchozí mzdová sazba w</a:t>
                </a:r>
                <a:r>
                  <a:rPr lang="cs-CZ" sz="1800" b="1" dirty="0"/>
                  <a:t>1</a:t>
                </a:r>
                <a:r>
                  <a:rPr lang="cs-CZ" sz="2000" b="1" dirty="0"/>
                  <a:t>: optimální množství práce poptávané firmou L1*  </a:t>
                </a:r>
              </a:p>
              <a:p>
                <a:pPr marL="374650" indent="-285750">
                  <a:lnSpc>
                    <a:spcPct val="90000"/>
                  </a:lnSpc>
                  <a:buSzPct val="100000"/>
                  <a:buFont typeface="Wingdings" panose="05000000000000000000" pitchFamily="2" charset="2"/>
                  <a:buChar char="Ø"/>
                  <a:tabLst>
                    <a:tab pos="354330" algn="l"/>
                  </a:tabLst>
                </a:pPr>
                <a:r>
                  <a:rPr lang="cs-CZ" sz="2000" b="1" dirty="0"/>
                  <a:t>E</a:t>
                </a:r>
                <a:r>
                  <a:rPr lang="cs-CZ" sz="1800" b="1" dirty="0"/>
                  <a:t>1</a:t>
                </a:r>
                <a:r>
                  <a:rPr lang="cs-CZ" sz="2000" b="1" dirty="0"/>
                  <a:t>: </a:t>
                </a:r>
                <a14:m>
                  <m:oMath xmlns:m="http://schemas.openxmlformats.org/officeDocument/2006/math">
                    <m:sSub>
                      <m:sSubPr>
                        <m:ctrlPr>
                          <a:rPr lang="cs-CZ" sz="2000" b="1" i="1" smtClean="0">
                            <a:solidFill>
                              <a:schemeClr val="tx1"/>
                            </a:solidFill>
                            <a:latin typeface="Cambria Math" panose="02040503050406030204" pitchFamily="18" charset="0"/>
                          </a:rPr>
                        </m:ctrlPr>
                      </m:sSubPr>
                      <m:e>
                        <m:r>
                          <a:rPr lang="cs-CZ" sz="2000" b="1" i="1" smtClean="0">
                            <a:solidFill>
                              <a:schemeClr val="tx1"/>
                            </a:solidFill>
                            <a:latin typeface="Cambria Math" panose="02040503050406030204" pitchFamily="18" charset="0"/>
                          </a:rPr>
                          <m:t>𝑴𝑹𝑷</m:t>
                        </m:r>
                      </m:e>
                      <m:sub>
                        <m:r>
                          <a:rPr lang="cs-CZ" sz="2000" b="1" i="1" smtClean="0">
                            <a:solidFill>
                              <a:schemeClr val="tx1"/>
                            </a:solidFill>
                            <a:latin typeface="Cambria Math" panose="02040503050406030204" pitchFamily="18" charset="0"/>
                          </a:rPr>
                          <m:t>𝑳</m:t>
                        </m:r>
                        <m:r>
                          <a:rPr lang="cs-CZ" sz="2000" b="1" i="1" smtClean="0">
                            <a:solidFill>
                              <a:schemeClr val="tx1"/>
                            </a:solidFill>
                            <a:latin typeface="Cambria Math" panose="02040503050406030204" pitchFamily="18" charset="0"/>
                          </a:rPr>
                          <m:t>𝟏</m:t>
                        </m:r>
                      </m:sub>
                    </m:sSub>
                    <m:r>
                      <a:rPr lang="cs-CZ" sz="2000" b="1" i="1" smtClean="0">
                        <a:solidFill>
                          <a:schemeClr val="tx1"/>
                        </a:solidFill>
                        <a:latin typeface="Cambria Math" panose="02040503050406030204" pitchFamily="18" charset="0"/>
                      </a:rPr>
                      <m:t>=</m:t>
                    </m:r>
                    <m:sSub>
                      <m:sSubPr>
                        <m:ctrlPr>
                          <a:rPr lang="cs-CZ" sz="2000" b="1" i="1" dirty="0">
                            <a:latin typeface="Cambria Math" panose="02040503050406030204" pitchFamily="18" charset="0"/>
                          </a:rPr>
                        </m:ctrlPr>
                      </m:sSubPr>
                      <m:e>
                        <m:r>
                          <a:rPr lang="cs-CZ" sz="2000" b="1" i="1" dirty="0">
                            <a:latin typeface="Cambria Math" panose="02040503050406030204" pitchFamily="18" charset="0"/>
                          </a:rPr>
                          <m:t>𝑴𝑭𝑪</m:t>
                        </m:r>
                      </m:e>
                      <m:sub>
                        <m:r>
                          <a:rPr lang="cs-CZ" sz="2000" b="1" i="1" dirty="0">
                            <a:latin typeface="Cambria Math" panose="02040503050406030204" pitchFamily="18" charset="0"/>
                          </a:rPr>
                          <m:t>𝑳</m:t>
                        </m:r>
                        <m:r>
                          <a:rPr lang="cs-CZ" sz="2000" b="1" i="1" dirty="0" smtClean="0">
                            <a:latin typeface="Cambria Math" panose="02040503050406030204" pitchFamily="18" charset="0"/>
                          </a:rPr>
                          <m:t>𝟏</m:t>
                        </m:r>
                      </m:sub>
                    </m:sSub>
                  </m:oMath>
                </a14:m>
                <a:r>
                  <a:rPr lang="cs-CZ" sz="2000" b="1" dirty="0"/>
                  <a:t>. </a:t>
                </a:r>
              </a:p>
              <a:p>
                <a:pPr marL="374650" indent="-285750">
                  <a:lnSpc>
                    <a:spcPct val="90000"/>
                  </a:lnSpc>
                  <a:tabLst>
                    <a:tab pos="354330" algn="l"/>
                  </a:tabLst>
                </a:pPr>
                <a:r>
                  <a:rPr lang="cs-CZ" sz="2000" b="1" dirty="0"/>
                  <a:t>Pokles mzdové sazby na w</a:t>
                </a:r>
                <a:r>
                  <a:rPr lang="cs-CZ" sz="1800" b="1" dirty="0"/>
                  <a:t>2</a:t>
                </a:r>
                <a:r>
                  <a:rPr lang="cs-CZ" sz="2000" b="1" dirty="0"/>
                  <a:t> – v důsledku tří efektů =&gt; posun křivky </a:t>
                </a:r>
                <a14:m>
                  <m:oMath xmlns:m="http://schemas.openxmlformats.org/officeDocument/2006/math">
                    <m:sSub>
                      <m:sSubPr>
                        <m:ctrlPr>
                          <a:rPr lang="cs-CZ" sz="2000" b="1" i="1">
                            <a:solidFill>
                              <a:schemeClr val="tx1"/>
                            </a:solidFill>
                            <a:latin typeface="Cambria Math" panose="02040503050406030204" pitchFamily="18" charset="0"/>
                          </a:rPr>
                        </m:ctrlPr>
                      </m:sSubPr>
                      <m:e>
                        <m:r>
                          <a:rPr lang="cs-CZ" sz="2000" b="1" i="1">
                            <a:solidFill>
                              <a:schemeClr val="tx1"/>
                            </a:solidFill>
                            <a:latin typeface="Cambria Math" panose="02040503050406030204" pitchFamily="18" charset="0"/>
                          </a:rPr>
                          <m:t>𝑴𝑹𝑷</m:t>
                        </m:r>
                      </m:e>
                      <m:sub>
                        <m:r>
                          <a:rPr lang="cs-CZ" sz="2000" b="1" i="1">
                            <a:solidFill>
                              <a:schemeClr val="tx1"/>
                            </a:solidFill>
                            <a:latin typeface="Cambria Math" panose="02040503050406030204" pitchFamily="18" charset="0"/>
                          </a:rPr>
                          <m:t>𝑳</m:t>
                        </m:r>
                      </m:sub>
                    </m:sSub>
                    <m:r>
                      <a:rPr lang="cs-CZ" sz="2000" b="1" i="1">
                        <a:solidFill>
                          <a:schemeClr val="tx1"/>
                        </a:solidFill>
                        <a:latin typeface="Cambria Math" panose="02040503050406030204" pitchFamily="18" charset="0"/>
                      </a:rPr>
                      <m:t> </m:t>
                    </m:r>
                  </m:oMath>
                </a14:m>
                <a:r>
                  <a:rPr lang="cs-CZ" sz="2000" b="1" dirty="0"/>
                  <a:t>nahoru: nový průsečík E</a:t>
                </a:r>
                <a:r>
                  <a:rPr lang="cs-CZ" sz="1800" b="1" dirty="0"/>
                  <a:t>2</a:t>
                </a:r>
                <a:r>
                  <a:rPr lang="cs-CZ" sz="2000" b="1" dirty="0"/>
                  <a:t>:</a:t>
                </a:r>
                <a14:m>
                  <m:oMath xmlns:m="http://schemas.openxmlformats.org/officeDocument/2006/math">
                    <m:sSub>
                      <m:sSubPr>
                        <m:ctrlPr>
                          <a:rPr lang="cs-CZ" sz="2000" b="1" i="1" smtClean="0">
                            <a:solidFill>
                              <a:schemeClr val="tx1"/>
                            </a:solidFill>
                            <a:latin typeface="Cambria Math" panose="02040503050406030204" pitchFamily="18" charset="0"/>
                          </a:rPr>
                        </m:ctrlPr>
                      </m:sSubPr>
                      <m:e>
                        <m:r>
                          <a:rPr lang="cs-CZ" sz="2000" b="1" i="1" smtClean="0">
                            <a:solidFill>
                              <a:schemeClr val="tx1"/>
                            </a:solidFill>
                            <a:latin typeface="Cambria Math" panose="02040503050406030204" pitchFamily="18" charset="0"/>
                          </a:rPr>
                          <m:t> </m:t>
                        </m:r>
                        <m:r>
                          <a:rPr lang="cs-CZ" sz="2000" b="1" i="1" smtClean="0">
                            <a:solidFill>
                              <a:schemeClr val="tx1"/>
                            </a:solidFill>
                            <a:latin typeface="Cambria Math" panose="02040503050406030204" pitchFamily="18" charset="0"/>
                          </a:rPr>
                          <m:t>𝑴𝑹𝑷</m:t>
                        </m:r>
                      </m:e>
                      <m:sub>
                        <m:r>
                          <a:rPr lang="cs-CZ" sz="2000" b="1" i="1" smtClean="0">
                            <a:solidFill>
                              <a:schemeClr val="tx1"/>
                            </a:solidFill>
                            <a:latin typeface="Cambria Math" panose="02040503050406030204" pitchFamily="18" charset="0"/>
                          </a:rPr>
                          <m:t>𝑳</m:t>
                        </m:r>
                        <m:r>
                          <a:rPr lang="cs-CZ" sz="2000" b="1" i="1" smtClean="0">
                            <a:solidFill>
                              <a:schemeClr val="tx1"/>
                            </a:solidFill>
                            <a:latin typeface="Cambria Math" panose="02040503050406030204" pitchFamily="18" charset="0"/>
                          </a:rPr>
                          <m:t>𝟐</m:t>
                        </m:r>
                      </m:sub>
                    </m:sSub>
                    <m:r>
                      <a:rPr lang="cs-CZ" sz="2000" b="1" i="1" smtClean="0">
                        <a:solidFill>
                          <a:schemeClr val="tx1"/>
                        </a:solidFill>
                        <a:latin typeface="Cambria Math" panose="02040503050406030204" pitchFamily="18" charset="0"/>
                      </a:rPr>
                      <m:t>=</m:t>
                    </m:r>
                    <m:sSub>
                      <m:sSubPr>
                        <m:ctrlPr>
                          <a:rPr lang="cs-CZ" sz="2000" b="1" i="1" dirty="0">
                            <a:latin typeface="Cambria Math" panose="02040503050406030204" pitchFamily="18" charset="0"/>
                          </a:rPr>
                        </m:ctrlPr>
                      </m:sSubPr>
                      <m:e>
                        <m:r>
                          <a:rPr lang="cs-CZ" sz="2000" b="1" i="1" dirty="0">
                            <a:latin typeface="Cambria Math" panose="02040503050406030204" pitchFamily="18" charset="0"/>
                          </a:rPr>
                          <m:t>𝑴𝑭𝑪</m:t>
                        </m:r>
                      </m:e>
                      <m:sub>
                        <m:r>
                          <a:rPr lang="cs-CZ" sz="2000" b="1" i="1" dirty="0">
                            <a:latin typeface="Cambria Math" panose="02040503050406030204" pitchFamily="18" charset="0"/>
                          </a:rPr>
                          <m:t>𝑳</m:t>
                        </m:r>
                        <m:r>
                          <a:rPr lang="cs-CZ" sz="2000" b="1" i="1" dirty="0" smtClean="0">
                            <a:latin typeface="Cambria Math" panose="02040503050406030204" pitchFamily="18" charset="0"/>
                          </a:rPr>
                          <m:t>𝟐</m:t>
                        </m:r>
                      </m:sub>
                    </m:sSub>
                  </m:oMath>
                </a14:m>
                <a:r>
                  <a:rPr lang="cs-CZ" sz="2000" b="1" dirty="0"/>
                  <a:t>: </a:t>
                </a:r>
              </a:p>
              <a:p>
                <a:pPr marL="374650" indent="-285750">
                  <a:lnSpc>
                    <a:spcPct val="90000"/>
                  </a:lnSpc>
                  <a:buSzPct val="100000"/>
                  <a:buFont typeface="Wingdings" panose="05000000000000000000" pitchFamily="2" charset="2"/>
                  <a:buChar char="Ø"/>
                  <a:tabLst>
                    <a:tab pos="354330" algn="l"/>
                  </a:tabLst>
                </a:pPr>
                <a:r>
                  <a:rPr lang="cs-CZ" sz="2000" b="1" dirty="0"/>
                  <a:t>Firma najímá L2* j. práce. </a:t>
                </a:r>
              </a:p>
              <a:p>
                <a:pPr marL="374650" indent="-285750">
                  <a:lnSpc>
                    <a:spcPct val="90000"/>
                  </a:lnSpc>
                  <a:buSzPct val="100000"/>
                  <a:buFont typeface="Wingdings" panose="05000000000000000000" pitchFamily="2" charset="2"/>
                  <a:buChar char="ü"/>
                  <a:tabLst>
                    <a:tab pos="354330" algn="l"/>
                  </a:tabLst>
                </a:pPr>
                <a:endParaRPr lang="cs-CZ" sz="2000" b="1" dirty="0"/>
              </a:p>
              <a:p>
                <a:pPr marL="374650" indent="-285750">
                  <a:lnSpc>
                    <a:spcPct val="90000"/>
                  </a:lnSpc>
                  <a:buSzPct val="100000"/>
                  <a:buFont typeface="Wingdings" panose="05000000000000000000" pitchFamily="2" charset="2"/>
                  <a:buChar char="ü"/>
                  <a:tabLst>
                    <a:tab pos="354330" algn="l"/>
                  </a:tabLst>
                </a:pPr>
                <a:r>
                  <a:rPr lang="cs-CZ" sz="2000" b="1" dirty="0"/>
                  <a:t>Spojení dvou optim – E</a:t>
                </a:r>
                <a:r>
                  <a:rPr lang="cs-CZ" sz="1800" b="1" dirty="0"/>
                  <a:t>1</a:t>
                </a:r>
                <a:r>
                  <a:rPr lang="cs-CZ" sz="2000" b="1" dirty="0"/>
                  <a:t> a E</a:t>
                </a:r>
                <a:r>
                  <a:rPr lang="cs-CZ" sz="1800" b="1" dirty="0"/>
                  <a:t>2 </a:t>
                </a:r>
                <a:r>
                  <a:rPr lang="cs-CZ" sz="2000" b="1" dirty="0"/>
                  <a:t>= křivka D</a:t>
                </a:r>
                <a:r>
                  <a:rPr lang="cs-CZ" sz="1800" b="1" dirty="0"/>
                  <a:t>L</a:t>
                </a:r>
                <a:r>
                  <a:rPr lang="cs-CZ" sz="2000" b="1" dirty="0"/>
                  <a:t> = </a:t>
                </a:r>
                <a:r>
                  <a:rPr lang="cs-CZ" sz="2000" b="1" dirty="0">
                    <a:highlight>
                      <a:srgbClr val="FFFF00"/>
                    </a:highlight>
                  </a:rPr>
                  <a:t>dlouhodobá poptávka firmy po práci. </a:t>
                </a:r>
              </a:p>
              <a:p>
                <a:pPr marL="374650" indent="-285750">
                  <a:lnSpc>
                    <a:spcPct val="90000"/>
                  </a:lnSpc>
                  <a:buSzPct val="100000"/>
                  <a:buFont typeface="Wingdings" panose="05000000000000000000" pitchFamily="2" charset="2"/>
                  <a:buChar char="Ø"/>
                  <a:tabLst>
                    <a:tab pos="354330" algn="l"/>
                  </a:tabLst>
                </a:pPr>
                <a:r>
                  <a:rPr lang="cs-CZ" sz="2000" b="1" dirty="0"/>
                  <a:t>plošší než krátkodobá poptávka:</a:t>
                </a:r>
              </a:p>
              <a:p>
                <a:pPr marL="374650" indent="-285750">
                  <a:lnSpc>
                    <a:spcPct val="90000"/>
                  </a:lnSpc>
                  <a:buFont typeface="Symbol" panose="05050102010706020507" pitchFamily="18" charset="2"/>
                  <a:buChar char="Þ"/>
                  <a:tabLst>
                    <a:tab pos="354330" algn="l"/>
                  </a:tabLst>
                </a:pPr>
                <a:r>
                  <a:rPr lang="cs-CZ" sz="2000" b="1" dirty="0"/>
                  <a:t>Dlouhodobá poptávka firmy po práci – elastičtější než její krátkodobá. </a:t>
                </a:r>
              </a:p>
              <a:p>
                <a:pPr marL="374650" indent="-285750">
                  <a:lnSpc>
                    <a:spcPct val="90000"/>
                  </a:lnSpc>
                  <a:buFont typeface="Symbol" panose="05050102010706020507" pitchFamily="18" charset="2"/>
                  <a:buChar char="Þ"/>
                  <a:tabLst>
                    <a:tab pos="354330" algn="l"/>
                  </a:tabLst>
                </a:pPr>
                <a:r>
                  <a:rPr lang="cs-CZ" sz="2000" b="1" dirty="0"/>
                  <a:t>Čas = jeden z faktorů ovlivňujících elasticitu poptávky firmy po práci</a:t>
                </a:r>
              </a:p>
            </p:txBody>
          </p:sp>
        </mc:Choice>
        <mc:Fallback>
          <p:sp>
            <p:nvSpPr>
              <p:cNvPr id="12291" name="Text Placeholder 12290">
                <a:extLst>
                  <a:ext uri="{FF2B5EF4-FFF2-40B4-BE49-F238E27FC236}">
                    <a16:creationId xmlns:a16="http://schemas.microsoft.com/office/drawing/2014/main" id="{74ADD843-B02F-47B8-7543-8BC07E109D6E}"/>
                  </a:ext>
                </a:extLst>
              </p:cNvPr>
              <p:cNvSpPr>
                <a:spLocks noGrp="1" noRot="1" noChangeAspect="1" noMove="1" noResize="1" noEditPoints="1" noAdjustHandles="1" noChangeArrowheads="1" noChangeShapeType="1" noTextEdit="1"/>
              </p:cNvSpPr>
              <p:nvPr>
                <p:ph type="body" idx="1"/>
              </p:nvPr>
            </p:nvSpPr>
            <p:spPr>
              <a:xfrm>
                <a:off x="159026" y="1152940"/>
                <a:ext cx="4784035" cy="5305148"/>
              </a:xfrm>
              <a:blipFill>
                <a:blip r:embed="rId3"/>
                <a:stretch>
                  <a:fillRect l="-1401" t="-2989" r="-764"/>
                </a:stretch>
              </a:blipFill>
            </p:spPr>
            <p:txBody>
              <a:bodyPr/>
              <a:lstStyle/>
              <a:p>
                <a:r>
                  <a:rPr lang="en-GB">
                    <a:noFill/>
                  </a:rPr>
                  <a:t> </a:t>
                </a:r>
              </a:p>
            </p:txBody>
          </p:sp>
        </mc:Fallback>
      </mc:AlternateContent>
      <p:sp>
        <p:nvSpPr>
          <p:cNvPr id="12292" name="Rectangles 12291">
            <a:extLst>
              <a:ext uri="{FF2B5EF4-FFF2-40B4-BE49-F238E27FC236}">
                <a16:creationId xmlns:a16="http://schemas.microsoft.com/office/drawing/2014/main" id="{3A2EC223-66FE-3DBC-B0FF-4F809979EF63}"/>
              </a:ext>
            </a:extLst>
          </p:cNvPr>
          <p:cNvSpPr/>
          <p:nvPr/>
        </p:nvSpPr>
        <p:spPr>
          <a:xfrm>
            <a:off x="1524000" y="0"/>
            <a:ext cx="9144000" cy="0"/>
          </a:xfrm>
          <a:prstGeom prst="rect">
            <a:avLst/>
          </a:prstGeom>
          <a:noFill/>
          <a:ln w="9525">
            <a:noFill/>
          </a:ln>
        </p:spPr>
        <p:txBody>
          <a:bodyPr/>
          <a:lstStyle/>
          <a:p>
            <a:endParaRPr lang="en-US"/>
          </a:p>
        </p:txBody>
      </p:sp>
      <p:sp>
        <p:nvSpPr>
          <p:cNvPr id="12293" name="Rectangles 12292">
            <a:extLst>
              <a:ext uri="{FF2B5EF4-FFF2-40B4-BE49-F238E27FC236}">
                <a16:creationId xmlns:a16="http://schemas.microsoft.com/office/drawing/2014/main" id="{EEDBFE8B-65B6-6EE7-0780-CFEC51A9D6DE}"/>
              </a:ext>
            </a:extLst>
          </p:cNvPr>
          <p:cNvSpPr/>
          <p:nvPr/>
        </p:nvSpPr>
        <p:spPr>
          <a:xfrm>
            <a:off x="1524000" y="0"/>
            <a:ext cx="9144000" cy="0"/>
          </a:xfrm>
          <a:prstGeom prst="rect">
            <a:avLst/>
          </a:prstGeom>
          <a:noFill/>
          <a:ln w="9525">
            <a:noFill/>
          </a:ln>
        </p:spPr>
        <p:txBody>
          <a:bodyPr/>
          <a:lstStyle/>
          <a:p>
            <a:endParaRPr lang="en-US"/>
          </a:p>
        </p:txBody>
      </p:sp>
      <p:pic>
        <p:nvPicPr>
          <p:cNvPr id="12296" name="Picture 12295" descr="Obr">
            <a:extLst>
              <a:ext uri="{FF2B5EF4-FFF2-40B4-BE49-F238E27FC236}">
                <a16:creationId xmlns:a16="http://schemas.microsoft.com/office/drawing/2014/main" id="{39890B86-9E9A-26EC-09E7-36E0E6044188}"/>
              </a:ext>
            </a:extLst>
          </p:cNvPr>
          <p:cNvPicPr>
            <a:picLocks noChangeAspect="1"/>
          </p:cNvPicPr>
          <p:nvPr/>
        </p:nvPicPr>
        <p:blipFill>
          <a:blip r:embed="rId4"/>
          <a:stretch>
            <a:fillRect/>
          </a:stretch>
        </p:blipFill>
        <p:spPr>
          <a:xfrm>
            <a:off x="4777202" y="993914"/>
            <a:ext cx="7063409" cy="4595672"/>
          </a:xfrm>
          <a:prstGeom prst="rect">
            <a:avLst/>
          </a:prstGeom>
          <a:noFill/>
          <a:ln w="9525">
            <a:noFill/>
          </a:ln>
        </p:spPr>
      </p:pic>
      <p:sp>
        <p:nvSpPr>
          <p:cNvPr id="12297" name="Rectangles 12296">
            <a:extLst>
              <a:ext uri="{FF2B5EF4-FFF2-40B4-BE49-F238E27FC236}">
                <a16:creationId xmlns:a16="http://schemas.microsoft.com/office/drawing/2014/main" id="{38213761-5152-CE29-0880-323D736D0602}"/>
              </a:ext>
            </a:extLst>
          </p:cNvPr>
          <p:cNvSpPr/>
          <p:nvPr/>
        </p:nvSpPr>
        <p:spPr>
          <a:xfrm>
            <a:off x="5141844" y="5746143"/>
            <a:ext cx="6698768" cy="523220"/>
          </a:xfrm>
          <a:prstGeom prst="rect">
            <a:avLst/>
          </a:prstGeom>
          <a:noFill/>
          <a:ln w="9525">
            <a:noFill/>
          </a:ln>
        </p:spPr>
        <p:txBody>
          <a:bodyPr wrap="square" anchor="ctr" anchorCtr="0">
            <a:spAutoFit/>
          </a:bodyPr>
          <a:lstStyle/>
          <a:p>
            <a:r>
              <a:rPr lang="cs-CZ" sz="1400" b="1" noProof="0" dirty="0">
                <a:latin typeface="Arial" panose="020B0604020202020204" pitchFamily="34" charset="0"/>
              </a:rPr>
              <a:t>Dlouhodobá poptávka dokonale konkurenční firmy na dokonale konkurenčním trhu práce </a:t>
            </a:r>
          </a:p>
        </p:txBody>
      </p:sp>
      <p:sp>
        <p:nvSpPr>
          <p:cNvPr id="12299" name="Rectangles 12298">
            <a:extLst>
              <a:ext uri="{FF2B5EF4-FFF2-40B4-BE49-F238E27FC236}">
                <a16:creationId xmlns:a16="http://schemas.microsoft.com/office/drawing/2014/main" id="{96F843BF-7176-C81C-DF61-2EFD4B8FB5DD}"/>
              </a:ext>
            </a:extLst>
          </p:cNvPr>
          <p:cNvSpPr/>
          <p:nvPr/>
        </p:nvSpPr>
        <p:spPr>
          <a:xfrm>
            <a:off x="2208213" y="125413"/>
            <a:ext cx="822960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C0C0C0"/>
                  </a:outerShdw>
                </a:effectLst>
                <a:latin typeface="Tahoma" panose="020B0604030504040204" pitchFamily="34" charset="0"/>
              </a:defRPr>
            </a:lvl1pPr>
          </a:lstStyle>
          <a:p>
            <a:pPr lvl="0"/>
            <a:r>
              <a:rPr sz="2800" b="1" dirty="0">
                <a:solidFill>
                  <a:srgbClr val="C00000"/>
                </a:solidFill>
              </a:rPr>
              <a:t>1. DOKONALE KONKURENČNÍ TRH PRÁCE</a:t>
            </a:r>
          </a:p>
        </p:txBody>
      </p:sp>
    </p:spTree>
    <p:extLst>
      <p:ext uri="{BB962C8B-B14F-4D97-AF65-F5344CB8AC3E}">
        <p14:creationId xmlns:p14="http://schemas.microsoft.com/office/powerpoint/2010/main" val="7552255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3315" name="Text Placeholder 13314"/>
              <p:cNvSpPr>
                <a:spLocks noGrp="1" noRot="1"/>
              </p:cNvSpPr>
              <p:nvPr>
                <p:ph type="body" idx="1"/>
              </p:nvPr>
            </p:nvSpPr>
            <p:spPr>
              <a:xfrm>
                <a:off x="291548" y="1431236"/>
                <a:ext cx="11688417" cy="4823785"/>
              </a:xfrm>
            </p:spPr>
            <p:txBody>
              <a:bodyPr>
                <a:normAutofit/>
              </a:bodyPr>
              <a:lstStyle/>
              <a:p>
                <a:pPr marL="546100" indent="-457200">
                  <a:lnSpc>
                    <a:spcPct val="90000"/>
                  </a:lnSpc>
                  <a:buSzPct val="100000"/>
                  <a:buFont typeface="+mj-lt"/>
                  <a:buAutoNum type="arabicPeriod"/>
                  <a:tabLst>
                    <a:tab pos="354330" algn="l"/>
                  </a:tabLst>
                </a:pPr>
                <a:r>
                  <a:rPr lang="cs-CZ" sz="1800" b="1" noProof="0" dirty="0">
                    <a:highlight>
                      <a:srgbClr val="FFFF00"/>
                    </a:highlight>
                  </a:rPr>
                  <a:t>Cena práce: </a:t>
                </a:r>
                <a:r>
                  <a:rPr lang="cs-CZ" sz="1800" b="1" noProof="0" dirty="0"/>
                  <a:t>její změna způsobuje pohyb podél dané křivky poptávky.</a:t>
                </a:r>
              </a:p>
              <a:p>
                <a:pPr marL="546100" indent="-457200">
                  <a:lnSpc>
                    <a:spcPct val="90000"/>
                  </a:lnSpc>
                  <a:buSzPct val="100000"/>
                  <a:buFont typeface="+mj-lt"/>
                  <a:buAutoNum type="arabicPeriod"/>
                  <a:tabLst>
                    <a:tab pos="354330" algn="l"/>
                  </a:tabLst>
                </a:pPr>
                <a:r>
                  <a:rPr lang="cs-CZ" sz="1800" b="1" noProof="0" dirty="0">
                    <a:highlight>
                      <a:srgbClr val="FFFF00"/>
                    </a:highlight>
                  </a:rPr>
                  <a:t>Ostatní faktory: </a:t>
                </a:r>
                <a:r>
                  <a:rPr lang="cs-CZ" sz="1800" b="1" noProof="0" dirty="0"/>
                  <a:t>vyvolávají posun celé křivky poptávky.</a:t>
                </a:r>
              </a:p>
              <a:p>
                <a:pPr marL="546100" indent="-457200">
                  <a:lnSpc>
                    <a:spcPct val="90000"/>
                  </a:lnSpc>
                  <a:buSzPct val="100000"/>
                  <a:buFont typeface="+mj-lt"/>
                  <a:buAutoNum type="arabicPeriod"/>
                  <a:tabLst>
                    <a:tab pos="354330" algn="l"/>
                  </a:tabLst>
                </a:pPr>
                <a:endParaRPr lang="cs-CZ" sz="1800" b="1" noProof="0" dirty="0"/>
              </a:p>
              <a:p>
                <a:pPr marL="546100" indent="-457200">
                  <a:lnSpc>
                    <a:spcPct val="90000"/>
                  </a:lnSpc>
                  <a:buSzPct val="100000"/>
                  <a:buFontTx/>
                  <a:buAutoNum type="alphaLcParenR"/>
                  <a:tabLst>
                    <a:tab pos="354330" algn="l"/>
                  </a:tabLst>
                </a:pPr>
                <a:r>
                  <a:rPr lang="cs-CZ" sz="1800" b="1" noProof="0" dirty="0"/>
                  <a:t>Cenová elasticita poptávky po práci </a:t>
                </a:r>
                <a:r>
                  <a:rPr lang="cs-CZ" sz="1800" b="1" noProof="0" dirty="0">
                    <a:highlight>
                      <a:srgbClr val="FFFF00"/>
                    </a:highlight>
                  </a:rPr>
                  <a:t>(</a:t>
                </a:r>
                <a14:m>
                  <m:oMath xmlns:m="http://schemas.openxmlformats.org/officeDocument/2006/math">
                    <m:sSub>
                      <m:sSubPr>
                        <m:ctrlPr>
                          <a:rPr lang="cs-CZ" sz="1800" b="1" i="1" noProof="0" dirty="0" smtClean="0">
                            <a:highlight>
                              <a:srgbClr val="FFFF00"/>
                            </a:highlight>
                            <a:latin typeface="Cambria Math" panose="02040503050406030204" pitchFamily="18" charset="0"/>
                          </a:rPr>
                        </m:ctrlPr>
                      </m:sSubPr>
                      <m:e>
                        <m:r>
                          <a:rPr lang="cs-CZ" sz="1800" b="1" i="1" noProof="0" dirty="0" smtClean="0">
                            <a:highlight>
                              <a:srgbClr val="FFFF00"/>
                            </a:highlight>
                            <a:latin typeface="Cambria Math" panose="02040503050406030204" pitchFamily="18" charset="0"/>
                          </a:rPr>
                          <m:t>𝒆</m:t>
                        </m:r>
                      </m:e>
                      <m:sub>
                        <m:r>
                          <a:rPr lang="cs-CZ" sz="1800" b="1" i="1" noProof="0" dirty="0" smtClean="0">
                            <a:highlight>
                              <a:srgbClr val="FFFF00"/>
                            </a:highlight>
                            <a:latin typeface="Cambria Math" panose="02040503050406030204" pitchFamily="18" charset="0"/>
                          </a:rPr>
                          <m:t>𝑫𝑳</m:t>
                        </m:r>
                      </m:sub>
                    </m:sSub>
                  </m:oMath>
                </a14:m>
                <a:r>
                  <a:rPr lang="cs-CZ" sz="1800" b="1" dirty="0">
                    <a:highlight>
                      <a:srgbClr val="FFFF00"/>
                    </a:highlight>
                  </a:rPr>
                  <a:t>): </a:t>
                </a:r>
                <a:r>
                  <a:rPr lang="cs-CZ" sz="1800" b="1" dirty="0"/>
                  <a:t>vztah mezi procentní změnou poptávaného množství práce a procentní změnou její ceny (</a:t>
                </a:r>
                <a:r>
                  <a:rPr lang="cs-CZ" sz="1800" b="1" i="1" dirty="0"/>
                  <a:t>Při konstantním výstupu q):</a:t>
                </a:r>
                <a:r>
                  <a:rPr lang="cs-CZ" sz="1800" b="1" dirty="0"/>
                  <a:t> </a:t>
                </a:r>
                <a:endParaRPr lang="cs-CZ" sz="1800" b="1" noProof="0" dirty="0"/>
              </a:p>
              <a:p>
                <a:pPr marL="546100" indent="-457200">
                  <a:lnSpc>
                    <a:spcPct val="90000"/>
                  </a:lnSpc>
                  <a:buNone/>
                  <a:tabLst>
                    <a:tab pos="354330" algn="l"/>
                  </a:tabLst>
                </a:pPr>
                <a14:m>
                  <m:oMathPara xmlns:m="http://schemas.openxmlformats.org/officeDocument/2006/math">
                    <m:oMathParaPr>
                      <m:jc m:val="centerGroup"/>
                    </m:oMathParaPr>
                    <m:oMath xmlns:m="http://schemas.openxmlformats.org/officeDocument/2006/math">
                      <m:sSub>
                        <m:sSubPr>
                          <m:ctrlPr>
                            <a:rPr lang="cs-CZ" sz="2800" i="1" noProof="0" dirty="0" smtClean="0">
                              <a:latin typeface="Cambria Math" panose="02040503050406030204" pitchFamily="18" charset="0"/>
                            </a:rPr>
                          </m:ctrlPr>
                        </m:sSubPr>
                        <m:e>
                          <m:r>
                            <a:rPr lang="cs-CZ" sz="2800" b="0" i="1" noProof="0" dirty="0" smtClean="0">
                              <a:latin typeface="Cambria Math" panose="02040503050406030204" pitchFamily="18" charset="0"/>
                            </a:rPr>
                            <m:t>𝑒</m:t>
                          </m:r>
                        </m:e>
                        <m:sub>
                          <m:r>
                            <a:rPr lang="cs-CZ" sz="2800" b="0" i="1" noProof="0" dirty="0" smtClean="0">
                              <a:latin typeface="Cambria Math" panose="02040503050406030204" pitchFamily="18" charset="0"/>
                            </a:rPr>
                            <m:t>𝐷𝐿</m:t>
                          </m:r>
                        </m:sub>
                      </m:sSub>
                      <m:r>
                        <a:rPr lang="cs-CZ" sz="2800" b="0" i="1" noProof="0" dirty="0" smtClean="0">
                          <a:latin typeface="Cambria Math" panose="02040503050406030204" pitchFamily="18" charset="0"/>
                        </a:rPr>
                        <m:t>=</m:t>
                      </m:r>
                      <m:f>
                        <m:fPr>
                          <m:ctrlPr>
                            <a:rPr lang="cs-CZ" sz="2800" i="1" noProof="0" dirty="0">
                              <a:latin typeface="Cambria Math" panose="02040503050406030204" pitchFamily="18" charset="0"/>
                              <a:cs typeface="Arial" panose="020B0604020202020204" pitchFamily="34" charset="0"/>
                            </a:rPr>
                          </m:ctrlPr>
                        </m:fPr>
                        <m:num>
                          <m:f>
                            <m:fPr>
                              <m:ctrlPr>
                                <a:rPr lang="cs-CZ" sz="2800" i="1" noProof="0" dirty="0" smtClean="0">
                                  <a:latin typeface="Cambria Math" panose="02040503050406030204" pitchFamily="18" charset="0"/>
                                  <a:cs typeface="Arial" panose="020B0604020202020204" pitchFamily="34" charset="0"/>
                                </a:rPr>
                              </m:ctrlPr>
                            </m:fPr>
                            <m:num>
                              <m:r>
                                <a:rPr lang="cs-CZ" sz="2800" i="1" dirty="0">
                                  <a:latin typeface="Cambria Math" panose="02040503050406030204" pitchFamily="18" charset="0"/>
                                  <a:ea typeface="Cambria Math" panose="02040503050406030204" pitchFamily="18" charset="0"/>
                                  <a:cs typeface="Arial" panose="020B0604020202020204" pitchFamily="34" charset="0"/>
                                </a:rPr>
                                <m:t>𝛿</m:t>
                              </m:r>
                              <m:r>
                                <a:rPr lang="cs-CZ" sz="2800" i="1" dirty="0">
                                  <a:latin typeface="Cambria Math" panose="02040503050406030204" pitchFamily="18" charset="0"/>
                                  <a:cs typeface="Arial" panose="020B0604020202020204" pitchFamily="34" charset="0"/>
                                </a:rPr>
                                <m:t>𝐿</m:t>
                              </m:r>
                            </m:num>
                            <m:den>
                              <m:r>
                                <a:rPr lang="cs-CZ" sz="2800" b="0" i="1" noProof="0" dirty="0" smtClean="0">
                                  <a:latin typeface="Cambria Math" panose="02040503050406030204" pitchFamily="18" charset="0"/>
                                  <a:cs typeface="Arial" panose="020B0604020202020204" pitchFamily="34" charset="0"/>
                                </a:rPr>
                                <m:t>𝐿</m:t>
                              </m:r>
                            </m:den>
                          </m:f>
                        </m:num>
                        <m:den>
                          <m:f>
                            <m:fPr>
                              <m:ctrlPr>
                                <a:rPr lang="cs-CZ" sz="2800" i="1" dirty="0">
                                  <a:latin typeface="Cambria Math" panose="02040503050406030204" pitchFamily="18" charset="0"/>
                                  <a:cs typeface="Arial" panose="020B0604020202020204" pitchFamily="34" charset="0"/>
                                </a:rPr>
                              </m:ctrlPr>
                            </m:fPr>
                            <m:num>
                              <m:r>
                                <a:rPr lang="cs-CZ" sz="2800" i="1" dirty="0" smtClean="0">
                                  <a:latin typeface="Cambria Math" panose="02040503050406030204" pitchFamily="18" charset="0"/>
                                  <a:ea typeface="Cambria Math" panose="02040503050406030204" pitchFamily="18" charset="0"/>
                                  <a:cs typeface="Arial" panose="020B0604020202020204" pitchFamily="34" charset="0"/>
                                </a:rPr>
                                <m:t>𝛿</m:t>
                              </m:r>
                              <m:r>
                                <a:rPr lang="cs-CZ" sz="2800" b="0" i="1" dirty="0" smtClean="0">
                                  <a:latin typeface="Cambria Math" panose="02040503050406030204" pitchFamily="18" charset="0"/>
                                  <a:ea typeface="Cambria Math" panose="02040503050406030204" pitchFamily="18" charset="0"/>
                                  <a:cs typeface="Arial" panose="020B0604020202020204" pitchFamily="34" charset="0"/>
                                </a:rPr>
                                <m:t>𝑤</m:t>
                              </m:r>
                            </m:num>
                            <m:den>
                              <m:r>
                                <a:rPr lang="cs-CZ" sz="2800" i="1" dirty="0">
                                  <a:latin typeface="Cambria Math" panose="02040503050406030204" pitchFamily="18" charset="0"/>
                                  <a:cs typeface="Arial" panose="020B0604020202020204" pitchFamily="34" charset="0"/>
                                </a:rPr>
                                <m:t>𝑤</m:t>
                              </m:r>
                            </m:den>
                          </m:f>
                        </m:den>
                      </m:f>
                    </m:oMath>
                  </m:oMathPara>
                </a14:m>
                <a:endParaRPr lang="cs-CZ" sz="2000" i="1" noProof="0" dirty="0">
                  <a:latin typeface="Cambria Math" panose="02040503050406030204" pitchFamily="18" charset="0"/>
                  <a:cs typeface="Arial" panose="020B0604020202020204" pitchFamily="34" charset="0"/>
                </a:endParaRPr>
              </a:p>
              <a:p>
                <a:pPr marL="546100" indent="-457200">
                  <a:lnSpc>
                    <a:spcPct val="90000"/>
                  </a:lnSpc>
                  <a:buSzPct val="100000"/>
                  <a:buFont typeface="+mj-lt"/>
                  <a:buAutoNum type="alphaLcParenR" startAt="2"/>
                  <a:tabLst>
                    <a:tab pos="354330" algn="l"/>
                  </a:tabLst>
                </a:pPr>
                <a:endParaRPr lang="cs-CZ" sz="1800" b="1" noProof="0" dirty="0">
                  <a:cs typeface="Arial" panose="020B0604020202020204" pitchFamily="34" charset="0"/>
                </a:endParaRPr>
              </a:p>
              <a:p>
                <a:pPr marL="546100" indent="-457200">
                  <a:lnSpc>
                    <a:spcPct val="90000"/>
                  </a:lnSpc>
                  <a:buSzPct val="100000"/>
                  <a:buFont typeface="+mj-lt"/>
                  <a:buAutoNum type="alphaLcParenR" startAt="2"/>
                  <a:tabLst>
                    <a:tab pos="354330" algn="l"/>
                  </a:tabLst>
                </a:pPr>
                <a:r>
                  <a:rPr lang="cs-CZ" sz="1800" b="1" noProof="0" dirty="0">
                    <a:cs typeface="Arial" panose="020B0604020202020204" pitchFamily="34" charset="0"/>
                  </a:rPr>
                  <a:t>Křížová elasticita poptávky po práci</a:t>
                </a:r>
                <a:r>
                  <a:rPr lang="cs-CZ" sz="1800" noProof="0" dirty="0">
                    <a:cs typeface="Arial" panose="020B0604020202020204" pitchFamily="34" charset="0"/>
                  </a:rPr>
                  <a:t>:	 </a:t>
                </a:r>
                <a14:m>
                  <m:oMath xmlns:m="http://schemas.openxmlformats.org/officeDocument/2006/math">
                    <m:sSub>
                      <m:sSubPr>
                        <m:ctrlPr>
                          <a:rPr lang="cs-CZ" i="1" noProof="0" dirty="0" smtClean="0">
                            <a:latin typeface="Cambria Math" panose="02040503050406030204" pitchFamily="18" charset="0"/>
                          </a:rPr>
                        </m:ctrlPr>
                      </m:sSubPr>
                      <m:e>
                        <m:r>
                          <a:rPr lang="cs-CZ" b="0" i="1" noProof="0" dirty="0" smtClean="0">
                            <a:latin typeface="Cambria Math" panose="02040503050406030204" pitchFamily="18" charset="0"/>
                          </a:rPr>
                          <m:t>𝑒</m:t>
                        </m:r>
                      </m:e>
                      <m:sub>
                        <m:r>
                          <a:rPr lang="cs-CZ" b="0" i="1" noProof="0" dirty="0" smtClean="0">
                            <a:latin typeface="Cambria Math" panose="02040503050406030204" pitchFamily="18" charset="0"/>
                          </a:rPr>
                          <m:t>𝐷𝐿</m:t>
                        </m:r>
                        <m:r>
                          <a:rPr lang="cs-CZ" b="0" i="1" noProof="0" dirty="0" smtClean="0">
                            <a:latin typeface="Cambria Math" panose="02040503050406030204" pitchFamily="18" charset="0"/>
                          </a:rPr>
                          <m:t>𝐾</m:t>
                        </m:r>
                      </m:sub>
                    </m:sSub>
                    <m:r>
                      <a:rPr lang="cs-CZ" b="0" i="1" noProof="0" dirty="0" smtClean="0">
                        <a:latin typeface="Cambria Math" panose="02040503050406030204" pitchFamily="18" charset="0"/>
                      </a:rPr>
                      <m:t>=</m:t>
                    </m:r>
                    <m:f>
                      <m:fPr>
                        <m:ctrlPr>
                          <a:rPr lang="cs-CZ" i="1" noProof="0" dirty="0">
                            <a:latin typeface="Cambria Math" panose="02040503050406030204" pitchFamily="18" charset="0"/>
                            <a:cs typeface="Arial" panose="020B0604020202020204" pitchFamily="34" charset="0"/>
                          </a:rPr>
                        </m:ctrlPr>
                      </m:fPr>
                      <m:num>
                        <m:f>
                          <m:fPr>
                            <m:ctrlPr>
                              <a:rPr lang="cs-CZ" i="1" noProof="0" dirty="0" smtClean="0">
                                <a:latin typeface="Cambria Math" panose="02040503050406030204" pitchFamily="18" charset="0"/>
                                <a:cs typeface="Arial" panose="020B0604020202020204" pitchFamily="34" charset="0"/>
                              </a:rPr>
                            </m:ctrlPr>
                          </m:fPr>
                          <m:num>
                            <m:r>
                              <a:rPr lang="cs-CZ" i="1" dirty="0">
                                <a:latin typeface="Cambria Math" panose="02040503050406030204" pitchFamily="18" charset="0"/>
                                <a:ea typeface="Cambria Math" panose="02040503050406030204" pitchFamily="18" charset="0"/>
                                <a:cs typeface="Arial" panose="020B0604020202020204" pitchFamily="34" charset="0"/>
                              </a:rPr>
                              <m:t>𝛿</m:t>
                            </m:r>
                            <m:r>
                              <a:rPr lang="cs-CZ" i="1" dirty="0">
                                <a:latin typeface="Cambria Math" panose="02040503050406030204" pitchFamily="18" charset="0"/>
                                <a:cs typeface="Arial" panose="020B0604020202020204" pitchFamily="34" charset="0"/>
                              </a:rPr>
                              <m:t>𝐿</m:t>
                            </m:r>
                          </m:num>
                          <m:den>
                            <m:r>
                              <a:rPr lang="cs-CZ" b="0" i="1" noProof="0" dirty="0" smtClean="0">
                                <a:latin typeface="Cambria Math" panose="02040503050406030204" pitchFamily="18" charset="0"/>
                                <a:cs typeface="Arial" panose="020B0604020202020204" pitchFamily="34" charset="0"/>
                              </a:rPr>
                              <m:t>𝐿</m:t>
                            </m:r>
                          </m:den>
                        </m:f>
                      </m:num>
                      <m:den>
                        <m:f>
                          <m:fPr>
                            <m:ctrlPr>
                              <a:rPr lang="cs-CZ" i="1" dirty="0">
                                <a:latin typeface="Cambria Math" panose="02040503050406030204" pitchFamily="18" charset="0"/>
                                <a:cs typeface="Arial" panose="020B0604020202020204" pitchFamily="34" charset="0"/>
                              </a:rPr>
                            </m:ctrlPr>
                          </m:fPr>
                          <m:num>
                            <m:r>
                              <a:rPr lang="cs-CZ" i="1" dirty="0" smtClean="0">
                                <a:latin typeface="Cambria Math" panose="02040503050406030204" pitchFamily="18" charset="0"/>
                                <a:ea typeface="Cambria Math" panose="02040503050406030204" pitchFamily="18" charset="0"/>
                                <a:cs typeface="Arial" panose="020B0604020202020204" pitchFamily="34" charset="0"/>
                              </a:rPr>
                              <m:t>𝛿</m:t>
                            </m:r>
                            <m:r>
                              <a:rPr lang="cs-CZ" b="0" i="1" dirty="0" smtClean="0">
                                <a:latin typeface="Cambria Math" panose="02040503050406030204" pitchFamily="18" charset="0"/>
                                <a:ea typeface="Cambria Math" panose="02040503050406030204" pitchFamily="18" charset="0"/>
                                <a:cs typeface="Arial" panose="020B0604020202020204" pitchFamily="34" charset="0"/>
                              </a:rPr>
                              <m:t>𝑟</m:t>
                            </m:r>
                          </m:num>
                          <m:den>
                            <m:r>
                              <a:rPr lang="cs-CZ" b="0" i="1" dirty="0" smtClean="0">
                                <a:latin typeface="Cambria Math" panose="02040503050406030204" pitchFamily="18" charset="0"/>
                                <a:ea typeface="Cambria Math" panose="02040503050406030204" pitchFamily="18" charset="0"/>
                                <a:cs typeface="Arial" panose="020B0604020202020204" pitchFamily="34" charset="0"/>
                              </a:rPr>
                              <m:t>𝑟</m:t>
                            </m:r>
                          </m:den>
                        </m:f>
                      </m:den>
                    </m:f>
                  </m:oMath>
                </a14:m>
                <a:r>
                  <a:rPr lang="cs-CZ" sz="2400" i="1" noProof="0" dirty="0"/>
                  <a:t>          </a:t>
                </a:r>
                <a:endParaRPr lang="cs-CZ" sz="1800" i="1" noProof="0" dirty="0"/>
              </a:p>
            </p:txBody>
          </p:sp>
        </mc:Choice>
        <mc:Fallback>
          <p:sp>
            <p:nvSpPr>
              <p:cNvPr id="13315" name="Text Placeholder 13314"/>
              <p:cNvSpPr>
                <a:spLocks noGrp="1" noRot="1" noChangeAspect="1" noMove="1" noResize="1" noEditPoints="1" noAdjustHandles="1" noChangeArrowheads="1" noChangeShapeType="1" noTextEdit="1"/>
              </p:cNvSpPr>
              <p:nvPr>
                <p:ph type="body" idx="1"/>
              </p:nvPr>
            </p:nvSpPr>
            <p:spPr>
              <a:xfrm>
                <a:off x="291548" y="1431236"/>
                <a:ext cx="11688417" cy="4823785"/>
              </a:xfrm>
              <a:blipFill>
                <a:blip r:embed="rId3"/>
                <a:stretch>
                  <a:fillRect/>
                </a:stretch>
              </a:blipFill>
            </p:spPr>
            <p:txBody>
              <a:bodyPr/>
              <a:lstStyle/>
              <a:p>
                <a:r>
                  <a:rPr lang="en-GB">
                    <a:noFill/>
                  </a:rPr>
                  <a:t> </a:t>
                </a:r>
              </a:p>
            </p:txBody>
          </p:sp>
        </mc:Fallback>
      </mc:AlternateContent>
      <p:sp>
        <p:nvSpPr>
          <p:cNvPr id="13316" name="Rectangles 13315"/>
          <p:cNvSpPr/>
          <p:nvPr/>
        </p:nvSpPr>
        <p:spPr>
          <a:xfrm>
            <a:off x="1524000" y="0"/>
            <a:ext cx="9144000" cy="0"/>
          </a:xfrm>
          <a:prstGeom prst="rect">
            <a:avLst/>
          </a:prstGeom>
          <a:noFill/>
          <a:ln w="9525">
            <a:noFill/>
          </a:ln>
        </p:spPr>
        <p:txBody>
          <a:bodyPr/>
          <a:lstStyle/>
          <a:p>
            <a:endParaRPr lang="en-US"/>
          </a:p>
        </p:txBody>
      </p:sp>
      <p:sp>
        <p:nvSpPr>
          <p:cNvPr id="13317" name="Rectangles 13316"/>
          <p:cNvSpPr/>
          <p:nvPr/>
        </p:nvSpPr>
        <p:spPr>
          <a:xfrm>
            <a:off x="1524000" y="0"/>
            <a:ext cx="9144000" cy="0"/>
          </a:xfrm>
          <a:prstGeom prst="rect">
            <a:avLst/>
          </a:prstGeom>
          <a:noFill/>
          <a:ln w="9525">
            <a:noFill/>
          </a:ln>
        </p:spPr>
        <p:txBody>
          <a:bodyPr/>
          <a:lstStyle/>
          <a:p>
            <a:endParaRPr lang="en-US"/>
          </a:p>
        </p:txBody>
      </p:sp>
      <p:sp>
        <p:nvSpPr>
          <p:cNvPr id="13323" name="Rectangles 13322"/>
          <p:cNvSpPr/>
          <p:nvPr/>
        </p:nvSpPr>
        <p:spPr>
          <a:xfrm>
            <a:off x="212035" y="390940"/>
            <a:ext cx="11979965"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C0C0C0"/>
                  </a:outerShdw>
                </a:effectLst>
                <a:latin typeface="Tahoma" panose="020B0604030504040204" pitchFamily="34" charset="0"/>
              </a:defRPr>
            </a:lvl1pPr>
          </a:lstStyle>
          <a:p>
            <a:pPr marL="546100" indent="-457200">
              <a:lnSpc>
                <a:spcPct val="90000"/>
              </a:lnSpc>
              <a:buFont typeface="Wingdings" panose="05000000000000000000" pitchFamily="2" charset="2"/>
              <a:buChar char="v"/>
              <a:tabLst>
                <a:tab pos="354330" algn="l"/>
              </a:tabLst>
            </a:pPr>
            <a:r>
              <a:rPr lang="cs-CZ" sz="2800" b="1" noProof="0" dirty="0">
                <a:solidFill>
                  <a:srgbClr val="FF0000"/>
                </a:solidFill>
              </a:rPr>
              <a:t>Faktory ovlivňující poptávku firmy po práci</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C9CB1-74E5-5284-C7A8-1DB2C6515D5F}"/>
            </a:ext>
          </a:extLst>
        </p:cNvPr>
        <p:cNvGrpSpPr/>
        <p:nvPr/>
      </p:nvGrpSpPr>
      <p:grpSpPr>
        <a:xfrm>
          <a:off x="0" y="0"/>
          <a:ext cx="0" cy="0"/>
          <a:chOff x="0" y="0"/>
          <a:chExt cx="0" cy="0"/>
        </a:xfrm>
      </p:grpSpPr>
      <p:sp>
        <p:nvSpPr>
          <p:cNvPr id="13315" name="Text Placeholder 13314">
            <a:extLst>
              <a:ext uri="{FF2B5EF4-FFF2-40B4-BE49-F238E27FC236}">
                <a16:creationId xmlns:a16="http://schemas.microsoft.com/office/drawing/2014/main" id="{011E06CE-A68A-3A7C-0B10-FAF353DB727A}"/>
              </a:ext>
            </a:extLst>
          </p:cNvPr>
          <p:cNvSpPr>
            <a:spLocks noGrp="1" noRot="1"/>
          </p:cNvSpPr>
          <p:nvPr>
            <p:ph type="body" idx="1"/>
          </p:nvPr>
        </p:nvSpPr>
        <p:spPr>
          <a:xfrm>
            <a:off x="291548" y="1431236"/>
            <a:ext cx="11688417" cy="4903303"/>
          </a:xfrm>
        </p:spPr>
        <p:txBody>
          <a:bodyPr>
            <a:normAutofit/>
          </a:bodyPr>
          <a:lstStyle/>
          <a:p>
            <a:pPr marL="546100" indent="-457200">
              <a:lnSpc>
                <a:spcPct val="90000"/>
              </a:lnSpc>
              <a:buSzPct val="100000"/>
              <a:buFont typeface="+mj-lt"/>
              <a:buAutoNum type="arabicPeriod"/>
              <a:tabLst>
                <a:tab pos="354330" algn="l"/>
              </a:tabLst>
            </a:pPr>
            <a:r>
              <a:rPr lang="cs-CZ" sz="2000" b="1" i="1" noProof="0" dirty="0"/>
              <a:t>Poptávka odvozená </a:t>
            </a:r>
            <a:r>
              <a:rPr lang="cs-CZ" sz="2000" b="1" dirty="0"/>
              <a:t>=&gt; elasticita poptávky po práci – ovlivněna </a:t>
            </a:r>
            <a:r>
              <a:rPr lang="cs-CZ" sz="2000" b="1" dirty="0">
                <a:solidFill>
                  <a:srgbClr val="FF0000"/>
                </a:solidFill>
              </a:rPr>
              <a:t>ELASTICITOU POPTÁVKY PO PRODUKTU</a:t>
            </a:r>
            <a:r>
              <a:rPr lang="cs-CZ" sz="2000" b="1" dirty="0"/>
              <a:t>, který se s využitím práce vyrábí: </a:t>
            </a:r>
          </a:p>
          <a:p>
            <a:pPr marL="374650" indent="-285750">
              <a:lnSpc>
                <a:spcPct val="90000"/>
              </a:lnSpc>
              <a:buSzPct val="100000"/>
              <a:buFont typeface="Wingdings" panose="05000000000000000000" pitchFamily="2" charset="2"/>
              <a:buChar char="Ø"/>
              <a:tabLst>
                <a:tab pos="354330" algn="l"/>
              </a:tabLst>
            </a:pPr>
            <a:r>
              <a:rPr lang="cs-CZ" sz="2000" b="1" dirty="0"/>
              <a:t>čím elastičtější poptávka po výrobku, tím více výstupu chce firma vyrobit a tím více práce najímat.</a:t>
            </a:r>
          </a:p>
          <a:p>
            <a:pPr marL="374650" indent="-285750">
              <a:lnSpc>
                <a:spcPct val="90000"/>
              </a:lnSpc>
              <a:buSzPct val="100000"/>
              <a:buFont typeface="Wingdings" panose="05000000000000000000" pitchFamily="2" charset="2"/>
              <a:buChar char="Ø"/>
              <a:tabLst>
                <a:tab pos="354330" algn="l"/>
              </a:tabLst>
            </a:pPr>
            <a:endParaRPr lang="cs-CZ" sz="2000" b="1" i="1" noProof="0" dirty="0"/>
          </a:p>
          <a:p>
            <a:pPr marL="546100" indent="-457200">
              <a:lnSpc>
                <a:spcPct val="90000"/>
              </a:lnSpc>
              <a:buSzPct val="100000"/>
              <a:buFont typeface="+mj-lt"/>
              <a:buAutoNum type="arabicPeriod" startAt="2"/>
              <a:tabLst>
                <a:tab pos="354330" algn="l"/>
              </a:tabLst>
            </a:pPr>
            <a:r>
              <a:rPr lang="cs-CZ" sz="2000" b="1" i="1" noProof="0" dirty="0">
                <a:solidFill>
                  <a:srgbClr val="FF0000"/>
                </a:solidFill>
              </a:rPr>
              <a:t>ELASTICITA SUBSTITUCE </a:t>
            </a:r>
            <a:r>
              <a:rPr lang="cs-CZ" sz="2000" b="1" i="1" noProof="0" dirty="0"/>
              <a:t>= </a:t>
            </a:r>
            <a:r>
              <a:rPr lang="cs-CZ" sz="2000" b="1" i="1" noProof="0" dirty="0">
                <a:solidFill>
                  <a:srgbClr val="FF0000"/>
                </a:solidFill>
              </a:rPr>
              <a:t>MÍRA VZÁJEMNÉ NAHRADITELNOSTI PRÁCE A KAPITÁLU</a:t>
            </a:r>
            <a:endParaRPr lang="cs-CZ" sz="2000" b="1" i="1" noProof="0" dirty="0"/>
          </a:p>
          <a:p>
            <a:pPr marL="546100" indent="-457200">
              <a:lnSpc>
                <a:spcPct val="90000"/>
              </a:lnSpc>
              <a:buSzPct val="100000"/>
              <a:buFont typeface="Wingdings" panose="05000000000000000000" pitchFamily="2" charset="2"/>
              <a:buChar char="Ø"/>
              <a:tabLst>
                <a:tab pos="354330" algn="l"/>
              </a:tabLst>
            </a:pPr>
            <a:r>
              <a:rPr lang="cs-CZ" sz="2000" b="1" i="1" noProof="0" dirty="0"/>
              <a:t>kladná  hodnota: 0 až ∞.</a:t>
            </a:r>
          </a:p>
          <a:p>
            <a:pPr marL="603250" indent="-514350">
              <a:lnSpc>
                <a:spcPct val="90000"/>
              </a:lnSpc>
              <a:buSzPct val="100000"/>
              <a:buFont typeface="+mj-lt"/>
              <a:buAutoNum type="romanUcPeriod"/>
              <a:tabLst>
                <a:tab pos="354330" algn="l"/>
              </a:tabLst>
            </a:pPr>
            <a:r>
              <a:rPr lang="el-GR" sz="2000" b="1" i="1" noProof="0" dirty="0"/>
              <a:t>σ </a:t>
            </a:r>
            <a:r>
              <a:rPr lang="cs-CZ" sz="2000" b="1" i="1" noProof="0" dirty="0"/>
              <a:t>= 0: </a:t>
            </a:r>
            <a:r>
              <a:rPr lang="cs-CZ" sz="2000" b="1" dirty="0"/>
              <a:t>=&gt;</a:t>
            </a:r>
            <a:r>
              <a:rPr lang="cs-CZ" sz="2000" b="1" i="1" noProof="0" dirty="0"/>
              <a:t> nemožnost vzájemného nahrazování vstupů </a:t>
            </a:r>
            <a:r>
              <a:rPr lang="cs-CZ" sz="2000" b="1" dirty="0"/>
              <a:t>=&gt; </a:t>
            </a:r>
            <a:r>
              <a:rPr lang="cs-CZ" sz="2000" b="1" i="1" noProof="0" dirty="0"/>
              <a:t>práce a kapitál = dokonalé komplementy: Pokles w </a:t>
            </a:r>
            <a:r>
              <a:rPr lang="cs-CZ" sz="2000" b="1" dirty="0"/>
              <a:t>=&gt;</a:t>
            </a:r>
            <a:r>
              <a:rPr lang="cs-CZ" sz="2000" b="1" i="1" noProof="0" dirty="0"/>
              <a:t> nezmění poptávané množství práce.</a:t>
            </a:r>
          </a:p>
          <a:p>
            <a:pPr marL="603250" indent="-514350">
              <a:lnSpc>
                <a:spcPct val="90000"/>
              </a:lnSpc>
              <a:buSzPct val="100000"/>
              <a:buFont typeface="+mj-lt"/>
              <a:buAutoNum type="romanUcPeriod"/>
              <a:tabLst>
                <a:tab pos="354330" algn="l"/>
              </a:tabLst>
            </a:pPr>
            <a:r>
              <a:rPr lang="el-GR" sz="2000" b="1" i="1" noProof="0" dirty="0"/>
              <a:t>σ = ∞</a:t>
            </a:r>
            <a:r>
              <a:rPr lang="cs-CZ" sz="2000" b="1" dirty="0"/>
              <a:t> =&gt; </a:t>
            </a:r>
            <a:r>
              <a:rPr lang="cs-CZ" sz="2000" b="1" i="1" noProof="0" dirty="0"/>
              <a:t>při minimálním poklesu w – maximální nárůst poptávaného množství práce.</a:t>
            </a:r>
          </a:p>
          <a:p>
            <a:pPr marL="431800" indent="-342900">
              <a:lnSpc>
                <a:spcPct val="90000"/>
              </a:lnSpc>
              <a:buSzPct val="100000"/>
              <a:buFont typeface="Wingdings" panose="05000000000000000000" pitchFamily="2" charset="2"/>
              <a:buChar char="ü"/>
              <a:tabLst>
                <a:tab pos="354330" algn="l"/>
              </a:tabLst>
            </a:pPr>
            <a:r>
              <a:rPr lang="cs-CZ" sz="2000" b="1" i="1" noProof="0" dirty="0"/>
              <a:t>Obecně: čím obtížnější vzájemné nahrazování vstupů, tím </a:t>
            </a:r>
            <a:r>
              <a:rPr lang="cs-CZ" sz="2000" b="1" i="1" noProof="0" dirty="0" err="1"/>
              <a:t>neelastičtější</a:t>
            </a:r>
            <a:r>
              <a:rPr lang="cs-CZ" sz="2000" b="1" i="1" noProof="0" dirty="0"/>
              <a:t> bude poptávka po nich a opačně.</a:t>
            </a:r>
          </a:p>
          <a:p>
            <a:pPr marL="546100" indent="-457200">
              <a:lnSpc>
                <a:spcPct val="90000"/>
              </a:lnSpc>
              <a:buSzPct val="100000"/>
              <a:buFont typeface="+mj-lt"/>
              <a:buAutoNum type="romanUcPeriod"/>
              <a:tabLst>
                <a:tab pos="354330" algn="l"/>
              </a:tabLst>
            </a:pPr>
            <a:endParaRPr lang="cs-CZ" sz="2000" b="1" i="1" noProof="0" dirty="0"/>
          </a:p>
          <a:p>
            <a:pPr marL="546100" indent="-457200">
              <a:lnSpc>
                <a:spcPct val="90000"/>
              </a:lnSpc>
              <a:buSzPct val="100000"/>
              <a:buFont typeface="+mj-lt"/>
              <a:buAutoNum type="arabicPeriod" startAt="3"/>
              <a:tabLst>
                <a:tab pos="354330" algn="l"/>
              </a:tabLst>
            </a:pPr>
            <a:r>
              <a:rPr lang="cs-CZ" sz="2000" b="1" i="1" noProof="0" dirty="0">
                <a:solidFill>
                  <a:srgbClr val="FF0000"/>
                </a:solidFill>
              </a:rPr>
              <a:t>PODÍL VÝDAJŮ NA PRÁCI NA CELKOVÝCH NÁKLADECH FIRMY.</a:t>
            </a:r>
          </a:p>
          <a:p>
            <a:pPr marL="546100" indent="-457200">
              <a:lnSpc>
                <a:spcPct val="90000"/>
              </a:lnSpc>
              <a:buSzPct val="100000"/>
              <a:buFont typeface="Wingdings" panose="05000000000000000000" pitchFamily="2" charset="2"/>
              <a:buChar char="Ø"/>
              <a:tabLst>
                <a:tab pos="354330" algn="l"/>
              </a:tabLst>
            </a:pPr>
            <a:r>
              <a:rPr lang="cs-CZ" sz="2000" b="1" i="1" noProof="0" dirty="0"/>
              <a:t>Čím větší podíl výdajů na práci na celkových výdajích firmy, tím elastičtější poptávka po práci, a obráceně.</a:t>
            </a:r>
          </a:p>
        </p:txBody>
      </p:sp>
      <p:sp>
        <p:nvSpPr>
          <p:cNvPr id="13316" name="Rectangles 13315">
            <a:extLst>
              <a:ext uri="{FF2B5EF4-FFF2-40B4-BE49-F238E27FC236}">
                <a16:creationId xmlns:a16="http://schemas.microsoft.com/office/drawing/2014/main" id="{98E5A3A4-4CC7-FB43-AE65-0E61A689576D}"/>
              </a:ext>
            </a:extLst>
          </p:cNvPr>
          <p:cNvSpPr/>
          <p:nvPr/>
        </p:nvSpPr>
        <p:spPr>
          <a:xfrm>
            <a:off x="1524000" y="0"/>
            <a:ext cx="9144000" cy="0"/>
          </a:xfrm>
          <a:prstGeom prst="rect">
            <a:avLst/>
          </a:prstGeom>
          <a:noFill/>
          <a:ln w="9525">
            <a:noFill/>
          </a:ln>
        </p:spPr>
        <p:txBody>
          <a:bodyPr/>
          <a:lstStyle/>
          <a:p>
            <a:endParaRPr lang="en-US"/>
          </a:p>
        </p:txBody>
      </p:sp>
      <p:sp>
        <p:nvSpPr>
          <p:cNvPr id="13317" name="Rectangles 13316">
            <a:extLst>
              <a:ext uri="{FF2B5EF4-FFF2-40B4-BE49-F238E27FC236}">
                <a16:creationId xmlns:a16="http://schemas.microsoft.com/office/drawing/2014/main" id="{A618D17E-CDDD-DD87-84FB-85334FD79B05}"/>
              </a:ext>
            </a:extLst>
          </p:cNvPr>
          <p:cNvSpPr/>
          <p:nvPr/>
        </p:nvSpPr>
        <p:spPr>
          <a:xfrm>
            <a:off x="1524000" y="0"/>
            <a:ext cx="9144000" cy="0"/>
          </a:xfrm>
          <a:prstGeom prst="rect">
            <a:avLst/>
          </a:prstGeom>
          <a:noFill/>
          <a:ln w="9525">
            <a:noFill/>
          </a:ln>
        </p:spPr>
        <p:txBody>
          <a:bodyPr/>
          <a:lstStyle/>
          <a:p>
            <a:endParaRPr lang="en-US"/>
          </a:p>
        </p:txBody>
      </p:sp>
      <p:sp>
        <p:nvSpPr>
          <p:cNvPr id="13323" name="Rectangles 13322">
            <a:extLst>
              <a:ext uri="{FF2B5EF4-FFF2-40B4-BE49-F238E27FC236}">
                <a16:creationId xmlns:a16="http://schemas.microsoft.com/office/drawing/2014/main" id="{81B97E6E-CCF5-FC4A-FE03-DEC43868D347}"/>
              </a:ext>
            </a:extLst>
          </p:cNvPr>
          <p:cNvSpPr/>
          <p:nvPr/>
        </p:nvSpPr>
        <p:spPr>
          <a:xfrm>
            <a:off x="106017" y="288236"/>
            <a:ext cx="11979965"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C0C0C0"/>
                  </a:outerShdw>
                </a:effectLst>
                <a:latin typeface="Tahoma" panose="020B0604030504040204" pitchFamily="34" charset="0"/>
              </a:defRPr>
            </a:lvl1pPr>
          </a:lstStyle>
          <a:p>
            <a:pPr marL="546100" indent="-457200">
              <a:lnSpc>
                <a:spcPct val="90000"/>
              </a:lnSpc>
              <a:buFont typeface="Wingdings" panose="05000000000000000000" pitchFamily="2" charset="2"/>
              <a:buChar char="v"/>
              <a:tabLst>
                <a:tab pos="354330" algn="l"/>
              </a:tabLst>
            </a:pPr>
            <a:r>
              <a:rPr lang="cs-CZ" sz="2800" b="1" noProof="0" dirty="0">
                <a:solidFill>
                  <a:srgbClr val="FF0000"/>
                </a:solidFill>
              </a:rPr>
              <a:t>Faktory ovlivňují elasticitu poptávky po práci</a:t>
            </a:r>
          </a:p>
        </p:txBody>
      </p:sp>
    </p:spTree>
    <p:extLst>
      <p:ext uri="{BB962C8B-B14F-4D97-AF65-F5344CB8AC3E}">
        <p14:creationId xmlns:p14="http://schemas.microsoft.com/office/powerpoint/2010/main" val="328425429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10EE9-9643-1B79-DF16-1CAD00FF3BBB}"/>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3315" name="Text Placeholder 13314">
                <a:extLst>
                  <a:ext uri="{FF2B5EF4-FFF2-40B4-BE49-F238E27FC236}">
                    <a16:creationId xmlns:a16="http://schemas.microsoft.com/office/drawing/2014/main" id="{58A2D8C1-6D04-84C1-DC2F-E99086211912}"/>
                  </a:ext>
                </a:extLst>
              </p:cNvPr>
              <p:cNvSpPr>
                <a:spLocks noGrp="1" noRot="1"/>
              </p:cNvSpPr>
              <p:nvPr>
                <p:ph type="body" idx="1"/>
              </p:nvPr>
            </p:nvSpPr>
            <p:spPr>
              <a:xfrm>
                <a:off x="291548" y="1431236"/>
                <a:ext cx="11688417" cy="4903303"/>
              </a:xfrm>
            </p:spPr>
            <p:txBody>
              <a:bodyPr>
                <a:normAutofit/>
              </a:bodyPr>
              <a:lstStyle/>
              <a:p>
                <a:pPr marL="546100" indent="-457200" algn="just">
                  <a:lnSpc>
                    <a:spcPct val="90000"/>
                  </a:lnSpc>
                  <a:buSzPct val="100000"/>
                  <a:buFont typeface="Wingdings" panose="05000000000000000000" pitchFamily="2" charset="2"/>
                  <a:buChar char="ü"/>
                  <a:tabLst>
                    <a:tab pos="354330" algn="l"/>
                  </a:tabLst>
                </a:pPr>
                <a:r>
                  <a:rPr lang="cs-CZ" sz="2800" b="1" i="1" noProof="0" dirty="0"/>
                  <a:t>Poptávka po práci odvozena z </a:t>
                </a:r>
                <a:r>
                  <a:rPr lang="cs-CZ" sz="2800" b="1" dirty="0">
                    <a:solidFill>
                      <a:schemeClr val="tx1"/>
                    </a:solidFill>
                  </a:rPr>
                  <a:t> </a:t>
                </a:r>
                <a14:m>
                  <m:oMath xmlns:m="http://schemas.openxmlformats.org/officeDocument/2006/math">
                    <m:sSub>
                      <m:sSubPr>
                        <m:ctrlPr>
                          <a:rPr lang="cs-CZ" sz="2800" b="1" i="1" smtClean="0">
                            <a:solidFill>
                              <a:srgbClr val="FF0000"/>
                            </a:solidFill>
                            <a:latin typeface="Cambria Math" panose="02040503050406030204" pitchFamily="18" charset="0"/>
                          </a:rPr>
                        </m:ctrlPr>
                      </m:sSubPr>
                      <m:e>
                        <m:r>
                          <a:rPr lang="cs-CZ" sz="2800" b="1" i="1" smtClean="0">
                            <a:solidFill>
                              <a:srgbClr val="FF0000"/>
                            </a:solidFill>
                            <a:latin typeface="Cambria Math" panose="02040503050406030204" pitchFamily="18" charset="0"/>
                          </a:rPr>
                          <m:t>𝑴𝑹𝑷</m:t>
                        </m:r>
                      </m:e>
                      <m:sub>
                        <m:r>
                          <a:rPr lang="cs-CZ" sz="2800" b="1" i="1" smtClean="0">
                            <a:solidFill>
                              <a:srgbClr val="FF0000"/>
                            </a:solidFill>
                            <a:latin typeface="Cambria Math" panose="02040503050406030204" pitchFamily="18" charset="0"/>
                          </a:rPr>
                          <m:t>𝑳</m:t>
                        </m:r>
                      </m:sub>
                    </m:sSub>
                    <m:r>
                      <a:rPr lang="cs-CZ" sz="2800" b="1" i="1" smtClean="0">
                        <a:solidFill>
                          <a:srgbClr val="FF0000"/>
                        </a:solidFill>
                        <a:latin typeface="Cambria Math" panose="02040503050406030204" pitchFamily="18" charset="0"/>
                      </a:rPr>
                      <m:t> </m:t>
                    </m:r>
                  </m:oMath>
                </a14:m>
                <a:r>
                  <a:rPr lang="cs-CZ" sz="2800" b="1" dirty="0">
                    <a:solidFill>
                      <a:srgbClr val="FF0000"/>
                    </a:solidFill>
                  </a:rPr>
                  <a:t>= </a:t>
                </a:r>
                <a14:m>
                  <m:oMath xmlns:m="http://schemas.openxmlformats.org/officeDocument/2006/math">
                    <m:sSub>
                      <m:sSubPr>
                        <m:ctrlPr>
                          <a:rPr lang="cs-CZ" sz="2800" b="1" i="1">
                            <a:solidFill>
                              <a:srgbClr val="FF0000"/>
                            </a:solidFill>
                            <a:latin typeface="Cambria Math" panose="02040503050406030204" pitchFamily="18" charset="0"/>
                          </a:rPr>
                        </m:ctrlPr>
                      </m:sSubPr>
                      <m:e>
                        <m:r>
                          <a:rPr lang="cs-CZ" sz="2800" b="1" i="1">
                            <a:solidFill>
                              <a:srgbClr val="FF0000"/>
                            </a:solidFill>
                            <a:latin typeface="Cambria Math" panose="02040503050406030204" pitchFamily="18" charset="0"/>
                          </a:rPr>
                          <m:t>𝑴𝑹</m:t>
                        </m:r>
                      </m:e>
                      <m:sub>
                        <m:r>
                          <a:rPr lang="cs-CZ" sz="2800" b="1" i="1" smtClean="0">
                            <a:solidFill>
                              <a:srgbClr val="FF0000"/>
                            </a:solidFill>
                            <a:latin typeface="Cambria Math" panose="02040503050406030204" pitchFamily="18" charset="0"/>
                          </a:rPr>
                          <m:t>𝑨</m:t>
                        </m:r>
                      </m:sub>
                    </m:sSub>
                  </m:oMath>
                </a14:m>
                <a:r>
                  <a:rPr lang="cs-CZ" sz="2800" b="1" dirty="0">
                    <a:solidFill>
                      <a:srgbClr val="FF0000"/>
                    </a:solidFill>
                  </a:rPr>
                  <a:t> * </a:t>
                </a:r>
                <a14:m>
                  <m:oMath xmlns:m="http://schemas.openxmlformats.org/officeDocument/2006/math">
                    <m:sSub>
                      <m:sSubPr>
                        <m:ctrlPr>
                          <a:rPr lang="cs-CZ" sz="2800" b="1" i="1">
                            <a:solidFill>
                              <a:srgbClr val="FF0000"/>
                            </a:solidFill>
                            <a:latin typeface="Cambria Math" panose="02040503050406030204" pitchFamily="18" charset="0"/>
                          </a:rPr>
                        </m:ctrlPr>
                      </m:sSubPr>
                      <m:e>
                        <m:r>
                          <a:rPr lang="cs-CZ" sz="2800" b="1" i="1">
                            <a:solidFill>
                              <a:srgbClr val="FF0000"/>
                            </a:solidFill>
                            <a:latin typeface="Cambria Math" panose="02040503050406030204" pitchFamily="18" charset="0"/>
                          </a:rPr>
                          <m:t>𝑴</m:t>
                        </m:r>
                        <m:r>
                          <a:rPr lang="cs-CZ" sz="2800" b="1" i="1" smtClean="0">
                            <a:solidFill>
                              <a:srgbClr val="FF0000"/>
                            </a:solidFill>
                            <a:latin typeface="Cambria Math" panose="02040503050406030204" pitchFamily="18" charset="0"/>
                          </a:rPr>
                          <m:t>𝑷</m:t>
                        </m:r>
                        <m:r>
                          <a:rPr lang="cs-CZ" sz="2800" b="1" i="1">
                            <a:solidFill>
                              <a:srgbClr val="FF0000"/>
                            </a:solidFill>
                            <a:latin typeface="Cambria Math" panose="02040503050406030204" pitchFamily="18" charset="0"/>
                          </a:rPr>
                          <m:t>𝑷</m:t>
                        </m:r>
                      </m:e>
                      <m:sub>
                        <m:r>
                          <a:rPr lang="cs-CZ" sz="2800" b="1" i="1">
                            <a:solidFill>
                              <a:srgbClr val="FF0000"/>
                            </a:solidFill>
                            <a:latin typeface="Cambria Math" panose="02040503050406030204" pitchFamily="18" charset="0"/>
                          </a:rPr>
                          <m:t>𝑳</m:t>
                        </m:r>
                      </m:sub>
                    </m:sSub>
                  </m:oMath>
                </a14:m>
                <a:r>
                  <a:rPr lang="cs-CZ" sz="2800" b="1" i="1" noProof="0" dirty="0"/>
                  <a:t> </a:t>
                </a:r>
                <a:r>
                  <a:rPr lang="cs-CZ" sz="2800" b="1" dirty="0"/>
                  <a:t>=&gt; =&gt; =&gt; =&gt;</a:t>
                </a:r>
                <a:endParaRPr lang="cs-CZ" sz="2800" b="1" i="1" noProof="0" dirty="0"/>
              </a:p>
              <a:p>
                <a:pPr marL="603250" indent="-514350" algn="just">
                  <a:lnSpc>
                    <a:spcPct val="90000"/>
                  </a:lnSpc>
                  <a:buSzPct val="100000"/>
                  <a:buFont typeface="+mj-lt"/>
                  <a:buAutoNum type="romanUcPeriod"/>
                  <a:tabLst>
                    <a:tab pos="354330" algn="l"/>
                  </a:tabLst>
                </a:pPr>
                <a:r>
                  <a:rPr lang="cs-CZ" sz="2800" b="1" i="1" noProof="0" dirty="0"/>
                  <a:t>všechny faktory, ovlivňující změnu příjmu spojenou se změnou objemu práce, </a:t>
                </a:r>
                <a14:m>
                  <m:oMath xmlns:m="http://schemas.openxmlformats.org/officeDocument/2006/math">
                    <m:sSub>
                      <m:sSubPr>
                        <m:ctrlPr>
                          <a:rPr lang="cs-CZ" sz="2800" b="1" i="1" smtClean="0">
                            <a:solidFill>
                              <a:schemeClr val="tx1"/>
                            </a:solidFill>
                            <a:latin typeface="Cambria Math" panose="02040503050406030204" pitchFamily="18" charset="0"/>
                          </a:rPr>
                        </m:ctrlPr>
                      </m:sSubPr>
                      <m:e>
                        <m:r>
                          <a:rPr lang="cs-CZ" sz="2800" b="1" i="1">
                            <a:solidFill>
                              <a:schemeClr val="tx1"/>
                            </a:solidFill>
                            <a:latin typeface="Cambria Math" panose="02040503050406030204" pitchFamily="18" charset="0"/>
                          </a:rPr>
                          <m:t>𝑴𝑹</m:t>
                        </m:r>
                      </m:e>
                      <m:sub>
                        <m:r>
                          <a:rPr lang="cs-CZ" sz="2800" b="1" i="1" smtClean="0">
                            <a:solidFill>
                              <a:schemeClr val="tx1"/>
                            </a:solidFill>
                            <a:latin typeface="Cambria Math" panose="02040503050406030204" pitchFamily="18" charset="0"/>
                          </a:rPr>
                          <m:t>𝑨</m:t>
                        </m:r>
                      </m:sub>
                    </m:sSub>
                    <m:r>
                      <a:rPr lang="cs-CZ" sz="2800" b="1" i="1" smtClean="0">
                        <a:solidFill>
                          <a:schemeClr val="tx1"/>
                        </a:solidFill>
                        <a:latin typeface="Cambria Math" panose="02040503050406030204" pitchFamily="18" charset="0"/>
                      </a:rPr>
                      <m:t> </m:t>
                    </m:r>
                  </m:oMath>
                </a14:m>
                <a:endParaRPr lang="cs-CZ" sz="2800" b="1" i="1" noProof="0" dirty="0"/>
              </a:p>
              <a:p>
                <a:pPr marL="603250" indent="-514350" algn="just">
                  <a:lnSpc>
                    <a:spcPct val="90000"/>
                  </a:lnSpc>
                  <a:buSzPct val="100000"/>
                  <a:buFont typeface="+mj-lt"/>
                  <a:buAutoNum type="romanUcPeriod"/>
                  <a:tabLst>
                    <a:tab pos="354330" algn="l"/>
                  </a:tabLst>
                </a:pPr>
                <a:r>
                  <a:rPr lang="cs-CZ" sz="2800" b="1" i="1" noProof="0" dirty="0"/>
                  <a:t>a faktory, působící na produktivitu práce </a:t>
                </a:r>
                <a14:m>
                  <m:oMath xmlns:m="http://schemas.openxmlformats.org/officeDocument/2006/math">
                    <m:sSub>
                      <m:sSubPr>
                        <m:ctrlPr>
                          <a:rPr lang="cs-CZ" sz="2800" b="1" i="1" smtClean="0">
                            <a:solidFill>
                              <a:schemeClr val="tx1"/>
                            </a:solidFill>
                            <a:latin typeface="Cambria Math" panose="02040503050406030204" pitchFamily="18" charset="0"/>
                          </a:rPr>
                        </m:ctrlPr>
                      </m:sSubPr>
                      <m:e>
                        <m:r>
                          <a:rPr lang="cs-CZ" sz="2800" b="1" i="1">
                            <a:solidFill>
                              <a:schemeClr val="tx1"/>
                            </a:solidFill>
                            <a:latin typeface="Cambria Math" panose="02040503050406030204" pitchFamily="18" charset="0"/>
                          </a:rPr>
                          <m:t>𝑴</m:t>
                        </m:r>
                        <m:r>
                          <a:rPr lang="cs-CZ" sz="2800" b="1" i="1" smtClean="0">
                            <a:solidFill>
                              <a:schemeClr val="tx1"/>
                            </a:solidFill>
                            <a:latin typeface="Cambria Math" panose="02040503050406030204" pitchFamily="18" charset="0"/>
                          </a:rPr>
                          <m:t>𝑷</m:t>
                        </m:r>
                        <m:r>
                          <a:rPr lang="cs-CZ" sz="2800" b="1" i="1">
                            <a:solidFill>
                              <a:schemeClr val="tx1"/>
                            </a:solidFill>
                            <a:latin typeface="Cambria Math" panose="02040503050406030204" pitchFamily="18" charset="0"/>
                          </a:rPr>
                          <m:t>𝑷</m:t>
                        </m:r>
                      </m:e>
                      <m:sub>
                        <m:r>
                          <a:rPr lang="cs-CZ" sz="2800" b="1" i="1">
                            <a:solidFill>
                              <a:schemeClr val="tx1"/>
                            </a:solidFill>
                            <a:latin typeface="Cambria Math" panose="02040503050406030204" pitchFamily="18" charset="0"/>
                          </a:rPr>
                          <m:t>𝑳</m:t>
                        </m:r>
                      </m:sub>
                    </m:sSub>
                  </m:oMath>
                </a14:m>
                <a:r>
                  <a:rPr lang="cs-CZ" sz="2800" b="1" i="1" noProof="0" dirty="0"/>
                  <a:t>.</a:t>
                </a:r>
              </a:p>
              <a:p>
                <a:pPr marL="603250" indent="-514350" algn="just">
                  <a:lnSpc>
                    <a:spcPct val="90000"/>
                  </a:lnSpc>
                  <a:buSzPct val="100000"/>
                  <a:buFont typeface="+mj-lt"/>
                  <a:buAutoNum type="romanUcPeriod"/>
                  <a:tabLst>
                    <a:tab pos="354330" algn="l"/>
                  </a:tabLst>
                </a:pPr>
                <a:endParaRPr lang="cs-CZ" sz="2800" b="1" i="1" dirty="0"/>
              </a:p>
              <a:p>
                <a:pPr marL="603250" indent="-514350" algn="just">
                  <a:lnSpc>
                    <a:spcPct val="90000"/>
                  </a:lnSpc>
                  <a:buSzPct val="100000"/>
                  <a:buFont typeface="Wingdings" panose="05000000000000000000" pitchFamily="2" charset="2"/>
                  <a:buChar char="ü"/>
                  <a:tabLst>
                    <a:tab pos="354330" algn="l"/>
                  </a:tabLst>
                </a:pPr>
                <a:r>
                  <a:rPr lang="cs-CZ" sz="2800" b="1" i="1" noProof="0" dirty="0"/>
                  <a:t>Mezi nejdůležitější patří:</a:t>
                </a:r>
              </a:p>
              <a:p>
                <a:pPr marL="546100" indent="-457200" algn="just">
                  <a:lnSpc>
                    <a:spcPct val="90000"/>
                  </a:lnSpc>
                  <a:buSzPct val="100000"/>
                  <a:buFont typeface="+mj-lt"/>
                  <a:buAutoNum type="arabicPeriod"/>
                  <a:tabLst>
                    <a:tab pos="354330" algn="l"/>
                  </a:tabLst>
                </a:pPr>
                <a:r>
                  <a:rPr lang="cs-CZ" sz="2800" b="1" i="1" noProof="0" dirty="0"/>
                  <a:t>poptávka po produktu A </a:t>
                </a:r>
                <a:r>
                  <a:rPr lang="cs-CZ" sz="2800" b="1" i="1" noProof="0" dirty="0" err="1"/>
                  <a:t>a</a:t>
                </a:r>
                <a:r>
                  <a:rPr lang="cs-CZ" sz="2800" b="1" i="1" noProof="0" dirty="0"/>
                  <a:t> zprostředkovaně všichni činitelé, kteří ji ovlivňují;</a:t>
                </a:r>
              </a:p>
              <a:p>
                <a:pPr marL="546100" indent="-457200" algn="just">
                  <a:lnSpc>
                    <a:spcPct val="90000"/>
                  </a:lnSpc>
                  <a:buSzPct val="100000"/>
                  <a:buFont typeface="+mj-lt"/>
                  <a:buAutoNum type="arabicPeriod"/>
                  <a:tabLst>
                    <a:tab pos="354330" algn="l"/>
                  </a:tabLst>
                </a:pPr>
                <a:r>
                  <a:rPr lang="cs-CZ" sz="2800" b="1" i="1" noProof="0" dirty="0"/>
                  <a:t>úroveň známé technologie a směry předpokládaných změn;</a:t>
                </a:r>
              </a:p>
              <a:p>
                <a:pPr marL="546100" indent="-457200" algn="just">
                  <a:lnSpc>
                    <a:spcPct val="90000"/>
                  </a:lnSpc>
                  <a:buSzPct val="100000"/>
                  <a:buFont typeface="+mj-lt"/>
                  <a:buAutoNum type="arabicPeriod"/>
                  <a:tabLst>
                    <a:tab pos="354330" algn="l"/>
                  </a:tabLst>
                </a:pPr>
                <a:r>
                  <a:rPr lang="cs-CZ" sz="2800" b="1" i="1" noProof="0" dirty="0"/>
                  <a:t>počet kooperujících vstup apod.</a:t>
                </a:r>
              </a:p>
            </p:txBody>
          </p:sp>
        </mc:Choice>
        <mc:Fallback>
          <p:sp>
            <p:nvSpPr>
              <p:cNvPr id="13315" name="Text Placeholder 13314">
                <a:extLst>
                  <a:ext uri="{FF2B5EF4-FFF2-40B4-BE49-F238E27FC236}">
                    <a16:creationId xmlns:a16="http://schemas.microsoft.com/office/drawing/2014/main" id="{58A2D8C1-6D04-84C1-DC2F-E99086211912}"/>
                  </a:ext>
                </a:extLst>
              </p:cNvPr>
              <p:cNvSpPr>
                <a:spLocks noGrp="1" noRot="1" noChangeAspect="1" noMove="1" noResize="1" noEditPoints="1" noAdjustHandles="1" noChangeArrowheads="1" noChangeShapeType="1" noTextEdit="1"/>
              </p:cNvSpPr>
              <p:nvPr>
                <p:ph type="body" idx="1"/>
              </p:nvPr>
            </p:nvSpPr>
            <p:spPr>
              <a:xfrm>
                <a:off x="291548" y="1431236"/>
                <a:ext cx="11688417" cy="4903303"/>
              </a:xfrm>
              <a:blipFill>
                <a:blip r:embed="rId3"/>
                <a:stretch>
                  <a:fillRect l="-313" t="-622" r="-1043"/>
                </a:stretch>
              </a:blipFill>
            </p:spPr>
            <p:txBody>
              <a:bodyPr/>
              <a:lstStyle/>
              <a:p>
                <a:r>
                  <a:rPr lang="en-GB">
                    <a:noFill/>
                  </a:rPr>
                  <a:t> </a:t>
                </a:r>
              </a:p>
            </p:txBody>
          </p:sp>
        </mc:Fallback>
      </mc:AlternateContent>
      <p:sp>
        <p:nvSpPr>
          <p:cNvPr id="13316" name="Rectangles 13315">
            <a:extLst>
              <a:ext uri="{FF2B5EF4-FFF2-40B4-BE49-F238E27FC236}">
                <a16:creationId xmlns:a16="http://schemas.microsoft.com/office/drawing/2014/main" id="{95F17BAE-955C-1B59-C73D-D4D97D05C6BD}"/>
              </a:ext>
            </a:extLst>
          </p:cNvPr>
          <p:cNvSpPr/>
          <p:nvPr/>
        </p:nvSpPr>
        <p:spPr>
          <a:xfrm>
            <a:off x="1524000" y="0"/>
            <a:ext cx="9144000" cy="0"/>
          </a:xfrm>
          <a:prstGeom prst="rect">
            <a:avLst/>
          </a:prstGeom>
          <a:noFill/>
          <a:ln w="9525">
            <a:noFill/>
          </a:ln>
        </p:spPr>
        <p:txBody>
          <a:bodyPr/>
          <a:lstStyle/>
          <a:p>
            <a:endParaRPr lang="en-US"/>
          </a:p>
        </p:txBody>
      </p:sp>
      <p:sp>
        <p:nvSpPr>
          <p:cNvPr id="13317" name="Rectangles 13316">
            <a:extLst>
              <a:ext uri="{FF2B5EF4-FFF2-40B4-BE49-F238E27FC236}">
                <a16:creationId xmlns:a16="http://schemas.microsoft.com/office/drawing/2014/main" id="{BDEB30E4-F91D-F9B8-4148-2EE1875171EB}"/>
              </a:ext>
            </a:extLst>
          </p:cNvPr>
          <p:cNvSpPr/>
          <p:nvPr/>
        </p:nvSpPr>
        <p:spPr>
          <a:xfrm>
            <a:off x="1524000" y="0"/>
            <a:ext cx="9144000" cy="0"/>
          </a:xfrm>
          <a:prstGeom prst="rect">
            <a:avLst/>
          </a:prstGeom>
          <a:noFill/>
          <a:ln w="9525">
            <a:noFill/>
          </a:ln>
        </p:spPr>
        <p:txBody>
          <a:bodyPr/>
          <a:lstStyle/>
          <a:p>
            <a:endParaRPr lang="en-US"/>
          </a:p>
        </p:txBody>
      </p:sp>
      <p:sp>
        <p:nvSpPr>
          <p:cNvPr id="13323" name="Rectangles 13322">
            <a:extLst>
              <a:ext uri="{FF2B5EF4-FFF2-40B4-BE49-F238E27FC236}">
                <a16:creationId xmlns:a16="http://schemas.microsoft.com/office/drawing/2014/main" id="{AACB368F-1BBB-F90D-68DC-34EF97E3B3D3}"/>
              </a:ext>
            </a:extLst>
          </p:cNvPr>
          <p:cNvSpPr/>
          <p:nvPr/>
        </p:nvSpPr>
        <p:spPr>
          <a:xfrm>
            <a:off x="106017" y="288236"/>
            <a:ext cx="11979965"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C0C0C0"/>
                  </a:outerShdw>
                </a:effectLst>
                <a:latin typeface="Tahoma" panose="020B0604030504040204" pitchFamily="34" charset="0"/>
              </a:defRPr>
            </a:lvl1pPr>
          </a:lstStyle>
          <a:p>
            <a:pPr marL="546100" indent="-457200">
              <a:lnSpc>
                <a:spcPct val="90000"/>
              </a:lnSpc>
              <a:buFont typeface="Wingdings" panose="05000000000000000000" pitchFamily="2" charset="2"/>
              <a:buChar char="v"/>
              <a:tabLst>
                <a:tab pos="354330" algn="l"/>
              </a:tabLst>
            </a:pPr>
            <a:r>
              <a:rPr lang="pl-PL" sz="2800" b="1" noProof="0" dirty="0">
                <a:solidFill>
                  <a:srgbClr val="FF0000"/>
                </a:solidFill>
              </a:rPr>
              <a:t>Ostatní faktory poptávky po práci</a:t>
            </a:r>
            <a:endParaRPr lang="cs-CZ" sz="2800" b="1" noProof="0" dirty="0">
              <a:solidFill>
                <a:srgbClr val="FF0000"/>
              </a:solidFill>
            </a:endParaRPr>
          </a:p>
        </p:txBody>
      </p:sp>
    </p:spTree>
    <p:extLst>
      <p:ext uri="{BB962C8B-B14F-4D97-AF65-F5344CB8AC3E}">
        <p14:creationId xmlns:p14="http://schemas.microsoft.com/office/powerpoint/2010/main" val="245295181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Placeholder 14338"/>
          <p:cNvSpPr>
            <a:spLocks noGrp="1" noRot="1"/>
          </p:cNvSpPr>
          <p:nvPr>
            <p:ph type="body" idx="1"/>
          </p:nvPr>
        </p:nvSpPr>
        <p:spPr>
          <a:xfrm>
            <a:off x="456337" y="1366837"/>
            <a:ext cx="11489634" cy="990600"/>
          </a:xfrm>
        </p:spPr>
        <p:txBody>
          <a:bodyPr/>
          <a:lstStyle/>
          <a:p>
            <a:pPr marL="357188" indent="-268288">
              <a:lnSpc>
                <a:spcPct val="90000"/>
              </a:lnSpc>
              <a:buFontTx/>
              <a:buChar char="-"/>
              <a:tabLst>
                <a:tab pos="354330" algn="l"/>
              </a:tabLst>
            </a:pPr>
            <a:r>
              <a:rPr lang="cs-CZ" sz="1800" b="1" noProof="0" dirty="0"/>
              <a:t>poptávka všech firem po práci: sečtení objemů práce, které všechny firmy na daném trhu poptávají při dané ceně.</a:t>
            </a:r>
          </a:p>
          <a:p>
            <a:pPr marL="357188" indent="-268288">
              <a:lnSpc>
                <a:spcPct val="90000"/>
              </a:lnSpc>
              <a:buFontTx/>
              <a:buChar char="-"/>
              <a:tabLst>
                <a:tab pos="354330" algn="l"/>
              </a:tabLst>
            </a:pPr>
            <a:r>
              <a:rPr lang="cs-CZ" sz="1800" b="1" noProof="0" dirty="0"/>
              <a:t>není definována jako horizontální součet individuálních poptávkových křivek!!</a:t>
            </a:r>
          </a:p>
          <a:p>
            <a:pPr marL="546100" indent="-457200">
              <a:lnSpc>
                <a:spcPct val="90000"/>
              </a:lnSpc>
              <a:buFontTx/>
              <a:buChar char="-"/>
              <a:tabLst>
                <a:tab pos="354330" algn="l"/>
              </a:tabLst>
            </a:pPr>
            <a:endParaRPr lang="cs-CZ" sz="2400" b="1" noProof="0" dirty="0"/>
          </a:p>
        </p:txBody>
      </p:sp>
      <p:sp>
        <p:nvSpPr>
          <p:cNvPr id="14340" name="Rectangles 14339"/>
          <p:cNvSpPr/>
          <p:nvPr/>
        </p:nvSpPr>
        <p:spPr>
          <a:xfrm>
            <a:off x="1524000" y="0"/>
            <a:ext cx="9144000" cy="0"/>
          </a:xfrm>
          <a:prstGeom prst="rect">
            <a:avLst/>
          </a:prstGeom>
          <a:noFill/>
          <a:ln w="9525">
            <a:noFill/>
          </a:ln>
        </p:spPr>
        <p:txBody>
          <a:bodyPr/>
          <a:lstStyle/>
          <a:p>
            <a:endParaRPr lang="en-US"/>
          </a:p>
        </p:txBody>
      </p:sp>
      <p:sp>
        <p:nvSpPr>
          <p:cNvPr id="14341" name="Rectangles 14340"/>
          <p:cNvSpPr/>
          <p:nvPr/>
        </p:nvSpPr>
        <p:spPr>
          <a:xfrm>
            <a:off x="1524000" y="0"/>
            <a:ext cx="9144000" cy="0"/>
          </a:xfrm>
          <a:prstGeom prst="rect">
            <a:avLst/>
          </a:prstGeom>
          <a:noFill/>
          <a:ln w="9525">
            <a:noFill/>
          </a:ln>
        </p:spPr>
        <p:txBody>
          <a:bodyPr/>
          <a:lstStyle/>
          <a:p>
            <a:endParaRPr lang="en-US"/>
          </a:p>
        </p:txBody>
      </p:sp>
      <p:sp>
        <p:nvSpPr>
          <p:cNvPr id="14343" name="Rectangles 14342"/>
          <p:cNvSpPr/>
          <p:nvPr/>
        </p:nvSpPr>
        <p:spPr>
          <a:xfrm>
            <a:off x="1717882" y="565152"/>
            <a:ext cx="9143999"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C0C0C0"/>
                  </a:outerShdw>
                </a:effectLst>
                <a:latin typeface="Tahoma" panose="020B0604030504040204" pitchFamily="34" charset="0"/>
              </a:defRPr>
            </a:lvl1pPr>
          </a:lstStyle>
          <a:p>
            <a:pPr lvl="0"/>
            <a:r>
              <a:rPr sz="2000" b="1" dirty="0">
                <a:solidFill>
                  <a:srgbClr val="FF0000"/>
                </a:solidFill>
              </a:rPr>
              <a:t>1</a:t>
            </a:r>
            <a:r>
              <a:rPr lang="en-GB" sz="2000" b="1" dirty="0">
                <a:solidFill>
                  <a:srgbClr val="FF0000"/>
                </a:solidFill>
              </a:rPr>
              <a:t>. DOKONALE KONKURENČNÍ TRH PRÁCE</a:t>
            </a:r>
            <a:r>
              <a:rPr lang="cs-CZ" sz="2000" b="1" dirty="0">
                <a:solidFill>
                  <a:srgbClr val="FF0000"/>
                </a:solidFill>
              </a:rPr>
              <a:t>: Tržní poptávka po práci</a:t>
            </a:r>
          </a:p>
          <a:p>
            <a:pPr lvl="0"/>
            <a:endParaRPr sz="2000" b="1" dirty="0">
              <a:solidFill>
                <a:srgbClr val="FF0000"/>
              </a:solidFill>
            </a:endParaRPr>
          </a:p>
        </p:txBody>
      </p:sp>
      <p:pic>
        <p:nvPicPr>
          <p:cNvPr id="14344" name="Picture 14343"/>
          <p:cNvPicPr>
            <a:picLocks noChangeAspect="1"/>
          </p:cNvPicPr>
          <p:nvPr/>
        </p:nvPicPr>
        <p:blipFill>
          <a:blip r:embed="rId3"/>
          <a:stretch>
            <a:fillRect/>
          </a:stretch>
        </p:blipFill>
        <p:spPr>
          <a:xfrm>
            <a:off x="344558" y="2133600"/>
            <a:ext cx="11302378" cy="4159247"/>
          </a:xfrm>
          <a:prstGeom prst="rect">
            <a:avLst/>
          </a:prstGeom>
          <a:noFill/>
          <a:ln w="9525">
            <a:noFill/>
          </a:ln>
        </p:spPr>
      </p:pic>
      <p:sp>
        <p:nvSpPr>
          <p:cNvPr id="14345" name="Rectangles 14344"/>
          <p:cNvSpPr/>
          <p:nvPr/>
        </p:nvSpPr>
        <p:spPr>
          <a:xfrm>
            <a:off x="1117394" y="6230420"/>
            <a:ext cx="4019049" cy="369332"/>
          </a:xfrm>
          <a:prstGeom prst="rect">
            <a:avLst/>
          </a:prstGeom>
          <a:noFill/>
          <a:ln w="9525">
            <a:noFill/>
          </a:ln>
        </p:spPr>
        <p:txBody>
          <a:bodyPr wrap="none" anchor="ctr" anchorCtr="0">
            <a:spAutoFit/>
          </a:bodyPr>
          <a:lstStyle/>
          <a:p>
            <a:r>
              <a:rPr b="1" dirty="0" err="1">
                <a:latin typeface="Arial" panose="020B0604020202020204" pitchFamily="34" charset="0"/>
              </a:rPr>
              <a:t>Formování</a:t>
            </a:r>
            <a:r>
              <a:rPr b="1" dirty="0">
                <a:latin typeface="Arial" panose="020B0604020202020204" pitchFamily="34" charset="0"/>
              </a:rPr>
              <a:t> </a:t>
            </a:r>
            <a:r>
              <a:rPr b="1" dirty="0" err="1">
                <a:latin typeface="Arial" panose="020B0604020202020204" pitchFamily="34" charset="0"/>
              </a:rPr>
              <a:t>tržní</a:t>
            </a:r>
            <a:r>
              <a:rPr b="1" dirty="0">
                <a:latin typeface="Arial" panose="020B0604020202020204" pitchFamily="34" charset="0"/>
              </a:rPr>
              <a:t> </a:t>
            </a:r>
            <a:r>
              <a:rPr b="1" dirty="0" err="1">
                <a:latin typeface="Arial" panose="020B0604020202020204" pitchFamily="34" charset="0"/>
              </a:rPr>
              <a:t>poptávky</a:t>
            </a:r>
            <a:r>
              <a:rPr b="1" dirty="0">
                <a:latin typeface="Arial" panose="020B0604020202020204" pitchFamily="34" charset="0"/>
              </a:rPr>
              <a:t> po </a:t>
            </a:r>
            <a:r>
              <a:rPr b="1" dirty="0" err="1">
                <a:latin typeface="Arial" panose="020B0604020202020204" pitchFamily="34" charset="0"/>
              </a:rPr>
              <a:t>práci</a:t>
            </a:r>
            <a:r>
              <a:rPr dirty="0">
                <a:latin typeface="Arial" panose="020B0604020202020204" pitchFamily="34" charset="0"/>
              </a:rPr>
              <a:t>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6A094-C362-75B1-A645-3DB19982BB9D}"/>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4339" name="Text Placeholder 14338">
                <a:extLst>
                  <a:ext uri="{FF2B5EF4-FFF2-40B4-BE49-F238E27FC236}">
                    <a16:creationId xmlns:a16="http://schemas.microsoft.com/office/drawing/2014/main" id="{3E64F6E6-9743-2602-68BF-AC376505A430}"/>
                  </a:ext>
                </a:extLst>
              </p:cNvPr>
              <p:cNvSpPr>
                <a:spLocks noGrp="1" noRot="1"/>
              </p:cNvSpPr>
              <p:nvPr>
                <p:ph type="body" idx="1"/>
              </p:nvPr>
            </p:nvSpPr>
            <p:spPr>
              <a:xfrm>
                <a:off x="291548" y="1366837"/>
                <a:ext cx="11654423" cy="4926011"/>
              </a:xfrm>
            </p:spPr>
            <p:txBody>
              <a:bodyPr>
                <a:normAutofit fontScale="92500"/>
              </a:bodyPr>
              <a:lstStyle/>
              <a:p>
                <a:pPr marL="357188" indent="-268288" algn="just">
                  <a:lnSpc>
                    <a:spcPct val="90000"/>
                  </a:lnSpc>
                  <a:buFontTx/>
                  <a:buChar char="-"/>
                  <a:tabLst>
                    <a:tab pos="354330" algn="l"/>
                  </a:tabLst>
                </a:pPr>
                <a:endParaRPr lang="cs-CZ" sz="800" b="1" noProof="0" dirty="0"/>
              </a:p>
              <a:p>
                <a:pPr marL="357188" indent="-268288" algn="just">
                  <a:lnSpc>
                    <a:spcPct val="90000"/>
                  </a:lnSpc>
                  <a:buFontTx/>
                  <a:buChar char="-"/>
                  <a:tabLst>
                    <a:tab pos="354330" algn="l"/>
                  </a:tabLst>
                </a:pPr>
                <a:r>
                  <a:rPr lang="cs-CZ" sz="2400" b="1" noProof="0" dirty="0"/>
                  <a:t>Pokles tržní mzdové sazby na w</a:t>
                </a:r>
                <a:r>
                  <a:rPr lang="cs-CZ" sz="2000" b="1" noProof="0" dirty="0"/>
                  <a:t>2</a:t>
                </a:r>
                <a:r>
                  <a:rPr lang="cs-CZ" sz="2400" b="1" noProof="0" dirty="0"/>
                  <a:t> (w</a:t>
                </a:r>
                <a:r>
                  <a:rPr lang="cs-CZ" sz="2000" b="1" noProof="0" dirty="0"/>
                  <a:t>2</a:t>
                </a:r>
                <a:r>
                  <a:rPr lang="cs-CZ" sz="2400" b="1" noProof="0" dirty="0"/>
                  <a:t> &lt; w</a:t>
                </a:r>
                <a:r>
                  <a:rPr lang="cs-CZ" sz="2000" b="1" noProof="0" dirty="0"/>
                  <a:t>1</a:t>
                </a:r>
                <a:r>
                  <a:rPr lang="cs-CZ" sz="2400" b="1" noProof="0" dirty="0"/>
                  <a:t>) – NÁKLADOVÝ EFEKT u každé firmy </a:t>
                </a:r>
                <a:r>
                  <a:rPr lang="cs-CZ" sz="2400" b="1" dirty="0"/>
                  <a:t>=&gt; </a:t>
                </a:r>
                <a:r>
                  <a:rPr lang="cs-CZ" sz="2400" b="1" noProof="0" dirty="0"/>
                  <a:t>snížení MC</a:t>
                </a:r>
                <a:r>
                  <a:rPr lang="cs-CZ" sz="2400" b="1" dirty="0"/>
                  <a:t> =&gt; </a:t>
                </a:r>
                <a:r>
                  <a:rPr lang="cs-CZ" sz="2400" b="1" noProof="0" dirty="0"/>
                  <a:t>každé z firem v odvětví umožní vyrobit se stejnými náklady větší optimální objem výstupu. </a:t>
                </a:r>
              </a:p>
              <a:p>
                <a:pPr marL="357188" indent="-268288" algn="just">
                  <a:lnSpc>
                    <a:spcPct val="90000"/>
                  </a:lnSpc>
                  <a:buFontTx/>
                  <a:buChar char="-"/>
                  <a:tabLst>
                    <a:tab pos="354330" algn="l"/>
                  </a:tabLst>
                </a:pPr>
                <a:r>
                  <a:rPr lang="cs-CZ" sz="2400" b="1" dirty="0"/>
                  <a:t>=&gt; P</a:t>
                </a:r>
                <a:r>
                  <a:rPr lang="cs-CZ" sz="2400" b="1" noProof="0" dirty="0" err="1"/>
                  <a:t>osun</a:t>
                </a:r>
                <a:r>
                  <a:rPr lang="cs-CZ" sz="2400" b="1" noProof="0" dirty="0"/>
                  <a:t> tržní nabídky výstupu doprava</a:t>
                </a:r>
                <a:r>
                  <a:rPr lang="cs-CZ" sz="2400" b="1" dirty="0"/>
                  <a:t> =&gt; </a:t>
                </a:r>
                <a:r>
                  <a:rPr lang="cs-CZ" sz="2400" b="1" noProof="0" dirty="0"/>
                  <a:t>pokles tržní ceny na P</a:t>
                </a:r>
                <a:r>
                  <a:rPr lang="cs-CZ" sz="2000" b="1" noProof="0" dirty="0"/>
                  <a:t>2</a:t>
                </a:r>
                <a:r>
                  <a:rPr lang="cs-CZ" sz="2400" b="1" dirty="0"/>
                  <a:t> =&gt; </a:t>
                </a:r>
                <a:r>
                  <a:rPr lang="cs-CZ" sz="2400" b="1" noProof="0" dirty="0"/>
                  <a:t>pokles </a:t>
                </a:r>
                <a14:m>
                  <m:oMath xmlns:m="http://schemas.openxmlformats.org/officeDocument/2006/math">
                    <m:sSub>
                      <m:sSubPr>
                        <m:ctrlPr>
                          <a:rPr lang="cs-CZ" sz="2400" b="1" i="1" smtClean="0">
                            <a:solidFill>
                              <a:schemeClr val="tx1"/>
                            </a:solidFill>
                            <a:latin typeface="Cambria Math" panose="02040503050406030204" pitchFamily="18" charset="0"/>
                          </a:rPr>
                        </m:ctrlPr>
                      </m:sSubPr>
                      <m:e>
                        <m:r>
                          <a:rPr lang="cs-CZ" sz="2400" b="1" i="1" smtClean="0">
                            <a:solidFill>
                              <a:schemeClr val="tx1"/>
                            </a:solidFill>
                            <a:latin typeface="Cambria Math" panose="02040503050406030204" pitchFamily="18" charset="0"/>
                          </a:rPr>
                          <m:t>𝑴𝑹𝑷</m:t>
                        </m:r>
                      </m:e>
                      <m:sub>
                        <m:r>
                          <a:rPr lang="cs-CZ" sz="2400" b="1" i="1" smtClean="0">
                            <a:solidFill>
                              <a:schemeClr val="tx1"/>
                            </a:solidFill>
                            <a:latin typeface="Cambria Math" panose="02040503050406030204" pitchFamily="18" charset="0"/>
                          </a:rPr>
                          <m:t>𝑳</m:t>
                        </m:r>
                      </m:sub>
                    </m:sSub>
                    <m:r>
                      <a:rPr lang="cs-CZ" sz="2400" b="1" i="1" smtClean="0">
                        <a:solidFill>
                          <a:schemeClr val="tx1"/>
                        </a:solidFill>
                        <a:latin typeface="Cambria Math" panose="02040503050406030204" pitchFamily="18" charset="0"/>
                      </a:rPr>
                      <m:t> </m:t>
                    </m:r>
                    <m:r>
                      <a:rPr lang="cs-CZ" sz="2400" b="1" i="1" smtClean="0">
                        <a:solidFill>
                          <a:schemeClr val="tx1"/>
                        </a:solidFill>
                        <a:latin typeface="Cambria Math" panose="02040503050406030204" pitchFamily="18" charset="0"/>
                      </a:rPr>
                      <m:t>(</m:t>
                    </m:r>
                  </m:oMath>
                </a14:m>
                <a:r>
                  <a:rPr lang="cs-CZ" sz="2400" b="1" dirty="0"/>
                  <a:t>= </a:t>
                </a:r>
                <a14:m>
                  <m:oMath xmlns:m="http://schemas.openxmlformats.org/officeDocument/2006/math">
                    <m:sSub>
                      <m:sSubPr>
                        <m:ctrlPr>
                          <a:rPr lang="cs-CZ" sz="2400" b="1" i="1">
                            <a:solidFill>
                              <a:schemeClr val="tx1"/>
                            </a:solidFill>
                            <a:latin typeface="Cambria Math" panose="02040503050406030204" pitchFamily="18" charset="0"/>
                          </a:rPr>
                        </m:ctrlPr>
                      </m:sSubPr>
                      <m:e>
                        <m:r>
                          <a:rPr lang="cs-CZ" sz="2400" b="1" i="1">
                            <a:solidFill>
                              <a:schemeClr val="tx1"/>
                            </a:solidFill>
                            <a:latin typeface="Cambria Math" panose="02040503050406030204" pitchFamily="18" charset="0"/>
                          </a:rPr>
                          <m:t>𝑴𝑹</m:t>
                        </m:r>
                      </m:e>
                      <m:sub>
                        <m:r>
                          <a:rPr lang="cs-CZ" sz="2400" b="1" i="1" smtClean="0">
                            <a:solidFill>
                              <a:schemeClr val="tx1"/>
                            </a:solidFill>
                            <a:latin typeface="Cambria Math" panose="02040503050406030204" pitchFamily="18" charset="0"/>
                          </a:rPr>
                          <m:t>𝑨</m:t>
                        </m:r>
                      </m:sub>
                    </m:sSub>
                  </m:oMath>
                </a14:m>
                <a:r>
                  <a:rPr lang="cs-CZ" sz="2400" b="1" dirty="0"/>
                  <a:t> * </a:t>
                </a:r>
                <a14:m>
                  <m:oMath xmlns:m="http://schemas.openxmlformats.org/officeDocument/2006/math">
                    <m:sSub>
                      <m:sSubPr>
                        <m:ctrlPr>
                          <a:rPr lang="cs-CZ" sz="2400" b="1" i="1">
                            <a:solidFill>
                              <a:schemeClr val="tx1"/>
                            </a:solidFill>
                            <a:latin typeface="Cambria Math" panose="02040503050406030204" pitchFamily="18" charset="0"/>
                          </a:rPr>
                        </m:ctrlPr>
                      </m:sSubPr>
                      <m:e>
                        <m:r>
                          <a:rPr lang="cs-CZ" sz="2400" b="1" i="1">
                            <a:solidFill>
                              <a:schemeClr val="tx1"/>
                            </a:solidFill>
                            <a:latin typeface="Cambria Math" panose="02040503050406030204" pitchFamily="18" charset="0"/>
                          </a:rPr>
                          <m:t>𝑴</m:t>
                        </m:r>
                        <m:r>
                          <a:rPr lang="cs-CZ" sz="2400" b="1" i="1" smtClean="0">
                            <a:solidFill>
                              <a:schemeClr val="tx1"/>
                            </a:solidFill>
                            <a:latin typeface="Cambria Math" panose="02040503050406030204" pitchFamily="18" charset="0"/>
                          </a:rPr>
                          <m:t>𝑷</m:t>
                        </m:r>
                        <m:r>
                          <a:rPr lang="cs-CZ" sz="2400" b="1" i="1">
                            <a:solidFill>
                              <a:schemeClr val="tx1"/>
                            </a:solidFill>
                            <a:latin typeface="Cambria Math" panose="02040503050406030204" pitchFamily="18" charset="0"/>
                          </a:rPr>
                          <m:t>𝑷</m:t>
                        </m:r>
                      </m:e>
                      <m:sub>
                        <m:r>
                          <a:rPr lang="cs-CZ" sz="2400" b="1" i="1">
                            <a:solidFill>
                              <a:schemeClr val="tx1"/>
                            </a:solidFill>
                            <a:latin typeface="Cambria Math" panose="02040503050406030204" pitchFamily="18" charset="0"/>
                          </a:rPr>
                          <m:t>𝑳</m:t>
                        </m:r>
                      </m:sub>
                    </m:sSub>
                    <m:r>
                      <a:rPr lang="cs-CZ" sz="2400" b="1" i="1" smtClean="0">
                        <a:solidFill>
                          <a:schemeClr val="tx1"/>
                        </a:solidFill>
                        <a:latin typeface="Cambria Math" panose="02040503050406030204" pitchFamily="18" charset="0"/>
                      </a:rPr>
                      <m:t>)</m:t>
                    </m:r>
                    <m:r>
                      <a:rPr lang="cs-CZ" sz="2400" b="1" i="1">
                        <a:solidFill>
                          <a:schemeClr val="tx1"/>
                        </a:solidFill>
                        <a:latin typeface="Cambria Math" panose="02040503050406030204" pitchFamily="18" charset="0"/>
                      </a:rPr>
                      <m:t> </m:t>
                    </m:r>
                  </m:oMath>
                </a14:m>
                <a:r>
                  <a:rPr lang="cs-CZ" sz="2400" b="1" noProof="0" dirty="0"/>
                  <a:t>každé firmy. </a:t>
                </a:r>
              </a:p>
              <a:p>
                <a:pPr marL="357188" indent="-268288" algn="just">
                  <a:lnSpc>
                    <a:spcPct val="90000"/>
                  </a:lnSpc>
                  <a:buFontTx/>
                  <a:buChar char="-"/>
                  <a:tabLst>
                    <a:tab pos="354330" algn="l"/>
                  </a:tabLst>
                </a:pPr>
                <a:r>
                  <a:rPr lang="cs-CZ" sz="2400" b="1" noProof="0" dirty="0">
                    <a:highlight>
                      <a:srgbClr val="FFFF00"/>
                    </a:highlight>
                  </a:rPr>
                  <a:t>Křivka </a:t>
                </a:r>
                <a14:m>
                  <m:oMath xmlns:m="http://schemas.openxmlformats.org/officeDocument/2006/math">
                    <m:sSub>
                      <m:sSubPr>
                        <m:ctrlPr>
                          <a:rPr lang="cs-CZ" sz="2400" b="1" i="1" smtClean="0">
                            <a:solidFill>
                              <a:schemeClr val="tx1"/>
                            </a:solidFill>
                            <a:highlight>
                              <a:srgbClr val="FFFF00"/>
                            </a:highlight>
                            <a:latin typeface="Cambria Math" panose="02040503050406030204" pitchFamily="18" charset="0"/>
                          </a:rPr>
                        </m:ctrlPr>
                      </m:sSubPr>
                      <m:e>
                        <m:r>
                          <a:rPr lang="cs-CZ" sz="2400" b="1" i="1">
                            <a:solidFill>
                              <a:schemeClr val="tx1"/>
                            </a:solidFill>
                            <a:highlight>
                              <a:srgbClr val="FFFF00"/>
                            </a:highlight>
                            <a:latin typeface="Cambria Math" panose="02040503050406030204" pitchFamily="18" charset="0"/>
                          </a:rPr>
                          <m:t>𝑴</m:t>
                        </m:r>
                        <m:r>
                          <a:rPr lang="cs-CZ" sz="2400" b="1" i="1" smtClean="0">
                            <a:solidFill>
                              <a:schemeClr val="tx1"/>
                            </a:solidFill>
                            <a:highlight>
                              <a:srgbClr val="FFFF00"/>
                            </a:highlight>
                            <a:latin typeface="Cambria Math" panose="02040503050406030204" pitchFamily="18" charset="0"/>
                          </a:rPr>
                          <m:t>𝑹</m:t>
                        </m:r>
                        <m:r>
                          <a:rPr lang="cs-CZ" sz="2400" b="1" i="1">
                            <a:solidFill>
                              <a:schemeClr val="tx1"/>
                            </a:solidFill>
                            <a:highlight>
                              <a:srgbClr val="FFFF00"/>
                            </a:highlight>
                            <a:latin typeface="Cambria Math" panose="02040503050406030204" pitchFamily="18" charset="0"/>
                          </a:rPr>
                          <m:t>𝑷</m:t>
                        </m:r>
                      </m:e>
                      <m:sub>
                        <m:r>
                          <a:rPr lang="cs-CZ" sz="2400" b="1" i="1">
                            <a:solidFill>
                              <a:schemeClr val="tx1"/>
                            </a:solidFill>
                            <a:highlight>
                              <a:srgbClr val="FFFF00"/>
                            </a:highlight>
                            <a:latin typeface="Cambria Math" panose="02040503050406030204" pitchFamily="18" charset="0"/>
                          </a:rPr>
                          <m:t>𝑳</m:t>
                        </m:r>
                        <m:r>
                          <a:rPr lang="cs-CZ" sz="2400" b="1" i="1" smtClean="0">
                            <a:solidFill>
                              <a:schemeClr val="tx1"/>
                            </a:solidFill>
                            <a:highlight>
                              <a:srgbClr val="FFFF00"/>
                            </a:highlight>
                            <a:latin typeface="Cambria Math" panose="02040503050406030204" pitchFamily="18" charset="0"/>
                          </a:rPr>
                          <m:t>𝟏</m:t>
                        </m:r>
                      </m:sub>
                    </m:sSub>
                  </m:oMath>
                </a14:m>
                <a:r>
                  <a:rPr lang="cs-CZ" sz="2400" b="1" noProof="0" dirty="0">
                    <a:highlight>
                      <a:srgbClr val="FFFF00"/>
                    </a:highlight>
                  </a:rPr>
                  <a:t> se posouvá dolů na </a:t>
                </a:r>
                <a14:m>
                  <m:oMath xmlns:m="http://schemas.openxmlformats.org/officeDocument/2006/math">
                    <m:sSub>
                      <m:sSubPr>
                        <m:ctrlPr>
                          <a:rPr lang="cs-CZ" sz="2400" b="1" i="1">
                            <a:solidFill>
                              <a:schemeClr val="tx1"/>
                            </a:solidFill>
                            <a:highlight>
                              <a:srgbClr val="FFFF00"/>
                            </a:highlight>
                            <a:latin typeface="Cambria Math" panose="02040503050406030204" pitchFamily="18" charset="0"/>
                          </a:rPr>
                        </m:ctrlPr>
                      </m:sSubPr>
                      <m:e>
                        <m:r>
                          <a:rPr lang="cs-CZ" sz="2400" b="1" i="1">
                            <a:solidFill>
                              <a:schemeClr val="tx1"/>
                            </a:solidFill>
                            <a:highlight>
                              <a:srgbClr val="FFFF00"/>
                            </a:highlight>
                            <a:latin typeface="Cambria Math" panose="02040503050406030204" pitchFamily="18" charset="0"/>
                          </a:rPr>
                          <m:t>𝑴</m:t>
                        </m:r>
                        <m:r>
                          <a:rPr lang="cs-CZ" sz="2400" b="1" i="1" smtClean="0">
                            <a:solidFill>
                              <a:schemeClr val="tx1"/>
                            </a:solidFill>
                            <a:highlight>
                              <a:srgbClr val="FFFF00"/>
                            </a:highlight>
                            <a:latin typeface="Cambria Math" panose="02040503050406030204" pitchFamily="18" charset="0"/>
                          </a:rPr>
                          <m:t>𝑹</m:t>
                        </m:r>
                        <m:r>
                          <a:rPr lang="cs-CZ" sz="2400" b="1" i="1">
                            <a:solidFill>
                              <a:schemeClr val="tx1"/>
                            </a:solidFill>
                            <a:highlight>
                              <a:srgbClr val="FFFF00"/>
                            </a:highlight>
                            <a:latin typeface="Cambria Math" panose="02040503050406030204" pitchFamily="18" charset="0"/>
                          </a:rPr>
                          <m:t>𝑷</m:t>
                        </m:r>
                      </m:e>
                      <m:sub>
                        <m:r>
                          <a:rPr lang="cs-CZ" sz="2400" b="1" i="1">
                            <a:solidFill>
                              <a:schemeClr val="tx1"/>
                            </a:solidFill>
                            <a:highlight>
                              <a:srgbClr val="FFFF00"/>
                            </a:highlight>
                            <a:latin typeface="Cambria Math" panose="02040503050406030204" pitchFamily="18" charset="0"/>
                          </a:rPr>
                          <m:t>𝑳</m:t>
                        </m:r>
                        <m:r>
                          <a:rPr lang="cs-CZ" sz="2400" b="1" i="1" smtClean="0">
                            <a:solidFill>
                              <a:schemeClr val="tx1"/>
                            </a:solidFill>
                            <a:highlight>
                              <a:srgbClr val="FFFF00"/>
                            </a:highlight>
                            <a:latin typeface="Cambria Math" panose="02040503050406030204" pitchFamily="18" charset="0"/>
                          </a:rPr>
                          <m:t>𝟐</m:t>
                        </m:r>
                      </m:sub>
                    </m:sSub>
                    <m:r>
                      <a:rPr lang="cs-CZ" sz="2400" b="1" i="0" smtClean="0">
                        <a:solidFill>
                          <a:schemeClr val="tx1"/>
                        </a:solidFill>
                        <a:highlight>
                          <a:srgbClr val="FFFF00"/>
                        </a:highlight>
                        <a:latin typeface="Cambria Math" panose="02040503050406030204" pitchFamily="18" charset="0"/>
                      </a:rPr>
                      <m:t>: </m:t>
                    </m:r>
                  </m:oMath>
                </a14:m>
                <a:endParaRPr lang="cs-CZ" sz="2400" b="1" dirty="0">
                  <a:solidFill>
                    <a:schemeClr val="tx1"/>
                  </a:solidFill>
                  <a:highlight>
                    <a:srgbClr val="FFFF00"/>
                  </a:highlight>
                </a:endParaRPr>
              </a:p>
              <a:p>
                <a:pPr marL="431800" indent="-342900" algn="just">
                  <a:lnSpc>
                    <a:spcPct val="90000"/>
                  </a:lnSpc>
                  <a:buFont typeface="Wingdings" panose="05000000000000000000" pitchFamily="2" charset="2"/>
                  <a:buChar char="ü"/>
                  <a:tabLst>
                    <a:tab pos="354330" algn="l"/>
                  </a:tabLst>
                </a:pPr>
                <a:r>
                  <a:rPr lang="cs-CZ" sz="2400" b="1" noProof="0" dirty="0"/>
                  <a:t>Optimální množství práce najímané každou firmou: L2´</a:t>
                </a:r>
              </a:p>
              <a:p>
                <a:pPr marL="431800" indent="-342900" algn="just">
                  <a:lnSpc>
                    <a:spcPct val="90000"/>
                  </a:lnSpc>
                  <a:buFont typeface="Wingdings" panose="05000000000000000000" pitchFamily="2" charset="2"/>
                  <a:buChar char="ü"/>
                  <a:tabLst>
                    <a:tab pos="354330" algn="l"/>
                  </a:tabLst>
                </a:pPr>
                <a:r>
                  <a:rPr lang="cs-CZ" sz="2400" b="1" noProof="0" dirty="0"/>
                  <a:t>Množství práce poptávané všemi firmami na trhu práce: LT2´. </a:t>
                </a:r>
              </a:p>
              <a:p>
                <a:pPr marL="431800" indent="-342900" algn="just">
                  <a:lnSpc>
                    <a:spcPct val="90000"/>
                  </a:lnSpc>
                  <a:buFont typeface="Wingdings" panose="05000000000000000000" pitchFamily="2" charset="2"/>
                  <a:buChar char="ü"/>
                  <a:tabLst>
                    <a:tab pos="354330" algn="l"/>
                  </a:tabLst>
                </a:pPr>
                <a:r>
                  <a:rPr lang="cs-CZ" sz="2400" b="1" noProof="0" dirty="0">
                    <a:solidFill>
                      <a:srgbClr val="FF0000"/>
                    </a:solidFill>
                  </a:rPr>
                  <a:t>Tržní poptávka po práci – spojením bodů A´ a C´. </a:t>
                </a:r>
              </a:p>
              <a:p>
                <a:pPr marL="431800" indent="-342900" algn="just">
                  <a:lnSpc>
                    <a:spcPct val="90000"/>
                  </a:lnSpc>
                  <a:buFont typeface="Wingdings" panose="05000000000000000000" pitchFamily="2" charset="2"/>
                  <a:buChar char="Ø"/>
                  <a:tabLst>
                    <a:tab pos="354330" algn="l"/>
                  </a:tabLst>
                </a:pPr>
                <a:r>
                  <a:rPr lang="cs-CZ" sz="2400" b="1" noProof="0" dirty="0"/>
                  <a:t>Vzájemná interakce firem vedoucí k poptávání L2´ j. práce každou z nich</a:t>
                </a:r>
                <a:r>
                  <a:rPr lang="cs-CZ" sz="2400" b="1" dirty="0"/>
                  <a:t> =&gt; </a:t>
                </a:r>
                <a:r>
                  <a:rPr lang="cs-CZ" sz="2400" b="1" noProof="0" dirty="0">
                    <a:highlight>
                      <a:srgbClr val="FFFF00"/>
                    </a:highlight>
                  </a:rPr>
                  <a:t>tržní poptávka = méně elastická.</a:t>
                </a:r>
              </a:p>
              <a:p>
                <a:pPr marL="357188" indent="-268288" algn="just">
                  <a:lnSpc>
                    <a:spcPct val="90000"/>
                  </a:lnSpc>
                  <a:buFontTx/>
                  <a:buChar char="-"/>
                  <a:tabLst>
                    <a:tab pos="354330" algn="l"/>
                  </a:tabLst>
                </a:pPr>
                <a:endParaRPr lang="cs-CZ" sz="2400" b="1" i="1" noProof="0" dirty="0"/>
              </a:p>
              <a:p>
                <a:pPr marL="357188" indent="-268288" algn="just">
                  <a:lnSpc>
                    <a:spcPct val="90000"/>
                  </a:lnSpc>
                  <a:buFontTx/>
                  <a:buChar char="-"/>
                  <a:tabLst>
                    <a:tab pos="354330" algn="l"/>
                  </a:tabLst>
                </a:pPr>
                <a:r>
                  <a:rPr lang="cs-CZ" sz="2400" b="1" i="1" noProof="0" dirty="0"/>
                  <a:t>Střetávání tržní poptávky po práci a tržní nabídky práce = rovnovážná tržní mzdová sazba a rovnovážné tržní množství práce.</a:t>
                </a:r>
              </a:p>
              <a:p>
                <a:pPr marL="546100" indent="-457200" algn="just">
                  <a:lnSpc>
                    <a:spcPct val="90000"/>
                  </a:lnSpc>
                  <a:buFontTx/>
                  <a:buChar char="-"/>
                  <a:tabLst>
                    <a:tab pos="354330" algn="l"/>
                  </a:tabLst>
                </a:pPr>
                <a:endParaRPr lang="cs-CZ" sz="1100" b="1" noProof="0" dirty="0"/>
              </a:p>
            </p:txBody>
          </p:sp>
        </mc:Choice>
        <mc:Fallback>
          <p:sp>
            <p:nvSpPr>
              <p:cNvPr id="14339" name="Text Placeholder 14338">
                <a:extLst>
                  <a:ext uri="{FF2B5EF4-FFF2-40B4-BE49-F238E27FC236}">
                    <a16:creationId xmlns:a16="http://schemas.microsoft.com/office/drawing/2014/main" id="{3E64F6E6-9743-2602-68BF-AC376505A430}"/>
                  </a:ext>
                </a:extLst>
              </p:cNvPr>
              <p:cNvSpPr>
                <a:spLocks noGrp="1" noRot="1" noChangeAspect="1" noMove="1" noResize="1" noEditPoints="1" noAdjustHandles="1" noChangeArrowheads="1" noChangeShapeType="1" noTextEdit="1"/>
              </p:cNvSpPr>
              <p:nvPr>
                <p:ph type="body" idx="1"/>
              </p:nvPr>
            </p:nvSpPr>
            <p:spPr>
              <a:xfrm>
                <a:off x="291548" y="1366837"/>
                <a:ext cx="11654423" cy="4926011"/>
              </a:xfrm>
              <a:blipFill>
                <a:blip r:embed="rId3"/>
                <a:stretch>
                  <a:fillRect l="-628" r="-1203" b="-1485"/>
                </a:stretch>
              </a:blipFill>
            </p:spPr>
            <p:txBody>
              <a:bodyPr/>
              <a:lstStyle/>
              <a:p>
                <a:r>
                  <a:rPr lang="en-GB">
                    <a:noFill/>
                  </a:rPr>
                  <a:t> </a:t>
                </a:r>
              </a:p>
            </p:txBody>
          </p:sp>
        </mc:Fallback>
      </mc:AlternateContent>
      <p:sp>
        <p:nvSpPr>
          <p:cNvPr id="14340" name="Rectangles 14339">
            <a:extLst>
              <a:ext uri="{FF2B5EF4-FFF2-40B4-BE49-F238E27FC236}">
                <a16:creationId xmlns:a16="http://schemas.microsoft.com/office/drawing/2014/main" id="{3B91498F-5C08-190E-C116-B53CD73246A2}"/>
              </a:ext>
            </a:extLst>
          </p:cNvPr>
          <p:cNvSpPr/>
          <p:nvPr/>
        </p:nvSpPr>
        <p:spPr>
          <a:xfrm>
            <a:off x="1524000" y="0"/>
            <a:ext cx="9144000" cy="0"/>
          </a:xfrm>
          <a:prstGeom prst="rect">
            <a:avLst/>
          </a:prstGeom>
          <a:noFill/>
          <a:ln w="9525">
            <a:noFill/>
          </a:ln>
        </p:spPr>
        <p:txBody>
          <a:bodyPr/>
          <a:lstStyle/>
          <a:p>
            <a:endParaRPr lang="en-US"/>
          </a:p>
        </p:txBody>
      </p:sp>
      <p:sp>
        <p:nvSpPr>
          <p:cNvPr id="14341" name="Rectangles 14340">
            <a:extLst>
              <a:ext uri="{FF2B5EF4-FFF2-40B4-BE49-F238E27FC236}">
                <a16:creationId xmlns:a16="http://schemas.microsoft.com/office/drawing/2014/main" id="{02532359-4E4B-B3E6-CD9A-5D33A7338A73}"/>
              </a:ext>
            </a:extLst>
          </p:cNvPr>
          <p:cNvSpPr/>
          <p:nvPr/>
        </p:nvSpPr>
        <p:spPr>
          <a:xfrm>
            <a:off x="1524000" y="0"/>
            <a:ext cx="9144000" cy="0"/>
          </a:xfrm>
          <a:prstGeom prst="rect">
            <a:avLst/>
          </a:prstGeom>
          <a:noFill/>
          <a:ln w="9525">
            <a:noFill/>
          </a:ln>
        </p:spPr>
        <p:txBody>
          <a:bodyPr/>
          <a:lstStyle/>
          <a:p>
            <a:endParaRPr lang="en-US"/>
          </a:p>
        </p:txBody>
      </p:sp>
      <p:sp>
        <p:nvSpPr>
          <p:cNvPr id="14343" name="Rectangles 14342">
            <a:extLst>
              <a:ext uri="{FF2B5EF4-FFF2-40B4-BE49-F238E27FC236}">
                <a16:creationId xmlns:a16="http://schemas.microsoft.com/office/drawing/2014/main" id="{063A615F-9381-3322-367E-F62AD688202F}"/>
              </a:ext>
            </a:extLst>
          </p:cNvPr>
          <p:cNvSpPr/>
          <p:nvPr/>
        </p:nvSpPr>
        <p:spPr>
          <a:xfrm>
            <a:off x="1717882" y="565152"/>
            <a:ext cx="9143999"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C0C0C0"/>
                  </a:outerShdw>
                </a:effectLst>
                <a:latin typeface="Tahoma" panose="020B0604030504040204" pitchFamily="34" charset="0"/>
              </a:defRPr>
            </a:lvl1pPr>
          </a:lstStyle>
          <a:p>
            <a:pPr lvl="0"/>
            <a:r>
              <a:rPr sz="2000" b="1" dirty="0">
                <a:solidFill>
                  <a:srgbClr val="FF0000"/>
                </a:solidFill>
              </a:rPr>
              <a:t>1</a:t>
            </a:r>
            <a:r>
              <a:rPr lang="en-GB" sz="2000" b="1" dirty="0">
                <a:solidFill>
                  <a:srgbClr val="FF0000"/>
                </a:solidFill>
              </a:rPr>
              <a:t>. DOKONALE KONKURENČNÍ TRH PRÁCE</a:t>
            </a:r>
            <a:r>
              <a:rPr lang="cs-CZ" sz="2000" b="1" dirty="0">
                <a:solidFill>
                  <a:srgbClr val="FF0000"/>
                </a:solidFill>
              </a:rPr>
              <a:t>: Tržní poptávka po práci</a:t>
            </a:r>
          </a:p>
          <a:p>
            <a:pPr lvl="0"/>
            <a:endParaRPr sz="2000" b="1" dirty="0">
              <a:solidFill>
                <a:srgbClr val="FF0000"/>
              </a:solidFill>
            </a:endParaRPr>
          </a:p>
        </p:txBody>
      </p:sp>
    </p:spTree>
    <p:extLst>
      <p:ext uri="{BB962C8B-B14F-4D97-AF65-F5344CB8AC3E}">
        <p14:creationId xmlns:p14="http://schemas.microsoft.com/office/powerpoint/2010/main" val="29246211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2B4B8-8238-CFC8-41AC-18A019186E07}"/>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5363" name="Text Placeholder 15362">
                <a:extLst>
                  <a:ext uri="{FF2B5EF4-FFF2-40B4-BE49-F238E27FC236}">
                    <a16:creationId xmlns:a16="http://schemas.microsoft.com/office/drawing/2014/main" id="{364BAE80-950D-BF22-FB3E-C2A232D7424A}"/>
                  </a:ext>
                </a:extLst>
              </p:cNvPr>
              <p:cNvSpPr>
                <a:spLocks noGrp="1" noRot="1"/>
              </p:cNvSpPr>
              <p:nvPr>
                <p:ph type="body" idx="1"/>
              </p:nvPr>
            </p:nvSpPr>
            <p:spPr>
              <a:xfrm>
                <a:off x="185529" y="1583637"/>
                <a:ext cx="12006471" cy="4498975"/>
              </a:xfrm>
            </p:spPr>
            <p:txBody>
              <a:bodyPr>
                <a:normAutofit lnSpcReduction="10000"/>
              </a:bodyPr>
              <a:lstStyle/>
              <a:p>
                <a:pPr marL="1066800" lvl="1" indent="-533400">
                  <a:lnSpc>
                    <a:spcPct val="90000"/>
                  </a:lnSpc>
                  <a:buFont typeface="Wingdings" panose="05000000000000000000" pitchFamily="2" charset="2"/>
                  <a:buChar char="§"/>
                  <a:tabLst>
                    <a:tab pos="354330" algn="l"/>
                  </a:tabLst>
                </a:pPr>
                <a:endParaRPr lang="cs-CZ" sz="1050" b="1" noProof="0" dirty="0"/>
              </a:p>
              <a:p>
                <a:pPr marL="546100" indent="-457200">
                  <a:lnSpc>
                    <a:spcPct val="90000"/>
                  </a:lnSpc>
                  <a:buSzPct val="100000"/>
                  <a:buFont typeface="Wingdings" panose="05000000000000000000" pitchFamily="2" charset="2"/>
                  <a:buChar char="§"/>
                  <a:tabLst>
                    <a:tab pos="354330" algn="l"/>
                  </a:tabLst>
                </a:pPr>
                <a:r>
                  <a:rPr lang="cs-CZ" sz="2400" b="1" noProof="0" dirty="0">
                    <a:ea typeface="Arial" panose="020B0604020202020204" pitchFamily="34" charset="0"/>
                  </a:rPr>
                  <a:t>Firma</a:t>
                </a:r>
              </a:p>
              <a:p>
                <a:pPr marL="546100" indent="-457200">
                  <a:lnSpc>
                    <a:spcPct val="90000"/>
                  </a:lnSpc>
                  <a:buSzPct val="100000"/>
                  <a:buFont typeface="+mj-lt"/>
                  <a:buAutoNum type="arabicPeriod"/>
                  <a:tabLst>
                    <a:tab pos="354330" algn="l"/>
                  </a:tabLst>
                </a:pPr>
                <a:r>
                  <a:rPr lang="cs-CZ" sz="2400" b="1" noProof="0" dirty="0">
                    <a:ea typeface="Arial" panose="020B0604020202020204" pitchFamily="34" charset="0"/>
                  </a:rPr>
                  <a:t>Na trhu výstupu –  postavení monopolu, oligopolu na monopolistickém trhu, </a:t>
                </a:r>
              </a:p>
              <a:p>
                <a:pPr marL="546100" indent="-457200">
                  <a:lnSpc>
                    <a:spcPct val="90000"/>
                  </a:lnSpc>
                  <a:buSzPct val="100000"/>
                  <a:buFont typeface="+mj-lt"/>
                  <a:buAutoNum type="arabicPeriod"/>
                  <a:tabLst>
                    <a:tab pos="354330" algn="l"/>
                  </a:tabLst>
                </a:pPr>
                <a:r>
                  <a:rPr lang="cs-CZ" sz="2400" b="1" noProof="0" dirty="0">
                    <a:ea typeface="Arial" panose="020B0604020202020204" pitchFamily="34" charset="0"/>
                  </a:rPr>
                  <a:t>jedna z velkého počtu firem poptávat práci na její dokonale konkurenční trh. </a:t>
                </a:r>
              </a:p>
              <a:p>
                <a:pPr marL="546100" indent="-457200">
                  <a:lnSpc>
                    <a:spcPct val="90000"/>
                  </a:lnSpc>
                  <a:buSzPct val="100000"/>
                  <a:buFont typeface="Wingdings" panose="05000000000000000000" pitchFamily="2" charset="2"/>
                  <a:buChar char="§"/>
                  <a:tabLst>
                    <a:tab pos="354330" algn="l"/>
                  </a:tabLst>
                </a:pPr>
                <a:endParaRPr lang="cs-CZ" sz="2400" b="1" noProof="0" dirty="0">
                  <a:ea typeface="Arial" panose="020B0604020202020204" pitchFamily="34" charset="0"/>
                </a:endParaRPr>
              </a:p>
              <a:p>
                <a:pPr marL="546100" indent="-457200">
                  <a:lnSpc>
                    <a:spcPct val="90000"/>
                  </a:lnSpc>
                  <a:buSzPct val="100000"/>
                  <a:buFont typeface="Wingdings" panose="05000000000000000000" pitchFamily="2" charset="2"/>
                  <a:buChar char="§"/>
                  <a:tabLst>
                    <a:tab pos="354330" algn="l"/>
                  </a:tabLst>
                </a:pPr>
                <a:r>
                  <a:rPr lang="cs-CZ" sz="2400" b="1" noProof="0" dirty="0">
                    <a:ea typeface="Arial" panose="020B0604020202020204" pitchFamily="34" charset="0"/>
                  </a:rPr>
                  <a:t>Na jedné straně může ovlivnit cenu svého výstupu, který prodává, ale na druhé straně nemůže ovlivnit cenu práce, kterou kupuje. </a:t>
                </a:r>
              </a:p>
              <a:p>
                <a:pPr marL="546100" indent="-457200">
                  <a:lnSpc>
                    <a:spcPct val="90000"/>
                  </a:lnSpc>
                  <a:buSzPct val="100000"/>
                  <a:buFont typeface="+mj-lt"/>
                  <a:buAutoNum type="arabicPeriod"/>
                  <a:tabLst>
                    <a:tab pos="354330" algn="l"/>
                  </a:tabLst>
                </a:pPr>
                <a:r>
                  <a:rPr lang="cs-CZ" sz="2400" b="1" noProof="0" dirty="0">
                    <a:ea typeface="Arial" panose="020B0604020202020204" pitchFamily="34" charset="0"/>
                  </a:rPr>
                  <a:t>Na trhu výstupu = CENOVÝM TVŮRCE, </a:t>
                </a:r>
              </a:p>
              <a:p>
                <a:pPr marL="546100" indent="-457200">
                  <a:lnSpc>
                    <a:spcPct val="90000"/>
                  </a:lnSpc>
                  <a:buSzPct val="100000"/>
                  <a:buFont typeface="+mj-lt"/>
                  <a:buAutoNum type="arabicPeriod"/>
                  <a:tabLst>
                    <a:tab pos="354330" algn="l"/>
                  </a:tabLst>
                </a:pPr>
                <a:r>
                  <a:rPr lang="cs-CZ" sz="2400" b="1" noProof="0" dirty="0">
                    <a:ea typeface="Arial" panose="020B0604020202020204" pitchFamily="34" charset="0"/>
                  </a:rPr>
                  <a:t>Na trhu vstupů = CENOVÝ PŘÍJEMCE. </a:t>
                </a:r>
                <a:r>
                  <a:rPr lang="cs-CZ" sz="2400" b="1" dirty="0"/>
                  <a:t>=&gt; =&gt; =&gt; =&gt; =&gt;</a:t>
                </a:r>
              </a:p>
              <a:p>
                <a:pPr marL="546100" indent="-457200">
                  <a:lnSpc>
                    <a:spcPct val="90000"/>
                  </a:lnSpc>
                  <a:buSzPct val="100000"/>
                  <a:tabLst>
                    <a:tab pos="354330" algn="l"/>
                  </a:tabLst>
                </a:pPr>
                <a:r>
                  <a:rPr lang="cs-CZ" sz="2400" b="1" noProof="0" dirty="0">
                    <a:highlight>
                      <a:srgbClr val="FFFF00"/>
                    </a:highlight>
                    <a:ea typeface="Arial" panose="020B0604020202020204" pitchFamily="34" charset="0"/>
                  </a:rPr>
                  <a:t>Klesající individuální poptávková křivky po produkci firmy: </a:t>
                </a:r>
                <a:r>
                  <a:rPr lang="cs-CZ" sz="2400" b="1" noProof="0" dirty="0">
                    <a:ea typeface="Arial" panose="020B0604020202020204" pitchFamily="34" charset="0"/>
                  </a:rPr>
                  <a:t>firma snižuje cenu své produkce, aby prodala její dodatečnou jednotku: současně znamená klesající mezní příjem (</a:t>
                </a:r>
                <a14:m>
                  <m:oMath xmlns:m="http://schemas.openxmlformats.org/officeDocument/2006/math">
                    <m:sSub>
                      <m:sSubPr>
                        <m:ctrlPr>
                          <a:rPr lang="cs-CZ" sz="2400" b="1" i="1" smtClean="0">
                            <a:solidFill>
                              <a:schemeClr val="tx1"/>
                            </a:solidFill>
                            <a:latin typeface="Cambria Math" panose="02040503050406030204" pitchFamily="18" charset="0"/>
                          </a:rPr>
                        </m:ctrlPr>
                      </m:sSubPr>
                      <m:e>
                        <m:r>
                          <a:rPr lang="cs-CZ" sz="2400" b="1" i="1">
                            <a:solidFill>
                              <a:schemeClr val="tx1"/>
                            </a:solidFill>
                            <a:latin typeface="Cambria Math" panose="02040503050406030204" pitchFamily="18" charset="0"/>
                          </a:rPr>
                          <m:t>𝑴𝑹</m:t>
                        </m:r>
                      </m:e>
                      <m:sub>
                        <m:r>
                          <a:rPr lang="cs-CZ" sz="2400" b="1" i="1" smtClean="0">
                            <a:solidFill>
                              <a:schemeClr val="tx1"/>
                            </a:solidFill>
                            <a:latin typeface="Cambria Math" panose="02040503050406030204" pitchFamily="18" charset="0"/>
                          </a:rPr>
                          <m:t>𝑨</m:t>
                        </m:r>
                      </m:sub>
                    </m:sSub>
                  </m:oMath>
                </a14:m>
                <a:r>
                  <a:rPr lang="cs-CZ" sz="2400" b="1" dirty="0"/>
                  <a:t> </a:t>
                </a:r>
                <a:r>
                  <a:rPr lang="cs-CZ" sz="2400" b="1" noProof="0" dirty="0">
                    <a:ea typeface="Arial" panose="020B0604020202020204" pitchFamily="34" charset="0"/>
                  </a:rPr>
                  <a:t>), který je nižší než cena (</a:t>
                </a:r>
                <a14:m>
                  <m:oMath xmlns:m="http://schemas.openxmlformats.org/officeDocument/2006/math">
                    <m:sSub>
                      <m:sSubPr>
                        <m:ctrlPr>
                          <a:rPr lang="cs-CZ" sz="2400" b="1" i="1">
                            <a:solidFill>
                              <a:schemeClr val="tx1"/>
                            </a:solidFill>
                            <a:latin typeface="Cambria Math" panose="02040503050406030204" pitchFamily="18" charset="0"/>
                          </a:rPr>
                        </m:ctrlPr>
                      </m:sSubPr>
                      <m:e>
                        <m:r>
                          <a:rPr lang="cs-CZ" sz="2400" b="1" i="1" smtClean="0">
                            <a:solidFill>
                              <a:schemeClr val="tx1"/>
                            </a:solidFill>
                            <a:latin typeface="Cambria Math" panose="02040503050406030204" pitchFamily="18" charset="0"/>
                          </a:rPr>
                          <m:t>𝑷</m:t>
                        </m:r>
                      </m:e>
                      <m:sub>
                        <m:r>
                          <a:rPr lang="cs-CZ" sz="2400" b="1" i="1">
                            <a:solidFill>
                              <a:schemeClr val="tx1"/>
                            </a:solidFill>
                            <a:latin typeface="Cambria Math" panose="02040503050406030204" pitchFamily="18" charset="0"/>
                          </a:rPr>
                          <m:t>𝑨</m:t>
                        </m:r>
                      </m:sub>
                    </m:sSub>
                  </m:oMath>
                </a14:m>
                <a:r>
                  <a:rPr lang="cs-CZ" sz="2400" b="1" dirty="0"/>
                  <a:t> </a:t>
                </a:r>
                <a:r>
                  <a:rPr lang="cs-CZ" sz="2400" b="1" noProof="0" dirty="0">
                    <a:ea typeface="Arial" panose="020B0604020202020204" pitchFamily="34" charset="0"/>
                  </a:rPr>
                  <a:t>).</a:t>
                </a:r>
              </a:p>
              <a:p>
                <a:pPr marL="546100" indent="-457200">
                  <a:lnSpc>
                    <a:spcPct val="90000"/>
                  </a:lnSpc>
                  <a:buSzPct val="100000"/>
                  <a:tabLst>
                    <a:tab pos="354330" algn="l"/>
                  </a:tabLst>
                </a:pPr>
                <a:r>
                  <a:rPr lang="cs-CZ" sz="2400" b="1" dirty="0"/>
                  <a:t>=&gt;</a:t>
                </a:r>
                <a:r>
                  <a:rPr lang="cs-CZ" sz="2400" b="1" dirty="0">
                    <a:solidFill>
                      <a:schemeClr val="tx1"/>
                    </a:solidFill>
                  </a:rPr>
                  <a:t> </a:t>
                </a:r>
                <a14:m>
                  <m:oMath xmlns:m="http://schemas.openxmlformats.org/officeDocument/2006/math">
                    <m:sSub>
                      <m:sSubPr>
                        <m:ctrlPr>
                          <a:rPr lang="cs-CZ" sz="2400" b="1" i="1" smtClean="0">
                            <a:solidFill>
                              <a:schemeClr val="tx1"/>
                            </a:solidFill>
                            <a:latin typeface="Cambria Math" panose="02040503050406030204" pitchFamily="18" charset="0"/>
                          </a:rPr>
                        </m:ctrlPr>
                      </m:sSubPr>
                      <m:e>
                        <m:r>
                          <a:rPr lang="cs-CZ" sz="2400" b="1" i="1" smtClean="0">
                            <a:solidFill>
                              <a:schemeClr val="tx1"/>
                            </a:solidFill>
                            <a:latin typeface="Cambria Math" panose="02040503050406030204" pitchFamily="18" charset="0"/>
                          </a:rPr>
                          <m:t>𝑴𝑹𝑷</m:t>
                        </m:r>
                      </m:e>
                      <m:sub>
                        <m:r>
                          <a:rPr lang="cs-CZ" sz="2400" b="1" i="1" smtClean="0">
                            <a:solidFill>
                              <a:schemeClr val="tx1"/>
                            </a:solidFill>
                            <a:latin typeface="Cambria Math" panose="02040503050406030204" pitchFamily="18" charset="0"/>
                          </a:rPr>
                          <m:t>𝑳</m:t>
                        </m:r>
                      </m:sub>
                    </m:sSub>
                  </m:oMath>
                </a14:m>
                <a:r>
                  <a:rPr lang="cs-CZ" sz="2400" b="1" dirty="0"/>
                  <a:t> NDK firmy nižší než </a:t>
                </a:r>
                <a14:m>
                  <m:oMath xmlns:m="http://schemas.openxmlformats.org/officeDocument/2006/math">
                    <m:sSub>
                      <m:sSubPr>
                        <m:ctrlPr>
                          <a:rPr lang="cs-CZ" sz="2400" b="1" i="1">
                            <a:solidFill>
                              <a:schemeClr val="tx1"/>
                            </a:solidFill>
                            <a:latin typeface="Cambria Math" panose="02040503050406030204" pitchFamily="18" charset="0"/>
                          </a:rPr>
                        </m:ctrlPr>
                      </m:sSubPr>
                      <m:e>
                        <m:r>
                          <a:rPr lang="cs-CZ" sz="2400" b="1" i="1">
                            <a:solidFill>
                              <a:schemeClr val="tx1"/>
                            </a:solidFill>
                            <a:latin typeface="Cambria Math" panose="02040503050406030204" pitchFamily="18" charset="0"/>
                          </a:rPr>
                          <m:t>𝑴𝑹𝑷</m:t>
                        </m:r>
                      </m:e>
                      <m:sub>
                        <m:r>
                          <a:rPr lang="cs-CZ" sz="2400" b="1" i="1">
                            <a:solidFill>
                              <a:schemeClr val="tx1"/>
                            </a:solidFill>
                            <a:latin typeface="Cambria Math" panose="02040503050406030204" pitchFamily="18" charset="0"/>
                          </a:rPr>
                          <m:t>𝑳</m:t>
                        </m:r>
                      </m:sub>
                    </m:sSub>
                  </m:oMath>
                </a14:m>
                <a:r>
                  <a:rPr lang="cs-CZ" sz="2400" b="1" dirty="0"/>
                  <a:t> DK firmy. </a:t>
                </a:r>
              </a:p>
            </p:txBody>
          </p:sp>
        </mc:Choice>
        <mc:Fallback>
          <p:sp>
            <p:nvSpPr>
              <p:cNvPr id="15363" name="Text Placeholder 15362">
                <a:extLst>
                  <a:ext uri="{FF2B5EF4-FFF2-40B4-BE49-F238E27FC236}">
                    <a16:creationId xmlns:a16="http://schemas.microsoft.com/office/drawing/2014/main" id="{364BAE80-950D-BF22-FB3E-C2A232D7424A}"/>
                  </a:ext>
                </a:extLst>
              </p:cNvPr>
              <p:cNvSpPr>
                <a:spLocks noGrp="1" noRot="1" noChangeAspect="1" noMove="1" noResize="1" noEditPoints="1" noAdjustHandles="1" noChangeArrowheads="1" noChangeShapeType="1" noTextEdit="1"/>
              </p:cNvSpPr>
              <p:nvPr>
                <p:ph type="body" idx="1"/>
              </p:nvPr>
            </p:nvSpPr>
            <p:spPr>
              <a:xfrm>
                <a:off x="185529" y="1583637"/>
                <a:ext cx="12006471" cy="4498975"/>
              </a:xfrm>
              <a:blipFill>
                <a:blip r:embed="rId3"/>
                <a:stretch>
                  <a:fillRect l="-51" b="-3117"/>
                </a:stretch>
              </a:blipFill>
            </p:spPr>
            <p:txBody>
              <a:bodyPr/>
              <a:lstStyle/>
              <a:p>
                <a:r>
                  <a:rPr lang="en-GB">
                    <a:noFill/>
                  </a:rPr>
                  <a:t> </a:t>
                </a:r>
              </a:p>
            </p:txBody>
          </p:sp>
        </mc:Fallback>
      </mc:AlternateContent>
      <p:sp>
        <p:nvSpPr>
          <p:cNvPr id="15364" name="Rectangles 15363">
            <a:extLst>
              <a:ext uri="{FF2B5EF4-FFF2-40B4-BE49-F238E27FC236}">
                <a16:creationId xmlns:a16="http://schemas.microsoft.com/office/drawing/2014/main" id="{B39F45D0-4B4A-7DAF-1AE9-95F1008712EF}"/>
              </a:ext>
            </a:extLst>
          </p:cNvPr>
          <p:cNvSpPr/>
          <p:nvPr/>
        </p:nvSpPr>
        <p:spPr>
          <a:xfrm>
            <a:off x="1524000" y="0"/>
            <a:ext cx="9144000" cy="0"/>
          </a:xfrm>
          <a:prstGeom prst="rect">
            <a:avLst/>
          </a:prstGeom>
          <a:noFill/>
          <a:ln w="9525">
            <a:noFill/>
          </a:ln>
        </p:spPr>
        <p:txBody>
          <a:bodyPr/>
          <a:lstStyle/>
          <a:p>
            <a:endParaRPr lang="en-US"/>
          </a:p>
        </p:txBody>
      </p:sp>
      <p:sp>
        <p:nvSpPr>
          <p:cNvPr id="15365" name="Rectangles 15364">
            <a:extLst>
              <a:ext uri="{FF2B5EF4-FFF2-40B4-BE49-F238E27FC236}">
                <a16:creationId xmlns:a16="http://schemas.microsoft.com/office/drawing/2014/main" id="{D53442CD-0C50-2D1F-4162-067B620556CE}"/>
              </a:ext>
            </a:extLst>
          </p:cNvPr>
          <p:cNvSpPr/>
          <p:nvPr/>
        </p:nvSpPr>
        <p:spPr>
          <a:xfrm>
            <a:off x="1524000" y="0"/>
            <a:ext cx="9144000" cy="0"/>
          </a:xfrm>
          <a:prstGeom prst="rect">
            <a:avLst/>
          </a:prstGeom>
          <a:noFill/>
          <a:ln w="9525">
            <a:noFill/>
          </a:ln>
        </p:spPr>
        <p:txBody>
          <a:bodyPr/>
          <a:lstStyle/>
          <a:p>
            <a:endParaRPr lang="en-US"/>
          </a:p>
        </p:txBody>
      </p:sp>
      <p:sp>
        <p:nvSpPr>
          <p:cNvPr id="15367" name="Rectangles 15366">
            <a:extLst>
              <a:ext uri="{FF2B5EF4-FFF2-40B4-BE49-F238E27FC236}">
                <a16:creationId xmlns:a16="http://schemas.microsoft.com/office/drawing/2014/main" id="{B271E9BC-CBBF-7D23-B930-2799C3259BB6}"/>
              </a:ext>
            </a:extLst>
          </p:cNvPr>
          <p:cNvSpPr/>
          <p:nvPr/>
        </p:nvSpPr>
        <p:spPr>
          <a:xfrm>
            <a:off x="609601" y="457201"/>
            <a:ext cx="1139687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C0C0C0"/>
                  </a:outerShdw>
                </a:effectLst>
                <a:latin typeface="Tahoma" panose="020B0604030504040204" pitchFamily="34" charset="0"/>
              </a:defRPr>
            </a:lvl1pPr>
          </a:lstStyle>
          <a:p>
            <a:pPr marL="514350" lvl="0" indent="-514350">
              <a:buFont typeface="+mj-lt"/>
              <a:buAutoNum type="arabicPeriod" startAt="2"/>
            </a:pPr>
            <a:r>
              <a:rPr lang="en-GB" sz="2400" b="1" dirty="0">
                <a:solidFill>
                  <a:srgbClr val="FF0000"/>
                </a:solidFill>
              </a:rPr>
              <a:t>POPTÁVKA FIRMY, PRODÁVAJÍCÍ SVŮJ VÝSTUP NA NEDOKONALE KONKURENČNÍM TRHU</a:t>
            </a:r>
          </a:p>
        </p:txBody>
      </p:sp>
    </p:spTree>
    <p:extLst>
      <p:ext uri="{BB962C8B-B14F-4D97-AF65-F5344CB8AC3E}">
        <p14:creationId xmlns:p14="http://schemas.microsoft.com/office/powerpoint/2010/main" val="391851800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DA599-B4EA-30AB-FE15-D42B32903CCF}"/>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5363" name="Text Placeholder 15362">
                <a:extLst>
                  <a:ext uri="{FF2B5EF4-FFF2-40B4-BE49-F238E27FC236}">
                    <a16:creationId xmlns:a16="http://schemas.microsoft.com/office/drawing/2014/main" id="{B5A593FF-726D-8ECA-C132-22D41B979B72}"/>
                  </a:ext>
                </a:extLst>
              </p:cNvPr>
              <p:cNvSpPr>
                <a:spLocks noGrp="1" noRot="1"/>
              </p:cNvSpPr>
              <p:nvPr>
                <p:ph type="body" idx="1"/>
              </p:nvPr>
            </p:nvSpPr>
            <p:spPr>
              <a:xfrm>
                <a:off x="371061" y="1749287"/>
                <a:ext cx="11396870" cy="4333325"/>
              </a:xfrm>
            </p:spPr>
            <p:txBody>
              <a:bodyPr>
                <a:normAutofit lnSpcReduction="10000"/>
              </a:bodyPr>
              <a:lstStyle/>
              <a:p>
                <a:pPr marL="1066800" lvl="1" indent="-533400">
                  <a:lnSpc>
                    <a:spcPct val="90000"/>
                  </a:lnSpc>
                  <a:buFont typeface="Wingdings" panose="05000000000000000000" pitchFamily="2" charset="2"/>
                  <a:buChar char="§"/>
                  <a:tabLst>
                    <a:tab pos="354330" algn="l"/>
                  </a:tabLst>
                </a:pPr>
                <a:endParaRPr lang="cs-CZ" sz="1000" b="1" noProof="0" dirty="0"/>
              </a:p>
              <a:p>
                <a:pPr marL="546100" indent="-457200">
                  <a:lnSpc>
                    <a:spcPct val="90000"/>
                  </a:lnSpc>
                  <a:buSzPct val="100000"/>
                  <a:buFont typeface="+mj-lt"/>
                  <a:buAutoNum type="arabicPeriod"/>
                  <a:tabLst>
                    <a:tab pos="354330" algn="l"/>
                  </a:tabLst>
                </a:pPr>
                <a14:m>
                  <m:oMath xmlns:m="http://schemas.openxmlformats.org/officeDocument/2006/math">
                    <m:sSub>
                      <m:sSubPr>
                        <m:ctrlPr>
                          <a:rPr lang="cs-CZ" sz="2000" b="1" i="1" smtClean="0">
                            <a:solidFill>
                              <a:schemeClr val="tx1"/>
                            </a:solidFill>
                            <a:latin typeface="Cambria Math" panose="02040503050406030204" pitchFamily="18" charset="0"/>
                          </a:rPr>
                        </m:ctrlPr>
                      </m:sSubPr>
                      <m:e>
                        <m:r>
                          <a:rPr lang="cs-CZ" sz="2000" b="1" i="1" smtClean="0">
                            <a:solidFill>
                              <a:schemeClr val="tx1"/>
                            </a:solidFill>
                            <a:latin typeface="Cambria Math" panose="02040503050406030204" pitchFamily="18" charset="0"/>
                          </a:rPr>
                          <m:t>𝑴𝑹𝑷</m:t>
                        </m:r>
                      </m:e>
                      <m:sub>
                        <m:r>
                          <a:rPr lang="cs-CZ" sz="2000" b="1" i="1" smtClean="0">
                            <a:solidFill>
                              <a:schemeClr val="tx1"/>
                            </a:solidFill>
                            <a:latin typeface="Cambria Math" panose="02040503050406030204" pitchFamily="18" charset="0"/>
                          </a:rPr>
                          <m:t>𝑳</m:t>
                        </m:r>
                      </m:sub>
                    </m:sSub>
                  </m:oMath>
                </a14:m>
                <a:r>
                  <a:rPr lang="cs-CZ" sz="2000" b="1" dirty="0"/>
                  <a:t> </a:t>
                </a:r>
                <a:r>
                  <a:rPr lang="cs-CZ" sz="2000" b="1" dirty="0">
                    <a:solidFill>
                      <a:srgbClr val="FF0000"/>
                    </a:solidFill>
                  </a:rPr>
                  <a:t>DK firmy </a:t>
                </a:r>
                <a:r>
                  <a:rPr lang="cs-CZ" sz="2000" b="1" dirty="0"/>
                  <a:t>na trhu statků – konstantní mezní příjem </a:t>
                </a:r>
                <a14:m>
                  <m:oMath xmlns:m="http://schemas.openxmlformats.org/officeDocument/2006/math">
                    <m:sSub>
                      <m:sSubPr>
                        <m:ctrlPr>
                          <a:rPr lang="cs-CZ" sz="2000" b="1" i="1">
                            <a:solidFill>
                              <a:schemeClr val="tx1"/>
                            </a:solidFill>
                            <a:latin typeface="Cambria Math" panose="02040503050406030204" pitchFamily="18" charset="0"/>
                          </a:rPr>
                        </m:ctrlPr>
                      </m:sSubPr>
                      <m:e>
                        <m:r>
                          <a:rPr lang="cs-CZ" sz="2000" b="1" i="1">
                            <a:solidFill>
                              <a:schemeClr val="tx1"/>
                            </a:solidFill>
                            <a:latin typeface="Cambria Math" panose="02040503050406030204" pitchFamily="18" charset="0"/>
                          </a:rPr>
                          <m:t>𝑴𝑹</m:t>
                        </m:r>
                      </m:e>
                      <m:sub>
                        <m:r>
                          <a:rPr lang="cs-CZ" sz="2000" b="1" i="1">
                            <a:solidFill>
                              <a:schemeClr val="tx1"/>
                            </a:solidFill>
                            <a:latin typeface="Cambria Math" panose="02040503050406030204" pitchFamily="18" charset="0"/>
                          </a:rPr>
                          <m:t>𝑨</m:t>
                        </m:r>
                      </m:sub>
                    </m:sSub>
                  </m:oMath>
                </a14:m>
                <a:r>
                  <a:rPr lang="cs-CZ" sz="2000" b="1" dirty="0"/>
                  <a:t> = </a:t>
                </a:r>
                <a14:m>
                  <m:oMath xmlns:m="http://schemas.openxmlformats.org/officeDocument/2006/math">
                    <m:sSub>
                      <m:sSubPr>
                        <m:ctrlPr>
                          <a:rPr lang="cs-CZ" sz="2000" b="1" i="1">
                            <a:solidFill>
                              <a:schemeClr val="tx1"/>
                            </a:solidFill>
                            <a:latin typeface="Cambria Math" panose="02040503050406030204" pitchFamily="18" charset="0"/>
                          </a:rPr>
                        </m:ctrlPr>
                      </m:sSubPr>
                      <m:e>
                        <m:r>
                          <a:rPr lang="cs-CZ" sz="2000" b="1" i="1">
                            <a:solidFill>
                              <a:schemeClr val="tx1"/>
                            </a:solidFill>
                            <a:latin typeface="Cambria Math" panose="02040503050406030204" pitchFamily="18" charset="0"/>
                          </a:rPr>
                          <m:t>𝑷</m:t>
                        </m:r>
                      </m:e>
                      <m:sub>
                        <m:r>
                          <a:rPr lang="cs-CZ" sz="2000" b="1" i="1">
                            <a:solidFill>
                              <a:schemeClr val="tx1"/>
                            </a:solidFill>
                            <a:latin typeface="Cambria Math" panose="02040503050406030204" pitchFamily="18" charset="0"/>
                          </a:rPr>
                          <m:t>𝑨</m:t>
                        </m:r>
                      </m:sub>
                    </m:sSub>
                  </m:oMath>
                </a14:m>
                <a:r>
                  <a:rPr lang="cs-CZ" sz="2000" b="1" dirty="0"/>
                  <a:t> a klesajícím </a:t>
                </a:r>
                <a14:m>
                  <m:oMath xmlns:m="http://schemas.openxmlformats.org/officeDocument/2006/math">
                    <m:sSub>
                      <m:sSubPr>
                        <m:ctrlPr>
                          <a:rPr lang="cs-CZ" sz="2000" b="1" i="1">
                            <a:solidFill>
                              <a:schemeClr val="tx1"/>
                            </a:solidFill>
                            <a:latin typeface="Cambria Math" panose="02040503050406030204" pitchFamily="18" charset="0"/>
                          </a:rPr>
                        </m:ctrlPr>
                      </m:sSubPr>
                      <m:e>
                        <m:r>
                          <a:rPr lang="cs-CZ" sz="2000" b="1" i="1">
                            <a:solidFill>
                              <a:schemeClr val="tx1"/>
                            </a:solidFill>
                            <a:latin typeface="Cambria Math" panose="02040503050406030204" pitchFamily="18" charset="0"/>
                          </a:rPr>
                          <m:t>𝑴𝑷</m:t>
                        </m:r>
                      </m:e>
                      <m:sub>
                        <m:r>
                          <a:rPr lang="cs-CZ" sz="2000" b="1" i="1">
                            <a:solidFill>
                              <a:schemeClr val="tx1"/>
                            </a:solidFill>
                            <a:latin typeface="Cambria Math" panose="02040503050406030204" pitchFamily="18" charset="0"/>
                          </a:rPr>
                          <m:t>𝑳</m:t>
                        </m:r>
                      </m:sub>
                    </m:sSub>
                  </m:oMath>
                </a14:m>
                <a:r>
                  <a:rPr lang="cs-CZ" sz="2000" b="1" dirty="0"/>
                  <a:t>,</a:t>
                </a:r>
              </a:p>
              <a:p>
                <a:pPr marL="546100" indent="-457200">
                  <a:lnSpc>
                    <a:spcPct val="90000"/>
                  </a:lnSpc>
                  <a:buSzPct val="100000"/>
                  <a:buFont typeface="+mj-lt"/>
                  <a:buAutoNum type="arabicPeriod"/>
                  <a:tabLst>
                    <a:tab pos="354330" algn="l"/>
                  </a:tabLst>
                </a:pPr>
                <a14:m>
                  <m:oMath xmlns:m="http://schemas.openxmlformats.org/officeDocument/2006/math">
                    <m:sSub>
                      <m:sSubPr>
                        <m:ctrlPr>
                          <a:rPr lang="cs-CZ" sz="2000" b="1" i="1">
                            <a:solidFill>
                              <a:schemeClr val="tx1"/>
                            </a:solidFill>
                            <a:latin typeface="Cambria Math" panose="02040503050406030204" pitchFamily="18" charset="0"/>
                          </a:rPr>
                        </m:ctrlPr>
                      </m:sSubPr>
                      <m:e>
                        <m:r>
                          <a:rPr lang="cs-CZ" sz="2000" b="1" i="1">
                            <a:solidFill>
                              <a:schemeClr val="tx1"/>
                            </a:solidFill>
                            <a:latin typeface="Cambria Math" panose="02040503050406030204" pitchFamily="18" charset="0"/>
                          </a:rPr>
                          <m:t>𝑴𝑹𝑷</m:t>
                        </m:r>
                      </m:e>
                      <m:sub>
                        <m:r>
                          <a:rPr lang="cs-CZ" sz="2000" b="1" i="1">
                            <a:solidFill>
                              <a:schemeClr val="tx1"/>
                            </a:solidFill>
                            <a:latin typeface="Cambria Math" panose="02040503050406030204" pitchFamily="18" charset="0"/>
                          </a:rPr>
                          <m:t>𝑳</m:t>
                        </m:r>
                      </m:sub>
                    </m:sSub>
                  </m:oMath>
                </a14:m>
                <a:r>
                  <a:rPr lang="cs-CZ" sz="2000" b="1" dirty="0"/>
                  <a:t> </a:t>
                </a:r>
                <a:r>
                  <a:rPr lang="cs-CZ" sz="2000" b="1" dirty="0">
                    <a:solidFill>
                      <a:srgbClr val="FF0000"/>
                    </a:solidFill>
                  </a:rPr>
                  <a:t>NDK firmy </a:t>
                </a:r>
                <a:r>
                  <a:rPr lang="cs-CZ" sz="2000" b="1" dirty="0"/>
                  <a:t>na trhu statků –  klesající mezní příjem: </a:t>
                </a:r>
                <a14:m>
                  <m:oMath xmlns:m="http://schemas.openxmlformats.org/officeDocument/2006/math">
                    <m:sSub>
                      <m:sSubPr>
                        <m:ctrlPr>
                          <a:rPr lang="cs-CZ" sz="2000" b="1" i="1">
                            <a:solidFill>
                              <a:schemeClr val="tx1"/>
                            </a:solidFill>
                            <a:latin typeface="Cambria Math" panose="02040503050406030204" pitchFamily="18" charset="0"/>
                          </a:rPr>
                        </m:ctrlPr>
                      </m:sSubPr>
                      <m:e>
                        <m:r>
                          <a:rPr lang="cs-CZ" sz="2000" b="1" i="1">
                            <a:solidFill>
                              <a:schemeClr val="tx1"/>
                            </a:solidFill>
                            <a:latin typeface="Cambria Math" panose="02040503050406030204" pitchFamily="18" charset="0"/>
                          </a:rPr>
                          <m:t>𝑴𝑹</m:t>
                        </m:r>
                      </m:e>
                      <m:sub>
                        <m:r>
                          <a:rPr lang="cs-CZ" sz="2000" b="1" i="1">
                            <a:solidFill>
                              <a:schemeClr val="tx1"/>
                            </a:solidFill>
                            <a:latin typeface="Cambria Math" panose="02040503050406030204" pitchFamily="18" charset="0"/>
                          </a:rPr>
                          <m:t>𝑨</m:t>
                        </m:r>
                      </m:sub>
                    </m:sSub>
                  </m:oMath>
                </a14:m>
                <a:r>
                  <a:rPr lang="cs-CZ" sz="2000" b="1" dirty="0"/>
                  <a:t> &lt; </a:t>
                </a:r>
                <a14:m>
                  <m:oMath xmlns:m="http://schemas.openxmlformats.org/officeDocument/2006/math">
                    <m:sSub>
                      <m:sSubPr>
                        <m:ctrlPr>
                          <a:rPr lang="cs-CZ" sz="2000" b="1" i="1">
                            <a:solidFill>
                              <a:schemeClr val="tx1"/>
                            </a:solidFill>
                            <a:latin typeface="Cambria Math" panose="02040503050406030204" pitchFamily="18" charset="0"/>
                          </a:rPr>
                        </m:ctrlPr>
                      </m:sSubPr>
                      <m:e>
                        <m:r>
                          <a:rPr lang="cs-CZ" sz="2000" b="1" i="1">
                            <a:solidFill>
                              <a:schemeClr val="tx1"/>
                            </a:solidFill>
                            <a:latin typeface="Cambria Math" panose="02040503050406030204" pitchFamily="18" charset="0"/>
                          </a:rPr>
                          <m:t>𝑷</m:t>
                        </m:r>
                      </m:e>
                      <m:sub>
                        <m:r>
                          <a:rPr lang="cs-CZ" sz="2000" b="1" i="1">
                            <a:solidFill>
                              <a:schemeClr val="tx1"/>
                            </a:solidFill>
                            <a:latin typeface="Cambria Math" panose="02040503050406030204" pitchFamily="18" charset="0"/>
                          </a:rPr>
                          <m:t>𝑨</m:t>
                        </m:r>
                      </m:sub>
                    </m:sSub>
                  </m:oMath>
                </a14:m>
                <a:r>
                  <a:rPr lang="cs-CZ" sz="2000" b="1" dirty="0"/>
                  <a:t>; klesající </a:t>
                </a:r>
                <a14:m>
                  <m:oMath xmlns:m="http://schemas.openxmlformats.org/officeDocument/2006/math">
                    <m:sSub>
                      <m:sSubPr>
                        <m:ctrlPr>
                          <a:rPr lang="cs-CZ" sz="2000" b="1" i="1">
                            <a:solidFill>
                              <a:schemeClr val="tx1"/>
                            </a:solidFill>
                            <a:latin typeface="Cambria Math" panose="02040503050406030204" pitchFamily="18" charset="0"/>
                          </a:rPr>
                        </m:ctrlPr>
                      </m:sSubPr>
                      <m:e>
                        <m:r>
                          <a:rPr lang="cs-CZ" sz="2000" b="1" i="1">
                            <a:solidFill>
                              <a:schemeClr val="tx1"/>
                            </a:solidFill>
                            <a:latin typeface="Cambria Math" panose="02040503050406030204" pitchFamily="18" charset="0"/>
                          </a:rPr>
                          <m:t>𝑴𝑷</m:t>
                        </m:r>
                      </m:e>
                      <m:sub>
                        <m:r>
                          <a:rPr lang="cs-CZ" sz="2000" b="1" i="1">
                            <a:solidFill>
                              <a:schemeClr val="tx1"/>
                            </a:solidFill>
                            <a:latin typeface="Cambria Math" panose="02040503050406030204" pitchFamily="18" charset="0"/>
                          </a:rPr>
                          <m:t>𝑳</m:t>
                        </m:r>
                      </m:sub>
                    </m:sSub>
                  </m:oMath>
                </a14:m>
                <a:r>
                  <a:rPr lang="cs-CZ" sz="2000" b="1" dirty="0"/>
                  <a:t>.</a:t>
                </a:r>
              </a:p>
              <a:p>
                <a:pPr marL="546100" indent="-457200">
                  <a:lnSpc>
                    <a:spcPct val="90000"/>
                  </a:lnSpc>
                  <a:buSzPct val="100000"/>
                  <a:tabLst>
                    <a:tab pos="354330" algn="l"/>
                  </a:tabLst>
                </a:pPr>
                <a:r>
                  <a:rPr lang="cs-CZ" sz="2000" b="1" dirty="0">
                    <a:solidFill>
                      <a:srgbClr val="FF0000"/>
                    </a:solidFill>
                  </a:rPr>
                  <a:t>=&gt; Křivka poptávky NDK firmy po práci leží pod křivkou poptávky DK firmy po práci a je strmější!</a:t>
                </a:r>
              </a:p>
              <a:p>
                <a:pPr marL="546100" indent="-457200">
                  <a:lnSpc>
                    <a:spcPct val="90000"/>
                  </a:lnSpc>
                  <a:buSzPct val="100000"/>
                  <a:tabLst>
                    <a:tab pos="354330" algn="l"/>
                  </a:tabLst>
                </a:pPr>
                <a:endParaRPr lang="cs-CZ" sz="2000" b="1" noProof="0" dirty="0">
                  <a:solidFill>
                    <a:srgbClr val="FF0000"/>
                  </a:solidFill>
                  <a:ea typeface="Arial" panose="020B0604020202020204" pitchFamily="34" charset="0"/>
                </a:endParaRPr>
              </a:p>
              <a:p>
                <a:pPr marL="546100" indent="-457200">
                  <a:lnSpc>
                    <a:spcPct val="90000"/>
                  </a:lnSpc>
                  <a:buSzPct val="100000"/>
                  <a:buFont typeface="Wingdings" panose="05000000000000000000" pitchFamily="2" charset="2"/>
                  <a:buChar char="v"/>
                  <a:tabLst>
                    <a:tab pos="354330" algn="l"/>
                  </a:tabLst>
                </a:pPr>
                <a:r>
                  <a:rPr lang="cs-CZ" sz="2400" b="1" dirty="0">
                    <a:solidFill>
                      <a:srgbClr val="FF0000"/>
                    </a:solidFill>
                    <a:ea typeface="Arial" panose="020B0604020202020204" pitchFamily="34" charset="0"/>
                  </a:rPr>
                  <a:t>Volba optimálního množství práce v krátkém a dlouhém období</a:t>
                </a:r>
              </a:p>
              <a:p>
                <a:pPr marL="546100" indent="-457200">
                  <a:lnSpc>
                    <a:spcPct val="90000"/>
                  </a:lnSpc>
                  <a:buSzPct val="100000"/>
                  <a:buFont typeface="+mj-lt"/>
                  <a:buAutoNum type="arabicPeriod"/>
                  <a:tabLst>
                    <a:tab pos="354330" algn="l"/>
                  </a:tabLst>
                </a:pPr>
                <a:r>
                  <a:rPr lang="cs-CZ" sz="2000" b="1" dirty="0"/>
                  <a:t>Krátkodobá poptávka po práci – odvození analogické jako u DK firmy: </a:t>
                </a:r>
                <a14:m>
                  <m:oMath xmlns:m="http://schemas.openxmlformats.org/officeDocument/2006/math">
                    <m:sSub>
                      <m:sSubPr>
                        <m:ctrlPr>
                          <a:rPr lang="cs-CZ" sz="1800" b="1" i="1" smtClean="0">
                            <a:solidFill>
                              <a:schemeClr val="tx1"/>
                            </a:solidFill>
                            <a:latin typeface="Cambria Math" panose="02040503050406030204" pitchFamily="18" charset="0"/>
                          </a:rPr>
                        </m:ctrlPr>
                      </m:sSubPr>
                      <m:e>
                        <m:r>
                          <a:rPr lang="cs-CZ" sz="1800" b="1" i="1" smtClean="0">
                            <a:solidFill>
                              <a:schemeClr val="tx1"/>
                            </a:solidFill>
                            <a:latin typeface="Cambria Math" panose="02040503050406030204" pitchFamily="18" charset="0"/>
                          </a:rPr>
                          <m:t>𝑴𝑹𝑷</m:t>
                        </m:r>
                      </m:e>
                      <m:sub>
                        <m:r>
                          <a:rPr lang="cs-CZ" sz="1800" b="1" i="1" smtClean="0">
                            <a:solidFill>
                              <a:schemeClr val="tx1"/>
                            </a:solidFill>
                            <a:latin typeface="Cambria Math" panose="02040503050406030204" pitchFamily="18" charset="0"/>
                          </a:rPr>
                          <m:t>𝑳</m:t>
                        </m:r>
                      </m:sub>
                    </m:sSub>
                    <m:r>
                      <a:rPr lang="cs-CZ" sz="1800" b="1" i="1" smtClean="0">
                        <a:solidFill>
                          <a:schemeClr val="tx1"/>
                        </a:solidFill>
                        <a:latin typeface="Cambria Math" panose="02040503050406030204" pitchFamily="18" charset="0"/>
                      </a:rPr>
                      <m:t>=</m:t>
                    </m:r>
                    <m:sSub>
                      <m:sSubPr>
                        <m:ctrlPr>
                          <a:rPr lang="cs-CZ" sz="1800" b="1" i="1" dirty="0">
                            <a:latin typeface="Cambria Math" panose="02040503050406030204" pitchFamily="18" charset="0"/>
                          </a:rPr>
                        </m:ctrlPr>
                      </m:sSubPr>
                      <m:e>
                        <m:r>
                          <a:rPr lang="cs-CZ" sz="1800" b="1" i="1" dirty="0">
                            <a:latin typeface="Cambria Math" panose="02040503050406030204" pitchFamily="18" charset="0"/>
                          </a:rPr>
                          <m:t>𝑴𝑭𝑪</m:t>
                        </m:r>
                      </m:e>
                      <m:sub>
                        <m:r>
                          <a:rPr lang="cs-CZ" sz="1800" b="1" i="1" dirty="0">
                            <a:latin typeface="Cambria Math" panose="02040503050406030204" pitchFamily="18" charset="0"/>
                          </a:rPr>
                          <m:t>𝑳</m:t>
                        </m:r>
                      </m:sub>
                    </m:sSub>
                  </m:oMath>
                </a14:m>
                <a:endParaRPr lang="cs-CZ" sz="1800" b="1" dirty="0"/>
              </a:p>
              <a:p>
                <a:pPr marL="546100" indent="-457200">
                  <a:lnSpc>
                    <a:spcPct val="90000"/>
                  </a:lnSpc>
                  <a:buSzPct val="100000"/>
                  <a:buFont typeface="+mj-lt"/>
                  <a:buAutoNum type="arabicPeriod"/>
                  <a:tabLst>
                    <a:tab pos="354330" algn="l"/>
                  </a:tabLst>
                </a:pPr>
                <a:r>
                  <a:rPr lang="cs-CZ" sz="2000" b="1" dirty="0"/>
                  <a:t>Dlouhodobá poptávka po práci – odvození analogické </a:t>
                </a:r>
                <a:r>
                  <a:rPr lang="cs-CZ" sz="2000" b="1" dirty="0">
                    <a:cs typeface="Arial" panose="020B0604020202020204" pitchFamily="34" charset="0"/>
                  </a:rPr>
                  <a:t>+ </a:t>
                </a:r>
                <a:r>
                  <a:rPr lang="cs-CZ" sz="2000" b="1" dirty="0">
                    <a:highlight>
                      <a:srgbClr val="FFFF00"/>
                    </a:highlight>
                    <a:cs typeface="Arial" panose="020B0604020202020204" pitchFamily="34" charset="0"/>
                  </a:rPr>
                  <a:t>PŘÍJMOVÝ EFEKT</a:t>
                </a:r>
              </a:p>
              <a:p>
                <a:pPr marL="546100" indent="-457200">
                  <a:lnSpc>
                    <a:spcPct val="90000"/>
                  </a:lnSpc>
                  <a:buSzPct val="100000"/>
                  <a:tabLst>
                    <a:tab pos="354330" algn="l"/>
                  </a:tabLst>
                </a:pPr>
                <a:endParaRPr lang="cs-CZ" sz="2000" b="1" dirty="0">
                  <a:highlight>
                    <a:srgbClr val="FFFF00"/>
                  </a:highlight>
                  <a:cs typeface="Arial" panose="020B0604020202020204" pitchFamily="34" charset="0"/>
                </a:endParaRPr>
              </a:p>
              <a:p>
                <a:pPr marL="546100" indent="-457200">
                  <a:lnSpc>
                    <a:spcPct val="90000"/>
                  </a:lnSpc>
                  <a:buSzPct val="100000"/>
                  <a:buFont typeface="Wingdings" panose="05000000000000000000" pitchFamily="2" charset="2"/>
                  <a:buChar char="§"/>
                  <a:tabLst>
                    <a:tab pos="354330" algn="l"/>
                  </a:tabLst>
                </a:pPr>
                <a:r>
                  <a:rPr lang="cs-CZ" sz="2000" b="1" dirty="0">
                    <a:highlight>
                      <a:srgbClr val="FFFF00"/>
                    </a:highlight>
                    <a:cs typeface="Arial" panose="020B0604020202020204" pitchFamily="34" charset="0"/>
                  </a:rPr>
                  <a:t>PŘÍJMOVÝ EFEKT</a:t>
                </a:r>
              </a:p>
              <a:p>
                <a:pPr marL="546100" indent="-457200">
                  <a:lnSpc>
                    <a:spcPct val="90000"/>
                  </a:lnSpc>
                  <a:buSzPct val="100000"/>
                  <a:buFont typeface="Wingdings" panose="05000000000000000000" pitchFamily="2" charset="2"/>
                  <a:buChar char="Ø"/>
                  <a:tabLst>
                    <a:tab pos="354330" algn="l"/>
                  </a:tabLst>
                </a:pPr>
                <a:r>
                  <a:rPr lang="cs-CZ" sz="2000" b="1" noProof="0" dirty="0">
                    <a:ea typeface="Arial" panose="020B0604020202020204" pitchFamily="34" charset="0"/>
                  </a:rPr>
                  <a:t>Důsledek klesající individuální poptávkové křivky po výstupu firmy a rychleji klesajícího </a:t>
                </a:r>
                <a14:m>
                  <m:oMath xmlns:m="http://schemas.openxmlformats.org/officeDocument/2006/math">
                    <m:sSub>
                      <m:sSubPr>
                        <m:ctrlPr>
                          <a:rPr lang="cs-CZ" sz="2000" b="1" i="1" smtClean="0">
                            <a:solidFill>
                              <a:schemeClr val="tx1"/>
                            </a:solidFill>
                            <a:latin typeface="Cambria Math" panose="02040503050406030204" pitchFamily="18" charset="0"/>
                          </a:rPr>
                        </m:ctrlPr>
                      </m:sSubPr>
                      <m:e>
                        <m:r>
                          <a:rPr lang="cs-CZ" sz="2000" b="1" i="1">
                            <a:solidFill>
                              <a:schemeClr val="tx1"/>
                            </a:solidFill>
                            <a:latin typeface="Cambria Math" panose="02040503050406030204" pitchFamily="18" charset="0"/>
                          </a:rPr>
                          <m:t>𝑴𝑹</m:t>
                        </m:r>
                      </m:e>
                      <m:sub>
                        <m:r>
                          <a:rPr lang="cs-CZ" sz="2000" b="1" i="1">
                            <a:solidFill>
                              <a:schemeClr val="tx1"/>
                            </a:solidFill>
                            <a:latin typeface="Cambria Math" panose="02040503050406030204" pitchFamily="18" charset="0"/>
                          </a:rPr>
                          <m:t>𝑨</m:t>
                        </m:r>
                      </m:sub>
                    </m:sSub>
                  </m:oMath>
                </a14:m>
                <a:r>
                  <a:rPr lang="cs-CZ" sz="2000" b="1" noProof="0" dirty="0">
                    <a:ea typeface="Arial" panose="020B0604020202020204" pitchFamily="34" charset="0"/>
                  </a:rPr>
                  <a:t>. </a:t>
                </a:r>
              </a:p>
              <a:p>
                <a:pPr marL="546100" indent="-457200">
                  <a:lnSpc>
                    <a:spcPct val="90000"/>
                  </a:lnSpc>
                  <a:buSzPct val="100000"/>
                  <a:buFont typeface="Wingdings" panose="05000000000000000000" pitchFamily="2" charset="2"/>
                  <a:buChar char="Ø"/>
                  <a:tabLst>
                    <a:tab pos="354330" algn="l"/>
                  </a:tabLst>
                </a:pPr>
                <a:r>
                  <a:rPr lang="cs-CZ" sz="2000" b="1" noProof="0" dirty="0">
                    <a:ea typeface="Arial" panose="020B0604020202020204" pitchFamily="34" charset="0"/>
                  </a:rPr>
                  <a:t>Pokles w </a:t>
                </a:r>
                <a:r>
                  <a:rPr lang="cs-CZ" sz="2000" b="1" dirty="0"/>
                  <a:t>=&gt; </a:t>
                </a:r>
                <a:r>
                  <a:rPr lang="cs-CZ" sz="2000" b="1" noProof="0" dirty="0">
                    <a:ea typeface="Arial" panose="020B0604020202020204" pitchFamily="34" charset="0"/>
                  </a:rPr>
                  <a:t>posun křivky MC doprava dolů </a:t>
                </a:r>
                <a:r>
                  <a:rPr lang="cs-CZ" sz="2000" b="1" dirty="0"/>
                  <a:t>=&gt; </a:t>
                </a:r>
                <a:r>
                  <a:rPr lang="cs-CZ" sz="2000" b="1" noProof="0" dirty="0">
                    <a:ea typeface="Arial" panose="020B0604020202020204" pitchFamily="34" charset="0"/>
                  </a:rPr>
                  <a:t>vznik nového průsečíku </a:t>
                </a:r>
                <a14:m>
                  <m:oMath xmlns:m="http://schemas.openxmlformats.org/officeDocument/2006/math">
                    <m:sSub>
                      <m:sSubPr>
                        <m:ctrlPr>
                          <a:rPr lang="cs-CZ" sz="2000" b="1" i="1" smtClean="0">
                            <a:solidFill>
                              <a:schemeClr val="tx1"/>
                            </a:solidFill>
                            <a:latin typeface="Cambria Math" panose="02040503050406030204" pitchFamily="18" charset="0"/>
                          </a:rPr>
                        </m:ctrlPr>
                      </m:sSubPr>
                      <m:e>
                        <m:r>
                          <a:rPr lang="cs-CZ" sz="2000" b="1" i="1">
                            <a:solidFill>
                              <a:schemeClr val="tx1"/>
                            </a:solidFill>
                            <a:latin typeface="Cambria Math" panose="02040503050406030204" pitchFamily="18" charset="0"/>
                          </a:rPr>
                          <m:t>𝑴𝑹</m:t>
                        </m:r>
                      </m:e>
                      <m:sub>
                        <m:r>
                          <a:rPr lang="cs-CZ" sz="2000" b="1" i="1">
                            <a:solidFill>
                              <a:schemeClr val="tx1"/>
                            </a:solidFill>
                            <a:latin typeface="Cambria Math" panose="02040503050406030204" pitchFamily="18" charset="0"/>
                          </a:rPr>
                          <m:t>𝑨</m:t>
                        </m:r>
                      </m:sub>
                    </m:sSub>
                  </m:oMath>
                </a14:m>
                <a:r>
                  <a:rPr lang="cs-CZ" sz="2000" b="1" noProof="0" dirty="0">
                    <a:ea typeface="Arial" panose="020B0604020202020204" pitchFamily="34" charset="0"/>
                  </a:rPr>
                  <a:t> s </a:t>
                </a:r>
                <a:r>
                  <a:rPr lang="cs-CZ" sz="2000" b="1" i="1" noProof="0" dirty="0">
                    <a:ea typeface="Arial" panose="020B0604020202020204" pitchFamily="34" charset="0"/>
                  </a:rPr>
                  <a:t>MC</a:t>
                </a:r>
                <a:r>
                  <a:rPr lang="cs-CZ" sz="2000" b="1" noProof="0" dirty="0">
                    <a:ea typeface="Arial" panose="020B0604020202020204" pitchFamily="34" charset="0"/>
                  </a:rPr>
                  <a:t>:</a:t>
                </a:r>
              </a:p>
              <a:p>
                <a:pPr marL="546100" indent="-457200">
                  <a:lnSpc>
                    <a:spcPct val="90000"/>
                  </a:lnSpc>
                  <a:buSzPct val="100000"/>
                  <a:buFont typeface="Wingdings" panose="05000000000000000000" pitchFamily="2" charset="2"/>
                  <a:buChar char="Ø"/>
                  <a:tabLst>
                    <a:tab pos="354330" algn="l"/>
                  </a:tabLst>
                </a:pPr>
                <a:r>
                  <a:rPr lang="cs-CZ" sz="2000" b="1" noProof="0" dirty="0">
                    <a:ea typeface="Arial" panose="020B0604020202020204" pitchFamily="34" charset="0"/>
                  </a:rPr>
                  <a:t> Vyšší objem optimálního výstupu –</a:t>
                </a:r>
                <a:r>
                  <a:rPr lang="cs-CZ" sz="2000" b="1" dirty="0">
                    <a:ea typeface="Arial" panose="020B0604020202020204" pitchFamily="34" charset="0"/>
                  </a:rPr>
                  <a:t> </a:t>
                </a:r>
                <a:r>
                  <a:rPr lang="cs-CZ" sz="2000" b="1" noProof="0" dirty="0">
                    <a:ea typeface="Arial" panose="020B0604020202020204" pitchFamily="34" charset="0"/>
                  </a:rPr>
                  <a:t>nižší cena </a:t>
                </a:r>
                <a14:m>
                  <m:oMath xmlns:m="http://schemas.openxmlformats.org/officeDocument/2006/math">
                    <m:sSub>
                      <m:sSubPr>
                        <m:ctrlPr>
                          <a:rPr lang="cs-CZ" sz="2000" b="1" i="1">
                            <a:solidFill>
                              <a:schemeClr val="tx1"/>
                            </a:solidFill>
                            <a:latin typeface="Cambria Math" panose="02040503050406030204" pitchFamily="18" charset="0"/>
                          </a:rPr>
                        </m:ctrlPr>
                      </m:sSubPr>
                      <m:e>
                        <m:r>
                          <a:rPr lang="cs-CZ" sz="2000" b="1" i="1">
                            <a:solidFill>
                              <a:schemeClr val="tx1"/>
                            </a:solidFill>
                            <a:latin typeface="Cambria Math" panose="02040503050406030204" pitchFamily="18" charset="0"/>
                          </a:rPr>
                          <m:t>𝑷</m:t>
                        </m:r>
                      </m:e>
                      <m:sub>
                        <m:r>
                          <a:rPr lang="cs-CZ" sz="2000" b="1" i="1">
                            <a:solidFill>
                              <a:schemeClr val="tx1"/>
                            </a:solidFill>
                            <a:latin typeface="Cambria Math" panose="02040503050406030204" pitchFamily="18" charset="0"/>
                          </a:rPr>
                          <m:t>𝑨</m:t>
                        </m:r>
                      </m:sub>
                    </m:sSub>
                  </m:oMath>
                </a14:m>
                <a:r>
                  <a:rPr lang="cs-CZ" sz="2000" b="1" dirty="0"/>
                  <a:t> </a:t>
                </a:r>
                <a:r>
                  <a:rPr lang="cs-CZ" sz="2000" b="1" noProof="0" dirty="0">
                    <a:ea typeface="Arial" panose="020B0604020202020204" pitchFamily="34" charset="0"/>
                  </a:rPr>
                  <a:t>a nižší mezní příjem </a:t>
                </a:r>
                <a14:m>
                  <m:oMath xmlns:m="http://schemas.openxmlformats.org/officeDocument/2006/math">
                    <m:sSub>
                      <m:sSubPr>
                        <m:ctrlPr>
                          <a:rPr lang="cs-CZ" sz="2000" b="1" i="1" smtClean="0">
                            <a:solidFill>
                              <a:schemeClr val="tx1"/>
                            </a:solidFill>
                            <a:latin typeface="Cambria Math" panose="02040503050406030204" pitchFamily="18" charset="0"/>
                          </a:rPr>
                        </m:ctrlPr>
                      </m:sSubPr>
                      <m:e>
                        <m:r>
                          <a:rPr lang="cs-CZ" sz="2000" b="1" i="1">
                            <a:solidFill>
                              <a:schemeClr val="tx1"/>
                            </a:solidFill>
                            <a:latin typeface="Cambria Math" panose="02040503050406030204" pitchFamily="18" charset="0"/>
                          </a:rPr>
                          <m:t>𝑴𝑹</m:t>
                        </m:r>
                      </m:e>
                      <m:sub>
                        <m:r>
                          <a:rPr lang="cs-CZ" sz="2000" b="1" i="1">
                            <a:solidFill>
                              <a:schemeClr val="tx1"/>
                            </a:solidFill>
                            <a:latin typeface="Cambria Math" panose="02040503050406030204" pitchFamily="18" charset="0"/>
                          </a:rPr>
                          <m:t>𝑨</m:t>
                        </m:r>
                      </m:sub>
                    </m:sSub>
                    <m:r>
                      <a:rPr lang="cs-CZ" sz="2000" b="1" i="0" smtClean="0">
                        <a:solidFill>
                          <a:schemeClr val="tx1"/>
                        </a:solidFill>
                        <a:latin typeface="Cambria Math" panose="02040503050406030204" pitchFamily="18" charset="0"/>
                      </a:rPr>
                      <m:t>.</m:t>
                    </m:r>
                  </m:oMath>
                </a14:m>
                <a:endParaRPr lang="cs-CZ" sz="2000" b="1" noProof="0" dirty="0">
                  <a:ea typeface="Arial" panose="020B0604020202020204" pitchFamily="34" charset="0"/>
                </a:endParaRPr>
              </a:p>
            </p:txBody>
          </p:sp>
        </mc:Choice>
        <mc:Fallback>
          <p:sp>
            <p:nvSpPr>
              <p:cNvPr id="15363" name="Text Placeholder 15362">
                <a:extLst>
                  <a:ext uri="{FF2B5EF4-FFF2-40B4-BE49-F238E27FC236}">
                    <a16:creationId xmlns:a16="http://schemas.microsoft.com/office/drawing/2014/main" id="{B5A593FF-726D-8ECA-C132-22D41B979B72}"/>
                  </a:ext>
                </a:extLst>
              </p:cNvPr>
              <p:cNvSpPr>
                <a:spLocks noGrp="1" noRot="1" noChangeAspect="1" noMove="1" noResize="1" noEditPoints="1" noAdjustHandles="1" noChangeArrowheads="1" noChangeShapeType="1" noTextEdit="1"/>
              </p:cNvSpPr>
              <p:nvPr>
                <p:ph type="body" idx="1"/>
              </p:nvPr>
            </p:nvSpPr>
            <p:spPr>
              <a:xfrm>
                <a:off x="371061" y="1749287"/>
                <a:ext cx="11396870" cy="4333325"/>
              </a:xfrm>
              <a:blipFill>
                <a:blip r:embed="rId3"/>
                <a:stretch>
                  <a:fillRect/>
                </a:stretch>
              </a:blipFill>
            </p:spPr>
            <p:txBody>
              <a:bodyPr/>
              <a:lstStyle/>
              <a:p>
                <a:r>
                  <a:rPr lang="en-GB">
                    <a:noFill/>
                  </a:rPr>
                  <a:t> </a:t>
                </a:r>
              </a:p>
            </p:txBody>
          </p:sp>
        </mc:Fallback>
      </mc:AlternateContent>
      <p:sp>
        <p:nvSpPr>
          <p:cNvPr id="15364" name="Rectangles 15363">
            <a:extLst>
              <a:ext uri="{FF2B5EF4-FFF2-40B4-BE49-F238E27FC236}">
                <a16:creationId xmlns:a16="http://schemas.microsoft.com/office/drawing/2014/main" id="{F1980EA4-A8FB-E48B-EE08-F269E774DB74}"/>
              </a:ext>
            </a:extLst>
          </p:cNvPr>
          <p:cNvSpPr/>
          <p:nvPr/>
        </p:nvSpPr>
        <p:spPr>
          <a:xfrm>
            <a:off x="1524000" y="0"/>
            <a:ext cx="9144000" cy="0"/>
          </a:xfrm>
          <a:prstGeom prst="rect">
            <a:avLst/>
          </a:prstGeom>
          <a:no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365" name="Rectangles 15364">
            <a:extLst>
              <a:ext uri="{FF2B5EF4-FFF2-40B4-BE49-F238E27FC236}">
                <a16:creationId xmlns:a16="http://schemas.microsoft.com/office/drawing/2014/main" id="{EA9E7F40-3919-FB4A-86DC-5AC28D0B4D01}"/>
              </a:ext>
            </a:extLst>
          </p:cNvPr>
          <p:cNvSpPr/>
          <p:nvPr/>
        </p:nvSpPr>
        <p:spPr>
          <a:xfrm>
            <a:off x="1524000" y="0"/>
            <a:ext cx="9144000" cy="0"/>
          </a:xfrm>
          <a:prstGeom prst="rect">
            <a:avLst/>
          </a:prstGeom>
          <a:no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367" name="Rectangles 15366">
            <a:extLst>
              <a:ext uri="{FF2B5EF4-FFF2-40B4-BE49-F238E27FC236}">
                <a16:creationId xmlns:a16="http://schemas.microsoft.com/office/drawing/2014/main" id="{B3B876AF-6229-E775-E906-FBA024CC3399}"/>
              </a:ext>
            </a:extLst>
          </p:cNvPr>
          <p:cNvSpPr/>
          <p:nvPr/>
        </p:nvSpPr>
        <p:spPr>
          <a:xfrm>
            <a:off x="609601" y="457201"/>
            <a:ext cx="1139687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C0C0C0"/>
                  </a:outerShdw>
                </a:effectLst>
                <a:latin typeface="Tahoma" panose="020B0604030504040204" pitchFamily="34" charset="0"/>
              </a:defRPr>
            </a:lvl1pPr>
          </a:lstStyle>
          <a:p>
            <a:pPr marL="514350" marR="0" lvl="0" indent="-514350" algn="ctr" defTabSz="914400" rtl="0" eaLnBrk="1" fontAlgn="base" latinLnBrk="0" hangingPunct="1">
              <a:lnSpc>
                <a:spcPct val="100000"/>
              </a:lnSpc>
              <a:spcBef>
                <a:spcPct val="0"/>
              </a:spcBef>
              <a:spcAft>
                <a:spcPct val="0"/>
              </a:spcAft>
              <a:buClrTx/>
              <a:buSzTx/>
              <a:buFont typeface="+mj-lt"/>
              <a:buAutoNum type="arabicPeriod" startAt="2"/>
              <a:tabLst/>
              <a:defRPr/>
            </a:pPr>
            <a:r>
              <a:rPr kumimoji="0" lang="en-GB" sz="2400" b="1" i="0" u="none" strike="noStrike" kern="1200" cap="none" spc="0" normalizeH="0" baseline="0" noProof="0" dirty="0">
                <a:ln>
                  <a:noFill/>
                </a:ln>
                <a:solidFill>
                  <a:srgbClr val="FF0000"/>
                </a:solidFill>
                <a:effectLst>
                  <a:outerShdw blurRad="38100" dist="38100" dir="2700000">
                    <a:srgbClr val="C0C0C0"/>
                  </a:outerShdw>
                </a:effectLst>
                <a:uLnTx/>
                <a:uFillTx/>
                <a:latin typeface="Tahoma" panose="020B0604030504040204" pitchFamily="34" charset="0"/>
                <a:ea typeface="+mn-ea"/>
                <a:cs typeface="+mn-cs"/>
              </a:rPr>
              <a:t>POPTÁVKA FIRMY, PRODÁVAJÍCÍ SVŮJ VÝSTUP NA NEDOKONALE KONKURENČNÍM TRHU</a:t>
            </a:r>
          </a:p>
        </p:txBody>
      </p:sp>
    </p:spTree>
    <p:extLst>
      <p:ext uri="{BB962C8B-B14F-4D97-AF65-F5344CB8AC3E}">
        <p14:creationId xmlns:p14="http://schemas.microsoft.com/office/powerpoint/2010/main" val="225246408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5363" name="Text Placeholder 15362"/>
              <p:cNvSpPr>
                <a:spLocks noGrp="1" noRot="1"/>
              </p:cNvSpPr>
              <p:nvPr>
                <p:ph type="body" idx="1"/>
              </p:nvPr>
            </p:nvSpPr>
            <p:spPr>
              <a:xfrm>
                <a:off x="185529" y="1600201"/>
                <a:ext cx="5261114" cy="5092147"/>
              </a:xfrm>
            </p:spPr>
            <p:txBody>
              <a:bodyPr>
                <a:normAutofit fontScale="62500" lnSpcReduction="20000"/>
              </a:bodyPr>
              <a:lstStyle/>
              <a:p>
                <a:pPr marL="546100" indent="-457200">
                  <a:lnSpc>
                    <a:spcPct val="90000"/>
                  </a:lnSpc>
                  <a:buSzPct val="100000"/>
                  <a:buFont typeface="Wingdings" panose="05000000000000000000" pitchFamily="2" charset="2"/>
                  <a:buChar char="v"/>
                  <a:tabLst>
                    <a:tab pos="354330" algn="l"/>
                  </a:tabLst>
                </a:pPr>
                <a:r>
                  <a:rPr lang="cs-CZ" sz="4100" b="1" noProof="0" dirty="0">
                    <a:solidFill>
                      <a:srgbClr val="FF0000"/>
                    </a:solidFill>
                  </a:rPr>
                  <a:t>Formování dlouhodobé poptávky firmy, která je na trhu výstupu tvůrcem ceny</a:t>
                </a:r>
              </a:p>
              <a:p>
                <a:pPr marL="546100" indent="-457200">
                  <a:lnSpc>
                    <a:spcPct val="90000"/>
                  </a:lnSpc>
                  <a:buSzPct val="100000"/>
                  <a:buFont typeface="Wingdings" panose="05000000000000000000" pitchFamily="2" charset="2"/>
                  <a:buChar char="§"/>
                  <a:tabLst>
                    <a:tab pos="354330" algn="l"/>
                  </a:tabLst>
                </a:pPr>
                <a:r>
                  <a:rPr lang="cs-CZ" sz="4100" noProof="0" dirty="0"/>
                  <a:t>Výsledek vzájemného působení </a:t>
                </a:r>
                <a:r>
                  <a:rPr lang="cs-CZ" sz="4100" b="1" noProof="0" dirty="0"/>
                  <a:t>čtyř efektů poklesu w:</a:t>
                </a:r>
              </a:p>
              <a:p>
                <a:pPr marL="546100" indent="-457200">
                  <a:lnSpc>
                    <a:spcPct val="90000"/>
                  </a:lnSpc>
                  <a:buSzPct val="100000"/>
                  <a:buFont typeface="Wingdings" panose="05000000000000000000" pitchFamily="2" charset="2"/>
                  <a:buChar char="Ø"/>
                  <a:tabLst>
                    <a:tab pos="354330" algn="l"/>
                  </a:tabLst>
                </a:pPr>
                <a:r>
                  <a:rPr lang="cs-CZ" sz="4100" noProof="0" dirty="0"/>
                  <a:t>posun křivky </a:t>
                </a:r>
                <a14:m>
                  <m:oMath xmlns:m="http://schemas.openxmlformats.org/officeDocument/2006/math">
                    <m:sSub>
                      <m:sSubPr>
                        <m:ctrlPr>
                          <a:rPr lang="cs-CZ" sz="4100" b="1" i="1" smtClean="0">
                            <a:solidFill>
                              <a:schemeClr val="tx1"/>
                            </a:solidFill>
                            <a:latin typeface="Cambria Math" panose="02040503050406030204" pitchFamily="18" charset="0"/>
                          </a:rPr>
                        </m:ctrlPr>
                      </m:sSubPr>
                      <m:e>
                        <m:r>
                          <a:rPr lang="cs-CZ" sz="4100" b="1" i="1" smtClean="0">
                            <a:solidFill>
                              <a:schemeClr val="tx1"/>
                            </a:solidFill>
                            <a:latin typeface="Cambria Math" panose="02040503050406030204" pitchFamily="18" charset="0"/>
                          </a:rPr>
                          <m:t>𝑴𝑹𝑷</m:t>
                        </m:r>
                      </m:e>
                      <m:sub>
                        <m:r>
                          <a:rPr lang="cs-CZ" sz="4100" b="1" i="1" smtClean="0">
                            <a:solidFill>
                              <a:schemeClr val="tx1"/>
                            </a:solidFill>
                            <a:latin typeface="Cambria Math" panose="02040503050406030204" pitchFamily="18" charset="0"/>
                          </a:rPr>
                          <m:t>𝑳</m:t>
                        </m:r>
                      </m:sub>
                    </m:sSub>
                  </m:oMath>
                </a14:m>
                <a:r>
                  <a:rPr lang="cs-CZ" sz="4100" noProof="0" dirty="0"/>
                  <a:t> nahoru. </a:t>
                </a:r>
              </a:p>
              <a:p>
                <a:pPr marL="546100" indent="-457200">
                  <a:lnSpc>
                    <a:spcPct val="90000"/>
                  </a:lnSpc>
                  <a:buSzPct val="100000"/>
                  <a:buFont typeface="Wingdings" panose="05000000000000000000" pitchFamily="2" charset="2"/>
                  <a:buChar char="§"/>
                  <a:tabLst>
                    <a:tab pos="354330" algn="l"/>
                  </a:tabLst>
                </a:pPr>
                <a:r>
                  <a:rPr lang="cs-CZ" sz="4100" b="1" dirty="0"/>
                  <a:t>=&gt; =&gt; =&gt;</a:t>
                </a:r>
                <a:endParaRPr lang="cs-CZ" sz="4100" b="1" dirty="0">
                  <a:highlight>
                    <a:srgbClr val="FFFF00"/>
                  </a:highlight>
                  <a:cs typeface="Arial" panose="020B0604020202020204" pitchFamily="34" charset="0"/>
                </a:endParaRPr>
              </a:p>
              <a:p>
                <a:pPr marL="546100" indent="-457200">
                  <a:lnSpc>
                    <a:spcPct val="90000"/>
                  </a:lnSpc>
                  <a:buSzPct val="100000"/>
                  <a:buFont typeface="Wingdings" panose="05000000000000000000" pitchFamily="2" charset="2"/>
                  <a:buChar char="§"/>
                  <a:tabLst>
                    <a:tab pos="354330" algn="l"/>
                  </a:tabLst>
                </a:pPr>
                <a:r>
                  <a:rPr lang="cs-CZ" sz="4100" b="1" dirty="0">
                    <a:highlight>
                      <a:srgbClr val="FFFF00"/>
                    </a:highlight>
                    <a:cs typeface="Arial" panose="020B0604020202020204" pitchFamily="34" charset="0"/>
                  </a:rPr>
                  <a:t>PŘÍJMOVÝ EFEKT: </a:t>
                </a:r>
                <a:r>
                  <a:rPr lang="cs-CZ" sz="4100" b="1" dirty="0"/>
                  <a:t>=&gt; </a:t>
                </a:r>
                <a:endParaRPr lang="cs-CZ" sz="4100" b="1" dirty="0">
                  <a:highlight>
                    <a:srgbClr val="FFFF00"/>
                  </a:highlight>
                  <a:cs typeface="Arial" panose="020B0604020202020204" pitchFamily="34" charset="0"/>
                </a:endParaRPr>
              </a:p>
              <a:p>
                <a:pPr marL="546100" indent="-457200">
                  <a:lnSpc>
                    <a:spcPct val="90000"/>
                  </a:lnSpc>
                  <a:buSzPct val="100000"/>
                  <a:buFont typeface="Wingdings" panose="05000000000000000000" pitchFamily="2" charset="2"/>
                  <a:buChar char="Ø"/>
                  <a:tabLst>
                    <a:tab pos="354330" algn="l"/>
                  </a:tabLst>
                </a:pPr>
                <a:r>
                  <a:rPr lang="cs-CZ" sz="4100" noProof="0" dirty="0"/>
                  <a:t>posun bude menší, než u DK firmy: </a:t>
                </a:r>
              </a:p>
              <a:p>
                <a:pPr marL="546100" indent="-457200">
                  <a:lnSpc>
                    <a:spcPct val="90000"/>
                  </a:lnSpc>
                  <a:buSzPct val="100000"/>
                  <a:buFont typeface="Wingdings" panose="05000000000000000000" pitchFamily="2" charset="2"/>
                  <a:buChar char="Ø"/>
                  <a:tabLst>
                    <a:tab pos="354330" algn="l"/>
                  </a:tabLst>
                </a:pPr>
                <a:r>
                  <a:rPr lang="cs-CZ" sz="4100" noProof="0" dirty="0"/>
                  <a:t>křivka </a:t>
                </a:r>
                <a14:m>
                  <m:oMath xmlns:m="http://schemas.openxmlformats.org/officeDocument/2006/math">
                    <m:sSub>
                      <m:sSubPr>
                        <m:ctrlPr>
                          <a:rPr lang="cs-CZ" sz="4100" b="1" i="1" smtClean="0">
                            <a:solidFill>
                              <a:schemeClr val="tx1"/>
                            </a:solidFill>
                            <a:highlight>
                              <a:srgbClr val="FFFF00"/>
                            </a:highlight>
                            <a:latin typeface="Cambria Math" panose="02040503050406030204" pitchFamily="18" charset="0"/>
                          </a:rPr>
                        </m:ctrlPr>
                      </m:sSubPr>
                      <m:e>
                        <m:r>
                          <a:rPr lang="cs-CZ" sz="4100" b="1" i="1">
                            <a:solidFill>
                              <a:schemeClr val="tx1"/>
                            </a:solidFill>
                            <a:highlight>
                              <a:srgbClr val="FFFF00"/>
                            </a:highlight>
                            <a:latin typeface="Cambria Math" panose="02040503050406030204" pitchFamily="18" charset="0"/>
                          </a:rPr>
                          <m:t>𝑴</m:t>
                        </m:r>
                        <m:r>
                          <a:rPr lang="cs-CZ" sz="4100" b="1" i="1" smtClean="0">
                            <a:solidFill>
                              <a:schemeClr val="tx1"/>
                            </a:solidFill>
                            <a:highlight>
                              <a:srgbClr val="FFFF00"/>
                            </a:highlight>
                            <a:latin typeface="Cambria Math" panose="02040503050406030204" pitchFamily="18" charset="0"/>
                          </a:rPr>
                          <m:t>𝑹</m:t>
                        </m:r>
                        <m:r>
                          <a:rPr lang="cs-CZ" sz="4100" b="1" i="1">
                            <a:solidFill>
                              <a:schemeClr val="tx1"/>
                            </a:solidFill>
                            <a:highlight>
                              <a:srgbClr val="FFFF00"/>
                            </a:highlight>
                            <a:latin typeface="Cambria Math" panose="02040503050406030204" pitchFamily="18" charset="0"/>
                          </a:rPr>
                          <m:t>𝑷</m:t>
                        </m:r>
                      </m:e>
                      <m:sub>
                        <m:r>
                          <a:rPr lang="cs-CZ" sz="4100" b="1" i="1">
                            <a:solidFill>
                              <a:schemeClr val="tx1"/>
                            </a:solidFill>
                            <a:highlight>
                              <a:srgbClr val="FFFF00"/>
                            </a:highlight>
                            <a:latin typeface="Cambria Math" panose="02040503050406030204" pitchFamily="18" charset="0"/>
                          </a:rPr>
                          <m:t>𝑳</m:t>
                        </m:r>
                        <m:r>
                          <a:rPr lang="cs-CZ" sz="4100" b="1" i="1" smtClean="0">
                            <a:solidFill>
                              <a:schemeClr val="tx1"/>
                            </a:solidFill>
                            <a:highlight>
                              <a:srgbClr val="FFFF00"/>
                            </a:highlight>
                            <a:latin typeface="Cambria Math" panose="02040503050406030204" pitchFamily="18" charset="0"/>
                          </a:rPr>
                          <m:t>𝟐</m:t>
                        </m:r>
                      </m:sub>
                    </m:sSub>
                  </m:oMath>
                </a14:m>
                <a:r>
                  <a:rPr lang="cs-CZ" sz="4100" noProof="0" dirty="0"/>
                  <a:t> blíže ke křivce </a:t>
                </a:r>
                <a14:m>
                  <m:oMath xmlns:m="http://schemas.openxmlformats.org/officeDocument/2006/math">
                    <m:sSub>
                      <m:sSubPr>
                        <m:ctrlPr>
                          <a:rPr lang="cs-CZ" sz="4100" b="1" i="1">
                            <a:solidFill>
                              <a:schemeClr val="tx1"/>
                            </a:solidFill>
                            <a:highlight>
                              <a:srgbClr val="FFFF00"/>
                            </a:highlight>
                            <a:latin typeface="Cambria Math" panose="02040503050406030204" pitchFamily="18" charset="0"/>
                          </a:rPr>
                        </m:ctrlPr>
                      </m:sSubPr>
                      <m:e>
                        <m:r>
                          <a:rPr lang="cs-CZ" sz="4100" b="1" i="1">
                            <a:solidFill>
                              <a:schemeClr val="tx1"/>
                            </a:solidFill>
                            <a:highlight>
                              <a:srgbClr val="FFFF00"/>
                            </a:highlight>
                            <a:latin typeface="Cambria Math" panose="02040503050406030204" pitchFamily="18" charset="0"/>
                          </a:rPr>
                          <m:t>𝑴</m:t>
                        </m:r>
                        <m:r>
                          <a:rPr lang="cs-CZ" sz="4100" b="1" i="1">
                            <a:solidFill>
                              <a:schemeClr val="tx1"/>
                            </a:solidFill>
                            <a:highlight>
                              <a:srgbClr val="FFFF00"/>
                            </a:highlight>
                            <a:latin typeface="Cambria Math" panose="02040503050406030204" pitchFamily="18" charset="0"/>
                          </a:rPr>
                          <m:t>𝑹</m:t>
                        </m:r>
                        <m:r>
                          <a:rPr lang="cs-CZ" sz="4100" b="1" i="1">
                            <a:solidFill>
                              <a:schemeClr val="tx1"/>
                            </a:solidFill>
                            <a:highlight>
                              <a:srgbClr val="FFFF00"/>
                            </a:highlight>
                            <a:latin typeface="Cambria Math" panose="02040503050406030204" pitchFamily="18" charset="0"/>
                          </a:rPr>
                          <m:t>𝑷</m:t>
                        </m:r>
                      </m:e>
                      <m:sub>
                        <m:r>
                          <a:rPr lang="cs-CZ" sz="4100" b="1" i="1">
                            <a:solidFill>
                              <a:schemeClr val="tx1"/>
                            </a:solidFill>
                            <a:highlight>
                              <a:srgbClr val="FFFF00"/>
                            </a:highlight>
                            <a:latin typeface="Cambria Math" panose="02040503050406030204" pitchFamily="18" charset="0"/>
                          </a:rPr>
                          <m:t>𝑳</m:t>
                        </m:r>
                        <m:r>
                          <a:rPr lang="cs-CZ" sz="4100" b="1" i="1" smtClean="0">
                            <a:solidFill>
                              <a:schemeClr val="tx1"/>
                            </a:solidFill>
                            <a:highlight>
                              <a:srgbClr val="FFFF00"/>
                            </a:highlight>
                            <a:latin typeface="Cambria Math" panose="02040503050406030204" pitchFamily="18" charset="0"/>
                          </a:rPr>
                          <m:t>𝟏</m:t>
                        </m:r>
                      </m:sub>
                    </m:sSub>
                  </m:oMath>
                </a14:m>
                <a:r>
                  <a:rPr lang="cs-CZ" sz="4100" noProof="0" dirty="0"/>
                  <a:t> </a:t>
                </a:r>
              </a:p>
              <a:p>
                <a:pPr marL="546100" indent="-457200">
                  <a:lnSpc>
                    <a:spcPct val="90000"/>
                  </a:lnSpc>
                  <a:buSzPct val="100000"/>
                  <a:buFont typeface="+mj-lt"/>
                  <a:buAutoNum type="arabicPeriod"/>
                  <a:tabLst>
                    <a:tab pos="354330" algn="l"/>
                  </a:tabLst>
                </a:pPr>
                <a:endParaRPr lang="cs-CZ" sz="1800" noProof="0" dirty="0">
                  <a:cs typeface="Arial" panose="020B0604020202020204" pitchFamily="34" charset="0"/>
                </a:endParaRPr>
              </a:p>
              <a:p>
                <a:pPr marL="546100" indent="-457200">
                  <a:lnSpc>
                    <a:spcPct val="90000"/>
                  </a:lnSpc>
                  <a:buSzPct val="100000"/>
                  <a:buFont typeface="+mj-lt"/>
                  <a:buAutoNum type="arabicPeriod"/>
                  <a:tabLst>
                    <a:tab pos="354330" algn="l"/>
                  </a:tabLst>
                </a:pPr>
                <a:endParaRPr lang="cs-CZ" sz="1800" noProof="0" dirty="0">
                  <a:cs typeface="Arial" panose="020B0604020202020204" pitchFamily="34" charset="0"/>
                </a:endParaRPr>
              </a:p>
              <a:p>
                <a:pPr marL="546100" indent="-457200">
                  <a:lnSpc>
                    <a:spcPct val="90000"/>
                  </a:lnSpc>
                  <a:buSzPct val="100000"/>
                  <a:buFont typeface="+mj-lt"/>
                  <a:buAutoNum type="arabicPeriod"/>
                  <a:tabLst>
                    <a:tab pos="354330" algn="l"/>
                  </a:tabLst>
                </a:pPr>
                <a:endParaRPr lang="cs-CZ" sz="1800" noProof="0" dirty="0">
                  <a:cs typeface="Arial" panose="020B0604020202020204" pitchFamily="34" charset="0"/>
                </a:endParaRPr>
              </a:p>
              <a:p>
                <a:pPr marL="546100" indent="-457200">
                  <a:lnSpc>
                    <a:spcPct val="90000"/>
                  </a:lnSpc>
                  <a:buSzPct val="100000"/>
                  <a:buFont typeface="+mj-lt"/>
                  <a:buAutoNum type="arabicPeriod"/>
                  <a:tabLst>
                    <a:tab pos="354330" algn="l"/>
                  </a:tabLst>
                </a:pPr>
                <a:endParaRPr lang="cs-CZ" sz="1800" noProof="0" dirty="0">
                  <a:cs typeface="Arial" panose="020B0604020202020204" pitchFamily="34" charset="0"/>
                </a:endParaRPr>
              </a:p>
              <a:p>
                <a:pPr marL="546100" indent="-457200">
                  <a:lnSpc>
                    <a:spcPct val="90000"/>
                  </a:lnSpc>
                  <a:buNone/>
                  <a:tabLst>
                    <a:tab pos="354330" algn="l"/>
                  </a:tabLst>
                </a:pPr>
                <a:r>
                  <a:rPr lang="cs-CZ" sz="1800" noProof="0" dirty="0">
                    <a:cs typeface="Arial" panose="020B0604020202020204" pitchFamily="34" charset="0"/>
                  </a:rPr>
                  <a:t>  </a:t>
                </a:r>
                <a:endParaRPr lang="cs-CZ" sz="1800" noProof="0" dirty="0">
                  <a:ea typeface="Arial" panose="020B0604020202020204" pitchFamily="34" charset="0"/>
                </a:endParaRPr>
              </a:p>
            </p:txBody>
          </p:sp>
        </mc:Choice>
        <mc:Fallback>
          <p:sp>
            <p:nvSpPr>
              <p:cNvPr id="15363" name="Text Placeholder 15362"/>
              <p:cNvSpPr>
                <a:spLocks noGrp="1" noRot="1" noChangeAspect="1" noMove="1" noResize="1" noEditPoints="1" noAdjustHandles="1" noChangeArrowheads="1" noChangeShapeType="1" noTextEdit="1"/>
              </p:cNvSpPr>
              <p:nvPr>
                <p:ph type="body" idx="1"/>
              </p:nvPr>
            </p:nvSpPr>
            <p:spPr>
              <a:xfrm>
                <a:off x="185529" y="1600201"/>
                <a:ext cx="5261114" cy="5092147"/>
              </a:xfrm>
              <a:blipFill>
                <a:blip r:embed="rId2"/>
                <a:stretch>
                  <a:fillRect t="-1557" r="-463"/>
                </a:stretch>
              </a:blipFill>
            </p:spPr>
            <p:txBody>
              <a:bodyPr/>
              <a:lstStyle/>
              <a:p>
                <a:r>
                  <a:rPr lang="en-GB">
                    <a:noFill/>
                  </a:rPr>
                  <a:t> </a:t>
                </a:r>
              </a:p>
            </p:txBody>
          </p:sp>
        </mc:Fallback>
      </mc:AlternateContent>
      <p:sp>
        <p:nvSpPr>
          <p:cNvPr id="15364" name="Rectangles 15363"/>
          <p:cNvSpPr/>
          <p:nvPr/>
        </p:nvSpPr>
        <p:spPr>
          <a:xfrm>
            <a:off x="1524000" y="0"/>
            <a:ext cx="9144000" cy="0"/>
          </a:xfrm>
          <a:prstGeom prst="rect">
            <a:avLst/>
          </a:prstGeom>
          <a:noFill/>
          <a:ln w="9525">
            <a:noFill/>
          </a:ln>
        </p:spPr>
        <p:txBody>
          <a:bodyPr/>
          <a:lstStyle/>
          <a:p>
            <a:endParaRPr lang="en-US"/>
          </a:p>
        </p:txBody>
      </p:sp>
      <p:sp>
        <p:nvSpPr>
          <p:cNvPr id="15365" name="Rectangles 15364"/>
          <p:cNvSpPr/>
          <p:nvPr/>
        </p:nvSpPr>
        <p:spPr>
          <a:xfrm>
            <a:off x="1524000" y="0"/>
            <a:ext cx="9144000" cy="0"/>
          </a:xfrm>
          <a:prstGeom prst="rect">
            <a:avLst/>
          </a:prstGeom>
          <a:noFill/>
          <a:ln w="9525">
            <a:noFill/>
          </a:ln>
        </p:spPr>
        <p:txBody>
          <a:bodyPr/>
          <a:lstStyle/>
          <a:p>
            <a:endParaRPr lang="en-US"/>
          </a:p>
        </p:txBody>
      </p:sp>
      <p:sp>
        <p:nvSpPr>
          <p:cNvPr id="15367" name="Rectangles 15366"/>
          <p:cNvSpPr/>
          <p:nvPr/>
        </p:nvSpPr>
        <p:spPr>
          <a:xfrm>
            <a:off x="609601" y="457201"/>
            <a:ext cx="1139687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C0C0C0"/>
                  </a:outerShdw>
                </a:effectLst>
                <a:latin typeface="Tahoma" panose="020B0604030504040204" pitchFamily="34" charset="0"/>
              </a:defRPr>
            </a:lvl1pPr>
          </a:lstStyle>
          <a:p>
            <a:pPr marL="514350" lvl="0" indent="-514350">
              <a:buFont typeface="+mj-lt"/>
              <a:buAutoNum type="arabicPeriod" startAt="2"/>
            </a:pPr>
            <a:r>
              <a:rPr lang="en-GB" sz="2400" b="1" dirty="0">
                <a:solidFill>
                  <a:srgbClr val="FF0000"/>
                </a:solidFill>
              </a:rPr>
              <a:t>POPTÁVKA FIRMY, PRODÁVAJÍCÍ SVŮJ VÝSTUP NA NEDOKONALE KONKURENČNÍM TRHU</a:t>
            </a:r>
          </a:p>
        </p:txBody>
      </p:sp>
      <p:pic>
        <p:nvPicPr>
          <p:cNvPr id="15368" name="Picture 15367" descr="Obr"/>
          <p:cNvPicPr>
            <a:picLocks noChangeAspect="1"/>
          </p:cNvPicPr>
          <p:nvPr/>
        </p:nvPicPr>
        <p:blipFill>
          <a:blip r:embed="rId3"/>
          <a:stretch>
            <a:fillRect/>
          </a:stretch>
        </p:blipFill>
        <p:spPr>
          <a:xfrm>
            <a:off x="5446643" y="1842052"/>
            <a:ext cx="6559828" cy="4216609"/>
          </a:xfrm>
          <a:prstGeom prst="rect">
            <a:avLst/>
          </a:prstGeom>
          <a:noFill/>
          <a:ln w="9525">
            <a:noFill/>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E20DA-5B4A-6CED-922E-D5EFFD9328BF}"/>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5363" name="Text Placeholder 15362">
                <a:extLst>
                  <a:ext uri="{FF2B5EF4-FFF2-40B4-BE49-F238E27FC236}">
                    <a16:creationId xmlns:a16="http://schemas.microsoft.com/office/drawing/2014/main" id="{78C3D761-181E-7582-CD04-F48AE240CF90}"/>
                  </a:ext>
                </a:extLst>
              </p:cNvPr>
              <p:cNvSpPr>
                <a:spLocks noGrp="1" noRot="1"/>
              </p:cNvSpPr>
              <p:nvPr>
                <p:ph type="body" idx="1"/>
              </p:nvPr>
            </p:nvSpPr>
            <p:spPr>
              <a:xfrm>
                <a:off x="185529" y="1600201"/>
                <a:ext cx="11701671" cy="4906616"/>
              </a:xfrm>
            </p:spPr>
            <p:txBody>
              <a:bodyPr>
                <a:normAutofit/>
              </a:bodyPr>
              <a:lstStyle/>
              <a:p>
                <a:pPr marL="546100" indent="-457200" algn="just">
                  <a:lnSpc>
                    <a:spcPct val="90000"/>
                  </a:lnSpc>
                  <a:buSzPct val="100000"/>
                  <a:tabLst>
                    <a:tab pos="354330" algn="l"/>
                  </a:tabLst>
                </a:pPr>
                <a:r>
                  <a:rPr lang="cs-CZ" b="1" noProof="0" dirty="0">
                    <a:cs typeface="Arial" panose="020B0604020202020204" pitchFamily="34" charset="0"/>
                  </a:rPr>
                  <a:t>Tržní poptávka po práci - odvození analogické jako </a:t>
                </a:r>
                <a:r>
                  <a:rPr lang="cs-CZ" sz="2800" b="1" noProof="0" dirty="0"/>
                  <a:t>u DK firmy:</a:t>
                </a:r>
              </a:p>
              <a:p>
                <a:pPr marL="546100" indent="-457200" algn="just">
                  <a:lnSpc>
                    <a:spcPct val="90000"/>
                  </a:lnSpc>
                  <a:buSzPct val="100000"/>
                  <a:tabLst>
                    <a:tab pos="354330" algn="l"/>
                  </a:tabLst>
                </a:pPr>
                <a:r>
                  <a:rPr lang="cs-CZ" sz="2800" b="1" noProof="0" dirty="0"/>
                  <a:t>Východisko –  určení optimálního množství práce najímané každou firmou při výchozí tržní w.</a:t>
                </a:r>
              </a:p>
              <a:p>
                <a:pPr marL="546100" indent="-457200" algn="just">
                  <a:lnSpc>
                    <a:spcPct val="90000"/>
                  </a:lnSpc>
                  <a:buSzPct val="100000"/>
                  <a:buFont typeface="Wingdings" panose="05000000000000000000" pitchFamily="2" charset="2"/>
                  <a:buChar char="ü"/>
                  <a:tabLst>
                    <a:tab pos="354330" algn="l"/>
                  </a:tabLst>
                </a:pPr>
                <a:r>
                  <a:rPr lang="cs-CZ" sz="2800" b="1" dirty="0"/>
                  <a:t>T</a:t>
                </a:r>
                <a:r>
                  <a:rPr lang="cs-CZ" sz="2800" b="1" noProof="0" dirty="0" err="1"/>
                  <a:t>ržní</a:t>
                </a:r>
                <a:r>
                  <a:rPr lang="cs-CZ" sz="2800" b="1" noProof="0" dirty="0"/>
                  <a:t> množství = součet poptávaných množství práce všech firem při této w. </a:t>
                </a:r>
              </a:p>
              <a:p>
                <a:pPr marL="546100" indent="-457200" algn="just">
                  <a:lnSpc>
                    <a:spcPct val="90000"/>
                  </a:lnSpc>
                  <a:buSzPct val="100000"/>
                  <a:tabLst>
                    <a:tab pos="354330" algn="l"/>
                  </a:tabLst>
                </a:pPr>
                <a:r>
                  <a:rPr lang="cs-CZ" sz="2800" b="1" noProof="0" dirty="0"/>
                  <a:t>Pokles w </a:t>
                </a:r>
                <a:r>
                  <a:rPr lang="cs-CZ" sz="2800" b="1" dirty="0"/>
                  <a:t>=&gt; =&gt; </a:t>
                </a:r>
                <a:r>
                  <a:rPr lang="cs-CZ" sz="2800" b="1" noProof="0" dirty="0"/>
                  <a:t>snížení MC firmy a následný růst optimálního výstupu. </a:t>
                </a:r>
              </a:p>
              <a:p>
                <a:pPr marL="546100" indent="-457200" algn="just">
                  <a:lnSpc>
                    <a:spcPct val="90000"/>
                  </a:lnSpc>
                  <a:buSzPct val="100000"/>
                  <a:buFont typeface="Wingdings" panose="05000000000000000000" pitchFamily="2" charset="2"/>
                  <a:buChar char="Ø"/>
                  <a:tabLst>
                    <a:tab pos="354330" algn="l"/>
                  </a:tabLst>
                </a:pPr>
                <a:r>
                  <a:rPr lang="cs-CZ" sz="2800" b="1" noProof="0" dirty="0"/>
                  <a:t>Posun tržní nabídky výstupu doprava dolů</a:t>
                </a:r>
                <a:r>
                  <a:rPr lang="cs-CZ" sz="2800" b="1" dirty="0"/>
                  <a:t>=&gt; =&gt; =&gt; </a:t>
                </a:r>
                <a:r>
                  <a:rPr lang="cs-CZ" sz="2800" b="1" noProof="0" dirty="0"/>
                  <a:t>pokles jeho tržní ceny. </a:t>
                </a:r>
              </a:p>
              <a:p>
                <a:pPr marL="546100" indent="-457200" algn="just">
                  <a:lnSpc>
                    <a:spcPct val="90000"/>
                  </a:lnSpc>
                  <a:buSzPct val="100000"/>
                  <a:buFont typeface="Wingdings" panose="05000000000000000000" pitchFamily="2" charset="2"/>
                  <a:buChar char="Ø"/>
                  <a:tabLst>
                    <a:tab pos="354330" algn="l"/>
                  </a:tabLst>
                </a:pPr>
                <a:r>
                  <a:rPr lang="cs-CZ" sz="2800" b="1" noProof="0" dirty="0"/>
                  <a:t>Posun křivky </a:t>
                </a:r>
                <a14:m>
                  <m:oMath xmlns:m="http://schemas.openxmlformats.org/officeDocument/2006/math">
                    <m:sSub>
                      <m:sSubPr>
                        <m:ctrlPr>
                          <a:rPr lang="cs-CZ" sz="2800" b="1" i="1" smtClean="0">
                            <a:solidFill>
                              <a:schemeClr val="tx1"/>
                            </a:solidFill>
                            <a:highlight>
                              <a:srgbClr val="FFFF00"/>
                            </a:highlight>
                            <a:latin typeface="Cambria Math" panose="02040503050406030204" pitchFamily="18" charset="0"/>
                          </a:rPr>
                        </m:ctrlPr>
                      </m:sSubPr>
                      <m:e>
                        <m:r>
                          <a:rPr lang="cs-CZ" sz="2800" b="1" i="1">
                            <a:solidFill>
                              <a:schemeClr val="tx1"/>
                            </a:solidFill>
                            <a:highlight>
                              <a:srgbClr val="FFFF00"/>
                            </a:highlight>
                            <a:latin typeface="Cambria Math" panose="02040503050406030204" pitchFamily="18" charset="0"/>
                          </a:rPr>
                          <m:t>𝑴𝑹𝑷</m:t>
                        </m:r>
                      </m:e>
                      <m:sub>
                        <m:r>
                          <a:rPr lang="cs-CZ" sz="2800" b="1" i="1">
                            <a:solidFill>
                              <a:schemeClr val="tx1"/>
                            </a:solidFill>
                            <a:highlight>
                              <a:srgbClr val="FFFF00"/>
                            </a:highlight>
                            <a:latin typeface="Cambria Math" panose="02040503050406030204" pitchFamily="18" charset="0"/>
                          </a:rPr>
                          <m:t>𝑳</m:t>
                        </m:r>
                      </m:sub>
                    </m:sSub>
                  </m:oMath>
                </a14:m>
                <a:r>
                  <a:rPr lang="cs-CZ" sz="2800" b="1" dirty="0"/>
                  <a:t> dolů u každé firmy: průsečík s novou úrovní </a:t>
                </a:r>
                <a14:m>
                  <m:oMath xmlns:m="http://schemas.openxmlformats.org/officeDocument/2006/math">
                    <m:sSub>
                      <m:sSubPr>
                        <m:ctrlPr>
                          <a:rPr lang="cs-CZ" sz="2800" b="1" i="1" dirty="0">
                            <a:latin typeface="Cambria Math" panose="02040503050406030204" pitchFamily="18" charset="0"/>
                          </a:rPr>
                        </m:ctrlPr>
                      </m:sSubPr>
                      <m:e>
                        <m:r>
                          <a:rPr lang="cs-CZ" sz="2800" b="1" i="1" dirty="0">
                            <a:latin typeface="Cambria Math" panose="02040503050406030204" pitchFamily="18" charset="0"/>
                          </a:rPr>
                          <m:t>𝑴𝑭𝑪</m:t>
                        </m:r>
                      </m:e>
                      <m:sub>
                        <m:r>
                          <a:rPr lang="cs-CZ" sz="2800" b="1" i="1" dirty="0">
                            <a:latin typeface="Cambria Math" panose="02040503050406030204" pitchFamily="18" charset="0"/>
                          </a:rPr>
                          <m:t>𝑳</m:t>
                        </m:r>
                      </m:sub>
                    </m:sSub>
                    <m:r>
                      <a:rPr lang="cs-CZ" sz="2800" b="1" i="1" dirty="0">
                        <a:latin typeface="Cambria Math" panose="02040503050406030204" pitchFamily="18" charset="0"/>
                      </a:rPr>
                      <m:t> </m:t>
                    </m:r>
                  </m:oMath>
                </a14:m>
                <a:r>
                  <a:rPr lang="cs-CZ" sz="2800" b="1" dirty="0"/>
                  <a:t>=&gt; optimální množství najímané práce. </a:t>
                </a:r>
              </a:p>
              <a:p>
                <a:pPr marL="546100" indent="-457200" algn="just">
                  <a:lnSpc>
                    <a:spcPct val="90000"/>
                  </a:lnSpc>
                  <a:buSzPct val="100000"/>
                  <a:buFont typeface="Wingdings" panose="05000000000000000000" pitchFamily="2" charset="2"/>
                  <a:buChar char="ü"/>
                  <a:tabLst>
                    <a:tab pos="354330" algn="l"/>
                  </a:tabLst>
                </a:pPr>
                <a:endParaRPr lang="cs-CZ" sz="2800" b="1" noProof="0" dirty="0"/>
              </a:p>
            </p:txBody>
          </p:sp>
        </mc:Choice>
        <mc:Fallback>
          <p:sp>
            <p:nvSpPr>
              <p:cNvPr id="15363" name="Text Placeholder 15362">
                <a:extLst>
                  <a:ext uri="{FF2B5EF4-FFF2-40B4-BE49-F238E27FC236}">
                    <a16:creationId xmlns:a16="http://schemas.microsoft.com/office/drawing/2014/main" id="{78C3D761-181E-7582-CD04-F48AE240CF90}"/>
                  </a:ext>
                </a:extLst>
              </p:cNvPr>
              <p:cNvSpPr>
                <a:spLocks noGrp="1" noRot="1" noChangeAspect="1" noMove="1" noResize="1" noEditPoints="1" noAdjustHandles="1" noChangeArrowheads="1" noChangeShapeType="1" noTextEdit="1"/>
              </p:cNvSpPr>
              <p:nvPr>
                <p:ph type="body" idx="1"/>
              </p:nvPr>
            </p:nvSpPr>
            <p:spPr>
              <a:xfrm>
                <a:off x="185529" y="1600201"/>
                <a:ext cx="11701671" cy="4906616"/>
              </a:xfrm>
              <a:blipFill>
                <a:blip r:embed="rId3"/>
                <a:stretch>
                  <a:fillRect l="-417" t="-1119" r="-1042"/>
                </a:stretch>
              </a:blipFill>
            </p:spPr>
            <p:txBody>
              <a:bodyPr/>
              <a:lstStyle/>
              <a:p>
                <a:r>
                  <a:rPr lang="en-GB">
                    <a:noFill/>
                  </a:rPr>
                  <a:t> </a:t>
                </a:r>
              </a:p>
            </p:txBody>
          </p:sp>
        </mc:Fallback>
      </mc:AlternateContent>
      <p:sp>
        <p:nvSpPr>
          <p:cNvPr id="15364" name="Rectangles 15363">
            <a:extLst>
              <a:ext uri="{FF2B5EF4-FFF2-40B4-BE49-F238E27FC236}">
                <a16:creationId xmlns:a16="http://schemas.microsoft.com/office/drawing/2014/main" id="{3468C8C6-F4F5-3D08-FB84-E127BEF6E27B}"/>
              </a:ext>
            </a:extLst>
          </p:cNvPr>
          <p:cNvSpPr/>
          <p:nvPr/>
        </p:nvSpPr>
        <p:spPr>
          <a:xfrm>
            <a:off x="1524000" y="0"/>
            <a:ext cx="9144000" cy="0"/>
          </a:xfrm>
          <a:prstGeom prst="rect">
            <a:avLst/>
          </a:prstGeom>
          <a:noFill/>
          <a:ln w="9525">
            <a:noFill/>
          </a:ln>
        </p:spPr>
        <p:txBody>
          <a:bodyPr/>
          <a:lstStyle/>
          <a:p>
            <a:endParaRPr lang="en-US"/>
          </a:p>
        </p:txBody>
      </p:sp>
      <p:sp>
        <p:nvSpPr>
          <p:cNvPr id="15365" name="Rectangles 15364">
            <a:extLst>
              <a:ext uri="{FF2B5EF4-FFF2-40B4-BE49-F238E27FC236}">
                <a16:creationId xmlns:a16="http://schemas.microsoft.com/office/drawing/2014/main" id="{5E78B563-F51C-74B1-3D6E-F7FD9F5A1A25}"/>
              </a:ext>
            </a:extLst>
          </p:cNvPr>
          <p:cNvSpPr/>
          <p:nvPr/>
        </p:nvSpPr>
        <p:spPr>
          <a:xfrm>
            <a:off x="1524000" y="0"/>
            <a:ext cx="9144000" cy="0"/>
          </a:xfrm>
          <a:prstGeom prst="rect">
            <a:avLst/>
          </a:prstGeom>
          <a:noFill/>
          <a:ln w="9525">
            <a:noFill/>
          </a:ln>
        </p:spPr>
        <p:txBody>
          <a:bodyPr/>
          <a:lstStyle/>
          <a:p>
            <a:endParaRPr lang="en-US"/>
          </a:p>
        </p:txBody>
      </p:sp>
      <p:sp>
        <p:nvSpPr>
          <p:cNvPr id="15367" name="Rectangles 15366">
            <a:extLst>
              <a:ext uri="{FF2B5EF4-FFF2-40B4-BE49-F238E27FC236}">
                <a16:creationId xmlns:a16="http://schemas.microsoft.com/office/drawing/2014/main" id="{FF9CB436-A355-7AA9-9809-36764534A7EE}"/>
              </a:ext>
            </a:extLst>
          </p:cNvPr>
          <p:cNvSpPr/>
          <p:nvPr/>
        </p:nvSpPr>
        <p:spPr>
          <a:xfrm>
            <a:off x="609601" y="457201"/>
            <a:ext cx="1139687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C0C0C0"/>
                  </a:outerShdw>
                </a:effectLst>
                <a:latin typeface="Tahoma" panose="020B0604030504040204" pitchFamily="34" charset="0"/>
              </a:defRPr>
            </a:lvl1pPr>
          </a:lstStyle>
          <a:p>
            <a:pPr marL="514350" lvl="0" indent="-514350">
              <a:buFont typeface="+mj-lt"/>
              <a:buAutoNum type="arabicPeriod" startAt="2"/>
            </a:pPr>
            <a:r>
              <a:rPr lang="en-GB" sz="2400" b="1" dirty="0">
                <a:solidFill>
                  <a:srgbClr val="FF0000"/>
                </a:solidFill>
              </a:rPr>
              <a:t>POPTÁVKA FIRMY, PRODÁVAJÍCÍ SVŮJ VÝSTUP NA NEDOKONALE KONKURENČNÍM TRHU</a:t>
            </a:r>
          </a:p>
        </p:txBody>
      </p:sp>
    </p:spTree>
    <p:extLst>
      <p:ext uri="{BB962C8B-B14F-4D97-AF65-F5344CB8AC3E}">
        <p14:creationId xmlns:p14="http://schemas.microsoft.com/office/powerpoint/2010/main" val="301737362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EBD80-6CAB-E250-2871-44A2BB1D16BA}"/>
            </a:ext>
          </a:extLst>
        </p:cNvPr>
        <p:cNvGrpSpPr/>
        <p:nvPr/>
      </p:nvGrpSpPr>
      <p:grpSpPr>
        <a:xfrm>
          <a:off x="0" y="0"/>
          <a:ext cx="0" cy="0"/>
          <a:chOff x="0" y="0"/>
          <a:chExt cx="0" cy="0"/>
        </a:xfrm>
      </p:grpSpPr>
      <p:sp>
        <p:nvSpPr>
          <p:cNvPr id="23554" name="Text Placeholder 23553">
            <a:extLst>
              <a:ext uri="{FF2B5EF4-FFF2-40B4-BE49-F238E27FC236}">
                <a16:creationId xmlns:a16="http://schemas.microsoft.com/office/drawing/2014/main" id="{441BFD47-B7BD-54A1-07AA-3AB0DEDB4FC6}"/>
              </a:ext>
            </a:extLst>
          </p:cNvPr>
          <p:cNvSpPr>
            <a:spLocks noGrp="1" noRot="1"/>
          </p:cNvSpPr>
          <p:nvPr>
            <p:ph type="body" idx="1"/>
          </p:nvPr>
        </p:nvSpPr>
        <p:spPr>
          <a:xfrm>
            <a:off x="308344" y="1600200"/>
            <a:ext cx="11663916" cy="4694274"/>
          </a:xfrm>
        </p:spPr>
        <p:txBody>
          <a:bodyPr>
            <a:normAutofit fontScale="92500" lnSpcReduction="10000"/>
          </a:bodyPr>
          <a:lstStyle/>
          <a:p>
            <a:pPr marL="603250" indent="-514350" algn="just">
              <a:buSzPct val="100000"/>
            </a:pPr>
            <a:r>
              <a:rPr lang="cs-CZ" sz="2800" b="1" dirty="0"/>
              <a:t>Určení optimálního </a:t>
            </a:r>
            <a:r>
              <a:rPr lang="cs-CZ" sz="2800" b="1" dirty="0">
                <a:solidFill>
                  <a:srgbClr val="FF0000"/>
                </a:solidFill>
              </a:rPr>
              <a:t>množství práce </a:t>
            </a:r>
            <a:r>
              <a:rPr lang="cs-CZ" sz="2800" b="1" dirty="0"/>
              <a:t>zapojené ve výrobě – na základě postavení firmy </a:t>
            </a:r>
          </a:p>
          <a:p>
            <a:pPr marL="660400" indent="-571500" algn="just">
              <a:buSzPct val="100000"/>
              <a:buFont typeface="+mj-lt"/>
              <a:buAutoNum type="romanUcPeriod"/>
            </a:pPr>
            <a:r>
              <a:rPr lang="cs-CZ" sz="2800" b="1" dirty="0"/>
              <a:t>Na </a:t>
            </a:r>
            <a:r>
              <a:rPr lang="cs-CZ" sz="2800" b="1" dirty="0">
                <a:solidFill>
                  <a:srgbClr val="FF0000"/>
                </a:solidFill>
              </a:rPr>
              <a:t>trhu finálních statků </a:t>
            </a:r>
            <a:r>
              <a:rPr lang="cs-CZ" sz="2800" b="1" dirty="0"/>
              <a:t>– vliv na MRP</a:t>
            </a:r>
            <a:r>
              <a:rPr lang="cs-CZ" sz="2200" b="1" dirty="0"/>
              <a:t>L</a:t>
            </a:r>
            <a:r>
              <a:rPr lang="cs-CZ" sz="2800" b="1" dirty="0"/>
              <a:t>; </a:t>
            </a:r>
          </a:p>
          <a:p>
            <a:pPr marL="660400" indent="-571500" algn="just">
              <a:buSzPct val="100000"/>
              <a:buFont typeface="+mj-lt"/>
              <a:buAutoNum type="romanUcPeriod"/>
            </a:pPr>
            <a:r>
              <a:rPr lang="cs-CZ" sz="2800" b="1" dirty="0"/>
              <a:t>Na </a:t>
            </a:r>
            <a:r>
              <a:rPr lang="cs-CZ" sz="2800" b="1" dirty="0">
                <a:solidFill>
                  <a:srgbClr val="FF0000"/>
                </a:solidFill>
              </a:rPr>
              <a:t>trhu práce</a:t>
            </a:r>
            <a:r>
              <a:rPr lang="cs-CZ" sz="2800" b="1" dirty="0"/>
              <a:t> – vliv na MFC</a:t>
            </a:r>
            <a:r>
              <a:rPr lang="cs-CZ" sz="2200" b="1" dirty="0"/>
              <a:t>L</a:t>
            </a:r>
            <a:r>
              <a:rPr lang="cs-CZ" sz="2800" b="1" dirty="0"/>
              <a:t>. </a:t>
            </a:r>
          </a:p>
          <a:p>
            <a:pPr marL="603250" indent="-514350" algn="just">
              <a:buSzPct val="100000"/>
              <a:buFont typeface="Wingdings" panose="05000000000000000000" pitchFamily="2" charset="2"/>
              <a:buChar char="ü"/>
            </a:pPr>
            <a:r>
              <a:rPr lang="cs-CZ" sz="2800" b="1" dirty="0">
                <a:solidFill>
                  <a:srgbClr val="FF0000"/>
                </a:solidFill>
              </a:rPr>
              <a:t>3 situace:</a:t>
            </a:r>
          </a:p>
          <a:p>
            <a:pPr marL="603250" indent="-514350" algn="just">
              <a:buSzPct val="100000"/>
              <a:buFont typeface="+mj-lt"/>
              <a:buAutoNum type="arabicPeriod"/>
            </a:pPr>
            <a:r>
              <a:rPr lang="cs-CZ" sz="2800" b="1" dirty="0"/>
              <a:t>Firma prodává výstup na dokonale konkurenčním trhu a kupuje práci na dokonale konkurenčním trhu;</a:t>
            </a:r>
          </a:p>
          <a:p>
            <a:pPr marL="603250" indent="-514350" algn="just">
              <a:buSzPct val="100000"/>
              <a:buFont typeface="+mj-lt"/>
              <a:buAutoNum type="arabicPeriod"/>
            </a:pPr>
            <a:r>
              <a:rPr lang="cs-CZ" sz="2800" b="1" dirty="0"/>
              <a:t>Firma prodává svůj výstup na nedokonale konkurenčním trhu a kupuje práci na dokonale konkurenčním trhu;</a:t>
            </a:r>
          </a:p>
          <a:p>
            <a:pPr marL="603250" indent="-514350" algn="just">
              <a:buSzPct val="100000"/>
              <a:buFont typeface="+mj-lt"/>
              <a:buAutoNum type="arabicPeriod"/>
            </a:pPr>
            <a:r>
              <a:rPr lang="cs-CZ" sz="2800" b="1" dirty="0"/>
              <a:t>Firma prodává svůj výstup na nedokonale konkurenčním trhu a kupuje práci na nedokonale konkurenčním trhu.</a:t>
            </a:r>
          </a:p>
        </p:txBody>
      </p:sp>
      <p:sp>
        <p:nvSpPr>
          <p:cNvPr id="23555" name="Rectangles 23554">
            <a:extLst>
              <a:ext uri="{FF2B5EF4-FFF2-40B4-BE49-F238E27FC236}">
                <a16:creationId xmlns:a16="http://schemas.microsoft.com/office/drawing/2014/main" id="{9A09CDE9-A22F-6EB1-15B4-E1A207BDA4A1}"/>
              </a:ext>
            </a:extLst>
          </p:cNvPr>
          <p:cNvSpPr/>
          <p:nvPr/>
        </p:nvSpPr>
        <p:spPr>
          <a:xfrm>
            <a:off x="1903413" y="369253"/>
            <a:ext cx="822960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C0C0C0"/>
                  </a:outerShdw>
                </a:effectLst>
                <a:latin typeface="Tahoma" panose="020B0604030504040204" pitchFamily="34" charset="0"/>
              </a:defRPr>
            </a:lvl1pPr>
          </a:lstStyle>
          <a:p>
            <a:pPr lvl="0"/>
            <a:r>
              <a:rPr lang="cs-CZ" sz="2800" b="1" dirty="0">
                <a:solidFill>
                  <a:srgbClr val="C00000"/>
                </a:solidFill>
              </a:rPr>
              <a:t>NE/</a:t>
            </a:r>
            <a:r>
              <a:rPr sz="2800" b="1" dirty="0">
                <a:solidFill>
                  <a:srgbClr val="C00000"/>
                </a:solidFill>
              </a:rPr>
              <a:t>DOKONALE KONKURENČNÍ TRH PRÁCE</a:t>
            </a:r>
          </a:p>
        </p:txBody>
      </p:sp>
    </p:spTree>
    <p:extLst>
      <p:ext uri="{BB962C8B-B14F-4D97-AF65-F5344CB8AC3E}">
        <p14:creationId xmlns:p14="http://schemas.microsoft.com/office/powerpoint/2010/main" val="428904473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0C4CE-56D1-BC8A-AE52-A3FB773AD940}"/>
            </a:ext>
          </a:extLst>
        </p:cNvPr>
        <p:cNvGrpSpPr/>
        <p:nvPr/>
      </p:nvGrpSpPr>
      <p:grpSpPr>
        <a:xfrm>
          <a:off x="0" y="0"/>
          <a:ext cx="0" cy="0"/>
          <a:chOff x="0" y="0"/>
          <a:chExt cx="0" cy="0"/>
        </a:xfrm>
      </p:grpSpPr>
      <p:sp>
        <p:nvSpPr>
          <p:cNvPr id="15363" name="Text Placeholder 15362">
            <a:extLst>
              <a:ext uri="{FF2B5EF4-FFF2-40B4-BE49-F238E27FC236}">
                <a16:creationId xmlns:a16="http://schemas.microsoft.com/office/drawing/2014/main" id="{E5E649FF-914D-14FF-1444-D3D26AA4E0D2}"/>
              </a:ext>
            </a:extLst>
          </p:cNvPr>
          <p:cNvSpPr>
            <a:spLocks noGrp="1" noRot="1"/>
          </p:cNvSpPr>
          <p:nvPr>
            <p:ph type="body" idx="1"/>
          </p:nvPr>
        </p:nvSpPr>
        <p:spPr>
          <a:xfrm>
            <a:off x="185529" y="1855304"/>
            <a:ext cx="11728175" cy="4545495"/>
          </a:xfrm>
        </p:spPr>
        <p:txBody>
          <a:bodyPr>
            <a:normAutofit fontScale="70000" lnSpcReduction="20000"/>
          </a:bodyPr>
          <a:lstStyle/>
          <a:p>
            <a:pPr marL="546100" indent="-457200" algn="just">
              <a:lnSpc>
                <a:spcPct val="90000"/>
              </a:lnSpc>
              <a:buSzPct val="100000"/>
              <a:buFont typeface="Wingdings" panose="05000000000000000000" pitchFamily="2" charset="2"/>
              <a:buChar char="ü"/>
              <a:tabLst>
                <a:tab pos="354330" algn="l"/>
              </a:tabLst>
            </a:pPr>
            <a:r>
              <a:rPr lang="cs-CZ" sz="5200" b="1" noProof="0" dirty="0"/>
              <a:t>Součet optimálních množství práce najímaných všemi firmami na trhu práce = celkové tržní množství najímané práce. </a:t>
            </a:r>
          </a:p>
          <a:p>
            <a:pPr marL="546100" indent="-457200" algn="just">
              <a:lnSpc>
                <a:spcPct val="90000"/>
              </a:lnSpc>
              <a:buSzPct val="100000"/>
              <a:buFont typeface="Wingdings" panose="05000000000000000000" pitchFamily="2" charset="2"/>
              <a:buChar char="Ø"/>
              <a:tabLst>
                <a:tab pos="354330" algn="l"/>
              </a:tabLst>
            </a:pPr>
            <a:r>
              <a:rPr lang="cs-CZ" sz="5200" b="1" noProof="0" dirty="0">
                <a:highlight>
                  <a:srgbClr val="FFFF00"/>
                </a:highlight>
              </a:rPr>
              <a:t>Křivka tržní poptávky po práci = méně elastická. </a:t>
            </a:r>
          </a:p>
          <a:p>
            <a:pPr marL="546100" indent="-457200" algn="just">
              <a:lnSpc>
                <a:spcPct val="90000"/>
              </a:lnSpc>
              <a:buSzPct val="100000"/>
              <a:buFont typeface="Wingdings" panose="05000000000000000000" pitchFamily="2" charset="2"/>
              <a:buChar char="Ø"/>
              <a:tabLst>
                <a:tab pos="354330" algn="l"/>
              </a:tabLst>
            </a:pPr>
            <a:endParaRPr lang="cs-CZ" sz="5200" b="1" noProof="0" dirty="0"/>
          </a:p>
          <a:p>
            <a:pPr marL="546100" indent="-457200" algn="just">
              <a:lnSpc>
                <a:spcPct val="90000"/>
              </a:lnSpc>
              <a:buSzPct val="100000"/>
              <a:buFont typeface="Wingdings" panose="05000000000000000000" pitchFamily="2" charset="2"/>
              <a:buChar char="ü"/>
              <a:tabLst>
                <a:tab pos="354330" algn="l"/>
              </a:tabLst>
            </a:pPr>
            <a:r>
              <a:rPr lang="cs-CZ" sz="5200" b="1" i="1" noProof="0" dirty="0"/>
              <a:t>Střetávání tržní nabídky a tržní poptávky na trhu práce: ustavení rovnovážné tržní mzdové sazby a rovnovážného objemu práce najímané za tuto mzdovou sazbu.</a:t>
            </a:r>
          </a:p>
          <a:p>
            <a:pPr marL="546100" indent="-457200" algn="just">
              <a:lnSpc>
                <a:spcPct val="90000"/>
              </a:lnSpc>
              <a:buSzPct val="100000"/>
              <a:buFont typeface="+mj-lt"/>
              <a:buAutoNum type="arabicPeriod"/>
              <a:tabLst>
                <a:tab pos="354330" algn="l"/>
              </a:tabLst>
            </a:pPr>
            <a:endParaRPr lang="cs-CZ" sz="5700" b="1" noProof="0" dirty="0">
              <a:cs typeface="Arial" panose="020B0604020202020204" pitchFamily="34" charset="0"/>
            </a:endParaRPr>
          </a:p>
          <a:p>
            <a:pPr marL="546100" indent="-457200" algn="just">
              <a:lnSpc>
                <a:spcPct val="90000"/>
              </a:lnSpc>
              <a:buNone/>
              <a:tabLst>
                <a:tab pos="354330" algn="l"/>
              </a:tabLst>
            </a:pPr>
            <a:r>
              <a:rPr lang="cs-CZ" sz="4000" b="1" noProof="0" dirty="0">
                <a:cs typeface="Arial" panose="020B0604020202020204" pitchFamily="34" charset="0"/>
              </a:rPr>
              <a:t>  </a:t>
            </a:r>
            <a:endParaRPr lang="cs-CZ" sz="4000" b="1" noProof="0" dirty="0">
              <a:ea typeface="Arial" panose="020B0604020202020204" pitchFamily="34" charset="0"/>
            </a:endParaRPr>
          </a:p>
        </p:txBody>
      </p:sp>
      <p:sp>
        <p:nvSpPr>
          <p:cNvPr id="15364" name="Rectangles 15363">
            <a:extLst>
              <a:ext uri="{FF2B5EF4-FFF2-40B4-BE49-F238E27FC236}">
                <a16:creationId xmlns:a16="http://schemas.microsoft.com/office/drawing/2014/main" id="{5E5E72FE-5CAA-CDCD-FB52-3A8E02B8121A}"/>
              </a:ext>
            </a:extLst>
          </p:cNvPr>
          <p:cNvSpPr/>
          <p:nvPr/>
        </p:nvSpPr>
        <p:spPr>
          <a:xfrm>
            <a:off x="1524000" y="0"/>
            <a:ext cx="9144000" cy="0"/>
          </a:xfrm>
          <a:prstGeom prst="rect">
            <a:avLst/>
          </a:prstGeom>
          <a:noFill/>
          <a:ln w="9525">
            <a:noFill/>
          </a:ln>
        </p:spPr>
        <p:txBody>
          <a:bodyPr/>
          <a:lstStyle/>
          <a:p>
            <a:endParaRPr lang="en-US"/>
          </a:p>
        </p:txBody>
      </p:sp>
      <p:sp>
        <p:nvSpPr>
          <p:cNvPr id="15365" name="Rectangles 15364">
            <a:extLst>
              <a:ext uri="{FF2B5EF4-FFF2-40B4-BE49-F238E27FC236}">
                <a16:creationId xmlns:a16="http://schemas.microsoft.com/office/drawing/2014/main" id="{3919CEA5-0D37-ED9B-EB01-99A198DC88C5}"/>
              </a:ext>
            </a:extLst>
          </p:cNvPr>
          <p:cNvSpPr/>
          <p:nvPr/>
        </p:nvSpPr>
        <p:spPr>
          <a:xfrm>
            <a:off x="1524000" y="0"/>
            <a:ext cx="9144000" cy="0"/>
          </a:xfrm>
          <a:prstGeom prst="rect">
            <a:avLst/>
          </a:prstGeom>
          <a:noFill/>
          <a:ln w="9525">
            <a:noFill/>
          </a:ln>
        </p:spPr>
        <p:txBody>
          <a:bodyPr/>
          <a:lstStyle/>
          <a:p>
            <a:endParaRPr lang="en-US"/>
          </a:p>
        </p:txBody>
      </p:sp>
      <p:sp>
        <p:nvSpPr>
          <p:cNvPr id="15367" name="Rectangles 15366">
            <a:extLst>
              <a:ext uri="{FF2B5EF4-FFF2-40B4-BE49-F238E27FC236}">
                <a16:creationId xmlns:a16="http://schemas.microsoft.com/office/drawing/2014/main" id="{313B1D62-716A-366A-75DD-4FF20BDA60CE}"/>
              </a:ext>
            </a:extLst>
          </p:cNvPr>
          <p:cNvSpPr/>
          <p:nvPr/>
        </p:nvSpPr>
        <p:spPr>
          <a:xfrm>
            <a:off x="609601" y="457201"/>
            <a:ext cx="1139687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C0C0C0"/>
                  </a:outerShdw>
                </a:effectLst>
                <a:latin typeface="Tahoma" panose="020B0604030504040204" pitchFamily="34" charset="0"/>
              </a:defRPr>
            </a:lvl1pPr>
          </a:lstStyle>
          <a:p>
            <a:pPr marL="514350" lvl="0" indent="-514350">
              <a:buFont typeface="+mj-lt"/>
              <a:buAutoNum type="arabicPeriod" startAt="2"/>
            </a:pPr>
            <a:r>
              <a:rPr lang="en-GB" sz="2400" b="1" dirty="0">
                <a:solidFill>
                  <a:srgbClr val="FF0000"/>
                </a:solidFill>
              </a:rPr>
              <a:t>POPTÁVKA FIRMY, PRODÁVAJÍCÍ SVŮJ VÝSTUP NA NEDOKONALE KONKURENČNÍM TRHU</a:t>
            </a:r>
          </a:p>
        </p:txBody>
      </p:sp>
    </p:spTree>
    <p:extLst>
      <p:ext uri="{BB962C8B-B14F-4D97-AF65-F5344CB8AC3E}">
        <p14:creationId xmlns:p14="http://schemas.microsoft.com/office/powerpoint/2010/main" val="4878636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1B5B7-6EF6-242D-45CE-2B1575456641}"/>
            </a:ext>
          </a:extLst>
        </p:cNvPr>
        <p:cNvGrpSpPr/>
        <p:nvPr/>
      </p:nvGrpSpPr>
      <p:grpSpPr>
        <a:xfrm>
          <a:off x="0" y="0"/>
          <a:ext cx="0" cy="0"/>
          <a:chOff x="0" y="0"/>
          <a:chExt cx="0" cy="0"/>
        </a:xfrm>
      </p:grpSpPr>
      <p:sp>
        <p:nvSpPr>
          <p:cNvPr id="15363" name="Text Placeholder 15362">
            <a:extLst>
              <a:ext uri="{FF2B5EF4-FFF2-40B4-BE49-F238E27FC236}">
                <a16:creationId xmlns:a16="http://schemas.microsoft.com/office/drawing/2014/main" id="{9A906E34-CC45-2107-B426-13BE6ADED0E3}"/>
              </a:ext>
            </a:extLst>
          </p:cNvPr>
          <p:cNvSpPr>
            <a:spLocks noGrp="1" noRot="1"/>
          </p:cNvSpPr>
          <p:nvPr>
            <p:ph type="body" idx="1"/>
          </p:nvPr>
        </p:nvSpPr>
        <p:spPr>
          <a:xfrm>
            <a:off x="185529" y="1722783"/>
            <a:ext cx="11728175" cy="4678016"/>
          </a:xfrm>
        </p:spPr>
        <p:txBody>
          <a:bodyPr>
            <a:normAutofit fontScale="92500" lnSpcReduction="10000"/>
          </a:bodyPr>
          <a:lstStyle/>
          <a:p>
            <a:pPr marL="546100" indent="-457200" algn="just">
              <a:lnSpc>
                <a:spcPct val="90000"/>
              </a:lnSpc>
              <a:buSzPct val="100000"/>
              <a:buFont typeface="Wingdings" panose="05000000000000000000" pitchFamily="2" charset="2"/>
              <a:buChar char="ü"/>
              <a:tabLst>
                <a:tab pos="354330" algn="l"/>
              </a:tabLst>
            </a:pPr>
            <a:r>
              <a:rPr lang="cs-CZ" sz="3600" b="1" noProof="0" dirty="0"/>
              <a:t>Omezený počet firem kupujících statky: výhody ze svého výsadního postavení realizuje kupující:</a:t>
            </a:r>
          </a:p>
          <a:p>
            <a:pPr marL="774700" indent="-685800" algn="just">
              <a:lnSpc>
                <a:spcPct val="90000"/>
              </a:lnSpc>
              <a:buSzPct val="100000"/>
              <a:buFont typeface="Wingdings" panose="05000000000000000000" pitchFamily="2" charset="2"/>
              <a:buChar char="§"/>
              <a:tabLst>
                <a:tab pos="354330" algn="l"/>
              </a:tabLst>
            </a:pPr>
            <a:r>
              <a:rPr lang="cs-CZ" sz="3600" b="1" noProof="0" dirty="0"/>
              <a:t>NDK na trhu práce: omezený počet poptávajících firem. Tři případy:</a:t>
            </a:r>
          </a:p>
          <a:p>
            <a:pPr marL="831850" indent="-742950" algn="just">
              <a:lnSpc>
                <a:spcPct val="90000"/>
              </a:lnSpc>
              <a:buSzPct val="100000"/>
              <a:buFont typeface="+mj-lt"/>
              <a:buAutoNum type="alphaLcPeriod"/>
              <a:tabLst>
                <a:tab pos="354330" algn="l"/>
              </a:tabLst>
            </a:pPr>
            <a:r>
              <a:rPr lang="cs-CZ" sz="3600" b="1" noProof="0" dirty="0">
                <a:solidFill>
                  <a:srgbClr val="FF0000"/>
                </a:solidFill>
              </a:rPr>
              <a:t>MONOPSON: </a:t>
            </a:r>
            <a:r>
              <a:rPr lang="cs-CZ" sz="3600" b="1" noProof="0" dirty="0"/>
              <a:t>práci poptává pouze jediná firma;</a:t>
            </a:r>
          </a:p>
          <a:p>
            <a:pPr marL="831850" indent="-742950" algn="just">
              <a:lnSpc>
                <a:spcPct val="90000"/>
              </a:lnSpc>
              <a:buSzPct val="100000"/>
              <a:buFont typeface="+mj-lt"/>
              <a:buAutoNum type="alphaLcPeriod"/>
              <a:tabLst>
                <a:tab pos="354330" algn="l"/>
              </a:tabLst>
            </a:pPr>
            <a:r>
              <a:rPr lang="cs-CZ" sz="3600" b="1" noProof="0" dirty="0">
                <a:solidFill>
                  <a:srgbClr val="FF0000"/>
                </a:solidFill>
              </a:rPr>
              <a:t>OLIGOPSON: </a:t>
            </a:r>
            <a:r>
              <a:rPr lang="cs-CZ" sz="3600" b="1" noProof="0" dirty="0"/>
              <a:t>práci poptává několik firem,</a:t>
            </a:r>
          </a:p>
          <a:p>
            <a:pPr marL="831850" indent="-742950" algn="just">
              <a:lnSpc>
                <a:spcPct val="90000"/>
              </a:lnSpc>
              <a:buSzPct val="100000"/>
              <a:buFont typeface="+mj-lt"/>
              <a:buAutoNum type="alphaLcPeriod"/>
              <a:tabLst>
                <a:tab pos="354330" algn="l"/>
              </a:tabLst>
            </a:pPr>
            <a:r>
              <a:rPr lang="cs-CZ" sz="3600" b="1" noProof="0" dirty="0">
                <a:solidFill>
                  <a:srgbClr val="FF0000"/>
                </a:solidFill>
              </a:rPr>
              <a:t>MONOPSONISTICKÁ KONKURENCE: </a:t>
            </a:r>
            <a:r>
              <a:rPr lang="cs-CZ" sz="3600" b="1" noProof="0" dirty="0"/>
              <a:t>práci poptává mnoho firem: každá může mzdovou sazbu alespoň nepatrně ovlivnit</a:t>
            </a:r>
            <a:r>
              <a:rPr lang="cs-CZ" sz="3600" b="1" i="1" noProof="0" dirty="0"/>
              <a:t>.</a:t>
            </a:r>
          </a:p>
          <a:p>
            <a:pPr marL="831850" indent="-742950" algn="just">
              <a:lnSpc>
                <a:spcPct val="90000"/>
              </a:lnSpc>
              <a:buSzPct val="100000"/>
              <a:buFont typeface="+mj-lt"/>
              <a:buAutoNum type="alphaLcPeriod"/>
              <a:tabLst>
                <a:tab pos="354330" algn="l"/>
              </a:tabLst>
            </a:pPr>
            <a:endParaRPr lang="cs-CZ" sz="4000" b="1" noProof="0" dirty="0">
              <a:cs typeface="Arial" panose="020B0604020202020204" pitchFamily="34" charset="0"/>
            </a:endParaRPr>
          </a:p>
          <a:p>
            <a:pPr marL="546100" indent="-457200" algn="just">
              <a:lnSpc>
                <a:spcPct val="90000"/>
              </a:lnSpc>
              <a:buNone/>
              <a:tabLst>
                <a:tab pos="354330" algn="l"/>
              </a:tabLst>
            </a:pPr>
            <a:r>
              <a:rPr lang="cs-CZ" sz="2800" b="1" noProof="0" dirty="0">
                <a:cs typeface="Arial" panose="020B0604020202020204" pitchFamily="34" charset="0"/>
              </a:rPr>
              <a:t>  </a:t>
            </a:r>
            <a:endParaRPr lang="cs-CZ" sz="2800" b="1" noProof="0" dirty="0">
              <a:ea typeface="Arial" panose="020B0604020202020204" pitchFamily="34" charset="0"/>
            </a:endParaRPr>
          </a:p>
        </p:txBody>
      </p:sp>
      <p:sp>
        <p:nvSpPr>
          <p:cNvPr id="15364" name="Rectangles 15363">
            <a:extLst>
              <a:ext uri="{FF2B5EF4-FFF2-40B4-BE49-F238E27FC236}">
                <a16:creationId xmlns:a16="http://schemas.microsoft.com/office/drawing/2014/main" id="{3FDB7DD7-3F19-7F50-84BF-FDA52B90D142}"/>
              </a:ext>
            </a:extLst>
          </p:cNvPr>
          <p:cNvSpPr/>
          <p:nvPr/>
        </p:nvSpPr>
        <p:spPr>
          <a:xfrm>
            <a:off x="1524000" y="0"/>
            <a:ext cx="9144000" cy="0"/>
          </a:xfrm>
          <a:prstGeom prst="rect">
            <a:avLst/>
          </a:prstGeom>
          <a:noFill/>
          <a:ln w="9525">
            <a:noFill/>
          </a:ln>
        </p:spPr>
        <p:txBody>
          <a:bodyPr/>
          <a:lstStyle/>
          <a:p>
            <a:endParaRPr lang="en-US"/>
          </a:p>
        </p:txBody>
      </p:sp>
      <p:sp>
        <p:nvSpPr>
          <p:cNvPr id="15365" name="Rectangles 15364">
            <a:extLst>
              <a:ext uri="{FF2B5EF4-FFF2-40B4-BE49-F238E27FC236}">
                <a16:creationId xmlns:a16="http://schemas.microsoft.com/office/drawing/2014/main" id="{EA016C5C-5224-6422-BB62-CE8B24A0581F}"/>
              </a:ext>
            </a:extLst>
          </p:cNvPr>
          <p:cNvSpPr/>
          <p:nvPr/>
        </p:nvSpPr>
        <p:spPr>
          <a:xfrm>
            <a:off x="1524000" y="0"/>
            <a:ext cx="9144000" cy="0"/>
          </a:xfrm>
          <a:prstGeom prst="rect">
            <a:avLst/>
          </a:prstGeom>
          <a:noFill/>
          <a:ln w="9525">
            <a:noFill/>
          </a:ln>
        </p:spPr>
        <p:txBody>
          <a:bodyPr/>
          <a:lstStyle/>
          <a:p>
            <a:endParaRPr lang="en-US"/>
          </a:p>
        </p:txBody>
      </p:sp>
      <p:sp>
        <p:nvSpPr>
          <p:cNvPr id="15367" name="Rectangles 15366">
            <a:extLst>
              <a:ext uri="{FF2B5EF4-FFF2-40B4-BE49-F238E27FC236}">
                <a16:creationId xmlns:a16="http://schemas.microsoft.com/office/drawing/2014/main" id="{046A46E3-500B-36A8-9E1E-EFED9A6B6DE9}"/>
              </a:ext>
            </a:extLst>
          </p:cNvPr>
          <p:cNvSpPr/>
          <p:nvPr/>
        </p:nvSpPr>
        <p:spPr>
          <a:xfrm>
            <a:off x="609601" y="457201"/>
            <a:ext cx="1139687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C0C0C0"/>
                  </a:outerShdw>
                </a:effectLst>
                <a:latin typeface="Tahoma" panose="020B0604030504040204" pitchFamily="34" charset="0"/>
              </a:defRPr>
            </a:lvl1pPr>
          </a:lstStyle>
          <a:p>
            <a:pPr marL="514350" lvl="0" indent="-514350">
              <a:buFont typeface="+mj-lt"/>
              <a:buAutoNum type="arabicPeriod" startAt="3"/>
            </a:pPr>
            <a:r>
              <a:rPr lang="en-GB" sz="2400" b="1" dirty="0">
                <a:solidFill>
                  <a:srgbClr val="FF0000"/>
                </a:solidFill>
              </a:rPr>
              <a:t>POPTÁVKA NA NEDOKONALE KONKURENČNÍM TRHU</a:t>
            </a:r>
            <a:r>
              <a:rPr lang="cs-CZ" sz="2400" b="1" dirty="0">
                <a:solidFill>
                  <a:srgbClr val="FF0000"/>
                </a:solidFill>
              </a:rPr>
              <a:t> PRÁCE</a:t>
            </a:r>
            <a:endParaRPr lang="en-GB" sz="2400" b="1" dirty="0">
              <a:solidFill>
                <a:srgbClr val="FF0000"/>
              </a:solidFill>
            </a:endParaRPr>
          </a:p>
        </p:txBody>
      </p:sp>
    </p:spTree>
    <p:extLst>
      <p:ext uri="{BB962C8B-B14F-4D97-AF65-F5344CB8AC3E}">
        <p14:creationId xmlns:p14="http://schemas.microsoft.com/office/powerpoint/2010/main" val="187106168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3FC5D-D51F-E01B-D83C-72C89E5C3648}"/>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5363" name="Text Placeholder 15362">
                <a:extLst>
                  <a:ext uri="{FF2B5EF4-FFF2-40B4-BE49-F238E27FC236}">
                    <a16:creationId xmlns:a16="http://schemas.microsoft.com/office/drawing/2014/main" id="{5407E0E3-51D6-5454-B69A-09D6D102EA76}"/>
                  </a:ext>
                </a:extLst>
              </p:cNvPr>
              <p:cNvSpPr>
                <a:spLocks noGrp="1" noRot="1"/>
              </p:cNvSpPr>
              <p:nvPr>
                <p:ph type="body" idx="1"/>
              </p:nvPr>
            </p:nvSpPr>
            <p:spPr>
              <a:xfrm>
                <a:off x="185529" y="1497496"/>
                <a:ext cx="11728175" cy="4558747"/>
              </a:xfrm>
            </p:spPr>
            <p:txBody>
              <a:bodyPr>
                <a:normAutofit fontScale="25000" lnSpcReduction="20000"/>
              </a:bodyPr>
              <a:lstStyle/>
              <a:p>
                <a:pPr marL="546100" indent="-457200" algn="just">
                  <a:lnSpc>
                    <a:spcPct val="90000"/>
                  </a:lnSpc>
                  <a:buSzPct val="100000"/>
                  <a:buFont typeface="Wingdings" panose="05000000000000000000" pitchFamily="2" charset="2"/>
                  <a:buChar char="ü"/>
                  <a:tabLst>
                    <a:tab pos="354330" algn="l"/>
                  </a:tabLst>
                </a:pPr>
                <a:endParaRPr lang="cs-CZ" sz="4500" b="1" noProof="0" dirty="0"/>
              </a:p>
              <a:p>
                <a:pPr marL="546100" indent="-457200" algn="just">
                  <a:lnSpc>
                    <a:spcPct val="90000"/>
                  </a:lnSpc>
                  <a:buSzPct val="100000"/>
                  <a:buFont typeface="Wingdings" panose="05000000000000000000" pitchFamily="2" charset="2"/>
                  <a:buChar char="ü"/>
                  <a:tabLst>
                    <a:tab pos="354330" algn="l"/>
                  </a:tabLst>
                </a:pPr>
                <a:r>
                  <a:rPr lang="cs-CZ" sz="12800" b="1" noProof="0" dirty="0"/>
                  <a:t>NDK na trhu práce: firmy v postavení cenových tvůrců:</a:t>
                </a:r>
              </a:p>
              <a:p>
                <a:pPr marL="660400" indent="-571500" algn="just">
                  <a:lnSpc>
                    <a:spcPct val="90000"/>
                  </a:lnSpc>
                  <a:buSzPct val="100000"/>
                  <a:buFont typeface="Wingdings" panose="05000000000000000000" pitchFamily="2" charset="2"/>
                  <a:buChar char="Ø"/>
                  <a:tabLst>
                    <a:tab pos="354330" algn="l"/>
                  </a:tabLst>
                </a:pPr>
                <a:r>
                  <a:rPr lang="cs-CZ" sz="12800" b="1" noProof="0" dirty="0"/>
                  <a:t>Základní rys NDK trhu práce: </a:t>
                </a:r>
                <a:r>
                  <a:rPr lang="cs-CZ" sz="12800" b="1" noProof="0" dirty="0">
                    <a:highlight>
                      <a:srgbClr val="FFFF00"/>
                    </a:highlight>
                  </a:rPr>
                  <a:t>rostoucí křivka individuální nabídky práce = nabídky práce jedné firmě</a:t>
                </a:r>
                <a:r>
                  <a:rPr lang="cs-CZ" sz="12800" b="1" noProof="0" dirty="0"/>
                  <a:t>. </a:t>
                </a:r>
              </a:p>
              <a:p>
                <a:pPr marL="660400" indent="-571500" algn="just">
                  <a:lnSpc>
                    <a:spcPct val="90000"/>
                  </a:lnSpc>
                  <a:buSzPct val="100000"/>
                  <a:buFont typeface="Wingdings" panose="05000000000000000000" pitchFamily="2" charset="2"/>
                  <a:buChar char="Ø"/>
                  <a:tabLst>
                    <a:tab pos="354330" algn="l"/>
                  </a:tabLst>
                </a:pPr>
                <a:r>
                  <a:rPr lang="cs-CZ" sz="12800" b="1" noProof="0" dirty="0"/>
                  <a:t>Najmutí další jednotky práce</a:t>
                </a:r>
                <a:r>
                  <a:rPr lang="cs-CZ" sz="12800" b="1" dirty="0"/>
                  <a:t> =&gt; nutnost </a:t>
                </a:r>
                <a:r>
                  <a:rPr lang="cs-CZ" sz="12800" b="1" noProof="0" dirty="0"/>
                  <a:t>zaplatit vyšší mzdovou sazbu. </a:t>
                </a:r>
                <a:r>
                  <a:rPr lang="cs-CZ" sz="12800" b="1" dirty="0"/>
                  <a:t>=&gt;</a:t>
                </a:r>
                <a:endParaRPr lang="cs-CZ" sz="12800" b="1" noProof="0" dirty="0"/>
              </a:p>
              <a:p>
                <a:pPr marL="660400" indent="-571500" algn="just">
                  <a:lnSpc>
                    <a:spcPct val="90000"/>
                  </a:lnSpc>
                  <a:buSzPct val="100000"/>
                  <a:buFont typeface="Wingdings" panose="05000000000000000000" pitchFamily="2" charset="2"/>
                  <a:buChar char="Ø"/>
                  <a:tabLst>
                    <a:tab pos="354330" algn="l"/>
                  </a:tabLst>
                </a:pPr>
                <a:r>
                  <a:rPr lang="cs-CZ" sz="12800" b="1" noProof="0" dirty="0">
                    <a:solidFill>
                      <a:srgbClr val="FF0000"/>
                    </a:solidFill>
                  </a:rPr>
                  <a:t>Rostoucí funkce nabídky práce = totožná s rostoucí funkcí </a:t>
                </a:r>
                <a14:m>
                  <m:oMath xmlns:m="http://schemas.openxmlformats.org/officeDocument/2006/math">
                    <m:sSub>
                      <m:sSubPr>
                        <m:ctrlPr>
                          <a:rPr lang="cs-CZ" sz="12800" b="1" i="1" dirty="0" smtClean="0">
                            <a:solidFill>
                              <a:srgbClr val="FF0000"/>
                            </a:solidFill>
                            <a:latin typeface="Cambria Math" panose="02040503050406030204" pitchFamily="18" charset="0"/>
                          </a:rPr>
                        </m:ctrlPr>
                      </m:sSubPr>
                      <m:e>
                        <m:r>
                          <a:rPr lang="cs-CZ" sz="12800" b="1" i="1" dirty="0" smtClean="0">
                            <a:solidFill>
                              <a:srgbClr val="FF0000"/>
                            </a:solidFill>
                            <a:latin typeface="Cambria Math" panose="02040503050406030204" pitchFamily="18" charset="0"/>
                          </a:rPr>
                          <m:t>𝑨</m:t>
                        </m:r>
                        <m:r>
                          <a:rPr lang="cs-CZ" sz="12800" b="1" i="1" dirty="0">
                            <a:solidFill>
                              <a:srgbClr val="FF0000"/>
                            </a:solidFill>
                            <a:latin typeface="Cambria Math" panose="02040503050406030204" pitchFamily="18" charset="0"/>
                          </a:rPr>
                          <m:t>𝑭𝑪</m:t>
                        </m:r>
                      </m:e>
                      <m:sub>
                        <m:r>
                          <a:rPr lang="cs-CZ" sz="12800" b="1" i="1" dirty="0">
                            <a:solidFill>
                              <a:srgbClr val="FF0000"/>
                            </a:solidFill>
                            <a:latin typeface="Cambria Math" panose="02040503050406030204" pitchFamily="18" charset="0"/>
                          </a:rPr>
                          <m:t>𝑳</m:t>
                        </m:r>
                      </m:sub>
                    </m:sSub>
                  </m:oMath>
                </a14:m>
                <a:r>
                  <a:rPr lang="cs-CZ" sz="12800" b="1" noProof="0" dirty="0"/>
                  <a:t>.</a:t>
                </a:r>
              </a:p>
              <a:p>
                <a:pPr marL="546100" indent="-457200" algn="just">
                  <a:lnSpc>
                    <a:spcPct val="90000"/>
                  </a:lnSpc>
                  <a:buSzPct val="100000"/>
                  <a:buFont typeface="Wingdings" panose="05000000000000000000" pitchFamily="2" charset="2"/>
                  <a:buChar char="ü"/>
                  <a:tabLst>
                    <a:tab pos="354330" algn="l"/>
                  </a:tabLst>
                </a:pPr>
                <a:endParaRPr lang="cs-CZ" sz="12800" b="1" noProof="0" dirty="0"/>
              </a:p>
              <a:p>
                <a:pPr marL="546100" indent="-457200" algn="just">
                  <a:lnSpc>
                    <a:spcPct val="90000"/>
                  </a:lnSpc>
                  <a:buSzPct val="100000"/>
                  <a:buFont typeface="Wingdings" panose="05000000000000000000" pitchFamily="2" charset="2"/>
                  <a:buChar char="ü"/>
                  <a:tabLst>
                    <a:tab pos="354330" algn="l"/>
                  </a:tabLst>
                </a:pPr>
                <a:r>
                  <a:rPr lang="cs-CZ" sz="12800" b="1" noProof="0" dirty="0"/>
                  <a:t>Rostoucí funkce individuální nabídky práce </a:t>
                </a:r>
                <a:r>
                  <a:rPr lang="cs-CZ" sz="12800" b="1" dirty="0"/>
                  <a:t>=&gt; </a:t>
                </a:r>
                <a:r>
                  <a:rPr lang="cs-CZ" sz="12800" b="1" noProof="0" dirty="0"/>
                  <a:t>rostoucí musí být i funkce mezních nákladů na faktor práce: </a:t>
                </a:r>
                <a14:m>
                  <m:oMath xmlns:m="http://schemas.openxmlformats.org/officeDocument/2006/math">
                    <m:sSub>
                      <m:sSubPr>
                        <m:ctrlPr>
                          <a:rPr lang="cs-CZ" sz="12800" b="1" i="1" dirty="0" smtClean="0">
                            <a:highlight>
                              <a:srgbClr val="FFFF00"/>
                            </a:highlight>
                            <a:latin typeface="Cambria Math" panose="02040503050406030204" pitchFamily="18" charset="0"/>
                          </a:rPr>
                        </m:ctrlPr>
                      </m:sSubPr>
                      <m:e>
                        <m:r>
                          <a:rPr lang="cs-CZ" sz="12800" b="1" i="1" dirty="0">
                            <a:highlight>
                              <a:srgbClr val="FFFF00"/>
                            </a:highlight>
                            <a:latin typeface="Cambria Math" panose="02040503050406030204" pitchFamily="18" charset="0"/>
                          </a:rPr>
                          <m:t>𝑴𝑭𝑪</m:t>
                        </m:r>
                      </m:e>
                      <m:sub>
                        <m:r>
                          <a:rPr lang="cs-CZ" sz="12800" b="1" i="1" dirty="0">
                            <a:highlight>
                              <a:srgbClr val="FFFF00"/>
                            </a:highlight>
                            <a:latin typeface="Cambria Math" panose="02040503050406030204" pitchFamily="18" charset="0"/>
                          </a:rPr>
                          <m:t>𝑳</m:t>
                        </m:r>
                      </m:sub>
                    </m:sSub>
                  </m:oMath>
                </a14:m>
                <a:r>
                  <a:rPr lang="cs-CZ" sz="12800" b="1" noProof="0" dirty="0">
                    <a:highlight>
                      <a:srgbClr val="FFFF00"/>
                    </a:highlight>
                  </a:rPr>
                  <a:t> roste rychlejším tempem </a:t>
                </a:r>
                <a:r>
                  <a:rPr lang="cs-CZ" sz="12800" b="1" noProof="0" dirty="0"/>
                  <a:t>než funkce individuální nabídky práce, </a:t>
                </a:r>
                <a14:m>
                  <m:oMath xmlns:m="http://schemas.openxmlformats.org/officeDocument/2006/math">
                    <m:sSub>
                      <m:sSubPr>
                        <m:ctrlPr>
                          <a:rPr lang="cs-CZ" sz="12800" b="1" i="1" dirty="0">
                            <a:highlight>
                              <a:srgbClr val="FFFF00"/>
                            </a:highlight>
                            <a:latin typeface="Cambria Math" panose="02040503050406030204" pitchFamily="18" charset="0"/>
                          </a:rPr>
                        </m:ctrlPr>
                      </m:sSubPr>
                      <m:e>
                        <m:r>
                          <a:rPr lang="cs-CZ" sz="12800" b="1" i="1" dirty="0" smtClean="0">
                            <a:highlight>
                              <a:srgbClr val="FFFF00"/>
                            </a:highlight>
                            <a:latin typeface="Cambria Math" panose="02040503050406030204" pitchFamily="18" charset="0"/>
                          </a:rPr>
                          <m:t>𝑨</m:t>
                        </m:r>
                        <m:r>
                          <a:rPr lang="cs-CZ" sz="12800" b="1" i="1" dirty="0">
                            <a:highlight>
                              <a:srgbClr val="FFFF00"/>
                            </a:highlight>
                            <a:latin typeface="Cambria Math" panose="02040503050406030204" pitchFamily="18" charset="0"/>
                          </a:rPr>
                          <m:t>𝑭𝑪</m:t>
                        </m:r>
                      </m:e>
                      <m:sub>
                        <m:r>
                          <a:rPr lang="cs-CZ" sz="12800" b="1" i="1" dirty="0">
                            <a:highlight>
                              <a:srgbClr val="FFFF00"/>
                            </a:highlight>
                            <a:latin typeface="Cambria Math" panose="02040503050406030204" pitchFamily="18" charset="0"/>
                          </a:rPr>
                          <m:t>𝑳</m:t>
                        </m:r>
                      </m:sub>
                    </m:sSub>
                  </m:oMath>
                </a14:m>
                <a:r>
                  <a:rPr lang="cs-CZ" sz="12800" b="1" noProof="0" dirty="0">
                    <a:highlight>
                      <a:srgbClr val="FFFF00"/>
                    </a:highlight>
                  </a:rPr>
                  <a:t>. </a:t>
                </a:r>
              </a:p>
              <a:p>
                <a:pPr marL="546100" indent="-457200" algn="just">
                  <a:lnSpc>
                    <a:spcPct val="90000"/>
                  </a:lnSpc>
                  <a:buSzPct val="100000"/>
                  <a:buFont typeface="Wingdings" panose="05000000000000000000" pitchFamily="2" charset="2"/>
                  <a:buChar char="ü"/>
                  <a:tabLst>
                    <a:tab pos="354330" algn="l"/>
                  </a:tabLst>
                </a:pPr>
                <a:endParaRPr lang="cs-CZ" sz="12800" b="1" i="1" noProof="0" dirty="0">
                  <a:solidFill>
                    <a:srgbClr val="FF0000"/>
                  </a:solidFill>
                </a:endParaRPr>
              </a:p>
              <a:p>
                <a:pPr marL="831850" indent="-742950" algn="just">
                  <a:lnSpc>
                    <a:spcPct val="90000"/>
                  </a:lnSpc>
                  <a:buSzPct val="100000"/>
                  <a:buFont typeface="+mj-lt"/>
                  <a:buAutoNum type="alphaLcPeriod"/>
                  <a:tabLst>
                    <a:tab pos="354330" algn="l"/>
                  </a:tabLst>
                </a:pPr>
                <a:endParaRPr lang="cs-CZ" sz="4000" b="1" noProof="0" dirty="0">
                  <a:cs typeface="Arial" panose="020B0604020202020204" pitchFamily="34" charset="0"/>
                </a:endParaRPr>
              </a:p>
              <a:p>
                <a:pPr marL="546100" indent="-457200" algn="just">
                  <a:lnSpc>
                    <a:spcPct val="90000"/>
                  </a:lnSpc>
                  <a:buNone/>
                  <a:tabLst>
                    <a:tab pos="354330" algn="l"/>
                  </a:tabLst>
                </a:pPr>
                <a:r>
                  <a:rPr lang="cs-CZ" sz="2800" b="1" noProof="0" dirty="0">
                    <a:cs typeface="Arial" panose="020B0604020202020204" pitchFamily="34" charset="0"/>
                  </a:rPr>
                  <a:t>  </a:t>
                </a:r>
                <a:endParaRPr lang="cs-CZ" sz="2800" b="1" noProof="0" dirty="0">
                  <a:ea typeface="Arial" panose="020B0604020202020204" pitchFamily="34" charset="0"/>
                </a:endParaRPr>
              </a:p>
            </p:txBody>
          </p:sp>
        </mc:Choice>
        <mc:Fallback>
          <p:sp>
            <p:nvSpPr>
              <p:cNvPr id="15363" name="Text Placeholder 15362">
                <a:extLst>
                  <a:ext uri="{FF2B5EF4-FFF2-40B4-BE49-F238E27FC236}">
                    <a16:creationId xmlns:a16="http://schemas.microsoft.com/office/drawing/2014/main" id="{5407E0E3-51D6-5454-B69A-09D6D102EA76}"/>
                  </a:ext>
                </a:extLst>
              </p:cNvPr>
              <p:cNvSpPr>
                <a:spLocks noGrp="1" noRot="1" noChangeAspect="1" noMove="1" noResize="1" noEditPoints="1" noAdjustHandles="1" noChangeArrowheads="1" noChangeShapeType="1" noTextEdit="1"/>
              </p:cNvSpPr>
              <p:nvPr>
                <p:ph type="body" idx="1"/>
              </p:nvPr>
            </p:nvSpPr>
            <p:spPr>
              <a:xfrm>
                <a:off x="185529" y="1497496"/>
                <a:ext cx="11728175" cy="4558747"/>
              </a:xfrm>
              <a:blipFill>
                <a:blip r:embed="rId3"/>
                <a:stretch>
                  <a:fillRect l="-364" r="-2131"/>
                </a:stretch>
              </a:blipFill>
            </p:spPr>
            <p:txBody>
              <a:bodyPr/>
              <a:lstStyle/>
              <a:p>
                <a:r>
                  <a:rPr lang="en-GB">
                    <a:noFill/>
                  </a:rPr>
                  <a:t> </a:t>
                </a:r>
              </a:p>
            </p:txBody>
          </p:sp>
        </mc:Fallback>
      </mc:AlternateContent>
      <p:sp>
        <p:nvSpPr>
          <p:cNvPr id="15364" name="Rectangles 15363">
            <a:extLst>
              <a:ext uri="{FF2B5EF4-FFF2-40B4-BE49-F238E27FC236}">
                <a16:creationId xmlns:a16="http://schemas.microsoft.com/office/drawing/2014/main" id="{72E7D09D-891D-22DC-C9FD-D4247BC3FE25}"/>
              </a:ext>
            </a:extLst>
          </p:cNvPr>
          <p:cNvSpPr/>
          <p:nvPr/>
        </p:nvSpPr>
        <p:spPr>
          <a:xfrm>
            <a:off x="1524000" y="0"/>
            <a:ext cx="9144000" cy="0"/>
          </a:xfrm>
          <a:prstGeom prst="rect">
            <a:avLst/>
          </a:prstGeom>
          <a:noFill/>
          <a:ln w="9525">
            <a:noFill/>
          </a:ln>
        </p:spPr>
        <p:txBody>
          <a:bodyPr/>
          <a:lstStyle/>
          <a:p>
            <a:endParaRPr lang="en-US"/>
          </a:p>
        </p:txBody>
      </p:sp>
      <p:sp>
        <p:nvSpPr>
          <p:cNvPr id="15365" name="Rectangles 15364">
            <a:extLst>
              <a:ext uri="{FF2B5EF4-FFF2-40B4-BE49-F238E27FC236}">
                <a16:creationId xmlns:a16="http://schemas.microsoft.com/office/drawing/2014/main" id="{6205B2FB-0899-5F96-7072-62F38C8EB279}"/>
              </a:ext>
            </a:extLst>
          </p:cNvPr>
          <p:cNvSpPr/>
          <p:nvPr/>
        </p:nvSpPr>
        <p:spPr>
          <a:xfrm>
            <a:off x="1524000" y="0"/>
            <a:ext cx="9144000" cy="0"/>
          </a:xfrm>
          <a:prstGeom prst="rect">
            <a:avLst/>
          </a:prstGeom>
          <a:noFill/>
          <a:ln w="9525">
            <a:noFill/>
          </a:ln>
        </p:spPr>
        <p:txBody>
          <a:bodyPr/>
          <a:lstStyle/>
          <a:p>
            <a:endParaRPr lang="en-US"/>
          </a:p>
        </p:txBody>
      </p:sp>
      <p:sp>
        <p:nvSpPr>
          <p:cNvPr id="15367" name="Rectangles 15366">
            <a:extLst>
              <a:ext uri="{FF2B5EF4-FFF2-40B4-BE49-F238E27FC236}">
                <a16:creationId xmlns:a16="http://schemas.microsoft.com/office/drawing/2014/main" id="{ACD43A60-8365-5687-41E9-33B474221B2A}"/>
              </a:ext>
            </a:extLst>
          </p:cNvPr>
          <p:cNvSpPr/>
          <p:nvPr/>
        </p:nvSpPr>
        <p:spPr>
          <a:xfrm>
            <a:off x="609601" y="457201"/>
            <a:ext cx="1139687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C0C0C0"/>
                  </a:outerShdw>
                </a:effectLst>
                <a:latin typeface="Tahoma" panose="020B0604030504040204" pitchFamily="34" charset="0"/>
              </a:defRPr>
            </a:lvl1pPr>
          </a:lstStyle>
          <a:p>
            <a:pPr marL="514350" lvl="0" indent="-514350">
              <a:buFont typeface="+mj-lt"/>
              <a:buAutoNum type="arabicPeriod" startAt="3"/>
            </a:pPr>
            <a:r>
              <a:rPr lang="en-GB" sz="2400" b="1" dirty="0">
                <a:solidFill>
                  <a:srgbClr val="FF0000"/>
                </a:solidFill>
              </a:rPr>
              <a:t>POPTÁVKA NA NEDOKONALE KONKURENČNÍM TRHU</a:t>
            </a:r>
            <a:r>
              <a:rPr lang="cs-CZ" sz="2400" b="1" dirty="0">
                <a:solidFill>
                  <a:srgbClr val="FF0000"/>
                </a:solidFill>
              </a:rPr>
              <a:t> PRÁCE</a:t>
            </a:r>
            <a:endParaRPr lang="en-GB" sz="2400" b="1" dirty="0">
              <a:solidFill>
                <a:srgbClr val="FF0000"/>
              </a:solidFill>
            </a:endParaRPr>
          </a:p>
        </p:txBody>
      </p:sp>
    </p:spTree>
    <p:extLst>
      <p:ext uri="{BB962C8B-B14F-4D97-AF65-F5344CB8AC3E}">
        <p14:creationId xmlns:p14="http://schemas.microsoft.com/office/powerpoint/2010/main" val="175271212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47588-F3DE-0265-8B6B-A59412626CB7}"/>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5363" name="Text Placeholder 15362">
                <a:extLst>
                  <a:ext uri="{FF2B5EF4-FFF2-40B4-BE49-F238E27FC236}">
                    <a16:creationId xmlns:a16="http://schemas.microsoft.com/office/drawing/2014/main" id="{CBEB4128-4DC5-69C6-BBEE-60E0568EAD0D}"/>
                  </a:ext>
                </a:extLst>
              </p:cNvPr>
              <p:cNvSpPr>
                <a:spLocks noGrp="1" noRot="1"/>
              </p:cNvSpPr>
              <p:nvPr>
                <p:ph type="body" idx="1"/>
              </p:nvPr>
            </p:nvSpPr>
            <p:spPr>
              <a:xfrm>
                <a:off x="7779026" y="1258958"/>
                <a:ext cx="4081669" cy="4678016"/>
              </a:xfrm>
            </p:spPr>
            <p:txBody>
              <a:bodyPr>
                <a:normAutofit lnSpcReduction="10000"/>
              </a:bodyPr>
              <a:lstStyle/>
              <a:p>
                <a:pPr marL="546100" marR="0" lvl="0" indent="-457200" defTabSz="914400" rtl="0" eaLnBrk="1" fontAlgn="auto" latinLnBrk="0" hangingPunct="1">
                  <a:lnSpc>
                    <a:spcPct val="90000"/>
                  </a:lnSpc>
                  <a:spcBef>
                    <a:spcPts val="640"/>
                  </a:spcBef>
                  <a:spcAft>
                    <a:spcPts val="0"/>
                  </a:spcAft>
                  <a:buClr>
                    <a:srgbClr val="000000"/>
                  </a:buClr>
                  <a:buSzPct val="100000"/>
                  <a:buFont typeface="Wingdings" panose="05000000000000000000" pitchFamily="2" charset="2"/>
                  <a:buChar char="ü"/>
                  <a:tabLst>
                    <a:tab pos="354330" algn="l"/>
                  </a:tabLst>
                  <a:defRPr/>
                </a:pPr>
                <a:r>
                  <a:rPr kumimoji="0" lang="cs-CZ" b="1" i="1" u="none" strike="noStrike" kern="0" cap="none" spc="0" normalizeH="0" baseline="0" noProof="0" dirty="0">
                    <a:ln>
                      <a:noFill/>
                    </a:ln>
                    <a:solidFill>
                      <a:schemeClr val="tx1"/>
                    </a:solidFill>
                    <a:effectLst/>
                    <a:uLnTx/>
                    <a:uFillTx/>
                    <a:latin typeface="Calibri" panose="020F0502020204030204"/>
                    <a:ea typeface="Calibri" panose="020F0502020204030204"/>
                    <a:cs typeface="Calibri" panose="020F0502020204030204"/>
                    <a:sym typeface="Calibri" panose="020F0502020204030204"/>
                  </a:rPr>
                  <a:t>Platí-li firma za každou dodatečnou jednotku práce vyšší mzdovou sazbu, </a:t>
                </a:r>
              </a:p>
              <a:p>
                <a:pPr marL="546100" marR="0" lvl="0" indent="-457200" defTabSz="914400" rtl="0" eaLnBrk="1" fontAlgn="auto" latinLnBrk="0" hangingPunct="1">
                  <a:lnSpc>
                    <a:spcPct val="90000"/>
                  </a:lnSpc>
                  <a:spcBef>
                    <a:spcPts val="640"/>
                  </a:spcBef>
                  <a:spcAft>
                    <a:spcPts val="0"/>
                  </a:spcAft>
                  <a:buClr>
                    <a:srgbClr val="000000"/>
                  </a:buClr>
                  <a:buSzPct val="100000"/>
                  <a:buFont typeface="Wingdings" panose="05000000000000000000" pitchFamily="2" charset="2"/>
                  <a:buChar char="Ø"/>
                  <a:tabLst>
                    <a:tab pos="354330" algn="l"/>
                  </a:tabLst>
                  <a:defRPr/>
                </a:pPr>
                <a:r>
                  <a:rPr kumimoji="0" lang="cs-CZ" b="1" i="1" u="none" strike="noStrike" kern="0" cap="none" spc="0" normalizeH="0" baseline="0" noProof="0" dirty="0">
                    <a:ln>
                      <a:noFill/>
                    </a:ln>
                    <a:solidFill>
                      <a:srgbClr val="FF0000"/>
                    </a:solidFill>
                    <a:effectLst/>
                    <a:uLnTx/>
                    <a:uFillTx/>
                    <a:latin typeface="Calibri" panose="020F0502020204030204"/>
                    <a:ea typeface="Calibri" panose="020F0502020204030204"/>
                    <a:cs typeface="Calibri" panose="020F0502020204030204"/>
                    <a:sym typeface="Calibri" panose="020F0502020204030204"/>
                  </a:rPr>
                  <a:t>musí tuto mzdovou sazbu zaplatit všem již zapojeným jednotkám práce:</a:t>
                </a:r>
              </a:p>
              <a:p>
                <a:pPr marL="88900" marR="0" lvl="0" indent="0" defTabSz="914400" rtl="0" eaLnBrk="1" fontAlgn="auto" latinLnBrk="0" hangingPunct="1">
                  <a:lnSpc>
                    <a:spcPct val="90000"/>
                  </a:lnSpc>
                  <a:spcBef>
                    <a:spcPts val="640"/>
                  </a:spcBef>
                  <a:spcAft>
                    <a:spcPts val="0"/>
                  </a:spcAft>
                  <a:buClr>
                    <a:srgbClr val="000000"/>
                  </a:buClr>
                  <a:buSzPct val="100000"/>
                  <a:buFont typeface="Arial" panose="020B0604020202020204"/>
                  <a:buNone/>
                  <a:tabLst>
                    <a:tab pos="354330" algn="l"/>
                  </a:tabLst>
                  <a:defRPr/>
                </a:pPr>
                <a:r>
                  <a:rPr kumimoji="0" lang="cs-CZ"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 </a:t>
                </a:r>
                <a14:m>
                  <m:oMath xmlns:m="http://schemas.openxmlformats.org/officeDocument/2006/math">
                    <m:sSub>
                      <m:sSubPr>
                        <m:ctrlPr>
                          <a:rPr kumimoji="0" lang="cs-CZ" b="1" i="1" u="none" strike="noStrike" kern="0" cap="none" spc="0" normalizeH="0" baseline="0" noProof="0" dirty="0">
                            <a:ln>
                              <a:noFill/>
                            </a:ln>
                            <a:solidFill>
                              <a:srgbClr val="000000"/>
                            </a:solidFill>
                            <a:effectLst/>
                            <a:uLnTx/>
                            <a:uFillTx/>
                            <a:latin typeface="Cambria Math" panose="02040503050406030204" pitchFamily="18" charset="0"/>
                            <a:sym typeface="Calibri" panose="020F0502020204030204"/>
                          </a:rPr>
                        </m:ctrlPr>
                      </m:sSubPr>
                      <m:e>
                        <m:r>
                          <a:rPr kumimoji="0" lang="cs-CZ" b="1" i="1" u="none" strike="noStrike" kern="0" cap="none" spc="0" normalizeH="0" baseline="0" noProof="0" dirty="0">
                            <a:ln>
                              <a:noFill/>
                            </a:ln>
                            <a:solidFill>
                              <a:srgbClr val="000000"/>
                            </a:solidFill>
                            <a:effectLst/>
                            <a:uLnTx/>
                            <a:uFillTx/>
                            <a:latin typeface="Cambria Math" panose="02040503050406030204" pitchFamily="18" charset="0"/>
                            <a:sym typeface="Calibri" panose="020F0502020204030204"/>
                          </a:rPr>
                          <m:t>𝑴𝑭𝑪</m:t>
                        </m:r>
                      </m:e>
                      <m:sub>
                        <m:r>
                          <a:rPr kumimoji="0" lang="cs-CZ" b="1" i="1" u="none" strike="noStrike" kern="0" cap="none" spc="0" normalizeH="0" baseline="0" noProof="0" dirty="0">
                            <a:ln>
                              <a:noFill/>
                            </a:ln>
                            <a:solidFill>
                              <a:srgbClr val="000000"/>
                            </a:solidFill>
                            <a:effectLst/>
                            <a:uLnTx/>
                            <a:uFillTx/>
                            <a:latin typeface="Cambria Math" panose="02040503050406030204" pitchFamily="18" charset="0"/>
                            <a:sym typeface="Calibri" panose="020F0502020204030204"/>
                          </a:rPr>
                          <m:t>𝑳</m:t>
                        </m:r>
                      </m:sub>
                    </m:sSub>
                    <m:r>
                      <a:rPr kumimoji="0" lang="cs-CZ" b="1" i="1" u="none" strike="noStrike" kern="0" cap="none" spc="0" normalizeH="0" baseline="0" noProof="0" dirty="0">
                        <a:ln>
                          <a:noFill/>
                        </a:ln>
                        <a:solidFill>
                          <a:srgbClr val="000000"/>
                        </a:solidFill>
                        <a:effectLst/>
                        <a:uLnTx/>
                        <a:uFillTx/>
                        <a:latin typeface="Cambria Math" panose="02040503050406030204" pitchFamily="18" charset="0"/>
                        <a:sym typeface="Calibri" panose="020F0502020204030204"/>
                      </a:rPr>
                      <m:t> </m:t>
                    </m:r>
                  </m:oMath>
                </a14:m>
                <a:r>
                  <a:rPr kumimoji="0" lang="cs-CZ"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&gt; w. </a:t>
                </a:r>
              </a:p>
              <a:p>
                <a:pPr marL="546100" indent="-457200">
                  <a:lnSpc>
                    <a:spcPct val="90000"/>
                  </a:lnSpc>
                  <a:buSzPct val="100000"/>
                  <a:buFont typeface="Wingdings" panose="05000000000000000000" pitchFamily="2" charset="2"/>
                  <a:buChar char="ü"/>
                  <a:tabLst>
                    <a:tab pos="354330" algn="l"/>
                  </a:tabLst>
                </a:pPr>
                <a:endParaRPr lang="cs-CZ" b="1" noProof="0" dirty="0">
                  <a:ea typeface="Arial" panose="020B0604020202020204" pitchFamily="34" charset="0"/>
                </a:endParaRPr>
              </a:p>
            </p:txBody>
          </p:sp>
        </mc:Choice>
        <mc:Fallback>
          <p:sp>
            <p:nvSpPr>
              <p:cNvPr id="15363" name="Text Placeholder 15362">
                <a:extLst>
                  <a:ext uri="{FF2B5EF4-FFF2-40B4-BE49-F238E27FC236}">
                    <a16:creationId xmlns:a16="http://schemas.microsoft.com/office/drawing/2014/main" id="{CBEB4128-4DC5-69C6-BBEE-60E0568EAD0D}"/>
                  </a:ext>
                </a:extLst>
              </p:cNvPr>
              <p:cNvSpPr>
                <a:spLocks noGrp="1" noRot="1" noChangeAspect="1" noMove="1" noResize="1" noEditPoints="1" noAdjustHandles="1" noChangeArrowheads="1" noChangeShapeType="1" noTextEdit="1"/>
              </p:cNvSpPr>
              <p:nvPr>
                <p:ph type="body" idx="1"/>
              </p:nvPr>
            </p:nvSpPr>
            <p:spPr>
              <a:xfrm>
                <a:off x="7779026" y="1258958"/>
                <a:ext cx="4081669" cy="4678016"/>
              </a:xfrm>
              <a:blipFill>
                <a:blip r:embed="rId3"/>
                <a:stretch>
                  <a:fillRect l="-1045" t="-1825" r="-5224"/>
                </a:stretch>
              </a:blipFill>
            </p:spPr>
            <p:txBody>
              <a:bodyPr/>
              <a:lstStyle/>
              <a:p>
                <a:r>
                  <a:rPr lang="en-GB">
                    <a:noFill/>
                  </a:rPr>
                  <a:t> </a:t>
                </a:r>
              </a:p>
            </p:txBody>
          </p:sp>
        </mc:Fallback>
      </mc:AlternateContent>
      <p:sp>
        <p:nvSpPr>
          <p:cNvPr id="15364" name="Rectangles 15363">
            <a:extLst>
              <a:ext uri="{FF2B5EF4-FFF2-40B4-BE49-F238E27FC236}">
                <a16:creationId xmlns:a16="http://schemas.microsoft.com/office/drawing/2014/main" id="{A33D1308-CD43-9574-0FA8-6D997846EECE}"/>
              </a:ext>
            </a:extLst>
          </p:cNvPr>
          <p:cNvSpPr/>
          <p:nvPr/>
        </p:nvSpPr>
        <p:spPr>
          <a:xfrm>
            <a:off x="1524000" y="0"/>
            <a:ext cx="9144000" cy="0"/>
          </a:xfrm>
          <a:prstGeom prst="rect">
            <a:avLst/>
          </a:prstGeom>
          <a:noFill/>
          <a:ln w="9525">
            <a:noFill/>
          </a:ln>
        </p:spPr>
        <p:txBody>
          <a:bodyPr/>
          <a:lstStyle/>
          <a:p>
            <a:endParaRPr lang="en-US"/>
          </a:p>
        </p:txBody>
      </p:sp>
      <p:sp>
        <p:nvSpPr>
          <p:cNvPr id="15365" name="Rectangles 15364">
            <a:extLst>
              <a:ext uri="{FF2B5EF4-FFF2-40B4-BE49-F238E27FC236}">
                <a16:creationId xmlns:a16="http://schemas.microsoft.com/office/drawing/2014/main" id="{C718F884-6340-5B7A-DA06-74476A2AD5C8}"/>
              </a:ext>
            </a:extLst>
          </p:cNvPr>
          <p:cNvSpPr/>
          <p:nvPr/>
        </p:nvSpPr>
        <p:spPr>
          <a:xfrm>
            <a:off x="1524000" y="0"/>
            <a:ext cx="9144000" cy="0"/>
          </a:xfrm>
          <a:prstGeom prst="rect">
            <a:avLst/>
          </a:prstGeom>
          <a:noFill/>
          <a:ln w="9525">
            <a:noFill/>
          </a:ln>
        </p:spPr>
        <p:txBody>
          <a:bodyPr/>
          <a:lstStyle/>
          <a:p>
            <a:endParaRPr lang="en-US"/>
          </a:p>
        </p:txBody>
      </p:sp>
      <p:sp>
        <p:nvSpPr>
          <p:cNvPr id="15367" name="Rectangles 15366">
            <a:extLst>
              <a:ext uri="{FF2B5EF4-FFF2-40B4-BE49-F238E27FC236}">
                <a16:creationId xmlns:a16="http://schemas.microsoft.com/office/drawing/2014/main" id="{D4FB15AC-E16B-316B-4730-7FCC4C91845A}"/>
              </a:ext>
            </a:extLst>
          </p:cNvPr>
          <p:cNvSpPr/>
          <p:nvPr/>
        </p:nvSpPr>
        <p:spPr>
          <a:xfrm>
            <a:off x="609601" y="457201"/>
            <a:ext cx="1139687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C0C0C0"/>
                  </a:outerShdw>
                </a:effectLst>
                <a:latin typeface="Tahoma" panose="020B0604030504040204" pitchFamily="34" charset="0"/>
              </a:defRPr>
            </a:lvl1pPr>
          </a:lstStyle>
          <a:p>
            <a:pPr marL="514350" lvl="0" indent="-514350">
              <a:buFont typeface="+mj-lt"/>
              <a:buAutoNum type="arabicPeriod" startAt="3"/>
            </a:pPr>
            <a:r>
              <a:rPr lang="en-GB" sz="2400" b="1" dirty="0">
                <a:solidFill>
                  <a:srgbClr val="FF0000"/>
                </a:solidFill>
              </a:rPr>
              <a:t>POPTÁVKA NA NEDOKONALE KONKURENČNÍM TRHU</a:t>
            </a:r>
            <a:r>
              <a:rPr lang="cs-CZ" sz="2400" b="1" dirty="0">
                <a:solidFill>
                  <a:srgbClr val="FF0000"/>
                </a:solidFill>
              </a:rPr>
              <a:t> PRÁCE</a:t>
            </a:r>
            <a:endParaRPr lang="en-GB" sz="2400" b="1" dirty="0">
              <a:solidFill>
                <a:srgbClr val="FF0000"/>
              </a:solidFill>
            </a:endParaRPr>
          </a:p>
        </p:txBody>
      </p:sp>
      <p:pic>
        <p:nvPicPr>
          <p:cNvPr id="3" name="Picture 2">
            <a:extLst>
              <a:ext uri="{FF2B5EF4-FFF2-40B4-BE49-F238E27FC236}">
                <a16:creationId xmlns:a16="http://schemas.microsoft.com/office/drawing/2014/main" id="{8CBD3BBB-C761-1EE2-A72A-2EBC4E6CB97F}"/>
              </a:ext>
            </a:extLst>
          </p:cNvPr>
          <p:cNvPicPr>
            <a:picLocks noChangeAspect="1"/>
          </p:cNvPicPr>
          <p:nvPr/>
        </p:nvPicPr>
        <p:blipFill>
          <a:blip r:embed="rId4"/>
          <a:stretch>
            <a:fillRect/>
          </a:stretch>
        </p:blipFill>
        <p:spPr>
          <a:xfrm>
            <a:off x="172278" y="1378227"/>
            <a:ext cx="7407965" cy="4558748"/>
          </a:xfrm>
          <a:prstGeom prst="rect">
            <a:avLst/>
          </a:prstGeom>
        </p:spPr>
      </p:pic>
    </p:spTree>
    <p:extLst>
      <p:ext uri="{BB962C8B-B14F-4D97-AF65-F5344CB8AC3E}">
        <p14:creationId xmlns:p14="http://schemas.microsoft.com/office/powerpoint/2010/main" val="209388135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B1E1A-473A-2F32-9318-E60934650456}"/>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5363" name="Text Placeholder 15362">
                <a:extLst>
                  <a:ext uri="{FF2B5EF4-FFF2-40B4-BE49-F238E27FC236}">
                    <a16:creationId xmlns:a16="http://schemas.microsoft.com/office/drawing/2014/main" id="{286ED955-5EC8-F481-D56E-354358A6C02D}"/>
                  </a:ext>
                </a:extLst>
              </p:cNvPr>
              <p:cNvSpPr>
                <a:spLocks noGrp="1" noRot="1"/>
              </p:cNvSpPr>
              <p:nvPr>
                <p:ph type="body" idx="1"/>
              </p:nvPr>
            </p:nvSpPr>
            <p:spPr>
              <a:xfrm>
                <a:off x="7050157" y="1484242"/>
                <a:ext cx="4863547" cy="4916557"/>
              </a:xfrm>
            </p:spPr>
            <p:txBody>
              <a:bodyPr>
                <a:normAutofit lnSpcReduction="10000"/>
              </a:bodyPr>
              <a:lstStyle/>
              <a:p>
                <a:pPr marL="546100" indent="-457200">
                  <a:lnSpc>
                    <a:spcPct val="90000"/>
                  </a:lnSpc>
                  <a:buSzPct val="100000"/>
                  <a:buFont typeface="Wingdings" panose="05000000000000000000" pitchFamily="2" charset="2"/>
                  <a:buChar char="v"/>
                  <a:tabLst>
                    <a:tab pos="354330" algn="l"/>
                  </a:tabLst>
                </a:pPr>
                <a:r>
                  <a:rPr lang="cs-CZ" sz="2800" b="1" noProof="0" dirty="0">
                    <a:solidFill>
                      <a:srgbClr val="FF0000"/>
                    </a:solidFill>
                    <a:ea typeface="Arial" panose="020B0604020202020204" pitchFamily="34" charset="0"/>
                  </a:rPr>
                  <a:t>Volba optimálního množství práce v krátkém období</a:t>
                </a:r>
              </a:p>
              <a:p>
                <a:pPr marL="546100" indent="-457200" algn="just">
                  <a:lnSpc>
                    <a:spcPct val="90000"/>
                  </a:lnSpc>
                  <a:buSzPct val="100000"/>
                  <a:buFont typeface="Wingdings" panose="05000000000000000000" pitchFamily="2" charset="2"/>
                  <a:buChar char="§"/>
                  <a:tabLst>
                    <a:tab pos="354330" algn="l"/>
                  </a:tabLst>
                </a:pPr>
                <a:r>
                  <a:rPr lang="cs-CZ" sz="2800" b="1" noProof="0" dirty="0">
                    <a:solidFill>
                      <a:schemeClr val="tx1"/>
                    </a:solidFill>
                    <a:ea typeface="Arial" panose="020B0604020202020204" pitchFamily="34" charset="0"/>
                  </a:rPr>
                  <a:t>Platí opět:</a:t>
                </a:r>
              </a:p>
              <a:p>
                <a:pPr marL="88900" indent="0" algn="just">
                  <a:lnSpc>
                    <a:spcPct val="90000"/>
                  </a:lnSpc>
                  <a:buSzPct val="100000"/>
                  <a:buNone/>
                  <a:tabLst>
                    <a:tab pos="354330" algn="l"/>
                  </a:tabLst>
                </a:pPr>
                <a14:m>
                  <m:oMathPara xmlns:m="http://schemas.openxmlformats.org/officeDocument/2006/math">
                    <m:oMathParaPr>
                      <m:jc m:val="centerGroup"/>
                    </m:oMathParaPr>
                    <m:oMath xmlns:m="http://schemas.openxmlformats.org/officeDocument/2006/math">
                      <m:sSub>
                        <m:sSubPr>
                          <m:ctrlPr>
                            <a:rPr lang="cs-CZ" sz="2800" b="1" i="1" smtClean="0">
                              <a:solidFill>
                                <a:schemeClr val="tx1"/>
                              </a:solidFill>
                              <a:latin typeface="Cambria Math" panose="02040503050406030204" pitchFamily="18" charset="0"/>
                            </a:rPr>
                          </m:ctrlPr>
                        </m:sSubPr>
                        <m:e>
                          <m:r>
                            <a:rPr lang="cs-CZ" sz="2800" b="1" i="1" smtClean="0">
                              <a:solidFill>
                                <a:schemeClr val="tx1"/>
                              </a:solidFill>
                              <a:latin typeface="Cambria Math" panose="02040503050406030204" pitchFamily="18" charset="0"/>
                            </a:rPr>
                            <m:t>𝑴𝑹𝑷</m:t>
                          </m:r>
                        </m:e>
                        <m:sub>
                          <m:r>
                            <a:rPr lang="cs-CZ" sz="2800" b="1" i="1" smtClean="0">
                              <a:solidFill>
                                <a:schemeClr val="tx1"/>
                              </a:solidFill>
                              <a:latin typeface="Cambria Math" panose="02040503050406030204" pitchFamily="18" charset="0"/>
                            </a:rPr>
                            <m:t>𝑳</m:t>
                          </m:r>
                        </m:sub>
                      </m:sSub>
                      <m:r>
                        <a:rPr lang="cs-CZ" sz="2800" b="1" i="1" smtClean="0">
                          <a:solidFill>
                            <a:schemeClr val="tx1"/>
                          </a:solidFill>
                          <a:latin typeface="Cambria Math" panose="02040503050406030204" pitchFamily="18" charset="0"/>
                        </a:rPr>
                        <m:t>=</m:t>
                      </m:r>
                      <m:sSub>
                        <m:sSubPr>
                          <m:ctrlPr>
                            <a:rPr lang="cs-CZ" sz="2800" b="1" i="1" dirty="0">
                              <a:latin typeface="Cambria Math" panose="02040503050406030204" pitchFamily="18" charset="0"/>
                            </a:rPr>
                          </m:ctrlPr>
                        </m:sSubPr>
                        <m:e>
                          <m:r>
                            <a:rPr lang="cs-CZ" sz="2800" b="1" i="1" dirty="0">
                              <a:latin typeface="Cambria Math" panose="02040503050406030204" pitchFamily="18" charset="0"/>
                            </a:rPr>
                            <m:t>𝑴𝑭𝑪</m:t>
                          </m:r>
                        </m:e>
                        <m:sub>
                          <m:r>
                            <a:rPr lang="cs-CZ" sz="2800" b="1" i="1" dirty="0">
                              <a:latin typeface="Cambria Math" panose="02040503050406030204" pitchFamily="18" charset="0"/>
                            </a:rPr>
                            <m:t>𝑳</m:t>
                          </m:r>
                        </m:sub>
                      </m:sSub>
                    </m:oMath>
                  </m:oMathPara>
                </a14:m>
                <a:endParaRPr lang="cs-CZ" sz="2800" b="1" noProof="0" dirty="0">
                  <a:solidFill>
                    <a:schemeClr val="tx1"/>
                  </a:solidFill>
                  <a:ea typeface="Arial" panose="020B0604020202020204" pitchFamily="34" charset="0"/>
                </a:endParaRPr>
              </a:p>
              <a:p>
                <a:pPr marL="546100" indent="-457200" algn="just">
                  <a:lnSpc>
                    <a:spcPct val="90000"/>
                  </a:lnSpc>
                  <a:buSzPct val="100000"/>
                  <a:buFont typeface="Wingdings" panose="05000000000000000000" pitchFamily="2" charset="2"/>
                  <a:buChar char="Ø"/>
                  <a:tabLst>
                    <a:tab pos="354330" algn="l"/>
                  </a:tabLst>
                </a:pPr>
                <a:r>
                  <a:rPr lang="cs-CZ" sz="2800" b="1" noProof="0" dirty="0">
                    <a:solidFill>
                      <a:schemeClr val="tx1"/>
                    </a:solidFill>
                    <a:highlight>
                      <a:srgbClr val="FFFF00"/>
                    </a:highlight>
                    <a:ea typeface="Arial" panose="020B0604020202020204" pitchFamily="34" charset="0"/>
                  </a:rPr>
                  <a:t>Firma zvyšuje počet zapojených jednotek práce dokud tyto dodatečné jednotky práce zvyšují více příjmy než náklady. =&gt;</a:t>
                </a:r>
              </a:p>
              <a:p>
                <a:pPr marL="546100" indent="-457200" algn="just">
                  <a:lnSpc>
                    <a:spcPct val="90000"/>
                  </a:lnSpc>
                  <a:buSzPct val="100000"/>
                  <a:buFont typeface="Wingdings" panose="05000000000000000000" pitchFamily="2" charset="2"/>
                  <a:buChar char="Ø"/>
                  <a:tabLst>
                    <a:tab pos="354330" algn="l"/>
                  </a:tabLst>
                </a:pPr>
                <a:r>
                  <a:rPr lang="cs-CZ" sz="2800" b="1" noProof="0" dirty="0">
                    <a:solidFill>
                      <a:schemeClr val="tx1"/>
                    </a:solidFill>
                    <a:ea typeface="Arial" panose="020B0604020202020204" pitchFamily="34" charset="0"/>
                  </a:rPr>
                  <a:t>Zisk firmy – maximální při L</a:t>
                </a:r>
                <a:r>
                  <a:rPr lang="cs-CZ" sz="2400" b="1" noProof="0" dirty="0">
                    <a:solidFill>
                      <a:schemeClr val="tx1"/>
                    </a:solidFill>
                    <a:ea typeface="Arial" panose="020B0604020202020204" pitchFamily="34" charset="0"/>
                  </a:rPr>
                  <a:t>1</a:t>
                </a:r>
                <a:r>
                  <a:rPr lang="cs-CZ" sz="2800" b="1" noProof="0" dirty="0">
                    <a:solidFill>
                      <a:schemeClr val="tx1"/>
                    </a:solidFill>
                    <a:ea typeface="Arial" panose="020B0604020202020204" pitchFamily="34" charset="0"/>
                  </a:rPr>
                  <a:t>* j. práce. </a:t>
                </a:r>
              </a:p>
            </p:txBody>
          </p:sp>
        </mc:Choice>
        <mc:Fallback>
          <p:sp>
            <p:nvSpPr>
              <p:cNvPr id="15363" name="Text Placeholder 15362">
                <a:extLst>
                  <a:ext uri="{FF2B5EF4-FFF2-40B4-BE49-F238E27FC236}">
                    <a16:creationId xmlns:a16="http://schemas.microsoft.com/office/drawing/2014/main" id="{286ED955-5EC8-F481-D56E-354358A6C02D}"/>
                  </a:ext>
                </a:extLst>
              </p:cNvPr>
              <p:cNvSpPr>
                <a:spLocks noGrp="1" noRot="1" noChangeAspect="1" noMove="1" noResize="1" noEditPoints="1" noAdjustHandles="1" noChangeArrowheads="1" noChangeShapeType="1" noTextEdit="1"/>
              </p:cNvSpPr>
              <p:nvPr>
                <p:ph type="body" idx="1"/>
              </p:nvPr>
            </p:nvSpPr>
            <p:spPr>
              <a:xfrm>
                <a:off x="7050157" y="1484242"/>
                <a:ext cx="4863547" cy="4916557"/>
              </a:xfrm>
              <a:blipFill>
                <a:blip r:embed="rId3"/>
                <a:stretch>
                  <a:fillRect l="-376" t="-1115" r="-4391"/>
                </a:stretch>
              </a:blipFill>
            </p:spPr>
            <p:txBody>
              <a:bodyPr/>
              <a:lstStyle/>
              <a:p>
                <a:r>
                  <a:rPr lang="en-GB">
                    <a:noFill/>
                  </a:rPr>
                  <a:t> </a:t>
                </a:r>
              </a:p>
            </p:txBody>
          </p:sp>
        </mc:Fallback>
      </mc:AlternateContent>
      <p:sp>
        <p:nvSpPr>
          <p:cNvPr id="15364" name="Rectangles 15363">
            <a:extLst>
              <a:ext uri="{FF2B5EF4-FFF2-40B4-BE49-F238E27FC236}">
                <a16:creationId xmlns:a16="http://schemas.microsoft.com/office/drawing/2014/main" id="{553B8322-3904-DAA6-D222-9E95467C32D0}"/>
              </a:ext>
            </a:extLst>
          </p:cNvPr>
          <p:cNvSpPr/>
          <p:nvPr/>
        </p:nvSpPr>
        <p:spPr>
          <a:xfrm>
            <a:off x="1524000" y="0"/>
            <a:ext cx="9144000" cy="0"/>
          </a:xfrm>
          <a:prstGeom prst="rect">
            <a:avLst/>
          </a:prstGeom>
          <a:noFill/>
          <a:ln w="9525">
            <a:noFill/>
          </a:ln>
        </p:spPr>
        <p:txBody>
          <a:bodyPr/>
          <a:lstStyle/>
          <a:p>
            <a:endParaRPr lang="en-US"/>
          </a:p>
        </p:txBody>
      </p:sp>
      <p:sp>
        <p:nvSpPr>
          <p:cNvPr id="15365" name="Rectangles 15364">
            <a:extLst>
              <a:ext uri="{FF2B5EF4-FFF2-40B4-BE49-F238E27FC236}">
                <a16:creationId xmlns:a16="http://schemas.microsoft.com/office/drawing/2014/main" id="{A5FB1C6A-6935-B0DF-F3AE-387EF4D9AEB7}"/>
              </a:ext>
            </a:extLst>
          </p:cNvPr>
          <p:cNvSpPr/>
          <p:nvPr/>
        </p:nvSpPr>
        <p:spPr>
          <a:xfrm>
            <a:off x="1524000" y="0"/>
            <a:ext cx="9144000" cy="0"/>
          </a:xfrm>
          <a:prstGeom prst="rect">
            <a:avLst/>
          </a:prstGeom>
          <a:noFill/>
          <a:ln w="9525">
            <a:noFill/>
          </a:ln>
        </p:spPr>
        <p:txBody>
          <a:bodyPr/>
          <a:lstStyle/>
          <a:p>
            <a:endParaRPr lang="en-US"/>
          </a:p>
        </p:txBody>
      </p:sp>
      <p:sp>
        <p:nvSpPr>
          <p:cNvPr id="15367" name="Rectangles 15366">
            <a:extLst>
              <a:ext uri="{FF2B5EF4-FFF2-40B4-BE49-F238E27FC236}">
                <a16:creationId xmlns:a16="http://schemas.microsoft.com/office/drawing/2014/main" id="{C5F23177-557C-27FE-9EFF-0A68CE3FF742}"/>
              </a:ext>
            </a:extLst>
          </p:cNvPr>
          <p:cNvSpPr/>
          <p:nvPr/>
        </p:nvSpPr>
        <p:spPr>
          <a:xfrm>
            <a:off x="609601" y="457201"/>
            <a:ext cx="1139687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C0C0C0"/>
                  </a:outerShdw>
                </a:effectLst>
                <a:latin typeface="Tahoma" panose="020B0604030504040204" pitchFamily="34" charset="0"/>
              </a:defRPr>
            </a:lvl1pPr>
          </a:lstStyle>
          <a:p>
            <a:pPr marL="514350" lvl="0" indent="-514350">
              <a:buFont typeface="+mj-lt"/>
              <a:buAutoNum type="arabicPeriod" startAt="3"/>
            </a:pPr>
            <a:r>
              <a:rPr lang="en-GB" sz="2400" b="1" dirty="0">
                <a:solidFill>
                  <a:srgbClr val="FF0000"/>
                </a:solidFill>
              </a:rPr>
              <a:t>POPTÁVKA NA NEDOKONALE KONKURENČNÍM TRHU</a:t>
            </a:r>
            <a:r>
              <a:rPr lang="cs-CZ" sz="2400" b="1" dirty="0">
                <a:solidFill>
                  <a:srgbClr val="FF0000"/>
                </a:solidFill>
              </a:rPr>
              <a:t> PRÁCE</a:t>
            </a:r>
            <a:endParaRPr lang="en-GB" sz="2400" b="1" dirty="0">
              <a:solidFill>
                <a:srgbClr val="FF0000"/>
              </a:solidFill>
            </a:endParaRPr>
          </a:p>
        </p:txBody>
      </p:sp>
      <p:sp>
        <p:nvSpPr>
          <p:cNvPr id="6" name="TextBox 5">
            <a:extLst>
              <a:ext uri="{FF2B5EF4-FFF2-40B4-BE49-F238E27FC236}">
                <a16:creationId xmlns:a16="http://schemas.microsoft.com/office/drawing/2014/main" id="{5D82F503-4D7B-B15B-DA4E-10FB786F40FC}"/>
              </a:ext>
            </a:extLst>
          </p:cNvPr>
          <p:cNvSpPr txBox="1"/>
          <p:nvPr/>
        </p:nvSpPr>
        <p:spPr>
          <a:xfrm>
            <a:off x="278296" y="5940287"/>
            <a:ext cx="6930887" cy="646331"/>
          </a:xfrm>
          <a:prstGeom prst="rect">
            <a:avLst/>
          </a:prstGeom>
          <a:solidFill>
            <a:schemeClr val="bg1"/>
          </a:solidFill>
        </p:spPr>
        <p:txBody>
          <a:bodyPr wrap="square">
            <a:spAutoFit/>
          </a:bodyPr>
          <a:lstStyle/>
          <a:p>
            <a:r>
              <a:rPr lang="cs-CZ" sz="1800" b="1" i="0" u="none" strike="noStrike" baseline="0" noProof="0">
                <a:solidFill>
                  <a:srgbClr val="000000"/>
                </a:solidFill>
                <a:latin typeface="Times New Roman" panose="02020603050405020304" pitchFamily="18" charset="0"/>
              </a:rPr>
              <a:t>Určení optimálního množství práce a mzdové sazby: případě, kdy je firma cenovým tvůrcem na trhu výstupu i práce</a:t>
            </a:r>
            <a:endParaRPr lang="cs-CZ" noProof="0"/>
          </a:p>
        </p:txBody>
      </p:sp>
      <p:pic>
        <p:nvPicPr>
          <p:cNvPr id="3" name="Picture 2">
            <a:extLst>
              <a:ext uri="{FF2B5EF4-FFF2-40B4-BE49-F238E27FC236}">
                <a16:creationId xmlns:a16="http://schemas.microsoft.com/office/drawing/2014/main" id="{19365A86-0DDF-34AC-6803-02E51ED4095E}"/>
              </a:ext>
            </a:extLst>
          </p:cNvPr>
          <p:cNvPicPr>
            <a:picLocks noChangeAspect="1"/>
          </p:cNvPicPr>
          <p:nvPr/>
        </p:nvPicPr>
        <p:blipFill>
          <a:blip r:embed="rId4"/>
          <a:stretch>
            <a:fillRect/>
          </a:stretch>
        </p:blipFill>
        <p:spPr>
          <a:xfrm>
            <a:off x="278296" y="1484242"/>
            <a:ext cx="6771861" cy="4293705"/>
          </a:xfrm>
          <a:prstGeom prst="rect">
            <a:avLst/>
          </a:prstGeom>
        </p:spPr>
      </p:pic>
    </p:spTree>
    <p:extLst>
      <p:ext uri="{BB962C8B-B14F-4D97-AF65-F5344CB8AC3E}">
        <p14:creationId xmlns:p14="http://schemas.microsoft.com/office/powerpoint/2010/main" val="47883206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27617-3222-3028-9117-61DDD43EE818}"/>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5363" name="Text Placeholder 15362">
                <a:extLst>
                  <a:ext uri="{FF2B5EF4-FFF2-40B4-BE49-F238E27FC236}">
                    <a16:creationId xmlns:a16="http://schemas.microsoft.com/office/drawing/2014/main" id="{2C997C0C-B4AB-1098-AD0B-FF98073C2A8C}"/>
                  </a:ext>
                </a:extLst>
              </p:cNvPr>
              <p:cNvSpPr>
                <a:spLocks noGrp="1" noRot="1"/>
              </p:cNvSpPr>
              <p:nvPr>
                <p:ph type="body" idx="1"/>
              </p:nvPr>
            </p:nvSpPr>
            <p:spPr>
              <a:xfrm>
                <a:off x="609601" y="1484242"/>
                <a:ext cx="11304103" cy="4916557"/>
              </a:xfrm>
            </p:spPr>
            <p:txBody>
              <a:bodyPr>
                <a:normAutofit/>
              </a:bodyPr>
              <a:lstStyle/>
              <a:p>
                <a:pPr marL="546100" indent="-457200" algn="just">
                  <a:lnSpc>
                    <a:spcPct val="90000"/>
                  </a:lnSpc>
                  <a:buSzPct val="100000"/>
                  <a:buFont typeface="Wingdings" panose="05000000000000000000" pitchFamily="2" charset="2"/>
                  <a:buChar char="§"/>
                  <a:tabLst>
                    <a:tab pos="354330" algn="l"/>
                  </a:tabLst>
                </a:pPr>
                <a:r>
                  <a:rPr lang="cs-CZ" sz="3600" b="1" noProof="0" dirty="0">
                    <a:solidFill>
                      <a:schemeClr val="tx1"/>
                    </a:solidFill>
                    <a:ea typeface="Arial" panose="020B0604020202020204" pitchFamily="34" charset="0"/>
                  </a:rPr>
                  <a:t>Výhoda NDK na trhu práce spojenou s omezeným počtem kupujících: při určení výše mzdové sazby placené optimálnímu množství jednotek práce. </a:t>
                </a:r>
              </a:p>
              <a:p>
                <a:pPr marL="546100" indent="-457200" algn="just">
                  <a:lnSpc>
                    <a:spcPct val="90000"/>
                  </a:lnSpc>
                  <a:buSzPct val="100000"/>
                  <a:buFont typeface="Wingdings" panose="05000000000000000000" pitchFamily="2" charset="2"/>
                  <a:buChar char="§"/>
                  <a:tabLst>
                    <a:tab pos="354330" algn="l"/>
                  </a:tabLst>
                </a:pPr>
                <a:r>
                  <a:rPr lang="cs-CZ" sz="3600" b="1" noProof="0" dirty="0">
                    <a:solidFill>
                      <a:schemeClr val="tx1"/>
                    </a:solidFill>
                    <a:ea typeface="Arial" panose="020B0604020202020204" pitchFamily="34" charset="0"/>
                  </a:rPr>
                  <a:t>Mzdová sazba: neodpovídá průsečíku </a:t>
                </a:r>
                <a14:m>
                  <m:oMath xmlns:m="http://schemas.openxmlformats.org/officeDocument/2006/math">
                    <m:sSub>
                      <m:sSubPr>
                        <m:ctrlPr>
                          <a:rPr lang="cs-CZ" sz="3600" b="1" i="1" smtClean="0">
                            <a:solidFill>
                              <a:schemeClr val="tx1"/>
                            </a:solidFill>
                            <a:latin typeface="Cambria Math" panose="02040503050406030204" pitchFamily="18" charset="0"/>
                          </a:rPr>
                        </m:ctrlPr>
                      </m:sSubPr>
                      <m:e>
                        <m:r>
                          <a:rPr lang="cs-CZ" sz="3600" b="1" i="1" smtClean="0">
                            <a:solidFill>
                              <a:schemeClr val="tx1"/>
                            </a:solidFill>
                            <a:latin typeface="Cambria Math" panose="02040503050406030204" pitchFamily="18" charset="0"/>
                          </a:rPr>
                          <m:t>𝑴𝑹𝑷</m:t>
                        </m:r>
                      </m:e>
                      <m:sub>
                        <m:r>
                          <a:rPr lang="cs-CZ" sz="3600" b="1" i="1" smtClean="0">
                            <a:solidFill>
                              <a:schemeClr val="tx1"/>
                            </a:solidFill>
                            <a:latin typeface="Cambria Math" panose="02040503050406030204" pitchFamily="18" charset="0"/>
                          </a:rPr>
                          <m:t>𝑳</m:t>
                        </m:r>
                      </m:sub>
                    </m:sSub>
                    <m:r>
                      <a:rPr lang="cs-CZ" sz="3600" b="1" i="1" smtClean="0">
                        <a:solidFill>
                          <a:schemeClr val="tx1"/>
                        </a:solidFill>
                        <a:latin typeface="Cambria Math" panose="02040503050406030204" pitchFamily="18" charset="0"/>
                      </a:rPr>
                      <m:t>=</m:t>
                    </m:r>
                    <m:sSub>
                      <m:sSubPr>
                        <m:ctrlPr>
                          <a:rPr lang="cs-CZ" sz="3600" b="1" i="1" dirty="0">
                            <a:latin typeface="Cambria Math" panose="02040503050406030204" pitchFamily="18" charset="0"/>
                          </a:rPr>
                        </m:ctrlPr>
                      </m:sSubPr>
                      <m:e>
                        <m:r>
                          <a:rPr lang="cs-CZ" sz="3600" b="1" i="1" dirty="0">
                            <a:latin typeface="Cambria Math" panose="02040503050406030204" pitchFamily="18" charset="0"/>
                          </a:rPr>
                          <m:t>𝑴𝑭𝑪</m:t>
                        </m:r>
                      </m:e>
                      <m:sub>
                        <m:r>
                          <a:rPr lang="cs-CZ" sz="3600" b="1" i="1" dirty="0">
                            <a:latin typeface="Cambria Math" panose="02040503050406030204" pitchFamily="18" charset="0"/>
                          </a:rPr>
                          <m:t>𝑳</m:t>
                        </m:r>
                      </m:sub>
                    </m:sSub>
                  </m:oMath>
                </a14:m>
                <a:r>
                  <a:rPr lang="cs-CZ" sz="3600" b="1" dirty="0">
                    <a:solidFill>
                      <a:schemeClr val="tx1"/>
                    </a:solidFill>
                    <a:ea typeface="Arial" panose="020B0604020202020204" pitchFamily="34" charset="0"/>
                  </a:rPr>
                  <a:t>=&gt; </a:t>
                </a:r>
                <a:r>
                  <a:rPr lang="cs-CZ" sz="3600" b="1" dirty="0">
                    <a:solidFill>
                      <a:srgbClr val="FF0000"/>
                    </a:solidFill>
                    <a:ea typeface="Arial" panose="020B0604020202020204" pitchFamily="34" charset="0"/>
                  </a:rPr>
                  <a:t>ne úroveň w</a:t>
                </a:r>
                <a:r>
                  <a:rPr lang="cs-CZ" sz="2800" b="1" dirty="0">
                    <a:solidFill>
                      <a:srgbClr val="FF0000"/>
                    </a:solidFill>
                    <a:ea typeface="Arial" panose="020B0604020202020204" pitchFamily="34" charset="0"/>
                  </a:rPr>
                  <a:t>1</a:t>
                </a:r>
                <a:r>
                  <a:rPr lang="cs-CZ" sz="3600" b="1" dirty="0">
                    <a:solidFill>
                      <a:srgbClr val="FF0000"/>
                    </a:solidFill>
                    <a:ea typeface="Arial" panose="020B0604020202020204" pitchFamily="34" charset="0"/>
                  </a:rPr>
                  <a:t>, nižší úroveň w</a:t>
                </a:r>
                <a:r>
                  <a:rPr lang="cs-CZ" sz="2800" b="1" dirty="0">
                    <a:solidFill>
                      <a:srgbClr val="FF0000"/>
                    </a:solidFill>
                    <a:ea typeface="Arial" panose="020B0604020202020204" pitchFamily="34" charset="0"/>
                  </a:rPr>
                  <a:t>2</a:t>
                </a:r>
                <a:r>
                  <a:rPr lang="cs-CZ" sz="3600" b="1" dirty="0">
                    <a:solidFill>
                      <a:srgbClr val="FF0000"/>
                    </a:solidFill>
                    <a:ea typeface="Arial" panose="020B0604020202020204" pitchFamily="34" charset="0"/>
                  </a:rPr>
                  <a:t>:</a:t>
                </a:r>
              </a:p>
              <a:p>
                <a:pPr marL="546100" indent="-457200" algn="just">
                  <a:lnSpc>
                    <a:spcPct val="90000"/>
                  </a:lnSpc>
                  <a:buSzPct val="100000"/>
                  <a:buFont typeface="Wingdings" panose="05000000000000000000" pitchFamily="2" charset="2"/>
                  <a:buChar char="§"/>
                  <a:tabLst>
                    <a:tab pos="354330" algn="l"/>
                  </a:tabLst>
                </a:pPr>
                <a:r>
                  <a:rPr lang="cs-CZ" sz="4400" b="1" dirty="0">
                    <a:solidFill>
                      <a:schemeClr val="tx1"/>
                    </a:solidFill>
                    <a:ea typeface="Arial" panose="020B0604020202020204" pitchFamily="34" charset="0"/>
                  </a:rPr>
                  <a:t>w</a:t>
                </a:r>
                <a:r>
                  <a:rPr lang="cs-CZ" sz="3600" b="1" dirty="0">
                    <a:solidFill>
                      <a:schemeClr val="tx1"/>
                    </a:solidFill>
                    <a:ea typeface="Arial" panose="020B0604020202020204" pitchFamily="34" charset="0"/>
                  </a:rPr>
                  <a:t>2 = Úroveň mzdové sazby, za kterou ji jsou ochotni její vlastnící pronajímat. </a:t>
                </a:r>
              </a:p>
              <a:p>
                <a:pPr marL="546100" indent="-457200" algn="just">
                  <a:lnSpc>
                    <a:spcPct val="90000"/>
                  </a:lnSpc>
                  <a:buSzPct val="100000"/>
                  <a:buFont typeface="Wingdings" panose="05000000000000000000" pitchFamily="2" charset="2"/>
                  <a:buChar char="§"/>
                  <a:tabLst>
                    <a:tab pos="354330" algn="l"/>
                  </a:tabLst>
                </a:pPr>
                <a:r>
                  <a:rPr lang="cs-CZ" sz="3600" b="1" dirty="0">
                    <a:solidFill>
                      <a:schemeClr val="tx1"/>
                    </a:solidFill>
                    <a:ea typeface="Arial" panose="020B0604020202020204" pitchFamily="34" charset="0"/>
                  </a:rPr>
                  <a:t>Vyšrafovaná plocha: výhoda firmy kupujících práci.</a:t>
                </a:r>
              </a:p>
              <a:p>
                <a:pPr marL="546100" indent="-457200" algn="just">
                  <a:lnSpc>
                    <a:spcPct val="90000"/>
                  </a:lnSpc>
                  <a:buSzPct val="100000"/>
                  <a:buFont typeface="Wingdings" panose="05000000000000000000" pitchFamily="2" charset="2"/>
                  <a:buChar char="§"/>
                  <a:tabLst>
                    <a:tab pos="354330" algn="l"/>
                  </a:tabLst>
                </a:pPr>
                <a:endParaRPr lang="cs-CZ" sz="3600" b="1" noProof="0" dirty="0">
                  <a:solidFill>
                    <a:schemeClr val="tx1"/>
                  </a:solidFill>
                  <a:ea typeface="Arial" panose="020B0604020202020204" pitchFamily="34" charset="0"/>
                </a:endParaRPr>
              </a:p>
            </p:txBody>
          </p:sp>
        </mc:Choice>
        <mc:Fallback>
          <p:sp>
            <p:nvSpPr>
              <p:cNvPr id="15363" name="Text Placeholder 15362">
                <a:extLst>
                  <a:ext uri="{FF2B5EF4-FFF2-40B4-BE49-F238E27FC236}">
                    <a16:creationId xmlns:a16="http://schemas.microsoft.com/office/drawing/2014/main" id="{2C997C0C-B4AB-1098-AD0B-FF98073C2A8C}"/>
                  </a:ext>
                </a:extLst>
              </p:cNvPr>
              <p:cNvSpPr>
                <a:spLocks noGrp="1" noRot="1" noChangeAspect="1" noMove="1" noResize="1" noEditPoints="1" noAdjustHandles="1" noChangeArrowheads="1" noChangeShapeType="1" noTextEdit="1"/>
              </p:cNvSpPr>
              <p:nvPr>
                <p:ph type="body" idx="1"/>
              </p:nvPr>
            </p:nvSpPr>
            <p:spPr>
              <a:xfrm>
                <a:off x="609601" y="1484242"/>
                <a:ext cx="11304103" cy="4916557"/>
              </a:xfrm>
              <a:blipFill>
                <a:blip r:embed="rId3"/>
                <a:stretch>
                  <a:fillRect l="-1187" t="-1363" r="-1618"/>
                </a:stretch>
              </a:blipFill>
            </p:spPr>
            <p:txBody>
              <a:bodyPr/>
              <a:lstStyle/>
              <a:p>
                <a:r>
                  <a:rPr lang="en-GB">
                    <a:noFill/>
                  </a:rPr>
                  <a:t> </a:t>
                </a:r>
              </a:p>
            </p:txBody>
          </p:sp>
        </mc:Fallback>
      </mc:AlternateContent>
      <p:sp>
        <p:nvSpPr>
          <p:cNvPr id="15364" name="Rectangles 15363">
            <a:extLst>
              <a:ext uri="{FF2B5EF4-FFF2-40B4-BE49-F238E27FC236}">
                <a16:creationId xmlns:a16="http://schemas.microsoft.com/office/drawing/2014/main" id="{E09E7614-B1CA-7421-6E7F-BB639706C203}"/>
              </a:ext>
            </a:extLst>
          </p:cNvPr>
          <p:cNvSpPr/>
          <p:nvPr/>
        </p:nvSpPr>
        <p:spPr>
          <a:xfrm>
            <a:off x="1524000" y="0"/>
            <a:ext cx="9144000" cy="0"/>
          </a:xfrm>
          <a:prstGeom prst="rect">
            <a:avLst/>
          </a:prstGeom>
          <a:noFill/>
          <a:ln w="9525">
            <a:noFill/>
          </a:ln>
        </p:spPr>
        <p:txBody>
          <a:bodyPr/>
          <a:lstStyle/>
          <a:p>
            <a:endParaRPr lang="en-US"/>
          </a:p>
        </p:txBody>
      </p:sp>
      <p:sp>
        <p:nvSpPr>
          <p:cNvPr id="15365" name="Rectangles 15364">
            <a:extLst>
              <a:ext uri="{FF2B5EF4-FFF2-40B4-BE49-F238E27FC236}">
                <a16:creationId xmlns:a16="http://schemas.microsoft.com/office/drawing/2014/main" id="{08A71656-4674-71BA-D22E-A2A2808E1A31}"/>
              </a:ext>
            </a:extLst>
          </p:cNvPr>
          <p:cNvSpPr/>
          <p:nvPr/>
        </p:nvSpPr>
        <p:spPr>
          <a:xfrm>
            <a:off x="1524000" y="0"/>
            <a:ext cx="9144000" cy="0"/>
          </a:xfrm>
          <a:prstGeom prst="rect">
            <a:avLst/>
          </a:prstGeom>
          <a:noFill/>
          <a:ln w="9525">
            <a:noFill/>
          </a:ln>
        </p:spPr>
        <p:txBody>
          <a:bodyPr/>
          <a:lstStyle/>
          <a:p>
            <a:endParaRPr lang="en-US"/>
          </a:p>
        </p:txBody>
      </p:sp>
      <p:sp>
        <p:nvSpPr>
          <p:cNvPr id="15367" name="Rectangles 15366">
            <a:extLst>
              <a:ext uri="{FF2B5EF4-FFF2-40B4-BE49-F238E27FC236}">
                <a16:creationId xmlns:a16="http://schemas.microsoft.com/office/drawing/2014/main" id="{1145A598-8FB0-2035-20DB-81C629B7DA89}"/>
              </a:ext>
            </a:extLst>
          </p:cNvPr>
          <p:cNvSpPr/>
          <p:nvPr/>
        </p:nvSpPr>
        <p:spPr>
          <a:xfrm>
            <a:off x="609601" y="457201"/>
            <a:ext cx="1139687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C0C0C0"/>
                  </a:outerShdw>
                </a:effectLst>
                <a:latin typeface="Tahoma" panose="020B0604030504040204" pitchFamily="34" charset="0"/>
              </a:defRPr>
            </a:lvl1pPr>
          </a:lstStyle>
          <a:p>
            <a:pPr marL="514350" lvl="0" indent="-514350">
              <a:buFont typeface="+mj-lt"/>
              <a:buAutoNum type="arabicPeriod" startAt="3"/>
            </a:pPr>
            <a:r>
              <a:rPr lang="en-GB" sz="2400" b="1" dirty="0">
                <a:solidFill>
                  <a:srgbClr val="FF0000"/>
                </a:solidFill>
              </a:rPr>
              <a:t>POPTÁVKA NA NEDOKONALE KONKURENČNÍM TRHU</a:t>
            </a:r>
            <a:r>
              <a:rPr lang="cs-CZ" sz="2400" b="1" dirty="0">
                <a:solidFill>
                  <a:srgbClr val="FF0000"/>
                </a:solidFill>
              </a:rPr>
              <a:t> PRÁCE</a:t>
            </a:r>
            <a:endParaRPr lang="en-GB" sz="2400" b="1" dirty="0">
              <a:solidFill>
                <a:srgbClr val="FF0000"/>
              </a:solidFill>
            </a:endParaRPr>
          </a:p>
        </p:txBody>
      </p:sp>
    </p:spTree>
    <p:extLst>
      <p:ext uri="{BB962C8B-B14F-4D97-AF65-F5344CB8AC3E}">
        <p14:creationId xmlns:p14="http://schemas.microsoft.com/office/powerpoint/2010/main" val="213646071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1DD0E-F209-91B8-C9B4-BBCC5DB7C33A}"/>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5363" name="Text Placeholder 15362">
                <a:extLst>
                  <a:ext uri="{FF2B5EF4-FFF2-40B4-BE49-F238E27FC236}">
                    <a16:creationId xmlns:a16="http://schemas.microsoft.com/office/drawing/2014/main" id="{FA81D80E-4A9B-8037-24A4-9ED5E1D779FA}"/>
                  </a:ext>
                </a:extLst>
              </p:cNvPr>
              <p:cNvSpPr>
                <a:spLocks noGrp="1" noRot="1"/>
              </p:cNvSpPr>
              <p:nvPr>
                <p:ph type="body" idx="1"/>
              </p:nvPr>
            </p:nvSpPr>
            <p:spPr>
              <a:xfrm>
                <a:off x="609601" y="1484242"/>
                <a:ext cx="11304103" cy="4916557"/>
              </a:xfrm>
            </p:spPr>
            <p:txBody>
              <a:bodyPr>
                <a:normAutofit fontScale="85000" lnSpcReduction="20000"/>
              </a:bodyPr>
              <a:lstStyle/>
              <a:p>
                <a:pPr marL="546100" indent="-457200" algn="just">
                  <a:lnSpc>
                    <a:spcPct val="90000"/>
                  </a:lnSpc>
                  <a:buSzPct val="100000"/>
                  <a:buFont typeface="Wingdings" panose="05000000000000000000" pitchFamily="2" charset="2"/>
                  <a:buChar char="§"/>
                  <a:tabLst>
                    <a:tab pos="354330" algn="l"/>
                  </a:tabLst>
                </a:pPr>
                <a:r>
                  <a:rPr lang="cs-CZ" sz="3600" b="1" noProof="0" dirty="0">
                    <a:solidFill>
                      <a:schemeClr val="tx1"/>
                    </a:solidFill>
                    <a:ea typeface="Arial" panose="020B0604020202020204" pitchFamily="34" charset="0"/>
                  </a:rPr>
                  <a:t>Konstrukce křivky poptávky firmy (např. monopsonu) po práci – není možná – neexistuje fixní mzdová sazba, kterou firma bere v úvahu. </a:t>
                </a:r>
              </a:p>
              <a:p>
                <a:pPr marL="546100" indent="-457200" algn="just">
                  <a:lnSpc>
                    <a:spcPct val="90000"/>
                  </a:lnSpc>
                  <a:buSzPct val="100000"/>
                  <a:buFont typeface="Wingdings" panose="05000000000000000000" pitchFamily="2" charset="2"/>
                  <a:buChar char="§"/>
                  <a:tabLst>
                    <a:tab pos="354330" algn="l"/>
                  </a:tabLst>
                </a:pPr>
                <a:r>
                  <a:rPr lang="cs-CZ" sz="3600" b="1" dirty="0">
                    <a:solidFill>
                      <a:schemeClr val="tx1"/>
                    </a:solidFill>
                    <a:highlight>
                      <a:srgbClr val="FFFF00"/>
                    </a:highlight>
                    <a:ea typeface="Arial" panose="020B0604020202020204" pitchFamily="34" charset="0"/>
                  </a:rPr>
                  <a:t>=&gt; </a:t>
                </a:r>
                <a:r>
                  <a:rPr lang="cs-CZ" sz="3600" b="1" noProof="0" dirty="0">
                    <a:solidFill>
                      <a:schemeClr val="tx1"/>
                    </a:solidFill>
                    <a:ea typeface="Arial" panose="020B0604020202020204" pitchFamily="34" charset="0"/>
                  </a:rPr>
                  <a:t>Křivka poptávky monopsonu po práci nelze zkonstruovat: křivka D</a:t>
                </a:r>
                <a:r>
                  <a:rPr lang="cs-CZ" sz="3100" b="1" noProof="0" dirty="0">
                    <a:solidFill>
                      <a:schemeClr val="tx1"/>
                    </a:solidFill>
                    <a:ea typeface="Arial" panose="020B0604020202020204" pitchFamily="34" charset="0"/>
                  </a:rPr>
                  <a:t>L</a:t>
                </a:r>
                <a:r>
                  <a:rPr lang="cs-CZ" sz="3600" b="1" noProof="0" dirty="0">
                    <a:solidFill>
                      <a:schemeClr val="tx1"/>
                    </a:solidFill>
                    <a:ea typeface="Arial" panose="020B0604020202020204" pitchFamily="34" charset="0"/>
                  </a:rPr>
                  <a:t> reálně neexistuje. </a:t>
                </a:r>
              </a:p>
              <a:p>
                <a:pPr marL="546100" indent="-457200" algn="just">
                  <a:lnSpc>
                    <a:spcPct val="90000"/>
                  </a:lnSpc>
                  <a:buSzPct val="100000"/>
                  <a:buFont typeface="Wingdings" panose="05000000000000000000" pitchFamily="2" charset="2"/>
                  <a:buChar char="§"/>
                  <a:tabLst>
                    <a:tab pos="354330" algn="l"/>
                  </a:tabLst>
                </a:pPr>
                <a:r>
                  <a:rPr lang="cs-CZ" sz="3600" b="1" noProof="0" dirty="0">
                    <a:solidFill>
                      <a:schemeClr val="tx1"/>
                    </a:solidFill>
                    <a:ea typeface="Arial" panose="020B0604020202020204" pitchFamily="34" charset="0"/>
                  </a:rPr>
                  <a:t>Možno určit (</a:t>
                </a:r>
                <a:r>
                  <a:rPr lang="cs-CZ" sz="3600" b="1" noProof="0" dirty="0" err="1">
                    <a:solidFill>
                      <a:schemeClr val="tx1"/>
                    </a:solidFill>
                    <a:ea typeface="Arial" panose="020B0604020202020204" pitchFamily="34" charset="0"/>
                  </a:rPr>
                  <a:t>sn</a:t>
                </a:r>
                <a:r>
                  <a:rPr lang="cs-CZ" sz="3600" b="1" noProof="0" dirty="0">
                    <a:solidFill>
                      <a:schemeClr val="tx1"/>
                    </a:solidFill>
                    <a:ea typeface="Arial" panose="020B0604020202020204" pitchFamily="34" charset="0"/>
                  </a:rPr>
                  <a:t>. 34): mzdová sazbě w</a:t>
                </a:r>
                <a:r>
                  <a:rPr lang="cs-CZ" sz="3100" b="1" noProof="0" dirty="0">
                    <a:solidFill>
                      <a:schemeClr val="tx1"/>
                    </a:solidFill>
                    <a:ea typeface="Arial" panose="020B0604020202020204" pitchFamily="34" charset="0"/>
                  </a:rPr>
                  <a:t>2</a:t>
                </a:r>
                <a:r>
                  <a:rPr lang="cs-CZ" sz="3600" b="1" noProof="0" dirty="0">
                    <a:solidFill>
                      <a:schemeClr val="tx1"/>
                    </a:solidFill>
                    <a:ea typeface="Arial" panose="020B0604020202020204" pitchFamily="34" charset="0"/>
                  </a:rPr>
                  <a:t> – monopson najímá L1* j. práce. </a:t>
                </a:r>
              </a:p>
              <a:p>
                <a:pPr marL="660400" indent="-571500" algn="just">
                  <a:lnSpc>
                    <a:spcPct val="90000"/>
                  </a:lnSpc>
                  <a:buSzPct val="100000"/>
                  <a:buFont typeface="Wingdings" panose="05000000000000000000" pitchFamily="2" charset="2"/>
                  <a:buChar char="ü"/>
                  <a:tabLst>
                    <a:tab pos="354330" algn="l"/>
                  </a:tabLst>
                </a:pPr>
                <a:r>
                  <a:rPr lang="cs-CZ" sz="3600" b="1" noProof="0" dirty="0">
                    <a:solidFill>
                      <a:schemeClr val="tx1"/>
                    </a:solidFill>
                    <a:ea typeface="Arial" panose="020B0604020202020204" pitchFamily="34" charset="0"/>
                  </a:rPr>
                  <a:t>Jiný bod na křivce S</a:t>
                </a:r>
                <a:r>
                  <a:rPr lang="cs-CZ" sz="3100" b="1" noProof="0" dirty="0">
                    <a:solidFill>
                      <a:schemeClr val="tx1"/>
                    </a:solidFill>
                    <a:ea typeface="Arial" panose="020B0604020202020204" pitchFamily="34" charset="0"/>
                  </a:rPr>
                  <a:t>L</a:t>
                </a:r>
                <a:r>
                  <a:rPr lang="cs-CZ" sz="3600" b="1" noProof="0" dirty="0">
                    <a:solidFill>
                      <a:schemeClr val="tx1"/>
                    </a:solidFill>
                    <a:ea typeface="Arial" panose="020B0604020202020204" pitchFamily="34" charset="0"/>
                  </a:rPr>
                  <a:t> – monopson zvolí za nejlepší kombinací kdyby došlo k vnějším změnám ovlivňujícím </a:t>
                </a:r>
                <a14:m>
                  <m:oMath xmlns:m="http://schemas.openxmlformats.org/officeDocument/2006/math">
                    <m:sSub>
                      <m:sSubPr>
                        <m:ctrlPr>
                          <a:rPr lang="cs-CZ" sz="3600" b="1" i="1" smtClean="0">
                            <a:solidFill>
                              <a:schemeClr val="tx1"/>
                            </a:solidFill>
                            <a:latin typeface="Cambria Math" panose="02040503050406030204" pitchFamily="18" charset="0"/>
                          </a:rPr>
                        </m:ctrlPr>
                      </m:sSubPr>
                      <m:e>
                        <m:r>
                          <a:rPr lang="cs-CZ" sz="3600" b="1" i="1" smtClean="0">
                            <a:solidFill>
                              <a:schemeClr val="tx1"/>
                            </a:solidFill>
                            <a:latin typeface="Cambria Math" panose="02040503050406030204" pitchFamily="18" charset="0"/>
                          </a:rPr>
                          <m:t>𝑴𝑹𝑷</m:t>
                        </m:r>
                      </m:e>
                      <m:sub>
                        <m:r>
                          <a:rPr lang="cs-CZ" sz="3600" b="1" i="1" smtClean="0">
                            <a:solidFill>
                              <a:schemeClr val="tx1"/>
                            </a:solidFill>
                            <a:latin typeface="Cambria Math" panose="02040503050406030204" pitchFamily="18" charset="0"/>
                          </a:rPr>
                          <m:t>𝑳</m:t>
                        </m:r>
                      </m:sub>
                    </m:sSub>
                  </m:oMath>
                </a14:m>
                <a:r>
                  <a:rPr lang="cs-CZ" sz="3600" b="1" noProof="0" dirty="0">
                    <a:solidFill>
                      <a:schemeClr val="tx1"/>
                    </a:solidFill>
                    <a:ea typeface="Arial" panose="020B0604020202020204" pitchFamily="34" charset="0"/>
                  </a:rPr>
                  <a:t>.</a:t>
                </a:r>
              </a:p>
              <a:p>
                <a:pPr marL="660400" indent="-571500" algn="just">
                  <a:lnSpc>
                    <a:spcPct val="90000"/>
                  </a:lnSpc>
                  <a:buSzPct val="100000"/>
                  <a:buFont typeface="Wingdings" panose="05000000000000000000" pitchFamily="2" charset="2"/>
                  <a:buChar char="Ø"/>
                  <a:tabLst>
                    <a:tab pos="354330" algn="l"/>
                  </a:tabLst>
                </a:pPr>
                <a:r>
                  <a:rPr lang="cs-CZ" sz="3600" b="1" noProof="0" dirty="0">
                    <a:solidFill>
                      <a:schemeClr val="tx1"/>
                    </a:solidFill>
                    <a:ea typeface="Arial" panose="020B0604020202020204" pitchFamily="34" charset="0"/>
                  </a:rPr>
                  <a:t>Např. podstatně vzroste poptávka po výstupu firmy,  výrazné zdokonalení technologie</a:t>
                </a:r>
                <a:r>
                  <a:rPr lang="cs-CZ" sz="3600" b="1" dirty="0">
                    <a:solidFill>
                      <a:schemeClr val="tx1"/>
                    </a:solidFill>
                    <a:highlight>
                      <a:srgbClr val="FFFF00"/>
                    </a:highlight>
                    <a:ea typeface="Arial" panose="020B0604020202020204" pitchFamily="34" charset="0"/>
                  </a:rPr>
                  <a:t> =&gt;</a:t>
                </a:r>
                <a:r>
                  <a:rPr lang="cs-CZ" sz="3600" b="1" noProof="0" dirty="0">
                    <a:solidFill>
                      <a:schemeClr val="tx1"/>
                    </a:solidFill>
                    <a:ea typeface="Arial" panose="020B0604020202020204" pitchFamily="34" charset="0"/>
                  </a:rPr>
                  <a:t> posun křivky </a:t>
                </a:r>
                <a14:m>
                  <m:oMath xmlns:m="http://schemas.openxmlformats.org/officeDocument/2006/math">
                    <m:sSub>
                      <m:sSubPr>
                        <m:ctrlPr>
                          <a:rPr lang="cs-CZ" sz="3600" b="1" i="1" smtClean="0">
                            <a:solidFill>
                              <a:schemeClr val="tx1"/>
                            </a:solidFill>
                            <a:latin typeface="Cambria Math" panose="02040503050406030204" pitchFamily="18" charset="0"/>
                          </a:rPr>
                        </m:ctrlPr>
                      </m:sSubPr>
                      <m:e>
                        <m:r>
                          <a:rPr lang="cs-CZ" sz="3600" b="1" i="1" smtClean="0">
                            <a:solidFill>
                              <a:schemeClr val="tx1"/>
                            </a:solidFill>
                            <a:latin typeface="Cambria Math" panose="02040503050406030204" pitchFamily="18" charset="0"/>
                          </a:rPr>
                          <m:t>𝑴𝑹𝑷</m:t>
                        </m:r>
                      </m:e>
                      <m:sub>
                        <m:r>
                          <a:rPr lang="cs-CZ" sz="3600" b="1" i="1" smtClean="0">
                            <a:solidFill>
                              <a:schemeClr val="tx1"/>
                            </a:solidFill>
                            <a:latin typeface="Cambria Math" panose="02040503050406030204" pitchFamily="18" charset="0"/>
                          </a:rPr>
                          <m:t>𝑳</m:t>
                        </m:r>
                      </m:sub>
                    </m:sSub>
                  </m:oMath>
                </a14:m>
                <a:r>
                  <a:rPr lang="cs-CZ" sz="3600" b="1" noProof="0" dirty="0">
                    <a:solidFill>
                      <a:schemeClr val="tx1"/>
                    </a:solidFill>
                    <a:ea typeface="Arial" panose="020B0604020202020204" pitchFamily="34" charset="0"/>
                  </a:rPr>
                  <a:t> nahoru</a:t>
                </a:r>
                <a:r>
                  <a:rPr lang="cs-CZ" sz="3600" b="1" dirty="0">
                    <a:solidFill>
                      <a:schemeClr val="tx1"/>
                    </a:solidFill>
                    <a:highlight>
                      <a:srgbClr val="FFFF00"/>
                    </a:highlight>
                    <a:ea typeface="Arial" panose="020B0604020202020204" pitchFamily="34" charset="0"/>
                  </a:rPr>
                  <a:t> =&gt;</a:t>
                </a:r>
                <a:r>
                  <a:rPr lang="cs-CZ" sz="3600" b="1" dirty="0">
                    <a:solidFill>
                      <a:schemeClr val="tx1"/>
                    </a:solidFill>
                    <a:ea typeface="Arial" panose="020B0604020202020204" pitchFamily="34" charset="0"/>
                  </a:rPr>
                  <a:t> </a:t>
                </a:r>
                <a:r>
                  <a:rPr lang="cs-CZ" sz="3600" b="1" noProof="0" dirty="0">
                    <a:solidFill>
                      <a:schemeClr val="tx1"/>
                    </a:solidFill>
                    <a:ea typeface="Arial" panose="020B0604020202020204" pitchFamily="34" charset="0"/>
                  </a:rPr>
                  <a:t>firma najímá větší množství práce za vyšší mzdovou sazbu.</a:t>
                </a:r>
                <a:r>
                  <a:rPr lang="cs-CZ" sz="3600" b="1" dirty="0">
                    <a:solidFill>
                      <a:schemeClr val="tx1"/>
                    </a:solidFill>
                    <a:ea typeface="Arial" panose="020B0604020202020204" pitchFamily="34" charset="0"/>
                  </a:rPr>
                  <a:t>.</a:t>
                </a:r>
              </a:p>
              <a:p>
                <a:pPr marL="546100" indent="-457200" algn="just">
                  <a:lnSpc>
                    <a:spcPct val="90000"/>
                  </a:lnSpc>
                  <a:buSzPct val="100000"/>
                  <a:buFont typeface="Wingdings" panose="05000000000000000000" pitchFamily="2" charset="2"/>
                  <a:buChar char="§"/>
                  <a:tabLst>
                    <a:tab pos="354330" algn="l"/>
                  </a:tabLst>
                </a:pPr>
                <a:endParaRPr lang="cs-CZ" sz="3600" b="1" noProof="0" dirty="0">
                  <a:solidFill>
                    <a:schemeClr val="tx1"/>
                  </a:solidFill>
                  <a:ea typeface="Arial" panose="020B0604020202020204" pitchFamily="34" charset="0"/>
                </a:endParaRPr>
              </a:p>
            </p:txBody>
          </p:sp>
        </mc:Choice>
        <mc:Fallback>
          <p:sp>
            <p:nvSpPr>
              <p:cNvPr id="15363" name="Text Placeholder 15362">
                <a:extLst>
                  <a:ext uri="{FF2B5EF4-FFF2-40B4-BE49-F238E27FC236}">
                    <a16:creationId xmlns:a16="http://schemas.microsoft.com/office/drawing/2014/main" id="{FA81D80E-4A9B-8037-24A4-9ED5E1D779FA}"/>
                  </a:ext>
                </a:extLst>
              </p:cNvPr>
              <p:cNvSpPr>
                <a:spLocks noGrp="1" noRot="1" noChangeAspect="1" noMove="1" noResize="1" noEditPoints="1" noAdjustHandles="1" noChangeArrowheads="1" noChangeShapeType="1" noTextEdit="1"/>
              </p:cNvSpPr>
              <p:nvPr>
                <p:ph type="body" idx="1"/>
              </p:nvPr>
            </p:nvSpPr>
            <p:spPr>
              <a:xfrm>
                <a:off x="609601" y="1484242"/>
                <a:ext cx="11304103" cy="4916557"/>
              </a:xfrm>
              <a:blipFill>
                <a:blip r:embed="rId3"/>
                <a:stretch>
                  <a:fillRect l="-378" t="-2478" r="-1294"/>
                </a:stretch>
              </a:blipFill>
            </p:spPr>
            <p:txBody>
              <a:bodyPr/>
              <a:lstStyle/>
              <a:p>
                <a:r>
                  <a:rPr lang="en-GB">
                    <a:noFill/>
                  </a:rPr>
                  <a:t> </a:t>
                </a:r>
              </a:p>
            </p:txBody>
          </p:sp>
        </mc:Fallback>
      </mc:AlternateContent>
      <p:sp>
        <p:nvSpPr>
          <p:cNvPr id="15364" name="Rectangles 15363">
            <a:extLst>
              <a:ext uri="{FF2B5EF4-FFF2-40B4-BE49-F238E27FC236}">
                <a16:creationId xmlns:a16="http://schemas.microsoft.com/office/drawing/2014/main" id="{F69E6F3B-E35F-964B-1130-35847A1C5A14}"/>
              </a:ext>
            </a:extLst>
          </p:cNvPr>
          <p:cNvSpPr/>
          <p:nvPr/>
        </p:nvSpPr>
        <p:spPr>
          <a:xfrm>
            <a:off x="1524000" y="0"/>
            <a:ext cx="9144000" cy="0"/>
          </a:xfrm>
          <a:prstGeom prst="rect">
            <a:avLst/>
          </a:prstGeom>
          <a:noFill/>
          <a:ln w="9525">
            <a:noFill/>
          </a:ln>
        </p:spPr>
        <p:txBody>
          <a:bodyPr/>
          <a:lstStyle/>
          <a:p>
            <a:endParaRPr lang="en-US"/>
          </a:p>
        </p:txBody>
      </p:sp>
      <p:sp>
        <p:nvSpPr>
          <p:cNvPr id="15365" name="Rectangles 15364">
            <a:extLst>
              <a:ext uri="{FF2B5EF4-FFF2-40B4-BE49-F238E27FC236}">
                <a16:creationId xmlns:a16="http://schemas.microsoft.com/office/drawing/2014/main" id="{89AF3185-E532-6EE8-7D49-79867E3327AB}"/>
              </a:ext>
            </a:extLst>
          </p:cNvPr>
          <p:cNvSpPr/>
          <p:nvPr/>
        </p:nvSpPr>
        <p:spPr>
          <a:xfrm>
            <a:off x="1524000" y="0"/>
            <a:ext cx="9144000" cy="0"/>
          </a:xfrm>
          <a:prstGeom prst="rect">
            <a:avLst/>
          </a:prstGeom>
          <a:noFill/>
          <a:ln w="9525">
            <a:noFill/>
          </a:ln>
        </p:spPr>
        <p:txBody>
          <a:bodyPr/>
          <a:lstStyle/>
          <a:p>
            <a:endParaRPr lang="en-US"/>
          </a:p>
        </p:txBody>
      </p:sp>
      <p:sp>
        <p:nvSpPr>
          <p:cNvPr id="15367" name="Rectangles 15366">
            <a:extLst>
              <a:ext uri="{FF2B5EF4-FFF2-40B4-BE49-F238E27FC236}">
                <a16:creationId xmlns:a16="http://schemas.microsoft.com/office/drawing/2014/main" id="{1647E283-82A2-3CC2-FDAD-2E078616657B}"/>
              </a:ext>
            </a:extLst>
          </p:cNvPr>
          <p:cNvSpPr/>
          <p:nvPr/>
        </p:nvSpPr>
        <p:spPr>
          <a:xfrm>
            <a:off x="609601" y="457201"/>
            <a:ext cx="1139687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C0C0C0"/>
                  </a:outerShdw>
                </a:effectLst>
                <a:latin typeface="Tahoma" panose="020B0604030504040204" pitchFamily="34" charset="0"/>
              </a:defRPr>
            </a:lvl1pPr>
          </a:lstStyle>
          <a:p>
            <a:pPr marL="514350" lvl="0" indent="-514350">
              <a:buFont typeface="+mj-lt"/>
              <a:buAutoNum type="arabicPeriod" startAt="3"/>
            </a:pPr>
            <a:r>
              <a:rPr lang="en-GB" sz="2400" b="1" dirty="0">
                <a:solidFill>
                  <a:srgbClr val="FF0000"/>
                </a:solidFill>
              </a:rPr>
              <a:t>POPTÁVKA NA NEDOKONALE KONKURENČNÍM TRHU</a:t>
            </a:r>
            <a:r>
              <a:rPr lang="cs-CZ" sz="2400" b="1" dirty="0">
                <a:solidFill>
                  <a:srgbClr val="FF0000"/>
                </a:solidFill>
              </a:rPr>
              <a:t> PRÁCE</a:t>
            </a:r>
            <a:endParaRPr lang="en-GB" sz="2400" b="1" dirty="0">
              <a:solidFill>
                <a:srgbClr val="FF0000"/>
              </a:solidFill>
            </a:endParaRPr>
          </a:p>
        </p:txBody>
      </p:sp>
    </p:spTree>
    <p:extLst>
      <p:ext uri="{BB962C8B-B14F-4D97-AF65-F5344CB8AC3E}">
        <p14:creationId xmlns:p14="http://schemas.microsoft.com/office/powerpoint/2010/main" val="359139347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46370-A304-F2B6-5B86-0E810F1D94DA}"/>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5363" name="Text Placeholder 15362">
                <a:extLst>
                  <a:ext uri="{FF2B5EF4-FFF2-40B4-BE49-F238E27FC236}">
                    <a16:creationId xmlns:a16="http://schemas.microsoft.com/office/drawing/2014/main" id="{24AD30F5-5982-A761-D6F2-75A9851B1CF6}"/>
                  </a:ext>
                </a:extLst>
              </p:cNvPr>
              <p:cNvSpPr>
                <a:spLocks noGrp="1" noRot="1"/>
              </p:cNvSpPr>
              <p:nvPr>
                <p:ph type="body" idx="1"/>
              </p:nvPr>
            </p:nvSpPr>
            <p:spPr>
              <a:xfrm>
                <a:off x="371061" y="1484242"/>
                <a:ext cx="11542643" cy="4916557"/>
              </a:xfrm>
            </p:spPr>
            <p:txBody>
              <a:bodyPr>
                <a:normAutofit fontScale="92500" lnSpcReduction="10000"/>
              </a:bodyPr>
              <a:lstStyle/>
              <a:p>
                <a:pPr marL="660400" indent="-571500" algn="just">
                  <a:lnSpc>
                    <a:spcPct val="90000"/>
                  </a:lnSpc>
                  <a:buSzPct val="100000"/>
                  <a:buFont typeface="Wingdings" panose="05000000000000000000" pitchFamily="2" charset="2"/>
                  <a:buChar char="v"/>
                  <a:tabLst>
                    <a:tab pos="354330" algn="l"/>
                  </a:tabLst>
                </a:pPr>
                <a:r>
                  <a:rPr lang="cs-CZ" sz="3900" b="1" noProof="0" dirty="0">
                    <a:solidFill>
                      <a:srgbClr val="FF0000"/>
                    </a:solidFill>
                    <a:ea typeface="Arial" panose="020B0604020202020204" pitchFamily="34" charset="0"/>
                  </a:rPr>
                  <a:t>Volba optimálního množství práce v dlouhém období</a:t>
                </a:r>
              </a:p>
              <a:p>
                <a:pPr marL="660400" indent="-571500" algn="just">
                  <a:lnSpc>
                    <a:spcPct val="90000"/>
                  </a:lnSpc>
                  <a:buSzPct val="100000"/>
                  <a:buFont typeface="Wingdings" panose="05000000000000000000" pitchFamily="2" charset="2"/>
                  <a:buChar char="Ø"/>
                  <a:tabLst>
                    <a:tab pos="354330" algn="l"/>
                  </a:tabLst>
                </a:pPr>
                <a:r>
                  <a:rPr lang="cs-CZ" sz="3600" b="1" noProof="0" dirty="0">
                    <a:solidFill>
                      <a:schemeClr val="tx1"/>
                    </a:solidFill>
                    <a:ea typeface="Arial" panose="020B0604020202020204" pitchFamily="34" charset="0"/>
                  </a:rPr>
                  <a:t>Potřeba upravit pravidlo nejnižších nákladů: </a:t>
                </a:r>
              </a:p>
              <a:p>
                <a:pPr marL="88900" indent="0" algn="ctr">
                  <a:lnSpc>
                    <a:spcPct val="90000"/>
                  </a:lnSpc>
                  <a:buSzPct val="100000"/>
                  <a:buNone/>
                  <a:tabLst>
                    <a:tab pos="354330" algn="l"/>
                  </a:tabLst>
                </a:pPr>
                <a14:m>
                  <m:oMath xmlns:m="http://schemas.openxmlformats.org/officeDocument/2006/math">
                    <m:f>
                      <m:fPr>
                        <m:ctrlPr>
                          <a:rPr lang="cs-CZ" sz="3600" b="1" i="1" noProof="0" dirty="0" smtClean="0">
                            <a:solidFill>
                              <a:schemeClr val="tx1"/>
                            </a:solidFill>
                            <a:latin typeface="Cambria Math" panose="02040503050406030204" pitchFamily="18" charset="0"/>
                            <a:ea typeface="Arial" panose="020B0604020202020204" pitchFamily="34" charset="0"/>
                          </a:rPr>
                        </m:ctrlPr>
                      </m:fPr>
                      <m:num>
                        <m:sSub>
                          <m:sSubPr>
                            <m:ctrlPr>
                              <a:rPr lang="cs-CZ" sz="3600" b="1" i="1" noProof="0" dirty="0" smtClean="0">
                                <a:solidFill>
                                  <a:schemeClr val="tx1"/>
                                </a:solidFill>
                                <a:latin typeface="Cambria Math" panose="02040503050406030204" pitchFamily="18" charset="0"/>
                              </a:rPr>
                            </m:ctrlPr>
                          </m:sSubPr>
                          <m:e>
                            <m:r>
                              <a:rPr lang="cs-CZ" sz="3600" b="1" i="1" dirty="0">
                                <a:solidFill>
                                  <a:schemeClr val="tx1"/>
                                </a:solidFill>
                                <a:latin typeface="Cambria Math" panose="02040503050406030204" pitchFamily="18" charset="0"/>
                                <a:ea typeface="Arial" panose="020B0604020202020204" pitchFamily="34" charset="0"/>
                              </a:rPr>
                              <m:t>𝑴𝑷</m:t>
                            </m:r>
                          </m:e>
                          <m:sub>
                            <m:r>
                              <a:rPr lang="cs-CZ" sz="3600" b="1" i="1" noProof="0" dirty="0" smtClean="0">
                                <a:solidFill>
                                  <a:schemeClr val="tx1"/>
                                </a:solidFill>
                                <a:latin typeface="Cambria Math" panose="02040503050406030204" pitchFamily="18" charset="0"/>
                              </a:rPr>
                              <m:t>𝑳</m:t>
                            </m:r>
                          </m:sub>
                        </m:sSub>
                      </m:num>
                      <m:den>
                        <m:r>
                          <a:rPr lang="cs-CZ" sz="3600" b="1" i="1" noProof="0" dirty="0" smtClean="0">
                            <a:solidFill>
                              <a:schemeClr val="tx1"/>
                            </a:solidFill>
                            <a:latin typeface="Cambria Math" panose="02040503050406030204" pitchFamily="18" charset="0"/>
                            <a:ea typeface="Arial" panose="020B0604020202020204" pitchFamily="34" charset="0"/>
                          </a:rPr>
                          <m:t>𝒘</m:t>
                        </m:r>
                      </m:den>
                    </m:f>
                  </m:oMath>
                </a14:m>
                <a:r>
                  <a:rPr lang="cs-CZ" sz="3600" b="1" i="1" noProof="0" dirty="0">
                    <a:solidFill>
                      <a:schemeClr val="tx1"/>
                    </a:solidFill>
                    <a:latin typeface="Cambria Math" panose="02040503050406030204" pitchFamily="18" charset="0"/>
                    <a:ea typeface="Arial" panose="020B0604020202020204" pitchFamily="34" charset="0"/>
                  </a:rPr>
                  <a:t> </a:t>
                </a:r>
                <a14:m>
                  <m:oMath xmlns:m="http://schemas.openxmlformats.org/officeDocument/2006/math">
                    <m:r>
                      <a:rPr lang="cs-CZ" sz="3600" b="1" i="1" noProof="0" dirty="0" smtClean="0">
                        <a:solidFill>
                          <a:schemeClr val="tx1"/>
                        </a:solidFill>
                        <a:latin typeface="Cambria Math" panose="02040503050406030204" pitchFamily="18" charset="0"/>
                        <a:ea typeface="Arial" panose="020B0604020202020204" pitchFamily="34" charset="0"/>
                      </a:rPr>
                      <m:t> =</m:t>
                    </m:r>
                    <m:f>
                      <m:fPr>
                        <m:ctrlPr>
                          <a:rPr lang="cs-CZ" sz="3600" b="1" i="1" noProof="0" dirty="0" smtClean="0">
                            <a:solidFill>
                              <a:schemeClr val="tx1"/>
                            </a:solidFill>
                            <a:latin typeface="Cambria Math" panose="02040503050406030204" pitchFamily="18" charset="0"/>
                            <a:ea typeface="Arial" panose="020B0604020202020204" pitchFamily="34" charset="0"/>
                          </a:rPr>
                        </m:ctrlPr>
                      </m:fPr>
                      <m:num>
                        <m:sSub>
                          <m:sSubPr>
                            <m:ctrlPr>
                              <a:rPr lang="cs-CZ" sz="3600" b="1" i="1" dirty="0">
                                <a:solidFill>
                                  <a:schemeClr val="tx1"/>
                                </a:solidFill>
                                <a:latin typeface="Cambria Math" panose="02040503050406030204" pitchFamily="18" charset="0"/>
                              </a:rPr>
                            </m:ctrlPr>
                          </m:sSubPr>
                          <m:e>
                            <m:r>
                              <a:rPr lang="cs-CZ" sz="3600" b="1" i="1" dirty="0">
                                <a:solidFill>
                                  <a:schemeClr val="tx1"/>
                                </a:solidFill>
                                <a:latin typeface="Cambria Math" panose="02040503050406030204" pitchFamily="18" charset="0"/>
                                <a:ea typeface="Arial" panose="020B0604020202020204" pitchFamily="34" charset="0"/>
                              </a:rPr>
                              <m:t>𝑴𝑷</m:t>
                            </m:r>
                          </m:e>
                          <m:sub>
                            <m:r>
                              <a:rPr lang="cs-CZ" sz="3600" b="1" i="1" dirty="0" smtClean="0">
                                <a:solidFill>
                                  <a:schemeClr val="tx1"/>
                                </a:solidFill>
                                <a:latin typeface="Cambria Math" panose="02040503050406030204" pitchFamily="18" charset="0"/>
                                <a:ea typeface="Arial" panose="020B0604020202020204" pitchFamily="34" charset="0"/>
                              </a:rPr>
                              <m:t>𝑲</m:t>
                            </m:r>
                          </m:sub>
                        </m:sSub>
                      </m:num>
                      <m:den>
                        <m:r>
                          <a:rPr lang="cs-CZ" sz="3600" b="1" i="1" noProof="0" dirty="0" smtClean="0">
                            <a:solidFill>
                              <a:schemeClr val="tx1"/>
                            </a:solidFill>
                            <a:latin typeface="Cambria Math" panose="02040503050406030204" pitchFamily="18" charset="0"/>
                            <a:ea typeface="Arial" panose="020B0604020202020204" pitchFamily="34" charset="0"/>
                          </a:rPr>
                          <m:t>𝒓</m:t>
                        </m:r>
                      </m:den>
                    </m:f>
                  </m:oMath>
                </a14:m>
                <a:endParaRPr lang="cs-CZ" sz="3600" b="1" i="1" noProof="0" dirty="0">
                  <a:solidFill>
                    <a:schemeClr val="tx1"/>
                  </a:solidFill>
                  <a:latin typeface="Cambria Math" panose="02040503050406030204" pitchFamily="18" charset="0"/>
                  <a:ea typeface="Arial" panose="020B0604020202020204" pitchFamily="34" charset="0"/>
                </a:endParaRPr>
              </a:p>
              <a:p>
                <a:pPr marL="660400" indent="-571500" algn="just">
                  <a:lnSpc>
                    <a:spcPct val="90000"/>
                  </a:lnSpc>
                  <a:buSzPct val="100000"/>
                  <a:buFont typeface="Wingdings" panose="05000000000000000000" pitchFamily="2" charset="2"/>
                  <a:buChar char="Ø"/>
                  <a:tabLst>
                    <a:tab pos="354330" algn="l"/>
                  </a:tabLst>
                </a:pPr>
                <a:r>
                  <a:rPr lang="cs-CZ" sz="3600" b="1" noProof="0" dirty="0">
                    <a:solidFill>
                      <a:schemeClr val="tx1"/>
                    </a:solidFill>
                    <a:ea typeface="Arial" panose="020B0604020202020204" pitchFamily="34" charset="0"/>
                  </a:rPr>
                  <a:t>Formulované pouze za podmínky DK na trhu vstupů:  dodatečné náklady na daný výrobní faktor stejně vysoké jako jejich ceny.</a:t>
                </a:r>
              </a:p>
              <a:p>
                <a:pPr marL="660400" indent="-571500" algn="just">
                  <a:lnSpc>
                    <a:spcPct val="90000"/>
                  </a:lnSpc>
                  <a:buSzPct val="100000"/>
                  <a:buFont typeface="Wingdings" panose="05000000000000000000" pitchFamily="2" charset="2"/>
                  <a:buChar char="ü"/>
                  <a:tabLst>
                    <a:tab pos="354330" algn="l"/>
                  </a:tabLst>
                </a:pPr>
                <a:r>
                  <a:rPr lang="cs-CZ" sz="3600" b="1" noProof="0" dirty="0">
                    <a:solidFill>
                      <a:schemeClr val="tx1"/>
                    </a:solidFill>
                    <a:ea typeface="Arial" panose="020B0604020202020204" pitchFamily="34" charset="0"/>
                  </a:rPr>
                  <a:t>NDK na trhu vstupů: individuální křivky jejich nabídky = rostoucí</a:t>
                </a:r>
                <a:r>
                  <a:rPr lang="cs-CZ" sz="3600" b="1" dirty="0">
                    <a:solidFill>
                      <a:schemeClr val="tx1"/>
                    </a:solidFill>
                    <a:ea typeface="Arial" panose="020B0604020202020204" pitchFamily="34" charset="0"/>
                  </a:rPr>
                  <a:t> =&gt; </a:t>
                </a:r>
                <a:r>
                  <a:rPr lang="cs-CZ" sz="3600" b="1" noProof="0" dirty="0">
                    <a:solidFill>
                      <a:schemeClr val="tx1"/>
                    </a:solidFill>
                    <a:ea typeface="Arial" panose="020B0604020202020204" pitchFamily="34" charset="0"/>
                  </a:rPr>
                  <a:t>jejich ceny mění s používaným množstvím:</a:t>
                </a:r>
              </a:p>
              <a:p>
                <a:pPr marL="88900" indent="0" algn="ctr">
                  <a:lnSpc>
                    <a:spcPct val="90000"/>
                  </a:lnSpc>
                  <a:buSzPct val="100000"/>
                  <a:buNone/>
                  <a:tabLst>
                    <a:tab pos="354330" algn="l"/>
                  </a:tabLst>
                </a:pPr>
                <a14:m>
                  <m:oMath xmlns:m="http://schemas.openxmlformats.org/officeDocument/2006/math">
                    <m:f>
                      <m:fPr>
                        <m:ctrlPr>
                          <a:rPr lang="cs-CZ" sz="3600" b="1" i="1" noProof="0" dirty="0" smtClean="0">
                            <a:solidFill>
                              <a:schemeClr val="tx1"/>
                            </a:solidFill>
                            <a:latin typeface="Cambria Math" panose="02040503050406030204" pitchFamily="18" charset="0"/>
                            <a:ea typeface="Arial" panose="020B0604020202020204" pitchFamily="34" charset="0"/>
                          </a:rPr>
                        </m:ctrlPr>
                      </m:fPr>
                      <m:num>
                        <m:sSub>
                          <m:sSubPr>
                            <m:ctrlPr>
                              <a:rPr lang="cs-CZ" sz="3600" b="1" i="1" noProof="0" dirty="0" smtClean="0">
                                <a:solidFill>
                                  <a:schemeClr val="tx1"/>
                                </a:solidFill>
                                <a:latin typeface="Cambria Math" panose="02040503050406030204" pitchFamily="18" charset="0"/>
                              </a:rPr>
                            </m:ctrlPr>
                          </m:sSubPr>
                          <m:e>
                            <m:r>
                              <a:rPr lang="cs-CZ" sz="3600" b="1" i="1" dirty="0">
                                <a:solidFill>
                                  <a:schemeClr val="tx1"/>
                                </a:solidFill>
                                <a:latin typeface="Cambria Math" panose="02040503050406030204" pitchFamily="18" charset="0"/>
                                <a:ea typeface="Arial" panose="020B0604020202020204" pitchFamily="34" charset="0"/>
                              </a:rPr>
                              <m:t>𝑴𝑷</m:t>
                            </m:r>
                          </m:e>
                          <m:sub>
                            <m:r>
                              <a:rPr lang="cs-CZ" sz="3600" b="1" i="1" noProof="0" dirty="0" smtClean="0">
                                <a:solidFill>
                                  <a:schemeClr val="tx1"/>
                                </a:solidFill>
                                <a:latin typeface="Cambria Math" panose="02040503050406030204" pitchFamily="18" charset="0"/>
                              </a:rPr>
                              <m:t>𝑳</m:t>
                            </m:r>
                          </m:sub>
                        </m:sSub>
                      </m:num>
                      <m:den>
                        <m:sSub>
                          <m:sSubPr>
                            <m:ctrlPr>
                              <a:rPr lang="cs-CZ" sz="3600" b="1" i="1" dirty="0">
                                <a:latin typeface="Cambria Math" panose="02040503050406030204" pitchFamily="18" charset="0"/>
                              </a:rPr>
                            </m:ctrlPr>
                          </m:sSubPr>
                          <m:e>
                            <m:r>
                              <a:rPr lang="cs-CZ" sz="3600" b="1" i="1" dirty="0">
                                <a:latin typeface="Cambria Math" panose="02040503050406030204" pitchFamily="18" charset="0"/>
                              </a:rPr>
                              <m:t>𝑴𝑭𝑪</m:t>
                            </m:r>
                          </m:e>
                          <m:sub>
                            <m:r>
                              <a:rPr lang="cs-CZ" sz="3600" b="1" i="1" dirty="0">
                                <a:latin typeface="Cambria Math" panose="02040503050406030204" pitchFamily="18" charset="0"/>
                              </a:rPr>
                              <m:t>𝑳</m:t>
                            </m:r>
                          </m:sub>
                        </m:sSub>
                      </m:den>
                    </m:f>
                  </m:oMath>
                </a14:m>
                <a:r>
                  <a:rPr lang="cs-CZ" sz="3600" b="1" i="1" noProof="0" dirty="0">
                    <a:solidFill>
                      <a:schemeClr val="tx1"/>
                    </a:solidFill>
                    <a:latin typeface="Cambria Math" panose="02040503050406030204" pitchFamily="18" charset="0"/>
                    <a:ea typeface="Arial" panose="020B0604020202020204" pitchFamily="34" charset="0"/>
                  </a:rPr>
                  <a:t> </a:t>
                </a:r>
                <a14:m>
                  <m:oMath xmlns:m="http://schemas.openxmlformats.org/officeDocument/2006/math">
                    <m:r>
                      <a:rPr lang="cs-CZ" sz="3600" b="1" i="1" noProof="0" dirty="0" smtClean="0">
                        <a:solidFill>
                          <a:schemeClr val="tx1"/>
                        </a:solidFill>
                        <a:latin typeface="Cambria Math" panose="02040503050406030204" pitchFamily="18" charset="0"/>
                        <a:ea typeface="Arial" panose="020B0604020202020204" pitchFamily="34" charset="0"/>
                      </a:rPr>
                      <m:t> =</m:t>
                    </m:r>
                    <m:f>
                      <m:fPr>
                        <m:ctrlPr>
                          <a:rPr lang="cs-CZ" sz="3600" b="1" i="1" noProof="0" dirty="0" smtClean="0">
                            <a:solidFill>
                              <a:schemeClr val="tx1"/>
                            </a:solidFill>
                            <a:latin typeface="Cambria Math" panose="02040503050406030204" pitchFamily="18" charset="0"/>
                            <a:ea typeface="Arial" panose="020B0604020202020204" pitchFamily="34" charset="0"/>
                          </a:rPr>
                        </m:ctrlPr>
                      </m:fPr>
                      <m:num>
                        <m:sSub>
                          <m:sSubPr>
                            <m:ctrlPr>
                              <a:rPr lang="cs-CZ" sz="3600" b="1" i="1" dirty="0">
                                <a:solidFill>
                                  <a:schemeClr val="tx1"/>
                                </a:solidFill>
                                <a:latin typeface="Cambria Math" panose="02040503050406030204" pitchFamily="18" charset="0"/>
                              </a:rPr>
                            </m:ctrlPr>
                          </m:sSubPr>
                          <m:e>
                            <m:r>
                              <a:rPr lang="cs-CZ" sz="3600" b="1" i="1" dirty="0">
                                <a:solidFill>
                                  <a:schemeClr val="tx1"/>
                                </a:solidFill>
                                <a:latin typeface="Cambria Math" panose="02040503050406030204" pitchFamily="18" charset="0"/>
                                <a:ea typeface="Arial" panose="020B0604020202020204" pitchFamily="34" charset="0"/>
                              </a:rPr>
                              <m:t>𝑴𝑷</m:t>
                            </m:r>
                          </m:e>
                          <m:sub>
                            <m:r>
                              <a:rPr lang="cs-CZ" sz="3600" b="1" i="1" dirty="0" smtClean="0">
                                <a:solidFill>
                                  <a:schemeClr val="tx1"/>
                                </a:solidFill>
                                <a:latin typeface="Cambria Math" panose="02040503050406030204" pitchFamily="18" charset="0"/>
                                <a:ea typeface="Arial" panose="020B0604020202020204" pitchFamily="34" charset="0"/>
                              </a:rPr>
                              <m:t>𝑲</m:t>
                            </m:r>
                          </m:sub>
                        </m:sSub>
                      </m:num>
                      <m:den>
                        <m:sSub>
                          <m:sSubPr>
                            <m:ctrlPr>
                              <a:rPr lang="cs-CZ" sz="3600" b="1" i="1" dirty="0" smtClean="0">
                                <a:latin typeface="Cambria Math" panose="02040503050406030204" pitchFamily="18" charset="0"/>
                              </a:rPr>
                            </m:ctrlPr>
                          </m:sSubPr>
                          <m:e>
                            <m:r>
                              <a:rPr lang="cs-CZ" sz="3600" b="1" i="1" dirty="0">
                                <a:latin typeface="Cambria Math" panose="02040503050406030204" pitchFamily="18" charset="0"/>
                              </a:rPr>
                              <m:t>𝑴𝑭𝑪</m:t>
                            </m:r>
                          </m:e>
                          <m:sub>
                            <m:r>
                              <a:rPr lang="cs-CZ" sz="3600" b="1" i="1" dirty="0" smtClean="0">
                                <a:latin typeface="Cambria Math" panose="02040503050406030204" pitchFamily="18" charset="0"/>
                              </a:rPr>
                              <m:t>𝑲</m:t>
                            </m:r>
                          </m:sub>
                        </m:sSub>
                      </m:den>
                    </m:f>
                  </m:oMath>
                </a14:m>
                <a:endParaRPr lang="cs-CZ" sz="3600" b="1" i="1" noProof="0" dirty="0">
                  <a:solidFill>
                    <a:schemeClr val="tx1"/>
                  </a:solidFill>
                  <a:latin typeface="Cambria Math" panose="02040503050406030204" pitchFamily="18" charset="0"/>
                  <a:ea typeface="Arial" panose="020B0604020202020204" pitchFamily="34" charset="0"/>
                </a:endParaRPr>
              </a:p>
              <a:p>
                <a:pPr marL="660400" indent="-571500" algn="just">
                  <a:lnSpc>
                    <a:spcPct val="90000"/>
                  </a:lnSpc>
                  <a:buSzPct val="100000"/>
                  <a:buFont typeface="Wingdings" panose="05000000000000000000" pitchFamily="2" charset="2"/>
                  <a:buChar char="ü"/>
                  <a:tabLst>
                    <a:tab pos="354330" algn="l"/>
                  </a:tabLst>
                </a:pPr>
                <a:endParaRPr lang="cs-CZ" sz="3600" b="1" noProof="0" dirty="0">
                  <a:solidFill>
                    <a:schemeClr val="tx1"/>
                  </a:solidFill>
                  <a:ea typeface="Arial" panose="020B0604020202020204" pitchFamily="34" charset="0"/>
                </a:endParaRPr>
              </a:p>
            </p:txBody>
          </p:sp>
        </mc:Choice>
        <mc:Fallback>
          <p:sp>
            <p:nvSpPr>
              <p:cNvPr id="15363" name="Text Placeholder 15362">
                <a:extLst>
                  <a:ext uri="{FF2B5EF4-FFF2-40B4-BE49-F238E27FC236}">
                    <a16:creationId xmlns:a16="http://schemas.microsoft.com/office/drawing/2014/main" id="{24AD30F5-5982-A761-D6F2-75A9851B1CF6}"/>
                  </a:ext>
                </a:extLst>
              </p:cNvPr>
              <p:cNvSpPr>
                <a:spLocks noGrp="1" noRot="1" noChangeAspect="1" noMove="1" noResize="1" noEditPoints="1" noAdjustHandles="1" noChangeArrowheads="1" noChangeShapeType="1" noTextEdit="1"/>
              </p:cNvSpPr>
              <p:nvPr>
                <p:ph type="body" idx="1"/>
              </p:nvPr>
            </p:nvSpPr>
            <p:spPr>
              <a:xfrm>
                <a:off x="371061" y="1484242"/>
                <a:ext cx="11542643" cy="4916557"/>
              </a:xfrm>
              <a:blipFill>
                <a:blip r:embed="rId3"/>
                <a:stretch>
                  <a:fillRect l="-634" t="-2230" r="-1426"/>
                </a:stretch>
              </a:blipFill>
            </p:spPr>
            <p:txBody>
              <a:bodyPr/>
              <a:lstStyle/>
              <a:p>
                <a:r>
                  <a:rPr lang="en-GB">
                    <a:noFill/>
                  </a:rPr>
                  <a:t> </a:t>
                </a:r>
              </a:p>
            </p:txBody>
          </p:sp>
        </mc:Fallback>
      </mc:AlternateContent>
      <p:sp>
        <p:nvSpPr>
          <p:cNvPr id="15364" name="Rectangles 15363">
            <a:extLst>
              <a:ext uri="{FF2B5EF4-FFF2-40B4-BE49-F238E27FC236}">
                <a16:creationId xmlns:a16="http://schemas.microsoft.com/office/drawing/2014/main" id="{B3CC642B-DDBE-0F8D-FA79-8FF306D40F0E}"/>
              </a:ext>
            </a:extLst>
          </p:cNvPr>
          <p:cNvSpPr/>
          <p:nvPr/>
        </p:nvSpPr>
        <p:spPr>
          <a:xfrm>
            <a:off x="1524000" y="0"/>
            <a:ext cx="9144000" cy="0"/>
          </a:xfrm>
          <a:prstGeom prst="rect">
            <a:avLst/>
          </a:prstGeom>
          <a:noFill/>
          <a:ln w="9525">
            <a:noFill/>
          </a:ln>
        </p:spPr>
        <p:txBody>
          <a:bodyPr/>
          <a:lstStyle/>
          <a:p>
            <a:endParaRPr lang="en-US"/>
          </a:p>
        </p:txBody>
      </p:sp>
      <p:sp>
        <p:nvSpPr>
          <p:cNvPr id="15365" name="Rectangles 15364">
            <a:extLst>
              <a:ext uri="{FF2B5EF4-FFF2-40B4-BE49-F238E27FC236}">
                <a16:creationId xmlns:a16="http://schemas.microsoft.com/office/drawing/2014/main" id="{88433FA3-A7BE-CCC7-BDEC-82D83575BD8B}"/>
              </a:ext>
            </a:extLst>
          </p:cNvPr>
          <p:cNvSpPr/>
          <p:nvPr/>
        </p:nvSpPr>
        <p:spPr>
          <a:xfrm>
            <a:off x="1524000" y="0"/>
            <a:ext cx="9144000" cy="0"/>
          </a:xfrm>
          <a:prstGeom prst="rect">
            <a:avLst/>
          </a:prstGeom>
          <a:noFill/>
          <a:ln w="9525">
            <a:noFill/>
          </a:ln>
        </p:spPr>
        <p:txBody>
          <a:bodyPr/>
          <a:lstStyle/>
          <a:p>
            <a:endParaRPr lang="en-US"/>
          </a:p>
        </p:txBody>
      </p:sp>
      <p:sp>
        <p:nvSpPr>
          <p:cNvPr id="15367" name="Rectangles 15366">
            <a:extLst>
              <a:ext uri="{FF2B5EF4-FFF2-40B4-BE49-F238E27FC236}">
                <a16:creationId xmlns:a16="http://schemas.microsoft.com/office/drawing/2014/main" id="{927A1DC5-3F3E-3323-8290-7EC56EDA5E01}"/>
              </a:ext>
            </a:extLst>
          </p:cNvPr>
          <p:cNvSpPr/>
          <p:nvPr/>
        </p:nvSpPr>
        <p:spPr>
          <a:xfrm>
            <a:off x="609601" y="457201"/>
            <a:ext cx="1139687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C0C0C0"/>
                  </a:outerShdw>
                </a:effectLst>
                <a:latin typeface="Tahoma" panose="020B0604030504040204" pitchFamily="34" charset="0"/>
              </a:defRPr>
            </a:lvl1pPr>
          </a:lstStyle>
          <a:p>
            <a:pPr marL="514350" lvl="0" indent="-514350">
              <a:buFont typeface="+mj-lt"/>
              <a:buAutoNum type="arabicPeriod" startAt="3"/>
            </a:pPr>
            <a:r>
              <a:rPr lang="en-GB" sz="2400" b="1" dirty="0">
                <a:solidFill>
                  <a:srgbClr val="FF0000"/>
                </a:solidFill>
              </a:rPr>
              <a:t>POPTÁVKA NA NEDOKONALE KONKURENČNÍM TRHU</a:t>
            </a:r>
            <a:r>
              <a:rPr lang="cs-CZ" sz="2400" b="1" dirty="0">
                <a:solidFill>
                  <a:srgbClr val="FF0000"/>
                </a:solidFill>
              </a:rPr>
              <a:t> PRÁCE</a:t>
            </a:r>
            <a:endParaRPr lang="en-GB" sz="2400" b="1" dirty="0">
              <a:solidFill>
                <a:srgbClr val="FF0000"/>
              </a:solidFill>
            </a:endParaRPr>
          </a:p>
        </p:txBody>
      </p:sp>
    </p:spTree>
    <p:extLst>
      <p:ext uri="{BB962C8B-B14F-4D97-AF65-F5344CB8AC3E}">
        <p14:creationId xmlns:p14="http://schemas.microsoft.com/office/powerpoint/2010/main" val="15231331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04EA8-1BEE-9739-951B-A2F16F627905}"/>
            </a:ext>
          </a:extLst>
        </p:cNvPr>
        <p:cNvGrpSpPr/>
        <p:nvPr/>
      </p:nvGrpSpPr>
      <p:grpSpPr>
        <a:xfrm>
          <a:off x="0" y="0"/>
          <a:ext cx="0" cy="0"/>
          <a:chOff x="0" y="0"/>
          <a:chExt cx="0" cy="0"/>
        </a:xfrm>
      </p:grpSpPr>
      <p:sp>
        <p:nvSpPr>
          <p:cNvPr id="15363" name="Text Placeholder 15362">
            <a:extLst>
              <a:ext uri="{FF2B5EF4-FFF2-40B4-BE49-F238E27FC236}">
                <a16:creationId xmlns:a16="http://schemas.microsoft.com/office/drawing/2014/main" id="{902355CE-E8B4-D391-BC18-820E952999EA}"/>
              </a:ext>
            </a:extLst>
          </p:cNvPr>
          <p:cNvSpPr>
            <a:spLocks noGrp="1" noRot="1"/>
          </p:cNvSpPr>
          <p:nvPr>
            <p:ph type="body" idx="1"/>
          </p:nvPr>
        </p:nvSpPr>
        <p:spPr>
          <a:xfrm>
            <a:off x="371061" y="1484242"/>
            <a:ext cx="11542643" cy="4916557"/>
          </a:xfrm>
        </p:spPr>
        <p:txBody>
          <a:bodyPr>
            <a:normAutofit fontScale="92500" lnSpcReduction="10000"/>
          </a:bodyPr>
          <a:lstStyle/>
          <a:p>
            <a:pPr marL="660400" indent="-571500" algn="just">
              <a:lnSpc>
                <a:spcPct val="90000"/>
              </a:lnSpc>
              <a:buSzPct val="100000"/>
              <a:buFont typeface="Wingdings" panose="05000000000000000000" pitchFamily="2" charset="2"/>
              <a:buChar char="§"/>
              <a:tabLst>
                <a:tab pos="354330" algn="l"/>
              </a:tabLst>
            </a:pPr>
            <a:r>
              <a:rPr lang="cs-CZ" sz="3900" b="1" noProof="0" dirty="0">
                <a:solidFill>
                  <a:schemeClr val="tx1"/>
                </a:solidFill>
                <a:ea typeface="Arial" panose="020B0604020202020204" pitchFamily="34" charset="0"/>
              </a:rPr>
              <a:t>Interpretace upraveného pravidla nejnižších nákladů:</a:t>
            </a:r>
          </a:p>
          <a:p>
            <a:pPr marL="660400" indent="-571500" algn="just">
              <a:lnSpc>
                <a:spcPct val="90000"/>
              </a:lnSpc>
              <a:buSzPct val="100000"/>
              <a:buFont typeface="Wingdings" panose="05000000000000000000" pitchFamily="2" charset="2"/>
              <a:buChar char="ü"/>
              <a:tabLst>
                <a:tab pos="354330" algn="l"/>
              </a:tabLst>
            </a:pPr>
            <a:r>
              <a:rPr lang="cs-CZ" sz="3900" b="1" noProof="0" dirty="0">
                <a:solidFill>
                  <a:schemeClr val="tx1"/>
                </a:solidFill>
                <a:ea typeface="Arial" panose="020B0604020202020204" pitchFamily="34" charset="0"/>
              </a:rPr>
              <a:t>Firma kupující vstupy na NDK trzích minimalizující náklady na výrobu daného výstupu:</a:t>
            </a:r>
          </a:p>
          <a:p>
            <a:pPr marL="660400" indent="-571500" algn="just">
              <a:lnSpc>
                <a:spcPct val="90000"/>
              </a:lnSpc>
              <a:buSzPct val="100000"/>
              <a:buFont typeface="Wingdings" panose="05000000000000000000" pitchFamily="2" charset="2"/>
              <a:buChar char="Ø"/>
              <a:tabLst>
                <a:tab pos="354330" algn="l"/>
              </a:tabLst>
            </a:pPr>
            <a:r>
              <a:rPr lang="cs-CZ" sz="3900" b="1" i="1" noProof="0" dirty="0">
                <a:solidFill>
                  <a:schemeClr val="tx1"/>
                </a:solidFill>
                <a:highlight>
                  <a:srgbClr val="FFFF00"/>
                </a:highlight>
                <a:ea typeface="Arial" panose="020B0604020202020204" pitchFamily="34" charset="0"/>
              </a:rPr>
              <a:t>měla by měnit kombinace práce a kapitálu tak dlouho, dokud nebude poměr mezního produktu vstupu a dodatečných nákladů na jeho nákup v případě práce i kapitálu stejný.</a:t>
            </a:r>
          </a:p>
          <a:p>
            <a:pPr marL="660400" indent="-571500" algn="just">
              <a:lnSpc>
                <a:spcPct val="90000"/>
              </a:lnSpc>
              <a:buSzPct val="100000"/>
              <a:buFont typeface="Wingdings" panose="05000000000000000000" pitchFamily="2" charset="2"/>
              <a:buChar char="Ø"/>
              <a:tabLst>
                <a:tab pos="354330" algn="l"/>
              </a:tabLst>
            </a:pPr>
            <a:endParaRPr lang="cs-CZ" sz="3900" b="1" i="1" noProof="0" dirty="0">
              <a:solidFill>
                <a:schemeClr val="tx1"/>
              </a:solidFill>
              <a:highlight>
                <a:srgbClr val="FFFF00"/>
              </a:highlight>
              <a:ea typeface="Arial" panose="020B0604020202020204" pitchFamily="34" charset="0"/>
            </a:endParaRPr>
          </a:p>
          <a:p>
            <a:pPr marL="660400" indent="-571500" algn="just">
              <a:lnSpc>
                <a:spcPct val="90000"/>
              </a:lnSpc>
              <a:buSzPct val="100000"/>
              <a:buFont typeface="Wingdings" panose="05000000000000000000" pitchFamily="2" charset="2"/>
              <a:buChar char="§"/>
              <a:tabLst>
                <a:tab pos="354330" algn="l"/>
              </a:tabLst>
            </a:pPr>
            <a:r>
              <a:rPr lang="cs-CZ" sz="3600" b="1" noProof="0" dirty="0">
                <a:solidFill>
                  <a:schemeClr val="tx1"/>
                </a:solidFill>
                <a:ea typeface="Arial" panose="020B0604020202020204" pitchFamily="34" charset="0"/>
              </a:rPr>
              <a:t>Pravidlo nejnižších nákladů determinuje pouze </a:t>
            </a:r>
            <a:r>
              <a:rPr lang="cs-CZ" sz="3600" b="1" noProof="0" dirty="0">
                <a:solidFill>
                  <a:srgbClr val="FF0000"/>
                </a:solidFill>
                <a:ea typeface="Arial" panose="020B0604020202020204" pitchFamily="34" charset="0"/>
              </a:rPr>
              <a:t>nejlevnější kombinaci práce a kapitálu při výrobě daného výstupu:</a:t>
            </a:r>
            <a:r>
              <a:rPr lang="cs-CZ" sz="3600" b="1" dirty="0">
                <a:solidFill>
                  <a:schemeClr val="tx1"/>
                </a:solidFill>
                <a:ea typeface="Arial" panose="020B0604020202020204" pitchFamily="34" charset="0"/>
              </a:rPr>
              <a:t> =&gt;</a:t>
            </a:r>
            <a:endParaRPr lang="cs-CZ" sz="3600" b="1" noProof="0" dirty="0">
              <a:solidFill>
                <a:srgbClr val="FF0000"/>
              </a:solidFill>
              <a:ea typeface="Arial" panose="020B0604020202020204" pitchFamily="34" charset="0"/>
            </a:endParaRPr>
          </a:p>
          <a:p>
            <a:pPr marL="660400" indent="-571500" algn="just">
              <a:lnSpc>
                <a:spcPct val="90000"/>
              </a:lnSpc>
              <a:buSzPct val="100000"/>
              <a:buFont typeface="Wingdings" panose="05000000000000000000" pitchFamily="2" charset="2"/>
              <a:buChar char="ü"/>
              <a:tabLst>
                <a:tab pos="354330" algn="l"/>
              </a:tabLst>
            </a:pPr>
            <a:endParaRPr lang="cs-CZ" sz="3600" b="1" noProof="0" dirty="0">
              <a:solidFill>
                <a:schemeClr val="tx1"/>
              </a:solidFill>
              <a:ea typeface="Arial" panose="020B0604020202020204" pitchFamily="34" charset="0"/>
            </a:endParaRPr>
          </a:p>
        </p:txBody>
      </p:sp>
      <p:sp>
        <p:nvSpPr>
          <p:cNvPr id="15364" name="Rectangles 15363">
            <a:extLst>
              <a:ext uri="{FF2B5EF4-FFF2-40B4-BE49-F238E27FC236}">
                <a16:creationId xmlns:a16="http://schemas.microsoft.com/office/drawing/2014/main" id="{B81DE407-8F75-FE45-1C0F-EB4C97677D10}"/>
              </a:ext>
            </a:extLst>
          </p:cNvPr>
          <p:cNvSpPr/>
          <p:nvPr/>
        </p:nvSpPr>
        <p:spPr>
          <a:xfrm>
            <a:off x="1524000" y="0"/>
            <a:ext cx="9144000" cy="0"/>
          </a:xfrm>
          <a:prstGeom prst="rect">
            <a:avLst/>
          </a:prstGeom>
          <a:noFill/>
          <a:ln w="9525">
            <a:noFill/>
          </a:ln>
        </p:spPr>
        <p:txBody>
          <a:bodyPr/>
          <a:lstStyle/>
          <a:p>
            <a:endParaRPr lang="en-US"/>
          </a:p>
        </p:txBody>
      </p:sp>
      <p:sp>
        <p:nvSpPr>
          <p:cNvPr id="15365" name="Rectangles 15364">
            <a:extLst>
              <a:ext uri="{FF2B5EF4-FFF2-40B4-BE49-F238E27FC236}">
                <a16:creationId xmlns:a16="http://schemas.microsoft.com/office/drawing/2014/main" id="{9BA4EF2A-6B1B-B3EA-674B-AD085F781171}"/>
              </a:ext>
            </a:extLst>
          </p:cNvPr>
          <p:cNvSpPr/>
          <p:nvPr/>
        </p:nvSpPr>
        <p:spPr>
          <a:xfrm>
            <a:off x="1524000" y="0"/>
            <a:ext cx="9144000" cy="0"/>
          </a:xfrm>
          <a:prstGeom prst="rect">
            <a:avLst/>
          </a:prstGeom>
          <a:noFill/>
          <a:ln w="9525">
            <a:noFill/>
          </a:ln>
        </p:spPr>
        <p:txBody>
          <a:bodyPr/>
          <a:lstStyle/>
          <a:p>
            <a:endParaRPr lang="en-US"/>
          </a:p>
        </p:txBody>
      </p:sp>
      <p:sp>
        <p:nvSpPr>
          <p:cNvPr id="15367" name="Rectangles 15366">
            <a:extLst>
              <a:ext uri="{FF2B5EF4-FFF2-40B4-BE49-F238E27FC236}">
                <a16:creationId xmlns:a16="http://schemas.microsoft.com/office/drawing/2014/main" id="{135BB229-1820-0067-28DB-A6EAA42D56AA}"/>
              </a:ext>
            </a:extLst>
          </p:cNvPr>
          <p:cNvSpPr/>
          <p:nvPr/>
        </p:nvSpPr>
        <p:spPr>
          <a:xfrm>
            <a:off x="609601" y="457201"/>
            <a:ext cx="1139687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C0C0C0"/>
                  </a:outerShdw>
                </a:effectLst>
                <a:latin typeface="Tahoma" panose="020B0604030504040204" pitchFamily="34" charset="0"/>
              </a:defRPr>
            </a:lvl1pPr>
          </a:lstStyle>
          <a:p>
            <a:pPr marL="514350" lvl="0" indent="-514350">
              <a:buFont typeface="+mj-lt"/>
              <a:buAutoNum type="arabicPeriod" startAt="3"/>
            </a:pPr>
            <a:r>
              <a:rPr lang="en-GB" sz="2400" b="1" dirty="0">
                <a:solidFill>
                  <a:srgbClr val="FF0000"/>
                </a:solidFill>
              </a:rPr>
              <a:t>POPTÁVKA NA NEDOKONALE KONKURENČNÍM TRHU</a:t>
            </a:r>
            <a:r>
              <a:rPr lang="cs-CZ" sz="2400" b="1" dirty="0">
                <a:solidFill>
                  <a:srgbClr val="FF0000"/>
                </a:solidFill>
              </a:rPr>
              <a:t> PRÁCE</a:t>
            </a:r>
            <a:endParaRPr lang="en-GB" sz="2400" b="1" dirty="0">
              <a:solidFill>
                <a:srgbClr val="FF0000"/>
              </a:solidFill>
            </a:endParaRPr>
          </a:p>
        </p:txBody>
      </p:sp>
    </p:spTree>
    <p:extLst>
      <p:ext uri="{BB962C8B-B14F-4D97-AF65-F5344CB8AC3E}">
        <p14:creationId xmlns:p14="http://schemas.microsoft.com/office/powerpoint/2010/main" val="400322410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F7BB7-804D-0563-1944-D9A011EB62CB}"/>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5363" name="Text Placeholder 15362">
                <a:extLst>
                  <a:ext uri="{FF2B5EF4-FFF2-40B4-BE49-F238E27FC236}">
                    <a16:creationId xmlns:a16="http://schemas.microsoft.com/office/drawing/2014/main" id="{A7C16F51-9408-6B9E-B1F5-F0FFE9650375}"/>
                  </a:ext>
                </a:extLst>
              </p:cNvPr>
              <p:cNvSpPr>
                <a:spLocks noGrp="1" noRot="1"/>
              </p:cNvSpPr>
              <p:nvPr>
                <p:ph type="body" idx="1"/>
              </p:nvPr>
            </p:nvSpPr>
            <p:spPr>
              <a:xfrm>
                <a:off x="371061" y="1484242"/>
                <a:ext cx="11542643" cy="4916557"/>
              </a:xfrm>
            </p:spPr>
            <p:txBody>
              <a:bodyPr>
                <a:normAutofit/>
              </a:bodyPr>
              <a:lstStyle/>
              <a:p>
                <a:pPr marL="660400" indent="-571500" algn="just">
                  <a:lnSpc>
                    <a:spcPct val="90000"/>
                  </a:lnSpc>
                  <a:buSzPct val="100000"/>
                  <a:tabLst>
                    <a:tab pos="354330" algn="l"/>
                  </a:tabLst>
                </a:pPr>
                <a:r>
                  <a:rPr lang="cs-CZ" sz="3600" b="1" noProof="0" dirty="0">
                    <a:solidFill>
                      <a:schemeClr val="tx1"/>
                    </a:solidFill>
                    <a:latin typeface="Cambria Math" panose="02040503050406030204" pitchFamily="18" charset="0"/>
                    <a:ea typeface="Arial" panose="020B0604020202020204" pitchFamily="34" charset="0"/>
                  </a:rPr>
                  <a:t>Modifikace: Rovnice obsahuje všechny elementy potřebné pro posuzování maximalizace zisku: </a:t>
                </a:r>
              </a:p>
              <a:p>
                <a:pPr marL="660400" indent="-571500" algn="just">
                  <a:lnSpc>
                    <a:spcPct val="90000"/>
                  </a:lnSpc>
                  <a:buSzPct val="100000"/>
                  <a:tabLst>
                    <a:tab pos="354330" algn="l"/>
                  </a:tabLst>
                </a:pPr>
                <a:r>
                  <a:rPr lang="cs-CZ" sz="3600" b="1" i="1" noProof="0" dirty="0">
                    <a:solidFill>
                      <a:schemeClr val="tx1"/>
                    </a:solidFill>
                    <a:latin typeface="Cambria Math" panose="02040503050406030204" pitchFamily="18" charset="0"/>
                    <a:ea typeface="Arial" panose="020B0604020202020204" pitchFamily="34" charset="0"/>
                  </a:rPr>
                  <a:t>efektivnost každého z používaných vstupů v podobě jeho mezního produktu, </a:t>
                </a:r>
              </a:p>
              <a:p>
                <a:pPr marL="660400" indent="-571500" algn="just">
                  <a:lnSpc>
                    <a:spcPct val="90000"/>
                  </a:lnSpc>
                  <a:buSzPct val="100000"/>
                  <a:tabLst>
                    <a:tab pos="354330" algn="l"/>
                  </a:tabLst>
                </a:pPr>
                <a:r>
                  <a:rPr lang="cs-CZ" sz="3600" b="1" i="1" noProof="0" dirty="0">
                    <a:solidFill>
                      <a:schemeClr val="tx1"/>
                    </a:solidFill>
                    <a:latin typeface="Cambria Math" panose="02040503050406030204" pitchFamily="18" charset="0"/>
                    <a:ea typeface="Arial" panose="020B0604020202020204" pitchFamily="34" charset="0"/>
                  </a:rPr>
                  <a:t>příspěvek každého vstupu k příjmu a náklady na získání jednotlivých vstupů:</a:t>
                </a:r>
                <a:endParaRPr lang="cs-CZ" sz="3600" b="1" i="1" dirty="0">
                  <a:solidFill>
                    <a:schemeClr val="tx1"/>
                  </a:solidFill>
                  <a:latin typeface="Cambria Math" panose="02040503050406030204" pitchFamily="18" charset="0"/>
                  <a:ea typeface="Arial" panose="020B0604020202020204" pitchFamily="34" charset="0"/>
                </a:endParaRPr>
              </a:p>
              <a:p>
                <a:pPr marL="88900" indent="0" algn="ctr">
                  <a:lnSpc>
                    <a:spcPct val="90000"/>
                  </a:lnSpc>
                  <a:buSzPct val="100000"/>
                  <a:buNone/>
                  <a:tabLst>
                    <a:tab pos="354330" algn="l"/>
                  </a:tabLst>
                </a:pPr>
                <a14:m>
                  <m:oMath xmlns:m="http://schemas.openxmlformats.org/officeDocument/2006/math">
                    <m:f>
                      <m:fPr>
                        <m:ctrlPr>
                          <a:rPr lang="cs-CZ" sz="3600" b="1" i="1" dirty="0">
                            <a:solidFill>
                              <a:schemeClr val="tx1"/>
                            </a:solidFill>
                            <a:latin typeface="Cambria Math" panose="02040503050406030204" pitchFamily="18" charset="0"/>
                            <a:ea typeface="Arial" panose="020B0604020202020204" pitchFamily="34" charset="0"/>
                          </a:rPr>
                        </m:ctrlPr>
                      </m:fPr>
                      <m:num>
                        <m:sSub>
                          <m:sSubPr>
                            <m:ctrlPr>
                              <a:rPr lang="cs-CZ" sz="3600" b="1" i="1" dirty="0">
                                <a:solidFill>
                                  <a:schemeClr val="tx1"/>
                                </a:solidFill>
                                <a:latin typeface="Cambria Math" panose="02040503050406030204" pitchFamily="18" charset="0"/>
                              </a:rPr>
                            </m:ctrlPr>
                          </m:sSubPr>
                          <m:e>
                            <m:r>
                              <a:rPr lang="cs-CZ" sz="3600" b="1" i="1" dirty="0">
                                <a:solidFill>
                                  <a:schemeClr val="tx1"/>
                                </a:solidFill>
                                <a:latin typeface="Cambria Math" panose="02040503050406030204" pitchFamily="18" charset="0"/>
                                <a:ea typeface="Arial" panose="020B0604020202020204" pitchFamily="34" charset="0"/>
                              </a:rPr>
                              <m:t>𝑴</m:t>
                            </m:r>
                            <m:r>
                              <a:rPr lang="cs-CZ" sz="3600" b="1" i="1" dirty="0">
                                <a:solidFill>
                                  <a:schemeClr val="tx1"/>
                                </a:solidFill>
                                <a:latin typeface="Cambria Math" panose="02040503050406030204" pitchFamily="18" charset="0"/>
                                <a:ea typeface="Arial" panose="020B0604020202020204" pitchFamily="34" charset="0"/>
                              </a:rPr>
                              <m:t>𝑹</m:t>
                            </m:r>
                            <m:r>
                              <a:rPr lang="cs-CZ" sz="3600" b="1" i="1" dirty="0">
                                <a:solidFill>
                                  <a:schemeClr val="tx1"/>
                                </a:solidFill>
                                <a:latin typeface="Cambria Math" panose="02040503050406030204" pitchFamily="18" charset="0"/>
                                <a:ea typeface="Arial" panose="020B0604020202020204" pitchFamily="34" charset="0"/>
                              </a:rPr>
                              <m:t>𝑷</m:t>
                            </m:r>
                          </m:e>
                          <m:sub>
                            <m:r>
                              <a:rPr lang="cs-CZ" sz="3600" b="1" i="1" dirty="0">
                                <a:solidFill>
                                  <a:schemeClr val="tx1"/>
                                </a:solidFill>
                                <a:latin typeface="Cambria Math" panose="02040503050406030204" pitchFamily="18" charset="0"/>
                              </a:rPr>
                              <m:t>𝑳</m:t>
                            </m:r>
                          </m:sub>
                        </m:sSub>
                      </m:num>
                      <m:den>
                        <m:sSub>
                          <m:sSubPr>
                            <m:ctrlPr>
                              <a:rPr lang="cs-CZ" sz="3600" b="1" i="1" dirty="0">
                                <a:latin typeface="Cambria Math" panose="02040503050406030204" pitchFamily="18" charset="0"/>
                              </a:rPr>
                            </m:ctrlPr>
                          </m:sSubPr>
                          <m:e>
                            <m:r>
                              <a:rPr lang="cs-CZ" sz="3600" b="1" i="1" dirty="0">
                                <a:latin typeface="Cambria Math" panose="02040503050406030204" pitchFamily="18" charset="0"/>
                              </a:rPr>
                              <m:t>𝑴𝑭𝑪</m:t>
                            </m:r>
                          </m:e>
                          <m:sub>
                            <m:r>
                              <a:rPr lang="cs-CZ" sz="3600" b="1" i="1" dirty="0">
                                <a:latin typeface="Cambria Math" panose="02040503050406030204" pitchFamily="18" charset="0"/>
                              </a:rPr>
                              <m:t>𝑳</m:t>
                            </m:r>
                          </m:sub>
                        </m:sSub>
                      </m:den>
                    </m:f>
                  </m:oMath>
                </a14:m>
                <a:r>
                  <a:rPr lang="cs-CZ" sz="3600" b="1" i="1" dirty="0">
                    <a:solidFill>
                      <a:schemeClr val="tx1"/>
                    </a:solidFill>
                    <a:latin typeface="Cambria Math" panose="02040503050406030204" pitchFamily="18" charset="0"/>
                    <a:ea typeface="Arial" panose="020B0604020202020204" pitchFamily="34" charset="0"/>
                  </a:rPr>
                  <a:t> </a:t>
                </a:r>
                <a14:m>
                  <m:oMath xmlns:m="http://schemas.openxmlformats.org/officeDocument/2006/math">
                    <m:r>
                      <a:rPr lang="cs-CZ" sz="3600" b="1" i="1" dirty="0">
                        <a:solidFill>
                          <a:schemeClr val="tx1"/>
                        </a:solidFill>
                        <a:latin typeface="Cambria Math" panose="02040503050406030204" pitchFamily="18" charset="0"/>
                        <a:ea typeface="Arial" panose="020B0604020202020204" pitchFamily="34" charset="0"/>
                      </a:rPr>
                      <m:t> =</m:t>
                    </m:r>
                    <m:f>
                      <m:fPr>
                        <m:ctrlPr>
                          <a:rPr lang="cs-CZ" sz="3600" b="1" i="1" dirty="0">
                            <a:solidFill>
                              <a:schemeClr val="tx1"/>
                            </a:solidFill>
                            <a:latin typeface="Cambria Math" panose="02040503050406030204" pitchFamily="18" charset="0"/>
                            <a:ea typeface="Arial" panose="020B0604020202020204" pitchFamily="34" charset="0"/>
                          </a:rPr>
                        </m:ctrlPr>
                      </m:fPr>
                      <m:num>
                        <m:sSub>
                          <m:sSubPr>
                            <m:ctrlPr>
                              <a:rPr lang="cs-CZ" sz="3600" b="1" i="1" dirty="0">
                                <a:solidFill>
                                  <a:schemeClr val="tx1"/>
                                </a:solidFill>
                                <a:latin typeface="Cambria Math" panose="02040503050406030204" pitchFamily="18" charset="0"/>
                              </a:rPr>
                            </m:ctrlPr>
                          </m:sSubPr>
                          <m:e>
                            <m:r>
                              <a:rPr lang="cs-CZ" sz="3600" b="1" i="1" dirty="0">
                                <a:solidFill>
                                  <a:schemeClr val="tx1"/>
                                </a:solidFill>
                                <a:latin typeface="Cambria Math" panose="02040503050406030204" pitchFamily="18" charset="0"/>
                                <a:ea typeface="Arial" panose="020B0604020202020204" pitchFamily="34" charset="0"/>
                              </a:rPr>
                              <m:t>𝑴</m:t>
                            </m:r>
                            <m:r>
                              <a:rPr lang="cs-CZ" sz="3600" b="1" i="1" dirty="0">
                                <a:solidFill>
                                  <a:schemeClr val="tx1"/>
                                </a:solidFill>
                                <a:latin typeface="Cambria Math" panose="02040503050406030204" pitchFamily="18" charset="0"/>
                                <a:ea typeface="Arial" panose="020B0604020202020204" pitchFamily="34" charset="0"/>
                              </a:rPr>
                              <m:t>𝑹</m:t>
                            </m:r>
                            <m:r>
                              <a:rPr lang="cs-CZ" sz="3600" b="1" i="1" dirty="0">
                                <a:solidFill>
                                  <a:schemeClr val="tx1"/>
                                </a:solidFill>
                                <a:latin typeface="Cambria Math" panose="02040503050406030204" pitchFamily="18" charset="0"/>
                                <a:ea typeface="Arial" panose="020B0604020202020204" pitchFamily="34" charset="0"/>
                              </a:rPr>
                              <m:t>𝑷</m:t>
                            </m:r>
                          </m:e>
                          <m:sub>
                            <m:r>
                              <a:rPr lang="cs-CZ" sz="3600" b="1" i="1" dirty="0">
                                <a:solidFill>
                                  <a:schemeClr val="tx1"/>
                                </a:solidFill>
                                <a:latin typeface="Cambria Math" panose="02040503050406030204" pitchFamily="18" charset="0"/>
                                <a:ea typeface="Arial" panose="020B0604020202020204" pitchFamily="34" charset="0"/>
                              </a:rPr>
                              <m:t>𝑲</m:t>
                            </m:r>
                          </m:sub>
                        </m:sSub>
                      </m:num>
                      <m:den>
                        <m:sSub>
                          <m:sSubPr>
                            <m:ctrlPr>
                              <a:rPr lang="cs-CZ" sz="3600" b="1" i="1" dirty="0">
                                <a:latin typeface="Cambria Math" panose="02040503050406030204" pitchFamily="18" charset="0"/>
                              </a:rPr>
                            </m:ctrlPr>
                          </m:sSubPr>
                          <m:e>
                            <m:r>
                              <a:rPr lang="cs-CZ" sz="3600" b="1" i="1" dirty="0">
                                <a:latin typeface="Cambria Math" panose="02040503050406030204" pitchFamily="18" charset="0"/>
                              </a:rPr>
                              <m:t>𝑴𝑭𝑪</m:t>
                            </m:r>
                          </m:e>
                          <m:sub>
                            <m:r>
                              <a:rPr lang="cs-CZ" sz="3600" b="1" i="1" dirty="0">
                                <a:latin typeface="Cambria Math" panose="02040503050406030204" pitchFamily="18" charset="0"/>
                              </a:rPr>
                              <m:t>𝑲</m:t>
                            </m:r>
                          </m:sub>
                        </m:sSub>
                      </m:den>
                    </m:f>
                    <m:r>
                      <a:rPr lang="cs-CZ" sz="3600" b="1" i="1" dirty="0">
                        <a:latin typeface="Cambria Math" panose="02040503050406030204" pitchFamily="18" charset="0"/>
                      </a:rPr>
                      <m:t> </m:t>
                    </m:r>
                    <m:r>
                      <a:rPr lang="cs-CZ" sz="3600" b="1" i="1" dirty="0" smtClean="0">
                        <a:latin typeface="Cambria Math" panose="02040503050406030204" pitchFamily="18" charset="0"/>
                      </a:rPr>
                      <m:t>   −&gt;      </m:t>
                    </m:r>
                    <m:f>
                      <m:fPr>
                        <m:ctrlPr>
                          <a:rPr lang="cs-CZ" sz="3600" b="1" i="1" noProof="0" dirty="0" smtClean="0">
                            <a:solidFill>
                              <a:schemeClr val="tx1"/>
                            </a:solidFill>
                            <a:latin typeface="Cambria Math" panose="02040503050406030204" pitchFamily="18" charset="0"/>
                            <a:ea typeface="Arial" panose="020B0604020202020204" pitchFamily="34" charset="0"/>
                          </a:rPr>
                        </m:ctrlPr>
                      </m:fPr>
                      <m:num>
                        <m:sSub>
                          <m:sSubPr>
                            <m:ctrlPr>
                              <a:rPr lang="cs-CZ" sz="3600" b="1" i="1" noProof="0" dirty="0" smtClean="0">
                                <a:solidFill>
                                  <a:schemeClr val="tx1"/>
                                </a:solidFill>
                                <a:latin typeface="Cambria Math" panose="02040503050406030204" pitchFamily="18" charset="0"/>
                              </a:rPr>
                            </m:ctrlPr>
                          </m:sSubPr>
                          <m:e>
                            <m:r>
                              <a:rPr lang="cs-CZ" sz="3600" b="1" i="1" dirty="0">
                                <a:solidFill>
                                  <a:schemeClr val="tx1"/>
                                </a:solidFill>
                                <a:latin typeface="Cambria Math" panose="02040503050406030204" pitchFamily="18" charset="0"/>
                                <a:ea typeface="Arial" panose="020B0604020202020204" pitchFamily="34" charset="0"/>
                              </a:rPr>
                              <m:t>𝑴</m:t>
                            </m:r>
                            <m:r>
                              <a:rPr lang="cs-CZ" sz="3600" b="1" i="1" dirty="0" smtClean="0">
                                <a:solidFill>
                                  <a:schemeClr val="tx1"/>
                                </a:solidFill>
                                <a:latin typeface="Cambria Math" panose="02040503050406030204" pitchFamily="18" charset="0"/>
                                <a:ea typeface="Arial" panose="020B0604020202020204" pitchFamily="34" charset="0"/>
                              </a:rPr>
                              <m:t>𝑹</m:t>
                            </m:r>
                            <m:r>
                              <a:rPr lang="cs-CZ" sz="3600" b="1" i="1" dirty="0">
                                <a:solidFill>
                                  <a:schemeClr val="tx1"/>
                                </a:solidFill>
                                <a:latin typeface="Cambria Math" panose="02040503050406030204" pitchFamily="18" charset="0"/>
                                <a:ea typeface="Arial" panose="020B0604020202020204" pitchFamily="34" charset="0"/>
                              </a:rPr>
                              <m:t>𝑷</m:t>
                            </m:r>
                          </m:e>
                          <m:sub>
                            <m:r>
                              <a:rPr lang="cs-CZ" sz="3600" b="1" i="1" noProof="0" dirty="0" smtClean="0">
                                <a:solidFill>
                                  <a:schemeClr val="tx1"/>
                                </a:solidFill>
                                <a:latin typeface="Cambria Math" panose="02040503050406030204" pitchFamily="18" charset="0"/>
                              </a:rPr>
                              <m:t>𝑳</m:t>
                            </m:r>
                          </m:sub>
                        </m:sSub>
                      </m:num>
                      <m:den>
                        <m:sSub>
                          <m:sSubPr>
                            <m:ctrlPr>
                              <a:rPr lang="cs-CZ" sz="3600" b="1" i="1" dirty="0">
                                <a:latin typeface="Cambria Math" panose="02040503050406030204" pitchFamily="18" charset="0"/>
                              </a:rPr>
                            </m:ctrlPr>
                          </m:sSubPr>
                          <m:e>
                            <m:r>
                              <a:rPr lang="cs-CZ" sz="3600" b="1" i="1" dirty="0">
                                <a:latin typeface="Cambria Math" panose="02040503050406030204" pitchFamily="18" charset="0"/>
                              </a:rPr>
                              <m:t>𝑴𝑭𝑪</m:t>
                            </m:r>
                          </m:e>
                          <m:sub>
                            <m:r>
                              <a:rPr lang="cs-CZ" sz="3600" b="1" i="1" dirty="0">
                                <a:latin typeface="Cambria Math" panose="02040503050406030204" pitchFamily="18" charset="0"/>
                              </a:rPr>
                              <m:t>𝑳</m:t>
                            </m:r>
                          </m:sub>
                        </m:sSub>
                      </m:den>
                    </m:f>
                  </m:oMath>
                </a14:m>
                <a:r>
                  <a:rPr lang="cs-CZ" sz="3600" b="1" i="1" noProof="0" dirty="0">
                    <a:solidFill>
                      <a:schemeClr val="tx1"/>
                    </a:solidFill>
                    <a:latin typeface="Cambria Math" panose="02040503050406030204" pitchFamily="18" charset="0"/>
                    <a:ea typeface="Arial" panose="020B0604020202020204" pitchFamily="34" charset="0"/>
                  </a:rPr>
                  <a:t> </a:t>
                </a:r>
                <a14:m>
                  <m:oMath xmlns:m="http://schemas.openxmlformats.org/officeDocument/2006/math">
                    <m:r>
                      <a:rPr lang="cs-CZ" sz="3600" b="1" i="1" noProof="0" dirty="0" smtClean="0">
                        <a:solidFill>
                          <a:schemeClr val="tx1"/>
                        </a:solidFill>
                        <a:latin typeface="Cambria Math" panose="02040503050406030204" pitchFamily="18" charset="0"/>
                        <a:ea typeface="Arial" panose="020B0604020202020204" pitchFamily="34" charset="0"/>
                      </a:rPr>
                      <m:t> =</m:t>
                    </m:r>
                    <m:f>
                      <m:fPr>
                        <m:ctrlPr>
                          <a:rPr lang="cs-CZ" sz="3600" b="1" i="1" noProof="0" dirty="0" smtClean="0">
                            <a:solidFill>
                              <a:schemeClr val="tx1"/>
                            </a:solidFill>
                            <a:latin typeface="Cambria Math" panose="02040503050406030204" pitchFamily="18" charset="0"/>
                            <a:ea typeface="Arial" panose="020B0604020202020204" pitchFamily="34" charset="0"/>
                          </a:rPr>
                        </m:ctrlPr>
                      </m:fPr>
                      <m:num>
                        <m:sSub>
                          <m:sSubPr>
                            <m:ctrlPr>
                              <a:rPr lang="cs-CZ" sz="3600" b="1" i="1" dirty="0">
                                <a:solidFill>
                                  <a:schemeClr val="tx1"/>
                                </a:solidFill>
                                <a:latin typeface="Cambria Math" panose="02040503050406030204" pitchFamily="18" charset="0"/>
                              </a:rPr>
                            </m:ctrlPr>
                          </m:sSubPr>
                          <m:e>
                            <m:r>
                              <a:rPr lang="cs-CZ" sz="3600" b="1" i="1" dirty="0">
                                <a:solidFill>
                                  <a:schemeClr val="tx1"/>
                                </a:solidFill>
                                <a:latin typeface="Cambria Math" panose="02040503050406030204" pitchFamily="18" charset="0"/>
                                <a:ea typeface="Arial" panose="020B0604020202020204" pitchFamily="34" charset="0"/>
                              </a:rPr>
                              <m:t>𝑴</m:t>
                            </m:r>
                            <m:r>
                              <a:rPr lang="cs-CZ" sz="3600" b="1" i="1" dirty="0" smtClean="0">
                                <a:solidFill>
                                  <a:schemeClr val="tx1"/>
                                </a:solidFill>
                                <a:latin typeface="Cambria Math" panose="02040503050406030204" pitchFamily="18" charset="0"/>
                                <a:ea typeface="Arial" panose="020B0604020202020204" pitchFamily="34" charset="0"/>
                              </a:rPr>
                              <m:t>𝑹</m:t>
                            </m:r>
                            <m:r>
                              <a:rPr lang="cs-CZ" sz="3600" b="1" i="1" dirty="0">
                                <a:solidFill>
                                  <a:schemeClr val="tx1"/>
                                </a:solidFill>
                                <a:latin typeface="Cambria Math" panose="02040503050406030204" pitchFamily="18" charset="0"/>
                                <a:ea typeface="Arial" panose="020B0604020202020204" pitchFamily="34" charset="0"/>
                              </a:rPr>
                              <m:t>𝑷</m:t>
                            </m:r>
                          </m:e>
                          <m:sub>
                            <m:r>
                              <a:rPr lang="cs-CZ" sz="3600" b="1" i="1" dirty="0" smtClean="0">
                                <a:solidFill>
                                  <a:schemeClr val="tx1"/>
                                </a:solidFill>
                                <a:latin typeface="Cambria Math" panose="02040503050406030204" pitchFamily="18" charset="0"/>
                                <a:ea typeface="Arial" panose="020B0604020202020204" pitchFamily="34" charset="0"/>
                              </a:rPr>
                              <m:t>𝑲</m:t>
                            </m:r>
                          </m:sub>
                        </m:sSub>
                      </m:num>
                      <m:den>
                        <m:sSub>
                          <m:sSubPr>
                            <m:ctrlPr>
                              <a:rPr lang="cs-CZ" sz="3600" b="1" i="1" dirty="0" smtClean="0">
                                <a:latin typeface="Cambria Math" panose="02040503050406030204" pitchFamily="18" charset="0"/>
                              </a:rPr>
                            </m:ctrlPr>
                          </m:sSubPr>
                          <m:e>
                            <m:r>
                              <a:rPr lang="cs-CZ" sz="3600" b="1" i="1" dirty="0">
                                <a:latin typeface="Cambria Math" panose="02040503050406030204" pitchFamily="18" charset="0"/>
                              </a:rPr>
                              <m:t>𝑴𝑭𝑪</m:t>
                            </m:r>
                          </m:e>
                          <m:sub>
                            <m:r>
                              <a:rPr lang="cs-CZ" sz="3600" b="1" i="1" dirty="0" smtClean="0">
                                <a:latin typeface="Cambria Math" panose="02040503050406030204" pitchFamily="18" charset="0"/>
                              </a:rPr>
                              <m:t>𝑲</m:t>
                            </m:r>
                          </m:sub>
                        </m:sSub>
                      </m:den>
                    </m:f>
                    <m:r>
                      <a:rPr lang="cs-CZ" sz="3600" b="1" i="1" noProof="0" dirty="0" smtClean="0">
                        <a:solidFill>
                          <a:schemeClr val="tx1"/>
                        </a:solidFill>
                        <a:latin typeface="Cambria Math" panose="02040503050406030204" pitchFamily="18" charset="0"/>
                        <a:ea typeface="Arial" panose="020B0604020202020204" pitchFamily="34" charset="0"/>
                      </a:rPr>
                      <m:t>=</m:t>
                    </m:r>
                    <m:r>
                      <a:rPr lang="cs-CZ" sz="3600" b="1" i="1" noProof="0" dirty="0" smtClean="0">
                        <a:solidFill>
                          <a:schemeClr val="tx1"/>
                        </a:solidFill>
                        <a:latin typeface="Cambria Math" panose="02040503050406030204" pitchFamily="18" charset="0"/>
                        <a:ea typeface="Arial" panose="020B0604020202020204" pitchFamily="34" charset="0"/>
                      </a:rPr>
                      <m:t>𝟏</m:t>
                    </m:r>
                  </m:oMath>
                </a14:m>
                <a:endParaRPr lang="cs-CZ" sz="3600" b="1" i="1" noProof="0" dirty="0">
                  <a:solidFill>
                    <a:schemeClr val="tx1"/>
                  </a:solidFill>
                  <a:latin typeface="Cambria Math" panose="02040503050406030204" pitchFamily="18" charset="0"/>
                  <a:ea typeface="Arial" panose="020B0604020202020204" pitchFamily="34" charset="0"/>
                </a:endParaRPr>
              </a:p>
              <a:p>
                <a:pPr marL="660400" indent="-571500" algn="just">
                  <a:lnSpc>
                    <a:spcPct val="90000"/>
                  </a:lnSpc>
                  <a:buSzPct val="100000"/>
                  <a:buFont typeface="Wingdings" panose="05000000000000000000" pitchFamily="2" charset="2"/>
                  <a:buChar char="ü"/>
                  <a:tabLst>
                    <a:tab pos="354330" algn="l"/>
                  </a:tabLst>
                </a:pPr>
                <a:endParaRPr lang="cs-CZ" sz="3600" b="1" noProof="0" dirty="0">
                  <a:solidFill>
                    <a:schemeClr val="tx1"/>
                  </a:solidFill>
                  <a:ea typeface="Arial" panose="020B0604020202020204" pitchFamily="34" charset="0"/>
                </a:endParaRPr>
              </a:p>
            </p:txBody>
          </p:sp>
        </mc:Choice>
        <mc:Fallback>
          <p:sp>
            <p:nvSpPr>
              <p:cNvPr id="15363" name="Text Placeholder 15362">
                <a:extLst>
                  <a:ext uri="{FF2B5EF4-FFF2-40B4-BE49-F238E27FC236}">
                    <a16:creationId xmlns:a16="http://schemas.microsoft.com/office/drawing/2014/main" id="{A7C16F51-9408-6B9E-B1F5-F0FFE9650375}"/>
                  </a:ext>
                </a:extLst>
              </p:cNvPr>
              <p:cNvSpPr>
                <a:spLocks noGrp="1" noRot="1" noChangeAspect="1" noMove="1" noResize="1" noEditPoints="1" noAdjustHandles="1" noChangeArrowheads="1" noChangeShapeType="1" noTextEdit="1"/>
              </p:cNvSpPr>
              <p:nvPr>
                <p:ph type="body" idx="1"/>
              </p:nvPr>
            </p:nvSpPr>
            <p:spPr>
              <a:xfrm>
                <a:off x="371061" y="1484242"/>
                <a:ext cx="11542643" cy="4916557"/>
              </a:xfrm>
              <a:blipFill>
                <a:blip r:embed="rId3"/>
                <a:stretch>
                  <a:fillRect l="-687" t="-1487" r="-1585"/>
                </a:stretch>
              </a:blipFill>
            </p:spPr>
            <p:txBody>
              <a:bodyPr/>
              <a:lstStyle/>
              <a:p>
                <a:r>
                  <a:rPr lang="en-GB">
                    <a:noFill/>
                  </a:rPr>
                  <a:t> </a:t>
                </a:r>
              </a:p>
            </p:txBody>
          </p:sp>
        </mc:Fallback>
      </mc:AlternateContent>
      <p:sp>
        <p:nvSpPr>
          <p:cNvPr id="15364" name="Rectangles 15363">
            <a:extLst>
              <a:ext uri="{FF2B5EF4-FFF2-40B4-BE49-F238E27FC236}">
                <a16:creationId xmlns:a16="http://schemas.microsoft.com/office/drawing/2014/main" id="{E0394E18-A8F0-FEDF-9EC6-C5B4328CBD7F}"/>
              </a:ext>
            </a:extLst>
          </p:cNvPr>
          <p:cNvSpPr/>
          <p:nvPr/>
        </p:nvSpPr>
        <p:spPr>
          <a:xfrm>
            <a:off x="1524000" y="0"/>
            <a:ext cx="9144000" cy="0"/>
          </a:xfrm>
          <a:prstGeom prst="rect">
            <a:avLst/>
          </a:prstGeom>
          <a:noFill/>
          <a:ln w="9525">
            <a:noFill/>
          </a:ln>
        </p:spPr>
        <p:txBody>
          <a:bodyPr/>
          <a:lstStyle/>
          <a:p>
            <a:endParaRPr lang="en-US"/>
          </a:p>
        </p:txBody>
      </p:sp>
      <p:sp>
        <p:nvSpPr>
          <p:cNvPr id="15365" name="Rectangles 15364">
            <a:extLst>
              <a:ext uri="{FF2B5EF4-FFF2-40B4-BE49-F238E27FC236}">
                <a16:creationId xmlns:a16="http://schemas.microsoft.com/office/drawing/2014/main" id="{E7536805-AD2B-B0CD-098E-D52EBF66929A}"/>
              </a:ext>
            </a:extLst>
          </p:cNvPr>
          <p:cNvSpPr/>
          <p:nvPr/>
        </p:nvSpPr>
        <p:spPr>
          <a:xfrm>
            <a:off x="1524000" y="0"/>
            <a:ext cx="9144000" cy="0"/>
          </a:xfrm>
          <a:prstGeom prst="rect">
            <a:avLst/>
          </a:prstGeom>
          <a:noFill/>
          <a:ln w="9525">
            <a:noFill/>
          </a:ln>
        </p:spPr>
        <p:txBody>
          <a:bodyPr/>
          <a:lstStyle/>
          <a:p>
            <a:endParaRPr lang="en-US"/>
          </a:p>
        </p:txBody>
      </p:sp>
      <p:sp>
        <p:nvSpPr>
          <p:cNvPr id="15367" name="Rectangles 15366">
            <a:extLst>
              <a:ext uri="{FF2B5EF4-FFF2-40B4-BE49-F238E27FC236}">
                <a16:creationId xmlns:a16="http://schemas.microsoft.com/office/drawing/2014/main" id="{D5771712-D7C7-1AEB-D49A-93BF14D3B237}"/>
              </a:ext>
            </a:extLst>
          </p:cNvPr>
          <p:cNvSpPr/>
          <p:nvPr/>
        </p:nvSpPr>
        <p:spPr>
          <a:xfrm>
            <a:off x="609601" y="457201"/>
            <a:ext cx="1139687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C0C0C0"/>
                  </a:outerShdw>
                </a:effectLst>
                <a:latin typeface="Tahoma" panose="020B0604030504040204" pitchFamily="34" charset="0"/>
              </a:defRPr>
            </a:lvl1pPr>
          </a:lstStyle>
          <a:p>
            <a:pPr marL="514350" lvl="0" indent="-514350">
              <a:buFont typeface="+mj-lt"/>
              <a:buAutoNum type="arabicPeriod" startAt="3"/>
            </a:pPr>
            <a:r>
              <a:rPr lang="en-GB" sz="2400" b="1" dirty="0">
                <a:solidFill>
                  <a:srgbClr val="FF0000"/>
                </a:solidFill>
              </a:rPr>
              <a:t>POPTÁVKA NA NEDOKONALE KONKURENČNÍM TRHU</a:t>
            </a:r>
            <a:r>
              <a:rPr lang="cs-CZ" sz="2400" b="1" dirty="0">
                <a:solidFill>
                  <a:srgbClr val="FF0000"/>
                </a:solidFill>
              </a:rPr>
              <a:t> PRÁCE</a:t>
            </a:r>
            <a:endParaRPr lang="en-GB" sz="2400" b="1" dirty="0">
              <a:solidFill>
                <a:srgbClr val="FF0000"/>
              </a:solidFill>
            </a:endParaRPr>
          </a:p>
        </p:txBody>
      </p:sp>
    </p:spTree>
    <p:extLst>
      <p:ext uri="{BB962C8B-B14F-4D97-AF65-F5344CB8AC3E}">
        <p14:creationId xmlns:p14="http://schemas.microsoft.com/office/powerpoint/2010/main" val="410352523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23553"/>
          <p:cNvSpPr>
            <a:spLocks noGrp="1" noRot="1"/>
          </p:cNvSpPr>
          <p:nvPr>
            <p:ph type="body" idx="1"/>
          </p:nvPr>
        </p:nvSpPr>
        <p:spPr>
          <a:xfrm>
            <a:off x="381000" y="1600200"/>
            <a:ext cx="11453191" cy="4526280"/>
          </a:xfrm>
        </p:spPr>
        <p:txBody>
          <a:bodyPr>
            <a:normAutofit lnSpcReduction="10000"/>
          </a:bodyPr>
          <a:lstStyle/>
          <a:p>
            <a:pPr marL="88900" indent="265430"/>
            <a:r>
              <a:rPr lang="cs-CZ" sz="2400" dirty="0"/>
              <a:t>Vystupuje na něm </a:t>
            </a:r>
            <a:r>
              <a:rPr lang="cs-CZ" sz="2400" b="1" dirty="0"/>
              <a:t>velký počet kupujících a prodávajících:</a:t>
            </a:r>
          </a:p>
          <a:p>
            <a:pPr marL="431800" indent="-342900" algn="just">
              <a:buSzPct val="100000"/>
              <a:buFont typeface="Wingdings" panose="05000000000000000000" pitchFamily="2" charset="2"/>
              <a:buChar char="Ø"/>
            </a:pPr>
            <a:r>
              <a:rPr lang="cs-CZ" sz="2400" dirty="0"/>
              <a:t>Přítomnost velkého počtu firem poptávajících práci – žádná z nich nemůže cenu kupované práce ovlivnit. </a:t>
            </a:r>
          </a:p>
          <a:p>
            <a:pPr marL="431800" indent="-342900">
              <a:buSzPct val="100000"/>
              <a:buFont typeface="Wingdings" panose="05000000000000000000" pitchFamily="2" charset="2"/>
              <a:buChar char="Ø"/>
            </a:pPr>
            <a:r>
              <a:rPr lang="cs-CZ" sz="2400" b="1" dirty="0"/>
              <a:t>Všechny firmy – cenoví příjemci a přebírají tržní cenu práce.</a:t>
            </a:r>
          </a:p>
          <a:p>
            <a:pPr marL="88900" indent="265430"/>
            <a:r>
              <a:rPr lang="cs-CZ" sz="2400" dirty="0"/>
              <a:t>Práce je homogenní; Pracovníci jsou mobilní; Dokonalá informovanost na trhu.</a:t>
            </a:r>
          </a:p>
          <a:p>
            <a:pPr marL="88900" indent="265430">
              <a:buNone/>
            </a:pPr>
            <a:endParaRPr lang="cs-CZ" sz="2400" dirty="0"/>
          </a:p>
          <a:p>
            <a:pPr marL="88900" indent="265430">
              <a:buNone/>
            </a:pPr>
            <a:r>
              <a:rPr lang="cs-CZ" sz="2400" dirty="0"/>
              <a:t>Poptávka po práci = </a:t>
            </a:r>
            <a:r>
              <a:rPr lang="cs-CZ" sz="2400" b="1" dirty="0"/>
              <a:t>poptávkou odvozenou</a:t>
            </a:r>
            <a:r>
              <a:rPr lang="cs-CZ" sz="2400" dirty="0"/>
              <a:t>. </a:t>
            </a:r>
          </a:p>
          <a:p>
            <a:pPr marL="88900" indent="265430">
              <a:buNone/>
            </a:pPr>
            <a:endParaRPr lang="cs-CZ" sz="2400" dirty="0"/>
          </a:p>
          <a:p>
            <a:pPr marL="88900" indent="265430">
              <a:buNone/>
            </a:pPr>
            <a:r>
              <a:rPr lang="cs-CZ" sz="2400" dirty="0"/>
              <a:t>Dvojí možné chápání </a:t>
            </a:r>
            <a:r>
              <a:rPr lang="cs-CZ" sz="2400" b="1" dirty="0"/>
              <a:t>individuální nabídky práce:</a:t>
            </a:r>
          </a:p>
          <a:p>
            <a:pPr marL="546100" indent="-457200">
              <a:buSzPct val="100000"/>
              <a:buFont typeface="+mj-lt"/>
              <a:buAutoNum type="arabicPeriod"/>
            </a:pPr>
            <a:r>
              <a:rPr lang="cs-CZ" sz="2400" dirty="0"/>
              <a:t>Nabídka práce jednoho člověka: z hlediska jednoho nabízejícího;</a:t>
            </a:r>
          </a:p>
          <a:p>
            <a:pPr marL="546100" indent="-457200">
              <a:buSzPct val="100000"/>
              <a:buFont typeface="+mj-lt"/>
              <a:buAutoNum type="arabicPeriod"/>
            </a:pPr>
            <a:r>
              <a:rPr lang="cs-CZ" sz="2400" b="1" dirty="0"/>
              <a:t>Nabídka práce jedné firmě: z hlediska jednoho poptávajícího.</a:t>
            </a:r>
          </a:p>
        </p:txBody>
      </p:sp>
      <p:sp>
        <p:nvSpPr>
          <p:cNvPr id="23555" name="Rectangles 23554"/>
          <p:cNvSpPr/>
          <p:nvPr/>
        </p:nvSpPr>
        <p:spPr>
          <a:xfrm>
            <a:off x="1903413" y="369253"/>
            <a:ext cx="908002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C0C0C0"/>
                  </a:outerShdw>
                </a:effectLst>
                <a:latin typeface="Tahoma" panose="020B0604030504040204" pitchFamily="34" charset="0"/>
              </a:defRPr>
            </a:lvl1pPr>
          </a:lstStyle>
          <a:p>
            <a:pPr lvl="0"/>
            <a:r>
              <a:rPr lang="cs-CZ" sz="2800" b="1" dirty="0">
                <a:solidFill>
                  <a:srgbClr val="C00000"/>
                </a:solidFill>
              </a:rPr>
              <a:t>Ad 1) </a:t>
            </a:r>
            <a:r>
              <a:rPr sz="2800" b="1" dirty="0">
                <a:solidFill>
                  <a:srgbClr val="C00000"/>
                </a:solidFill>
              </a:rPr>
              <a:t>DOKONALE KONKURENČNÍ TRH PRÁCE</a:t>
            </a:r>
          </a:p>
        </p:txBody>
      </p:sp>
      <p:sp>
        <p:nvSpPr>
          <p:cNvPr id="2" name="Arrow: Right 1">
            <a:extLst>
              <a:ext uri="{FF2B5EF4-FFF2-40B4-BE49-F238E27FC236}">
                <a16:creationId xmlns:a16="http://schemas.microsoft.com/office/drawing/2014/main" id="{F648D843-0EB4-0CB4-4347-A4712CBCCC4D}"/>
              </a:ext>
            </a:extLst>
          </p:cNvPr>
          <p:cNvSpPr/>
          <p:nvPr/>
        </p:nvSpPr>
        <p:spPr>
          <a:xfrm>
            <a:off x="9970565" y="5786238"/>
            <a:ext cx="1212112" cy="3402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C9FB0-AD37-A6C1-B8C8-8E4ECFAC635D}"/>
            </a:ext>
          </a:extLst>
        </p:cNvPr>
        <p:cNvGrpSpPr/>
        <p:nvPr/>
      </p:nvGrpSpPr>
      <p:grpSpPr>
        <a:xfrm>
          <a:off x="0" y="0"/>
          <a:ext cx="0" cy="0"/>
          <a:chOff x="0" y="0"/>
          <a:chExt cx="0" cy="0"/>
        </a:xfrm>
      </p:grpSpPr>
      <p:sp>
        <p:nvSpPr>
          <p:cNvPr id="15363" name="Text Placeholder 15362">
            <a:extLst>
              <a:ext uri="{FF2B5EF4-FFF2-40B4-BE49-F238E27FC236}">
                <a16:creationId xmlns:a16="http://schemas.microsoft.com/office/drawing/2014/main" id="{6BF3A264-7E8A-0134-9E9B-437668F42AC1}"/>
              </a:ext>
            </a:extLst>
          </p:cNvPr>
          <p:cNvSpPr>
            <a:spLocks noGrp="1" noRot="1"/>
          </p:cNvSpPr>
          <p:nvPr>
            <p:ph type="body" idx="1"/>
          </p:nvPr>
        </p:nvSpPr>
        <p:spPr>
          <a:xfrm>
            <a:off x="7633252" y="1722783"/>
            <a:ext cx="4280452" cy="4678016"/>
          </a:xfrm>
        </p:spPr>
        <p:txBody>
          <a:bodyPr>
            <a:normAutofit lnSpcReduction="10000"/>
          </a:bodyPr>
          <a:lstStyle/>
          <a:p>
            <a:pPr marL="357188" indent="-268288" algn="just">
              <a:lnSpc>
                <a:spcPct val="90000"/>
              </a:lnSpc>
              <a:buSzPct val="100000"/>
              <a:buFont typeface="Wingdings" panose="05000000000000000000" pitchFamily="2" charset="2"/>
              <a:buChar char="ü"/>
              <a:tabLst>
                <a:tab pos="354330" algn="l"/>
              </a:tabLst>
            </a:pPr>
            <a:r>
              <a:rPr lang="cs-CZ" sz="2800" b="1" noProof="0" dirty="0">
                <a:ea typeface="Arial" panose="020B0604020202020204" pitchFamily="34" charset="0"/>
              </a:rPr>
              <a:t>Předpoklad mzdové diskriminace: schopnost monopsonu rozdělit nabídku práce alespoň na dva segmenty. </a:t>
            </a:r>
          </a:p>
          <a:p>
            <a:pPr marL="357188" indent="-268288" algn="just">
              <a:lnSpc>
                <a:spcPct val="90000"/>
              </a:lnSpc>
              <a:buSzPct val="100000"/>
              <a:buFont typeface="Wingdings" panose="05000000000000000000" pitchFamily="2" charset="2"/>
              <a:buChar char="Ø"/>
              <a:tabLst>
                <a:tab pos="354330" algn="l"/>
              </a:tabLst>
            </a:pPr>
            <a:r>
              <a:rPr lang="cs-CZ" sz="2800" b="1" noProof="0" dirty="0">
                <a:ea typeface="Arial" panose="020B0604020202020204" pitchFamily="34" charset="0"/>
              </a:rPr>
              <a:t>Kritérium rozdělení nabídky práce na jednotlivé části: </a:t>
            </a:r>
            <a:r>
              <a:rPr lang="cs-CZ" sz="2800" b="1" noProof="0" dirty="0">
                <a:highlight>
                  <a:srgbClr val="FFFF00"/>
                </a:highlight>
                <a:ea typeface="Arial" panose="020B0604020202020204" pitchFamily="34" charset="0"/>
              </a:rPr>
              <a:t>rozdíly v její elasticitě. </a:t>
            </a:r>
          </a:p>
          <a:p>
            <a:pPr marL="357188" indent="-268288" algn="just">
              <a:lnSpc>
                <a:spcPct val="90000"/>
              </a:lnSpc>
              <a:buSzPct val="100000"/>
              <a:buFont typeface="Wingdings" panose="05000000000000000000" pitchFamily="2" charset="2"/>
              <a:buChar char="ü"/>
              <a:tabLst>
                <a:tab pos="354330" algn="l"/>
              </a:tabLst>
            </a:pPr>
            <a:r>
              <a:rPr lang="cs-CZ" sz="2800" b="1" noProof="0" dirty="0">
                <a:ea typeface="Arial" panose="020B0604020202020204" pitchFamily="34" charset="0"/>
              </a:rPr>
              <a:t>Pracovníci v obou segmentech trhu = stejně produktivní.</a:t>
            </a:r>
          </a:p>
          <a:p>
            <a:pPr marL="546100" indent="-457200" algn="just">
              <a:lnSpc>
                <a:spcPct val="90000"/>
              </a:lnSpc>
              <a:buSzPct val="100000"/>
              <a:buFont typeface="Wingdings" panose="05000000000000000000" pitchFamily="2" charset="2"/>
              <a:buChar char="ü"/>
              <a:tabLst>
                <a:tab pos="354330" algn="l"/>
              </a:tabLst>
            </a:pPr>
            <a:endParaRPr lang="cs-CZ" sz="2800" b="1" noProof="0" dirty="0">
              <a:ea typeface="Arial" panose="020B0604020202020204" pitchFamily="34" charset="0"/>
            </a:endParaRPr>
          </a:p>
        </p:txBody>
      </p:sp>
      <p:sp>
        <p:nvSpPr>
          <p:cNvPr id="15364" name="Rectangles 15363">
            <a:extLst>
              <a:ext uri="{FF2B5EF4-FFF2-40B4-BE49-F238E27FC236}">
                <a16:creationId xmlns:a16="http://schemas.microsoft.com/office/drawing/2014/main" id="{0B72413C-DF08-E81D-72E9-6E53CC17FCF3}"/>
              </a:ext>
            </a:extLst>
          </p:cNvPr>
          <p:cNvSpPr/>
          <p:nvPr/>
        </p:nvSpPr>
        <p:spPr>
          <a:xfrm>
            <a:off x="1524000" y="0"/>
            <a:ext cx="9144000" cy="0"/>
          </a:xfrm>
          <a:prstGeom prst="rect">
            <a:avLst/>
          </a:prstGeom>
          <a:noFill/>
          <a:ln w="9525">
            <a:noFill/>
          </a:ln>
        </p:spPr>
        <p:txBody>
          <a:bodyPr/>
          <a:lstStyle/>
          <a:p>
            <a:endParaRPr lang="en-US"/>
          </a:p>
        </p:txBody>
      </p:sp>
      <p:sp>
        <p:nvSpPr>
          <p:cNvPr id="15365" name="Rectangles 15364">
            <a:extLst>
              <a:ext uri="{FF2B5EF4-FFF2-40B4-BE49-F238E27FC236}">
                <a16:creationId xmlns:a16="http://schemas.microsoft.com/office/drawing/2014/main" id="{C170A7C1-CBC0-9EBD-E903-1183BD17BC45}"/>
              </a:ext>
            </a:extLst>
          </p:cNvPr>
          <p:cNvSpPr/>
          <p:nvPr/>
        </p:nvSpPr>
        <p:spPr>
          <a:xfrm>
            <a:off x="1524000" y="0"/>
            <a:ext cx="9144000" cy="0"/>
          </a:xfrm>
          <a:prstGeom prst="rect">
            <a:avLst/>
          </a:prstGeom>
          <a:noFill/>
          <a:ln w="9525">
            <a:noFill/>
          </a:ln>
        </p:spPr>
        <p:txBody>
          <a:bodyPr/>
          <a:lstStyle/>
          <a:p>
            <a:endParaRPr lang="en-US"/>
          </a:p>
        </p:txBody>
      </p:sp>
      <p:sp>
        <p:nvSpPr>
          <p:cNvPr id="15367" name="Rectangles 15366">
            <a:extLst>
              <a:ext uri="{FF2B5EF4-FFF2-40B4-BE49-F238E27FC236}">
                <a16:creationId xmlns:a16="http://schemas.microsoft.com/office/drawing/2014/main" id="{F29CFD95-36D6-E0AC-B7ED-3210E6D44463}"/>
              </a:ext>
            </a:extLst>
          </p:cNvPr>
          <p:cNvSpPr/>
          <p:nvPr/>
        </p:nvSpPr>
        <p:spPr>
          <a:xfrm>
            <a:off x="609601" y="457201"/>
            <a:ext cx="1139687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C0C0C0"/>
                  </a:outerShdw>
                </a:effectLst>
                <a:latin typeface="Tahoma" panose="020B0604030504040204" pitchFamily="34" charset="0"/>
              </a:defRPr>
            </a:lvl1pPr>
          </a:lstStyle>
          <a:p>
            <a:pPr marL="514350" lvl="0" indent="-514350">
              <a:buFont typeface="+mj-lt"/>
              <a:buAutoNum type="arabicPeriod" startAt="3"/>
            </a:pPr>
            <a:r>
              <a:rPr lang="en-GB" sz="2400" b="1" dirty="0">
                <a:solidFill>
                  <a:srgbClr val="FF0000"/>
                </a:solidFill>
              </a:rPr>
              <a:t>POPTÁVKA NA NEDOKONALE KONKURENČNÍM TRHU</a:t>
            </a:r>
            <a:r>
              <a:rPr lang="cs-CZ" sz="2400" b="1" dirty="0">
                <a:solidFill>
                  <a:srgbClr val="FF0000"/>
                </a:solidFill>
              </a:rPr>
              <a:t> PRÁCE</a:t>
            </a:r>
            <a:endParaRPr lang="en-GB" sz="2400" b="1" dirty="0">
              <a:solidFill>
                <a:srgbClr val="FF0000"/>
              </a:solidFill>
            </a:endParaRPr>
          </a:p>
        </p:txBody>
      </p:sp>
      <p:pic>
        <p:nvPicPr>
          <p:cNvPr id="4" name="Picture 3">
            <a:extLst>
              <a:ext uri="{FF2B5EF4-FFF2-40B4-BE49-F238E27FC236}">
                <a16:creationId xmlns:a16="http://schemas.microsoft.com/office/drawing/2014/main" id="{56F34E3E-1922-97AD-D4FA-68F0A8832D72}"/>
              </a:ext>
            </a:extLst>
          </p:cNvPr>
          <p:cNvPicPr>
            <a:picLocks noChangeAspect="1"/>
          </p:cNvPicPr>
          <p:nvPr/>
        </p:nvPicPr>
        <p:blipFill>
          <a:blip r:embed="rId3"/>
          <a:stretch>
            <a:fillRect/>
          </a:stretch>
        </p:blipFill>
        <p:spPr>
          <a:xfrm>
            <a:off x="278297" y="1600202"/>
            <a:ext cx="7169426" cy="4084982"/>
          </a:xfrm>
          <a:prstGeom prst="rect">
            <a:avLst/>
          </a:prstGeom>
        </p:spPr>
      </p:pic>
      <p:sp>
        <p:nvSpPr>
          <p:cNvPr id="6" name="TextBox 5">
            <a:extLst>
              <a:ext uri="{FF2B5EF4-FFF2-40B4-BE49-F238E27FC236}">
                <a16:creationId xmlns:a16="http://schemas.microsoft.com/office/drawing/2014/main" id="{245564D3-F1F2-2D3B-D104-BA76880A11B7}"/>
              </a:ext>
            </a:extLst>
          </p:cNvPr>
          <p:cNvSpPr txBox="1"/>
          <p:nvPr/>
        </p:nvSpPr>
        <p:spPr>
          <a:xfrm>
            <a:off x="927652" y="5900530"/>
            <a:ext cx="6096000" cy="369332"/>
          </a:xfrm>
          <a:prstGeom prst="rect">
            <a:avLst/>
          </a:prstGeom>
          <a:noFill/>
        </p:spPr>
        <p:txBody>
          <a:bodyPr wrap="square">
            <a:spAutoFit/>
          </a:bodyPr>
          <a:lstStyle/>
          <a:p>
            <a:r>
              <a:rPr lang="en-GB" sz="1800" b="1" i="0" u="none" strike="noStrike" baseline="0" dirty="0" err="1">
                <a:solidFill>
                  <a:srgbClr val="000000"/>
                </a:solidFill>
                <a:latin typeface="Times New Roman" panose="02020603050405020304" pitchFamily="18" charset="0"/>
              </a:rPr>
              <a:t>Mzdová</a:t>
            </a:r>
            <a:r>
              <a:rPr lang="en-GB" sz="1800" b="1" i="0" u="none" strike="noStrike" baseline="0" dirty="0">
                <a:solidFill>
                  <a:srgbClr val="000000"/>
                </a:solidFill>
                <a:latin typeface="Times New Roman" panose="02020603050405020304" pitchFamily="18" charset="0"/>
              </a:rPr>
              <a:t> </a:t>
            </a:r>
            <a:r>
              <a:rPr lang="en-GB" sz="1800" b="1" i="0" u="none" strike="noStrike" baseline="0" dirty="0" err="1">
                <a:solidFill>
                  <a:srgbClr val="000000"/>
                </a:solidFill>
                <a:latin typeface="Times New Roman" panose="02020603050405020304" pitchFamily="18" charset="0"/>
              </a:rPr>
              <a:t>diskriminace</a:t>
            </a:r>
            <a:r>
              <a:rPr lang="en-GB" sz="1800" b="1" i="0" u="none" strike="noStrike" baseline="0" dirty="0">
                <a:solidFill>
                  <a:srgbClr val="000000"/>
                </a:solidFill>
                <a:latin typeface="Times New Roman" panose="02020603050405020304" pitchFamily="18" charset="0"/>
              </a:rPr>
              <a:t> </a:t>
            </a:r>
            <a:r>
              <a:rPr lang="en-GB" sz="1800" b="1" i="0" u="none" strike="noStrike" baseline="0" dirty="0" err="1">
                <a:solidFill>
                  <a:srgbClr val="000000"/>
                </a:solidFill>
                <a:latin typeface="Times New Roman" panose="02020603050405020304" pitchFamily="18" charset="0"/>
              </a:rPr>
              <a:t>monopsonu</a:t>
            </a:r>
            <a:r>
              <a:rPr lang="en-GB" sz="1800" b="1" i="0" u="none" strike="noStrike" baseline="0" dirty="0">
                <a:solidFill>
                  <a:srgbClr val="000000"/>
                </a:solidFill>
                <a:latin typeface="Times New Roman" panose="02020603050405020304" pitchFamily="18" charset="0"/>
              </a:rPr>
              <a:t> </a:t>
            </a:r>
            <a:endParaRPr lang="en-GB" dirty="0"/>
          </a:p>
        </p:txBody>
      </p:sp>
    </p:spTree>
    <p:extLst>
      <p:ext uri="{BB962C8B-B14F-4D97-AF65-F5344CB8AC3E}">
        <p14:creationId xmlns:p14="http://schemas.microsoft.com/office/powerpoint/2010/main" val="188158660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A7F98-7825-6BDF-2664-585B2FBDA209}"/>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5363" name="Text Placeholder 15362">
                <a:extLst>
                  <a:ext uri="{FF2B5EF4-FFF2-40B4-BE49-F238E27FC236}">
                    <a16:creationId xmlns:a16="http://schemas.microsoft.com/office/drawing/2014/main" id="{682D91B8-A383-CEBC-A96F-DC50F5A41638}"/>
                  </a:ext>
                </a:extLst>
              </p:cNvPr>
              <p:cNvSpPr>
                <a:spLocks noGrp="1" noRot="1"/>
              </p:cNvSpPr>
              <p:nvPr>
                <p:ph type="body" idx="1"/>
              </p:nvPr>
            </p:nvSpPr>
            <p:spPr>
              <a:xfrm>
                <a:off x="304800" y="1722783"/>
                <a:ext cx="11608904" cy="4678016"/>
              </a:xfrm>
            </p:spPr>
            <p:txBody>
              <a:bodyPr>
                <a:normAutofit/>
              </a:bodyPr>
              <a:lstStyle/>
              <a:p>
                <a:pPr marL="546100" indent="-457200" algn="just">
                  <a:lnSpc>
                    <a:spcPct val="90000"/>
                  </a:lnSpc>
                  <a:buSzPct val="100000"/>
                  <a:buFont typeface="Wingdings" panose="05000000000000000000" pitchFamily="2" charset="2"/>
                  <a:buChar char="§"/>
                  <a:tabLst>
                    <a:tab pos="354330" algn="l"/>
                  </a:tabLst>
                </a:pPr>
                <a:r>
                  <a:rPr lang="cs-CZ" sz="2800" b="1" noProof="0" dirty="0">
                    <a:solidFill>
                      <a:srgbClr val="FF0000"/>
                    </a:solidFill>
                    <a:ea typeface="Arial" panose="020B0604020202020204" pitchFamily="34" charset="0"/>
                  </a:rPr>
                  <a:t>Mzdová diskriminace monopsonu:</a:t>
                </a:r>
              </a:p>
              <a:p>
                <a:pPr marL="546100" indent="-457200" algn="just">
                  <a:lnSpc>
                    <a:spcPct val="90000"/>
                  </a:lnSpc>
                  <a:buSzPct val="100000"/>
                  <a:buFont typeface="Wingdings" panose="05000000000000000000" pitchFamily="2" charset="2"/>
                  <a:buChar char="Ø"/>
                  <a:tabLst>
                    <a:tab pos="354330" algn="l"/>
                  </a:tabLst>
                </a:pPr>
                <a:r>
                  <a:rPr lang="cs-CZ" sz="2800" b="1" noProof="0" dirty="0">
                    <a:ea typeface="Arial" panose="020B0604020202020204" pitchFamily="34" charset="0"/>
                  </a:rPr>
                  <a:t>Rozdělení trhu práce na dva segmenty: dvě křivky nabídky práce lišící se </a:t>
                </a:r>
                <a:r>
                  <a:rPr lang="cs-CZ" sz="2800" b="1" noProof="0" dirty="0">
                    <a:highlight>
                      <a:srgbClr val="FFFF00"/>
                    </a:highlight>
                    <a:ea typeface="Arial" panose="020B0604020202020204" pitchFamily="34" charset="0"/>
                  </a:rPr>
                  <a:t>elasticitou:</a:t>
                </a:r>
                <a:r>
                  <a:rPr lang="cs-CZ" sz="2800" b="1" noProof="0" dirty="0">
                    <a:ea typeface="Arial" panose="020B0604020202020204" pitchFamily="34" charset="0"/>
                  </a:rPr>
                  <a:t> </a:t>
                </a:r>
                <a:r>
                  <a:rPr lang="cs-CZ" sz="2800" b="1" noProof="0" dirty="0">
                    <a:solidFill>
                      <a:srgbClr val="FF0000"/>
                    </a:solidFill>
                    <a:ea typeface="Arial" panose="020B0604020202020204" pitchFamily="34" charset="0"/>
                  </a:rPr>
                  <a:t>S</a:t>
                </a:r>
                <a:r>
                  <a:rPr lang="cs-CZ" sz="2400" b="1" noProof="0" dirty="0">
                    <a:solidFill>
                      <a:srgbClr val="FF0000"/>
                    </a:solidFill>
                    <a:ea typeface="Arial" panose="020B0604020202020204" pitchFamily="34" charset="0"/>
                  </a:rPr>
                  <a:t>L1</a:t>
                </a:r>
                <a:r>
                  <a:rPr lang="cs-CZ" sz="2800" b="1" noProof="0" dirty="0">
                    <a:solidFill>
                      <a:srgbClr val="FF0000"/>
                    </a:solidFill>
                    <a:ea typeface="Arial" panose="020B0604020202020204" pitchFamily="34" charset="0"/>
                  </a:rPr>
                  <a:t> </a:t>
                </a:r>
                <a:r>
                  <a:rPr lang="cs-CZ" sz="2800" b="1" noProof="0" dirty="0">
                    <a:solidFill>
                      <a:schemeClr val="tx1"/>
                    </a:solidFill>
                    <a:ea typeface="Arial" panose="020B0604020202020204" pitchFamily="34" charset="0"/>
                  </a:rPr>
                  <a:t>a</a:t>
                </a:r>
                <a:r>
                  <a:rPr lang="cs-CZ" sz="2800" b="1" noProof="0" dirty="0">
                    <a:solidFill>
                      <a:srgbClr val="FF0000"/>
                    </a:solidFill>
                    <a:ea typeface="Arial" panose="020B0604020202020204" pitchFamily="34" charset="0"/>
                  </a:rPr>
                  <a:t> S</a:t>
                </a:r>
                <a:r>
                  <a:rPr lang="cs-CZ" sz="2400" b="1" noProof="0" dirty="0">
                    <a:solidFill>
                      <a:srgbClr val="FF0000"/>
                    </a:solidFill>
                    <a:ea typeface="Arial" panose="020B0604020202020204" pitchFamily="34" charset="0"/>
                  </a:rPr>
                  <a:t>L2.</a:t>
                </a:r>
              </a:p>
              <a:p>
                <a:pPr marL="546100" indent="-457200" algn="just">
                  <a:lnSpc>
                    <a:spcPct val="90000"/>
                  </a:lnSpc>
                  <a:buSzPct val="100000"/>
                  <a:buFont typeface="Wingdings" panose="05000000000000000000" pitchFamily="2" charset="2"/>
                  <a:buChar char="Ø"/>
                  <a:tabLst>
                    <a:tab pos="354330" algn="l"/>
                  </a:tabLst>
                </a:pPr>
                <a:r>
                  <a:rPr lang="cs-CZ" sz="2800" b="1" noProof="0" dirty="0">
                    <a:solidFill>
                      <a:schemeClr val="tx1"/>
                    </a:solidFill>
                    <a:ea typeface="Arial" panose="020B0604020202020204" pitchFamily="34" charset="0"/>
                  </a:rPr>
                  <a:t>Horizontální součet křivek: </a:t>
                </a:r>
                <a14:m>
                  <m:oMath xmlns:m="http://schemas.openxmlformats.org/officeDocument/2006/math">
                    <m:sSub>
                      <m:sSubPr>
                        <m:ctrlPr>
                          <a:rPr lang="cs-CZ" sz="2800" b="1" i="1" dirty="0" smtClean="0">
                            <a:latin typeface="Cambria Math" panose="02040503050406030204" pitchFamily="18" charset="0"/>
                          </a:rPr>
                        </m:ctrlPr>
                      </m:sSubPr>
                      <m:e>
                        <m:r>
                          <a:rPr lang="cs-CZ" sz="2800" b="1" i="1" dirty="0">
                            <a:latin typeface="Cambria Math" panose="02040503050406030204" pitchFamily="18" charset="0"/>
                          </a:rPr>
                          <m:t>𝑴𝑭𝑪</m:t>
                        </m:r>
                      </m:e>
                      <m:sub>
                        <m:r>
                          <a:rPr lang="cs-CZ" sz="2800" b="1" i="1" dirty="0">
                            <a:latin typeface="Cambria Math" panose="02040503050406030204" pitchFamily="18" charset="0"/>
                          </a:rPr>
                          <m:t>𝑳</m:t>
                        </m:r>
                        <m:r>
                          <a:rPr lang="cs-CZ" sz="2800" b="1" i="1" dirty="0" smtClean="0">
                            <a:latin typeface="Cambria Math" panose="02040503050406030204" pitchFamily="18" charset="0"/>
                          </a:rPr>
                          <m:t>𝟏</m:t>
                        </m:r>
                      </m:sub>
                    </m:sSub>
                  </m:oMath>
                </a14:m>
                <a:r>
                  <a:rPr lang="cs-CZ" sz="2800" b="1" noProof="0" dirty="0">
                    <a:solidFill>
                      <a:schemeClr val="tx1"/>
                    </a:solidFill>
                    <a:ea typeface="Arial" panose="020B0604020202020204" pitchFamily="34" charset="0"/>
                  </a:rPr>
                  <a:t> a </a:t>
                </a:r>
                <a14:m>
                  <m:oMath xmlns:m="http://schemas.openxmlformats.org/officeDocument/2006/math">
                    <m:sSub>
                      <m:sSubPr>
                        <m:ctrlPr>
                          <a:rPr lang="cs-CZ" sz="2800" b="1" i="1" dirty="0">
                            <a:latin typeface="Cambria Math" panose="02040503050406030204" pitchFamily="18" charset="0"/>
                          </a:rPr>
                        </m:ctrlPr>
                      </m:sSubPr>
                      <m:e>
                        <m:r>
                          <a:rPr lang="cs-CZ" sz="2800" b="1" i="1" dirty="0">
                            <a:latin typeface="Cambria Math" panose="02040503050406030204" pitchFamily="18" charset="0"/>
                          </a:rPr>
                          <m:t>𝑴𝑭𝑪</m:t>
                        </m:r>
                      </m:e>
                      <m:sub>
                        <m:r>
                          <a:rPr lang="cs-CZ" sz="2800" b="1" i="1" dirty="0">
                            <a:latin typeface="Cambria Math" panose="02040503050406030204" pitchFamily="18" charset="0"/>
                          </a:rPr>
                          <m:t>𝑳</m:t>
                        </m:r>
                        <m:r>
                          <a:rPr lang="cs-CZ" sz="2800" b="1" i="1" dirty="0" smtClean="0">
                            <a:latin typeface="Cambria Math" panose="02040503050406030204" pitchFamily="18" charset="0"/>
                          </a:rPr>
                          <m:t>𝟐</m:t>
                        </m:r>
                      </m:sub>
                    </m:sSub>
                  </m:oMath>
                </a14:m>
                <a:r>
                  <a:rPr lang="cs-CZ" sz="2800" b="1" noProof="0" dirty="0">
                    <a:solidFill>
                      <a:schemeClr val="tx1"/>
                    </a:solidFill>
                    <a:ea typeface="Arial" panose="020B0604020202020204" pitchFamily="34" charset="0"/>
                  </a:rPr>
                  <a:t> = </a:t>
                </a:r>
                <a14:m>
                  <m:oMath xmlns:m="http://schemas.openxmlformats.org/officeDocument/2006/math">
                    <m:sSub>
                      <m:sSubPr>
                        <m:ctrlPr>
                          <a:rPr lang="cs-CZ" sz="2800" b="1" i="1" dirty="0">
                            <a:latin typeface="Cambria Math" panose="02040503050406030204" pitchFamily="18" charset="0"/>
                          </a:rPr>
                        </m:ctrlPr>
                      </m:sSubPr>
                      <m:e>
                        <m:r>
                          <a:rPr lang="cs-CZ" sz="2800" b="1" i="1" dirty="0">
                            <a:latin typeface="Cambria Math" panose="02040503050406030204" pitchFamily="18" charset="0"/>
                          </a:rPr>
                          <m:t>𝑴𝑭𝑪</m:t>
                        </m:r>
                      </m:e>
                      <m:sub>
                        <m:r>
                          <a:rPr lang="cs-CZ" sz="2800" b="1" i="1" dirty="0">
                            <a:latin typeface="Cambria Math" panose="02040503050406030204" pitchFamily="18" charset="0"/>
                          </a:rPr>
                          <m:t>𝑳</m:t>
                        </m:r>
                      </m:sub>
                    </m:sSub>
                  </m:oMath>
                </a14:m>
                <a:r>
                  <a:rPr lang="cs-CZ" sz="2800" b="1" noProof="0" dirty="0">
                    <a:solidFill>
                      <a:schemeClr val="tx1"/>
                    </a:solidFill>
                    <a:ea typeface="Arial" panose="020B0604020202020204" pitchFamily="34" charset="0"/>
                  </a:rPr>
                  <a:t> </a:t>
                </a:r>
              </a:p>
              <a:p>
                <a:pPr marL="546100" indent="-457200" algn="just">
                  <a:lnSpc>
                    <a:spcPct val="90000"/>
                  </a:lnSpc>
                  <a:buSzPct val="100000"/>
                  <a:buFont typeface="Wingdings" panose="05000000000000000000" pitchFamily="2" charset="2"/>
                  <a:buChar char="Ø"/>
                  <a:tabLst>
                    <a:tab pos="354330" algn="l"/>
                  </a:tabLst>
                </a:pPr>
                <a:r>
                  <a:rPr lang="cs-CZ" sz="2800" b="1" noProof="0" dirty="0">
                    <a:solidFill>
                      <a:schemeClr val="tx1"/>
                    </a:solidFill>
                    <a:ea typeface="Arial" panose="020B0604020202020204" pitchFamily="34" charset="0"/>
                  </a:rPr>
                  <a:t>Optimální množství najímané práce L* = L</a:t>
                </a:r>
                <a:r>
                  <a:rPr lang="cs-CZ" sz="2600" b="1" noProof="0" dirty="0">
                    <a:solidFill>
                      <a:schemeClr val="tx1"/>
                    </a:solidFill>
                    <a:ea typeface="Arial" panose="020B0604020202020204" pitchFamily="34" charset="0"/>
                  </a:rPr>
                  <a:t>1</a:t>
                </a:r>
                <a:r>
                  <a:rPr lang="cs-CZ" sz="2800" b="1" noProof="0" dirty="0">
                    <a:solidFill>
                      <a:schemeClr val="tx1"/>
                    </a:solidFill>
                    <a:ea typeface="Arial" panose="020B0604020202020204" pitchFamily="34" charset="0"/>
                  </a:rPr>
                  <a:t> + L</a:t>
                </a:r>
                <a:r>
                  <a:rPr lang="cs-CZ" sz="2600" b="1" noProof="0" dirty="0">
                    <a:solidFill>
                      <a:schemeClr val="tx1"/>
                    </a:solidFill>
                    <a:ea typeface="Arial" panose="020B0604020202020204" pitchFamily="34" charset="0"/>
                  </a:rPr>
                  <a:t>2 </a:t>
                </a:r>
                <a:r>
                  <a:rPr lang="cs-CZ" sz="2800" b="1" noProof="0" dirty="0">
                    <a:solidFill>
                      <a:schemeClr val="tx1"/>
                    </a:solidFill>
                    <a:ea typeface="Arial" panose="020B0604020202020204" pitchFamily="34" charset="0"/>
                  </a:rPr>
                  <a:t>odvodí firma z průsečíku křivek </a:t>
                </a:r>
                <a14:m>
                  <m:oMath xmlns:m="http://schemas.openxmlformats.org/officeDocument/2006/math">
                    <m:sSub>
                      <m:sSubPr>
                        <m:ctrlPr>
                          <a:rPr lang="cs-CZ" sz="2800" b="1" i="1" smtClean="0">
                            <a:solidFill>
                              <a:schemeClr val="tx1"/>
                            </a:solidFill>
                            <a:latin typeface="Cambria Math" panose="02040503050406030204" pitchFamily="18" charset="0"/>
                          </a:rPr>
                        </m:ctrlPr>
                      </m:sSubPr>
                      <m:e>
                        <m:r>
                          <a:rPr lang="cs-CZ" sz="2800" b="1" i="1" smtClean="0">
                            <a:solidFill>
                              <a:schemeClr val="tx1"/>
                            </a:solidFill>
                            <a:latin typeface="Cambria Math" panose="02040503050406030204" pitchFamily="18" charset="0"/>
                          </a:rPr>
                          <m:t>𝑴𝑹𝑷</m:t>
                        </m:r>
                      </m:e>
                      <m:sub>
                        <m:r>
                          <a:rPr lang="cs-CZ" sz="2800" b="1" i="1" smtClean="0">
                            <a:solidFill>
                              <a:schemeClr val="tx1"/>
                            </a:solidFill>
                            <a:latin typeface="Cambria Math" panose="02040503050406030204" pitchFamily="18" charset="0"/>
                          </a:rPr>
                          <m:t>𝑳</m:t>
                        </m:r>
                      </m:sub>
                    </m:sSub>
                  </m:oMath>
                </a14:m>
                <a:r>
                  <a:rPr lang="cs-CZ" sz="2800" b="1" noProof="0" dirty="0">
                    <a:solidFill>
                      <a:schemeClr val="tx1"/>
                    </a:solidFill>
                    <a:ea typeface="Arial" panose="020B0604020202020204" pitchFamily="34" charset="0"/>
                  </a:rPr>
                  <a:t> a </a:t>
                </a:r>
                <a14:m>
                  <m:oMath xmlns:m="http://schemas.openxmlformats.org/officeDocument/2006/math">
                    <m:sSub>
                      <m:sSubPr>
                        <m:ctrlPr>
                          <a:rPr lang="cs-CZ" sz="2800" b="1" i="1" dirty="0">
                            <a:latin typeface="Cambria Math" panose="02040503050406030204" pitchFamily="18" charset="0"/>
                          </a:rPr>
                        </m:ctrlPr>
                      </m:sSubPr>
                      <m:e>
                        <m:r>
                          <a:rPr lang="cs-CZ" sz="2800" b="1" i="1" dirty="0">
                            <a:latin typeface="Cambria Math" panose="02040503050406030204" pitchFamily="18" charset="0"/>
                          </a:rPr>
                          <m:t>𝑴𝑭𝑪</m:t>
                        </m:r>
                      </m:e>
                      <m:sub>
                        <m:r>
                          <a:rPr lang="cs-CZ" sz="2800" b="1" i="1" dirty="0">
                            <a:latin typeface="Cambria Math" panose="02040503050406030204" pitchFamily="18" charset="0"/>
                          </a:rPr>
                          <m:t>𝑳</m:t>
                        </m:r>
                      </m:sub>
                    </m:sSub>
                  </m:oMath>
                </a14:m>
                <a:r>
                  <a:rPr lang="cs-CZ" sz="2800" b="1" noProof="0" dirty="0">
                    <a:solidFill>
                      <a:schemeClr val="tx1"/>
                    </a:solidFill>
                    <a:ea typeface="Arial" panose="020B0604020202020204" pitchFamily="34" charset="0"/>
                  </a:rPr>
                  <a:t>. </a:t>
                </a:r>
              </a:p>
              <a:p>
                <a:pPr marL="603250" indent="-514350" algn="just">
                  <a:lnSpc>
                    <a:spcPct val="90000"/>
                  </a:lnSpc>
                  <a:buSzPct val="100000"/>
                  <a:buFont typeface="+mj-lt"/>
                  <a:buAutoNum type="arabicPeriod"/>
                  <a:tabLst>
                    <a:tab pos="354330" algn="l"/>
                  </a:tabLst>
                </a:pPr>
                <a:r>
                  <a:rPr lang="cs-CZ" sz="2800" b="1" noProof="0" dirty="0">
                    <a:solidFill>
                      <a:schemeClr val="tx1"/>
                    </a:solidFill>
                    <a:ea typeface="Arial" panose="020B0604020202020204" pitchFamily="34" charset="0"/>
                  </a:rPr>
                  <a:t>trh práce – najímá L</a:t>
                </a:r>
                <a:r>
                  <a:rPr lang="cs-CZ" sz="2600" b="1" noProof="0" dirty="0">
                    <a:solidFill>
                      <a:schemeClr val="tx1"/>
                    </a:solidFill>
                    <a:ea typeface="Arial" panose="020B0604020202020204" pitchFamily="34" charset="0"/>
                  </a:rPr>
                  <a:t>1</a:t>
                </a:r>
                <a:r>
                  <a:rPr lang="cs-CZ" sz="2800" b="1" noProof="0" dirty="0">
                    <a:solidFill>
                      <a:schemeClr val="tx1"/>
                    </a:solidFill>
                    <a:ea typeface="Arial" panose="020B0604020202020204" pitchFamily="34" charset="0"/>
                  </a:rPr>
                  <a:t> jednotek práce za mzdovou sazbu w</a:t>
                </a:r>
                <a:r>
                  <a:rPr lang="cs-CZ" sz="2400" b="1" noProof="0" dirty="0">
                    <a:solidFill>
                      <a:schemeClr val="tx1"/>
                    </a:solidFill>
                    <a:ea typeface="Arial" panose="020B0604020202020204" pitchFamily="34" charset="0"/>
                  </a:rPr>
                  <a:t>1</a:t>
                </a:r>
                <a:r>
                  <a:rPr lang="cs-CZ" sz="2800" b="1" noProof="0" dirty="0">
                    <a:solidFill>
                      <a:schemeClr val="tx1"/>
                    </a:solidFill>
                    <a:ea typeface="Arial" panose="020B0604020202020204" pitchFamily="34" charset="0"/>
                  </a:rPr>
                  <a:t> </a:t>
                </a:r>
              </a:p>
              <a:p>
                <a:pPr marL="603250" indent="-514350" algn="just">
                  <a:lnSpc>
                    <a:spcPct val="90000"/>
                  </a:lnSpc>
                  <a:buSzPct val="100000"/>
                  <a:buFont typeface="+mj-lt"/>
                  <a:buAutoNum type="arabicPeriod"/>
                  <a:tabLst>
                    <a:tab pos="354330" algn="l"/>
                  </a:tabLst>
                </a:pPr>
                <a:r>
                  <a:rPr lang="cs-CZ" sz="2800" b="1" noProof="0" dirty="0">
                    <a:solidFill>
                      <a:schemeClr val="tx1"/>
                    </a:solidFill>
                    <a:ea typeface="Arial" panose="020B0604020202020204" pitchFamily="34" charset="0"/>
                  </a:rPr>
                  <a:t>trh práce – najímá L</a:t>
                </a:r>
                <a:r>
                  <a:rPr lang="cs-CZ" sz="2600" b="1" noProof="0" dirty="0">
                    <a:solidFill>
                      <a:schemeClr val="tx1"/>
                    </a:solidFill>
                    <a:ea typeface="Arial" panose="020B0604020202020204" pitchFamily="34" charset="0"/>
                  </a:rPr>
                  <a:t>2</a:t>
                </a:r>
                <a:r>
                  <a:rPr lang="cs-CZ" sz="2800" b="1" noProof="0" dirty="0">
                    <a:solidFill>
                      <a:schemeClr val="tx1"/>
                    </a:solidFill>
                    <a:ea typeface="Arial" panose="020B0604020202020204" pitchFamily="34" charset="0"/>
                  </a:rPr>
                  <a:t> jednotek práce za mzdovou sazbu w</a:t>
                </a:r>
                <a:r>
                  <a:rPr lang="cs-CZ" sz="2400" b="1" noProof="0" dirty="0">
                    <a:solidFill>
                      <a:schemeClr val="tx1"/>
                    </a:solidFill>
                    <a:ea typeface="Arial" panose="020B0604020202020204" pitchFamily="34" charset="0"/>
                  </a:rPr>
                  <a:t>2</a:t>
                </a:r>
                <a:r>
                  <a:rPr lang="cs-CZ" sz="2800" b="1" noProof="0" dirty="0">
                    <a:solidFill>
                      <a:schemeClr val="tx1"/>
                    </a:solidFill>
                    <a:ea typeface="Arial" panose="020B0604020202020204" pitchFamily="34" charset="0"/>
                  </a:rPr>
                  <a:t>.</a:t>
                </a:r>
              </a:p>
              <a:p>
                <a:pPr marL="546100" indent="-457200" algn="just">
                  <a:lnSpc>
                    <a:spcPct val="90000"/>
                  </a:lnSpc>
                  <a:buSzPct val="100000"/>
                  <a:buFont typeface="Wingdings" panose="05000000000000000000" pitchFamily="2" charset="2"/>
                  <a:buChar char="Ø"/>
                  <a:tabLst>
                    <a:tab pos="354330" algn="l"/>
                  </a:tabLst>
                </a:pPr>
                <a:endParaRPr lang="cs-CZ" sz="2800" b="1" dirty="0">
                  <a:solidFill>
                    <a:schemeClr val="tx1"/>
                  </a:solidFill>
                  <a:highlight>
                    <a:srgbClr val="FFFF00"/>
                  </a:highlight>
                  <a:ea typeface="Arial" panose="020B0604020202020204" pitchFamily="34" charset="0"/>
                </a:endParaRPr>
              </a:p>
              <a:p>
                <a:pPr marL="546100" indent="-457200" algn="just">
                  <a:lnSpc>
                    <a:spcPct val="90000"/>
                  </a:lnSpc>
                  <a:buSzPct val="100000"/>
                  <a:buFont typeface="Wingdings" panose="05000000000000000000" pitchFamily="2" charset="2"/>
                  <a:buChar char="Ø"/>
                  <a:tabLst>
                    <a:tab pos="354330" algn="l"/>
                  </a:tabLst>
                </a:pPr>
                <a:r>
                  <a:rPr lang="cs-CZ" sz="2800" b="1" dirty="0">
                    <a:solidFill>
                      <a:schemeClr val="tx1"/>
                    </a:solidFill>
                    <a:highlight>
                      <a:srgbClr val="FFFF00"/>
                    </a:highlight>
                    <a:ea typeface="Arial" panose="020B0604020202020204" pitchFamily="34" charset="0"/>
                  </a:rPr>
                  <a:t>=&gt; </a:t>
                </a:r>
                <a:r>
                  <a:rPr lang="cs-CZ" sz="2800" b="1" noProof="0" dirty="0">
                    <a:solidFill>
                      <a:schemeClr val="tx1"/>
                    </a:solidFill>
                    <a:ea typeface="Arial" panose="020B0604020202020204" pitchFamily="34" charset="0"/>
                  </a:rPr>
                  <a:t>VYŠŠÍ ZISK, než když vyplácí oběma skupinám stejnou w. </a:t>
                </a:r>
                <a:endParaRPr lang="cs-CZ" sz="2800" b="1" noProof="0" dirty="0">
                  <a:ea typeface="Arial" panose="020B0604020202020204" pitchFamily="34" charset="0"/>
                </a:endParaRPr>
              </a:p>
            </p:txBody>
          </p:sp>
        </mc:Choice>
        <mc:Fallback>
          <p:sp>
            <p:nvSpPr>
              <p:cNvPr id="15363" name="Text Placeholder 15362">
                <a:extLst>
                  <a:ext uri="{FF2B5EF4-FFF2-40B4-BE49-F238E27FC236}">
                    <a16:creationId xmlns:a16="http://schemas.microsoft.com/office/drawing/2014/main" id="{682D91B8-A383-CEBC-A96F-DC50F5A41638}"/>
                  </a:ext>
                </a:extLst>
              </p:cNvPr>
              <p:cNvSpPr>
                <a:spLocks noGrp="1" noRot="1" noChangeAspect="1" noMove="1" noResize="1" noEditPoints="1" noAdjustHandles="1" noChangeArrowheads="1" noChangeShapeType="1" noTextEdit="1"/>
              </p:cNvSpPr>
              <p:nvPr>
                <p:ph type="body" idx="1"/>
              </p:nvPr>
            </p:nvSpPr>
            <p:spPr>
              <a:xfrm>
                <a:off x="304800" y="1722783"/>
                <a:ext cx="11608904" cy="4678016"/>
              </a:xfrm>
              <a:blipFill>
                <a:blip r:embed="rId3"/>
                <a:stretch>
                  <a:fillRect l="-315" t="-652" r="-1050" b="-913"/>
                </a:stretch>
              </a:blipFill>
            </p:spPr>
            <p:txBody>
              <a:bodyPr/>
              <a:lstStyle/>
              <a:p>
                <a:r>
                  <a:rPr lang="en-GB">
                    <a:noFill/>
                  </a:rPr>
                  <a:t> </a:t>
                </a:r>
              </a:p>
            </p:txBody>
          </p:sp>
        </mc:Fallback>
      </mc:AlternateContent>
      <p:sp>
        <p:nvSpPr>
          <p:cNvPr id="15364" name="Rectangles 15363">
            <a:extLst>
              <a:ext uri="{FF2B5EF4-FFF2-40B4-BE49-F238E27FC236}">
                <a16:creationId xmlns:a16="http://schemas.microsoft.com/office/drawing/2014/main" id="{D9EB8BAE-A0EE-241D-D5FA-1EC0B0CE128A}"/>
              </a:ext>
            </a:extLst>
          </p:cNvPr>
          <p:cNvSpPr/>
          <p:nvPr/>
        </p:nvSpPr>
        <p:spPr>
          <a:xfrm>
            <a:off x="1524000" y="0"/>
            <a:ext cx="9144000" cy="0"/>
          </a:xfrm>
          <a:prstGeom prst="rect">
            <a:avLst/>
          </a:prstGeom>
          <a:noFill/>
          <a:ln w="9525">
            <a:noFill/>
          </a:ln>
        </p:spPr>
        <p:txBody>
          <a:bodyPr/>
          <a:lstStyle/>
          <a:p>
            <a:endParaRPr lang="en-US"/>
          </a:p>
        </p:txBody>
      </p:sp>
      <p:sp>
        <p:nvSpPr>
          <p:cNvPr id="15365" name="Rectangles 15364">
            <a:extLst>
              <a:ext uri="{FF2B5EF4-FFF2-40B4-BE49-F238E27FC236}">
                <a16:creationId xmlns:a16="http://schemas.microsoft.com/office/drawing/2014/main" id="{1198B119-48D3-5DD4-B1E6-F059FBB0023F}"/>
              </a:ext>
            </a:extLst>
          </p:cNvPr>
          <p:cNvSpPr/>
          <p:nvPr/>
        </p:nvSpPr>
        <p:spPr>
          <a:xfrm>
            <a:off x="1524000" y="0"/>
            <a:ext cx="9144000" cy="0"/>
          </a:xfrm>
          <a:prstGeom prst="rect">
            <a:avLst/>
          </a:prstGeom>
          <a:noFill/>
          <a:ln w="9525">
            <a:noFill/>
          </a:ln>
        </p:spPr>
        <p:txBody>
          <a:bodyPr/>
          <a:lstStyle/>
          <a:p>
            <a:endParaRPr lang="en-US"/>
          </a:p>
        </p:txBody>
      </p:sp>
      <p:sp>
        <p:nvSpPr>
          <p:cNvPr id="15367" name="Rectangles 15366">
            <a:extLst>
              <a:ext uri="{FF2B5EF4-FFF2-40B4-BE49-F238E27FC236}">
                <a16:creationId xmlns:a16="http://schemas.microsoft.com/office/drawing/2014/main" id="{C6A02244-7C45-AF75-27AA-1CD70D819B02}"/>
              </a:ext>
            </a:extLst>
          </p:cNvPr>
          <p:cNvSpPr/>
          <p:nvPr/>
        </p:nvSpPr>
        <p:spPr>
          <a:xfrm>
            <a:off x="609601" y="457201"/>
            <a:ext cx="1139687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C0C0C0"/>
                  </a:outerShdw>
                </a:effectLst>
                <a:latin typeface="Tahoma" panose="020B0604030504040204" pitchFamily="34" charset="0"/>
              </a:defRPr>
            </a:lvl1pPr>
          </a:lstStyle>
          <a:p>
            <a:pPr marL="514350" lvl="0" indent="-514350">
              <a:buFont typeface="+mj-lt"/>
              <a:buAutoNum type="arabicPeriod" startAt="3"/>
            </a:pPr>
            <a:r>
              <a:rPr lang="en-GB" sz="2400" b="1" dirty="0">
                <a:solidFill>
                  <a:srgbClr val="FF0000"/>
                </a:solidFill>
              </a:rPr>
              <a:t>POPTÁVKA NA NEDOKONALE KONKURENČNÍM TRHU</a:t>
            </a:r>
            <a:r>
              <a:rPr lang="cs-CZ" sz="2400" b="1" dirty="0">
                <a:solidFill>
                  <a:srgbClr val="FF0000"/>
                </a:solidFill>
              </a:rPr>
              <a:t> PRÁCE</a:t>
            </a:r>
            <a:endParaRPr lang="en-GB" sz="2400" b="1" dirty="0">
              <a:solidFill>
                <a:srgbClr val="FF0000"/>
              </a:solidFill>
            </a:endParaRPr>
          </a:p>
        </p:txBody>
      </p:sp>
    </p:spTree>
    <p:extLst>
      <p:ext uri="{BB962C8B-B14F-4D97-AF65-F5344CB8AC3E}">
        <p14:creationId xmlns:p14="http://schemas.microsoft.com/office/powerpoint/2010/main" val="268341176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E168C-F688-303A-F197-ACD64DAD662B}"/>
            </a:ext>
          </a:extLst>
        </p:cNvPr>
        <p:cNvGrpSpPr/>
        <p:nvPr/>
      </p:nvGrpSpPr>
      <p:grpSpPr>
        <a:xfrm>
          <a:off x="0" y="0"/>
          <a:ext cx="0" cy="0"/>
          <a:chOff x="0" y="0"/>
          <a:chExt cx="0" cy="0"/>
        </a:xfrm>
      </p:grpSpPr>
      <p:sp>
        <p:nvSpPr>
          <p:cNvPr id="15363" name="Text Placeholder 15362">
            <a:extLst>
              <a:ext uri="{FF2B5EF4-FFF2-40B4-BE49-F238E27FC236}">
                <a16:creationId xmlns:a16="http://schemas.microsoft.com/office/drawing/2014/main" id="{539AA8CD-4A4B-F380-98E7-ADE0D4E7B44D}"/>
              </a:ext>
            </a:extLst>
          </p:cNvPr>
          <p:cNvSpPr>
            <a:spLocks noGrp="1" noRot="1"/>
          </p:cNvSpPr>
          <p:nvPr>
            <p:ph type="body" idx="1"/>
          </p:nvPr>
        </p:nvSpPr>
        <p:spPr>
          <a:xfrm>
            <a:off x="304800" y="1722783"/>
            <a:ext cx="11608904" cy="4678016"/>
          </a:xfrm>
        </p:spPr>
        <p:txBody>
          <a:bodyPr>
            <a:normAutofit/>
          </a:bodyPr>
          <a:lstStyle/>
          <a:p>
            <a:pPr marL="546100" indent="-457200" algn="just">
              <a:lnSpc>
                <a:spcPct val="90000"/>
              </a:lnSpc>
              <a:buSzPct val="100000"/>
              <a:buFont typeface="Wingdings" panose="05000000000000000000" pitchFamily="2" charset="2"/>
              <a:buChar char="§"/>
              <a:tabLst>
                <a:tab pos="354330" algn="l"/>
              </a:tabLst>
            </a:pPr>
            <a:r>
              <a:rPr lang="cs-CZ" sz="4000" b="1" noProof="0" dirty="0">
                <a:solidFill>
                  <a:schemeClr val="tx1"/>
                </a:solidFill>
                <a:ea typeface="Arial" panose="020B0604020202020204" pitchFamily="34" charset="0"/>
              </a:rPr>
              <a:t>Pracovníci představující segment trhu práce s méně elastickou nabídkou (</a:t>
            </a:r>
            <a:r>
              <a:rPr lang="cs-CZ" sz="4400" b="1" noProof="0" dirty="0">
                <a:solidFill>
                  <a:srgbClr val="FF0000"/>
                </a:solidFill>
                <a:ea typeface="Arial" panose="020B0604020202020204" pitchFamily="34" charset="0"/>
              </a:rPr>
              <a:t>S</a:t>
            </a:r>
            <a:r>
              <a:rPr lang="cs-CZ" sz="4000" b="1" noProof="0" dirty="0">
                <a:solidFill>
                  <a:srgbClr val="FF0000"/>
                </a:solidFill>
                <a:ea typeface="Arial" panose="020B0604020202020204" pitchFamily="34" charset="0"/>
              </a:rPr>
              <a:t>L1</a:t>
            </a:r>
            <a:r>
              <a:rPr lang="cs-CZ" sz="4000" b="1" noProof="0" dirty="0">
                <a:solidFill>
                  <a:schemeClr val="tx1"/>
                </a:solidFill>
                <a:ea typeface="Arial" panose="020B0604020202020204" pitchFamily="34" charset="0"/>
              </a:rPr>
              <a:t> na obr.) – najímáni za nižší mzdovou sazbu </a:t>
            </a:r>
          </a:p>
          <a:p>
            <a:pPr marL="546100" indent="-457200" algn="just">
              <a:lnSpc>
                <a:spcPct val="90000"/>
              </a:lnSpc>
              <a:buSzPct val="100000"/>
              <a:buFont typeface="Wingdings" panose="05000000000000000000" pitchFamily="2" charset="2"/>
              <a:buChar char="§"/>
              <a:tabLst>
                <a:tab pos="354330" algn="l"/>
              </a:tabLst>
            </a:pPr>
            <a:r>
              <a:rPr lang="cs-CZ" sz="4000" b="1" noProof="0" dirty="0">
                <a:solidFill>
                  <a:schemeClr val="tx1"/>
                </a:solidFill>
                <a:ea typeface="Arial" panose="020B0604020202020204" pitchFamily="34" charset="0"/>
              </a:rPr>
              <a:t>než pracovníci v segmentu trhu s elastičtější nabídkou práce (</a:t>
            </a:r>
            <a:r>
              <a:rPr lang="cs-CZ" sz="4400" b="1" noProof="0" dirty="0">
                <a:solidFill>
                  <a:srgbClr val="FF0000"/>
                </a:solidFill>
                <a:ea typeface="Arial" panose="020B0604020202020204" pitchFamily="34" charset="0"/>
              </a:rPr>
              <a:t>S</a:t>
            </a:r>
            <a:r>
              <a:rPr lang="cs-CZ" sz="4000" b="1" noProof="0" dirty="0">
                <a:solidFill>
                  <a:srgbClr val="FF0000"/>
                </a:solidFill>
                <a:ea typeface="Arial" panose="020B0604020202020204" pitchFamily="34" charset="0"/>
              </a:rPr>
              <a:t>L2</a:t>
            </a:r>
            <a:r>
              <a:rPr lang="cs-CZ" sz="4000" b="1" noProof="0" dirty="0">
                <a:solidFill>
                  <a:schemeClr val="tx1"/>
                </a:solidFill>
                <a:ea typeface="Arial" panose="020B0604020202020204" pitchFamily="34" charset="0"/>
              </a:rPr>
              <a:t>): </a:t>
            </a:r>
          </a:p>
          <a:p>
            <a:pPr marL="546100" indent="-457200" algn="just">
              <a:lnSpc>
                <a:spcPct val="90000"/>
              </a:lnSpc>
              <a:buSzPct val="100000"/>
              <a:buFont typeface="Wingdings" panose="05000000000000000000" pitchFamily="2" charset="2"/>
              <a:buChar char="§"/>
              <a:tabLst>
                <a:tab pos="354330" algn="l"/>
              </a:tabLst>
            </a:pPr>
            <a:endParaRPr lang="cs-CZ" sz="4000" b="1" dirty="0">
              <a:solidFill>
                <a:schemeClr val="tx1"/>
              </a:solidFill>
              <a:ea typeface="Arial" panose="020B0604020202020204" pitchFamily="34" charset="0"/>
            </a:endParaRPr>
          </a:p>
          <a:p>
            <a:pPr marL="88900" indent="0" algn="ctr">
              <a:lnSpc>
                <a:spcPct val="90000"/>
              </a:lnSpc>
              <a:buSzPct val="100000"/>
              <a:buNone/>
              <a:tabLst>
                <a:tab pos="354330" algn="l"/>
              </a:tabLst>
            </a:pPr>
            <a:r>
              <a:rPr lang="cs-CZ" sz="4000" b="1" noProof="0" dirty="0">
                <a:solidFill>
                  <a:schemeClr val="tx1"/>
                </a:solidFill>
                <a:ea typeface="Arial" panose="020B0604020202020204" pitchFamily="34" charset="0"/>
              </a:rPr>
              <a:t>w1 &lt; w2.</a:t>
            </a:r>
          </a:p>
          <a:p>
            <a:pPr marL="546100" indent="-457200" algn="just">
              <a:lnSpc>
                <a:spcPct val="90000"/>
              </a:lnSpc>
              <a:buSzPct val="100000"/>
              <a:buFont typeface="Wingdings" panose="05000000000000000000" pitchFamily="2" charset="2"/>
              <a:buChar char="ü"/>
              <a:tabLst>
                <a:tab pos="354330" algn="l"/>
              </a:tabLst>
            </a:pPr>
            <a:endParaRPr lang="cs-CZ" sz="4000" b="1" noProof="0" dirty="0">
              <a:ea typeface="Arial" panose="020B0604020202020204" pitchFamily="34" charset="0"/>
            </a:endParaRPr>
          </a:p>
        </p:txBody>
      </p:sp>
      <p:sp>
        <p:nvSpPr>
          <p:cNvPr id="15364" name="Rectangles 15363">
            <a:extLst>
              <a:ext uri="{FF2B5EF4-FFF2-40B4-BE49-F238E27FC236}">
                <a16:creationId xmlns:a16="http://schemas.microsoft.com/office/drawing/2014/main" id="{555DE7AC-0062-39A4-C2CE-B0C5F50FAC72}"/>
              </a:ext>
            </a:extLst>
          </p:cNvPr>
          <p:cNvSpPr/>
          <p:nvPr/>
        </p:nvSpPr>
        <p:spPr>
          <a:xfrm>
            <a:off x="1524000" y="0"/>
            <a:ext cx="9144000" cy="0"/>
          </a:xfrm>
          <a:prstGeom prst="rect">
            <a:avLst/>
          </a:prstGeom>
          <a:noFill/>
          <a:ln w="9525">
            <a:noFill/>
          </a:ln>
        </p:spPr>
        <p:txBody>
          <a:bodyPr/>
          <a:lstStyle/>
          <a:p>
            <a:endParaRPr lang="en-US"/>
          </a:p>
        </p:txBody>
      </p:sp>
      <p:sp>
        <p:nvSpPr>
          <p:cNvPr id="15365" name="Rectangles 15364">
            <a:extLst>
              <a:ext uri="{FF2B5EF4-FFF2-40B4-BE49-F238E27FC236}">
                <a16:creationId xmlns:a16="http://schemas.microsoft.com/office/drawing/2014/main" id="{C110341C-2D7F-D0F5-8A12-4513A786F665}"/>
              </a:ext>
            </a:extLst>
          </p:cNvPr>
          <p:cNvSpPr/>
          <p:nvPr/>
        </p:nvSpPr>
        <p:spPr>
          <a:xfrm>
            <a:off x="1524000" y="0"/>
            <a:ext cx="9144000" cy="0"/>
          </a:xfrm>
          <a:prstGeom prst="rect">
            <a:avLst/>
          </a:prstGeom>
          <a:noFill/>
          <a:ln w="9525">
            <a:noFill/>
          </a:ln>
        </p:spPr>
        <p:txBody>
          <a:bodyPr/>
          <a:lstStyle/>
          <a:p>
            <a:endParaRPr lang="en-US"/>
          </a:p>
        </p:txBody>
      </p:sp>
      <p:sp>
        <p:nvSpPr>
          <p:cNvPr id="15367" name="Rectangles 15366">
            <a:extLst>
              <a:ext uri="{FF2B5EF4-FFF2-40B4-BE49-F238E27FC236}">
                <a16:creationId xmlns:a16="http://schemas.microsoft.com/office/drawing/2014/main" id="{0CEAE3EC-3D86-10A4-BAA5-D27CE4A69E6C}"/>
              </a:ext>
            </a:extLst>
          </p:cNvPr>
          <p:cNvSpPr/>
          <p:nvPr/>
        </p:nvSpPr>
        <p:spPr>
          <a:xfrm>
            <a:off x="609601" y="457201"/>
            <a:ext cx="1139687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C0C0C0"/>
                  </a:outerShdw>
                </a:effectLst>
                <a:latin typeface="Tahoma" panose="020B0604030504040204" pitchFamily="34" charset="0"/>
              </a:defRPr>
            </a:lvl1pPr>
          </a:lstStyle>
          <a:p>
            <a:pPr marL="514350" lvl="0" indent="-514350">
              <a:buFont typeface="+mj-lt"/>
              <a:buAutoNum type="arabicPeriod" startAt="3"/>
            </a:pPr>
            <a:r>
              <a:rPr lang="en-GB" sz="2400" b="1" dirty="0">
                <a:solidFill>
                  <a:srgbClr val="FF0000"/>
                </a:solidFill>
              </a:rPr>
              <a:t>POPTÁVKA NA NEDOKONALE KONKURENČNÍM TRHU</a:t>
            </a:r>
            <a:r>
              <a:rPr lang="cs-CZ" sz="2400" b="1" dirty="0">
                <a:solidFill>
                  <a:srgbClr val="FF0000"/>
                </a:solidFill>
              </a:rPr>
              <a:t> PRÁCE</a:t>
            </a:r>
            <a:endParaRPr lang="en-GB" sz="2400" b="1" dirty="0">
              <a:solidFill>
                <a:srgbClr val="FF0000"/>
              </a:solidFill>
            </a:endParaRPr>
          </a:p>
        </p:txBody>
      </p:sp>
    </p:spTree>
    <p:extLst>
      <p:ext uri="{BB962C8B-B14F-4D97-AF65-F5344CB8AC3E}">
        <p14:creationId xmlns:p14="http://schemas.microsoft.com/office/powerpoint/2010/main" val="424911324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2322534" y="2747963"/>
            <a:ext cx="7772400" cy="1362075"/>
          </a:xfrm>
          <a:prstGeom prst="rect">
            <a:avLst/>
          </a:prstGeom>
          <a:noFill/>
          <a:ln>
            <a:noFill/>
          </a:ln>
        </p:spPr>
        <p:txBody>
          <a:bodyPr spcFirstLastPara="1" wrap="square" lIns="91425" tIns="45700" rIns="91425" bIns="45700" anchor="t" anchorCtr="0">
            <a:normAutofit/>
          </a:bodyPr>
          <a:lstStyle/>
          <a:p>
            <a:pPr algn="ctr">
              <a:buClr>
                <a:srgbClr val="FF0000"/>
              </a:buClr>
              <a:buSzPts val="4400"/>
            </a:pPr>
            <a:r>
              <a:rPr lang="cs-CZ" sz="4400" dirty="0">
                <a:solidFill>
                  <a:srgbClr val="C00000"/>
                </a:solidFill>
              </a:rPr>
              <a:t>DĚKUJI ZA POZORNOST</a:t>
            </a:r>
            <a:endParaRPr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Placeholder 7170"/>
          <p:cNvSpPr>
            <a:spLocks noGrp="1" noRot="1"/>
          </p:cNvSpPr>
          <p:nvPr>
            <p:ph type="body" idx="1"/>
          </p:nvPr>
        </p:nvSpPr>
        <p:spPr>
          <a:xfrm>
            <a:off x="6096000" y="1872740"/>
            <a:ext cx="5746083" cy="4253426"/>
          </a:xfrm>
        </p:spPr>
        <p:txBody>
          <a:bodyPr>
            <a:normAutofit/>
          </a:bodyPr>
          <a:lstStyle/>
          <a:p>
            <a:pPr marL="285750" indent="-285750">
              <a:lnSpc>
                <a:spcPct val="90000"/>
              </a:lnSpc>
              <a:buSzPct val="100000"/>
              <a:buFont typeface="Wingdings" panose="05000000000000000000" pitchFamily="2" charset="2"/>
              <a:buChar char="§"/>
            </a:pPr>
            <a:r>
              <a:rPr lang="cs-CZ" sz="2800" b="1" dirty="0"/>
              <a:t>Individuální nabídka práce = dokonale elastická:</a:t>
            </a:r>
          </a:p>
          <a:p>
            <a:pPr marL="285750" indent="-285750">
              <a:lnSpc>
                <a:spcPct val="90000"/>
              </a:lnSpc>
              <a:buSzPct val="100000"/>
              <a:buFont typeface="Wingdings" panose="05000000000000000000" pitchFamily="2" charset="2"/>
              <a:buChar char="ü"/>
            </a:pPr>
            <a:r>
              <a:rPr lang="cs-CZ" sz="2800" b="1" dirty="0">
                <a:highlight>
                  <a:srgbClr val="FFFF00"/>
                </a:highlight>
              </a:rPr>
              <a:t>Každou další jednotku práce firma najímá za stále stejnou mzdovou sazbu.</a:t>
            </a:r>
          </a:p>
          <a:p>
            <a:pPr marL="285750" indent="-285750" algn="just">
              <a:lnSpc>
                <a:spcPct val="90000"/>
              </a:lnSpc>
              <a:buSzPct val="100000"/>
              <a:buFont typeface="Wingdings" panose="05000000000000000000" pitchFamily="2" charset="2"/>
              <a:buChar char="ü"/>
            </a:pPr>
            <a:r>
              <a:rPr lang="cs-CZ" sz="2800" b="1" dirty="0">
                <a:solidFill>
                  <a:srgbClr val="FF0000"/>
                </a:solidFill>
              </a:rPr>
              <a:t>Mezní náklady na faktor práce – stejně vysoké jako průměrné náklady na práci – totožné s výší tržní mzdové sazby.</a:t>
            </a:r>
          </a:p>
        </p:txBody>
      </p:sp>
      <p:sp>
        <p:nvSpPr>
          <p:cNvPr id="7172" name="Rectangles 7171"/>
          <p:cNvSpPr/>
          <p:nvPr/>
        </p:nvSpPr>
        <p:spPr>
          <a:xfrm>
            <a:off x="1524000" y="0"/>
            <a:ext cx="9144000" cy="0"/>
          </a:xfrm>
          <a:prstGeom prst="rect">
            <a:avLst/>
          </a:prstGeom>
          <a:noFill/>
          <a:ln w="9525">
            <a:noFill/>
          </a:ln>
        </p:spPr>
        <p:txBody>
          <a:bodyPr/>
          <a:lstStyle/>
          <a:p>
            <a:endParaRPr lang="en-US"/>
          </a:p>
        </p:txBody>
      </p:sp>
      <p:sp>
        <p:nvSpPr>
          <p:cNvPr id="7173" name="Rectangles 7172"/>
          <p:cNvSpPr/>
          <p:nvPr/>
        </p:nvSpPr>
        <p:spPr>
          <a:xfrm>
            <a:off x="1524000" y="0"/>
            <a:ext cx="9144000" cy="0"/>
          </a:xfrm>
          <a:prstGeom prst="rect">
            <a:avLst/>
          </a:prstGeom>
          <a:noFill/>
          <a:ln w="9525">
            <a:noFill/>
          </a:ln>
        </p:spPr>
        <p:txBody>
          <a:bodyPr/>
          <a:lstStyle/>
          <a:p>
            <a:endParaRPr lang="en-US"/>
          </a:p>
        </p:txBody>
      </p:sp>
      <p:sp>
        <p:nvSpPr>
          <p:cNvPr id="7177" name="Rectangles 7176"/>
          <p:cNvSpPr/>
          <p:nvPr/>
        </p:nvSpPr>
        <p:spPr>
          <a:xfrm>
            <a:off x="1935468" y="462204"/>
            <a:ext cx="8930664"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C0C0C0"/>
                  </a:outerShdw>
                </a:effectLst>
                <a:latin typeface="Tahoma" panose="020B0604030504040204" pitchFamily="34" charset="0"/>
              </a:defRPr>
            </a:lvl1pPr>
          </a:lstStyle>
          <a:p>
            <a:pPr lvl="0"/>
            <a:r>
              <a:rPr lang="pl-PL" sz="2800" b="1" dirty="0">
                <a:solidFill>
                  <a:srgbClr val="C00000"/>
                </a:solidFill>
              </a:rPr>
              <a:t>Ad 1) DOKONALE KONKURENČNÍ TRH PRÁCE</a:t>
            </a:r>
          </a:p>
        </p:txBody>
      </p:sp>
      <p:sp>
        <p:nvSpPr>
          <p:cNvPr id="7184" name="Rectangles 7183"/>
          <p:cNvSpPr/>
          <p:nvPr/>
        </p:nvSpPr>
        <p:spPr>
          <a:xfrm>
            <a:off x="990036" y="5851528"/>
            <a:ext cx="3924300" cy="274638"/>
          </a:xfrm>
          <a:prstGeom prst="rect">
            <a:avLst/>
          </a:prstGeom>
          <a:noFill/>
          <a:ln w="9525">
            <a:noFill/>
          </a:ln>
        </p:spPr>
        <p:txBody>
          <a:bodyPr wrap="none" anchor="ctr" anchorCtr="0">
            <a:spAutoFit/>
          </a:bodyPr>
          <a:lstStyle/>
          <a:p>
            <a:r>
              <a:rPr lang="cs-CZ" sz="1200" noProof="0">
                <a:latin typeface="Arial" panose="020B0604020202020204" pitchFamily="34" charset="0"/>
              </a:rPr>
              <a:t>Individuální nabídka práce – nabídka práce jedné firmě </a:t>
            </a:r>
          </a:p>
        </p:txBody>
      </p:sp>
      <p:sp>
        <p:nvSpPr>
          <p:cNvPr id="3" name="TextBox 2">
            <a:extLst>
              <a:ext uri="{FF2B5EF4-FFF2-40B4-BE49-F238E27FC236}">
                <a16:creationId xmlns:a16="http://schemas.microsoft.com/office/drawing/2014/main" id="{6C92D17B-0A59-DB32-F919-AEFD5F9E22B9}"/>
              </a:ext>
            </a:extLst>
          </p:cNvPr>
          <p:cNvSpPr txBox="1"/>
          <p:nvPr/>
        </p:nvSpPr>
        <p:spPr>
          <a:xfrm>
            <a:off x="235881" y="1448238"/>
            <a:ext cx="6438014" cy="313932"/>
          </a:xfrm>
          <a:prstGeom prst="rect">
            <a:avLst/>
          </a:prstGeom>
          <a:noFill/>
        </p:spPr>
        <p:txBody>
          <a:bodyPr wrap="square">
            <a:spAutoFit/>
          </a:bodyPr>
          <a:lstStyle/>
          <a:p>
            <a:pPr marL="0" indent="265430">
              <a:lnSpc>
                <a:spcPct val="90000"/>
              </a:lnSpc>
              <a:buNone/>
            </a:pPr>
            <a:r>
              <a:rPr lang="cs-CZ" sz="1600" dirty="0"/>
              <a:t>Ad 2) Nabídka práce jedné firmě: z hlediska jednoho poptávajícího </a:t>
            </a:r>
          </a:p>
        </p:txBody>
      </p:sp>
      <p:sp>
        <p:nvSpPr>
          <p:cNvPr id="4" name="Text Box 7178">
            <a:extLst>
              <a:ext uri="{FF2B5EF4-FFF2-40B4-BE49-F238E27FC236}">
                <a16:creationId xmlns:a16="http://schemas.microsoft.com/office/drawing/2014/main" id="{BF14136A-A848-C93B-3311-90448396F863}"/>
              </a:ext>
            </a:extLst>
          </p:cNvPr>
          <p:cNvSpPr txBox="1"/>
          <p:nvPr/>
        </p:nvSpPr>
        <p:spPr>
          <a:xfrm>
            <a:off x="5174428" y="4493543"/>
            <a:ext cx="684111" cy="326191"/>
          </a:xfrm>
          <a:prstGeom prst="rect">
            <a:avLst/>
          </a:prstGeom>
          <a:solidFill>
            <a:srgbClr val="FFFFFF"/>
          </a:solidFill>
          <a:ln w="9525">
            <a:noFill/>
          </a:ln>
        </p:spPr>
        <p:txBody>
          <a:bodyPr/>
          <a:lstStyle/>
          <a:p>
            <a:r>
              <a:rPr sz="800" dirty="0">
                <a:latin typeface="Times New Roman" panose="02020603050405020304" pitchFamily="18" charset="0"/>
              </a:rPr>
              <a:t>L</a:t>
            </a:r>
            <a:endParaRPr dirty="0">
              <a:latin typeface="Arial" panose="020B0604020202020204" pitchFamily="34" charset="0"/>
            </a:endParaRPr>
          </a:p>
        </p:txBody>
      </p:sp>
      <p:pic>
        <p:nvPicPr>
          <p:cNvPr id="6" name="Picture 5">
            <a:extLst>
              <a:ext uri="{FF2B5EF4-FFF2-40B4-BE49-F238E27FC236}">
                <a16:creationId xmlns:a16="http://schemas.microsoft.com/office/drawing/2014/main" id="{C2927AA7-9B44-2651-9FA4-360BC1AE66C7}"/>
              </a:ext>
            </a:extLst>
          </p:cNvPr>
          <p:cNvPicPr>
            <a:picLocks noChangeAspect="1"/>
          </p:cNvPicPr>
          <p:nvPr/>
        </p:nvPicPr>
        <p:blipFill>
          <a:blip r:embed="rId2"/>
          <a:stretch>
            <a:fillRect/>
          </a:stretch>
        </p:blipFill>
        <p:spPr>
          <a:xfrm>
            <a:off x="370154" y="2327055"/>
            <a:ext cx="5508621" cy="3215919"/>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123" name="Text Placeholder 5122"/>
              <p:cNvSpPr>
                <a:spLocks noGrp="1" noRot="1"/>
              </p:cNvSpPr>
              <p:nvPr>
                <p:ph type="body" idx="1"/>
              </p:nvPr>
            </p:nvSpPr>
            <p:spPr>
              <a:xfrm>
                <a:off x="304800" y="1268413"/>
                <a:ext cx="11612880" cy="5132386"/>
              </a:xfrm>
            </p:spPr>
            <p:txBody>
              <a:bodyPr>
                <a:normAutofit/>
              </a:bodyPr>
              <a:lstStyle/>
              <a:p>
                <a:pPr marL="546100" indent="-457200">
                  <a:lnSpc>
                    <a:spcPct val="90000"/>
                  </a:lnSpc>
                  <a:buFont typeface="Wingdings" panose="05000000000000000000" pitchFamily="2" charset="2"/>
                  <a:buChar char="v"/>
                </a:pPr>
                <a:r>
                  <a:rPr lang="cs-CZ" sz="2800" b="1" dirty="0">
                    <a:solidFill>
                      <a:srgbClr val="FF0000"/>
                    </a:solidFill>
                  </a:rPr>
                  <a:t>Nákladové veličiny v analýze trhu práce</a:t>
                </a:r>
              </a:p>
              <a:p>
                <a:pPr marL="88900" indent="265430">
                  <a:lnSpc>
                    <a:spcPct val="90000"/>
                  </a:lnSpc>
                  <a:buNone/>
                </a:pPr>
                <a:endParaRPr lang="cs-CZ" sz="2800" b="1" u="sng" dirty="0"/>
              </a:p>
              <a:p>
                <a:pPr marL="88900" indent="93980">
                  <a:lnSpc>
                    <a:spcPct val="90000"/>
                  </a:lnSpc>
                  <a:buNone/>
                </a:pPr>
                <a:r>
                  <a:rPr lang="cs-CZ" sz="2400" b="1" dirty="0"/>
                  <a:t>A.</a:t>
                </a:r>
                <a:r>
                  <a:rPr lang="cs-CZ" sz="2400" dirty="0"/>
                  <a:t> </a:t>
                </a:r>
                <a:r>
                  <a:rPr lang="cs-CZ" sz="2400" b="1" dirty="0"/>
                  <a:t>Mezní náklady na faktor práce</a:t>
                </a:r>
                <a:r>
                  <a:rPr lang="cs-CZ" sz="2400" dirty="0"/>
                  <a:t> </a:t>
                </a:r>
                <a:r>
                  <a:rPr lang="cs-CZ" sz="2400" i="1" dirty="0"/>
                  <a:t>– změna celkových nákladů firmy způsobená změnou objemu použité práce o jednotku:</a:t>
                </a:r>
                <a:r>
                  <a:rPr lang="cs-CZ" sz="2400" dirty="0"/>
                  <a:t> </a:t>
                </a:r>
              </a:p>
              <a:p>
                <a:pPr marL="88900" indent="265430">
                  <a:lnSpc>
                    <a:spcPct val="90000"/>
                  </a:lnSpc>
                  <a:buNone/>
                </a:pPr>
                <a:r>
                  <a:rPr lang="cs-CZ" sz="2400" b="1" dirty="0"/>
                  <a:t>				</a:t>
                </a:r>
                <a14:m>
                  <m:oMath xmlns:m="http://schemas.openxmlformats.org/officeDocument/2006/math">
                    <m:sSub>
                      <m:sSubPr>
                        <m:ctrlPr>
                          <a:rPr lang="cs-CZ" sz="2400" b="1" i="1" dirty="0" smtClean="0">
                            <a:latin typeface="Cambria Math" panose="02040503050406030204" pitchFamily="18" charset="0"/>
                          </a:rPr>
                        </m:ctrlPr>
                      </m:sSubPr>
                      <m:e>
                        <m:r>
                          <a:rPr lang="cs-CZ" sz="2400" b="1" i="1" dirty="0">
                            <a:latin typeface="Cambria Math" panose="02040503050406030204" pitchFamily="18" charset="0"/>
                          </a:rPr>
                          <m:t>𝑴𝑭𝑪</m:t>
                        </m:r>
                      </m:e>
                      <m:sub>
                        <m:r>
                          <a:rPr lang="cs-CZ" sz="2400" b="1" i="1" dirty="0" smtClean="0">
                            <a:latin typeface="Cambria Math" panose="02040503050406030204" pitchFamily="18" charset="0"/>
                          </a:rPr>
                          <m:t>𝑳</m:t>
                        </m:r>
                      </m:sub>
                    </m:sSub>
                    <m:r>
                      <a:rPr lang="cs-CZ" sz="2400" b="1" i="1" dirty="0" smtClean="0">
                        <a:latin typeface="Cambria Math" panose="02040503050406030204" pitchFamily="18" charset="0"/>
                      </a:rPr>
                      <m:t> = </m:t>
                    </m:r>
                    <m:r>
                      <a:rPr lang="cs-CZ" sz="2400" b="1" i="0" dirty="0">
                        <a:latin typeface="Cambria Math" panose="02040503050406030204" pitchFamily="18" charset="0"/>
                      </a:rPr>
                      <m:t>𝚫</m:t>
                    </m:r>
                    <m:sSub>
                      <m:sSubPr>
                        <m:ctrlPr>
                          <a:rPr lang="cs-CZ" sz="2400" b="1" i="1" dirty="0">
                            <a:latin typeface="Cambria Math" panose="02040503050406030204" pitchFamily="18" charset="0"/>
                          </a:rPr>
                        </m:ctrlPr>
                      </m:sSubPr>
                      <m:e>
                        <m:r>
                          <a:rPr lang="cs-CZ" sz="2400" b="1" i="1" dirty="0" smtClean="0">
                            <a:latin typeface="Cambria Math" panose="02040503050406030204" pitchFamily="18" charset="0"/>
                          </a:rPr>
                          <m:t>𝑻</m:t>
                        </m:r>
                        <m:r>
                          <a:rPr lang="cs-CZ" sz="2400" b="1" i="1" dirty="0">
                            <a:latin typeface="Cambria Math" panose="02040503050406030204" pitchFamily="18" charset="0"/>
                          </a:rPr>
                          <m:t>𝑭𝑪</m:t>
                        </m:r>
                      </m:e>
                      <m:sub>
                        <m:r>
                          <a:rPr lang="cs-CZ" sz="2400" b="1" i="1" dirty="0">
                            <a:latin typeface="Cambria Math" panose="02040503050406030204" pitchFamily="18" charset="0"/>
                          </a:rPr>
                          <m:t>𝑳</m:t>
                        </m:r>
                      </m:sub>
                    </m:sSub>
                    <m:r>
                      <a:rPr lang="cs-CZ" sz="2400" b="1" i="1" dirty="0">
                        <a:latin typeface="Cambria Math" panose="02040503050406030204" pitchFamily="18" charset="0"/>
                      </a:rPr>
                      <m:t>/</m:t>
                    </m:r>
                    <m:r>
                      <a:rPr lang="cs-CZ" sz="2400" b="1" i="0" dirty="0">
                        <a:latin typeface="Cambria Math" panose="02040503050406030204" pitchFamily="18" charset="0"/>
                      </a:rPr>
                      <m:t>𝚫</m:t>
                    </m:r>
                    <m:r>
                      <a:rPr lang="cs-CZ" sz="2400" b="1" i="1" dirty="0">
                        <a:latin typeface="Cambria Math" panose="02040503050406030204" pitchFamily="18" charset="0"/>
                      </a:rPr>
                      <m:t>𝑳</m:t>
                    </m:r>
                  </m:oMath>
                </a14:m>
                <a:endParaRPr lang="cs-CZ" sz="2400" b="1" i="1" dirty="0"/>
              </a:p>
              <a:p>
                <a:pPr marL="88900" indent="265430">
                  <a:lnSpc>
                    <a:spcPct val="90000"/>
                  </a:lnSpc>
                  <a:buNone/>
                </a:pPr>
                <a:endParaRPr lang="cs-CZ" sz="2400" b="1" i="1" dirty="0"/>
              </a:p>
              <a:p>
                <a:pPr marL="88900" indent="265430">
                  <a:lnSpc>
                    <a:spcPct val="90000"/>
                  </a:lnSpc>
                  <a:buNone/>
                </a:pPr>
                <a:r>
                  <a:rPr lang="cs-CZ" sz="2400" b="1" i="1" dirty="0"/>
                  <a:t>           </a:t>
                </a:r>
              </a:p>
              <a:p>
                <a:pPr marL="88900" indent="265430">
                  <a:lnSpc>
                    <a:spcPct val="90000"/>
                  </a:lnSpc>
                  <a:buNone/>
                </a:pPr>
                <a:endParaRPr lang="cs-CZ" sz="2400" b="1" i="1" dirty="0"/>
              </a:p>
              <a:p>
                <a:pPr marL="88900" indent="265430">
                  <a:lnSpc>
                    <a:spcPct val="90000"/>
                  </a:lnSpc>
                  <a:buNone/>
                </a:pPr>
                <a:r>
                  <a:rPr lang="cs-CZ" sz="2400" b="1" dirty="0"/>
                  <a:t>B. Průměrné náklady na faktor práce</a:t>
                </a:r>
                <a:r>
                  <a:rPr lang="cs-CZ" sz="2400" b="1" i="1" dirty="0"/>
                  <a:t> </a:t>
                </a:r>
                <a:r>
                  <a:rPr lang="cs-CZ" sz="2400" dirty="0"/>
                  <a:t>– náklady na jednotku práce použité ve výrobě:</a:t>
                </a:r>
              </a:p>
              <a:p>
                <a:pPr marL="88900" indent="265430">
                  <a:lnSpc>
                    <a:spcPct val="90000"/>
                  </a:lnSpc>
                  <a:buNone/>
                </a:pPr>
                <a:r>
                  <a:rPr lang="cs-CZ" sz="2800" b="1" dirty="0"/>
                  <a:t>			</a:t>
                </a:r>
                <a14:m>
                  <m:oMath xmlns:m="http://schemas.openxmlformats.org/officeDocument/2006/math">
                    <m:sSub>
                      <m:sSubPr>
                        <m:ctrlPr>
                          <a:rPr lang="cs-CZ" sz="2800" b="1" i="1" dirty="0">
                            <a:latin typeface="Cambria Math" panose="02040503050406030204" pitchFamily="18" charset="0"/>
                          </a:rPr>
                        </m:ctrlPr>
                      </m:sSubPr>
                      <m:e>
                        <m:r>
                          <a:rPr lang="cs-CZ" sz="2800" b="1" i="1" dirty="0">
                            <a:latin typeface="Cambria Math" panose="02040503050406030204" pitchFamily="18" charset="0"/>
                          </a:rPr>
                          <m:t>𝑨𝑭𝑪</m:t>
                        </m:r>
                      </m:e>
                      <m:sub>
                        <m:r>
                          <a:rPr lang="cs-CZ" sz="2800" b="1" i="1" dirty="0">
                            <a:latin typeface="Cambria Math" panose="02040503050406030204" pitchFamily="18" charset="0"/>
                          </a:rPr>
                          <m:t>𝑳</m:t>
                        </m:r>
                      </m:sub>
                    </m:sSub>
                  </m:oMath>
                </a14:m>
                <a:r>
                  <a:rPr lang="cs-CZ" sz="2800" b="1" dirty="0"/>
                  <a:t> </a:t>
                </a:r>
                <a14:m>
                  <m:oMath xmlns:m="http://schemas.openxmlformats.org/officeDocument/2006/math">
                    <m:r>
                      <a:rPr lang="cs-CZ" sz="2800" b="1" i="1" dirty="0" smtClean="0">
                        <a:latin typeface="Cambria Math" panose="02040503050406030204" pitchFamily="18" charset="0"/>
                      </a:rPr>
                      <m:t>= </m:t>
                    </m:r>
                    <m:f>
                      <m:fPr>
                        <m:ctrlPr>
                          <a:rPr lang="cs-CZ" sz="2800" b="1" i="1" dirty="0" smtClean="0">
                            <a:latin typeface="Cambria Math" panose="02040503050406030204" pitchFamily="18" charset="0"/>
                          </a:rPr>
                        </m:ctrlPr>
                      </m:fPr>
                      <m:num>
                        <m:sSub>
                          <m:sSubPr>
                            <m:ctrlPr>
                              <a:rPr lang="cs-CZ" sz="2800" b="1" i="1" dirty="0">
                                <a:latin typeface="Cambria Math" panose="02040503050406030204" pitchFamily="18" charset="0"/>
                              </a:rPr>
                            </m:ctrlPr>
                          </m:sSubPr>
                          <m:e>
                            <m:r>
                              <a:rPr lang="cs-CZ" sz="2800" b="1" i="1" dirty="0" smtClean="0">
                                <a:latin typeface="Cambria Math" panose="02040503050406030204" pitchFamily="18" charset="0"/>
                              </a:rPr>
                              <m:t>𝑻</m:t>
                            </m:r>
                            <m:r>
                              <a:rPr lang="cs-CZ" sz="2800" b="1" i="1" dirty="0">
                                <a:latin typeface="Cambria Math" panose="02040503050406030204" pitchFamily="18" charset="0"/>
                              </a:rPr>
                              <m:t>𝑭𝑪</m:t>
                            </m:r>
                          </m:e>
                          <m:sub>
                            <m:r>
                              <a:rPr lang="cs-CZ" sz="2800" b="1" i="1" dirty="0">
                                <a:latin typeface="Cambria Math" panose="02040503050406030204" pitchFamily="18" charset="0"/>
                              </a:rPr>
                              <m:t>𝑳</m:t>
                            </m:r>
                          </m:sub>
                        </m:sSub>
                      </m:num>
                      <m:den>
                        <m:r>
                          <a:rPr lang="cs-CZ" sz="2800" b="1" i="1" dirty="0" smtClean="0">
                            <a:latin typeface="Cambria Math" panose="02040503050406030204" pitchFamily="18" charset="0"/>
                          </a:rPr>
                          <m:t>𝑳</m:t>
                        </m:r>
                      </m:den>
                    </m:f>
                    <m:r>
                      <a:rPr lang="cs-CZ" sz="2800" b="1" i="1" dirty="0" smtClean="0">
                        <a:latin typeface="Cambria Math" panose="02040503050406030204" pitchFamily="18" charset="0"/>
                      </a:rPr>
                      <m:t>= </m:t>
                    </m:r>
                    <m:f>
                      <m:fPr>
                        <m:ctrlPr>
                          <a:rPr lang="cs-CZ" sz="2800" b="1" i="1" dirty="0" smtClean="0">
                            <a:latin typeface="Cambria Math" panose="02040503050406030204" pitchFamily="18" charset="0"/>
                          </a:rPr>
                        </m:ctrlPr>
                      </m:fPr>
                      <m:num>
                        <m:r>
                          <a:rPr lang="cs-CZ" sz="2800" b="1" i="1" dirty="0" smtClean="0">
                            <a:latin typeface="Cambria Math" panose="02040503050406030204" pitchFamily="18" charset="0"/>
                          </a:rPr>
                          <m:t>𝒘</m:t>
                        </m:r>
                        <m:r>
                          <a:rPr lang="cs-CZ" sz="2800" b="1" i="1" dirty="0" smtClean="0">
                            <a:latin typeface="Cambria Math" panose="02040503050406030204" pitchFamily="18" charset="0"/>
                          </a:rPr>
                          <m:t>.</m:t>
                        </m:r>
                        <m:r>
                          <a:rPr lang="cs-CZ" sz="2800" b="1" i="1" dirty="0" smtClean="0">
                            <a:latin typeface="Cambria Math" panose="02040503050406030204" pitchFamily="18" charset="0"/>
                          </a:rPr>
                          <m:t>𝑳</m:t>
                        </m:r>
                      </m:num>
                      <m:den>
                        <m:r>
                          <a:rPr lang="cs-CZ" sz="2800" b="1" i="1" dirty="0" smtClean="0">
                            <a:latin typeface="Cambria Math" panose="02040503050406030204" pitchFamily="18" charset="0"/>
                          </a:rPr>
                          <m:t>𝑳</m:t>
                        </m:r>
                      </m:den>
                    </m:f>
                    <m:r>
                      <a:rPr lang="cs-CZ" sz="2800" b="1" i="1" dirty="0">
                        <a:latin typeface="Cambria Math" panose="02040503050406030204" pitchFamily="18" charset="0"/>
                      </a:rPr>
                      <m:t>= </m:t>
                    </m:r>
                    <m:r>
                      <a:rPr lang="cs-CZ" sz="2800" b="1" i="1" dirty="0">
                        <a:latin typeface="Cambria Math" panose="02040503050406030204" pitchFamily="18" charset="0"/>
                      </a:rPr>
                      <m:t>𝒘</m:t>
                    </m:r>
                  </m:oMath>
                </a14:m>
                <a:endParaRPr lang="cs-CZ" sz="2800" b="1" dirty="0"/>
              </a:p>
              <a:p>
                <a:pPr marL="88900" indent="265430">
                  <a:lnSpc>
                    <a:spcPct val="90000"/>
                  </a:lnSpc>
                  <a:buNone/>
                </a:pPr>
                <a:endParaRPr lang="cs-CZ" sz="2800" dirty="0"/>
              </a:p>
              <a:p>
                <a:pPr marL="88900" indent="265430">
                  <a:lnSpc>
                    <a:spcPct val="90000"/>
                  </a:lnSpc>
                  <a:buNone/>
                </a:pPr>
                <a:endParaRPr lang="cs-CZ" sz="2800" dirty="0"/>
              </a:p>
              <a:p>
                <a:pPr marL="88900" indent="265430">
                  <a:lnSpc>
                    <a:spcPct val="90000"/>
                  </a:lnSpc>
                  <a:buNone/>
                </a:pPr>
                <a:endParaRPr lang="cs-CZ" sz="2800" i="1" u="sng" dirty="0"/>
              </a:p>
              <a:p>
                <a:pPr marL="88900" indent="265430">
                  <a:lnSpc>
                    <a:spcPct val="90000"/>
                  </a:lnSpc>
                  <a:buFont typeface="Symbol" panose="05050102010706020507" pitchFamily="18" charset="2"/>
                  <a:buChar char="Þ"/>
                </a:pPr>
                <a:endParaRPr lang="cs-CZ" sz="2800" i="1" u="sng" dirty="0"/>
              </a:p>
            </p:txBody>
          </p:sp>
        </mc:Choice>
        <mc:Fallback xmlns="">
          <p:sp>
            <p:nvSpPr>
              <p:cNvPr id="5123" name="Text Placeholder 5122"/>
              <p:cNvSpPr>
                <a:spLocks noGrp="1" noRot="1" noChangeAspect="1" noMove="1" noResize="1" noEditPoints="1" noAdjustHandles="1" noChangeArrowheads="1" noChangeShapeType="1" noTextEdit="1"/>
              </p:cNvSpPr>
              <p:nvPr>
                <p:ph type="body" idx="1"/>
              </p:nvPr>
            </p:nvSpPr>
            <p:spPr>
              <a:xfrm>
                <a:off x="304800" y="1268413"/>
                <a:ext cx="11612880" cy="5132386"/>
              </a:xfrm>
              <a:blipFill>
                <a:blip r:embed="rId2"/>
                <a:stretch>
                  <a:fillRect l="-420" t="-1306"/>
                </a:stretch>
              </a:blipFill>
            </p:spPr>
            <p:txBody>
              <a:bodyPr/>
              <a:lstStyle/>
              <a:p>
                <a:r>
                  <a:rPr lang="en-GB">
                    <a:noFill/>
                  </a:rPr>
                  <a:t> </a:t>
                </a:r>
              </a:p>
            </p:txBody>
          </p:sp>
        </mc:Fallback>
      </mc:AlternateContent>
      <p:sp>
        <p:nvSpPr>
          <p:cNvPr id="5125" name="Rectangles 5124"/>
          <p:cNvSpPr/>
          <p:nvPr/>
        </p:nvSpPr>
        <p:spPr>
          <a:xfrm>
            <a:off x="1524000" y="0"/>
            <a:ext cx="9144000" cy="0"/>
          </a:xfrm>
          <a:prstGeom prst="rect">
            <a:avLst/>
          </a:prstGeom>
          <a:noFill/>
          <a:ln w="9525">
            <a:noFill/>
          </a:ln>
        </p:spPr>
        <p:txBody>
          <a:bodyPr/>
          <a:lstStyle/>
          <a:p>
            <a:endParaRPr lang="cs-CZ" dirty="0"/>
          </a:p>
        </p:txBody>
      </p:sp>
      <p:graphicFrame>
        <p:nvGraphicFramePr>
          <p:cNvPr id="5124" name="Object 5123"/>
          <p:cNvGraphicFramePr/>
          <p:nvPr>
            <p:extLst>
              <p:ext uri="{D42A27DB-BD31-4B8C-83A1-F6EECF244321}">
                <p14:modId xmlns:p14="http://schemas.microsoft.com/office/powerpoint/2010/main" val="375629812"/>
              </p:ext>
            </p:extLst>
          </p:nvPr>
        </p:nvGraphicFramePr>
        <p:xfrm>
          <a:off x="3079751" y="3723006"/>
          <a:ext cx="4150389" cy="689506"/>
        </p:xfrm>
        <a:graphic>
          <a:graphicData uri="http://schemas.openxmlformats.org/presentationml/2006/ole">
            <mc:AlternateContent xmlns:mc="http://schemas.openxmlformats.org/markup-compatibility/2006">
              <mc:Choice xmlns:v="urn:schemas-microsoft-com:vml" Requires="v">
                <p:oleObj r:id="rId3" imgW="2449830" imgH="393700" progId="Equation.3">
                  <p:embed/>
                </p:oleObj>
              </mc:Choice>
              <mc:Fallback>
                <p:oleObj r:id="rId3" imgW="2449830" imgH="393700" progId="Equation.3">
                  <p:embed/>
                  <p:pic>
                    <p:nvPicPr>
                      <p:cNvPr id="5124" name="Object 5123"/>
                      <p:cNvPicPr/>
                      <p:nvPr/>
                    </p:nvPicPr>
                    <p:blipFill>
                      <a:blip r:embed="rId4"/>
                      <a:stretch>
                        <a:fillRect/>
                      </a:stretch>
                    </p:blipFill>
                    <p:spPr>
                      <a:xfrm>
                        <a:off x="3079751" y="3723006"/>
                        <a:ext cx="4150389" cy="689506"/>
                      </a:xfrm>
                      <a:prstGeom prst="rect">
                        <a:avLst/>
                      </a:prstGeom>
                      <a:noFill/>
                      <a:ln w="38100">
                        <a:noFill/>
                        <a:miter/>
                      </a:ln>
                    </p:spPr>
                  </p:pic>
                </p:oleObj>
              </mc:Fallback>
            </mc:AlternateContent>
          </a:graphicData>
        </a:graphic>
      </p:graphicFrame>
      <p:sp>
        <p:nvSpPr>
          <p:cNvPr id="5127" name="Rectangles 5126"/>
          <p:cNvSpPr/>
          <p:nvPr/>
        </p:nvSpPr>
        <p:spPr>
          <a:xfrm>
            <a:off x="1524000" y="0"/>
            <a:ext cx="9144000" cy="0"/>
          </a:xfrm>
          <a:prstGeom prst="rect">
            <a:avLst/>
          </a:prstGeom>
          <a:noFill/>
          <a:ln w="9525">
            <a:noFill/>
          </a:ln>
        </p:spPr>
        <p:txBody>
          <a:bodyPr/>
          <a:lstStyle/>
          <a:p>
            <a:endParaRPr lang="cs-CZ" dirty="0"/>
          </a:p>
        </p:txBody>
      </p:sp>
      <p:sp>
        <p:nvSpPr>
          <p:cNvPr id="5131" name="Rectangles 5130"/>
          <p:cNvSpPr/>
          <p:nvPr/>
        </p:nvSpPr>
        <p:spPr>
          <a:xfrm>
            <a:off x="2208213" y="284479"/>
            <a:ext cx="8229600" cy="983933"/>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C0C0C0"/>
                  </a:outerShdw>
                </a:effectLst>
                <a:latin typeface="Tahoma" panose="020B0604030504040204" pitchFamily="34" charset="0"/>
              </a:defRPr>
            </a:lvl1pPr>
          </a:lstStyle>
          <a:p>
            <a:pPr lvl="0"/>
            <a:r>
              <a:rPr lang="cs-CZ" sz="2800" b="1" dirty="0">
                <a:solidFill>
                  <a:srgbClr val="C00000"/>
                </a:solidFill>
              </a:rPr>
              <a:t>1. DOKONALE KONKURENČNÍ TRH PRÁCE</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099" name="Text Placeholder 4098"/>
              <p:cNvSpPr>
                <a:spLocks noGrp="1" noRot="1"/>
              </p:cNvSpPr>
              <p:nvPr>
                <p:ph type="body" idx="1"/>
              </p:nvPr>
            </p:nvSpPr>
            <p:spPr>
              <a:xfrm>
                <a:off x="372140" y="1410653"/>
                <a:ext cx="11582793" cy="4809394"/>
              </a:xfrm>
            </p:spPr>
            <p:txBody>
              <a:bodyPr>
                <a:normAutofit lnSpcReduction="10000"/>
              </a:bodyPr>
              <a:lstStyle/>
              <a:p>
                <a:pPr marL="431800" indent="-342900">
                  <a:lnSpc>
                    <a:spcPct val="90000"/>
                  </a:lnSpc>
                  <a:buFont typeface="Wingdings" panose="05000000000000000000" pitchFamily="2" charset="2"/>
                  <a:buChar char="v"/>
                </a:pPr>
                <a:r>
                  <a:rPr lang="pl-PL" sz="2800" b="1" dirty="0">
                    <a:solidFill>
                      <a:srgbClr val="FF0000"/>
                    </a:solidFill>
                  </a:rPr>
                  <a:t>Příjmové veličiny v analýze trhu </a:t>
                </a:r>
                <a:r>
                  <a:rPr lang="cs-CZ" sz="2800" b="1" dirty="0">
                    <a:solidFill>
                      <a:srgbClr val="FF0000"/>
                    </a:solidFill>
                  </a:rPr>
                  <a:t>práce </a:t>
                </a:r>
                <a:endParaRPr lang="pl-PL" sz="2800" b="1" dirty="0">
                  <a:solidFill>
                    <a:srgbClr val="FF0000"/>
                  </a:solidFill>
                </a:endParaRPr>
              </a:p>
              <a:p>
                <a:pPr marL="431800" indent="-342900">
                  <a:lnSpc>
                    <a:spcPct val="90000"/>
                  </a:lnSpc>
                  <a:buFont typeface="Wingdings" panose="05000000000000000000" pitchFamily="2" charset="2"/>
                  <a:buChar char="§"/>
                </a:pPr>
                <a:r>
                  <a:rPr lang="cs-CZ" sz="2000" b="1" dirty="0">
                    <a:solidFill>
                      <a:schemeClr val="tx1"/>
                    </a:solidFill>
                  </a:rPr>
                  <a:t>Firma přicházející na trh práce chce koupit její optimální množství = aby maximalizovala zisk.</a:t>
                </a:r>
              </a:p>
              <a:p>
                <a:pPr marL="88900" indent="0">
                  <a:lnSpc>
                    <a:spcPct val="90000"/>
                  </a:lnSpc>
                  <a:buNone/>
                </a:pPr>
                <a14:m>
                  <m:oMathPara xmlns:m="http://schemas.openxmlformats.org/officeDocument/2006/math">
                    <m:oMathParaPr>
                      <m:jc m:val="center"/>
                    </m:oMathParaPr>
                    <m:oMath xmlns:m="http://schemas.openxmlformats.org/officeDocument/2006/math">
                      <m:sSub>
                        <m:sSubPr>
                          <m:ctrlPr>
                            <a:rPr lang="cs-CZ" sz="2000" b="1" i="1" smtClean="0">
                              <a:solidFill>
                                <a:schemeClr val="tx1"/>
                              </a:solidFill>
                              <a:latin typeface="Cambria Math" panose="02040503050406030204" pitchFamily="18" charset="0"/>
                            </a:rPr>
                          </m:ctrlPr>
                        </m:sSubPr>
                        <m:e>
                          <m:r>
                            <a:rPr lang="cs-CZ" sz="2000" b="1" i="1" smtClean="0">
                              <a:solidFill>
                                <a:schemeClr val="tx1"/>
                              </a:solidFill>
                              <a:latin typeface="Cambria Math" panose="02040503050406030204" pitchFamily="18" charset="0"/>
                            </a:rPr>
                            <m:t>𝑴𝑹𝑷</m:t>
                          </m:r>
                        </m:e>
                        <m:sub>
                          <m:r>
                            <a:rPr lang="cs-CZ" sz="2000" b="1" i="1" smtClean="0">
                              <a:solidFill>
                                <a:schemeClr val="tx1"/>
                              </a:solidFill>
                              <a:latin typeface="Cambria Math" panose="02040503050406030204" pitchFamily="18" charset="0"/>
                            </a:rPr>
                            <m:t>𝑳</m:t>
                          </m:r>
                        </m:sub>
                      </m:sSub>
                      <m:r>
                        <a:rPr lang="cs-CZ" sz="2000" b="1" i="1" smtClean="0">
                          <a:solidFill>
                            <a:schemeClr val="tx1"/>
                          </a:solidFill>
                          <a:latin typeface="Cambria Math" panose="02040503050406030204" pitchFamily="18" charset="0"/>
                        </a:rPr>
                        <m:t>=</m:t>
                      </m:r>
                      <m:sSub>
                        <m:sSubPr>
                          <m:ctrlPr>
                            <a:rPr lang="cs-CZ" sz="2000" b="1" i="1" smtClean="0">
                              <a:solidFill>
                                <a:schemeClr val="tx1"/>
                              </a:solidFill>
                              <a:latin typeface="Cambria Math" panose="02040503050406030204" pitchFamily="18" charset="0"/>
                            </a:rPr>
                          </m:ctrlPr>
                        </m:sSubPr>
                        <m:e>
                          <m:r>
                            <a:rPr lang="cs-CZ" sz="2000" b="1" i="1" smtClean="0">
                              <a:solidFill>
                                <a:schemeClr val="tx1"/>
                              </a:solidFill>
                              <a:latin typeface="Cambria Math" panose="02040503050406030204" pitchFamily="18" charset="0"/>
                            </a:rPr>
                            <m:t>𝑴𝑭𝑪</m:t>
                          </m:r>
                        </m:e>
                        <m:sub>
                          <m:r>
                            <a:rPr lang="cs-CZ" sz="2000" b="1" i="1" smtClean="0">
                              <a:solidFill>
                                <a:schemeClr val="tx1"/>
                              </a:solidFill>
                              <a:latin typeface="Cambria Math" panose="02040503050406030204" pitchFamily="18" charset="0"/>
                            </a:rPr>
                            <m:t>𝑳</m:t>
                          </m:r>
                        </m:sub>
                      </m:sSub>
                    </m:oMath>
                  </m:oMathPara>
                </a14:m>
                <a:endParaRPr lang="cs-CZ" sz="2000" b="1" dirty="0">
                  <a:solidFill>
                    <a:schemeClr val="tx1"/>
                  </a:solidFill>
                </a:endParaRPr>
              </a:p>
              <a:p>
                <a:pPr marL="88900" indent="265430">
                  <a:lnSpc>
                    <a:spcPct val="90000"/>
                  </a:lnSpc>
                  <a:buNone/>
                </a:pPr>
                <a:endParaRPr lang="cs-CZ" sz="2400" b="1" dirty="0"/>
              </a:p>
              <a:p>
                <a:pPr marL="88900" indent="265430" algn="just">
                  <a:lnSpc>
                    <a:spcPct val="90000"/>
                  </a:lnSpc>
                  <a:buNone/>
                </a:pPr>
                <a:r>
                  <a:rPr lang="cs-CZ" sz="2400" b="1" dirty="0"/>
                  <a:t>A</a:t>
                </a:r>
                <a:r>
                  <a:rPr lang="cs-CZ" sz="2400" dirty="0"/>
                  <a:t>. </a:t>
                </a:r>
                <a:r>
                  <a:rPr lang="cs-CZ" sz="2400" b="1" dirty="0"/>
                  <a:t>Příjem z mezního produktu práce</a:t>
                </a:r>
                <a:r>
                  <a:rPr lang="cs-CZ" sz="2400" dirty="0"/>
                  <a:t> – změna celkového příjmu firmy způsobena změnou objemu použité práce o jednotku </a:t>
                </a:r>
              </a:p>
              <a:p>
                <a:pPr marL="88900" indent="265430">
                  <a:lnSpc>
                    <a:spcPct val="90000"/>
                  </a:lnSpc>
                  <a:buNone/>
                </a:pPr>
                <a:r>
                  <a:rPr lang="cs-CZ" sz="2400" b="1" dirty="0"/>
                  <a:t>		</a:t>
                </a:r>
                <a:r>
                  <a:rPr lang="cs-CZ" sz="2400" b="1" dirty="0">
                    <a:solidFill>
                      <a:schemeClr val="tx1"/>
                    </a:solidFill>
                  </a:rPr>
                  <a:t> </a:t>
                </a:r>
                <a14:m>
                  <m:oMath xmlns:m="http://schemas.openxmlformats.org/officeDocument/2006/math">
                    <m:sSub>
                      <m:sSubPr>
                        <m:ctrlPr>
                          <a:rPr lang="cs-CZ" sz="2400" b="1" i="1" smtClean="0">
                            <a:solidFill>
                              <a:schemeClr val="tx1"/>
                            </a:solidFill>
                            <a:latin typeface="Cambria Math" panose="02040503050406030204" pitchFamily="18" charset="0"/>
                          </a:rPr>
                        </m:ctrlPr>
                      </m:sSubPr>
                      <m:e>
                        <m:r>
                          <a:rPr lang="cs-CZ" sz="2400" b="1" i="1" smtClean="0">
                            <a:solidFill>
                              <a:schemeClr val="tx1"/>
                            </a:solidFill>
                            <a:latin typeface="Cambria Math" panose="02040503050406030204" pitchFamily="18" charset="0"/>
                          </a:rPr>
                          <m:t>𝑴𝑹𝑷</m:t>
                        </m:r>
                      </m:e>
                      <m:sub>
                        <m:r>
                          <a:rPr lang="cs-CZ" sz="2400" b="1" i="1" smtClean="0">
                            <a:solidFill>
                              <a:schemeClr val="tx1"/>
                            </a:solidFill>
                            <a:latin typeface="Cambria Math" panose="02040503050406030204" pitchFamily="18" charset="0"/>
                          </a:rPr>
                          <m:t>𝑳</m:t>
                        </m:r>
                      </m:sub>
                    </m:sSub>
                  </m:oMath>
                </a14:m>
                <a:r>
                  <a:rPr lang="cs-CZ" sz="2400" b="1" dirty="0"/>
                  <a:t> = ΔTR/ΔL</a:t>
                </a:r>
                <a:r>
                  <a:rPr lang="cs-CZ" sz="2400" dirty="0"/>
                  <a:t> </a:t>
                </a:r>
              </a:p>
              <a:p>
                <a:pPr marL="88900" indent="265430">
                  <a:lnSpc>
                    <a:spcPct val="90000"/>
                  </a:lnSpc>
                  <a:buNone/>
                </a:pPr>
                <a:r>
                  <a:rPr lang="cs-CZ" sz="2400" b="1" dirty="0"/>
                  <a:t>		</a:t>
                </a:r>
                <a:r>
                  <a:rPr lang="cs-CZ" sz="2400" b="1" dirty="0">
                    <a:solidFill>
                      <a:schemeClr val="tx1"/>
                    </a:solidFill>
                  </a:rPr>
                  <a:t> </a:t>
                </a:r>
                <a14:m>
                  <m:oMath xmlns:m="http://schemas.openxmlformats.org/officeDocument/2006/math">
                    <m:sSub>
                      <m:sSubPr>
                        <m:ctrlPr>
                          <a:rPr lang="cs-CZ" sz="2400" b="1" i="1" smtClean="0">
                            <a:solidFill>
                              <a:schemeClr val="tx1"/>
                            </a:solidFill>
                            <a:latin typeface="Cambria Math" panose="02040503050406030204" pitchFamily="18" charset="0"/>
                          </a:rPr>
                        </m:ctrlPr>
                      </m:sSubPr>
                      <m:e>
                        <m:r>
                          <a:rPr lang="cs-CZ" sz="2400" b="1" i="1" smtClean="0">
                            <a:solidFill>
                              <a:schemeClr val="tx1"/>
                            </a:solidFill>
                            <a:latin typeface="Cambria Math" panose="02040503050406030204" pitchFamily="18" charset="0"/>
                          </a:rPr>
                          <m:t>𝑴𝑹𝑷</m:t>
                        </m:r>
                      </m:e>
                      <m:sub>
                        <m:r>
                          <a:rPr lang="cs-CZ" sz="2400" b="1" i="1" smtClean="0">
                            <a:solidFill>
                              <a:schemeClr val="tx1"/>
                            </a:solidFill>
                            <a:latin typeface="Cambria Math" panose="02040503050406030204" pitchFamily="18" charset="0"/>
                          </a:rPr>
                          <m:t>𝑳</m:t>
                        </m:r>
                      </m:sub>
                    </m:sSub>
                    <m:r>
                      <a:rPr lang="cs-CZ" sz="2400" b="1" i="1" smtClean="0">
                        <a:solidFill>
                          <a:schemeClr val="tx1"/>
                        </a:solidFill>
                        <a:latin typeface="Cambria Math" panose="02040503050406030204" pitchFamily="18" charset="0"/>
                      </a:rPr>
                      <m:t> </m:t>
                    </m:r>
                  </m:oMath>
                </a14:m>
                <a:r>
                  <a:rPr lang="cs-CZ" sz="2400" b="1" dirty="0"/>
                  <a:t>= </a:t>
                </a:r>
                <a14:m>
                  <m:oMath xmlns:m="http://schemas.openxmlformats.org/officeDocument/2006/math">
                    <m:sSub>
                      <m:sSubPr>
                        <m:ctrlPr>
                          <a:rPr lang="cs-CZ" sz="2400" b="1" i="1">
                            <a:solidFill>
                              <a:schemeClr val="tx1"/>
                            </a:solidFill>
                            <a:latin typeface="Cambria Math" panose="02040503050406030204" pitchFamily="18" charset="0"/>
                          </a:rPr>
                        </m:ctrlPr>
                      </m:sSubPr>
                      <m:e>
                        <m:r>
                          <a:rPr lang="cs-CZ" sz="2400" b="1" i="1">
                            <a:solidFill>
                              <a:schemeClr val="tx1"/>
                            </a:solidFill>
                            <a:latin typeface="Cambria Math" panose="02040503050406030204" pitchFamily="18" charset="0"/>
                          </a:rPr>
                          <m:t>𝑴𝑹</m:t>
                        </m:r>
                      </m:e>
                      <m:sub>
                        <m:r>
                          <a:rPr lang="cs-CZ" sz="2400" b="1" i="1" smtClean="0">
                            <a:solidFill>
                              <a:schemeClr val="tx1"/>
                            </a:solidFill>
                            <a:latin typeface="Cambria Math" panose="02040503050406030204" pitchFamily="18" charset="0"/>
                          </a:rPr>
                          <m:t>𝑨</m:t>
                        </m:r>
                      </m:sub>
                    </m:sSub>
                  </m:oMath>
                </a14:m>
                <a:r>
                  <a:rPr lang="cs-CZ" sz="2400" b="1" dirty="0"/>
                  <a:t> * </a:t>
                </a:r>
                <a14:m>
                  <m:oMath xmlns:m="http://schemas.openxmlformats.org/officeDocument/2006/math">
                    <m:sSub>
                      <m:sSubPr>
                        <m:ctrlPr>
                          <a:rPr lang="cs-CZ" sz="2400" b="1" i="1">
                            <a:solidFill>
                              <a:schemeClr val="tx1"/>
                            </a:solidFill>
                            <a:latin typeface="Cambria Math" panose="02040503050406030204" pitchFamily="18" charset="0"/>
                          </a:rPr>
                        </m:ctrlPr>
                      </m:sSubPr>
                      <m:e>
                        <m:r>
                          <a:rPr lang="cs-CZ" sz="2400" b="1" i="1">
                            <a:solidFill>
                              <a:schemeClr val="tx1"/>
                            </a:solidFill>
                            <a:latin typeface="Cambria Math" panose="02040503050406030204" pitchFamily="18" charset="0"/>
                          </a:rPr>
                          <m:t>𝑴</m:t>
                        </m:r>
                        <m:r>
                          <a:rPr lang="cs-CZ" sz="2400" b="1" i="1" smtClean="0">
                            <a:solidFill>
                              <a:schemeClr val="tx1"/>
                            </a:solidFill>
                            <a:latin typeface="Cambria Math" panose="02040503050406030204" pitchFamily="18" charset="0"/>
                          </a:rPr>
                          <m:t>𝑷</m:t>
                        </m:r>
                        <m:r>
                          <a:rPr lang="cs-CZ" sz="2400" b="1" i="1">
                            <a:solidFill>
                              <a:schemeClr val="tx1"/>
                            </a:solidFill>
                            <a:latin typeface="Cambria Math" panose="02040503050406030204" pitchFamily="18" charset="0"/>
                          </a:rPr>
                          <m:t>𝑷</m:t>
                        </m:r>
                      </m:e>
                      <m:sub>
                        <m:r>
                          <a:rPr lang="cs-CZ" sz="2400" b="1" i="1">
                            <a:solidFill>
                              <a:schemeClr val="tx1"/>
                            </a:solidFill>
                            <a:latin typeface="Cambria Math" panose="02040503050406030204" pitchFamily="18" charset="0"/>
                          </a:rPr>
                          <m:t>𝑳</m:t>
                        </m:r>
                      </m:sub>
                    </m:sSub>
                  </m:oMath>
                </a14:m>
                <a:r>
                  <a:rPr lang="cs-CZ" sz="2400" dirty="0"/>
                  <a:t> </a:t>
                </a:r>
              </a:p>
              <a:p>
                <a:pPr marL="88900" indent="265430">
                  <a:lnSpc>
                    <a:spcPct val="90000"/>
                  </a:lnSpc>
                  <a:buNone/>
                </a:pPr>
                <a:endParaRPr lang="cs-CZ" sz="2400" dirty="0"/>
              </a:p>
              <a:p>
                <a:pPr marL="88900" indent="265430" algn="just">
                  <a:lnSpc>
                    <a:spcPct val="90000"/>
                  </a:lnSpc>
                  <a:buFont typeface="Symbol" panose="05050102010706020507" pitchFamily="18" charset="2"/>
                  <a:buChar char="Þ"/>
                </a:pPr>
                <a:r>
                  <a:rPr lang="cs-CZ" sz="2400" b="1" i="1" dirty="0"/>
                  <a:t>Příjem z mezního produktu práce </a:t>
                </a:r>
                <a:r>
                  <a:rPr lang="cs-CZ" sz="2400" i="1" dirty="0"/>
                  <a:t>– dán jejím </a:t>
                </a:r>
                <a:r>
                  <a:rPr lang="cs-CZ" sz="2400" b="1" i="1" dirty="0"/>
                  <a:t>mezním fyzickým produktem </a:t>
                </a:r>
                <a:r>
                  <a:rPr lang="cs-CZ" sz="2400" i="1" dirty="0"/>
                  <a:t>a </a:t>
                </a:r>
                <a:r>
                  <a:rPr lang="cs-CZ" sz="2400" b="1" i="1" dirty="0"/>
                  <a:t>tržní cenou produktu</a:t>
                </a:r>
                <a:r>
                  <a:rPr lang="cs-CZ" sz="2400" i="1" dirty="0"/>
                  <a:t>, který vyrábí.</a:t>
                </a:r>
              </a:p>
              <a:p>
                <a:pPr marL="88900" indent="265430">
                  <a:lnSpc>
                    <a:spcPct val="90000"/>
                  </a:lnSpc>
                  <a:buNone/>
                </a:pPr>
                <a:r>
                  <a:rPr lang="cs-CZ" sz="2400" b="1" dirty="0"/>
                  <a:t>B</a:t>
                </a:r>
                <a:r>
                  <a:rPr lang="cs-CZ" sz="2400" dirty="0"/>
                  <a:t>. </a:t>
                </a:r>
                <a:r>
                  <a:rPr lang="cs-CZ" sz="2400" b="1" dirty="0"/>
                  <a:t>Příjem z průměrného produktu práce</a:t>
                </a:r>
                <a:r>
                  <a:rPr lang="cs-CZ" sz="2400" dirty="0"/>
                  <a:t> </a:t>
                </a:r>
                <a:r>
                  <a:rPr lang="cs-CZ" sz="2400" i="1" dirty="0"/>
                  <a:t>–</a:t>
                </a:r>
                <a:r>
                  <a:rPr lang="cs-CZ" sz="2400" dirty="0"/>
                  <a:t> příjem připadající na </a:t>
                </a:r>
                <a:r>
                  <a:rPr lang="cs-CZ" sz="2400" b="1" dirty="0"/>
                  <a:t>jednotku použité práce.</a:t>
                </a:r>
              </a:p>
              <a:p>
                <a:pPr marL="88900" indent="265430" algn="ctr">
                  <a:lnSpc>
                    <a:spcPct val="90000"/>
                  </a:lnSpc>
                  <a:buNone/>
                </a:pPr>
                <a:r>
                  <a:rPr lang="cs-CZ" sz="2400" dirty="0"/>
                  <a:t> </a:t>
                </a:r>
                <a14:m>
                  <m:oMath xmlns:m="http://schemas.openxmlformats.org/officeDocument/2006/math">
                    <m:sSub>
                      <m:sSubPr>
                        <m:ctrlPr>
                          <a:rPr lang="cs-CZ" sz="2400" b="1" i="1" smtClean="0">
                            <a:solidFill>
                              <a:schemeClr val="tx1"/>
                            </a:solidFill>
                            <a:latin typeface="Cambria Math" panose="02040503050406030204" pitchFamily="18" charset="0"/>
                          </a:rPr>
                        </m:ctrlPr>
                      </m:sSubPr>
                      <m:e>
                        <m:r>
                          <a:rPr lang="cs-CZ" sz="2400" b="1" i="1" smtClean="0">
                            <a:solidFill>
                              <a:schemeClr val="tx1"/>
                            </a:solidFill>
                            <a:latin typeface="Cambria Math" panose="02040503050406030204" pitchFamily="18" charset="0"/>
                          </a:rPr>
                          <m:t>𝑨𝑹𝑷</m:t>
                        </m:r>
                      </m:e>
                      <m:sub>
                        <m:r>
                          <a:rPr lang="cs-CZ" sz="2400" b="1" i="1" smtClean="0">
                            <a:solidFill>
                              <a:schemeClr val="tx1"/>
                            </a:solidFill>
                            <a:latin typeface="Cambria Math" panose="02040503050406030204" pitchFamily="18" charset="0"/>
                          </a:rPr>
                          <m:t>𝑳</m:t>
                        </m:r>
                      </m:sub>
                    </m:sSub>
                  </m:oMath>
                </a14:m>
                <a:r>
                  <a:rPr lang="cs-CZ" sz="2400" b="1" dirty="0"/>
                  <a:t> = TR/L</a:t>
                </a:r>
              </a:p>
              <a:p>
                <a:pPr marL="88900" indent="265430">
                  <a:lnSpc>
                    <a:spcPct val="90000"/>
                  </a:lnSpc>
                  <a:buNone/>
                </a:pPr>
                <a:endParaRPr lang="cs-CZ" sz="3600" b="1" i="1" dirty="0"/>
              </a:p>
              <a:p>
                <a:pPr marL="88900" indent="265430">
                  <a:lnSpc>
                    <a:spcPct val="90000"/>
                  </a:lnSpc>
                  <a:buFont typeface="Symbol" panose="05050102010706020507" pitchFamily="18" charset="2"/>
                  <a:buChar char="Þ"/>
                </a:pPr>
                <a:endParaRPr lang="cs-CZ" sz="3600" i="1" dirty="0"/>
              </a:p>
            </p:txBody>
          </p:sp>
        </mc:Choice>
        <mc:Fallback xmlns="">
          <p:sp>
            <p:nvSpPr>
              <p:cNvPr id="4099" name="Text Placeholder 4098"/>
              <p:cNvSpPr>
                <a:spLocks noGrp="1" noRot="1" noChangeAspect="1" noMove="1" noResize="1" noEditPoints="1" noAdjustHandles="1" noChangeArrowheads="1" noChangeShapeType="1" noTextEdit="1"/>
              </p:cNvSpPr>
              <p:nvPr>
                <p:ph type="body" idx="1"/>
              </p:nvPr>
            </p:nvSpPr>
            <p:spPr>
              <a:xfrm>
                <a:off x="372140" y="1410653"/>
                <a:ext cx="11582793" cy="4809394"/>
              </a:xfrm>
              <a:blipFill>
                <a:blip r:embed="rId2"/>
                <a:stretch>
                  <a:fillRect l="-579" t="-2028" r="-842"/>
                </a:stretch>
              </a:blipFill>
            </p:spPr>
            <p:txBody>
              <a:bodyPr/>
              <a:lstStyle/>
              <a:p>
                <a:r>
                  <a:rPr lang="en-GB">
                    <a:noFill/>
                  </a:rPr>
                  <a:t> </a:t>
                </a:r>
              </a:p>
            </p:txBody>
          </p:sp>
        </mc:Fallback>
      </mc:AlternateContent>
      <p:sp>
        <p:nvSpPr>
          <p:cNvPr id="4102" name="Rectangles 4101"/>
          <p:cNvSpPr/>
          <p:nvPr/>
        </p:nvSpPr>
        <p:spPr>
          <a:xfrm>
            <a:off x="2198053" y="267653"/>
            <a:ext cx="822960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C0C0C0"/>
                  </a:outerShdw>
                </a:effectLst>
                <a:latin typeface="Tahoma" panose="020B0604030504040204" pitchFamily="34" charset="0"/>
              </a:defRPr>
            </a:lvl1pPr>
          </a:lstStyle>
          <a:p>
            <a:pPr lvl="0"/>
            <a:r>
              <a:rPr sz="2800" b="1" dirty="0">
                <a:solidFill>
                  <a:srgbClr val="C00000"/>
                </a:solidFill>
              </a:rPr>
              <a:t>1. DOKONALE KONKURENČNÍ TRH PRÁCE</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147" name="Text Placeholder 6146"/>
              <p:cNvSpPr>
                <a:spLocks noGrp="1" noRot="1"/>
              </p:cNvSpPr>
              <p:nvPr>
                <p:ph type="body" idx="1"/>
              </p:nvPr>
            </p:nvSpPr>
            <p:spPr>
              <a:xfrm>
                <a:off x="284480" y="1393825"/>
                <a:ext cx="11633200" cy="5240891"/>
              </a:xfrm>
            </p:spPr>
            <p:txBody>
              <a:bodyPr>
                <a:noAutofit/>
              </a:bodyPr>
              <a:lstStyle/>
              <a:p>
                <a:pPr marL="660400" indent="-571500">
                  <a:lnSpc>
                    <a:spcPct val="90000"/>
                  </a:lnSpc>
                  <a:buFont typeface="+mj-lt"/>
                  <a:buAutoNum type="romanLcPeriod"/>
                </a:pPr>
                <a:r>
                  <a:rPr lang="cs-CZ" sz="2800" dirty="0"/>
                  <a:t>Firma prodává svůj </a:t>
                </a:r>
                <a:r>
                  <a:rPr lang="cs-CZ" sz="2800" b="1" dirty="0"/>
                  <a:t>výstup A </a:t>
                </a:r>
                <a:r>
                  <a:rPr lang="cs-CZ" sz="2800" dirty="0"/>
                  <a:t>na </a:t>
                </a:r>
                <a:r>
                  <a:rPr lang="cs-CZ" sz="2800" b="1" dirty="0"/>
                  <a:t>DK trhu </a:t>
                </a:r>
                <a:r>
                  <a:rPr lang="cs-CZ" sz="2800" dirty="0"/>
                  <a:t>=&gt; </a:t>
                </a:r>
                <a:r>
                  <a:rPr lang="cs-CZ" sz="2800" b="1" dirty="0"/>
                  <a:t>mezní příjem </a:t>
                </a:r>
                <a:r>
                  <a:rPr lang="cs-CZ" sz="2800" dirty="0"/>
                  <a:t>totožný s cenou výstupu: </a:t>
                </a:r>
                <a14:m>
                  <m:oMath xmlns:m="http://schemas.openxmlformats.org/officeDocument/2006/math">
                    <m:sSub>
                      <m:sSubPr>
                        <m:ctrlPr>
                          <a:rPr lang="cs-CZ" sz="2800" b="1" i="1">
                            <a:solidFill>
                              <a:schemeClr val="tx1"/>
                            </a:solidFill>
                            <a:latin typeface="Cambria Math" panose="02040503050406030204" pitchFamily="18" charset="0"/>
                          </a:rPr>
                        </m:ctrlPr>
                      </m:sSubPr>
                      <m:e>
                        <m:r>
                          <a:rPr lang="cs-CZ" sz="2800" b="1" i="1">
                            <a:solidFill>
                              <a:schemeClr val="tx1"/>
                            </a:solidFill>
                            <a:latin typeface="Cambria Math" panose="02040503050406030204" pitchFamily="18" charset="0"/>
                          </a:rPr>
                          <m:t>𝑴𝑹</m:t>
                        </m:r>
                      </m:e>
                      <m:sub>
                        <m:r>
                          <a:rPr lang="cs-CZ" sz="2800" b="1" i="1" smtClean="0">
                            <a:solidFill>
                              <a:schemeClr val="tx1"/>
                            </a:solidFill>
                            <a:latin typeface="Cambria Math" panose="02040503050406030204" pitchFamily="18" charset="0"/>
                          </a:rPr>
                          <m:t>𝑨</m:t>
                        </m:r>
                      </m:sub>
                    </m:sSub>
                    <m:r>
                      <a:rPr lang="cs-CZ" sz="2800" b="1" i="1" smtClean="0">
                        <a:solidFill>
                          <a:schemeClr val="tx1"/>
                        </a:solidFill>
                        <a:latin typeface="Cambria Math" panose="02040503050406030204" pitchFamily="18" charset="0"/>
                      </a:rPr>
                      <m:t>=</m:t>
                    </m:r>
                  </m:oMath>
                </a14:m>
                <a:r>
                  <a:rPr lang="cs-CZ" sz="2800" dirty="0"/>
                  <a:t> </a:t>
                </a:r>
                <a14:m>
                  <m:oMath xmlns:m="http://schemas.openxmlformats.org/officeDocument/2006/math">
                    <m:sSub>
                      <m:sSubPr>
                        <m:ctrlPr>
                          <a:rPr lang="cs-CZ" sz="2800" b="1" i="1">
                            <a:solidFill>
                              <a:schemeClr val="tx1"/>
                            </a:solidFill>
                            <a:latin typeface="Cambria Math" panose="02040503050406030204" pitchFamily="18" charset="0"/>
                          </a:rPr>
                        </m:ctrlPr>
                      </m:sSubPr>
                      <m:e>
                        <m:r>
                          <a:rPr lang="cs-CZ" sz="2800" b="1" i="1" smtClean="0">
                            <a:solidFill>
                              <a:schemeClr val="tx1"/>
                            </a:solidFill>
                            <a:latin typeface="Cambria Math" panose="02040503050406030204" pitchFamily="18" charset="0"/>
                          </a:rPr>
                          <m:t>𝑷</m:t>
                        </m:r>
                      </m:e>
                      <m:sub>
                        <m:r>
                          <a:rPr lang="cs-CZ" sz="2800" b="1" i="1">
                            <a:solidFill>
                              <a:schemeClr val="tx1"/>
                            </a:solidFill>
                            <a:latin typeface="Cambria Math" panose="02040503050406030204" pitchFamily="18" charset="0"/>
                          </a:rPr>
                          <m:t>𝑨</m:t>
                        </m:r>
                      </m:sub>
                    </m:sSub>
                  </m:oMath>
                </a14:m>
                <a:endParaRPr lang="cs-CZ" sz="2800" dirty="0"/>
              </a:p>
              <a:p>
                <a:pPr marL="660400" indent="-571500" algn="just">
                  <a:lnSpc>
                    <a:spcPct val="90000"/>
                  </a:lnSpc>
                  <a:buFont typeface="+mj-lt"/>
                  <a:buAutoNum type="romanLcPeriod"/>
                </a:pPr>
                <a:r>
                  <a:rPr lang="cs-CZ" sz="2800" dirty="0"/>
                  <a:t>Firma poptává práci na DK trhu =&gt; </a:t>
                </a:r>
                <a:r>
                  <a:rPr lang="cs-CZ" sz="2800" b="1" dirty="0"/>
                  <a:t>mezní náklady na práci </a:t>
                </a:r>
                <a:r>
                  <a:rPr lang="cs-CZ" sz="2800" dirty="0"/>
                  <a:t>totožné se mzdovou sazbou: </a:t>
                </a:r>
                <a14:m>
                  <m:oMath xmlns:m="http://schemas.openxmlformats.org/officeDocument/2006/math">
                    <m:sSub>
                      <m:sSubPr>
                        <m:ctrlPr>
                          <a:rPr lang="cs-CZ" sz="2800" b="1" i="1" smtClean="0">
                            <a:solidFill>
                              <a:schemeClr val="tx1"/>
                            </a:solidFill>
                            <a:latin typeface="Cambria Math" panose="02040503050406030204" pitchFamily="18" charset="0"/>
                          </a:rPr>
                        </m:ctrlPr>
                      </m:sSubPr>
                      <m:e>
                        <m:r>
                          <a:rPr lang="cs-CZ" sz="2800" b="1" i="1" smtClean="0">
                            <a:solidFill>
                              <a:schemeClr val="tx1"/>
                            </a:solidFill>
                            <a:latin typeface="Cambria Math" panose="02040503050406030204" pitchFamily="18" charset="0"/>
                          </a:rPr>
                          <m:t>𝑴𝑭𝑪</m:t>
                        </m:r>
                      </m:e>
                      <m:sub>
                        <m:r>
                          <a:rPr lang="cs-CZ" sz="2800" b="1" i="1" smtClean="0">
                            <a:solidFill>
                              <a:schemeClr val="tx1"/>
                            </a:solidFill>
                            <a:latin typeface="Cambria Math" panose="02040503050406030204" pitchFamily="18" charset="0"/>
                          </a:rPr>
                          <m:t>𝑳</m:t>
                        </m:r>
                      </m:sub>
                    </m:sSub>
                    <m:r>
                      <a:rPr lang="cs-CZ" sz="2800" b="1" i="1" smtClean="0">
                        <a:solidFill>
                          <a:schemeClr val="tx1"/>
                        </a:solidFill>
                        <a:latin typeface="Cambria Math" panose="02040503050406030204" pitchFamily="18" charset="0"/>
                      </a:rPr>
                      <m:t>=</m:t>
                    </m:r>
                    <m:r>
                      <a:rPr lang="cs-CZ" sz="2800" b="1" i="1" smtClean="0">
                        <a:solidFill>
                          <a:schemeClr val="tx1"/>
                        </a:solidFill>
                        <a:latin typeface="Cambria Math" panose="02040503050406030204" pitchFamily="18" charset="0"/>
                      </a:rPr>
                      <m:t>𝒘</m:t>
                    </m:r>
                  </m:oMath>
                </a14:m>
                <a:r>
                  <a:rPr lang="cs-CZ" sz="2800" dirty="0"/>
                  <a:t> </a:t>
                </a:r>
              </a:p>
              <a:p>
                <a:pPr marL="88900" indent="265430">
                  <a:lnSpc>
                    <a:spcPct val="90000"/>
                  </a:lnSpc>
                  <a:buNone/>
                </a:pPr>
                <a:r>
                  <a:rPr lang="cs-CZ" sz="2800" dirty="0"/>
                  <a:t>	 =&gt; =&gt; =&gt; </a:t>
                </a:r>
                <a14:m>
                  <m:oMath xmlns:m="http://schemas.openxmlformats.org/officeDocument/2006/math">
                    <m:sSub>
                      <m:sSubPr>
                        <m:ctrlPr>
                          <a:rPr lang="cs-CZ" sz="2800" b="1" i="1" smtClean="0">
                            <a:solidFill>
                              <a:schemeClr val="tx1"/>
                            </a:solidFill>
                            <a:latin typeface="Cambria Math" panose="02040503050406030204" pitchFamily="18" charset="0"/>
                          </a:rPr>
                        </m:ctrlPr>
                      </m:sSubPr>
                      <m:e>
                        <m:sSub>
                          <m:sSubPr>
                            <m:ctrlPr>
                              <a:rPr lang="cs-CZ" sz="2800" b="1" i="1">
                                <a:solidFill>
                                  <a:schemeClr val="tx1"/>
                                </a:solidFill>
                                <a:latin typeface="Cambria Math" panose="02040503050406030204" pitchFamily="18" charset="0"/>
                              </a:rPr>
                            </m:ctrlPr>
                          </m:sSubPr>
                          <m:e>
                            <m:r>
                              <a:rPr lang="cs-CZ" sz="2800" b="1" i="1">
                                <a:solidFill>
                                  <a:schemeClr val="tx1"/>
                                </a:solidFill>
                                <a:latin typeface="Cambria Math" panose="02040503050406030204" pitchFamily="18" charset="0"/>
                              </a:rPr>
                              <m:t>𝑷</m:t>
                            </m:r>
                          </m:e>
                          <m:sub>
                            <m:r>
                              <a:rPr lang="cs-CZ" sz="2800" b="1" i="1">
                                <a:solidFill>
                                  <a:schemeClr val="tx1"/>
                                </a:solidFill>
                                <a:latin typeface="Cambria Math" panose="02040503050406030204" pitchFamily="18" charset="0"/>
                              </a:rPr>
                              <m:t>𝑨</m:t>
                            </m:r>
                          </m:sub>
                        </m:sSub>
                        <m:r>
                          <a:rPr lang="cs-CZ" sz="2800" b="1" i="1" smtClean="0">
                            <a:solidFill>
                              <a:schemeClr val="tx1"/>
                            </a:solidFill>
                            <a:latin typeface="Cambria Math" panose="02040503050406030204" pitchFamily="18" charset="0"/>
                          </a:rPr>
                          <m:t>.</m:t>
                        </m:r>
                        <m:r>
                          <a:rPr lang="cs-CZ" sz="2800" b="1" i="1">
                            <a:solidFill>
                              <a:schemeClr val="tx1"/>
                            </a:solidFill>
                            <a:latin typeface="Cambria Math" panose="02040503050406030204" pitchFamily="18" charset="0"/>
                          </a:rPr>
                          <m:t>𝑴</m:t>
                        </m:r>
                        <m:r>
                          <a:rPr lang="cs-CZ" sz="2800" b="1" i="1" smtClean="0">
                            <a:solidFill>
                              <a:schemeClr val="tx1"/>
                            </a:solidFill>
                            <a:latin typeface="Cambria Math" panose="02040503050406030204" pitchFamily="18" charset="0"/>
                          </a:rPr>
                          <m:t>𝑷</m:t>
                        </m:r>
                      </m:e>
                      <m:sub>
                        <m:r>
                          <a:rPr lang="cs-CZ" sz="2800" b="1" i="1" smtClean="0">
                            <a:solidFill>
                              <a:schemeClr val="tx1"/>
                            </a:solidFill>
                            <a:latin typeface="Cambria Math" panose="02040503050406030204" pitchFamily="18" charset="0"/>
                          </a:rPr>
                          <m:t>𝑳</m:t>
                        </m:r>
                      </m:sub>
                    </m:sSub>
                    <m:r>
                      <a:rPr lang="cs-CZ" sz="2800" b="1" i="1" smtClean="0">
                        <a:solidFill>
                          <a:schemeClr val="tx1"/>
                        </a:solidFill>
                        <a:latin typeface="Cambria Math" panose="02040503050406030204" pitchFamily="18" charset="0"/>
                      </a:rPr>
                      <m:t>=</m:t>
                    </m:r>
                  </m:oMath>
                </a14:m>
                <a:r>
                  <a:rPr lang="cs-CZ" sz="2800" dirty="0"/>
                  <a:t> </a:t>
                </a:r>
                <a14:m>
                  <m:oMath xmlns:m="http://schemas.openxmlformats.org/officeDocument/2006/math">
                    <m:r>
                      <a:rPr lang="cs-CZ" sz="2800" b="1" i="1" smtClean="0">
                        <a:solidFill>
                          <a:schemeClr val="tx1"/>
                        </a:solidFill>
                        <a:latin typeface="Cambria Math" panose="02040503050406030204" pitchFamily="18" charset="0"/>
                      </a:rPr>
                      <m:t>𝒘</m:t>
                    </m:r>
                  </m:oMath>
                </a14:m>
                <a:endParaRPr lang="cs-CZ" sz="2800" dirty="0"/>
              </a:p>
              <a:p>
                <a:pPr marL="546100" indent="-457200" algn="just">
                  <a:lnSpc>
                    <a:spcPct val="90000"/>
                  </a:lnSpc>
                </a:pPr>
                <a:r>
                  <a:rPr lang="cs-CZ" sz="2800" dirty="0"/>
                  <a:t>Cena statku A (</a:t>
                </a:r>
                <a14:m>
                  <m:oMath xmlns:m="http://schemas.openxmlformats.org/officeDocument/2006/math">
                    <m:sSub>
                      <m:sSubPr>
                        <m:ctrlPr>
                          <a:rPr lang="cs-CZ" sz="2800" b="1" i="1" smtClean="0">
                            <a:solidFill>
                              <a:schemeClr val="tx1"/>
                            </a:solidFill>
                            <a:latin typeface="Cambria Math" panose="02040503050406030204" pitchFamily="18" charset="0"/>
                          </a:rPr>
                        </m:ctrlPr>
                      </m:sSubPr>
                      <m:e>
                        <m:r>
                          <a:rPr lang="cs-CZ" sz="2800" b="1" i="1" smtClean="0">
                            <a:solidFill>
                              <a:schemeClr val="tx1"/>
                            </a:solidFill>
                            <a:latin typeface="Cambria Math" panose="02040503050406030204" pitchFamily="18" charset="0"/>
                          </a:rPr>
                          <m:t>𝑷</m:t>
                        </m:r>
                      </m:e>
                      <m:sub>
                        <m:r>
                          <a:rPr lang="cs-CZ" sz="2800" b="1" i="1">
                            <a:solidFill>
                              <a:schemeClr val="tx1"/>
                            </a:solidFill>
                            <a:latin typeface="Cambria Math" panose="02040503050406030204" pitchFamily="18" charset="0"/>
                          </a:rPr>
                          <m:t>𝑨</m:t>
                        </m:r>
                      </m:sub>
                    </m:sSub>
                  </m:oMath>
                </a14:m>
                <a:r>
                  <a:rPr lang="cs-CZ" sz="2800" dirty="0"/>
                  <a:t>) – exogenní proměnná pro DK firmu =&gt; konstantní:</a:t>
                </a:r>
              </a:p>
              <a:p>
                <a:pPr marL="546100" indent="-457200" algn="just">
                  <a:lnSpc>
                    <a:spcPct val="90000"/>
                  </a:lnSpc>
                  <a:buFont typeface="Wingdings" panose="05000000000000000000" pitchFamily="2" charset="2"/>
                  <a:buChar char="Ø"/>
                </a:pPr>
                <a:r>
                  <a:rPr lang="cs-CZ" sz="2800" dirty="0"/>
                  <a:t>=&gt; Vývoj </a:t>
                </a:r>
                <a14:m>
                  <m:oMath xmlns:m="http://schemas.openxmlformats.org/officeDocument/2006/math">
                    <m:sSub>
                      <m:sSubPr>
                        <m:ctrlPr>
                          <a:rPr lang="cs-CZ" sz="2800" b="1" i="1" smtClean="0">
                            <a:solidFill>
                              <a:schemeClr val="tx1"/>
                            </a:solidFill>
                            <a:latin typeface="Cambria Math" panose="02040503050406030204" pitchFamily="18" charset="0"/>
                          </a:rPr>
                        </m:ctrlPr>
                      </m:sSubPr>
                      <m:e>
                        <m:r>
                          <a:rPr lang="cs-CZ" sz="2800" b="1" i="1" smtClean="0">
                            <a:solidFill>
                              <a:schemeClr val="tx1"/>
                            </a:solidFill>
                            <a:latin typeface="Cambria Math" panose="02040503050406030204" pitchFamily="18" charset="0"/>
                          </a:rPr>
                          <m:t>𝑴𝑹𝑷</m:t>
                        </m:r>
                      </m:e>
                      <m:sub>
                        <m:r>
                          <a:rPr lang="cs-CZ" sz="2800" b="1" i="1" smtClean="0">
                            <a:solidFill>
                              <a:schemeClr val="tx1"/>
                            </a:solidFill>
                            <a:latin typeface="Cambria Math" panose="02040503050406030204" pitchFamily="18" charset="0"/>
                          </a:rPr>
                          <m:t>𝑳</m:t>
                        </m:r>
                      </m:sub>
                    </m:sSub>
                  </m:oMath>
                </a14:m>
                <a:r>
                  <a:rPr lang="cs-CZ" sz="2800" b="1" dirty="0"/>
                  <a:t> </a:t>
                </a:r>
                <a:r>
                  <a:rPr lang="cs-CZ" sz="2800" dirty="0"/>
                  <a:t>bezprostředně závislý na efektivnosti použité práce, tj. na vývoji </a:t>
                </a:r>
                <a14:m>
                  <m:oMath xmlns:m="http://schemas.openxmlformats.org/officeDocument/2006/math">
                    <m:sSub>
                      <m:sSubPr>
                        <m:ctrlPr>
                          <a:rPr lang="cs-CZ" sz="2800" b="1" i="1">
                            <a:solidFill>
                              <a:schemeClr val="tx1"/>
                            </a:solidFill>
                            <a:latin typeface="Cambria Math" panose="02040503050406030204" pitchFamily="18" charset="0"/>
                          </a:rPr>
                        </m:ctrlPr>
                      </m:sSubPr>
                      <m:e>
                        <m:r>
                          <a:rPr lang="cs-CZ" sz="2800" b="1" i="1">
                            <a:solidFill>
                              <a:schemeClr val="tx1"/>
                            </a:solidFill>
                            <a:latin typeface="Cambria Math" panose="02040503050406030204" pitchFamily="18" charset="0"/>
                          </a:rPr>
                          <m:t>𝑴𝑷</m:t>
                        </m:r>
                      </m:e>
                      <m:sub>
                        <m:r>
                          <a:rPr lang="cs-CZ" sz="2800" b="1" i="1">
                            <a:solidFill>
                              <a:schemeClr val="tx1"/>
                            </a:solidFill>
                            <a:latin typeface="Cambria Math" panose="02040503050406030204" pitchFamily="18" charset="0"/>
                          </a:rPr>
                          <m:t>𝑳</m:t>
                        </m:r>
                      </m:sub>
                    </m:sSub>
                  </m:oMath>
                </a14:m>
                <a:r>
                  <a:rPr lang="cs-CZ" sz="2800" dirty="0"/>
                  <a:t>.</a:t>
                </a:r>
              </a:p>
              <a:p>
                <a:pPr marL="546100" indent="-457200" algn="just">
                  <a:lnSpc>
                    <a:spcPct val="90000"/>
                  </a:lnSpc>
                  <a:buFont typeface="Wingdings" panose="05000000000000000000" pitchFamily="2" charset="2"/>
                  <a:buChar char="Ø"/>
                </a:pPr>
                <a:r>
                  <a:rPr lang="cs-CZ" sz="2800" dirty="0"/>
                  <a:t>Krátkodobá produkční funkce: </a:t>
                </a:r>
                <a:r>
                  <a:rPr lang="cs-CZ" sz="2800" i="1" dirty="0"/>
                  <a:t>nejprve rostoucí a následně klesající výnosy z variabilního vstupu práce</a:t>
                </a:r>
                <a:r>
                  <a:rPr lang="cs-CZ" sz="2800" dirty="0"/>
                  <a:t>: funkci </a:t>
                </a:r>
                <a14:m>
                  <m:oMath xmlns:m="http://schemas.openxmlformats.org/officeDocument/2006/math">
                    <m:sSub>
                      <m:sSubPr>
                        <m:ctrlPr>
                          <a:rPr lang="cs-CZ" sz="2800" b="1" i="1" smtClean="0">
                            <a:solidFill>
                              <a:schemeClr val="tx1"/>
                            </a:solidFill>
                            <a:latin typeface="Cambria Math" panose="02040503050406030204" pitchFamily="18" charset="0"/>
                          </a:rPr>
                        </m:ctrlPr>
                      </m:sSubPr>
                      <m:e>
                        <m:r>
                          <a:rPr lang="cs-CZ" sz="2800" b="1" i="1" smtClean="0">
                            <a:solidFill>
                              <a:schemeClr val="tx1"/>
                            </a:solidFill>
                            <a:latin typeface="Cambria Math" panose="02040503050406030204" pitchFamily="18" charset="0"/>
                          </a:rPr>
                          <m:t>𝑴𝑹𝑷</m:t>
                        </m:r>
                      </m:e>
                      <m:sub>
                        <m:r>
                          <a:rPr lang="cs-CZ" sz="2800" b="1" i="1" smtClean="0">
                            <a:solidFill>
                              <a:schemeClr val="tx1"/>
                            </a:solidFill>
                            <a:latin typeface="Cambria Math" panose="02040503050406030204" pitchFamily="18" charset="0"/>
                          </a:rPr>
                          <m:t>𝑳</m:t>
                        </m:r>
                      </m:sub>
                    </m:sSub>
                  </m:oMath>
                </a14:m>
                <a:r>
                  <a:rPr lang="cs-CZ" sz="2800" b="1" dirty="0"/>
                  <a:t> </a:t>
                </a:r>
                <a:r>
                  <a:rPr lang="cs-CZ" sz="2800" dirty="0"/>
                  <a:t>odvodíme z funkce celkového příjmu </a:t>
                </a:r>
                <a:r>
                  <a:rPr lang="cs-CZ" sz="2800" b="1" dirty="0"/>
                  <a:t>TR.</a:t>
                </a:r>
              </a:p>
            </p:txBody>
          </p:sp>
        </mc:Choice>
        <mc:Fallback xmlns="">
          <p:sp>
            <p:nvSpPr>
              <p:cNvPr id="6147" name="Text Placeholder 6146"/>
              <p:cNvSpPr>
                <a:spLocks noGrp="1" noRot="1" noChangeAspect="1" noMove="1" noResize="1" noEditPoints="1" noAdjustHandles="1" noChangeArrowheads="1" noChangeShapeType="1" noTextEdit="1"/>
              </p:cNvSpPr>
              <p:nvPr>
                <p:ph type="body" idx="1"/>
              </p:nvPr>
            </p:nvSpPr>
            <p:spPr>
              <a:xfrm>
                <a:off x="284480" y="1393825"/>
                <a:ext cx="11633200" cy="5240891"/>
              </a:xfrm>
              <a:blipFill>
                <a:blip r:embed="rId2"/>
                <a:stretch>
                  <a:fillRect l="-629" t="-2095" r="-1048"/>
                </a:stretch>
              </a:blipFill>
            </p:spPr>
            <p:txBody>
              <a:bodyPr/>
              <a:lstStyle/>
              <a:p>
                <a:r>
                  <a:rPr lang="en-GB">
                    <a:noFill/>
                  </a:rPr>
                  <a:t> </a:t>
                </a:r>
              </a:p>
            </p:txBody>
          </p:sp>
        </mc:Fallback>
      </mc:AlternateContent>
      <p:sp>
        <p:nvSpPr>
          <p:cNvPr id="6148" name="Rectangles 6147"/>
          <p:cNvSpPr/>
          <p:nvPr/>
        </p:nvSpPr>
        <p:spPr>
          <a:xfrm>
            <a:off x="1524000" y="0"/>
            <a:ext cx="9144000" cy="0"/>
          </a:xfrm>
          <a:prstGeom prst="rect">
            <a:avLst/>
          </a:prstGeom>
          <a:noFill/>
          <a:ln w="9525">
            <a:noFill/>
          </a:ln>
        </p:spPr>
        <p:txBody>
          <a:bodyPr/>
          <a:lstStyle/>
          <a:p>
            <a:endParaRPr lang="en-US"/>
          </a:p>
        </p:txBody>
      </p:sp>
      <p:sp>
        <p:nvSpPr>
          <p:cNvPr id="6150" name="Rectangles 6149"/>
          <p:cNvSpPr/>
          <p:nvPr/>
        </p:nvSpPr>
        <p:spPr>
          <a:xfrm>
            <a:off x="1524000" y="0"/>
            <a:ext cx="9144000" cy="0"/>
          </a:xfrm>
          <a:prstGeom prst="rect">
            <a:avLst/>
          </a:prstGeom>
          <a:noFill/>
          <a:ln w="9525">
            <a:noFill/>
          </a:ln>
        </p:spPr>
        <p:txBody>
          <a:bodyPr/>
          <a:lstStyle/>
          <a:p>
            <a:endParaRPr lang="en-US"/>
          </a:p>
        </p:txBody>
      </p:sp>
      <p:sp>
        <p:nvSpPr>
          <p:cNvPr id="6155" name="Rectangles 6154"/>
          <p:cNvSpPr/>
          <p:nvPr/>
        </p:nvSpPr>
        <p:spPr>
          <a:xfrm>
            <a:off x="2204720" y="348936"/>
            <a:ext cx="822960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C0C0C0"/>
                  </a:outerShdw>
                </a:effectLst>
                <a:latin typeface="Tahoma" panose="020B0604030504040204" pitchFamily="34" charset="0"/>
              </a:defRPr>
            </a:lvl1pPr>
          </a:lstStyle>
          <a:p>
            <a:pPr lvl="0"/>
            <a:r>
              <a:rPr sz="2800" b="1" dirty="0">
                <a:solidFill>
                  <a:srgbClr val="C00000"/>
                </a:solidFill>
              </a:rPr>
              <a:t>1. DOKONALE KONKURENČNÍ TRH PRÁCE</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195" name="Text Placeholder 8194"/>
              <p:cNvSpPr>
                <a:spLocks noGrp="1" noRot="1"/>
              </p:cNvSpPr>
              <p:nvPr>
                <p:ph type="body" idx="1"/>
              </p:nvPr>
            </p:nvSpPr>
            <p:spPr>
              <a:xfrm>
                <a:off x="5707064" y="1325561"/>
                <a:ext cx="6315072" cy="5096504"/>
              </a:xfrm>
            </p:spPr>
            <p:txBody>
              <a:bodyPr>
                <a:normAutofit fontScale="85000" lnSpcReduction="10000"/>
              </a:bodyPr>
              <a:lstStyle/>
              <a:p>
                <a:pPr marL="0" indent="265430">
                  <a:lnSpc>
                    <a:spcPct val="90000"/>
                  </a:lnSpc>
                  <a:buFontTx/>
                  <a:buChar char="-"/>
                </a:pPr>
                <a:r>
                  <a:rPr lang="cs-CZ" sz="2000" b="1" dirty="0"/>
                  <a:t> Grafické odvození</a:t>
                </a:r>
              </a:p>
              <a:p>
                <a:pPr marL="342900" indent="-342900">
                  <a:lnSpc>
                    <a:spcPct val="90000"/>
                  </a:lnSpc>
                  <a:buSzPct val="100000"/>
                  <a:buFont typeface="+mj-lt"/>
                  <a:buAutoNum type="arabicPeriod"/>
                </a:pPr>
                <a:r>
                  <a:rPr lang="cs-CZ" sz="2000" b="1" dirty="0"/>
                  <a:t> </a:t>
                </a:r>
                <a14:m>
                  <m:oMath xmlns:m="http://schemas.openxmlformats.org/officeDocument/2006/math">
                    <m:sSub>
                      <m:sSubPr>
                        <m:ctrlPr>
                          <a:rPr lang="cs-CZ" sz="2000" b="1" i="1" smtClean="0">
                            <a:solidFill>
                              <a:schemeClr val="tx1"/>
                            </a:solidFill>
                            <a:latin typeface="Cambria Math" panose="02040503050406030204" pitchFamily="18" charset="0"/>
                          </a:rPr>
                        </m:ctrlPr>
                      </m:sSubPr>
                      <m:e>
                        <m:r>
                          <a:rPr lang="cs-CZ" sz="2000" b="1" i="1" smtClean="0">
                            <a:solidFill>
                              <a:schemeClr val="tx1"/>
                            </a:solidFill>
                            <a:latin typeface="Cambria Math" panose="02040503050406030204" pitchFamily="18" charset="0"/>
                          </a:rPr>
                          <m:t>𝑴𝑹𝑷</m:t>
                        </m:r>
                      </m:e>
                      <m:sub>
                        <m:r>
                          <a:rPr lang="cs-CZ" sz="2000" b="1" i="1" smtClean="0">
                            <a:solidFill>
                              <a:schemeClr val="tx1"/>
                            </a:solidFill>
                            <a:latin typeface="Cambria Math" panose="02040503050406030204" pitchFamily="18" charset="0"/>
                          </a:rPr>
                          <m:t>𝑳</m:t>
                        </m:r>
                      </m:sub>
                    </m:sSub>
                  </m:oMath>
                </a14:m>
                <a:r>
                  <a:rPr lang="cs-CZ" sz="2000" b="1" dirty="0"/>
                  <a:t> z funkce </a:t>
                </a:r>
                <a:r>
                  <a:rPr lang="cs-CZ" sz="2000" b="1" i="1" dirty="0"/>
                  <a:t>TR </a:t>
                </a:r>
                <a:r>
                  <a:rPr lang="cs-CZ" sz="2000" b="1" dirty="0"/>
                  <a:t>a </a:t>
                </a:r>
              </a:p>
              <a:p>
                <a:pPr marL="342900" indent="-342900">
                  <a:lnSpc>
                    <a:spcPct val="90000"/>
                  </a:lnSpc>
                  <a:buSzPct val="100000"/>
                  <a:buFont typeface="+mj-lt"/>
                  <a:buAutoNum type="arabicPeriod"/>
                </a:pPr>
                <a14:m>
                  <m:oMath xmlns:m="http://schemas.openxmlformats.org/officeDocument/2006/math">
                    <m:sSub>
                      <m:sSubPr>
                        <m:ctrlPr>
                          <a:rPr lang="cs-CZ" sz="2000" b="1" i="1" dirty="0">
                            <a:latin typeface="Cambria Math" panose="02040503050406030204" pitchFamily="18" charset="0"/>
                          </a:rPr>
                        </m:ctrlPr>
                      </m:sSubPr>
                      <m:e>
                        <m:r>
                          <a:rPr lang="cs-CZ" sz="2000" b="1" i="1" dirty="0" smtClean="0">
                            <a:latin typeface="Cambria Math" panose="02040503050406030204" pitchFamily="18" charset="0"/>
                          </a:rPr>
                          <m:t>𝑴𝑭𝑪</m:t>
                        </m:r>
                      </m:e>
                      <m:sub>
                        <m:r>
                          <a:rPr lang="cs-CZ" sz="2000" b="1" i="1" dirty="0" smtClean="0">
                            <a:latin typeface="Cambria Math" panose="02040503050406030204" pitchFamily="18" charset="0"/>
                          </a:rPr>
                          <m:t>𝑳</m:t>
                        </m:r>
                      </m:sub>
                    </m:sSub>
                    <m:r>
                      <a:rPr lang="cs-CZ" sz="2000" b="1" i="1" dirty="0" smtClean="0">
                        <a:latin typeface="Cambria Math" panose="02040503050406030204" pitchFamily="18" charset="0"/>
                      </a:rPr>
                      <m:t> </m:t>
                    </m:r>
                  </m:oMath>
                </a14:m>
                <a:r>
                  <a:rPr lang="cs-CZ" sz="2000" b="1" dirty="0"/>
                  <a:t>z funkce </a:t>
                </a:r>
                <a14:m>
                  <m:oMath xmlns:m="http://schemas.openxmlformats.org/officeDocument/2006/math">
                    <m:sSub>
                      <m:sSubPr>
                        <m:ctrlPr>
                          <a:rPr lang="cs-CZ" sz="2000" b="1" i="1" dirty="0">
                            <a:latin typeface="Cambria Math" panose="02040503050406030204" pitchFamily="18" charset="0"/>
                          </a:rPr>
                        </m:ctrlPr>
                      </m:sSubPr>
                      <m:e>
                        <m:r>
                          <a:rPr lang="cs-CZ" sz="2000" b="1" i="1" dirty="0" smtClean="0">
                            <a:latin typeface="Cambria Math" panose="02040503050406030204" pitchFamily="18" charset="0"/>
                          </a:rPr>
                          <m:t>𝑻𝑭𝑪</m:t>
                        </m:r>
                      </m:e>
                      <m:sub>
                        <m:r>
                          <a:rPr lang="cs-CZ" sz="2000" b="1" i="1" dirty="0" smtClean="0">
                            <a:latin typeface="Cambria Math" panose="02040503050406030204" pitchFamily="18" charset="0"/>
                          </a:rPr>
                          <m:t>𝑳</m:t>
                        </m:r>
                      </m:sub>
                    </m:sSub>
                  </m:oMath>
                </a14:m>
                <a:r>
                  <a:rPr lang="cs-CZ" sz="2000" b="1" dirty="0"/>
                  <a:t> </a:t>
                </a:r>
              </a:p>
              <a:p>
                <a:pPr marL="342900" indent="-342900">
                  <a:lnSpc>
                    <a:spcPct val="90000"/>
                  </a:lnSpc>
                  <a:buSzPct val="100000"/>
                  <a:buFont typeface="+mj-lt"/>
                  <a:buAutoNum type="arabicPeriod"/>
                </a:pPr>
                <a:r>
                  <a:rPr lang="cs-CZ" sz="2000" b="1" dirty="0"/>
                  <a:t>a určení optimálního množství najímané práce</a:t>
                </a:r>
              </a:p>
              <a:p>
                <a:pPr marL="88900" indent="0" algn="just">
                  <a:lnSpc>
                    <a:spcPct val="90000"/>
                  </a:lnSpc>
                  <a:buNone/>
                </a:pPr>
                <a:endParaRPr lang="cs-CZ" sz="2000" b="1" i="1" dirty="0">
                  <a:latin typeface="Cambria Math" panose="02040503050406030204" pitchFamily="18" charset="0"/>
                </a:endParaRPr>
              </a:p>
              <a:p>
                <a:pPr marL="88900" indent="0" algn="just">
                  <a:lnSpc>
                    <a:spcPct val="90000"/>
                  </a:lnSpc>
                  <a:buNone/>
                </a:pPr>
                <a14:m>
                  <m:oMathPara xmlns:m="http://schemas.openxmlformats.org/officeDocument/2006/math">
                    <m:oMathParaPr>
                      <m:jc m:val="centerGroup"/>
                    </m:oMathParaPr>
                    <m:oMath xmlns:m="http://schemas.openxmlformats.org/officeDocument/2006/math">
                      <m:r>
                        <a:rPr lang="cs-CZ" sz="2000" b="1" i="1" dirty="0" smtClean="0">
                          <a:latin typeface="Cambria Math" panose="02040503050406030204" pitchFamily="18" charset="0"/>
                        </a:rPr>
                        <m:t>𝑻𝑹</m:t>
                      </m:r>
                      <m:r>
                        <a:rPr lang="cs-CZ" sz="2000" b="1" i="1" dirty="0" smtClean="0">
                          <a:latin typeface="Cambria Math" panose="02040503050406030204" pitchFamily="18" charset="0"/>
                        </a:rPr>
                        <m:t> = </m:t>
                      </m:r>
                      <m:sSub>
                        <m:sSubPr>
                          <m:ctrlPr>
                            <a:rPr lang="cs-CZ" sz="2000" b="1" i="1" dirty="0" smtClean="0">
                              <a:latin typeface="Cambria Math" panose="02040503050406030204" pitchFamily="18" charset="0"/>
                            </a:rPr>
                          </m:ctrlPr>
                        </m:sSubPr>
                        <m:e>
                          <m:r>
                            <a:rPr lang="cs-CZ" sz="2000" b="1" i="1" dirty="0" smtClean="0">
                              <a:latin typeface="Cambria Math" panose="02040503050406030204" pitchFamily="18" charset="0"/>
                            </a:rPr>
                            <m:t>𝑷</m:t>
                          </m:r>
                        </m:e>
                        <m:sub>
                          <m:r>
                            <a:rPr lang="cs-CZ" sz="2000" b="1" i="1" dirty="0" smtClean="0">
                              <a:latin typeface="Cambria Math" panose="02040503050406030204" pitchFamily="18" charset="0"/>
                            </a:rPr>
                            <m:t>𝑨</m:t>
                          </m:r>
                        </m:sub>
                      </m:sSub>
                      <m:r>
                        <a:rPr lang="cs-CZ" sz="2000" b="1" i="1" dirty="0" smtClean="0">
                          <a:latin typeface="Cambria Math" panose="02040503050406030204" pitchFamily="18" charset="0"/>
                        </a:rPr>
                        <m:t>·</m:t>
                      </m:r>
                      <m:sSub>
                        <m:sSubPr>
                          <m:ctrlPr>
                            <a:rPr lang="cs-CZ" sz="2000" b="1" i="1" dirty="0">
                              <a:latin typeface="Cambria Math" panose="02040503050406030204" pitchFamily="18" charset="0"/>
                            </a:rPr>
                          </m:ctrlPr>
                        </m:sSubPr>
                        <m:e>
                          <m:r>
                            <a:rPr lang="cs-CZ" sz="2000" b="1" i="1" dirty="0" smtClean="0">
                              <a:latin typeface="Cambria Math" panose="02040503050406030204" pitchFamily="18" charset="0"/>
                            </a:rPr>
                            <m:t>𝑸</m:t>
                          </m:r>
                        </m:e>
                        <m:sub>
                          <m:r>
                            <a:rPr lang="cs-CZ" sz="2000" b="1" i="1" dirty="0" smtClean="0">
                              <a:latin typeface="Cambria Math" panose="02040503050406030204" pitchFamily="18" charset="0"/>
                            </a:rPr>
                            <m:t>𝑨</m:t>
                          </m:r>
                        </m:sub>
                      </m:sSub>
                      <m:r>
                        <a:rPr lang="cs-CZ" sz="2000" b="1" i="1" dirty="0" smtClean="0">
                          <a:latin typeface="Cambria Math" panose="02040503050406030204" pitchFamily="18" charset="0"/>
                        </a:rPr>
                        <m:t>. </m:t>
                      </m:r>
                    </m:oMath>
                  </m:oMathPara>
                </a14:m>
                <a:endParaRPr lang="cs-CZ" sz="2000" b="1" dirty="0"/>
              </a:p>
              <a:p>
                <a:pPr marL="431800" indent="-342900" algn="just">
                  <a:lnSpc>
                    <a:spcPct val="90000"/>
                  </a:lnSpc>
                  <a:buSzPct val="100000"/>
                  <a:buFont typeface="Wingdings" panose="05000000000000000000" pitchFamily="2" charset="2"/>
                  <a:buChar char="Ø"/>
                </a:pPr>
                <a:r>
                  <a:rPr lang="cs-CZ" sz="2000" b="1" dirty="0"/>
                  <a:t>Tvar funkce TR = determinován mezní produktivitou práce.</a:t>
                </a:r>
              </a:p>
              <a:p>
                <a:pPr marL="88900" indent="0" algn="just">
                  <a:lnSpc>
                    <a:spcPct val="90000"/>
                  </a:lnSpc>
                  <a:buNone/>
                </a:pPr>
                <a:endParaRPr lang="cs-CZ" sz="2000" b="1" i="1" dirty="0">
                  <a:latin typeface="Cambria Math" panose="02040503050406030204" pitchFamily="18" charset="0"/>
                </a:endParaRPr>
              </a:p>
              <a:p>
                <a:pPr marL="88900" indent="0" algn="just">
                  <a:lnSpc>
                    <a:spcPct val="90000"/>
                  </a:lnSpc>
                  <a:buNone/>
                </a:pPr>
                <a14:m>
                  <m:oMathPara xmlns:m="http://schemas.openxmlformats.org/officeDocument/2006/math">
                    <m:oMathParaPr>
                      <m:jc m:val="centerGroup"/>
                    </m:oMathParaPr>
                    <m:oMath xmlns:m="http://schemas.openxmlformats.org/officeDocument/2006/math">
                      <m:sSub>
                        <m:sSubPr>
                          <m:ctrlPr>
                            <a:rPr lang="cs-CZ" sz="2000" b="1" i="1" dirty="0">
                              <a:latin typeface="Cambria Math" panose="02040503050406030204" pitchFamily="18" charset="0"/>
                            </a:rPr>
                          </m:ctrlPr>
                        </m:sSubPr>
                        <m:e>
                          <m:r>
                            <a:rPr lang="cs-CZ" sz="2000" b="1" i="1" dirty="0" smtClean="0">
                              <a:latin typeface="Cambria Math" panose="02040503050406030204" pitchFamily="18" charset="0"/>
                            </a:rPr>
                            <m:t>𝑻</m:t>
                          </m:r>
                          <m:r>
                            <a:rPr lang="cs-CZ" sz="2000" b="1" i="1" dirty="0">
                              <a:latin typeface="Cambria Math" panose="02040503050406030204" pitchFamily="18" charset="0"/>
                            </a:rPr>
                            <m:t>𝑭𝑪</m:t>
                          </m:r>
                        </m:e>
                        <m:sub>
                          <m:r>
                            <a:rPr lang="cs-CZ" sz="2000" b="1" i="1" dirty="0">
                              <a:latin typeface="Cambria Math" panose="02040503050406030204" pitchFamily="18" charset="0"/>
                            </a:rPr>
                            <m:t>𝑳</m:t>
                          </m:r>
                        </m:sub>
                      </m:sSub>
                      <m:r>
                        <a:rPr lang="cs-CZ" sz="2000" b="1" i="1" dirty="0" smtClean="0">
                          <a:latin typeface="Cambria Math" panose="02040503050406030204" pitchFamily="18" charset="0"/>
                        </a:rPr>
                        <m:t>=</m:t>
                      </m:r>
                      <m:r>
                        <a:rPr lang="cs-CZ" sz="2000" b="1" i="1" dirty="0" smtClean="0">
                          <a:latin typeface="Cambria Math" panose="02040503050406030204" pitchFamily="18" charset="0"/>
                        </a:rPr>
                        <m:t>𝒘</m:t>
                      </m:r>
                      <m:r>
                        <a:rPr lang="cs-CZ" sz="2000" b="1" i="1" dirty="0" smtClean="0">
                          <a:latin typeface="Cambria Math" panose="02040503050406030204" pitchFamily="18" charset="0"/>
                        </a:rPr>
                        <m:t>·</m:t>
                      </m:r>
                      <m:r>
                        <a:rPr lang="cs-CZ" sz="2000" b="1" i="1" dirty="0" smtClean="0">
                          <a:latin typeface="Cambria Math" panose="02040503050406030204" pitchFamily="18" charset="0"/>
                        </a:rPr>
                        <m:t>𝑳</m:t>
                      </m:r>
                      <m:r>
                        <a:rPr lang="cs-CZ" sz="2000" b="1" i="1" dirty="0" smtClean="0">
                          <a:latin typeface="Cambria Math" panose="02040503050406030204" pitchFamily="18" charset="0"/>
                        </a:rPr>
                        <m:t>. </m:t>
                      </m:r>
                    </m:oMath>
                  </m:oMathPara>
                </a14:m>
                <a:endParaRPr lang="cs-CZ" sz="2000" b="1" dirty="0"/>
              </a:p>
              <a:p>
                <a:pPr marL="374650" indent="-285750" algn="just">
                  <a:lnSpc>
                    <a:spcPct val="90000"/>
                  </a:lnSpc>
                </a:pPr>
                <a:r>
                  <a:rPr lang="cs-CZ" sz="2000" b="1" dirty="0"/>
                  <a:t>R</a:t>
                </a:r>
                <a:r>
                  <a:rPr lang="pt-BR" sz="2000" b="1" dirty="0"/>
                  <a:t>ostou proporcionálně s růstem objemu zaměstnanosti</a:t>
                </a:r>
                <a:endParaRPr lang="cs-CZ" sz="2000" b="1" dirty="0"/>
              </a:p>
              <a:p>
                <a:pPr marL="374650" indent="-285750" algn="just">
                  <a:lnSpc>
                    <a:spcPct val="90000"/>
                  </a:lnSpc>
                </a:pPr>
                <a:endParaRPr lang="cs-CZ" sz="2000" b="1" dirty="0"/>
              </a:p>
              <a:p>
                <a:pPr marL="285750" indent="-285750">
                  <a:lnSpc>
                    <a:spcPct val="90000"/>
                  </a:lnSpc>
                </a:pPr>
                <a:r>
                  <a:rPr lang="cs-CZ" sz="2000" b="1" dirty="0"/>
                  <a:t>Firma přicházející na trh práce chce koupit její optimální množství –&gt; maximalizace zisku. </a:t>
                </a:r>
              </a:p>
              <a:p>
                <a:pPr marL="285750" indent="-285750">
                  <a:lnSpc>
                    <a:spcPct val="90000"/>
                  </a:lnSpc>
                  <a:buSzPct val="100000"/>
                  <a:buFont typeface="Wingdings" panose="05000000000000000000" pitchFamily="2" charset="2"/>
                  <a:buChar char="Ø"/>
                </a:pPr>
                <a:r>
                  <a:rPr lang="cs-CZ" sz="2000" b="1" dirty="0"/>
                  <a:t> modifikace zlatého pravidla maximalizace zisku:</a:t>
                </a:r>
              </a:p>
              <a:p>
                <a:pPr marL="88900" indent="0" algn="ctr">
                  <a:lnSpc>
                    <a:spcPct val="90000"/>
                  </a:lnSpc>
                  <a:buNone/>
                </a:pPr>
                <a:r>
                  <a:rPr lang="cs-CZ" sz="2000" b="1" dirty="0"/>
                  <a:t> </a:t>
                </a:r>
                <a14:m>
                  <m:oMath xmlns:m="http://schemas.openxmlformats.org/officeDocument/2006/math">
                    <m:sSub>
                      <m:sSubPr>
                        <m:ctrlPr>
                          <a:rPr lang="cs-CZ" sz="2000" b="1" i="1" smtClean="0">
                            <a:solidFill>
                              <a:schemeClr val="tx1"/>
                            </a:solidFill>
                            <a:latin typeface="Cambria Math" panose="02040503050406030204" pitchFamily="18" charset="0"/>
                          </a:rPr>
                        </m:ctrlPr>
                      </m:sSubPr>
                      <m:e>
                        <m:r>
                          <a:rPr lang="cs-CZ" sz="2000" b="1" i="1" smtClean="0">
                            <a:solidFill>
                              <a:schemeClr val="tx1"/>
                            </a:solidFill>
                            <a:latin typeface="Cambria Math" panose="02040503050406030204" pitchFamily="18" charset="0"/>
                          </a:rPr>
                          <m:t>𝑴𝑹𝑷</m:t>
                        </m:r>
                      </m:e>
                      <m:sub>
                        <m:r>
                          <a:rPr lang="cs-CZ" sz="2000" b="1" i="1" smtClean="0">
                            <a:solidFill>
                              <a:schemeClr val="tx1"/>
                            </a:solidFill>
                            <a:latin typeface="Cambria Math" panose="02040503050406030204" pitchFamily="18" charset="0"/>
                          </a:rPr>
                          <m:t>𝑳</m:t>
                        </m:r>
                      </m:sub>
                    </m:sSub>
                    <m:r>
                      <a:rPr lang="cs-CZ" sz="2000" b="1" i="1" smtClean="0">
                        <a:solidFill>
                          <a:schemeClr val="tx1"/>
                        </a:solidFill>
                        <a:latin typeface="Cambria Math" panose="02040503050406030204" pitchFamily="18" charset="0"/>
                      </a:rPr>
                      <m:t>=</m:t>
                    </m:r>
                    <m:sSub>
                      <m:sSubPr>
                        <m:ctrlPr>
                          <a:rPr lang="cs-CZ" sz="2000" b="1" i="1" dirty="0">
                            <a:latin typeface="Cambria Math" panose="02040503050406030204" pitchFamily="18" charset="0"/>
                          </a:rPr>
                        </m:ctrlPr>
                      </m:sSubPr>
                      <m:e>
                        <m:r>
                          <a:rPr lang="cs-CZ" sz="2000" b="1" i="1" dirty="0">
                            <a:latin typeface="Cambria Math" panose="02040503050406030204" pitchFamily="18" charset="0"/>
                          </a:rPr>
                          <m:t>𝑴𝑭𝑪</m:t>
                        </m:r>
                      </m:e>
                      <m:sub>
                        <m:r>
                          <a:rPr lang="cs-CZ" sz="2000" b="1" i="1" dirty="0">
                            <a:latin typeface="Cambria Math" panose="02040503050406030204" pitchFamily="18" charset="0"/>
                          </a:rPr>
                          <m:t>𝑳</m:t>
                        </m:r>
                      </m:sub>
                    </m:sSub>
                  </m:oMath>
                </a14:m>
                <a:endParaRPr lang="cs-CZ" sz="2000" b="1" dirty="0"/>
              </a:p>
              <a:p>
                <a:pPr marL="342900" indent="-342900" algn="ctr">
                  <a:lnSpc>
                    <a:spcPct val="90000"/>
                  </a:lnSpc>
                  <a:buFont typeface="Symbol" panose="05050102010706020507" pitchFamily="18" charset="2"/>
                  <a:buChar char="Þ"/>
                </a:pPr>
                <a14:m>
                  <m:oMath xmlns:m="http://schemas.openxmlformats.org/officeDocument/2006/math">
                    <m:sSub>
                      <m:sSubPr>
                        <m:ctrlPr>
                          <a:rPr lang="cs-CZ" sz="2000" b="1" i="1" smtClean="0">
                            <a:solidFill>
                              <a:schemeClr val="tx1"/>
                            </a:solidFill>
                            <a:latin typeface="Cambria Math" panose="02040503050406030204" pitchFamily="18" charset="0"/>
                          </a:rPr>
                        </m:ctrlPr>
                      </m:sSubPr>
                      <m:e>
                        <m:r>
                          <a:rPr lang="cs-CZ" sz="2000" b="1" i="1" smtClean="0">
                            <a:solidFill>
                              <a:schemeClr val="tx1"/>
                            </a:solidFill>
                            <a:latin typeface="Cambria Math" panose="02040503050406030204" pitchFamily="18" charset="0"/>
                          </a:rPr>
                          <m:t>𝑴𝑹</m:t>
                        </m:r>
                      </m:e>
                      <m:sub>
                        <m:r>
                          <a:rPr lang="cs-CZ" sz="2000" b="1" i="1" smtClean="0">
                            <a:solidFill>
                              <a:schemeClr val="tx1"/>
                            </a:solidFill>
                            <a:latin typeface="Cambria Math" panose="02040503050406030204" pitchFamily="18" charset="0"/>
                          </a:rPr>
                          <m:t>𝑨</m:t>
                        </m:r>
                      </m:sub>
                    </m:sSub>
                    <m:r>
                      <a:rPr lang="cs-CZ" sz="2000" b="1" i="1" smtClean="0">
                        <a:solidFill>
                          <a:schemeClr val="tx1"/>
                        </a:solidFill>
                        <a:latin typeface="Cambria Math" panose="02040503050406030204" pitchFamily="18" charset="0"/>
                      </a:rPr>
                      <m:t>.</m:t>
                    </m:r>
                    <m:sSub>
                      <m:sSubPr>
                        <m:ctrlPr>
                          <a:rPr lang="cs-CZ" sz="2000" b="1" i="1">
                            <a:solidFill>
                              <a:schemeClr val="tx1"/>
                            </a:solidFill>
                            <a:latin typeface="Cambria Math" panose="02040503050406030204" pitchFamily="18" charset="0"/>
                          </a:rPr>
                        </m:ctrlPr>
                      </m:sSubPr>
                      <m:e>
                        <m:r>
                          <a:rPr lang="cs-CZ" sz="2000" b="1" i="1">
                            <a:solidFill>
                              <a:schemeClr val="tx1"/>
                            </a:solidFill>
                            <a:latin typeface="Cambria Math" panose="02040503050406030204" pitchFamily="18" charset="0"/>
                          </a:rPr>
                          <m:t>𝑴𝑷</m:t>
                        </m:r>
                      </m:e>
                      <m:sub>
                        <m:r>
                          <a:rPr lang="cs-CZ" sz="2000" b="1" i="1">
                            <a:solidFill>
                              <a:schemeClr val="tx1"/>
                            </a:solidFill>
                            <a:latin typeface="Cambria Math" panose="02040503050406030204" pitchFamily="18" charset="0"/>
                          </a:rPr>
                          <m:t>𝑳</m:t>
                        </m:r>
                      </m:sub>
                    </m:sSub>
                    <m:r>
                      <a:rPr lang="cs-CZ" sz="2000" b="1" i="1" smtClean="0">
                        <a:solidFill>
                          <a:schemeClr val="tx1"/>
                        </a:solidFill>
                        <a:latin typeface="Cambria Math" panose="02040503050406030204" pitchFamily="18" charset="0"/>
                      </a:rPr>
                      <m:t>=</m:t>
                    </m:r>
                    <m:sSub>
                      <m:sSubPr>
                        <m:ctrlPr>
                          <a:rPr lang="cs-CZ" sz="2000" b="1" i="1" dirty="0">
                            <a:latin typeface="Cambria Math" panose="02040503050406030204" pitchFamily="18" charset="0"/>
                          </a:rPr>
                        </m:ctrlPr>
                      </m:sSubPr>
                      <m:e>
                        <m:r>
                          <a:rPr lang="cs-CZ" sz="2000" b="1" i="1" dirty="0">
                            <a:latin typeface="Cambria Math" panose="02040503050406030204" pitchFamily="18" charset="0"/>
                          </a:rPr>
                          <m:t>𝑴𝑭𝑪</m:t>
                        </m:r>
                      </m:e>
                      <m:sub>
                        <m:r>
                          <a:rPr lang="cs-CZ" sz="2000" b="1" i="1" dirty="0">
                            <a:latin typeface="Cambria Math" panose="02040503050406030204" pitchFamily="18" charset="0"/>
                          </a:rPr>
                          <m:t>𝑳</m:t>
                        </m:r>
                      </m:sub>
                    </m:sSub>
                  </m:oMath>
                </a14:m>
                <a:endParaRPr lang="cs-CZ" sz="2000" b="1" dirty="0"/>
              </a:p>
              <a:p>
                <a:pPr marL="265113" indent="-265113" algn="just">
                  <a:lnSpc>
                    <a:spcPct val="90000"/>
                  </a:lnSpc>
                </a:pPr>
                <a:r>
                  <a:rPr lang="cs-CZ" sz="2000" b="1" dirty="0"/>
                  <a:t>Optimální množství práce = </a:t>
                </a:r>
                <a:r>
                  <a:rPr lang="cs-CZ" sz="2000" b="1" dirty="0">
                    <a:highlight>
                      <a:srgbClr val="FFFF00"/>
                    </a:highlight>
                  </a:rPr>
                  <a:t>L‘: </a:t>
                </a:r>
                <a:r>
                  <a:rPr lang="cs-CZ" sz="2000" b="1" dirty="0"/>
                  <a:t>při zapojení L‘ jednotek práce –&gt; největší svislá vzdálenost mezi funkcemi TR a </a:t>
                </a:r>
                <a14:m>
                  <m:oMath xmlns:m="http://schemas.openxmlformats.org/officeDocument/2006/math">
                    <m:sSub>
                      <m:sSubPr>
                        <m:ctrlPr>
                          <a:rPr lang="cs-CZ" sz="2000" b="1" i="1" dirty="0" smtClean="0">
                            <a:latin typeface="Cambria Math" panose="02040503050406030204" pitchFamily="18" charset="0"/>
                          </a:rPr>
                        </m:ctrlPr>
                      </m:sSubPr>
                      <m:e>
                        <m:r>
                          <a:rPr lang="cs-CZ" sz="2000" b="1" i="1" dirty="0" smtClean="0">
                            <a:latin typeface="Cambria Math" panose="02040503050406030204" pitchFamily="18" charset="0"/>
                          </a:rPr>
                          <m:t>𝑻</m:t>
                        </m:r>
                        <m:r>
                          <a:rPr lang="cs-CZ" sz="2000" b="1" i="1" dirty="0">
                            <a:latin typeface="Cambria Math" panose="02040503050406030204" pitchFamily="18" charset="0"/>
                          </a:rPr>
                          <m:t>𝑭𝑪</m:t>
                        </m:r>
                      </m:e>
                      <m:sub>
                        <m:r>
                          <a:rPr lang="cs-CZ" sz="2000" b="1" i="1" dirty="0">
                            <a:latin typeface="Cambria Math" panose="02040503050406030204" pitchFamily="18" charset="0"/>
                          </a:rPr>
                          <m:t>𝑳</m:t>
                        </m:r>
                      </m:sub>
                    </m:sSub>
                  </m:oMath>
                </a14:m>
                <a:r>
                  <a:rPr lang="cs-CZ" sz="2000" b="1" dirty="0"/>
                  <a:t>. </a:t>
                </a:r>
              </a:p>
            </p:txBody>
          </p:sp>
        </mc:Choice>
        <mc:Fallback xmlns="">
          <p:sp>
            <p:nvSpPr>
              <p:cNvPr id="8195" name="Text Placeholder 8194"/>
              <p:cNvSpPr>
                <a:spLocks noGrp="1" noRot="1" noChangeAspect="1" noMove="1" noResize="1" noEditPoints="1" noAdjustHandles="1" noChangeArrowheads="1" noChangeShapeType="1" noTextEdit="1"/>
              </p:cNvSpPr>
              <p:nvPr>
                <p:ph type="body" idx="1"/>
              </p:nvPr>
            </p:nvSpPr>
            <p:spPr>
              <a:xfrm>
                <a:off x="5707064" y="1325561"/>
                <a:ext cx="6315072" cy="5096504"/>
              </a:xfrm>
              <a:blipFill>
                <a:blip r:embed="rId3"/>
                <a:stretch>
                  <a:fillRect l="-2510" t="-4665" r="-676"/>
                </a:stretch>
              </a:blipFill>
            </p:spPr>
            <p:txBody>
              <a:bodyPr/>
              <a:lstStyle/>
              <a:p>
                <a:r>
                  <a:rPr lang="en-GB">
                    <a:noFill/>
                  </a:rPr>
                  <a:t> </a:t>
                </a:r>
              </a:p>
            </p:txBody>
          </p:sp>
        </mc:Fallback>
      </mc:AlternateContent>
      <p:sp>
        <p:nvSpPr>
          <p:cNvPr id="8196" name="Rectangles 8195"/>
          <p:cNvSpPr/>
          <p:nvPr/>
        </p:nvSpPr>
        <p:spPr>
          <a:xfrm>
            <a:off x="1524000" y="0"/>
            <a:ext cx="9144000" cy="0"/>
          </a:xfrm>
          <a:prstGeom prst="rect">
            <a:avLst/>
          </a:prstGeom>
          <a:noFill/>
          <a:ln w="9525">
            <a:noFill/>
          </a:ln>
        </p:spPr>
        <p:txBody>
          <a:bodyPr/>
          <a:lstStyle/>
          <a:p>
            <a:endParaRPr lang="en-US"/>
          </a:p>
        </p:txBody>
      </p:sp>
      <p:sp>
        <p:nvSpPr>
          <p:cNvPr id="8197" name="Rectangles 8196"/>
          <p:cNvSpPr/>
          <p:nvPr/>
        </p:nvSpPr>
        <p:spPr>
          <a:xfrm>
            <a:off x="1524000" y="0"/>
            <a:ext cx="9144000" cy="0"/>
          </a:xfrm>
          <a:prstGeom prst="rect">
            <a:avLst/>
          </a:prstGeom>
          <a:noFill/>
          <a:ln w="9525">
            <a:noFill/>
          </a:ln>
        </p:spPr>
        <p:txBody>
          <a:bodyPr/>
          <a:lstStyle/>
          <a:p>
            <a:endParaRPr lang="en-US"/>
          </a:p>
        </p:txBody>
      </p:sp>
      <p:pic>
        <p:nvPicPr>
          <p:cNvPr id="8198" name="Picture 8197" descr="Obr"/>
          <p:cNvPicPr>
            <a:picLocks noChangeAspect="1"/>
          </p:cNvPicPr>
          <p:nvPr/>
        </p:nvPicPr>
        <p:blipFill>
          <a:blip r:embed="rId4"/>
          <a:stretch>
            <a:fillRect/>
          </a:stretch>
        </p:blipFill>
        <p:spPr>
          <a:xfrm>
            <a:off x="169864" y="1098391"/>
            <a:ext cx="5537200" cy="5634193"/>
          </a:xfrm>
          <a:prstGeom prst="rect">
            <a:avLst/>
          </a:prstGeom>
          <a:noFill/>
          <a:ln w="9525">
            <a:noFill/>
          </a:ln>
        </p:spPr>
      </p:pic>
      <p:sp>
        <p:nvSpPr>
          <p:cNvPr id="8199" name="Text Box 8198"/>
          <p:cNvSpPr txBox="1"/>
          <p:nvPr/>
        </p:nvSpPr>
        <p:spPr>
          <a:xfrm>
            <a:off x="6527801" y="6308726"/>
            <a:ext cx="1368425" cy="366713"/>
          </a:xfrm>
          <a:prstGeom prst="rect">
            <a:avLst/>
          </a:prstGeom>
          <a:noFill/>
          <a:ln w="9525">
            <a:noFill/>
          </a:ln>
        </p:spPr>
        <p:txBody>
          <a:bodyPr>
            <a:spAutoFit/>
          </a:bodyPr>
          <a:lstStyle/>
          <a:p>
            <a:pPr>
              <a:spcBef>
                <a:spcPct val="50000"/>
              </a:spcBef>
            </a:pPr>
            <a:endParaRPr>
              <a:latin typeface="Arial" panose="020B0604020202020204" pitchFamily="34" charset="0"/>
            </a:endParaRPr>
          </a:p>
        </p:txBody>
      </p:sp>
      <p:sp>
        <p:nvSpPr>
          <p:cNvPr id="8200" name="Rectangles 8199"/>
          <p:cNvSpPr/>
          <p:nvPr/>
        </p:nvSpPr>
        <p:spPr>
          <a:xfrm>
            <a:off x="976314" y="1053796"/>
            <a:ext cx="3924300" cy="244475"/>
          </a:xfrm>
          <a:prstGeom prst="rect">
            <a:avLst/>
          </a:prstGeom>
          <a:noFill/>
          <a:ln w="9525">
            <a:noFill/>
          </a:ln>
        </p:spPr>
        <p:txBody>
          <a:bodyPr anchor="ctr" anchorCtr="0">
            <a:spAutoFit/>
          </a:bodyPr>
          <a:lstStyle/>
          <a:p>
            <a:r>
              <a:rPr sz="1000" b="1" dirty="0" err="1">
                <a:latin typeface="Arial" panose="020B0604020202020204" pitchFamily="34" charset="0"/>
              </a:rPr>
              <a:t>Optimální</a:t>
            </a:r>
            <a:r>
              <a:rPr sz="1000" b="1" dirty="0">
                <a:latin typeface="Arial" panose="020B0604020202020204" pitchFamily="34" charset="0"/>
              </a:rPr>
              <a:t> </a:t>
            </a:r>
            <a:r>
              <a:rPr sz="1000" b="1" dirty="0" err="1">
                <a:latin typeface="Arial" panose="020B0604020202020204" pitchFamily="34" charset="0"/>
              </a:rPr>
              <a:t>množství</a:t>
            </a:r>
            <a:r>
              <a:rPr sz="1000" b="1" dirty="0">
                <a:latin typeface="Arial" panose="020B0604020202020204" pitchFamily="34" charset="0"/>
              </a:rPr>
              <a:t> </a:t>
            </a:r>
            <a:r>
              <a:rPr sz="1000" b="1" dirty="0" err="1">
                <a:latin typeface="Arial" panose="020B0604020202020204" pitchFamily="34" charset="0"/>
              </a:rPr>
              <a:t>práce</a:t>
            </a:r>
            <a:r>
              <a:rPr sz="1000" b="1" dirty="0">
                <a:latin typeface="Arial" panose="020B0604020202020204" pitchFamily="34" charset="0"/>
              </a:rPr>
              <a:t> </a:t>
            </a:r>
            <a:r>
              <a:rPr sz="1000" b="1" dirty="0" err="1">
                <a:latin typeface="Arial" panose="020B0604020202020204" pitchFamily="34" charset="0"/>
              </a:rPr>
              <a:t>najímané</a:t>
            </a:r>
            <a:r>
              <a:rPr sz="1000" b="1" dirty="0">
                <a:latin typeface="Arial" panose="020B0604020202020204" pitchFamily="34" charset="0"/>
              </a:rPr>
              <a:t> </a:t>
            </a:r>
            <a:r>
              <a:rPr sz="1000" b="1" dirty="0" err="1">
                <a:latin typeface="Arial" panose="020B0604020202020204" pitchFamily="34" charset="0"/>
              </a:rPr>
              <a:t>firmou</a:t>
            </a:r>
            <a:r>
              <a:rPr sz="1000" b="1" dirty="0">
                <a:latin typeface="Arial" panose="020B0604020202020204" pitchFamily="34" charset="0"/>
              </a:rPr>
              <a:t> v </a:t>
            </a:r>
            <a:r>
              <a:rPr sz="1000" b="1" dirty="0" err="1">
                <a:latin typeface="Arial" panose="020B0604020202020204" pitchFamily="34" charset="0"/>
              </a:rPr>
              <a:t>krátkém</a:t>
            </a:r>
            <a:r>
              <a:rPr sz="1000" b="1" dirty="0">
                <a:latin typeface="Arial" panose="020B0604020202020204" pitchFamily="34" charset="0"/>
              </a:rPr>
              <a:t> </a:t>
            </a:r>
            <a:r>
              <a:rPr sz="1000" b="1" dirty="0" err="1">
                <a:latin typeface="Arial" panose="020B0604020202020204" pitchFamily="34" charset="0"/>
              </a:rPr>
              <a:t>období</a:t>
            </a:r>
            <a:endParaRPr sz="1000" b="1" dirty="0">
              <a:latin typeface="Arial" panose="020B0604020202020204" pitchFamily="34" charset="0"/>
            </a:endParaRPr>
          </a:p>
        </p:txBody>
      </p:sp>
      <p:sp>
        <p:nvSpPr>
          <p:cNvPr id="8202" name="Rectangles 8201"/>
          <p:cNvSpPr/>
          <p:nvPr/>
        </p:nvSpPr>
        <p:spPr>
          <a:xfrm>
            <a:off x="3388427" y="182561"/>
            <a:ext cx="822960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C0C0C0"/>
                  </a:outerShdw>
                </a:effectLst>
                <a:latin typeface="Tahoma" panose="020B0604030504040204" pitchFamily="34" charset="0"/>
              </a:defRPr>
            </a:lvl1pPr>
          </a:lstStyle>
          <a:p>
            <a:pPr lvl="0"/>
            <a:r>
              <a:rPr sz="2800" b="1" dirty="0">
                <a:solidFill>
                  <a:srgbClr val="C00000"/>
                </a:solidFill>
              </a:rPr>
              <a:t>1. DOKONALE KONKURENČNÍ TRH PRÁCE</a:t>
            </a:r>
          </a:p>
        </p:txBody>
      </p:sp>
    </p:spTree>
  </p:cSld>
  <p:clrMapOvr>
    <a:masterClrMapping/>
  </p:clrMapOvr>
  <p:transition/>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58735</TotalTime>
  <Words>6174</Words>
  <Application>Microsoft Office PowerPoint</Application>
  <PresentationFormat>Widescreen</PresentationFormat>
  <Paragraphs>450</Paragraphs>
  <Slides>43</Slides>
  <Notes>36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3" baseType="lpstr">
      <vt:lpstr>Aptos</vt:lpstr>
      <vt:lpstr>Arial</vt:lpstr>
      <vt:lpstr>Calibri</vt:lpstr>
      <vt:lpstr>Cambria Math</vt:lpstr>
      <vt:lpstr>Symbol</vt:lpstr>
      <vt:lpstr>Tahoma</vt:lpstr>
      <vt:lpstr>Times New Roman</vt:lpstr>
      <vt:lpstr>Wingdings</vt:lpstr>
      <vt:lpstr>1_Office Theme</vt:lpstr>
      <vt:lpstr>Equation.3</vt:lpstr>
      <vt:lpstr>Trh práce 2 Formování poptávky  DK a NDK trh práce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Drastichová Magdaléna</dc:creator>
  <cp:lastModifiedBy>Drastichová Magdaléna</cp:lastModifiedBy>
  <cp:revision>141</cp:revision>
  <dcterms:created xsi:type="dcterms:W3CDTF">2024-11-26T13:27:00Z</dcterms:created>
  <dcterms:modified xsi:type="dcterms:W3CDTF">2025-04-20T21:17:18Z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3BFEE9E094B848F1BB7145E70E006305_13</vt:lpwstr>
  </property>
  <property fmtid="{D5CDD505-2E9C-101B-9397-08002B2CF9AE}" pid="3" name="KSOProductBuildVer">
    <vt:lpwstr>1033-12.2.0.19805</vt:lpwstr>
  </property>
</Properties>
</file>