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92" r:id="rId3"/>
    <p:sldId id="293" r:id="rId4"/>
    <p:sldId id="266" r:id="rId5"/>
    <p:sldId id="259" r:id="rId6"/>
    <p:sldId id="294" r:id="rId7"/>
    <p:sldId id="290" r:id="rId8"/>
    <p:sldId id="265" r:id="rId9"/>
    <p:sldId id="267" r:id="rId10"/>
    <p:sldId id="268" r:id="rId11"/>
    <p:sldId id="269" r:id="rId12"/>
    <p:sldId id="277" r:id="rId13"/>
    <p:sldId id="271" r:id="rId14"/>
    <p:sldId id="270" r:id="rId15"/>
    <p:sldId id="272" r:id="rId16"/>
    <p:sldId id="273" r:id="rId17"/>
    <p:sldId id="276" r:id="rId18"/>
    <p:sldId id="274" r:id="rId19"/>
    <p:sldId id="275" r:id="rId20"/>
    <p:sldId id="278" r:id="rId21"/>
    <p:sldId id="279" r:id="rId22"/>
    <p:sldId id="280" r:id="rId23"/>
    <p:sldId id="281" r:id="rId24"/>
    <p:sldId id="282" r:id="rId25"/>
    <p:sldId id="283" r:id="rId26"/>
    <p:sldId id="26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58" d="100"/>
          <a:sy n="158" d="100"/>
        </p:scale>
        <p:origin x="134" y="3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A486A-48A8-4E9A-A70F-590B089F9853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7269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7188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1004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74157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557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90587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8224-079E-4092-9156-9A90A4AC9F40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94312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97795-0C27-40E2-86C7-020F5B99FC49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3415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7520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3641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D314B-520B-410A-B8D1-785858BC1492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0422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67E446-42F4-438B-8C5B-E1FF9FCDC323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4628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9650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1BDCC-45AB-4985-9378-5BBD82266E78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1294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812B67-009C-4E50-97DF-E65C96127BE0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1796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05111C-B395-4523-ABB0-A8DE752F8737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4894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5A688C8-5CB8-42B2-9F3C-A5104E3CCEAB}" type="slidenum">
              <a:rPr lang="cs-CZ" altLang="en-US" smtClean="0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8435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.pawliczek@mvso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B6EDD36-F32D-4853-9A4A-75A852E587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30595" y="1556792"/>
            <a:ext cx="5826719" cy="2016224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MANAGEMENT 1</a:t>
            </a:r>
            <a:br>
              <a:rPr lang="cs-CZ" altLang="en-US" b="1" dirty="0"/>
            </a:br>
            <a:r>
              <a:rPr lang="cs-CZ" altLang="en-US" b="1" dirty="0"/>
              <a:t>XMAN1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BEE5CCF-A85D-477A-90B4-66B01EF58C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1520" y="4005064"/>
            <a:ext cx="7511752" cy="1219200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Podmínky úspěšného zvládnutí předmětu – prezenční studium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0CF1BA2-A5D8-4876-974D-F54DE5EC5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476672"/>
            <a:ext cx="6715473" cy="1283866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1.	ÚVOD DO MANAGEMENTU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3D1A2EC-E0EB-42F8-AF0D-9462ABF263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844824"/>
            <a:ext cx="7075512" cy="4632176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Základní pojmy managementu – manažer, management, funkce managementu a manažera, účinnost a efektivita manažerské práce.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Základní zaměření činnosti manažera, dovednosti manažera.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Teorie vědeckého řízení – základní principy managementu podle Taylora.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Baťova soustava řízení.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DA54A51-D10D-407A-BEAC-27752A726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2.	PLÁNOVÁNÍ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9DFD894-E372-4E15-8519-EC3B36B31D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2514600"/>
            <a:ext cx="6855296" cy="3468688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Proces plánování, logika plánovacího procesu.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plánů.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Postup plánování.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Management podle cílů (MBO), pravidlo SMART.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45F1563-1504-4070-9BBF-036C95F52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3.	 ŘÍZENÍ ČASU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16BCBAD-FA65-4EC5-AFC4-D0F3EF77DA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2590800"/>
            <a:ext cx="6984776" cy="41148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Time Management I až IV generace.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Eliminace časových ztrát.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Manažerské techniky řízení času.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Znaky špatného řízení času, analýza využití času, hledání největších časových ztrát, nástroje plánování času.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8F56DA0-6A3D-4BD9-95AC-BE979540F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4.	ROZHODOVÁNÍ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6ADDCD4-685B-462B-90E7-19E8A158EF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3048000"/>
            <a:ext cx="6768752" cy="3011488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Rozhodovací proces.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problémů a rozhodování, podmínky pro rozhodování.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Styly rozhodování.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Situační analýza.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7B7E93C-F641-4C6A-B94E-4DA5B98E6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5.	ORGANIZOVÁNÍ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73F0B8E-F034-454C-9938-249F73089B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438400"/>
            <a:ext cx="7223720" cy="4114800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Organizování, organizační struktura, formální a neformální organizace, účel organizování, rozpětí managementu.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Základní organizační struktury – funkcionální, divizní, maticová a moderní organizační struktury.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Centralizace – decentralizace.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Teorie evoluce a revoluce ve vývoji 	organizace (podle </a:t>
            </a:r>
            <a:r>
              <a:rPr lang="cs-CZ" altLang="en-US" sz="2800" dirty="0" err="1"/>
              <a:t>Greinera</a:t>
            </a:r>
            <a:r>
              <a:rPr lang="cs-CZ" altLang="en-US" sz="2800" dirty="0"/>
              <a:t>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556CED2-070F-4D39-9C2A-9F98A6187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6.	VEDENÍ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2CEDC32-3D34-4823-A956-88B714B678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2362200"/>
            <a:ext cx="8574088" cy="3163888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Podstata a charakteristika vůdcovství.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Teorie chování.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Manažerská mřížka.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Situační model vůdcovství (</a:t>
            </a:r>
            <a:r>
              <a:rPr lang="cs-CZ" altLang="en-US" sz="2800" dirty="0" err="1"/>
              <a:t>Hersey</a:t>
            </a:r>
            <a:r>
              <a:rPr lang="cs-CZ" altLang="en-US" sz="2800" dirty="0"/>
              <a:t> - </a:t>
            </a:r>
            <a:r>
              <a:rPr lang="cs-CZ" altLang="en-US" sz="2800" dirty="0" err="1"/>
              <a:t>Blanchardův</a:t>
            </a:r>
            <a:r>
              <a:rPr lang="cs-CZ" altLang="en-US" sz="2800" dirty="0"/>
              <a:t>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DF65948-C46C-45B2-BC58-FD9AD0B5EB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7.	KONTROLOVÁNÍ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2FCBB18-F873-4ADB-9ED4-0B8D9ABF0E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743200"/>
            <a:ext cx="8650288" cy="3011488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Kontrola, přístupy ke kontrole.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Kontrolní proces.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kontroly.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Současné problémy ovlivňující kontrolu.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C92C811-498B-434C-B97F-2FBE11A97F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6696745" cy="1283866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8.	ŘÍZENÍ LIDSKÝCH ZDROJŮ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F02261A-E944-4A58-B5B6-BAA509A186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132856"/>
            <a:ext cx="7511752" cy="4420344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Proces řízení lidských zdrojů.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Přijímání pracovníků do organizace – plánování, nábor, výběr, uvedení, školení, adaptace).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Péče o pracovníky v rámci pracovního poměru - řízení výkonu, hodnocení, odměňování, rozvoj kariéry a vzdělávání.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Propuštění pracovníků z organizace (v kontextu společenské odpovědnosti – CSR).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246385F-FB18-4627-9852-7C22EA48C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9.	OPERATIVNÍ ŘÍZENÍ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AD32BB4-1267-46C1-BA7C-8674DCF701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2362200"/>
            <a:ext cx="7299920" cy="4114800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Operační management – definice, úkoly.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Kořeny operačního managementu, typy organizací, klasifikace operací.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Systémy analýzy operací.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Operační management jako transformační proces.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763401E-8E24-4EA4-8CE1-7648BDED77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10.	KOMUNIKOVÁNÍ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D388F8A-AC8E-4338-AB30-4C3A65DE6E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362200"/>
            <a:ext cx="7075512" cy="4114800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Interpersonální komunikace, komunikační model.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Verbální a neverbální komunikace.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Bariéry efektivní interpersonální komunikace.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komunikací, komunikační sítě v organizacích.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05E10E87-149B-4DCC-8E19-BC02BFB184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591319"/>
              </p:ext>
            </p:extLst>
          </p:nvPr>
        </p:nvGraphicFramePr>
        <p:xfrm>
          <a:off x="755576" y="116632"/>
          <a:ext cx="5904656" cy="6702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241">
                  <a:extLst>
                    <a:ext uri="{9D8B030D-6E8A-4147-A177-3AD203B41FA5}">
                      <a16:colId xmlns:a16="http://schemas.microsoft.com/office/drawing/2014/main" val="895294759"/>
                    </a:ext>
                  </a:extLst>
                </a:gridCol>
                <a:gridCol w="545383">
                  <a:extLst>
                    <a:ext uri="{9D8B030D-6E8A-4147-A177-3AD203B41FA5}">
                      <a16:colId xmlns:a16="http://schemas.microsoft.com/office/drawing/2014/main" val="1892031953"/>
                    </a:ext>
                  </a:extLst>
                </a:gridCol>
                <a:gridCol w="4832032">
                  <a:extLst>
                    <a:ext uri="{9D8B030D-6E8A-4147-A177-3AD203B41FA5}">
                      <a16:colId xmlns:a16="http://schemas.microsoft.com/office/drawing/2014/main" val="3761824159"/>
                    </a:ext>
                  </a:extLst>
                </a:gridCol>
              </a:tblGrid>
              <a:tr h="69626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Harmonogram předmětu „XMAN1“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Letní semestr 2022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567141"/>
                  </a:ext>
                </a:extLst>
              </a:tr>
              <a:tr h="816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Týden semest.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Datum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Přednáška (prezenčně B3.073) St 9:45 – 11:15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3590253071"/>
                  </a:ext>
                </a:extLst>
              </a:tr>
              <a:tr h="709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16.2.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Úvod do managementu (P01)</a:t>
                      </a:r>
                    </a:p>
                    <a:p>
                      <a:pPr marR="13335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590" algn="l"/>
                        </a:tabLst>
                      </a:pPr>
                      <a:r>
                        <a:rPr lang="cs-CZ" sz="1200">
                          <a:effectLst/>
                        </a:rPr>
                        <a:t>Úvod do předmětu, obsah, podmínky. Historie (P02)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994368045"/>
                  </a:ext>
                </a:extLst>
              </a:tr>
              <a:tr h="382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23. 2.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Plánování (P03) + přednáška ředitele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1535925616"/>
                  </a:ext>
                </a:extLst>
              </a:tr>
              <a:tr h="348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Organizování (P04)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2619103095"/>
                  </a:ext>
                </a:extLst>
              </a:tr>
              <a:tr h="348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9. 3.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i="1" dirty="0">
                          <a:effectLst/>
                        </a:rPr>
                        <a:t>Nekoná se – samostudium </a:t>
                      </a:r>
                      <a:endParaRPr lang="cs-CZ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82853365"/>
                  </a:ext>
                </a:extLst>
              </a:tr>
              <a:tr h="382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16. 3.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Rozhodování (P05)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3486437389"/>
                  </a:ext>
                </a:extLst>
              </a:tr>
              <a:tr h="382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23. 3.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Vedení (P06)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825008042"/>
                  </a:ext>
                </a:extLst>
              </a:tr>
              <a:tr h="382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30. 3.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Kontrolování (P07)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1679364219"/>
                  </a:ext>
                </a:extLst>
              </a:tr>
              <a:tr h="348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6. 4.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i="1" dirty="0">
                          <a:effectLst/>
                        </a:rPr>
                        <a:t>Nekoná se – International </a:t>
                      </a:r>
                      <a:r>
                        <a:rPr lang="cs-CZ" sz="1200" i="1" dirty="0" err="1">
                          <a:effectLst/>
                        </a:rPr>
                        <a:t>Week</a:t>
                      </a:r>
                      <a:r>
                        <a:rPr lang="cs-CZ" sz="1200" i="1" dirty="0">
                          <a:effectLst/>
                        </a:rPr>
                        <a:t> </a:t>
                      </a:r>
                      <a:endParaRPr lang="cs-CZ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3908443102"/>
                  </a:ext>
                </a:extLst>
              </a:tr>
              <a:tr h="382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13. 4.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Operativní řízení (P08, P08b)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3199219657"/>
                  </a:ext>
                </a:extLst>
              </a:tr>
              <a:tr h="382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20. 4.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Komunikování (P09)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548312541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27. 4.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Úvod do řízení lidských zdrojů (P10b), řízení času – Time Management (P10)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1036793087"/>
                  </a:ext>
                </a:extLst>
              </a:tr>
              <a:tr h="348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4. 5.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Úvod do strategického řízení (P11)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3262012739"/>
                  </a:ext>
                </a:extLst>
              </a:tr>
              <a:tr h="382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711325" algn="r"/>
                        </a:tabLst>
                      </a:pPr>
                      <a:r>
                        <a:rPr lang="cs-CZ" sz="1200">
                          <a:effectLst/>
                        </a:rPr>
                        <a:t>11. 5.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Úvod do podnikání, konkurence (P12)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990" marR="41990" marT="0" marB="0" anchor="ctr"/>
                </a:tc>
                <a:extLst>
                  <a:ext uri="{0D108BD9-81ED-4DB2-BD59-A6C34878D82A}">
                    <a16:rowId xmlns:a16="http://schemas.microsoft.com/office/drawing/2014/main" val="1227419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88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A2AE1C8-B813-4A2C-AF9A-15943EE7A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/>
              <a:t>11.	 STRATEGICKÉ ŘÍZENÍ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07591B8-164B-4D28-AF98-5F5DAF6EAC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2743200"/>
            <a:ext cx="8574088" cy="2630488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Proces strategického managementu.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SWOT analýza a analýza SLEPTE.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Generování strategií.</a:t>
            </a:r>
          </a:p>
          <a:p>
            <a:pPr marL="609600" indent="-60960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 err="1"/>
              <a:t>Balanced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Scorecard</a:t>
            </a:r>
            <a:r>
              <a:rPr lang="cs-CZ" altLang="en-US" sz="2800" dirty="0"/>
              <a:t> (BSC).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9D79244-9725-4534-A40D-6670ACDA1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12.	 PODNIKÁNÍ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8702327-36F0-42DB-A851-3268C7530C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2438400"/>
            <a:ext cx="7128792" cy="4114800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Teorie podnikání, základní přístupy.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Typy podnikání, cíle podnikání.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Podnikatel – definice, podnikatel a zákony, podnikatel versus zaměstnanecký poměr, faktory ovlivňující rozhodnutí začít podnikat.</a:t>
            </a:r>
          </a:p>
          <a:p>
            <a:pPr marL="514350" indent="-51435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Společensky odpovědné podnikání, koncept CSR.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650ECF0-2993-4890-A2ED-49A74AEB01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13.	KONKURENCE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CA23F6C-63FA-45F8-B721-3AA40AC513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743200"/>
            <a:ext cx="8650288" cy="2630488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 err="1"/>
              <a:t>Porterův</a:t>
            </a:r>
            <a:r>
              <a:rPr lang="cs-CZ" altLang="en-US" sz="2800" dirty="0"/>
              <a:t> model konkurenčních sil.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Benchmarking.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Klastry.</a:t>
            </a:r>
          </a:p>
          <a:p>
            <a:pPr marL="514350" indent="-514350" eaLnBrk="1" hangingPunct="1">
              <a:buFont typeface="Wingdings" panose="05000000000000000000" pitchFamily="2" charset="2"/>
              <a:buAutoNum type="arabicPeriod"/>
            </a:pPr>
            <a:r>
              <a:rPr lang="cs-CZ" altLang="en-US" sz="2800" dirty="0"/>
              <a:t>Aliance.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6BCD3F4-995A-4B37-B707-D109D23DE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5877272" cy="1143000"/>
          </a:xfrm>
        </p:spPr>
        <p:txBody>
          <a:bodyPr/>
          <a:lstStyle/>
          <a:p>
            <a:pPr algn="ctr" eaLnBrk="1" hangingPunct="1"/>
            <a:r>
              <a:rPr lang="cs-CZ" altLang="en-US" sz="5400" b="1" dirty="0"/>
              <a:t>TERMÍNOVNÍK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C9BC7FB-F55E-4B39-A743-E9752A22CF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2420888"/>
            <a:ext cx="7380312" cy="4437112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cs-CZ" altLang="en-US" sz="2400" b="1" dirty="0" err="1">
                <a:solidFill>
                  <a:schemeClr val="hlink"/>
                </a:solidFill>
              </a:rPr>
              <a:t>Předtermín</a:t>
            </a:r>
            <a:r>
              <a:rPr lang="cs-CZ" altLang="en-US" sz="2400" b="1" dirty="0"/>
              <a:t>: bude vypsán v zápočtovém týdnu (11.5.)</a:t>
            </a:r>
          </a:p>
          <a:p>
            <a:pPr lvl="1" eaLnBrk="1" hangingPunct="1">
              <a:lnSpc>
                <a:spcPct val="90000"/>
              </a:lnSpc>
            </a:pPr>
            <a:endParaRPr lang="cs-CZ" altLang="en-US" sz="2400" b="1" dirty="0"/>
          </a:p>
          <a:p>
            <a:pPr lvl="1" eaLnBrk="1" hangingPunct="1">
              <a:lnSpc>
                <a:spcPct val="90000"/>
              </a:lnSpc>
            </a:pPr>
            <a:r>
              <a:rPr lang="cs-CZ" altLang="en-US" sz="2400" b="1" dirty="0">
                <a:solidFill>
                  <a:schemeClr val="hlink"/>
                </a:solidFill>
              </a:rPr>
              <a:t>Řádné termíny</a:t>
            </a:r>
            <a:r>
              <a:rPr lang="cs-CZ" altLang="en-US" sz="2400" b="1" dirty="0"/>
              <a:t>: středy v termínech přednášek, 18.5. do 22.6. </a:t>
            </a:r>
          </a:p>
          <a:p>
            <a:pPr lvl="1" eaLnBrk="1" hangingPunct="1">
              <a:lnSpc>
                <a:spcPct val="90000"/>
              </a:lnSpc>
            </a:pPr>
            <a:endParaRPr lang="cs-CZ" altLang="en-US" sz="2400" b="1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cs-CZ" altLang="en-US" sz="2400" b="1" dirty="0"/>
              <a:t>(budou vypsány v dostatečném množství v IS MVŠO).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7F63F35-E909-4AA8-98B0-B22D1F039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sz="5400" b="1" dirty="0"/>
              <a:t>HODNOCENÍ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5E55277-74F6-4ABF-A87A-36A613CAE3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988840"/>
            <a:ext cx="8991600" cy="4495800"/>
          </a:xfrm>
        </p:spPr>
        <p:txBody>
          <a:bodyPr/>
          <a:lstStyle/>
          <a:p>
            <a:pPr eaLnBrk="1" hangingPunct="1"/>
            <a:r>
              <a:rPr lang="cs-CZ" altLang="en-US" sz="2800" b="1" dirty="0"/>
              <a:t>Celkové hodnocení – (známka) body: </a:t>
            </a:r>
          </a:p>
          <a:p>
            <a:pPr marL="0" indent="0" eaLnBrk="1" hangingPunct="1">
              <a:buNone/>
            </a:pPr>
            <a:r>
              <a:rPr lang="cs-CZ" altLang="en-US" sz="2800" b="1" dirty="0"/>
              <a:t>	(1) </a:t>
            </a:r>
            <a:r>
              <a:rPr lang="cs-CZ" altLang="en-US" sz="2800" b="1" dirty="0">
                <a:solidFill>
                  <a:schemeClr val="hlink"/>
                </a:solidFill>
              </a:rPr>
              <a:t>100-91</a:t>
            </a:r>
            <a:r>
              <a:rPr lang="cs-CZ" altLang="en-US" sz="2800" b="1" dirty="0"/>
              <a:t>, (2) </a:t>
            </a:r>
            <a:r>
              <a:rPr lang="cs-CZ" altLang="en-US" sz="2800" b="1" dirty="0">
                <a:solidFill>
                  <a:schemeClr val="hlink"/>
                </a:solidFill>
              </a:rPr>
              <a:t>75-90</a:t>
            </a:r>
            <a:r>
              <a:rPr lang="cs-CZ" altLang="en-US" sz="2800" b="1" dirty="0"/>
              <a:t>, (3) </a:t>
            </a:r>
            <a:r>
              <a:rPr lang="cs-CZ" altLang="en-US" sz="2800" b="1" dirty="0">
                <a:solidFill>
                  <a:schemeClr val="hlink"/>
                </a:solidFill>
              </a:rPr>
              <a:t>65-74</a:t>
            </a:r>
            <a:r>
              <a:rPr lang="cs-CZ" altLang="en-US" sz="2800" b="1" dirty="0"/>
              <a:t>, (4) </a:t>
            </a:r>
            <a:r>
              <a:rPr lang="cs-CZ" altLang="en-US" sz="2800" b="1" dirty="0">
                <a:solidFill>
                  <a:schemeClr val="hlink"/>
                </a:solidFill>
              </a:rPr>
              <a:t>&lt;65</a:t>
            </a:r>
            <a:endParaRPr lang="cs-CZ" altLang="en-US" sz="2800" b="1" dirty="0"/>
          </a:p>
          <a:p>
            <a:pPr eaLnBrk="1" hangingPunct="1"/>
            <a:endParaRPr lang="cs-CZ" altLang="en-US" b="1" dirty="0">
              <a:solidFill>
                <a:schemeClr val="hlink"/>
              </a:solidFill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016C599-4EA5-4106-B319-C97FEA27A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305358"/>
              </p:ext>
            </p:extLst>
          </p:nvPr>
        </p:nvGraphicFramePr>
        <p:xfrm>
          <a:off x="323528" y="3212976"/>
          <a:ext cx="7056783" cy="3035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8943">
                  <a:extLst>
                    <a:ext uri="{9D8B030D-6E8A-4147-A177-3AD203B41FA5}">
                      <a16:colId xmlns:a16="http://schemas.microsoft.com/office/drawing/2014/main" val="2048330435"/>
                    </a:ext>
                  </a:extLst>
                </a:gridCol>
                <a:gridCol w="3046797">
                  <a:extLst>
                    <a:ext uri="{9D8B030D-6E8A-4147-A177-3AD203B41FA5}">
                      <a16:colId xmlns:a16="http://schemas.microsoft.com/office/drawing/2014/main" val="2056569934"/>
                    </a:ext>
                  </a:extLst>
                </a:gridCol>
                <a:gridCol w="1298786">
                  <a:extLst>
                    <a:ext uri="{9D8B030D-6E8A-4147-A177-3AD203B41FA5}">
                      <a16:colId xmlns:a16="http://schemas.microsoft.com/office/drawing/2014/main" val="1418363399"/>
                    </a:ext>
                  </a:extLst>
                </a:gridCol>
                <a:gridCol w="992257">
                  <a:extLst>
                    <a:ext uri="{9D8B030D-6E8A-4147-A177-3AD203B41FA5}">
                      <a16:colId xmlns:a16="http://schemas.microsoft.com/office/drawing/2014/main" val="2849492319"/>
                    </a:ext>
                  </a:extLst>
                </a:gridCol>
              </a:tblGrid>
              <a:tr h="5705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Požadavek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Kritérium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Termín splnění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Váha pro celkové hodnocení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extLst>
                  <a:ext uri="{0D108BD9-81ED-4DB2-BD59-A6C34878D82A}">
                    <a16:rowId xmlns:a16="http://schemas.microsoft.com/office/drawing/2014/main" val="2070296808"/>
                  </a:ext>
                </a:extLst>
              </a:tr>
              <a:tr h="182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Aktivní účast na výuce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Účast dle prezenční listiny (min 80 </a:t>
                      </a:r>
                      <a:r>
                        <a:rPr lang="pl-PL" sz="1000">
                          <a:effectLst/>
                        </a:rPr>
                        <a:t>%</a:t>
                      </a:r>
                      <a:r>
                        <a:rPr lang="cs-CZ" sz="1000">
                          <a:effectLst/>
                        </a:rPr>
                        <a:t>)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Průběžně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15 %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extLst>
                  <a:ext uri="{0D108BD9-81ED-4DB2-BD59-A6C34878D82A}">
                    <a16:rowId xmlns:a16="http://schemas.microsoft.com/office/drawing/2014/main" val="4067051893"/>
                  </a:ext>
                </a:extLst>
              </a:tr>
              <a:tr h="764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Dotazníkové šetření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Aktivní účast na dotazníkovém šetření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Průběžně, nejpozději do zápočtového období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10 %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extLst>
                  <a:ext uri="{0D108BD9-81ED-4DB2-BD59-A6C34878D82A}">
                    <a16:rowId xmlns:a16="http://schemas.microsoft.com/office/drawing/2014/main" val="2985845136"/>
                  </a:ext>
                </a:extLst>
              </a:tr>
              <a:tr h="764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Plnění zadaných úkolů 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 dirty="0">
                          <a:effectLst/>
                        </a:rPr>
                        <a:t>Dodržení zadaných termínů, kvalita výstupů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 b="1" dirty="0">
                          <a:solidFill>
                            <a:srgbClr val="243F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(Referát)</a:t>
                      </a:r>
                      <a:endParaRPr lang="cs-CZ" sz="900" b="1" dirty="0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Průběžně, nejpozději do zápočtového období 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10 %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extLst>
                  <a:ext uri="{0D108BD9-81ED-4DB2-BD59-A6C34878D82A}">
                    <a16:rowId xmlns:a16="http://schemas.microsoft.com/office/drawing/2014/main" val="1233190134"/>
                  </a:ext>
                </a:extLst>
              </a:tr>
              <a:tr h="376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Zápočtový test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Úspěšné absolvování závěrečné písemné práce (testu) s úspěšností nejméně 70 %.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Zápočtové období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25 %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extLst>
                  <a:ext uri="{0D108BD9-81ED-4DB2-BD59-A6C34878D82A}">
                    <a16:rowId xmlns:a16="http://schemas.microsoft.com/office/drawing/2014/main" val="3197000983"/>
                  </a:ext>
                </a:extLst>
              </a:tr>
              <a:tr h="376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Ústní zkouška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Úspěšné absolvování závěrečné ústní zkoušky s úspěšností nejméně 70 %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>
                          <a:effectLst/>
                        </a:rPr>
                        <a:t>Zkouškové období</a:t>
                      </a:r>
                      <a:endParaRPr lang="cs-CZ" sz="900" b="1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</a:pPr>
                      <a:r>
                        <a:rPr lang="cs-CZ" sz="1000" dirty="0">
                          <a:effectLst/>
                        </a:rPr>
                        <a:t>40 %</a:t>
                      </a:r>
                      <a:endParaRPr lang="cs-CZ" sz="900" b="1" dirty="0">
                        <a:solidFill>
                          <a:srgbClr val="243F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185" marR="64185" marT="0" marB="0"/>
                </a:tc>
                <a:extLst>
                  <a:ext uri="{0D108BD9-81ED-4DB2-BD59-A6C34878D82A}">
                    <a16:rowId xmlns:a16="http://schemas.microsoft.com/office/drawing/2014/main" val="378987978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03CEC55-E51E-449D-B26D-30281F82D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381000"/>
            <a:ext cx="684076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en-US" sz="4800" b="1" dirty="0"/>
              <a:t>KONZULTAČNÍ HODINY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E0C9E68-5F8C-4308-8819-B737EAA860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2743200"/>
            <a:ext cx="7227912" cy="3048000"/>
          </a:xfrm>
        </p:spPr>
        <p:txBody>
          <a:bodyPr/>
          <a:lstStyle/>
          <a:p>
            <a:pPr eaLnBrk="1" hangingPunct="1"/>
            <a:r>
              <a:rPr lang="cs-CZ" altLang="en-US" sz="2800" dirty="0"/>
              <a:t>Pro kolegy: pondělí 8–11 hod (preferenčně on-line přes MS </a:t>
            </a:r>
            <a:r>
              <a:rPr lang="cs-CZ" altLang="en-US" sz="2800" dirty="0" err="1"/>
              <a:t>Teams</a:t>
            </a:r>
            <a:r>
              <a:rPr lang="cs-CZ" altLang="en-US" sz="2800" dirty="0"/>
              <a:t>).</a:t>
            </a:r>
          </a:p>
          <a:p>
            <a:pPr eaLnBrk="1" hangingPunct="1"/>
            <a:r>
              <a:rPr lang="cs-CZ" altLang="en-US" sz="2800" dirty="0"/>
              <a:t>Pro studenty: středa 11:30–14:30 hod (prezenčně nebo on-line přes MS </a:t>
            </a:r>
            <a:r>
              <a:rPr lang="cs-CZ" altLang="en-US" sz="2800" dirty="0" err="1"/>
              <a:t>Teams</a:t>
            </a:r>
            <a:r>
              <a:rPr lang="cs-CZ" altLang="en-US" sz="2800" dirty="0"/>
              <a:t>).</a:t>
            </a:r>
          </a:p>
          <a:p>
            <a:pPr eaLnBrk="1" hangingPunct="1"/>
            <a:r>
              <a:rPr lang="cs-CZ" altLang="en-US" sz="2800" dirty="0"/>
              <a:t>Individuální konzultace dohodou.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6F3A347-BCD4-4E86-986F-279A33DAEA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32656"/>
            <a:ext cx="6795864" cy="884956"/>
          </a:xfrm>
        </p:spPr>
        <p:txBody>
          <a:bodyPr/>
          <a:lstStyle/>
          <a:p>
            <a:pPr algn="ctr" eaLnBrk="1" hangingPunct="1"/>
            <a:r>
              <a:rPr lang="cs-CZ" altLang="en-US" b="1" dirty="0">
                <a:solidFill>
                  <a:schemeClr val="accent2">
                    <a:lumMod val="75000"/>
                  </a:schemeClr>
                </a:solidFill>
              </a:rPr>
              <a:t>UPOZORNĚNÍ - písemné práce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C7C5606-0A26-4C27-89A7-3E7F55EDD5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2204864"/>
            <a:ext cx="7299920" cy="40070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en-US" sz="2800" dirty="0"/>
              <a:t>Veškeré písemné práce budou podrobeny testování na plagiát – SW je součástí IS MVŠO.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en-US" sz="2800" dirty="0"/>
              <a:t>V případě zjištění opisování (nejenom tímto nástrojem) bude zahájeno se studentem disciplinární řízení, které může skončit velmi nepříjemným závěrem.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en-US" sz="2800" dirty="0"/>
              <a:t>Tolerované množství použití (citovaných) cizích textů je 15 %.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505CB53-4770-4485-A31A-7B31CCAE97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1" y="228600"/>
            <a:ext cx="5877272" cy="1531938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NEJČASTĚJŠÍ CHYBY</a:t>
            </a:r>
            <a:br>
              <a:rPr lang="cs-CZ" altLang="en-US" b="1" dirty="0"/>
            </a:br>
            <a:r>
              <a:rPr lang="cs-CZ" altLang="en-US" b="1" dirty="0"/>
              <a:t>A PROBLÉMY (1)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570B444-E7DE-4422-A25F-B2BA08A458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7151712" cy="46116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Nedodržení rozsahu.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Překročení rozsahu.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Chybí citace (odkazy) v textu.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„Seznam použitých zdrojů“ není podle normy ISO 690 (skripta).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Jsou uváděny i nepoužité zdroje.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Nejsou uváděny všechny zdroje (včetně těch, které byly citovány v textu).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U WWW serverů chybí datování.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Není specifikováno téma (cíl).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C0AA7F3-FA0F-4A0D-A0AA-F0B747775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1" y="304800"/>
            <a:ext cx="6025480" cy="1455738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NEJČASTĚJŠÍ CHYBY</a:t>
            </a:r>
            <a:br>
              <a:rPr lang="cs-CZ" altLang="en-US" b="1" dirty="0"/>
            </a:br>
            <a:r>
              <a:rPr lang="cs-CZ" altLang="en-US" b="1" dirty="0"/>
              <a:t>A PROBLÉMY (2)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BC8B8DF-42A2-4805-B7E9-2F215C8895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729992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Esej/referát je hodně volný útvar – výpisky z učebnic (zdrojů), případně poznámky pro přípravu ke zkoušce to však nesplňují.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Jednopísmenkové spojky a předložky </a:t>
            </a:r>
            <a:br>
              <a:rPr lang="cs-CZ" altLang="en-US" sz="2800" dirty="0"/>
            </a:br>
            <a:r>
              <a:rPr lang="cs-CZ" altLang="en-US" sz="2800" dirty="0"/>
              <a:t>na konci řádku.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Text není zarovnán do bloků.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U obr., tab., grafů… chybí nebo je chybně umístěna legenda (popis) a chybí odkazy na zdroj, odkud převzato.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Nadpisy kapitol a odstavců se vyskytují </a:t>
            </a:r>
            <a:br>
              <a:rPr lang="cs-CZ" altLang="en-US" sz="2800" dirty="0"/>
            </a:br>
            <a:r>
              <a:rPr lang="cs-CZ" altLang="en-US" sz="2800" dirty="0"/>
              <a:t>na předchozí stránce.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6BFBF76-AA90-462C-8C32-65F87A338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1" y="228600"/>
            <a:ext cx="5796880" cy="1531938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NEJČASTĚJŠÍ CHYBY</a:t>
            </a:r>
            <a:br>
              <a:rPr lang="cs-CZ" altLang="en-US" b="1" dirty="0"/>
            </a:br>
            <a:r>
              <a:rPr lang="cs-CZ" altLang="en-US" b="1" dirty="0"/>
              <a:t>A PROBLÉMY (3)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9A201AB-1E82-45C5-B341-1AB0367B40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745232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Student se domnívá, že vyučující text nebude číst!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Odkazy (citace) v textu nejsou jednotné.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Podvody studentů – předložení cizích prací (muži v ženském rodu, nápadně shodné texty – dle testu na </a:t>
            </a:r>
            <a:r>
              <a:rPr lang="cs-CZ" altLang="en-US" sz="2800" dirty="0" err="1"/>
              <a:t>plagiaci</a:t>
            </a:r>
            <a:r>
              <a:rPr lang="cs-CZ" altLang="en-US" sz="2800" dirty="0"/>
              <a:t> lze určit i původ, obr., literatura…).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Použití nevhodných (zapovězených) zdrojů – WIKIPEDIA (otevřené encyklopedie obecně, blogy, </a:t>
            </a:r>
            <a:r>
              <a:rPr lang="cs-CZ" altLang="en-US" sz="2800" dirty="0" err="1"/>
              <a:t>facebook</a:t>
            </a:r>
            <a:r>
              <a:rPr lang="cs-CZ" altLang="en-US" sz="2800" dirty="0"/>
              <a:t>…), www servery SEMINARKY, DIPLOMKY, MATURITA…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21F1D-DFA4-4C1A-A02A-0FDE6FF61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</a:t>
            </a:r>
            <a:endParaRPr lang="en-US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01DB056-5769-40E5-8337-478B8DA3F1D7}"/>
              </a:ext>
            </a:extLst>
          </p:cNvPr>
          <p:cNvSpPr/>
          <p:nvPr/>
        </p:nvSpPr>
        <p:spPr>
          <a:xfrm>
            <a:off x="539552" y="2420888"/>
            <a:ext cx="6912768" cy="3195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Cílem předmětu je seznámit studenty s pojetím, fungováním a praxí managementu a manažera jako takového. Po absolvování předmětu student aktivně ovládá základní manažerské činnosti a umí k nim využívat vybrané manažerské nástroje. Student je schopen naplánovat projekt a ten následně zrealizovat s využitím základních manažerských principů v každé fázi realizace.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Zápočet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zpracování případových studií, prezentace aktuality z oblasti managementu, účast na cvičení.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Zkouška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písemná příprava + ústní zkouška.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9091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665C15F-193F-415E-A893-D5068BBD5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1" y="304800"/>
            <a:ext cx="5949280" cy="1455738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NEJČASTĚJŠÍ CHYBY</a:t>
            </a:r>
            <a:br>
              <a:rPr lang="cs-CZ" altLang="en-US" b="1" dirty="0"/>
            </a:br>
            <a:r>
              <a:rPr lang="cs-CZ" altLang="en-US" b="1" dirty="0"/>
              <a:t>A PROBLÉMY (4)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279576C-2128-4453-8CF2-B74DF714F6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905000"/>
            <a:ext cx="7524328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Předložení zcela opsaných (stažených) prací – některé se již řešily i disciplinárně.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Množství gramatických chyb a překlepů.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Používání nespisovných a hovorových výrazů  v akademickém textu.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Nevhodná dělení na koncích řádků (číslovka od jednotky, příp. předmětu, ISBN, jméno, datum…).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Chybí formální náležitosti (předepsaný kontaktní e-mail…).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BC59B7E-CCF1-4E21-8093-20F9A77E7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KONTAKT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90F99F7-90DD-41A0-AFEE-EC7B45D95C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3200400"/>
            <a:ext cx="6698704" cy="2097088"/>
          </a:xfrm>
        </p:spPr>
        <p:txBody>
          <a:bodyPr>
            <a:normAutofit lnSpcReduction="10000"/>
          </a:bodyPr>
          <a:lstStyle/>
          <a:p>
            <a:pPr algn="ctr" eaLnBrk="1" hangingPunct="1"/>
            <a:r>
              <a:rPr lang="cs-CZ" altLang="en-US" sz="2800" u="sng" dirty="0">
                <a:solidFill>
                  <a:schemeClr val="hlink"/>
                </a:solidFill>
              </a:rPr>
              <a:t>adam</a:t>
            </a:r>
            <a:r>
              <a:rPr lang="cs-CZ" altLang="en-US" sz="2800" u="sng" dirty="0">
                <a:solidFill>
                  <a:schemeClr val="hlink"/>
                </a:solidFill>
                <a:hlinkClick r:id="rId2"/>
              </a:rPr>
              <a:t>.pawliczek@mvso.cz</a:t>
            </a:r>
            <a:endParaRPr lang="cs-CZ" altLang="en-US" sz="2800" u="sng" dirty="0">
              <a:solidFill>
                <a:schemeClr val="hlink"/>
              </a:solidFill>
            </a:endParaRPr>
          </a:p>
          <a:p>
            <a:pPr algn="ctr" eaLnBrk="1" hangingPunct="1"/>
            <a:r>
              <a:rPr lang="cs-CZ" sz="2800" dirty="0"/>
              <a:t>kancelář B2.334</a:t>
            </a:r>
            <a:endParaRPr lang="cs-CZ" altLang="en-US" sz="2800" dirty="0"/>
          </a:p>
          <a:p>
            <a:pPr algn="ctr" eaLnBrk="1" hangingPunct="1"/>
            <a:r>
              <a:rPr lang="cs-CZ" altLang="en-US" sz="2800" dirty="0"/>
              <a:t>587 332 326</a:t>
            </a:r>
          </a:p>
          <a:p>
            <a:pPr algn="ctr" eaLnBrk="1" hangingPunct="1"/>
            <a:r>
              <a:rPr lang="cs-CZ" altLang="en-US" sz="2800" dirty="0"/>
              <a:t>775 123 034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7F17112-B7E7-421D-B295-0684FAEFD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671107" cy="720080"/>
          </a:xfrm>
        </p:spPr>
        <p:txBody>
          <a:bodyPr/>
          <a:lstStyle/>
          <a:p>
            <a:pPr algn="ctr" eaLnBrk="1" hangingPunct="1"/>
            <a:r>
              <a:rPr lang="cs-CZ" altLang="en-US" b="1" dirty="0"/>
              <a:t>Literatura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736E997-0CC5-4BC2-9029-DD792B444F67}"/>
              </a:ext>
            </a:extLst>
          </p:cNvPr>
          <p:cNvSpPr/>
          <p:nvPr/>
        </p:nvSpPr>
        <p:spPr>
          <a:xfrm>
            <a:off x="86156" y="1082893"/>
            <a:ext cx="7366164" cy="496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DONNELLY, J. H., jr., J. L. GIBSON a J. M. IVANCEVICH. Management. Praha: Grada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2000. ISBN 80-7169-422-3.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BĚLOHLÁVEK, F., P. KOŠŤAN a O. ŠULEŘ. Management. Brno: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2006. ISBN 80-251-0396-X.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VEBER, J. a kol. Management – základy, moderní manažerské přístupy, výkonnost a prosperita. Praha: Management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2014. ISBN 978-80-7261-200-0.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BLAŽEK, L. Management. Organizování, rozhodování, ovlivňování – 2. rozšířené vydání. Praha: Grada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2014. ISBN 978-80-247-4429-2.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ARMSTRONG, M. a R. TAYLOR, S. Řízení lidských zdrojů: Moderní pojetí a postupy. Praha: Grada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 ISBN 978-80-247-5258-7.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RÖSSLER MIROSLAV, DANIELA NAVRÁTILOVÁ A OMAR AMEIR. Management 1. Olomouc: Moravská vysoká škola Olomouc, 2018.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KOONTZ, H. a H. WEIHRICH. Management. Praha: Victoria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1993. ISBN 80-85605-45-7.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EDERSHEIM, E. H. Management podle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Druckera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Odkaz zakladatele moderního managementu. Praha: Management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2012. ISBN 978-80-7261-181-2.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GRASSEOVÁ, M., R. DUBEC a D. ŘEHÁK. Analýza podniku v rukou manažera. 33 nejpoužívanějších metod strategického řízení. Brno: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BizBooks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2012. ISBN 978-80-265-0032-2.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STEIGER, T. a E. LIPPMANN. Psychologie pro manažery Jak ovládnout umění vést 1 a 2. Brno: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BizBooks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2012. ISBN 978-80-265-0006-3.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URBAN, J. Jak lépe naložit s časem. 50 doporučení pro ty, jejichž čas je vzácný. Praha: Grada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 ISBN 978-80-247-5752-0.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SOUČEK, Z. Strategie úspěšného podniku: Symbióza kreativity a disciplíny. 1. vyd. Praha: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C.H.Beck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 ISBN 978-80-7400-572-5.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172BAE5-5B89-4B6C-81D1-3B9D45C6A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sz="6000" b="1" dirty="0"/>
              <a:t>MANAGEMENT 1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5490576-B5DD-498F-BE90-E80F707D89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2743200"/>
            <a:ext cx="7147520" cy="3352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en-US" sz="2800" dirty="0"/>
              <a:t>Zápočet a dotazníkové šetření: musí předcházet zkoušce.</a:t>
            </a:r>
          </a:p>
          <a:p>
            <a:pPr eaLnBrk="1" hangingPunct="1">
              <a:defRPr/>
            </a:pPr>
            <a:r>
              <a:rPr lang="cs-CZ" altLang="en-US" sz="2800" dirty="0"/>
              <a:t>Zkouška má 2 části – písemnou přípravu a ústní část.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en-US" sz="2800" dirty="0"/>
          </a:p>
          <a:p>
            <a:pPr eaLnBrk="1" hangingPunct="1">
              <a:defRPr/>
            </a:pPr>
            <a:r>
              <a:rPr lang="cs-CZ" altLang="en-US" sz="2800" dirty="0"/>
              <a:t>Ústní část je jakousi „generálkou“ ke Státní závěrečné zkoušce.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7F17112-B7E7-421D-B295-0684FAEFD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DOTAZNÍKOVÉ ŠETŘENÍ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0859174-E153-42FA-B93D-8DF115F919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7011888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Talent management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Strategie do budoucna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Tendence k podnikání</a:t>
            </a:r>
          </a:p>
          <a:p>
            <a:pPr eaLnBrk="1" hangingPunct="1">
              <a:lnSpc>
                <a:spcPct val="90000"/>
              </a:lnSpc>
            </a:pPr>
            <a:endParaRPr lang="cs-CZ" altLang="en-US" sz="2800" dirty="0"/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Ekonomická soběstačnost domácností</a:t>
            </a:r>
          </a:p>
          <a:p>
            <a:pPr eaLnBrk="1" hangingPunct="1">
              <a:lnSpc>
                <a:spcPct val="90000"/>
              </a:lnSpc>
            </a:pPr>
            <a:endParaRPr lang="cs-CZ" altLang="en-US" sz="2800" b="1" dirty="0"/>
          </a:p>
          <a:p>
            <a:pPr eaLnBrk="1" hangingPunct="1">
              <a:lnSpc>
                <a:spcPct val="90000"/>
              </a:lnSpc>
            </a:pPr>
            <a:r>
              <a:rPr lang="cs-CZ" altLang="en-US" sz="2800" b="1" dirty="0"/>
              <a:t>https://www.survio.com/survey/d/H9Y1B1R1Q0T4M7U6Y</a:t>
            </a:r>
          </a:p>
        </p:txBody>
      </p:sp>
    </p:spTree>
    <p:extLst>
      <p:ext uri="{BB962C8B-B14F-4D97-AF65-F5344CB8AC3E}">
        <p14:creationId xmlns:p14="http://schemas.microsoft.com/office/powerpoint/2010/main" val="14580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2436B58-ED1A-4428-BFDF-1D3DD7207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en-US" b="1" dirty="0"/>
              <a:t>ÚSTNÍ ZKOUŠKA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6289B8B-D7C3-481B-85A0-1B55BA5313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2348880"/>
            <a:ext cx="7515944" cy="43567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K ústní zkoušce se lze přihlásit až po úspěšném udělení zápočtu.</a:t>
            </a:r>
          </a:p>
          <a:p>
            <a:pPr eaLnBrk="1" hangingPunct="1">
              <a:lnSpc>
                <a:spcPct val="90000"/>
              </a:lnSpc>
            </a:pPr>
            <a:endParaRPr lang="cs-CZ" altLang="en-US" sz="2800" dirty="0"/>
          </a:p>
          <a:p>
            <a:pPr eaLnBrk="1" hangingPunct="1">
              <a:lnSpc>
                <a:spcPct val="90000"/>
              </a:lnSpc>
            </a:pPr>
            <a:r>
              <a:rPr lang="cs-CZ" altLang="en-US" sz="2800" dirty="0"/>
              <a:t>Ke zkoušce je zapotřebí mít splněny ostatní podmínky předmětu (účast, dotazník)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8E7C069-D82C-4DDB-AF60-47058196B9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228600"/>
            <a:ext cx="6768753" cy="15319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en-US" b="1" dirty="0"/>
              <a:t>SEZNAM TÉMAT PRO</a:t>
            </a:r>
            <a:br>
              <a:rPr lang="cs-CZ" altLang="en-US" b="1" dirty="0"/>
            </a:br>
            <a:r>
              <a:rPr lang="cs-CZ" altLang="en-US" b="1" dirty="0"/>
              <a:t>AKADEMICKÝ ROK 2021/2022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DEC73D5-F3AB-43BD-B4DB-292B0A0B81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2017713"/>
            <a:ext cx="7696200" cy="4687887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Úvod do managementu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Plánování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Time Management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Rozhodování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Organizování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Vedení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Kontrolování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Řízení lidských zdrojů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Operativní řízení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Komunikování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Strategické řízení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Podnikání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en-US" sz="2000" dirty="0"/>
              <a:t>Konkurence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cs-CZ" altLang="en-US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146052C-FEFA-47EF-B511-1C37875C41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276600"/>
            <a:ext cx="7793038" cy="1143000"/>
          </a:xfrm>
        </p:spPr>
        <p:txBody>
          <a:bodyPr/>
          <a:lstStyle/>
          <a:p>
            <a:pPr eaLnBrk="1" hangingPunct="1"/>
            <a:r>
              <a:rPr lang="cs-CZ" altLang="en-US" b="1"/>
              <a:t>OTÁZKY K ÚSTNÍ ZKOUŠCE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</TotalTime>
  <Words>1706</Words>
  <Application>Microsoft Office PowerPoint</Application>
  <PresentationFormat>Předvádění na obrazovce (4:3)</PresentationFormat>
  <Paragraphs>236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MANAGEMENT 1 XMAN1</vt:lpstr>
      <vt:lpstr>Prezentace aplikace PowerPoint</vt:lpstr>
      <vt:lpstr>Sylabus</vt:lpstr>
      <vt:lpstr>Literatura</vt:lpstr>
      <vt:lpstr>MANAGEMENT 1</vt:lpstr>
      <vt:lpstr>DOTAZNÍKOVÉ ŠETŘENÍ</vt:lpstr>
      <vt:lpstr>ÚSTNÍ ZKOUŠKA</vt:lpstr>
      <vt:lpstr>SEZNAM TÉMAT PRO AKADEMICKÝ ROK 2021/2022</vt:lpstr>
      <vt:lpstr>OTÁZKY K ÚSTNÍ ZKOUŠCE</vt:lpstr>
      <vt:lpstr>1. ÚVOD DO MANAGEMENTU</vt:lpstr>
      <vt:lpstr>2. PLÁNOVÁNÍ</vt:lpstr>
      <vt:lpstr>3.  ŘÍZENÍ ČASU</vt:lpstr>
      <vt:lpstr>4. ROZHODOVÁNÍ</vt:lpstr>
      <vt:lpstr>5. ORGANIZOVÁNÍ</vt:lpstr>
      <vt:lpstr>6. VEDENÍ</vt:lpstr>
      <vt:lpstr>7. KONTROLOVÁNÍ</vt:lpstr>
      <vt:lpstr>8. ŘÍZENÍ LIDSKÝCH ZDROJŮ</vt:lpstr>
      <vt:lpstr>9. OPERATIVNÍ ŘÍZENÍ</vt:lpstr>
      <vt:lpstr>10. KOMUNIKOVÁNÍ</vt:lpstr>
      <vt:lpstr>11.  STRATEGICKÉ ŘÍZENÍ</vt:lpstr>
      <vt:lpstr>12.  PODNIKÁNÍ</vt:lpstr>
      <vt:lpstr>13. KONKURENCE</vt:lpstr>
      <vt:lpstr>TERMÍNOVNÍK</vt:lpstr>
      <vt:lpstr>HODNOCENÍ</vt:lpstr>
      <vt:lpstr>KONZULTAČNÍ HODINY</vt:lpstr>
      <vt:lpstr>UPOZORNĚNÍ - písemné práce</vt:lpstr>
      <vt:lpstr>NEJČASTĚJŠÍ CHYBY A PROBLÉMY (1)</vt:lpstr>
      <vt:lpstr>NEJČASTĚJŠÍ CHYBY A PROBLÉMY (2)</vt:lpstr>
      <vt:lpstr>NEJČASTĚJŠÍ CHYBY A PROBLÉMY (3)</vt:lpstr>
      <vt:lpstr>NEJČASTĚJŠÍ CHYBY A PROBLÉMY (4)</vt:lpstr>
      <vt:lpstr>KONTAKT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I</dc:title>
  <dc:creator>-</dc:creator>
  <cp:lastModifiedBy>Adam Pawliczek</cp:lastModifiedBy>
  <cp:revision>77</cp:revision>
  <cp:lastPrinted>1601-01-01T00:00:00Z</cp:lastPrinted>
  <dcterms:created xsi:type="dcterms:W3CDTF">2013-02-16T19:43:00Z</dcterms:created>
  <dcterms:modified xsi:type="dcterms:W3CDTF">2022-02-15T14:31:31Z</dcterms:modified>
</cp:coreProperties>
</file>