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18" r:id="rId2"/>
    <p:sldId id="273" r:id="rId3"/>
    <p:sldId id="274" r:id="rId4"/>
    <p:sldId id="275" r:id="rId5"/>
    <p:sldId id="276" r:id="rId6"/>
    <p:sldId id="277" r:id="rId7"/>
    <p:sldId id="278" r:id="rId8"/>
    <p:sldId id="285" r:id="rId9"/>
    <p:sldId id="283" r:id="rId10"/>
    <p:sldId id="321" r:id="rId11"/>
    <p:sldId id="322" r:id="rId12"/>
    <p:sldId id="323" r:id="rId13"/>
    <p:sldId id="284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7" d="100"/>
          <a:sy n="97" d="100"/>
        </p:scale>
        <p:origin x="90" y="2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E:\Mvso\AME\CovisTabulka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E:\Mvso\AME\CovisTabulka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E:\Mvso\AME\CovidTabulka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 b="1" dirty="0"/>
              <a:t>Počet</a:t>
            </a:r>
            <a:r>
              <a:rPr lang="cs-CZ" b="1" baseline="0" dirty="0"/>
              <a:t> nově nakažených za den</a:t>
            </a:r>
            <a:endParaRPr lang="en-US" b="1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List1!$A$2:$A$30</c:f>
              <c:numCache>
                <c:formatCode>m/d/yyyy</c:formatCode>
                <c:ptCount val="29"/>
                <c:pt idx="0">
                  <c:v>44600</c:v>
                </c:pt>
                <c:pt idx="1">
                  <c:v>44599</c:v>
                </c:pt>
                <c:pt idx="2">
                  <c:v>44598</c:v>
                </c:pt>
                <c:pt idx="3">
                  <c:v>44597</c:v>
                </c:pt>
                <c:pt idx="4">
                  <c:v>44596</c:v>
                </c:pt>
                <c:pt idx="5">
                  <c:v>44595</c:v>
                </c:pt>
                <c:pt idx="6">
                  <c:v>44594</c:v>
                </c:pt>
                <c:pt idx="7">
                  <c:v>44593</c:v>
                </c:pt>
                <c:pt idx="8">
                  <c:v>44592</c:v>
                </c:pt>
                <c:pt idx="9">
                  <c:v>44591</c:v>
                </c:pt>
                <c:pt idx="10">
                  <c:v>44590</c:v>
                </c:pt>
                <c:pt idx="11">
                  <c:v>44589</c:v>
                </c:pt>
                <c:pt idx="12">
                  <c:v>44588</c:v>
                </c:pt>
                <c:pt idx="13">
                  <c:v>44587</c:v>
                </c:pt>
                <c:pt idx="14">
                  <c:v>44586</c:v>
                </c:pt>
                <c:pt idx="15">
                  <c:v>44585</c:v>
                </c:pt>
                <c:pt idx="16">
                  <c:v>44584</c:v>
                </c:pt>
                <c:pt idx="17">
                  <c:v>44583</c:v>
                </c:pt>
                <c:pt idx="18">
                  <c:v>44582</c:v>
                </c:pt>
                <c:pt idx="19">
                  <c:v>44581</c:v>
                </c:pt>
                <c:pt idx="20">
                  <c:v>44580</c:v>
                </c:pt>
                <c:pt idx="21">
                  <c:v>44579</c:v>
                </c:pt>
                <c:pt idx="22">
                  <c:v>44578</c:v>
                </c:pt>
                <c:pt idx="23">
                  <c:v>44577</c:v>
                </c:pt>
                <c:pt idx="24">
                  <c:v>44576</c:v>
                </c:pt>
                <c:pt idx="25">
                  <c:v>44575</c:v>
                </c:pt>
                <c:pt idx="26">
                  <c:v>44574</c:v>
                </c:pt>
                <c:pt idx="27">
                  <c:v>44573</c:v>
                </c:pt>
                <c:pt idx="28">
                  <c:v>44572</c:v>
                </c:pt>
              </c:numCache>
            </c:numRef>
          </c:xVal>
          <c:yVal>
            <c:numRef>
              <c:f>List1!$B$2:$B$30</c:f>
              <c:numCache>
                <c:formatCode>General</c:formatCode>
                <c:ptCount val="29"/>
                <c:pt idx="0">
                  <c:v>37627</c:v>
                </c:pt>
                <c:pt idx="1">
                  <c:v>29609</c:v>
                </c:pt>
                <c:pt idx="2">
                  <c:v>9068</c:v>
                </c:pt>
                <c:pt idx="3">
                  <c:v>24000</c:v>
                </c:pt>
                <c:pt idx="4">
                  <c:v>28699</c:v>
                </c:pt>
                <c:pt idx="5">
                  <c:v>37682</c:v>
                </c:pt>
                <c:pt idx="6">
                  <c:v>43325</c:v>
                </c:pt>
                <c:pt idx="7">
                  <c:v>57232</c:v>
                </c:pt>
                <c:pt idx="8">
                  <c:v>29547</c:v>
                </c:pt>
                <c:pt idx="9">
                  <c:v>23947</c:v>
                </c:pt>
                <c:pt idx="10">
                  <c:v>18281</c:v>
                </c:pt>
                <c:pt idx="11">
                  <c:v>47263</c:v>
                </c:pt>
                <c:pt idx="12">
                  <c:v>34806</c:v>
                </c:pt>
                <c:pt idx="13">
                  <c:v>54692</c:v>
                </c:pt>
                <c:pt idx="14">
                  <c:v>39633</c:v>
                </c:pt>
                <c:pt idx="15">
                  <c:v>30385</c:v>
                </c:pt>
                <c:pt idx="16">
                  <c:v>12897</c:v>
                </c:pt>
                <c:pt idx="17">
                  <c:v>18353</c:v>
                </c:pt>
                <c:pt idx="18">
                  <c:v>26610</c:v>
                </c:pt>
                <c:pt idx="19">
                  <c:v>26938</c:v>
                </c:pt>
                <c:pt idx="20">
                  <c:v>26013</c:v>
                </c:pt>
                <c:pt idx="21">
                  <c:v>28501</c:v>
                </c:pt>
                <c:pt idx="22">
                  <c:v>20304</c:v>
                </c:pt>
                <c:pt idx="23">
                  <c:v>7246</c:v>
                </c:pt>
                <c:pt idx="24">
                  <c:v>9293</c:v>
                </c:pt>
                <c:pt idx="25">
                  <c:v>13224</c:v>
                </c:pt>
                <c:pt idx="26">
                  <c:v>11692</c:v>
                </c:pt>
                <c:pt idx="27">
                  <c:v>11466</c:v>
                </c:pt>
                <c:pt idx="28">
                  <c:v>12376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1DBD-4F7D-B12A-7A2840FD461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600458032"/>
        <c:axId val="1600457616"/>
      </c:scatterChart>
      <c:valAx>
        <c:axId val="160045803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m/d/yyyy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600457616"/>
        <c:crosses val="autoZero"/>
        <c:crossBetween val="midCat"/>
      </c:valAx>
      <c:valAx>
        <c:axId val="16004576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600458032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 b="1" noProof="0" dirty="0"/>
              <a:t>Počty nově nakažených za týden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>
        <c:manualLayout>
          <c:layoutTarget val="inner"/>
          <c:xMode val="edge"/>
          <c:yMode val="edge"/>
          <c:x val="0.12135120129214617"/>
          <c:y val="0.19099555263925341"/>
          <c:w val="0.81980264486169996"/>
          <c:h val="0.72760061242344709"/>
        </c:manualLayout>
      </c:layout>
      <c:scatterChart>
        <c:scatterStyle val="lineMarker"/>
        <c:varyColors val="0"/>
        <c:ser>
          <c:idx val="0"/>
          <c:order val="0"/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poly"/>
            <c:order val="2"/>
            <c:dispRSqr val="1"/>
            <c:dispEq val="1"/>
            <c:trendlineLbl>
              <c:layout>
                <c:manualLayout>
                  <c:x val="4.5376902566381515E-2"/>
                  <c:y val="0.38750200594995615"/>
                </c:manualLayout>
              </c:layout>
              <c:tx>
                <c:rich>
                  <a:bodyPr rot="0" spcFirstLastPara="1" vertOverflow="ellipsis" vert="horz" wrap="square" anchor="ctr" anchorCtr="1"/>
                  <a:lstStyle/>
                  <a:p>
                    <a:pPr>
                      <a:defRPr sz="900" b="0" i="0" u="none" strike="noStrike" kern="1200" baseline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400" baseline="0" dirty="0"/>
                      <a:t>y = -33715x</a:t>
                    </a:r>
                    <a:r>
                      <a:rPr lang="en-US" sz="1400" baseline="30000" dirty="0"/>
                      <a:t>2</a:t>
                    </a:r>
                    <a:r>
                      <a:rPr lang="en-US" sz="1400" baseline="0" dirty="0"/>
                      <a:t> + 209555x - 81441</a:t>
                    </a:r>
                    <a:br>
                      <a:rPr lang="en-US" sz="1400" baseline="0" dirty="0"/>
                    </a:br>
                    <a:r>
                      <a:rPr lang="en-US" sz="1400" baseline="0" dirty="0"/>
                      <a:t>R² = 0,9234</a:t>
                    </a:r>
                    <a:endParaRPr lang="en-US" sz="1400" dirty="0"/>
                  </a:p>
                </c:rich>
              </c:tx>
              <c:numFmt formatCode="General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</c:trendlineLbl>
          </c:trendline>
          <c:xVal>
            <c:numRef>
              <c:f>List1!$D$2:$D$5</c:f>
              <c:numCache>
                <c:formatCode>General</c:formatCode>
                <c:ptCount val="4"/>
                <c:pt idx="0">
                  <c:v>4</c:v>
                </c:pt>
                <c:pt idx="1">
                  <c:v>3</c:v>
                </c:pt>
                <c:pt idx="2">
                  <c:v>2</c:v>
                </c:pt>
                <c:pt idx="3">
                  <c:v>1</c:v>
                </c:pt>
              </c:numCache>
            </c:numRef>
          </c:xVal>
          <c:yVal>
            <c:numRef>
              <c:f>List1!$E$2:$E$5</c:f>
              <c:numCache>
                <c:formatCode>General</c:formatCode>
                <c:ptCount val="4"/>
                <c:pt idx="0">
                  <c:v>210010</c:v>
                </c:pt>
                <c:pt idx="1">
                  <c:v>265768</c:v>
                </c:pt>
                <c:pt idx="2">
                  <c:v>180829</c:v>
                </c:pt>
                <c:pt idx="3">
                  <c:v>101726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8A1C-498C-B81E-5080ADBA7A2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743753712"/>
        <c:axId val="1743737488"/>
      </c:scatterChart>
      <c:valAx>
        <c:axId val="174375371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743737488"/>
        <c:crosses val="autoZero"/>
        <c:crossBetween val="midCat"/>
      </c:valAx>
      <c:valAx>
        <c:axId val="17437374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743753712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 dirty="0"/>
          </a:p>
          <a:p>
            <a:pPr>
              <a:defRPr/>
            </a:pPr>
            <a:r>
              <a:rPr lang="cs-CZ" sz="1600" b="1" dirty="0"/>
              <a:t>Počet nově nakažených v úterky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>
        <c:manualLayout>
          <c:layoutTarget val="inner"/>
          <c:xMode val="edge"/>
          <c:yMode val="edge"/>
          <c:x val="0.11706849511859385"/>
          <c:y val="0.21956151698137241"/>
          <c:w val="0.84596399381566878"/>
          <c:h val="0.69001440507421818"/>
        </c:manualLayout>
      </c:layout>
      <c:scatterChart>
        <c:scatterStyle val="lineMarker"/>
        <c:varyColors val="0"/>
        <c:ser>
          <c:idx val="0"/>
          <c:order val="0"/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poly"/>
            <c:order val="2"/>
            <c:dispRSqr val="1"/>
            <c:dispEq val="1"/>
            <c:trendlineLbl>
              <c:layout>
                <c:manualLayout>
                  <c:x val="-5.9603906066932562E-2"/>
                  <c:y val="0.3026969867888854"/>
                </c:manualLayout>
              </c:layout>
              <c:tx>
                <c:rich>
                  <a:bodyPr rot="0" spcFirstLastPara="1" vertOverflow="ellipsis" vert="horz" wrap="square" anchor="ctr" anchorCtr="1"/>
                  <a:lstStyle/>
                  <a:p>
                    <a:pPr>
                      <a:defRPr sz="900" b="0" i="0" u="none" strike="noStrike" kern="1200" baseline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400" baseline="0" dirty="0"/>
                      <a:t>y = -7684,2x</a:t>
                    </a:r>
                    <a:r>
                      <a:rPr lang="en-US" sz="1400" baseline="30000" dirty="0"/>
                      <a:t>2</a:t>
                    </a:r>
                    <a:r>
                      <a:rPr lang="en-US" sz="1400" baseline="0" dirty="0"/>
                      <a:t> + 42919x - 8917,3</a:t>
                    </a:r>
                    <a:br>
                      <a:rPr lang="en-US" sz="1400" baseline="0" dirty="0"/>
                    </a:br>
                    <a:r>
                      <a:rPr lang="en-US" sz="1400" baseline="0" dirty="0"/>
                      <a:t>R² = 0,7796</a:t>
                    </a:r>
                    <a:endParaRPr lang="en-US" sz="1400" dirty="0"/>
                  </a:p>
                </c:rich>
              </c:tx>
              <c:numFmt formatCode="General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</c:trendlineLbl>
          </c:trendline>
          <c:xVal>
            <c:numRef>
              <c:f>List1!$B$54:$B$57</c:f>
              <c:numCache>
                <c:formatCode>General</c:formatCode>
                <c:ptCount val="4"/>
                <c:pt idx="0">
                  <c:v>4</c:v>
                </c:pt>
                <c:pt idx="1">
                  <c:v>3</c:v>
                </c:pt>
                <c:pt idx="2">
                  <c:v>2</c:v>
                </c:pt>
                <c:pt idx="3">
                  <c:v>1</c:v>
                </c:pt>
              </c:numCache>
            </c:numRef>
          </c:xVal>
          <c:yVal>
            <c:numRef>
              <c:f>List1!$C$54:$C$57</c:f>
              <c:numCache>
                <c:formatCode>General</c:formatCode>
                <c:ptCount val="4"/>
                <c:pt idx="0">
                  <c:v>37627</c:v>
                </c:pt>
                <c:pt idx="1">
                  <c:v>57232</c:v>
                </c:pt>
                <c:pt idx="2">
                  <c:v>39633</c:v>
                </c:pt>
                <c:pt idx="3">
                  <c:v>28501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4A6F-469D-B486-672AC94F32B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251980320"/>
        <c:axId val="1251977408"/>
      </c:scatterChart>
      <c:valAx>
        <c:axId val="125198032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251977408"/>
        <c:crosses val="autoZero"/>
        <c:crossBetween val="midCat"/>
      </c:valAx>
      <c:valAx>
        <c:axId val="12519774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251980320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78277-A8BB-4361-9C4E-4778304E16CC}" type="datetimeFigureOut">
              <a:rPr lang="cs-CZ" smtClean="0"/>
              <a:t>22.02.2022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530D3-498B-4A5E-A790-58F90382721C}" type="slidenum">
              <a:rPr lang="cs-CZ" smtClean="0"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78277-A8BB-4361-9C4E-4778304E16CC}" type="datetimeFigureOut">
              <a:rPr lang="cs-CZ" smtClean="0"/>
              <a:t>22.02.2022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530D3-498B-4A5E-A790-58F90382721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78277-A8BB-4361-9C4E-4778304E16CC}" type="datetimeFigureOut">
              <a:rPr lang="cs-CZ" smtClean="0"/>
              <a:t>22.02.2022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530D3-498B-4A5E-A790-58F90382721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78277-A8BB-4361-9C4E-4778304E16CC}" type="datetimeFigureOut">
              <a:rPr lang="cs-CZ" smtClean="0"/>
              <a:t>22.02.2022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530D3-498B-4A5E-A790-58F90382721C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78277-A8BB-4361-9C4E-4778304E16CC}" type="datetimeFigureOut">
              <a:rPr lang="cs-CZ" smtClean="0"/>
              <a:t>22.02.2022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530D3-498B-4A5E-A790-58F90382721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78277-A8BB-4361-9C4E-4778304E16CC}" type="datetimeFigureOut">
              <a:rPr lang="cs-CZ" smtClean="0"/>
              <a:t>22.02.2022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530D3-498B-4A5E-A790-58F90382721C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78277-A8BB-4361-9C4E-4778304E16CC}" type="datetimeFigureOut">
              <a:rPr lang="cs-CZ" smtClean="0"/>
              <a:t>22.02.2022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530D3-498B-4A5E-A790-58F90382721C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78277-A8BB-4361-9C4E-4778304E16CC}" type="datetimeFigureOut">
              <a:rPr lang="cs-CZ" smtClean="0"/>
              <a:t>22.02.2022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530D3-498B-4A5E-A790-58F90382721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78277-A8BB-4361-9C4E-4778304E16CC}" type="datetimeFigureOut">
              <a:rPr lang="cs-CZ" smtClean="0"/>
              <a:t>22.02.2022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530D3-498B-4A5E-A790-58F90382721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78277-A8BB-4361-9C4E-4778304E16CC}" type="datetimeFigureOut">
              <a:rPr lang="cs-CZ" smtClean="0"/>
              <a:t>22.02.2022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530D3-498B-4A5E-A790-58F90382721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78277-A8BB-4361-9C4E-4778304E16CC}" type="datetimeFigureOut">
              <a:rPr lang="cs-CZ" smtClean="0"/>
              <a:t>22.02.2022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530D3-498B-4A5E-A790-58F90382721C}" type="slidenum">
              <a:rPr lang="cs-CZ" smtClean="0"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FC78277-A8BB-4361-9C4E-4778304E16CC}" type="datetimeFigureOut">
              <a:rPr lang="cs-CZ" smtClean="0"/>
              <a:t>22.02.2022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AB5530D3-498B-4A5E-A790-58F90382721C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467544" y="260648"/>
            <a:ext cx="8352928" cy="6480720"/>
          </a:xfrm>
        </p:spPr>
        <p:txBody>
          <a:bodyPr>
            <a:normAutofit/>
          </a:bodyPr>
          <a:lstStyle/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cs-CZ" altLang="cs-CZ" sz="2400" b="1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Příklad</a:t>
            </a:r>
            <a:r>
              <a:rPr lang="cs-CZ" altLang="cs-CZ" sz="24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 Uvažujme časovou řadu hodnot </a:t>
            </a:r>
            <a:r>
              <a:rPr lang="cs-CZ" altLang="cs-CZ" sz="2400" b="1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průměrné měsíční mzdy pracovníků státního sektoru v ČR v letech 1986 – 1990 </a:t>
            </a:r>
            <a:r>
              <a:rPr lang="cs-CZ" altLang="cs-CZ" sz="24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(2944, 3005, 3138, 3247). Pro tuto časovou řadu vypočtěte </a:t>
            </a:r>
            <a:r>
              <a:rPr lang="cs-CZ" altLang="cs-CZ" sz="2400" b="1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základní míry dynamiky</a:t>
            </a:r>
            <a:r>
              <a:rPr lang="cs-CZ" altLang="cs-CZ" sz="24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endParaRPr lang="cs-CZ" altLang="cs-CZ" sz="2400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None/>
            </a:pPr>
            <a:endParaRPr lang="cs-CZ" altLang="cs-CZ" sz="2400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endParaRPr lang="cs-CZ" altLang="cs-CZ" sz="3200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" indent="0">
              <a:buNone/>
            </a:pPr>
            <a:endParaRPr lang="cs-CZ" dirty="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1524000" y="2316480"/>
          <a:ext cx="60960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i="1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i="1" dirty="0"/>
                        <a:t>y</a:t>
                      </a:r>
                      <a:r>
                        <a:rPr lang="cs-CZ" sz="1200" i="1" dirty="0"/>
                        <a:t>t</a:t>
                      </a:r>
                      <a:endParaRPr lang="cs-CZ" sz="1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sym typeface="Symbol" panose="05050102010706020507" pitchFamily="18" charset="2"/>
                        </a:rPr>
                        <a:t></a:t>
                      </a:r>
                      <a:r>
                        <a:rPr lang="cs-CZ" i="1" dirty="0"/>
                        <a:t>y</a:t>
                      </a:r>
                      <a:r>
                        <a:rPr lang="cs-CZ" sz="1200" i="1" dirty="0"/>
                        <a:t>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sym typeface="Symbol" panose="05050102010706020507" pitchFamily="18" charset="2"/>
                        </a:rPr>
                        <a:t></a:t>
                      </a:r>
                      <a:r>
                        <a:rPr lang="cs-CZ" sz="1400" i="1" dirty="0">
                          <a:sym typeface="Mathematica1"/>
                        </a:rPr>
                        <a:t>t</a:t>
                      </a:r>
                      <a:endParaRPr lang="cs-CZ" sz="1600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1986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2944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1987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3005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1988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3070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1989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3138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1990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3247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86247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Zástupný obsah 8">
            <a:extLst>
              <a:ext uri="{FF2B5EF4-FFF2-40B4-BE49-F238E27FC236}">
                <a16:creationId xmlns:a16="http://schemas.microsoft.com/office/drawing/2014/main" id="{B25797DF-A6A9-49CF-8241-1BC4FA24E610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804267518"/>
              </p:ext>
            </p:extLst>
          </p:nvPr>
        </p:nvGraphicFramePr>
        <p:xfrm>
          <a:off x="179512" y="548680"/>
          <a:ext cx="8712963" cy="93610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64691">
                  <a:extLst>
                    <a:ext uri="{9D8B030D-6E8A-4147-A177-3AD203B41FA5}">
                      <a16:colId xmlns:a16="http://schemas.microsoft.com/office/drawing/2014/main" val="2308045384"/>
                    </a:ext>
                  </a:extLst>
                </a:gridCol>
                <a:gridCol w="515517">
                  <a:extLst>
                    <a:ext uri="{9D8B030D-6E8A-4147-A177-3AD203B41FA5}">
                      <a16:colId xmlns:a16="http://schemas.microsoft.com/office/drawing/2014/main" val="2361791671"/>
                    </a:ext>
                  </a:extLst>
                </a:gridCol>
                <a:gridCol w="515517">
                  <a:extLst>
                    <a:ext uri="{9D8B030D-6E8A-4147-A177-3AD203B41FA5}">
                      <a16:colId xmlns:a16="http://schemas.microsoft.com/office/drawing/2014/main" val="330225616"/>
                    </a:ext>
                  </a:extLst>
                </a:gridCol>
                <a:gridCol w="515517">
                  <a:extLst>
                    <a:ext uri="{9D8B030D-6E8A-4147-A177-3AD203B41FA5}">
                      <a16:colId xmlns:a16="http://schemas.microsoft.com/office/drawing/2014/main" val="1031846414"/>
                    </a:ext>
                  </a:extLst>
                </a:gridCol>
                <a:gridCol w="515517">
                  <a:extLst>
                    <a:ext uri="{9D8B030D-6E8A-4147-A177-3AD203B41FA5}">
                      <a16:colId xmlns:a16="http://schemas.microsoft.com/office/drawing/2014/main" val="395628985"/>
                    </a:ext>
                  </a:extLst>
                </a:gridCol>
                <a:gridCol w="515517">
                  <a:extLst>
                    <a:ext uri="{9D8B030D-6E8A-4147-A177-3AD203B41FA5}">
                      <a16:colId xmlns:a16="http://schemas.microsoft.com/office/drawing/2014/main" val="519032195"/>
                    </a:ext>
                  </a:extLst>
                </a:gridCol>
                <a:gridCol w="515517">
                  <a:extLst>
                    <a:ext uri="{9D8B030D-6E8A-4147-A177-3AD203B41FA5}">
                      <a16:colId xmlns:a16="http://schemas.microsoft.com/office/drawing/2014/main" val="281327118"/>
                    </a:ext>
                  </a:extLst>
                </a:gridCol>
                <a:gridCol w="515517">
                  <a:extLst>
                    <a:ext uri="{9D8B030D-6E8A-4147-A177-3AD203B41FA5}">
                      <a16:colId xmlns:a16="http://schemas.microsoft.com/office/drawing/2014/main" val="63014581"/>
                    </a:ext>
                  </a:extLst>
                </a:gridCol>
                <a:gridCol w="515517">
                  <a:extLst>
                    <a:ext uri="{9D8B030D-6E8A-4147-A177-3AD203B41FA5}">
                      <a16:colId xmlns:a16="http://schemas.microsoft.com/office/drawing/2014/main" val="2314800492"/>
                    </a:ext>
                  </a:extLst>
                </a:gridCol>
                <a:gridCol w="515517">
                  <a:extLst>
                    <a:ext uri="{9D8B030D-6E8A-4147-A177-3AD203B41FA5}">
                      <a16:colId xmlns:a16="http://schemas.microsoft.com/office/drawing/2014/main" val="592565129"/>
                    </a:ext>
                  </a:extLst>
                </a:gridCol>
                <a:gridCol w="515517">
                  <a:extLst>
                    <a:ext uri="{9D8B030D-6E8A-4147-A177-3AD203B41FA5}">
                      <a16:colId xmlns:a16="http://schemas.microsoft.com/office/drawing/2014/main" val="3306739243"/>
                    </a:ext>
                  </a:extLst>
                </a:gridCol>
                <a:gridCol w="515517">
                  <a:extLst>
                    <a:ext uri="{9D8B030D-6E8A-4147-A177-3AD203B41FA5}">
                      <a16:colId xmlns:a16="http://schemas.microsoft.com/office/drawing/2014/main" val="26131389"/>
                    </a:ext>
                  </a:extLst>
                </a:gridCol>
                <a:gridCol w="515517">
                  <a:extLst>
                    <a:ext uri="{9D8B030D-6E8A-4147-A177-3AD203B41FA5}">
                      <a16:colId xmlns:a16="http://schemas.microsoft.com/office/drawing/2014/main" val="2523559325"/>
                    </a:ext>
                  </a:extLst>
                </a:gridCol>
                <a:gridCol w="515517">
                  <a:extLst>
                    <a:ext uri="{9D8B030D-6E8A-4147-A177-3AD203B41FA5}">
                      <a16:colId xmlns:a16="http://schemas.microsoft.com/office/drawing/2014/main" val="1918576849"/>
                    </a:ext>
                  </a:extLst>
                </a:gridCol>
                <a:gridCol w="515517">
                  <a:extLst>
                    <a:ext uri="{9D8B030D-6E8A-4147-A177-3AD203B41FA5}">
                      <a16:colId xmlns:a16="http://schemas.microsoft.com/office/drawing/2014/main" val="2676551203"/>
                    </a:ext>
                  </a:extLst>
                </a:gridCol>
                <a:gridCol w="515517">
                  <a:extLst>
                    <a:ext uri="{9D8B030D-6E8A-4147-A177-3AD203B41FA5}">
                      <a16:colId xmlns:a16="http://schemas.microsoft.com/office/drawing/2014/main" val="2175810217"/>
                    </a:ext>
                  </a:extLst>
                </a:gridCol>
                <a:gridCol w="515517">
                  <a:extLst>
                    <a:ext uri="{9D8B030D-6E8A-4147-A177-3AD203B41FA5}">
                      <a16:colId xmlns:a16="http://schemas.microsoft.com/office/drawing/2014/main" val="1266477258"/>
                    </a:ext>
                  </a:extLst>
                </a:gridCol>
              </a:tblGrid>
              <a:tr h="596526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 dirty="0">
                          <a:effectLst/>
                        </a:rPr>
                        <a:t>Datum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8" marR="5358" marT="53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 dirty="0">
                          <a:effectLst/>
                        </a:rPr>
                        <a:t>08.02.2022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8" marR="5358" marT="53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 dirty="0">
                          <a:effectLst/>
                        </a:rPr>
                        <a:t>07.02.2022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8" marR="5358" marT="53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>
                          <a:effectLst/>
                        </a:rPr>
                        <a:t>06.02.2022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8" marR="5358" marT="53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>
                          <a:effectLst/>
                        </a:rPr>
                        <a:t>05.02.2022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8" marR="5358" marT="53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>
                          <a:effectLst/>
                        </a:rPr>
                        <a:t>04.02.2022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8" marR="5358" marT="53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>
                          <a:effectLst/>
                        </a:rPr>
                        <a:t>03.02.2022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8" marR="5358" marT="53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 dirty="0">
                          <a:effectLst/>
                        </a:rPr>
                        <a:t>02.02.2022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8" marR="5358" marT="53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>
                          <a:effectLst/>
                        </a:rPr>
                        <a:t>01.02.2022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8" marR="5358" marT="53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>
                          <a:effectLst/>
                        </a:rPr>
                        <a:t>31.01.2022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8" marR="5358" marT="53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>
                          <a:effectLst/>
                        </a:rPr>
                        <a:t>30.01.2022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8" marR="5358" marT="53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>
                          <a:effectLst/>
                        </a:rPr>
                        <a:t>29.01.2022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8" marR="5358" marT="53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>
                          <a:effectLst/>
                        </a:rPr>
                        <a:t>28.01.2022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8" marR="5358" marT="53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>
                          <a:effectLst/>
                        </a:rPr>
                        <a:t>27.01.2022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8" marR="5358" marT="53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>
                          <a:effectLst/>
                        </a:rPr>
                        <a:t>26.01.2022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8" marR="5358" marT="53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>
                          <a:effectLst/>
                        </a:rPr>
                        <a:t>25.01.2022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8" marR="5358" marT="53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>
                          <a:effectLst/>
                        </a:rPr>
                        <a:t>24.01.2022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8" marR="5358" marT="5358" marB="0" anchor="b"/>
                </a:tc>
                <a:extLst>
                  <a:ext uri="{0D108BD9-81ED-4DB2-BD59-A6C34878D82A}">
                    <a16:rowId xmlns:a16="http://schemas.microsoft.com/office/drawing/2014/main" val="1110602335"/>
                  </a:ext>
                </a:extLst>
              </a:tr>
              <a:tr h="339578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>
                          <a:effectLst/>
                        </a:rPr>
                        <a:t> 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8" marR="5358" marT="53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>
                          <a:effectLst/>
                        </a:rPr>
                        <a:t>37627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8" marR="5358" marT="53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>
                          <a:effectLst/>
                        </a:rPr>
                        <a:t>29609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8" marR="5358" marT="53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>
                          <a:effectLst/>
                        </a:rPr>
                        <a:t>9068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8" marR="5358" marT="53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>
                          <a:effectLst/>
                        </a:rPr>
                        <a:t>24000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8" marR="5358" marT="53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>
                          <a:effectLst/>
                        </a:rPr>
                        <a:t>28699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8" marR="5358" marT="53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>
                          <a:effectLst/>
                        </a:rPr>
                        <a:t>37682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8" marR="5358" marT="53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>
                          <a:effectLst/>
                        </a:rPr>
                        <a:t>43325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8" marR="5358" marT="53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>
                          <a:effectLst/>
                        </a:rPr>
                        <a:t>57232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8" marR="5358" marT="53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>
                          <a:effectLst/>
                        </a:rPr>
                        <a:t>29547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8" marR="5358" marT="53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 dirty="0">
                          <a:effectLst/>
                        </a:rPr>
                        <a:t>23947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8" marR="5358" marT="53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>
                          <a:effectLst/>
                        </a:rPr>
                        <a:t>18281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8" marR="5358" marT="53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>
                          <a:effectLst/>
                        </a:rPr>
                        <a:t>47263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8" marR="5358" marT="53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 dirty="0">
                          <a:effectLst/>
                        </a:rPr>
                        <a:t>34806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8" marR="5358" marT="53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 dirty="0">
                          <a:effectLst/>
                        </a:rPr>
                        <a:t>54692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8" marR="5358" marT="53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 dirty="0">
                          <a:effectLst/>
                        </a:rPr>
                        <a:t>39633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8" marR="5358" marT="535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 dirty="0">
                          <a:effectLst/>
                        </a:rPr>
                        <a:t>30385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58" marR="5358" marT="5358" marB="0" anchor="b"/>
                </a:tc>
                <a:extLst>
                  <a:ext uri="{0D108BD9-81ED-4DB2-BD59-A6C34878D82A}">
                    <a16:rowId xmlns:a16="http://schemas.microsoft.com/office/drawing/2014/main" val="3665002128"/>
                  </a:ext>
                </a:extLst>
              </a:tr>
            </a:tbl>
          </a:graphicData>
        </a:graphic>
      </p:graphicFrame>
      <p:graphicFrame>
        <p:nvGraphicFramePr>
          <p:cNvPr id="10" name="Tabulka 9">
            <a:extLst>
              <a:ext uri="{FF2B5EF4-FFF2-40B4-BE49-F238E27FC236}">
                <a16:creationId xmlns:a16="http://schemas.microsoft.com/office/drawing/2014/main" id="{5B627454-AE9F-4C8C-8202-7D14EDAAE5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2278605"/>
              </p:ext>
            </p:extLst>
          </p:nvPr>
        </p:nvGraphicFramePr>
        <p:xfrm>
          <a:off x="683567" y="1628800"/>
          <a:ext cx="8208902" cy="79208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31454">
                  <a:extLst>
                    <a:ext uri="{9D8B030D-6E8A-4147-A177-3AD203B41FA5}">
                      <a16:colId xmlns:a16="http://schemas.microsoft.com/office/drawing/2014/main" val="3100173176"/>
                    </a:ext>
                  </a:extLst>
                </a:gridCol>
                <a:gridCol w="631454">
                  <a:extLst>
                    <a:ext uri="{9D8B030D-6E8A-4147-A177-3AD203B41FA5}">
                      <a16:colId xmlns:a16="http://schemas.microsoft.com/office/drawing/2014/main" val="1945585708"/>
                    </a:ext>
                  </a:extLst>
                </a:gridCol>
                <a:gridCol w="631454">
                  <a:extLst>
                    <a:ext uri="{9D8B030D-6E8A-4147-A177-3AD203B41FA5}">
                      <a16:colId xmlns:a16="http://schemas.microsoft.com/office/drawing/2014/main" val="1615936274"/>
                    </a:ext>
                  </a:extLst>
                </a:gridCol>
                <a:gridCol w="631454">
                  <a:extLst>
                    <a:ext uri="{9D8B030D-6E8A-4147-A177-3AD203B41FA5}">
                      <a16:colId xmlns:a16="http://schemas.microsoft.com/office/drawing/2014/main" val="3275635924"/>
                    </a:ext>
                  </a:extLst>
                </a:gridCol>
                <a:gridCol w="631454">
                  <a:extLst>
                    <a:ext uri="{9D8B030D-6E8A-4147-A177-3AD203B41FA5}">
                      <a16:colId xmlns:a16="http://schemas.microsoft.com/office/drawing/2014/main" val="2169937598"/>
                    </a:ext>
                  </a:extLst>
                </a:gridCol>
                <a:gridCol w="631454">
                  <a:extLst>
                    <a:ext uri="{9D8B030D-6E8A-4147-A177-3AD203B41FA5}">
                      <a16:colId xmlns:a16="http://schemas.microsoft.com/office/drawing/2014/main" val="2445733802"/>
                    </a:ext>
                  </a:extLst>
                </a:gridCol>
                <a:gridCol w="631454">
                  <a:extLst>
                    <a:ext uri="{9D8B030D-6E8A-4147-A177-3AD203B41FA5}">
                      <a16:colId xmlns:a16="http://schemas.microsoft.com/office/drawing/2014/main" val="3522542760"/>
                    </a:ext>
                  </a:extLst>
                </a:gridCol>
                <a:gridCol w="631454">
                  <a:extLst>
                    <a:ext uri="{9D8B030D-6E8A-4147-A177-3AD203B41FA5}">
                      <a16:colId xmlns:a16="http://schemas.microsoft.com/office/drawing/2014/main" val="3424579328"/>
                    </a:ext>
                  </a:extLst>
                </a:gridCol>
                <a:gridCol w="631454">
                  <a:extLst>
                    <a:ext uri="{9D8B030D-6E8A-4147-A177-3AD203B41FA5}">
                      <a16:colId xmlns:a16="http://schemas.microsoft.com/office/drawing/2014/main" val="1259317281"/>
                    </a:ext>
                  </a:extLst>
                </a:gridCol>
                <a:gridCol w="631454">
                  <a:extLst>
                    <a:ext uri="{9D8B030D-6E8A-4147-A177-3AD203B41FA5}">
                      <a16:colId xmlns:a16="http://schemas.microsoft.com/office/drawing/2014/main" val="3435603976"/>
                    </a:ext>
                  </a:extLst>
                </a:gridCol>
                <a:gridCol w="631454">
                  <a:extLst>
                    <a:ext uri="{9D8B030D-6E8A-4147-A177-3AD203B41FA5}">
                      <a16:colId xmlns:a16="http://schemas.microsoft.com/office/drawing/2014/main" val="1433428505"/>
                    </a:ext>
                  </a:extLst>
                </a:gridCol>
                <a:gridCol w="631454">
                  <a:extLst>
                    <a:ext uri="{9D8B030D-6E8A-4147-A177-3AD203B41FA5}">
                      <a16:colId xmlns:a16="http://schemas.microsoft.com/office/drawing/2014/main" val="299627859"/>
                    </a:ext>
                  </a:extLst>
                </a:gridCol>
                <a:gridCol w="631454">
                  <a:extLst>
                    <a:ext uri="{9D8B030D-6E8A-4147-A177-3AD203B41FA5}">
                      <a16:colId xmlns:a16="http://schemas.microsoft.com/office/drawing/2014/main" val="1166813493"/>
                    </a:ext>
                  </a:extLst>
                </a:gridCol>
              </a:tblGrid>
              <a:tr h="509183"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 dirty="0">
                          <a:effectLst/>
                        </a:rPr>
                        <a:t>23.01.</a:t>
                      </a:r>
                    </a:p>
                    <a:p>
                      <a:pPr algn="r" fontAlgn="b"/>
                      <a:r>
                        <a:rPr lang="cs-CZ" sz="1200" u="none" strike="noStrike" dirty="0">
                          <a:effectLst/>
                        </a:rPr>
                        <a:t>2022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67" marR="6967" marT="69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 dirty="0">
                          <a:effectLst/>
                        </a:rPr>
                        <a:t>22.01.</a:t>
                      </a:r>
                    </a:p>
                    <a:p>
                      <a:pPr algn="r" fontAlgn="b"/>
                      <a:r>
                        <a:rPr lang="cs-CZ" sz="1200" u="none" strike="noStrike" dirty="0">
                          <a:effectLst/>
                        </a:rPr>
                        <a:t>2022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67" marR="6967" marT="69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 dirty="0">
                          <a:effectLst/>
                        </a:rPr>
                        <a:t>21.01.</a:t>
                      </a:r>
                    </a:p>
                    <a:p>
                      <a:pPr algn="r" fontAlgn="b"/>
                      <a:r>
                        <a:rPr lang="cs-CZ" sz="1200" u="none" strike="noStrike" dirty="0">
                          <a:effectLst/>
                        </a:rPr>
                        <a:t>2022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67" marR="6967" marT="69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 dirty="0">
                          <a:effectLst/>
                        </a:rPr>
                        <a:t>20.01.</a:t>
                      </a:r>
                    </a:p>
                    <a:p>
                      <a:pPr algn="r" fontAlgn="b"/>
                      <a:r>
                        <a:rPr lang="cs-CZ" sz="1200" u="none" strike="noStrike" dirty="0">
                          <a:effectLst/>
                        </a:rPr>
                        <a:t>2022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67" marR="6967" marT="69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 dirty="0">
                          <a:effectLst/>
                        </a:rPr>
                        <a:t>19.01.</a:t>
                      </a:r>
                    </a:p>
                    <a:p>
                      <a:pPr algn="r" fontAlgn="b"/>
                      <a:r>
                        <a:rPr lang="cs-CZ" sz="1200" u="none" strike="noStrike" dirty="0">
                          <a:effectLst/>
                        </a:rPr>
                        <a:t>2022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67" marR="6967" marT="69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 dirty="0">
                          <a:effectLst/>
                        </a:rPr>
                        <a:t>18.01.</a:t>
                      </a:r>
                    </a:p>
                    <a:p>
                      <a:pPr algn="r" fontAlgn="b"/>
                      <a:r>
                        <a:rPr lang="cs-CZ" sz="1200" u="none" strike="noStrike" dirty="0">
                          <a:effectLst/>
                        </a:rPr>
                        <a:t>2022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67" marR="6967" marT="69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 dirty="0">
                          <a:effectLst/>
                        </a:rPr>
                        <a:t>17.01.</a:t>
                      </a:r>
                    </a:p>
                    <a:p>
                      <a:pPr algn="r" fontAlgn="b"/>
                      <a:r>
                        <a:rPr lang="cs-CZ" sz="1200" u="none" strike="noStrike" dirty="0">
                          <a:effectLst/>
                        </a:rPr>
                        <a:t>2022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67" marR="6967" marT="69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 dirty="0">
                          <a:effectLst/>
                        </a:rPr>
                        <a:t>16.01.</a:t>
                      </a:r>
                    </a:p>
                    <a:p>
                      <a:pPr algn="r" fontAlgn="b"/>
                      <a:r>
                        <a:rPr lang="cs-CZ" sz="1200" u="none" strike="noStrike" dirty="0">
                          <a:effectLst/>
                        </a:rPr>
                        <a:t>2022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67" marR="6967" marT="69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 dirty="0">
                          <a:effectLst/>
                        </a:rPr>
                        <a:t>15.01.</a:t>
                      </a:r>
                    </a:p>
                    <a:p>
                      <a:pPr algn="r" fontAlgn="b"/>
                      <a:r>
                        <a:rPr lang="cs-CZ" sz="1200" u="none" strike="noStrike" dirty="0">
                          <a:effectLst/>
                        </a:rPr>
                        <a:t>2022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67" marR="6967" marT="69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 dirty="0">
                          <a:effectLst/>
                        </a:rPr>
                        <a:t>14.01.</a:t>
                      </a:r>
                    </a:p>
                    <a:p>
                      <a:pPr algn="r" fontAlgn="b"/>
                      <a:r>
                        <a:rPr lang="cs-CZ" sz="1200" u="none" strike="noStrike" dirty="0">
                          <a:effectLst/>
                        </a:rPr>
                        <a:t>2022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67" marR="6967" marT="69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 dirty="0">
                          <a:effectLst/>
                        </a:rPr>
                        <a:t>13.01.</a:t>
                      </a:r>
                    </a:p>
                    <a:p>
                      <a:pPr algn="r" fontAlgn="b"/>
                      <a:r>
                        <a:rPr lang="cs-CZ" sz="1200" u="none" strike="noStrike" dirty="0">
                          <a:effectLst/>
                        </a:rPr>
                        <a:t>2022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67" marR="6967" marT="69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 dirty="0">
                          <a:effectLst/>
                        </a:rPr>
                        <a:t>12.01.</a:t>
                      </a:r>
                    </a:p>
                    <a:p>
                      <a:pPr algn="r" fontAlgn="b"/>
                      <a:r>
                        <a:rPr lang="cs-CZ" sz="1200" u="none" strike="noStrike" dirty="0">
                          <a:effectLst/>
                        </a:rPr>
                        <a:t>2022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67" marR="6967" marT="69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 dirty="0">
                          <a:effectLst/>
                        </a:rPr>
                        <a:t>11.01.</a:t>
                      </a:r>
                    </a:p>
                    <a:p>
                      <a:pPr algn="r" fontAlgn="b"/>
                      <a:r>
                        <a:rPr lang="cs-CZ" sz="1200" u="none" strike="noStrike" dirty="0">
                          <a:effectLst/>
                        </a:rPr>
                        <a:t>2022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67" marR="6967" marT="6967" marB="0" anchor="b"/>
                </a:tc>
                <a:extLst>
                  <a:ext uri="{0D108BD9-81ED-4DB2-BD59-A6C34878D82A}">
                    <a16:rowId xmlns:a16="http://schemas.microsoft.com/office/drawing/2014/main" val="3664524679"/>
                  </a:ext>
                </a:extLst>
              </a:tr>
              <a:tr h="282905"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>
                          <a:effectLst/>
                        </a:rPr>
                        <a:t>12897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67" marR="6967" marT="69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>
                          <a:effectLst/>
                        </a:rPr>
                        <a:t>18353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67" marR="6967" marT="69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>
                          <a:effectLst/>
                        </a:rPr>
                        <a:t>26610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67" marR="6967" marT="69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>
                          <a:effectLst/>
                        </a:rPr>
                        <a:t>26938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67" marR="6967" marT="69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 dirty="0">
                          <a:effectLst/>
                        </a:rPr>
                        <a:t>26013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67" marR="6967" marT="69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>
                          <a:effectLst/>
                        </a:rPr>
                        <a:t>28501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67" marR="6967" marT="69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>
                          <a:effectLst/>
                        </a:rPr>
                        <a:t>20304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67" marR="6967" marT="69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 dirty="0">
                          <a:effectLst/>
                        </a:rPr>
                        <a:t>7246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67" marR="6967" marT="69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>
                          <a:effectLst/>
                        </a:rPr>
                        <a:t>9293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67" marR="6967" marT="69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>
                          <a:effectLst/>
                        </a:rPr>
                        <a:t>13224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67" marR="6967" marT="69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>
                          <a:effectLst/>
                        </a:rPr>
                        <a:t>11692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67" marR="6967" marT="69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 dirty="0">
                          <a:effectLst/>
                        </a:rPr>
                        <a:t>11466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67" marR="6967" marT="696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200" u="none" strike="noStrike" dirty="0">
                          <a:effectLst/>
                        </a:rPr>
                        <a:t>12376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67" marR="6967" marT="6967" marB="0" anchor="b"/>
                </a:tc>
                <a:extLst>
                  <a:ext uri="{0D108BD9-81ED-4DB2-BD59-A6C34878D82A}">
                    <a16:rowId xmlns:a16="http://schemas.microsoft.com/office/drawing/2014/main" val="2656339258"/>
                  </a:ext>
                </a:extLst>
              </a:tr>
            </a:tbl>
          </a:graphicData>
        </a:graphic>
      </p:graphicFrame>
      <p:graphicFrame>
        <p:nvGraphicFramePr>
          <p:cNvPr id="11" name="Graf 10">
            <a:extLst>
              <a:ext uri="{FF2B5EF4-FFF2-40B4-BE49-F238E27FC236}">
                <a16:creationId xmlns:a16="http://schemas.microsoft.com/office/drawing/2014/main" id="{BCBCA6DC-01F0-45A8-A0CD-62F01115AE3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40363045"/>
              </p:ext>
            </p:extLst>
          </p:nvPr>
        </p:nvGraphicFramePr>
        <p:xfrm>
          <a:off x="1043608" y="2810719"/>
          <a:ext cx="7191375" cy="32527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572750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Zástupný obsah 4">
            <a:extLst>
              <a:ext uri="{FF2B5EF4-FFF2-40B4-BE49-F238E27FC236}">
                <a16:creationId xmlns:a16="http://schemas.microsoft.com/office/drawing/2014/main" id="{E099EA72-62D3-4CB6-90F8-89EB26A04E11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52384748"/>
              </p:ext>
            </p:extLst>
          </p:nvPr>
        </p:nvGraphicFramePr>
        <p:xfrm>
          <a:off x="1043608" y="600228"/>
          <a:ext cx="3528392" cy="225270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84142">
                  <a:extLst>
                    <a:ext uri="{9D8B030D-6E8A-4147-A177-3AD203B41FA5}">
                      <a16:colId xmlns:a16="http://schemas.microsoft.com/office/drawing/2014/main" val="526487592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946817430"/>
                    </a:ext>
                  </a:extLst>
                </a:gridCol>
                <a:gridCol w="1020114">
                  <a:extLst>
                    <a:ext uri="{9D8B030D-6E8A-4147-A177-3AD203B41FA5}">
                      <a16:colId xmlns:a16="http://schemas.microsoft.com/office/drawing/2014/main" val="3594509586"/>
                    </a:ext>
                  </a:extLst>
                </a:gridCol>
              </a:tblGrid>
              <a:tr h="303191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týden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pořadí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43327475"/>
                  </a:ext>
                </a:extLst>
              </a:tr>
              <a:tr h="303191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2.2-8.2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 dirty="0">
                          <a:effectLst/>
                        </a:rPr>
                        <a:t>4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210010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54150928"/>
                  </a:ext>
                </a:extLst>
              </a:tr>
              <a:tr h="548775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26.1.-1.2.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 dirty="0">
                          <a:effectLst/>
                        </a:rPr>
                        <a:t>3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265768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00670694"/>
                  </a:ext>
                </a:extLst>
              </a:tr>
              <a:tr h="548775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19.1.-25.1.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 dirty="0">
                          <a:effectLst/>
                        </a:rPr>
                        <a:t>2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 dirty="0">
                          <a:effectLst/>
                        </a:rPr>
                        <a:t>180829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46452629"/>
                  </a:ext>
                </a:extLst>
              </a:tr>
              <a:tr h="548775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12.1.-18.1.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 dirty="0">
                          <a:effectLst/>
                        </a:rPr>
                        <a:t>1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 dirty="0">
                          <a:effectLst/>
                        </a:rPr>
                        <a:t>101726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94509969"/>
                  </a:ext>
                </a:extLst>
              </a:tr>
            </a:tbl>
          </a:graphicData>
        </a:graphic>
      </p:graphicFrame>
      <p:graphicFrame>
        <p:nvGraphicFramePr>
          <p:cNvPr id="6" name="Graf 5">
            <a:extLst>
              <a:ext uri="{FF2B5EF4-FFF2-40B4-BE49-F238E27FC236}">
                <a16:creationId xmlns:a16="http://schemas.microsoft.com/office/drawing/2014/main" id="{BC801B51-89CA-4CD8-9987-5123CC799C5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15418364"/>
              </p:ext>
            </p:extLst>
          </p:nvPr>
        </p:nvGraphicFramePr>
        <p:xfrm>
          <a:off x="1259632" y="3212976"/>
          <a:ext cx="5184576" cy="32403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591550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Zástupný obsah 7">
            <a:extLst>
              <a:ext uri="{FF2B5EF4-FFF2-40B4-BE49-F238E27FC236}">
                <a16:creationId xmlns:a16="http://schemas.microsoft.com/office/drawing/2014/main" id="{C992DA7B-A970-4B1E-AF65-9E494A1D13E1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668181452"/>
              </p:ext>
            </p:extLst>
          </p:nvPr>
        </p:nvGraphicFramePr>
        <p:xfrm>
          <a:off x="806996" y="764704"/>
          <a:ext cx="3260948" cy="1800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28534">
                  <a:extLst>
                    <a:ext uri="{9D8B030D-6E8A-4147-A177-3AD203B41FA5}">
                      <a16:colId xmlns:a16="http://schemas.microsoft.com/office/drawing/2014/main" val="1912049488"/>
                    </a:ext>
                  </a:extLst>
                </a:gridCol>
                <a:gridCol w="966207">
                  <a:extLst>
                    <a:ext uri="{9D8B030D-6E8A-4147-A177-3AD203B41FA5}">
                      <a16:colId xmlns:a16="http://schemas.microsoft.com/office/drawing/2014/main" val="1155745638"/>
                    </a:ext>
                  </a:extLst>
                </a:gridCol>
                <a:gridCol w="966207">
                  <a:extLst>
                    <a:ext uri="{9D8B030D-6E8A-4147-A177-3AD203B41FA5}">
                      <a16:colId xmlns:a16="http://schemas.microsoft.com/office/drawing/2014/main" val="1441403397"/>
                    </a:ext>
                  </a:extLst>
                </a:gridCol>
              </a:tblGrid>
              <a:tr h="560820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Úterní datum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08729645"/>
                  </a:ext>
                </a:extLst>
              </a:tr>
              <a:tr h="309845"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 dirty="0">
                          <a:effectLst/>
                        </a:rPr>
                        <a:t>08.02.2022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 dirty="0">
                          <a:effectLst/>
                        </a:rPr>
                        <a:t>4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37627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02811274"/>
                  </a:ext>
                </a:extLst>
              </a:tr>
              <a:tr h="309845"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01.02.2022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 dirty="0">
                          <a:effectLst/>
                        </a:rPr>
                        <a:t>3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57232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95467882"/>
                  </a:ext>
                </a:extLst>
              </a:tr>
              <a:tr h="309845"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25.01.2022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2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 dirty="0">
                          <a:effectLst/>
                        </a:rPr>
                        <a:t>39633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12789561"/>
                  </a:ext>
                </a:extLst>
              </a:tr>
              <a:tr h="309845"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18.01.2022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1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 dirty="0">
                          <a:effectLst/>
                        </a:rPr>
                        <a:t>28501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32091893"/>
                  </a:ext>
                </a:extLst>
              </a:tr>
            </a:tbl>
          </a:graphicData>
        </a:graphic>
      </p:graphicFrame>
      <p:graphicFrame>
        <p:nvGraphicFramePr>
          <p:cNvPr id="9" name="Graf 8">
            <a:extLst>
              <a:ext uri="{FF2B5EF4-FFF2-40B4-BE49-F238E27FC236}">
                <a16:creationId xmlns:a16="http://schemas.microsoft.com/office/drawing/2014/main" id="{66E0774A-0684-4DB7-8C0F-A8EC8A83B05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82973023"/>
              </p:ext>
            </p:extLst>
          </p:nvPr>
        </p:nvGraphicFramePr>
        <p:xfrm>
          <a:off x="1981969" y="2921496"/>
          <a:ext cx="4246215" cy="31717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183360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467544" y="476672"/>
            <a:ext cx="8424936" cy="6048672"/>
          </a:xfrm>
        </p:spPr>
        <p:txBody>
          <a:bodyPr>
            <a:normAutofit fontScale="92500" lnSpcReduction="10000"/>
          </a:bodyPr>
          <a:lstStyle/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cs-CZ" altLang="cs-CZ" sz="35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Výsledků analýzy časových řad se využívá k </a:t>
            </a:r>
            <a:r>
              <a:rPr lang="cs-CZ" altLang="cs-CZ" sz="3500" b="1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nalezení údajů, pro které není k dispozici výsledek měření</a:t>
            </a:r>
            <a:r>
              <a:rPr lang="cs-CZ" altLang="cs-CZ" sz="35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nebo pozorování.</a:t>
            </a: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cs-CZ" altLang="cs-CZ" sz="35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Pokud jde o chybějící údaj uvnitř intervalu známých hodnot, jde o </a:t>
            </a:r>
            <a:r>
              <a:rPr lang="cs-CZ" altLang="cs-CZ" sz="3500" b="1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interpolaci</a:t>
            </a:r>
            <a:r>
              <a:rPr lang="cs-CZ" altLang="cs-CZ" sz="35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Ta zpravidla vede k dobrým výsledkům a nepřináší velká rizika chyb odhadované veličiny. </a:t>
            </a: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cs-CZ" altLang="cs-CZ" sz="35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Pokud však je nutno odhadnout výsledek vně intervalu experimentálně udaných hodnot, jde o </a:t>
            </a:r>
            <a:r>
              <a:rPr lang="cs-CZ" altLang="cs-CZ" sz="3500" b="1" kern="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extrapolaci</a:t>
            </a:r>
            <a:r>
              <a:rPr lang="cs-CZ" altLang="cs-CZ" sz="35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V tomto případě např. při „odhadování budoucnosti“ už dochází obvykle k podstatně větším chybám. </a:t>
            </a: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58571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sz="quarter" idx="13"/>
              </p:nvPr>
            </p:nvSpPr>
            <p:spPr>
              <a:xfrm>
                <a:off x="467544" y="260648"/>
                <a:ext cx="8352928" cy="6480719"/>
              </a:xfrm>
            </p:spPr>
            <p:txBody>
              <a:bodyPr>
                <a:normAutofit/>
              </a:bodyPr>
              <a:lstStyle/>
              <a:p>
                <a:pPr marL="0" lvl="0" indent="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</a:pPr>
                <a:endParaRPr lang="cs-CZ" altLang="cs-CZ" sz="2400" kern="0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342900" lvl="0" indent="-342900" fontAlgn="base">
                  <a:lnSpc>
                    <a:spcPct val="90000"/>
                  </a:lnSpc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itchFamily="2" charset="2"/>
                  <a:buChar char="n"/>
                  <a:defRPr/>
                </a:pPr>
                <a:r>
                  <a:rPr lang="cs-CZ" altLang="cs-CZ" sz="2400" b="1" kern="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Řešení:  </a:t>
                </a:r>
              </a:p>
              <a:p>
                <a:pPr marL="0" lvl="0" indent="0" fontAlgn="base">
                  <a:lnSpc>
                    <a:spcPct val="90000"/>
                  </a:lnSpc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  <a:defRPr/>
                </a:pPr>
                <a:endParaRPr lang="cs-CZ" altLang="cs-CZ" sz="2400" b="1" kern="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lvl="0" indent="-342900" fontAlgn="base">
                  <a:lnSpc>
                    <a:spcPct val="90000"/>
                  </a:lnSpc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itchFamily="2" charset="2"/>
                  <a:buChar char="n"/>
                  <a:defRPr/>
                </a:pPr>
                <a:endParaRPr lang="cs-CZ" altLang="cs-CZ" sz="2400" b="1" kern="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lvl="0" indent="-342900" fontAlgn="base">
                  <a:lnSpc>
                    <a:spcPct val="90000"/>
                  </a:lnSpc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itchFamily="2" charset="2"/>
                  <a:buChar char="n"/>
                  <a:defRPr/>
                </a:pPr>
                <a:endParaRPr lang="cs-CZ" altLang="cs-CZ" sz="2400" b="1" kern="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lvl="0" indent="-342900" fontAlgn="base">
                  <a:lnSpc>
                    <a:spcPct val="90000"/>
                  </a:lnSpc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itchFamily="2" charset="2"/>
                  <a:buChar char="n"/>
                  <a:defRPr/>
                </a:pPr>
                <a:endParaRPr lang="cs-CZ" altLang="cs-CZ" sz="2400" b="1" kern="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lvl="0" indent="-342900" fontAlgn="base">
                  <a:lnSpc>
                    <a:spcPct val="90000"/>
                  </a:lnSpc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itchFamily="2" charset="2"/>
                  <a:buChar char="n"/>
                  <a:defRPr/>
                </a:pPr>
                <a:endParaRPr lang="cs-CZ" altLang="cs-CZ" sz="2400" b="1" kern="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lvl="0" indent="-342900" fontAlgn="base">
                  <a:lnSpc>
                    <a:spcPct val="90000"/>
                  </a:lnSpc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itchFamily="2" charset="2"/>
                  <a:buChar char="n"/>
                  <a:defRPr/>
                </a:pPr>
                <a:endParaRPr lang="cs-CZ" altLang="cs-CZ" sz="2400" b="1" kern="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</a:pPr>
                <a:r>
                  <a:rPr lang="cs-CZ" altLang="cs-CZ" sz="2400" b="1" kern="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cs-CZ" altLang="cs-CZ" sz="2000" b="1" i="1" kern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mbria Math"/>
                            <a:cs typeface="Times New Roman" pitchFamily="18" charset="0"/>
                          </a:rPr>
                        </m:ctrlPr>
                      </m:accPr>
                      <m:e>
                        <m:r>
                          <a:rPr lang="cs-CZ" altLang="cs-CZ" sz="2000" b="1" i="1" kern="0">
                            <a:solidFill>
                              <a:srgbClr val="000000"/>
                            </a:solidFill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∆</m:t>
                        </m:r>
                      </m:e>
                    </m:acc>
                    <m:r>
                      <a:rPr lang="cs-CZ" altLang="cs-CZ" sz="2000" b="1" i="1" kern="0" smtClean="0">
                        <a:solidFill>
                          <a:srgbClr val="000000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=</m:t>
                    </m:r>
                    <m:f>
                      <m:fPr>
                        <m:ctrlPr>
                          <a:rPr lang="cs-CZ" altLang="cs-CZ" sz="2000" b="1" i="1" kern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cs-CZ" altLang="cs-CZ" sz="2000" b="1" i="1" kern="0" smtClean="0">
                            <a:solidFill>
                              <a:srgbClr val="000000"/>
                            </a:solidFill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𝟑𝟐𝟒𝟕</m:t>
                        </m:r>
                        <m:r>
                          <a:rPr lang="cs-CZ" altLang="cs-CZ" sz="2000" b="1" i="1" kern="0" smtClean="0">
                            <a:solidFill>
                              <a:srgbClr val="000000"/>
                            </a:solidFill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−</m:t>
                        </m:r>
                        <m:r>
                          <a:rPr lang="cs-CZ" altLang="cs-CZ" sz="2000" b="1" i="1" kern="0" smtClean="0">
                            <a:solidFill>
                              <a:srgbClr val="000000"/>
                            </a:solidFill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𝟐𝟗𝟒𝟒</m:t>
                        </m:r>
                      </m:num>
                      <m:den>
                        <m:r>
                          <a:rPr lang="cs-CZ" altLang="cs-CZ" sz="2000" b="1" i="1" kern="0" smtClean="0">
                            <a:solidFill>
                              <a:srgbClr val="000000"/>
                            </a:solidFill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𝟓</m:t>
                        </m:r>
                        <m:r>
                          <a:rPr lang="cs-CZ" altLang="cs-CZ" sz="2000" b="1" i="1" kern="0" smtClean="0">
                            <a:solidFill>
                              <a:srgbClr val="000000"/>
                            </a:solidFill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−</m:t>
                        </m:r>
                        <m:r>
                          <a:rPr lang="cs-CZ" altLang="cs-CZ" sz="2000" b="1" i="1" kern="0" smtClean="0">
                            <a:solidFill>
                              <a:srgbClr val="000000"/>
                            </a:solidFill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𝟏</m:t>
                        </m:r>
                      </m:den>
                    </m:f>
                    <m:r>
                      <a:rPr lang="cs-CZ" altLang="cs-CZ" sz="2000" b="1" i="1" kern="0" smtClean="0">
                        <a:solidFill>
                          <a:srgbClr val="000000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=</m:t>
                    </m:r>
                  </m:oMath>
                </a14:m>
                <a:r>
                  <a:rPr lang="cs-CZ" altLang="cs-CZ" sz="2000" kern="0" dirty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75,75</a:t>
                </a:r>
              </a:p>
              <a:p>
                <a:pPr marL="0" indent="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</a:pP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cs-CZ" altLang="cs-CZ" sz="2000" b="1" i="1" ker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mbria Math"/>
                            <a:cs typeface="Times New Roman" pitchFamily="18" charset="0"/>
                          </a:rPr>
                        </m:ctrlPr>
                      </m:accPr>
                      <m:e>
                        <m:r>
                          <a:rPr lang="cs-CZ" altLang="cs-CZ" sz="2000" b="1" i="1" kern="0" smtClean="0">
                            <a:solidFill>
                              <a:srgbClr val="000000"/>
                            </a:solidFill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 </m:t>
                        </m:r>
                        <m:r>
                          <a:rPr lang="cs-CZ" altLang="cs-CZ" sz="2000" b="1" i="1" kern="0" smtClean="0">
                            <a:solidFill>
                              <a:srgbClr val="000000"/>
                            </a:solidFill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𝒌</m:t>
                        </m:r>
                      </m:e>
                    </m:acc>
                    <m:r>
                      <a:rPr lang="cs-CZ" altLang="cs-CZ" sz="2000" b="1" i="1" kern="0">
                        <a:solidFill>
                          <a:srgbClr val="000000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=</m:t>
                    </m:r>
                    <m:rad>
                      <m:radPr>
                        <m:ctrlPr>
                          <a:rPr lang="cs-CZ" altLang="cs-CZ" sz="2000" b="1" i="1" kern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mbria Math"/>
                            <a:cs typeface="Times New Roman" pitchFamily="18" charset="0"/>
                          </a:rPr>
                        </m:ctrlPr>
                      </m:radPr>
                      <m:deg>
                        <m:r>
                          <m:rPr>
                            <m:brk m:alnAt="7"/>
                          </m:rPr>
                          <a:rPr lang="cs-CZ" altLang="cs-CZ" sz="2000" b="1" i="1" kern="0" smtClean="0">
                            <a:solidFill>
                              <a:srgbClr val="000000"/>
                            </a:solidFill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𝟒</m:t>
                        </m:r>
                      </m:deg>
                      <m:e>
                        <m:f>
                          <m:fPr>
                            <m:ctrlPr>
                              <a:rPr lang="cs-CZ" altLang="cs-CZ" sz="2000" b="1" i="1" kern="0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Cambria Math"/>
                                <a:cs typeface="Times New Roman" pitchFamily="18" charset="0"/>
                              </a:rPr>
                            </m:ctrlPr>
                          </m:fPr>
                          <m:num>
                            <m:r>
                              <a:rPr lang="cs-CZ" altLang="cs-CZ" sz="2000" b="1" i="1" kern="0" smtClean="0">
                                <a:solidFill>
                                  <a:srgbClr val="000000"/>
                                </a:solidFill>
                                <a:latin typeface="Cambria Math"/>
                                <a:ea typeface="Cambria Math"/>
                                <a:cs typeface="Times New Roman" pitchFamily="18" charset="0"/>
                              </a:rPr>
                              <m:t>𝟑𝟐𝟒𝟕</m:t>
                            </m:r>
                          </m:num>
                          <m:den>
                            <m:r>
                              <a:rPr lang="cs-CZ" altLang="cs-CZ" sz="2000" b="1" i="1" kern="0" smtClean="0">
                                <a:solidFill>
                                  <a:srgbClr val="000000"/>
                                </a:solidFill>
                                <a:latin typeface="Cambria Math"/>
                                <a:ea typeface="Cambria Math"/>
                                <a:cs typeface="Times New Roman" pitchFamily="18" charset="0"/>
                              </a:rPr>
                              <m:t>𝟐𝟗𝟒𝟒</m:t>
                            </m:r>
                          </m:den>
                        </m:f>
                      </m:e>
                    </m:rad>
                    <m:r>
                      <a:rPr lang="cs-CZ" altLang="cs-CZ" sz="2000" b="1" i="1" kern="0">
                        <a:solidFill>
                          <a:srgbClr val="000000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=</m:t>
                    </m:r>
                  </m:oMath>
                </a14:m>
                <a:r>
                  <a:rPr lang="cs-CZ" altLang="cs-CZ" sz="2000" kern="0" dirty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1,025</a:t>
                </a:r>
              </a:p>
              <a:p>
                <a:pPr marL="0" indent="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</a:pPr>
                <a:endParaRPr lang="cs-CZ" altLang="cs-CZ" sz="2400" b="1" kern="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</a:pPr>
                <a:r>
                  <a:rPr lang="cs-CZ" altLang="cs-CZ" sz="2400" b="1" kern="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Závěr: </a:t>
                </a:r>
                <a:r>
                  <a:rPr lang="cs-CZ" altLang="cs-CZ" sz="2400" kern="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Mezi roky 1986 a 1987 vzrostla prům. mzda o 61 Kč a o 2,1%... Průměrně rostla mzda ve sledovaných letech o 76 Kč/</a:t>
                </a:r>
                <a:r>
                  <a:rPr lang="cs-CZ" altLang="cs-CZ" sz="2400" b="1" kern="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rok</a:t>
                </a:r>
                <a:r>
                  <a:rPr lang="cs-CZ" altLang="cs-CZ" sz="2400" kern="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 o 2,5 % </a:t>
                </a:r>
                <a:r>
                  <a:rPr lang="cs-CZ" altLang="cs-CZ" sz="2400" b="1" kern="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ročně</a:t>
                </a:r>
                <a:r>
                  <a:rPr lang="cs-CZ" altLang="cs-CZ" sz="2400" kern="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  <a:p>
                <a:pPr marL="0" indent="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</a:pPr>
                <a:endParaRPr lang="cs-CZ" altLang="cs-CZ" sz="2400" kern="0" dirty="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lvl="0" indent="-34290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itchFamily="2" charset="2"/>
                  <a:buChar char="n"/>
                </a:pPr>
                <a:endParaRPr lang="cs-CZ" altLang="cs-CZ" sz="3200" kern="0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45720" indent="0">
                  <a:buNone/>
                </a:pPr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3"/>
              </p:nvPr>
            </p:nvSpPr>
            <p:spPr>
              <a:xfrm>
                <a:off x="467544" y="260648"/>
                <a:ext cx="8352928" cy="6480719"/>
              </a:xfrm>
              <a:blipFill>
                <a:blip r:embed="rId2"/>
                <a:stretch>
                  <a:fillRect l="-1168" r="-204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754561"/>
              </p:ext>
            </p:extLst>
          </p:nvPr>
        </p:nvGraphicFramePr>
        <p:xfrm>
          <a:off x="2123728" y="908720"/>
          <a:ext cx="60960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i="1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i="1" dirty="0"/>
                        <a:t>y</a:t>
                      </a:r>
                      <a:r>
                        <a:rPr lang="cs-CZ" sz="1200" i="1" dirty="0"/>
                        <a:t>t</a:t>
                      </a:r>
                      <a:endParaRPr lang="cs-CZ" sz="1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sym typeface="Symbol" panose="05050102010706020507" pitchFamily="18" charset="2"/>
                        </a:rPr>
                        <a:t></a:t>
                      </a:r>
                      <a:r>
                        <a:rPr lang="cs-CZ" i="1" dirty="0"/>
                        <a:t>y</a:t>
                      </a:r>
                      <a:r>
                        <a:rPr lang="cs-CZ" sz="1200" i="1" dirty="0"/>
                        <a:t>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sym typeface="Symbol" panose="05050102010706020507" pitchFamily="18" charset="2"/>
                        </a:rPr>
                        <a:t></a:t>
                      </a:r>
                      <a:r>
                        <a:rPr lang="cs-CZ" sz="1400" i="1" dirty="0">
                          <a:sym typeface="Mathematica1"/>
                        </a:rPr>
                        <a:t>t</a:t>
                      </a:r>
                      <a:endParaRPr lang="cs-CZ" sz="1600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1986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2944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1987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3005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61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0,021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1988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3070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65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0,022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1989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3138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68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0,022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1990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3247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109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0,034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08649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467544" y="260648"/>
            <a:ext cx="8352928" cy="6264696"/>
          </a:xfrm>
        </p:spPr>
        <p:txBody>
          <a:bodyPr>
            <a:normAutofit lnSpcReduction="10000"/>
          </a:bodyPr>
          <a:lstStyle/>
          <a:p>
            <a:pPr marL="0" lvl="0" indent="0" algn="ctr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None/>
            </a:pPr>
            <a:r>
              <a:rPr lang="cs-CZ" altLang="cs-CZ" sz="3000" b="1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1.2 Rozklad časových řad</a:t>
            </a:r>
            <a:endParaRPr lang="cs-CZ" altLang="cs-CZ" sz="3000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cs-CZ" altLang="cs-CZ" sz="24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Při analýze časových řad se vychází z předpokladu, že každá časová řada může obsahovat </a:t>
            </a:r>
            <a:r>
              <a:rPr lang="cs-CZ" altLang="cs-CZ" sz="2400" b="1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čtyři složky</a:t>
            </a:r>
            <a:r>
              <a:rPr lang="cs-CZ" altLang="cs-CZ" sz="24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662940" lvl="1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anose="05000000000000000000" pitchFamily="2" charset="2"/>
              <a:buChar char="q"/>
            </a:pPr>
            <a:r>
              <a:rPr lang="cs-CZ" altLang="cs-CZ" sz="2200" b="1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Trend</a:t>
            </a:r>
            <a:r>
              <a:rPr lang="cs-CZ" altLang="cs-CZ" sz="22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reprezentuje dlouhodobé změny v chování řady (dlouhodobý růst nebo pokles…). </a:t>
            </a:r>
          </a:p>
          <a:p>
            <a:pPr marL="662940" lvl="1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anose="05000000000000000000" pitchFamily="2" charset="2"/>
              <a:buChar char="q"/>
            </a:pPr>
            <a:r>
              <a:rPr lang="cs-CZ" altLang="cs-CZ" sz="2200" b="1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Sezónní složka </a:t>
            </a:r>
            <a:r>
              <a:rPr lang="cs-CZ" altLang="cs-CZ" sz="22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představuje periodické změny, které se odehrávají v průběhu roku a každý rok se opakují. Tyto změny zpravidla souvisí se střídáním ročních období (jaro, léto, podzim a zima). </a:t>
            </a:r>
          </a:p>
          <a:p>
            <a:pPr marL="662940" lvl="1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anose="05000000000000000000" pitchFamily="2" charset="2"/>
              <a:buChar char="q"/>
            </a:pPr>
            <a:r>
              <a:rPr lang="cs-CZ" altLang="cs-CZ" sz="2200" b="1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Cyklickou složku </a:t>
            </a:r>
            <a:r>
              <a:rPr lang="cs-CZ" altLang="cs-CZ" sz="22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chápeme jako dlouhodobé fluktuace kolem trendu, při nichž se pravidelně střídají fáze růstu s fázemi poklesu. U ekonomických řad je cyklická složka často spojována se </a:t>
            </a:r>
            <a:r>
              <a:rPr lang="cs-CZ" altLang="cs-CZ" sz="2200" b="1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střídáním hospodářských cyklů</a:t>
            </a:r>
            <a:r>
              <a:rPr lang="cs-CZ" altLang="cs-CZ" sz="22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 Perioda cyklické složky se může pohybovat v násobcích let, a proto pokud máme krátkou časovou řadu, nemusí být cyklická složka vůbec rozeznatelná.</a:t>
            </a:r>
          </a:p>
          <a:p>
            <a:pPr marL="662940" lvl="1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anose="05000000000000000000" pitchFamily="2" charset="2"/>
              <a:buChar char="q"/>
            </a:pPr>
            <a:r>
              <a:rPr lang="cs-CZ" altLang="cs-CZ" sz="2200" b="1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Náhodná složka </a:t>
            </a:r>
            <a:r>
              <a:rPr lang="cs-CZ" altLang="cs-CZ" sz="22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představuje náhodné fluktuace, které nemají systematický charakter. Zahrnuje např. chyby měření, zaokrouhlovací chyby...</a:t>
            </a:r>
          </a:p>
          <a:p>
            <a:pPr marL="0" lvl="0" indent="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None/>
            </a:pPr>
            <a:endParaRPr lang="cs-CZ" altLang="cs-CZ" sz="3200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99236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467544" y="731520"/>
            <a:ext cx="8352928" cy="5793824"/>
          </a:xfrm>
        </p:spPr>
        <p:txBody>
          <a:bodyPr>
            <a:normAutofit/>
          </a:bodyPr>
          <a:lstStyle/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cs-CZ" altLang="cs-CZ" sz="28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Nejčastěji se při analýze časové řady uvažuje </a:t>
            </a:r>
            <a:r>
              <a:rPr lang="cs-CZ" altLang="cs-CZ" sz="2800" b="1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aditivní model </a:t>
            </a:r>
            <a:r>
              <a:rPr lang="cs-CZ" altLang="cs-CZ" sz="28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popisu chování řady. </a:t>
            </a: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cs-CZ" altLang="cs-CZ" sz="28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Předpokládá se tedy, že jednotlivé složky vývoje se sčítají: </a:t>
            </a:r>
          </a:p>
          <a:p>
            <a:pPr marL="45720" indent="0" algn="ctr">
              <a:buNone/>
            </a:pPr>
            <a:r>
              <a:rPr lang="cs-CZ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cs-CZ" sz="3200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cs-CZ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T</a:t>
            </a:r>
            <a:r>
              <a:rPr lang="cs-CZ" sz="3200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cs-CZ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S</a:t>
            </a:r>
            <a:r>
              <a:rPr lang="cs-CZ" sz="3200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cs-CZ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C</a:t>
            </a:r>
            <a:r>
              <a:rPr lang="cs-CZ" sz="3200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cs-CZ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ε</a:t>
            </a:r>
            <a:r>
              <a:rPr lang="cs-CZ" sz="3200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endParaRPr lang="cs-CZ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kde na pravé straně vystupují složky: </a:t>
            </a:r>
          </a:p>
          <a:p>
            <a:pPr marL="45720" indent="0">
              <a:buNone/>
            </a:pP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trendová </a:t>
            </a:r>
            <a:r>
              <a:rPr lang="cs-CZ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cs-CZ" sz="28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sezónní </a:t>
            </a:r>
            <a:r>
              <a:rPr lang="cs-CZ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cs-CZ" sz="28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cyklická </a:t>
            </a:r>
            <a:r>
              <a:rPr lang="cs-CZ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cs-CZ" sz="28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náhodná </a:t>
            </a:r>
            <a:r>
              <a:rPr lang="cs-CZ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ε</a:t>
            </a:r>
            <a:r>
              <a:rPr lang="cs-CZ" sz="28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320040" lvl="1" indent="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None/>
            </a:pPr>
            <a:endParaRPr lang="cs-CZ" altLang="cs-CZ" sz="3000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endParaRPr lang="cs-CZ" altLang="cs-CZ" sz="3200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" indent="0">
              <a:buNone/>
            </a:pPr>
            <a:endParaRPr lang="cs-CZ" dirty="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75226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467544" y="731520"/>
            <a:ext cx="8352928" cy="5793824"/>
          </a:xfrm>
        </p:spPr>
        <p:txBody>
          <a:bodyPr>
            <a:normAutofit/>
          </a:bodyPr>
          <a:lstStyle/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cs-CZ" altLang="cs-CZ" sz="28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Různé modifikace modelu vzniknou, když některou složku z úvah </a:t>
            </a:r>
            <a:r>
              <a:rPr lang="cs-CZ" altLang="cs-CZ" sz="2800" b="1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vypustíme</a:t>
            </a:r>
            <a:r>
              <a:rPr lang="cs-CZ" altLang="cs-CZ" sz="28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cs-CZ" altLang="cs-CZ" sz="28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Nejčastěji se </a:t>
            </a:r>
            <a:r>
              <a:rPr lang="cs-CZ" altLang="cs-CZ" sz="2800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vypouští </a:t>
            </a:r>
            <a:r>
              <a:rPr lang="cs-CZ" altLang="cs-CZ" sz="2800" b="1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cyklická složka </a:t>
            </a:r>
            <a:r>
              <a:rPr lang="cs-CZ" altLang="cs-CZ" sz="28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 o </a:t>
            </a:r>
            <a:r>
              <a:rPr lang="cs-CZ" altLang="cs-CZ" sz="2800" b="1" kern="0" dirty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náhodné složce</a:t>
            </a:r>
            <a:r>
              <a:rPr lang="cs-CZ" altLang="cs-CZ" sz="28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se obvykle pouze předpokládá, že </a:t>
            </a:r>
          </a:p>
          <a:p>
            <a:pPr marL="662940" lvl="1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cs-CZ" altLang="cs-CZ" sz="26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její </a:t>
            </a:r>
            <a:r>
              <a:rPr lang="cs-CZ" altLang="cs-CZ" sz="2600" b="1" kern="0" dirty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střední hodnota </a:t>
            </a:r>
            <a:r>
              <a:rPr lang="cs-CZ" altLang="cs-CZ" sz="26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je</a:t>
            </a:r>
            <a:r>
              <a:rPr lang="cs-CZ" altLang="cs-CZ" sz="2600" b="1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altLang="cs-CZ" sz="2600" b="1" kern="0" dirty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nulová</a:t>
            </a:r>
            <a:r>
              <a:rPr lang="cs-CZ" altLang="cs-CZ" sz="2600" b="1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altLang="cs-CZ" sz="26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 </a:t>
            </a:r>
          </a:p>
          <a:p>
            <a:pPr marL="662940" lvl="1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cs-CZ" altLang="cs-CZ" sz="26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hodnoty náhodné složky jsou </a:t>
            </a:r>
            <a:r>
              <a:rPr lang="cs-CZ" altLang="cs-CZ" sz="2600" b="1" kern="0" dirty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korelačně nezávislé </a:t>
            </a:r>
            <a:r>
              <a:rPr lang="cs-CZ" altLang="cs-CZ" sz="26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(náhodná porucha, jak se také dá náhodná složka interpretovat, nezávisí na poruše v minulém okamžiku ani neovlivňuje vznik a velikost poruchy v okamžiku následujícím). </a:t>
            </a:r>
            <a:endParaRPr lang="cs-CZ" altLang="cs-CZ" sz="2800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endParaRPr lang="cs-CZ" altLang="cs-CZ" sz="3200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" indent="0">
              <a:buNone/>
            </a:pPr>
            <a:endParaRPr lang="cs-CZ" dirty="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06976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467544" y="731520"/>
            <a:ext cx="8064896" cy="5793824"/>
          </a:xfrm>
        </p:spPr>
        <p:txBody>
          <a:bodyPr>
            <a:normAutofit/>
          </a:bodyPr>
          <a:lstStyle/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cs-CZ" altLang="cs-CZ" sz="32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Analýza složky kteréhokoliv typu se provádí v podstatě klasickou </a:t>
            </a:r>
            <a:r>
              <a:rPr lang="cs-CZ" altLang="cs-CZ" sz="3200" b="1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regresní analýzou</a:t>
            </a:r>
            <a:r>
              <a:rPr lang="cs-CZ" altLang="cs-CZ" sz="32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0" lvl="0" indent="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None/>
            </a:pPr>
            <a:endParaRPr lang="cs-CZ" altLang="cs-CZ" sz="3200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cs-CZ" altLang="cs-CZ" sz="32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Podstatný rozdíl je jen v tom, že </a:t>
            </a:r>
            <a:r>
              <a:rPr lang="cs-CZ" altLang="cs-CZ" sz="3200" b="1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nezávisle proměnná </a:t>
            </a:r>
            <a:r>
              <a:rPr lang="cs-CZ" altLang="cs-CZ" sz="32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je v tomto případě </a:t>
            </a:r>
            <a:r>
              <a:rPr lang="cs-CZ" altLang="cs-CZ" sz="3200" b="1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proměnná časová</a:t>
            </a:r>
            <a:r>
              <a:rPr lang="cs-CZ" altLang="cs-CZ" sz="32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" indent="0">
              <a:buNone/>
            </a:pPr>
            <a:endParaRPr lang="cs-CZ" dirty="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02789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467544" y="476672"/>
            <a:ext cx="8352928" cy="6048672"/>
          </a:xfrm>
        </p:spPr>
        <p:txBody>
          <a:bodyPr>
            <a:normAutofit/>
          </a:bodyPr>
          <a:lstStyle/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cs-CZ" altLang="cs-CZ" sz="3200" b="1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Analýza trendové složky </a:t>
            </a:r>
            <a:r>
              <a:rPr lang="cs-CZ" altLang="cs-CZ" sz="32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je </a:t>
            </a:r>
            <a:r>
              <a:rPr lang="cs-CZ" altLang="cs-CZ" sz="3200" b="1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nejdůležitější </a:t>
            </a:r>
            <a:r>
              <a:rPr lang="cs-CZ" altLang="cs-CZ" sz="32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částí analýzy časových řad. </a:t>
            </a: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cs-CZ" altLang="cs-CZ" sz="32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V průběhu let se potvrdilo, že při výběru trendových funkcí většinou vystačíme s úzkou nabídkou funkcí.</a:t>
            </a: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cs-CZ" altLang="cs-CZ" sz="3200" b="1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Nejčastěji používané trendy </a:t>
            </a:r>
            <a:r>
              <a:rPr lang="cs-CZ" altLang="cs-CZ" sz="32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jsou:</a:t>
            </a:r>
          </a:p>
          <a:p>
            <a:pPr marL="777240" lvl="1" indent="-4572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anose="05000000000000000000" pitchFamily="2" charset="2"/>
              <a:buChar char="o"/>
            </a:pPr>
            <a:r>
              <a:rPr lang="cs-CZ" altLang="cs-CZ" sz="3000" b="1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Lineární</a:t>
            </a:r>
            <a:r>
              <a:rPr lang="cs-CZ" altLang="cs-CZ" sz="3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trend</a:t>
            </a:r>
          </a:p>
          <a:p>
            <a:pPr marL="777240" lvl="1" indent="-4572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anose="05000000000000000000" pitchFamily="2" charset="2"/>
              <a:buChar char="o"/>
            </a:pPr>
            <a:r>
              <a:rPr lang="cs-CZ" altLang="cs-CZ" sz="3000" b="1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Polynomický</a:t>
            </a:r>
            <a:r>
              <a:rPr lang="cs-CZ" altLang="cs-CZ" sz="3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trend (např. parabolický)</a:t>
            </a:r>
          </a:p>
          <a:p>
            <a:pPr marL="777240" lvl="1" indent="-4572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anose="05000000000000000000" pitchFamily="2" charset="2"/>
              <a:buChar char="o"/>
            </a:pPr>
            <a:r>
              <a:rPr lang="cs-CZ" altLang="cs-CZ" sz="3000" b="1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Exponenciální</a:t>
            </a:r>
            <a:r>
              <a:rPr lang="cs-CZ" altLang="cs-CZ" sz="3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trend</a:t>
            </a:r>
          </a:p>
          <a:p>
            <a:pPr marL="777240" lvl="1" indent="-4572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anose="05000000000000000000" pitchFamily="2" charset="2"/>
              <a:buChar char="o"/>
            </a:pPr>
            <a:r>
              <a:rPr lang="cs-CZ" altLang="cs-CZ" sz="3000" b="1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Logaritmický </a:t>
            </a:r>
            <a:r>
              <a:rPr lang="cs-CZ" altLang="cs-CZ" sz="30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trend</a:t>
            </a:r>
          </a:p>
          <a:p>
            <a:pPr marL="45720" indent="0">
              <a:buNone/>
            </a:pPr>
            <a:endParaRPr lang="cs-CZ" dirty="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56173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467544" y="188643"/>
            <a:ext cx="8424936" cy="6336701"/>
          </a:xfrm>
        </p:spPr>
        <p:txBody>
          <a:bodyPr>
            <a:normAutofit/>
          </a:bodyPr>
          <a:lstStyle/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cs-CZ" altLang="cs-CZ" sz="24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Pro výpočet trendu lze využít např. </a:t>
            </a:r>
            <a:r>
              <a:rPr lang="cs-CZ" altLang="cs-CZ" sz="2400" b="1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Excel</a:t>
            </a:r>
            <a:r>
              <a:rPr lang="cs-CZ" altLang="cs-CZ" sz="24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– nejprve se ze vstupních údajů vytvoří </a:t>
            </a:r>
            <a:r>
              <a:rPr lang="cs-CZ" altLang="cs-CZ" sz="2400" b="1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bodový graf</a:t>
            </a:r>
            <a:r>
              <a:rPr lang="cs-CZ" altLang="cs-CZ" sz="24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kliknutím na bod v grafu se pak dá přidat </a:t>
            </a:r>
            <a:r>
              <a:rPr lang="cs-CZ" altLang="cs-CZ" sz="2400" b="1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spojnice trendu </a:t>
            </a:r>
            <a:r>
              <a:rPr lang="cs-CZ" altLang="cs-CZ" sz="24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cs-CZ" altLang="cs-CZ" sz="2400" b="1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rovnice trendu</a:t>
            </a:r>
            <a:r>
              <a:rPr lang="cs-CZ" altLang="cs-CZ" sz="24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Z ní pak jde dopočítat odhad hodnot v budoucnosti.</a:t>
            </a: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endParaRPr lang="cs-CZ" altLang="cs-CZ" sz="2400" kern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endParaRPr lang="cs-CZ" altLang="cs-CZ" sz="3500" kern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endParaRPr lang="cs-CZ" altLang="cs-CZ" sz="3500" kern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3692E734-37BD-4B0C-A385-0369786F39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1844823"/>
            <a:ext cx="8693290" cy="43924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81754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467544" y="476672"/>
            <a:ext cx="8424936" cy="6048672"/>
          </a:xfrm>
        </p:spPr>
        <p:txBody>
          <a:bodyPr>
            <a:normAutofit fontScale="92500" lnSpcReduction="10000"/>
          </a:bodyPr>
          <a:lstStyle/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cs-CZ" altLang="cs-CZ" sz="35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Analýza</a:t>
            </a:r>
            <a:r>
              <a:rPr lang="cs-CZ" altLang="cs-CZ" sz="3500" b="1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sezónní složky </a:t>
            </a:r>
            <a:r>
              <a:rPr lang="cs-CZ" altLang="cs-CZ" sz="35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 provádí až </a:t>
            </a:r>
            <a:r>
              <a:rPr lang="cs-CZ" altLang="cs-CZ" sz="3500" b="1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 očištění dat od trendové složky. </a:t>
            </a: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cs-CZ" altLang="cs-CZ" sz="35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 podstatě při ní jde </a:t>
            </a:r>
            <a:r>
              <a:rPr lang="cs-CZ" altLang="cs-CZ" sz="3500" b="1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 určení časového úseku, po jehož uplynutí mají data zase stejnou hodnotu</a:t>
            </a:r>
            <a:r>
              <a:rPr lang="cs-CZ" altLang="cs-CZ" sz="35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příp. ovlivněnou trendovou a náhodnou složkou. </a:t>
            </a:r>
            <a:r>
              <a:rPr lang="cs-CZ" altLang="cs-CZ" sz="32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cs-CZ" altLang="cs-CZ" sz="32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Pro studium sezónní složky se používá několika typů modelů. V ekonomických modelech bývá zpravidla zřejmá velikost periody (čtvrtletí, měsíc), v jiných případech je nutno i tuto délku odhadovat (v hydrogeologii např. u výšky hladiny spodních vod).</a:t>
            </a: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cs-CZ" altLang="cs-CZ" sz="32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Parametry se určují použitím numerických metod.</a:t>
            </a:r>
            <a:endParaRPr lang="cs-CZ" dirty="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483209"/>
      </p:ext>
    </p:extLst>
  </p:cSld>
  <p:clrMapOvr>
    <a:masterClrMapping/>
  </p:clrMapOvr>
</p:sld>
</file>

<file path=ppt/theme/theme1.xml><?xml version="1.0" encoding="utf-8"?>
<a:theme xmlns:a="http://schemas.openxmlformats.org/drawingml/2006/main" name="Aerodynamika">
  <a:themeElements>
    <a:clrScheme name="Aerodynamika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Aerodynamik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erodynamika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349</TotalTime>
  <Words>822</Words>
  <Application>Microsoft Office PowerPoint</Application>
  <PresentationFormat>Předvádění na obrazovce (4:3)</PresentationFormat>
  <Paragraphs>191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8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22" baseType="lpstr">
      <vt:lpstr>Calibri</vt:lpstr>
      <vt:lpstr>Cambria Math</vt:lpstr>
      <vt:lpstr>Georgia</vt:lpstr>
      <vt:lpstr>Mathematica1</vt:lpstr>
      <vt:lpstr>Symbol</vt:lpstr>
      <vt:lpstr>Times New Roman</vt:lpstr>
      <vt:lpstr>Trebuchet MS</vt:lpstr>
      <vt:lpstr>Wingdings</vt:lpstr>
      <vt:lpstr>Aerodynamika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Pavlačková Martina</dc:creator>
  <cp:lastModifiedBy>Pavlačková Martina</cp:lastModifiedBy>
  <cp:revision>55</cp:revision>
  <dcterms:created xsi:type="dcterms:W3CDTF">2020-07-24T10:50:20Z</dcterms:created>
  <dcterms:modified xsi:type="dcterms:W3CDTF">2022-02-22T13:30:43Z</dcterms:modified>
</cp:coreProperties>
</file>