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98" r:id="rId3"/>
    <p:sldId id="299" r:id="rId4"/>
    <p:sldId id="302" r:id="rId5"/>
    <p:sldId id="328" r:id="rId6"/>
    <p:sldId id="300" r:id="rId7"/>
    <p:sldId id="329" r:id="rId8"/>
    <p:sldId id="320" r:id="rId9"/>
    <p:sldId id="301" r:id="rId10"/>
    <p:sldId id="330" r:id="rId11"/>
    <p:sldId id="321" r:id="rId12"/>
    <p:sldId id="303" r:id="rId13"/>
    <p:sldId id="30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424936" cy="6120680"/>
          </a:xfrm>
        </p:spPr>
        <p:txBody>
          <a:bodyPr>
            <a:normAutofit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Složené úročení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Složeného úročení využíváme hlavně v odvětví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dlouhodobých investic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kde se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počítají úroky z úroků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rozdíl od jednoduchého úročení budeme v případě složeného úročení předpokládat, že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počáteční kapitál </a:t>
            </a:r>
            <a:r>
              <a:rPr lang="cs-CZ" altLang="cs-CZ" sz="28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altLang="cs-CZ" sz="1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je úročen po více let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Úrok bude ke vkladu připsán vždy na konci roku, a následující rok bude znovu spolu s vkladem úročen, vzniknou tedy úroky z úroků.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Vzhledem k popsanému připisování úroků půjde o </a:t>
            </a: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polhůtní (roční) složené úročení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811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628800"/>
            <a:ext cx="8568952" cy="489654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3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Na kolik vzroste vklad 10 000 Kč uložený 5 roků při úrokové míře 10% </a:t>
            </a:r>
            <a:r>
              <a:rPr lang="cs-CZ" altLang="cs-CZ" sz="33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3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se čtvrtletním připisováním úroků?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pl-PL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425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404664"/>
                <a:ext cx="8568952" cy="6120680"/>
              </a:xfrm>
            </p:spPr>
            <p:txBody>
              <a:bodyPr>
                <a:normAutofit fontScale="77500" lnSpcReduction="2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3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: Na kolik vzroste vklad 10 000 Kč uložený 5 roků při úrokové míře 10% </a:t>
                </a:r>
                <a:r>
                  <a:rPr lang="cs-CZ" altLang="cs-CZ" sz="3300" kern="0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p.a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 se čtvrtletním připisováním úroků?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33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Řešení:  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výpočet použijeme vzorec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altLang="cs-CZ" sz="3300" i="1" ker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sz="33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33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sz="33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sz="33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altLang="cs-CZ" sz="33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𝑛𝑚</m:t>
                          </m:r>
                        </m:sup>
                      </m:sSup>
                    </m:oMath>
                  </m:oMathPara>
                </a14:m>
                <a:endParaRPr lang="cs-CZ" altLang="cs-CZ" sz="33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pro </a:t>
                </a:r>
                <a:r>
                  <a:rPr lang="cs-CZ" altLang="cs-CZ" sz="33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 a </a:t>
                </a:r>
                <a:r>
                  <a:rPr lang="cs-CZ" altLang="cs-CZ" sz="33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4. Tj. 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33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altLang="cs-CZ" sz="3300" i="1" ker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cs-CZ" altLang="cs-CZ" sz="33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10000</m:t>
                      </m:r>
                      <m:sSup>
                        <m:sSup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sz="33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33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sz="33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sz="3300" b="0" i="1" kern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0,1</m:t>
                                  </m:r>
                                </m:num>
                                <m:den>
                                  <m:r>
                                    <a:rPr lang="cs-CZ" altLang="cs-CZ" sz="3300" b="0" i="1" kern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altLang="cs-CZ" sz="33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20</m:t>
                          </m:r>
                        </m:sup>
                      </m:sSup>
                      <m:r>
                        <a:rPr lang="cs-CZ" altLang="cs-CZ" sz="33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=16386,20 </m:t>
                      </m:r>
                      <m:r>
                        <a:rPr lang="cs-CZ" altLang="cs-CZ" sz="33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𝐾</m:t>
                      </m:r>
                      <m:r>
                        <a:rPr lang="cs-CZ" altLang="cs-CZ" sz="33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č</m:t>
                      </m:r>
                    </m:oMath>
                  </m:oMathPara>
                </a14:m>
                <a:endParaRPr lang="cs-CZ" altLang="cs-CZ" sz="33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pl-PL" altLang="cs-CZ" sz="33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§"/>
                  <a:defRPr/>
                </a:pPr>
                <a:r>
                  <a:rPr lang="pl-PL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Částka 10 000 Kč vzroste za uvedených podmínek na 16386,20 Kč.</a:t>
                </a: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pl-PL" altLang="cs-CZ" sz="33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§"/>
                  <a:defRPr/>
                </a:pPr>
                <a:r>
                  <a:rPr lang="pl-PL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to samozřejmě více než kdyby byly úroky připisovány jen jednou ročně (viz Příklad dříve, kde při ročním připisováním úroků a jinak stejném zadání vyšlo 16 105,10 Kč.)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pl-PL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404664"/>
                <a:ext cx="8568952" cy="6120680"/>
              </a:xfrm>
              <a:blipFill>
                <a:blip r:embed="rId2"/>
                <a:stretch>
                  <a:fillRect l="-641" t="-21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639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Nejpoužívanější hodnoty </a:t>
            </a:r>
            <a:r>
              <a:rPr lang="cs-CZ" altLang="cs-CZ" sz="2800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28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pro počet úrokových období jsou: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– roční,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 – pololetní,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 – čtvrtletní,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 – měsíční,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52 – týdenní,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365 – denní.</a:t>
            </a:r>
            <a:endParaRPr lang="cs-CZ" altLang="cs-CZ" sz="26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48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404664"/>
                <a:ext cx="8568952" cy="6120680"/>
              </a:xfrm>
            </p:spPr>
            <p:txBody>
              <a:bodyPr>
                <a:normAutofit lnSpcReduction="10000"/>
              </a:bodyPr>
              <a:lstStyle/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5.2 Smíšené úročení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Smíšené úročení je </a:t>
                </a:r>
                <a:r>
                  <a:rPr 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kombinací složeného a jednoduchého úročení 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 případě, že </a:t>
                </a:r>
                <a:r>
                  <a:rPr lang="cs-CZ" sz="28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doba splatnosti </a:t>
                </a:r>
                <a:r>
                  <a:rPr lang="cs-CZ" sz="2800" b="1" i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sz="28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není vyjádřena přirozeným číslem</a:t>
                </a: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Doba splatnosti </a:t>
                </a:r>
                <a:r>
                  <a:rPr lang="cs-CZ" sz="28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je zde dána jako </a:t>
                </a: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součet celého počtu roků </a:t>
                </a:r>
                <a:r>
                  <a:rPr lang="cs-CZ" sz="28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zbytku </a:t>
                </a:r>
                <a:r>
                  <a:rPr lang="cs-CZ" sz="28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který je kratší než jeden rok.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cs-CZ" sz="2800" b="1" kern="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2800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Po dobu </a:t>
                </a:r>
                <a:r>
                  <a:rPr lang="cs-CZ" sz="2800" i="1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sz="2800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jsou úroky připisovány vždy na konci úrokového období a v dalším období znovu úročeny, pouze na konci doby splatnosti (</a:t>
                </a:r>
                <a:r>
                  <a:rPr lang="cs-CZ" sz="2800" b="1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za dobu </a:t>
                </a:r>
                <a:r>
                  <a:rPr lang="cs-CZ" sz="2800" b="1" i="1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cs-CZ" sz="2800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cs-CZ" sz="2800" b="1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se úročí jednoduše</a:t>
                </a:r>
                <a:r>
                  <a:rPr lang="cs-CZ" sz="2800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Za dobu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 = N+Z 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kapitál dosáhne výše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altLang="cs-CZ" sz="2800" i="1" ker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sz="28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8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r>
                                <a:rPr lang="cs-CZ" altLang="cs-CZ" sz="2800" b="0" i="1" kern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𝑁</m:t>
                          </m:r>
                        </m:sup>
                      </m:sSup>
                      <m:d>
                        <m:dPr>
                          <m:ctrlPr>
                            <a:rPr lang="cs-CZ" altLang="cs-CZ" sz="28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1+</m:t>
                          </m:r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𝑖𝑍</m:t>
                          </m:r>
                        </m:e>
                      </m:d>
                    </m:oMath>
                  </m:oMathPara>
                </a14:m>
                <a:endParaRPr lang="cs-CZ" sz="2800" b="1" dirty="0">
                  <a:solidFill>
                    <a:srgbClr val="00B0F0"/>
                  </a:solidFill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404664"/>
                <a:ext cx="8568952" cy="6120680"/>
              </a:xfrm>
              <a:blipFill>
                <a:blip r:embed="rId2"/>
                <a:stretch>
                  <a:fillRect l="-712" t="-2191" r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84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Předpokládáme, že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altLang="cs-CZ" sz="2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počáteční kapitál. Zajímá nás, jak se změní jeho výše za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let, jestliže úroky jsou připisovány vždy na konci roku a další rok znovu úročeny při neměnné úrokové míře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 tabulky je zřejmé, že kapitál za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let dosáhne výše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kde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1,2, …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3F513CC-2C4E-4342-A1EB-9132EF288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312876"/>
            <a:ext cx="4894294" cy="27003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C634791-EF62-41B2-B344-0952E1C4208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661248"/>
            <a:ext cx="2664296" cy="644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7904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568952" cy="5472607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Částky </a:t>
            </a:r>
            <a:r>
              <a:rPr lang="cs-CZ" altLang="cs-CZ" sz="3200" i="1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altLang="cs-CZ" sz="2800" i="1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1, 2. . . tvoří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geometrickou posloupnost s kvocientem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1+</a:t>
            </a:r>
            <a:r>
              <a:rPr lang="cs-CZ" altLang="cs-CZ" sz="3200" b="1" i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který se nazývá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úrokovací faktor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neboli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úročitel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Úročitel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můžeme interpretovat jako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budoucí hodnotu jednotkového kapitálu na konci prvního roku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69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620690"/>
                <a:ext cx="8352928" cy="5904654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 hlediska času je </a:t>
                </a:r>
                <a:r>
                  <a:rPr lang="cs-CZ" altLang="cs-CZ" sz="32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částka </a:t>
                </a:r>
                <a:r>
                  <a:rPr lang="cs-CZ" altLang="cs-CZ" sz="3200" b="1" i="1" kern="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400" b="1" i="1" kern="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32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budoucí hodnotou počátečního kapitálu </a:t>
                </a:r>
                <a:r>
                  <a:rPr lang="cs-CZ" altLang="cs-CZ" sz="32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3200" kern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aopak, částka </a:t>
                </a:r>
                <a:r>
                  <a:rPr lang="cs-CZ" altLang="cs-CZ" sz="3200" b="1" i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0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32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je současnou hodnotou splatné částky </a:t>
                </a:r>
                <a:r>
                  <a:rPr lang="cs-CZ" altLang="cs-CZ" sz="3200" b="1" i="1" kern="0" dirty="0" err="1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400" b="1" i="1" kern="0" dirty="0" err="1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Současnou hodnotu </a:t>
                </a:r>
                <a:r>
                  <a:rPr lang="cs-CZ" altLang="cs-CZ" sz="32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1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vypočítáme z </a:t>
                </a:r>
                <a:r>
                  <a:rPr lang="cs-CZ" altLang="cs-CZ" sz="32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takto:</a:t>
                </a:r>
              </a:p>
              <a:p>
                <a:pPr mar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𝐾</m:t>
                        </m:r>
                      </m:e>
                      <m:sub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sub>
                    </m:sSub>
                    <m:r>
                      <a:rPr lang="cs-CZ" altLang="cs-CZ" sz="28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𝐾</m:t>
                        </m:r>
                      </m:e>
                      <m:sub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  <m:f>
                      <m:fPr>
                        <m:ctrlP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(1+</m:t>
                            </m:r>
                            <m: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𝑖</m:t>
                            </m:r>
                            <m: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Zlomek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  <m: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cs-CZ" altLang="cs-CZ" sz="2800" b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se nazývá </a:t>
                </a:r>
                <a:r>
                  <a:rPr lang="cs-CZ" altLang="cs-CZ" sz="2800" b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diskontní faktor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neboli </a:t>
                </a:r>
                <a:r>
                  <a:rPr lang="cs-CZ" altLang="cs-CZ" sz="2800" b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odúročitel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je interpretován jako současná hodnota jednotkového kapitálu počítaná za období jednoho roku. 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620690"/>
                <a:ext cx="8352928" cy="5904654"/>
              </a:xfrm>
              <a:blipFill>
                <a:blip r:embed="rId2"/>
                <a:stretch>
                  <a:fillRect l="-1022" t="-14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11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568952" cy="5184576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Jak vzroste částka 10 000 Kč uložená na účtu po dobu 5 let při ročním složeném úročení? Úroková míra je 10%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0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Jak vzroste částka 10 000 Kč uložená na účtu po dobu 5 let při ročním složeném úročení? Úroková míra je 10%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Řešení: 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výpočet použijeme vzorec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pro </a:t>
            </a:r>
            <a:r>
              <a:rPr lang="cs-CZ" altLang="cs-CZ" sz="28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5. Tj.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pl-PL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Částka 10 000 Kč vzroste za uvedených podmínek na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16 105,10 Kč.</a:t>
            </a: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0BA45A8-0F99-41BD-B0BD-72BAF991B9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2820737"/>
            <a:ext cx="2664296" cy="644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A11DA47-7B61-42A0-B194-CC40F588C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5" y="4221088"/>
            <a:ext cx="5256584" cy="59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71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628800"/>
            <a:ext cx="8568952" cy="489654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Jakou částku musíme dnes složit na účet, abychom z něj za 3 roky mohli vybrat 20 000 Kč? Úroková míra je 6%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Jakou částku musíme dnes složit na účet, abychom z něj za 3 roky mohli vybrat 20 000 Kč? Úroková míra je 6%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Řešení: 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výpočet použijeme vzorec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pro </a:t>
            </a:r>
            <a:r>
              <a:rPr lang="cs-CZ" altLang="cs-CZ" sz="28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3. Tj.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pl-PL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Na účet dnes musíme vložit 16 792,40 Kč.</a:t>
            </a: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435A801A-D10F-4499-BF52-B959246EE4F8}"/>
                  </a:ext>
                </a:extLst>
              </p:cNvPr>
              <p:cNvSpPr/>
              <p:nvPr/>
            </p:nvSpPr>
            <p:spPr>
              <a:xfrm>
                <a:off x="3374946" y="2790527"/>
                <a:ext cx="2754148" cy="8517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altLang="cs-CZ" sz="2400" i="1" ker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f>
                        <m:fPr>
                          <m:ctrlP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(1+</m:t>
                              </m:r>
                              <m: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  <m: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435A801A-D10F-4499-BF52-B959246EE4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946" y="2790527"/>
                <a:ext cx="2754148" cy="8517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>
            <a:extLst>
              <a:ext uri="{FF2B5EF4-FFF2-40B4-BE49-F238E27FC236}">
                <a16:creationId xmlns:a16="http://schemas.microsoft.com/office/drawing/2014/main" id="{017F0187-584F-46EA-AF17-4446FAB70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4221088"/>
            <a:ext cx="4970877" cy="85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46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512" y="404664"/>
                <a:ext cx="8856984" cy="6120680"/>
              </a:xfrm>
            </p:spPr>
            <p:txBody>
              <a:bodyPr>
                <a:normAutofit lnSpcReduction="10000"/>
              </a:bodyPr>
              <a:lstStyle/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5.1 Složené úročení s častějším připisováním úroků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Na začátku roku uložíme částku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1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na konci každé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m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cs-CZ" altLang="cs-CZ" sz="2800" b="1" kern="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tiny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roku připíšeme úrok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na základě 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složeného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   úročení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b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při roční úrokové míře </a:t>
                </a:r>
                <a:r>
                  <a:rPr lang="cs-CZ" altLang="cs-CZ" sz="2800" b="1" i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Vzhledem k tomu, že je úrokové období kratší než jeden rok, je nutné </a:t>
                </a:r>
                <a:r>
                  <a:rPr lang="cs-CZ" altLang="cs-CZ" sz="2800" b="1" kern="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roční úrokovou míru vydělit příslušnou hodnotou </a:t>
                </a:r>
                <a:r>
                  <a:rPr lang="cs-CZ" altLang="cs-CZ" sz="2800" b="1" i="1" kern="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Za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let kapitál dosáhne výše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8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altLang="cs-CZ" sz="28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sz="28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8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sz="28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sz="28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altLang="cs-CZ" sz="28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𝑛𝑚</m:t>
                          </m:r>
                        </m:sup>
                      </m:sSup>
                    </m:oMath>
                  </m:oMathPara>
                </a14:m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kde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1,2, …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512" y="404664"/>
                <a:ext cx="8856984" cy="6120680"/>
              </a:xfrm>
              <a:blipFill>
                <a:blip r:embed="rId2"/>
                <a:stretch>
                  <a:fillRect l="-688" t="-2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652529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1826</TotalTime>
  <Words>746</Words>
  <Application>Microsoft Office PowerPoint</Application>
  <PresentationFormat>Předvádění na obrazovce (4:3)</PresentationFormat>
  <Paragraphs>134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264</cp:revision>
  <dcterms:created xsi:type="dcterms:W3CDTF">2019-08-02T15:17:46Z</dcterms:created>
  <dcterms:modified xsi:type="dcterms:W3CDTF">2022-03-16T08:31:25Z</dcterms:modified>
</cp:coreProperties>
</file>