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8" r:id="rId2"/>
    <p:sldId id="359" r:id="rId3"/>
    <p:sldId id="360" r:id="rId4"/>
    <p:sldId id="361" r:id="rId5"/>
    <p:sldId id="362" r:id="rId6"/>
    <p:sldId id="365" r:id="rId7"/>
    <p:sldId id="363" r:id="rId8"/>
    <p:sldId id="368" r:id="rId9"/>
    <p:sldId id="336" r:id="rId10"/>
    <p:sldId id="339" r:id="rId11"/>
    <p:sldId id="337" r:id="rId12"/>
    <p:sldId id="338" r:id="rId13"/>
    <p:sldId id="340" r:id="rId14"/>
    <p:sldId id="261" r:id="rId15"/>
    <p:sldId id="262" r:id="rId16"/>
    <p:sldId id="265" r:id="rId17"/>
    <p:sldId id="356" r:id="rId18"/>
    <p:sldId id="266" r:id="rId19"/>
    <p:sldId id="267" r:id="rId20"/>
    <p:sldId id="344" r:id="rId21"/>
    <p:sldId id="357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78" y="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8277-A8BB-4361-9C4E-4778304E16CC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30D3-498B-4A5E-A790-58F90382721C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8277-A8BB-4361-9C4E-4778304E16CC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30D3-498B-4A5E-A790-58F90382721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8277-A8BB-4361-9C4E-4778304E16CC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30D3-498B-4A5E-A790-58F90382721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8277-A8BB-4361-9C4E-4778304E16CC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30D3-498B-4A5E-A790-58F90382721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8277-A8BB-4361-9C4E-4778304E16CC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30D3-498B-4A5E-A790-58F90382721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8277-A8BB-4361-9C4E-4778304E16CC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30D3-498B-4A5E-A790-58F90382721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8277-A8BB-4361-9C4E-4778304E16CC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30D3-498B-4A5E-A790-58F90382721C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8277-A8BB-4361-9C4E-4778304E16CC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30D3-498B-4A5E-A790-58F90382721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8277-A8BB-4361-9C4E-4778304E16CC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30D3-498B-4A5E-A790-58F90382721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8277-A8BB-4361-9C4E-4778304E16CC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30D3-498B-4A5E-A790-58F90382721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8277-A8BB-4361-9C4E-4778304E16CC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30D3-498B-4A5E-A790-58F90382721C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C78277-A8BB-4361-9C4E-4778304E16CC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5530D3-498B-4A5E-A790-58F90382721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finarbitr.cz/cs/informace-pro-verejnost/kalkulator-rpsn/vypocet-rpsn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620688"/>
            <a:ext cx="8424936" cy="5976664"/>
          </a:xfrm>
        </p:spPr>
        <p:txBody>
          <a:bodyPr>
            <a:normAutofit/>
          </a:bodyPr>
          <a:lstStyle/>
          <a:p>
            <a:pPr marL="0" lvl="0" indent="0" algn="ctr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r>
              <a:rPr lang="cs-CZ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9.3 RPSN</a:t>
            </a:r>
          </a:p>
          <a:p>
            <a:pPr marL="0" lvl="0" indent="0" algn="ctr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32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úvěrů se běžně setkáváme s tím, že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kromě úroků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jsou placeny také nejrůznější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poplatky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(Ne)výhodnost úvěru tak nelze určit pouze pomocí úrokové míry, ale pomocí ukazatele nazývaného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RPSN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(= </a:t>
            </a:r>
            <a:r>
              <a:rPr lang="cs-CZ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roční procentní sazba nákladů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rozdíl od úrokové míry RPSN zahrnuje veškeré poplatky spojené s úvěrem. Slouží ke komplexnímu porovnání úvěrů.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920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7992888" cy="5688632"/>
          </a:xfrm>
        </p:spPr>
        <p:txBody>
          <a:bodyPr>
            <a:normAutofit/>
          </a:bodyPr>
          <a:lstStyle/>
          <a:p>
            <a:pPr marL="342900" lvl="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Nominální hodnota </a:t>
            </a:r>
            <a:r>
              <a:rPr 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obligace je </a:t>
            </a:r>
            <a:r>
              <a:rPr lang="cs-CZ" sz="28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částka vytištěná na cenném papíru</a:t>
            </a:r>
            <a:r>
              <a:rPr 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která udává </a:t>
            </a:r>
            <a:r>
              <a:rPr lang="cs-CZ" sz="28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výši dluhu</a:t>
            </a:r>
            <a:r>
              <a:rPr 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je vyplacena na konci doby splatnosti. </a:t>
            </a:r>
          </a:p>
          <a:p>
            <a:pPr marL="0" lvl="0" indent="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Cena obligace </a:t>
            </a:r>
            <a:r>
              <a:rPr lang="cs-CZ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cs-CZ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cs-CZ" sz="28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skutečná tržní hodnota</a:t>
            </a:r>
            <a:r>
              <a:rPr 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za kterou je obchodována na kapitálových trzích.</a:t>
            </a:r>
          </a:p>
          <a:p>
            <a:pPr marL="0" lvl="0" indent="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Přesně v den splatnosti je cena obligace rovna nominální hodnotě. 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272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95536" y="692696"/>
            <a:ext cx="8424936" cy="5832648"/>
          </a:xfrm>
        </p:spPr>
        <p:txBody>
          <a:bodyPr>
            <a:normAutofit fontScale="92500" lnSpcReduction="10000"/>
          </a:bodyPr>
          <a:lstStyle/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Kurz obligace 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cs-CZ" altLang="cs-CZ" sz="3000" b="1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cena vyjádřená v procentech z nominální hodnoty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Např. je-li cena obligace 11 038 Kč a její nominální hodnota 10 000 Kč, bude hodnota kurzu činit 110,38 procent.</a:t>
            </a: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</a:pPr>
            <a:endParaRPr lang="cs-CZ" altLang="cs-CZ" sz="30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Kupónová platba 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altLang="cs-CZ" sz="3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je </a:t>
            </a:r>
            <a:r>
              <a:rPr lang="cs-CZ" altLang="cs-CZ" sz="3000" b="1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sjednaný úrok 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vyplácený v pravidelných intervalech. </a:t>
            </a: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</a:pPr>
            <a:endParaRPr lang="cs-CZ" altLang="cs-CZ" sz="30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Kupónová sazba 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altLang="cs-CZ" sz="3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je </a:t>
            </a:r>
            <a:r>
              <a:rPr lang="cs-CZ" altLang="cs-CZ" sz="3000" b="1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roční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3000" b="1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kupónová platba vyjádřená v procentech z nominální hodnoty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</a:pPr>
            <a:endParaRPr lang="cs-CZ" altLang="cs-CZ" sz="30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Kupónové období 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(nejčastěji roční nebo pololetní) je </a:t>
            </a:r>
            <a:r>
              <a:rPr lang="cs-CZ" altLang="cs-CZ" sz="3000" b="1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období, na jehož konci je vyplacena kupónová platba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77240" lvl="1" indent="-4572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</a:pPr>
            <a:endParaRPr lang="cs-CZ" altLang="cs-CZ" sz="30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77240" lvl="1" indent="-4572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083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807" y="476250"/>
            <a:ext cx="4038487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081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892480" cy="6048672"/>
          </a:xfrm>
        </p:spPr>
        <p:txBody>
          <a:bodyPr>
            <a:normAutofit fontScale="47500" lnSpcReduction="20000"/>
          </a:bodyPr>
          <a:lstStyle/>
          <a:p>
            <a:pPr marL="0" lvl="0" indent="0" algn="ctr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r>
              <a:rPr lang="cs-CZ" sz="59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Klasifikace obligací:  </a:t>
            </a:r>
          </a:p>
          <a:p>
            <a:pPr marL="0" lvl="0" indent="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r>
              <a:rPr lang="cs-CZ" sz="4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podle počtu kupónových plateb 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4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kupónové</a:t>
            </a:r>
            <a:r>
              <a:rPr lang="cs-CZ" sz="4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obligace, s nimiž je spojen konečný počet kupónových plateb,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4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bezkupónové</a:t>
            </a:r>
            <a:r>
              <a:rPr lang="cs-CZ" sz="4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které jsou obchodovány na diskontním principu bez výplat kupónů, obligace se tedy chová jako dlouhodobý depozitní certifikát, 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4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konzoly</a:t>
            </a:r>
            <a:r>
              <a:rPr lang="cs-CZ" sz="4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4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věčné obligace</a:t>
            </a:r>
            <a:r>
              <a:rPr lang="cs-CZ" sz="4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které poskytují nekonečně mnoho kupónových plateb; </a:t>
            </a:r>
          </a:p>
          <a:p>
            <a:pPr marL="0" lvl="0" indent="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4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r>
              <a:rPr lang="cs-CZ" sz="4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podle emitenta 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42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státní</a:t>
            </a:r>
            <a:r>
              <a:rPr lang="cs-CZ" sz="4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obligace - emitentem jsou státní orgány, obligace jsou vydávány při deficitu státního rozpočtu, např. povodňové dluhopisy v roce 1997, 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42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komunální</a:t>
            </a:r>
            <a:r>
              <a:rPr lang="cs-CZ" sz="4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obligace - emitovány při potřebě peněz na straně městské správy, 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42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podnikové</a:t>
            </a:r>
            <a:r>
              <a:rPr lang="cs-CZ" sz="4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obligace - emitentem je určitá firma; </a:t>
            </a:r>
          </a:p>
          <a:p>
            <a:pPr marL="0" lvl="0" indent="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4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r>
              <a:rPr lang="cs-CZ" sz="4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podle místa, kde je emitována 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42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domácí</a:t>
            </a:r>
            <a:r>
              <a:rPr lang="cs-CZ" sz="4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obligace - je emitována na domácím trhu domácím subjektem a v domácí měně, 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42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zahraniční</a:t>
            </a:r>
            <a:r>
              <a:rPr lang="cs-CZ" sz="4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obligace - je emitována na zahraničním trhu zahraničním subjektem v odpovídající zahraniční měně, 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42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euroobligace</a:t>
            </a:r>
            <a:r>
              <a:rPr lang="cs-CZ" sz="4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je emitována způsobem: emitent z jedné země emituje obligaci do druhé země v měně třetí země.</a:t>
            </a:r>
          </a:p>
        </p:txBody>
      </p:sp>
    </p:spTree>
    <p:extLst>
      <p:ext uri="{BB962C8B-B14F-4D97-AF65-F5344CB8AC3E}">
        <p14:creationId xmlns:p14="http://schemas.microsoft.com/office/powerpoint/2010/main" val="2391557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8352928" cy="6048672"/>
          </a:xfrm>
        </p:spPr>
        <p:txBody>
          <a:bodyPr>
            <a:normAutofit/>
          </a:bodyPr>
          <a:lstStyle/>
          <a:p>
            <a:pPr marL="0" lvl="0" indent="0" algn="ctr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None/>
            </a:pPr>
            <a:r>
              <a:rPr lang="cs-CZ" altLang="cs-CZ" sz="35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10.1 Cena kupónové obligace</a:t>
            </a:r>
          </a:p>
          <a:p>
            <a:pPr marL="0" lvl="0" indent="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None/>
            </a:pPr>
            <a:endParaRPr lang="cs-CZ" altLang="cs-CZ" sz="32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cs-CZ" altLang="cs-CZ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Cenou obligace </a:t>
            </a:r>
            <a:r>
              <a:rPr lang="cs-CZ" altLang="cs-CZ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rozumíme </a:t>
            </a:r>
            <a:r>
              <a:rPr lang="cs-CZ" altLang="cs-CZ" sz="3200" b="1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cenu, za kterou je obligace obchodována na kapitálovém trhu</a:t>
            </a:r>
            <a:r>
              <a:rPr lang="cs-CZ" altLang="cs-CZ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jejíž výše především závisí na stavu nabídky a poptávky. </a:t>
            </a:r>
          </a:p>
          <a:p>
            <a:pPr marL="34290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cs-CZ" altLang="cs-CZ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Teoretická matematická cena obligace </a:t>
            </a:r>
            <a:r>
              <a:rPr lang="cs-CZ" altLang="cs-CZ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rovna </a:t>
            </a:r>
            <a:r>
              <a:rPr lang="cs-CZ" altLang="cs-CZ" sz="32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součtu všech budoucích kupónových plateb diskontovaných k současnému datu</a:t>
            </a:r>
            <a:r>
              <a:rPr lang="cs-CZ" altLang="cs-CZ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32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nominální hodnoty</a:t>
            </a:r>
            <a:r>
              <a:rPr lang="cs-CZ" altLang="cs-CZ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také </a:t>
            </a:r>
            <a:r>
              <a:rPr lang="cs-CZ" altLang="cs-CZ" sz="32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diskontované k dnešnímu datu</a:t>
            </a:r>
            <a:r>
              <a:rPr lang="cs-CZ" altLang="cs-CZ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endParaRPr lang="cs-CZ" altLang="cs-CZ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None/>
            </a:pPr>
            <a:endParaRPr lang="cs-CZ" sz="32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924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424936" cy="5793824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es-ES" altLang="cs-CZ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Matematicky je cena obligace </a:t>
            </a:r>
            <a:r>
              <a:rPr lang="cs-CZ" altLang="cs-CZ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daná vztahem</a:t>
            </a:r>
            <a:r>
              <a:rPr lang="es-ES" altLang="cs-CZ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cs-CZ" altLang="cs-CZ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altLang="cs-CZ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altLang="cs-CZ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r>
              <a:rPr lang="cs-CZ" altLang="cs-CZ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kde </a:t>
            </a:r>
            <a:r>
              <a:rPr lang="cs-CZ" altLang="cs-CZ" sz="32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altLang="cs-CZ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značí míru výnosnosti v rámci investic do</a:t>
            </a: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r>
              <a:rPr lang="cs-CZ" altLang="cs-CZ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obligací.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altLang="cs-CZ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Úpravou tohoto vztahu s využitím součtu pro geometrickou posloupnost dostaneme stručnější vyjádření pro cenu obligace: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altLang="cs-CZ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altLang="cs-CZ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altLang="cs-CZ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altLang="cs-CZ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altLang="cs-CZ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5527249" cy="78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083" y="5029519"/>
            <a:ext cx="338437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099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23528" y="1988840"/>
            <a:ext cx="8208912" cy="4536504"/>
          </a:xfrm>
        </p:spPr>
        <p:txBody>
          <a:bodyPr>
            <a:normAutofit/>
          </a:bodyPr>
          <a:lstStyle/>
          <a:p>
            <a:pPr marL="342900" lvl="0" indent="-3429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</a:t>
            </a: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Určete cenu obligace s nominální hodnotou 10 000 Kč, splatnou k 1.9.2022, k datu 1.9.2019. Kupónové platby jsou vypláceny jednou za rok, vždy k 1.9., kupónová sazba činí 6% </a:t>
            </a:r>
            <a:r>
              <a:rPr lang="cs-CZ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p.a</a:t>
            </a: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 tržní úroková míra v rámci investic do obligací je 10% </a:t>
            </a:r>
            <a:r>
              <a:rPr lang="cs-CZ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p.a</a:t>
            </a: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sz="24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350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8208912" cy="6048672"/>
          </a:xfrm>
        </p:spPr>
        <p:txBody>
          <a:bodyPr>
            <a:normAutofit/>
          </a:bodyPr>
          <a:lstStyle/>
          <a:p>
            <a:pPr marL="342900" lvl="0" indent="-3429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</a:t>
            </a: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Určete cenu obligace s nominální hodnotou 10 000 Kč, splatnou k 1.9.2022, k datu 1.9.2019. Kupónové platby jsou vypláceny jednou za rok, vždy k 1.9., kupónová sazba činí 6% </a:t>
            </a:r>
            <a:r>
              <a:rPr lang="cs-CZ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p.a</a:t>
            </a: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 tržní úroková míra v rámci investic do obligací je 10% </a:t>
            </a:r>
            <a:r>
              <a:rPr lang="cs-CZ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p.a</a:t>
            </a: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Řešení</a:t>
            </a: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Nejdříve vypočteme výši kupónových plateb, které jsou definovány jako kupónová sazba násobená nominální hodnotou obligace. V našem případě bude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kupónová platba </a:t>
            </a: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činit 10000</a:t>
            </a: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athematica1"/>
              </a:rPr>
              <a:t>*0,06=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Kč. </a:t>
            </a:r>
          </a:p>
          <a:p>
            <a:pPr marL="342900" lvl="0" indent="-3429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Dobu od 1.9.2019 do 1.9.2022 představují právě tři roky, takže pro teoretickou cenu obligace bude podle platit</a:t>
            </a:r>
          </a:p>
          <a:p>
            <a:pPr marL="342900" lvl="0" indent="-3429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Cena obligace </a:t>
            </a:r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1.9.2019 </a:t>
            </a:r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9 005,30 Kč.</a:t>
            </a:r>
            <a:endParaRPr 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sz="24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869160"/>
            <a:ext cx="4044449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404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51520" y="476672"/>
            <a:ext cx="8712968" cy="6048672"/>
          </a:xfrm>
        </p:spPr>
        <p:txBody>
          <a:bodyPr/>
          <a:lstStyle/>
          <a:p>
            <a:pPr marL="342900" lvl="0" indent="-3429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 tržní cenou obligace a nominální hodnotou</a:t>
            </a:r>
            <a:r>
              <a:rPr lang="cs-CZ" sz="3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mohou nastat tyto 3 situace: </a:t>
            </a:r>
          </a:p>
          <a:p>
            <a:pPr marL="0" lvl="0" indent="0" fontAlgn="base"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32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7240" lvl="1" indent="-4572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cs-CZ" sz="3000" b="1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cs-CZ" sz="3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sz="3000" b="1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cs-CZ" sz="3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právě tehdy, když </a:t>
            </a:r>
            <a:r>
              <a:rPr lang="cs-CZ" sz="3000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3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sz="3000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sz="3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prodej za nominální hodnotu</a:t>
            </a:r>
            <a:r>
              <a:rPr lang="cs-CZ" sz="3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777240" lvl="1" indent="-4572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cs-CZ" sz="3000" b="1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cs-CZ" sz="3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cs-CZ" sz="3000" b="1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cs-CZ" sz="3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právě tehdy, když </a:t>
            </a:r>
            <a:r>
              <a:rPr lang="cs-CZ" sz="3000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3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cs-CZ" sz="3000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sz="3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prodej s prémií</a:t>
            </a:r>
            <a:r>
              <a:rPr lang="cs-CZ" sz="3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777240" lvl="1" indent="-4572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cs-CZ" sz="3000" b="1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cs-CZ" sz="3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cs-CZ" sz="3000" b="1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cs-CZ" sz="3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právě tehdy, když </a:t>
            </a:r>
            <a:r>
              <a:rPr lang="cs-CZ" sz="3000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3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cs-CZ" sz="3000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sz="3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prodej s diskontem</a:t>
            </a:r>
            <a:r>
              <a:rPr lang="cs-CZ" sz="3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51560" lvl="2" indent="-4572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  <a:defRPr/>
            </a:pPr>
            <a:endParaRPr lang="cs-CZ" sz="2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3833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404664"/>
            <a:ext cx="8784976" cy="6009848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r>
              <a:rPr lang="cs-CZ" altLang="cs-CZ" sz="33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10.2 Výnosnost obligace</a:t>
            </a:r>
          </a:p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altLang="cs-CZ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obligací se můžeme setkat s </a:t>
            </a:r>
            <a:r>
              <a:rPr lang="cs-CZ" altLang="cs-CZ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výnosnostmi, které souvisí pouze s kupónovými platbami</a:t>
            </a: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nebo které se týkají jak kupónových plateb, tak nákupních a prodejních cen.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se zaměříme na 1. typ výnosnosti, kdy rozlišujeme:</a:t>
            </a:r>
          </a:p>
          <a:p>
            <a:pPr marL="777240" lvl="1" indent="-4572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kupónovou výnosnost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2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cs-CZ" sz="26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7240" lvl="1" indent="-4572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  <a:defRPr/>
            </a:pPr>
            <a:endParaRPr lang="cs-CZ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7240" lvl="1" indent="-4572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běžnou výnosnost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2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cs-CZ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altLang="cs-CZ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89040"/>
            <a:ext cx="1142851" cy="71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157192"/>
            <a:ext cx="1165076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4450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424936" cy="6264696"/>
          </a:xfrm>
        </p:spPr>
        <p:txBody>
          <a:bodyPr>
            <a:normAutofit/>
          </a:bodyPr>
          <a:lstStyle/>
          <a:p>
            <a:pPr marL="0" lvl="0" indent="0" algn="ctr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32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RPSN zahrnuje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77240" lvl="1" indent="-4572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úrokovou míru</a:t>
            </a:r>
          </a:p>
          <a:p>
            <a:pPr marL="777240" lvl="1" indent="-4572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poplatky spojené s uzavřením smlouvy</a:t>
            </a:r>
          </a:p>
          <a:p>
            <a:pPr marL="777240" lvl="1" indent="-4572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poplatky vážící se k posouzení žádosti o úvěr</a:t>
            </a:r>
          </a:p>
          <a:p>
            <a:pPr marL="777240" lvl="1" indent="-4572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poplatky za převod peněžních prostředků a poplatky za vedení úvěrového účtu</a:t>
            </a:r>
          </a:p>
          <a:p>
            <a:pPr marL="777240" lvl="1" indent="-4572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platby za pojištění …</a:t>
            </a:r>
          </a:p>
          <a:p>
            <a:pPr marL="0" lvl="0" indent="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834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1340768"/>
            <a:ext cx="8784976" cy="5073744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altLang="cs-CZ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altLang="cs-CZ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</a:t>
            </a: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Obligace s nominální hodnotou 10 000 Kč, se splatností k 1.9.2022 a ročními kupónovými platbami 600 Kč byla k 1.9.2019 nabízena za cenu 10 272,30 Kč. Vypočtete její kupónovou výnosnost a běžnou výnosnost.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altLang="cs-CZ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987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6225872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altLang="cs-CZ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altLang="cs-CZ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</a:t>
            </a: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Obligace s nominální hodnotou 10 000 Kč, se splatností k 1.9.2022 a ročními kupónovými platbami 600 Kč byla k 1.9.2019 nabízena za cenu 10 272,30 Kč. Vypočtete její kupónovou výnosnost a běžnou výnosnost.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altLang="cs-CZ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Řešení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Kupónovou výnosnost určíme podle vztahu</a:t>
            </a: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běžnou výnosnost určíme podle vztahu</a:t>
            </a: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94763"/>
            <a:ext cx="1142851" cy="71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954" y="3299945"/>
            <a:ext cx="2919958" cy="72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869160"/>
            <a:ext cx="1165076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954" y="4869160"/>
            <a:ext cx="3279998" cy="75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658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67544" y="332656"/>
                <a:ext cx="8424936" cy="6264696"/>
              </a:xfrm>
            </p:spPr>
            <p:txBody>
              <a:bodyPr>
                <a:normAutofit/>
              </a:bodyPr>
              <a:lstStyle/>
              <a:p>
                <a:pPr marL="0" lvl="0" indent="0" algn="ctr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endParaRPr lang="cs-CZ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r>
                  <a:rPr lang="cs-CZ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Výpočet RPSN</a:t>
                </a:r>
                <a:r>
                  <a:rPr 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Hledáme </a:t>
                </a:r>
                <a:r>
                  <a:rPr lang="cs-CZ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takové, aby</a:t>
                </a:r>
              </a:p>
              <a:p>
                <a:pPr marL="0" lvl="0" indent="0" algn="ctr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cs-CZ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(1+</m:t>
                            </m:r>
                            <m:r>
                              <a:rPr lang="cs-CZ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cs-CZ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sSub>
                              <m:sSubPr>
                                <m:ctrlPr>
                                  <a:rPr lang="cs-CZ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cs-CZ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</m:den>
                    </m:f>
                    <m:r>
                      <a:rPr lang="cs-CZ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cs-CZ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(1+</m:t>
                            </m:r>
                            <m:r>
                              <a:rPr lang="cs-CZ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cs-CZ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sSub>
                              <m:sSubPr>
                                <m:ctrlPr>
                                  <a:rPr lang="cs-CZ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cs-CZ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</m:den>
                    </m:f>
                    <m:r>
                      <a:rPr lang="cs-CZ" sz="2800" i="1">
                        <a:latin typeface="Cambria Math" panose="02040503050406030204" pitchFamily="18" charset="0"/>
                      </a:rPr>
                      <m:t>...+</m:t>
                    </m:r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cs-CZ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(1+</m:t>
                            </m:r>
                            <m:r>
                              <a:rPr lang="cs-CZ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cs-CZ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sSub>
                              <m:sSubPr>
                                <m:ctrlPr>
                                  <a:rPr lang="cs-CZ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cs-CZ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sup>
                        </m:sSup>
                      </m:den>
                    </m:f>
                    <m:r>
                      <a:rPr lang="cs-CZ" sz="3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cs-CZ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r>
                  <a:rPr 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cs-CZ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cs-CZ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 </a:t>
                </a:r>
                <a:r>
                  <a:rPr lang="cs-CZ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peněžní tok v čase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b>
                        <m:r>
                          <a:rPr lang="cs-CZ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cs-CZ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(může mít kladné i</a:t>
                </a:r>
              </a:p>
              <a:p>
                <a:pPr marL="0" lvl="0" indent="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r>
                  <a:rPr 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záporné znaménko).</a:t>
                </a:r>
              </a:p>
              <a:p>
                <a:pPr marL="0" lvl="0" indent="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145000"/>
                  <a:buFont typeface="Wingdings" panose="05000000000000000000" pitchFamily="2" charset="2"/>
                  <a:buChar char="§"/>
                  <a:defRPr/>
                </a:pPr>
                <a:r>
                  <a:rPr 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Nalezené </a:t>
                </a:r>
                <a:r>
                  <a:rPr lang="cs-CZ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je pak hodnota </a:t>
                </a:r>
                <a:r>
                  <a:rPr lang="cs-CZ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RPSN </a:t>
                </a:r>
                <a:r>
                  <a:rPr lang="cs-CZ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(vyjádřená desetinným číslem).</a:t>
                </a:r>
              </a:p>
              <a:p>
                <a:pPr marL="457200" indent="-45720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145000"/>
                  <a:buFont typeface="Wingdings" panose="05000000000000000000" pitchFamily="2" charset="2"/>
                  <a:buChar char="§"/>
                  <a:defRPr/>
                </a:pPr>
                <a:endParaRPr lang="cs-CZ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145000"/>
                  <a:buFont typeface="Wingdings" panose="05000000000000000000" pitchFamily="2" charset="2"/>
                  <a:buChar char="§"/>
                  <a:defRPr/>
                </a:pPr>
                <a:r>
                  <a:rPr lang="cs-CZ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On-line kalkulátor: </a:t>
                </a:r>
                <a:r>
                  <a:rPr lang="cs-CZ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2"/>
                  </a:rPr>
                  <a:t>https://www.finarbitr.cz/cs/informace-pro-verejnost/kalkulator-rpsn/vypocet-rpsn.html</a:t>
                </a:r>
                <a:endParaRPr lang="cs-CZ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145000"/>
                  <a:buNone/>
                  <a:defRPr/>
                </a:pPr>
                <a:endParaRPr lang="cs-CZ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67544" y="332656"/>
                <a:ext cx="8424936" cy="6264696"/>
              </a:xfrm>
              <a:blipFill>
                <a:blip r:embed="rId3"/>
                <a:stretch>
                  <a:fillRect l="-2388" b="-24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1545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424936" cy="6264696"/>
          </a:xfrm>
        </p:spPr>
        <p:txBody>
          <a:bodyPr>
            <a:normAutofit/>
          </a:bodyPr>
          <a:lstStyle/>
          <a:p>
            <a:pPr marL="0" lvl="0" indent="0" algn="ctr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32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Příklad: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Vypočítejte RPSN, je-li výše úvěru 50 000 Kč a úroková míra 39 %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p.a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Úvěr je splácen pravidelnými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měsíčními splátkami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dobu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roku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Poplatek za sjednání úvěru je 1000 Kč. Výše jedné splátky je 5100 Kč a na konci každého měsíce je potřeba zaplatit navíc poplatek 200 Kč.</a:t>
            </a: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spcAft>
                <a:spcPct val="0"/>
              </a:spcAft>
              <a:buClr>
                <a:srgbClr val="00007D"/>
              </a:buClr>
              <a:buSzPct val="145000"/>
              <a:buNone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715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07504" y="-315416"/>
                <a:ext cx="9036496" cy="6912768"/>
              </a:xfrm>
            </p:spPr>
            <p:txBody>
              <a:bodyPr>
                <a:normAutofit fontScale="85000" lnSpcReduction="20000"/>
              </a:bodyPr>
              <a:lstStyle/>
              <a:p>
                <a:pPr marL="0" lvl="0" indent="0" algn="ctr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endParaRPr lang="cs-CZ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Příklad: </a:t>
                </a:r>
                <a:r>
                  <a:rPr lang="cs-CZ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Vypočítejte RPSN, je-li výše úvěru 50 000 Kč a úroková míra 39 % </a:t>
                </a:r>
                <a:r>
                  <a:rPr lang="cs-CZ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p.a</a:t>
                </a:r>
                <a:r>
                  <a:rPr lang="cs-CZ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Úvěr je splácen pravidelnými měsíčními splátkami po dobu 1 roku. Poplatek za sjednání úvěru je 1000 Kč. Výše jedné splátky je 5100 Kč a na konci každého měsíce je potřeba zaplatit navíc poplatek 200 Kč.</a:t>
                </a:r>
              </a:p>
              <a:p>
                <a:pPr marL="342900" lvl="0" indent="-34290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Řešení</a:t>
                </a:r>
                <a:r>
                  <a:rPr lang="cs-CZ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Hledáme </a:t>
                </a:r>
                <a:r>
                  <a:rPr lang="cs-CZ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cs-CZ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takové, aby</a:t>
                </a:r>
              </a:p>
              <a:p>
                <a:pPr marL="0" lvl="0" indent="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endParaRPr lang="cs-CZ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sz="19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50000</m:t>
                        </m:r>
                      </m:num>
                      <m:den>
                        <m:sSup>
                          <m:sSupPr>
                            <m:ctrlPr>
                              <a:rPr lang="cs-CZ" sz="19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sz="1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(1+</m:t>
                            </m:r>
                            <m:r>
                              <a:rPr lang="cs-CZ" sz="1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cs-CZ" sz="1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cs-CZ" sz="1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r>
                      <a:rPr lang="cs-CZ" sz="1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cs-CZ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−1000</m:t>
                        </m:r>
                      </m:num>
                      <m:den>
                        <m:sSup>
                          <m:sSupPr>
                            <m:ctrlPr>
                              <a:rPr lang="cs-CZ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(1+</m:t>
                            </m:r>
                            <m:r>
                              <a:rPr lang="cs-CZ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cs-CZ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cs-CZ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r>
                      <a:rPr lang="cs-CZ" sz="1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cs-CZ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−5100</m:t>
                        </m:r>
                      </m:num>
                      <m:den>
                        <m:sSup>
                          <m:sSupPr>
                            <m:ctrlPr>
                              <a:rPr lang="cs-CZ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(1+</m:t>
                            </m:r>
                            <m:r>
                              <a:rPr lang="cs-CZ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cs-CZ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f>
                              <m:fPr>
                                <m:ctrlPr>
                                  <a:rPr lang="cs-CZ" sz="19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cs-CZ" sz="1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r>
                  <a:rPr lang="cs-CZ" sz="19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1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cs-CZ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cs-CZ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200</m:t>
                        </m:r>
                      </m:num>
                      <m:den>
                        <m:sSup>
                          <m:sSupPr>
                            <m:ctrlPr>
                              <a:rPr lang="cs-CZ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(1+</m:t>
                            </m:r>
                            <m:r>
                              <a:rPr lang="cs-CZ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cs-CZ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f>
                              <m:fPr>
                                <m:ctrlPr>
                                  <a:rPr lang="cs-CZ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cs-CZ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a:rPr lang="cs-CZ" sz="1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cs-CZ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cs-CZ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5100</m:t>
                        </m:r>
                      </m:num>
                      <m:den>
                        <m:sSup>
                          <m:sSupPr>
                            <m:ctrlPr>
                              <a:rPr lang="cs-CZ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(1+</m:t>
                            </m:r>
                            <m:r>
                              <a:rPr lang="cs-CZ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cs-CZ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f>
                              <m:fPr>
                                <m:ctrlPr>
                                  <a:rPr lang="cs-CZ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cs-CZ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r>
                  <a:rPr lang="cs-CZ" sz="19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1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cs-CZ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cs-CZ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200</m:t>
                        </m:r>
                      </m:num>
                      <m:den>
                        <m:sSup>
                          <m:sSupPr>
                            <m:ctrlPr>
                              <a:rPr lang="cs-CZ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(1+</m:t>
                            </m:r>
                            <m:r>
                              <a:rPr lang="cs-CZ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cs-CZ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f>
                              <m:fPr>
                                <m:ctrlPr>
                                  <a:rPr lang="cs-CZ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cs-CZ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r>
                  <a:rPr lang="cs-CZ" sz="19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… </a:t>
                </a:r>
                <a14:m>
                  <m:oMath xmlns:m="http://schemas.openxmlformats.org/officeDocument/2006/math">
                    <m:r>
                      <a:rPr lang="cs-CZ" sz="1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cs-CZ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cs-CZ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5100</m:t>
                        </m:r>
                      </m:num>
                      <m:den>
                        <m:sSup>
                          <m:sSupPr>
                            <m:ctrlPr>
                              <a:rPr lang="cs-CZ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(1+</m:t>
                            </m:r>
                            <m:r>
                              <a:rPr lang="cs-CZ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cs-CZ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f>
                              <m:fPr>
                                <m:ctrlPr>
                                  <a:rPr lang="cs-CZ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cs-CZ" sz="1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cs-CZ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r>
                  <a:rPr lang="cs-CZ" sz="19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1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cs-CZ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cs-CZ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200</m:t>
                        </m:r>
                      </m:num>
                      <m:den>
                        <m:sSup>
                          <m:sSupPr>
                            <m:ctrlPr>
                              <a:rPr lang="cs-CZ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(1+</m:t>
                            </m:r>
                            <m:r>
                              <a:rPr lang="cs-CZ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cs-CZ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f>
                              <m:fPr>
                                <m:ctrlPr>
                                  <a:rPr lang="cs-CZ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cs-CZ" sz="1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cs-CZ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a:rPr lang="cs-CZ" sz="1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cs-CZ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−5100</m:t>
                        </m:r>
                      </m:num>
                      <m:den>
                        <m:sSup>
                          <m:sSupPr>
                            <m:ctrlPr>
                              <a:rPr lang="cs-CZ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(1+</m:t>
                            </m:r>
                            <m:r>
                              <a:rPr lang="cs-CZ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cs-CZ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f>
                              <m:fPr>
                                <m:ctrlPr>
                                  <a:rPr lang="cs-CZ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num>
                              <m:den>
                                <m:r>
                                  <a:rPr lang="cs-CZ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m:rPr>
                        <m:nor/>
                      </m:rPr>
                      <a:rPr lang="cs-CZ" sz="19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 </m:t>
                    </m:r>
                    <m:r>
                      <a:rPr lang="cs-CZ" sz="1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cs-CZ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−200</m:t>
                        </m:r>
                      </m:num>
                      <m:den>
                        <m:sSup>
                          <m:sSupPr>
                            <m:ctrlPr>
                              <a:rPr lang="cs-CZ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(1+</m:t>
                            </m:r>
                            <m:r>
                              <a:rPr lang="cs-CZ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cs-CZ" sz="19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f>
                              <m:fPr>
                                <m:ctrlPr>
                                  <a:rPr lang="cs-CZ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cs-CZ" sz="1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cs-CZ" sz="19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a:rPr lang="cs-CZ" sz="1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cs-CZ" sz="1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endParaRPr lang="cs-CZ" sz="1800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0" indent="0" algn="ctr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endParaRPr lang="cs-CZ" sz="1800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0" indent="0" algn="ctr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endParaRPr lang="cs-CZ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𝟒𝟗</m:t>
                        </m:r>
                        <m:r>
                          <a:rPr lang="cs-CZ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𝟎𝟎𝟎</m:t>
                        </m:r>
                      </m:num>
                      <m:den>
                        <m:sSup>
                          <m:sSupPr>
                            <m:ctrlPr>
                              <a:rPr lang="cs-CZ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cs-CZ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cs-CZ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cs-CZ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cs-CZ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cs-CZ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</m:den>
                    </m:f>
                    <m:r>
                      <a:rPr lang="cs-CZ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cs-CZ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cs-CZ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𝟓𝟑𝟎𝟎</m:t>
                        </m:r>
                      </m:num>
                      <m:den>
                        <m:sSup>
                          <m:sSupPr>
                            <m:ctrlPr>
                              <a:rPr lang="cs-CZ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cs-CZ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cs-CZ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cs-CZ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cs-CZ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f>
                              <m:fPr>
                                <m:ctrlPr>
                                  <a:rPr lang="cs-CZ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cs-CZ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𝟏𝟐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r>
                  <a:rPr lang="cs-CZ" sz="28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cs-CZ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cs-CZ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𝟓𝟑𝟎𝟎</m:t>
                        </m:r>
                      </m:num>
                      <m:den>
                        <m:sSup>
                          <m:sSupPr>
                            <m:ctrlPr>
                              <a:rPr lang="cs-CZ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cs-CZ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cs-CZ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cs-CZ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cs-CZ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f>
                              <m:fPr>
                                <m:ctrlPr>
                                  <a:rPr lang="cs-CZ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cs-CZ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𝟏𝟐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r>
                  <a:rPr lang="cs-CZ" sz="28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cs-CZ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…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cs-CZ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cs-CZ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𝟓𝟑𝟎𝟎</m:t>
                        </m:r>
                      </m:num>
                      <m:den>
                        <m:sSup>
                          <m:sSupPr>
                            <m:ctrlPr>
                              <a:rPr lang="cs-CZ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cs-CZ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cs-CZ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cs-CZ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cs-CZ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f>
                              <m:fPr>
                                <m:ctrlPr>
                                  <a:rPr lang="cs-CZ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𝟏𝟏</m:t>
                                </m:r>
                              </m:num>
                              <m:den>
                                <m:r>
                                  <a:rPr lang="cs-CZ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𝟏𝟐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r>
                  <a:rPr lang="cs-CZ" sz="28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cs-CZ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cs-CZ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𝟓𝟑𝟎𝟎</m:t>
                        </m:r>
                      </m:num>
                      <m:den>
                        <m:sSup>
                          <m:sSupPr>
                            <m:ctrlPr>
                              <a:rPr lang="cs-CZ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cs-CZ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cs-CZ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cs-CZ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cs-CZ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f>
                              <m:fPr>
                                <m:ctrlPr>
                                  <a:rPr lang="cs-CZ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𝟏𝟐</m:t>
                                </m:r>
                              </m:num>
                              <m:den>
                                <m:r>
                                  <a:rPr lang="cs-CZ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𝟏𝟐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r>
                  <a:rPr lang="cs-CZ" sz="28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cs-CZ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r>
                  <a:rPr lang="cs-CZ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</a:p>
              <a:p>
                <a:pPr marL="0" indent="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r>
                  <a:rPr lang="cs-CZ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Kromě prvního členu tvoří zbylé členy </a:t>
                </a: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geometrickou konečnou posloupnost </a:t>
                </a:r>
                <a:r>
                  <a:rPr lang="cs-CZ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endParaRPr lang="cs-CZ" sz="2400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cs-CZ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5300</m:t>
                        </m:r>
                      </m:num>
                      <m:den>
                        <m:sSup>
                          <m:sSupPr>
                            <m:ctrlPr>
                              <a:rPr lang="cs-C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(1+</m:t>
                            </m:r>
                            <m:r>
                              <a:rPr lang="cs-C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cs-C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f>
                              <m:fPr>
                                <m:ctrlPr>
                                  <a:rPr lang="cs-CZ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cs-CZ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a:rPr lang="cs-CZ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, </m:t>
                    </m:r>
                    <m:r>
                      <a:rPr lang="cs-CZ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cs-CZ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cs-C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(1+</m:t>
                            </m:r>
                            <m:r>
                              <a:rPr lang="cs-C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cs-C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f>
                              <m:fPr>
                                <m:ctrlPr>
                                  <a:rPr lang="cs-CZ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cs-CZ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r>
                  <a:rPr lang="cs-CZ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cs-CZ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cs-CZ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12 </a:t>
                </a:r>
                <a:r>
                  <a:rPr lang="cs-CZ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 </a:t>
                </a:r>
              </a:p>
              <a:p>
                <a:pPr marL="0" indent="0" algn="ctr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cs-CZ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𝒔</m:t>
                        </m:r>
                      </m:e>
                      <m:sub>
                        <m:r>
                          <a:rPr lang="cs-CZ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𝒏</m:t>
                        </m:r>
                      </m:sub>
                    </m:sSub>
                    <m:r>
                      <a:rPr lang="cs-CZ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sSub>
                      <m:sSubPr>
                        <m:ctrlPr>
                          <a:rPr lang="cs-CZ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cs-CZ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𝒂</m:t>
                        </m:r>
                      </m:e>
                      <m:sub>
                        <m:r>
                          <a:rPr lang="cs-CZ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sub>
                    </m:sSub>
                    <m:f>
                      <m:fPr>
                        <m:ctrlPr>
                          <a:rPr lang="cs-CZ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cs-CZ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𝒒</m:t>
                            </m:r>
                          </m:e>
                          <m:sup>
                            <m:r>
                              <a:rPr lang="cs-CZ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𝒏</m:t>
                            </m:r>
                          </m:sup>
                        </m:sSup>
                        <m:r>
                          <a:rPr lang="cs-CZ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cs-CZ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num>
                      <m:den>
                        <m:r>
                          <a:rPr lang="cs-CZ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𝒒</m:t>
                        </m:r>
                        <m:r>
                          <a:rPr lang="cs-CZ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cs-CZ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den>
                    </m:f>
                    <m:r>
                      <a:rPr lang="cs-CZ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5300</m:t>
                        </m:r>
                      </m:num>
                      <m:den>
                        <m:sSup>
                          <m:sSupPr>
                            <m:ctrlPr>
                              <a:rPr lang="cs-C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(1+</m:t>
                            </m:r>
                            <m:r>
                              <a:rPr lang="cs-C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cs-C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f>
                              <m:fPr>
                                <m:ctrlPr>
                                  <a:rPr lang="cs-CZ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cs-CZ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den>
                            </m:f>
                          </m:sup>
                        </m:sSup>
                      </m:den>
                    </m:f>
                    <m:f>
                      <m:fPr>
                        <m:ctrlPr>
                          <a:rPr lang="cs-CZ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cs-C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cs-C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(1+</m:t>
                                </m:r>
                                <m:r>
                                  <a:rPr lang="cs-CZ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cs-CZ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cs-CZ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  <m:r>
                                      <a:rPr lang="cs-CZ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cs-CZ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sup>
                            </m:sSup>
                          </m:den>
                        </m:f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− 1</m:t>
                        </m:r>
                      </m:num>
                      <m:den>
                        <m:f>
                          <m:fPr>
                            <m:ctrlPr>
                              <a:rPr lang="cs-C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cs-C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(1+</m:t>
                                </m:r>
                                <m:r>
                                  <a:rPr lang="cs-CZ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cs-CZ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cs-CZ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sup>
                            </m:sSup>
                          </m:den>
                        </m:f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− 1</m:t>
                        </m:r>
                      </m:den>
                    </m:f>
                    <m:r>
                      <a:rPr lang="cs-CZ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5300</m:t>
                        </m:r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(1+</m:t>
                        </m:r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)(1−</m:t>
                        </m:r>
                        <m:sSup>
                          <m:sSupPr>
                            <m:ctrlP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1+</m:t>
                                </m:r>
                                <m:r>
                                  <a:rPr lang="cs-CZ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cs-CZ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cs-CZ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den>
                            </m:f>
                          </m:sup>
                        </m:sSup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cs-CZ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</a:t>
                </a:r>
                <a:endParaRPr lang="cs-CZ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ctr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endParaRPr lang="cs-CZ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145000"/>
                  <a:buNone/>
                  <a:defRPr/>
                </a:pPr>
                <a14:m>
                  <m:oMath xmlns:m="http://schemas.openxmlformats.org/officeDocument/2006/math">
                    <m:r>
                      <a:rPr lang="cs-CZ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𝟒𝟗𝟎𝟎𝟎</m:t>
                    </m:r>
                    <m:r>
                      <a:rPr lang="cs-CZ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cs-CZ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𝟓𝟑𝟎𝟎</m:t>
                        </m:r>
                        <m:r>
                          <a:rPr lang="cs-CZ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cs-CZ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cs-CZ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cs-CZ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cs-CZ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cs-CZ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cs-CZ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cs-CZ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cs-CZ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cs-CZ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cs-CZ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cs-CZ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cs-CZ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𝟏𝟐</m:t>
                                </m:r>
                              </m:den>
                            </m:f>
                          </m:sup>
                        </m:sSup>
                        <m:r>
                          <a:rPr lang="cs-CZ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cs-CZ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cs-CZ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cs-CZ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 </a:t>
                </a:r>
                <a:r>
                  <a:rPr lang="cs-CZ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x </a:t>
                </a:r>
                <a:r>
                  <a:rPr lang="cs-CZ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 0,6496    RPSN = 64,96 %</a:t>
                </a:r>
                <a:endParaRPr lang="cs-CZ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145000"/>
                  <a:buNone/>
                  <a:defRPr/>
                </a:pPr>
                <a:endParaRPr lang="cs-CZ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07504" y="-315416"/>
                <a:ext cx="9036496" cy="6912768"/>
              </a:xfrm>
              <a:blipFill>
                <a:blip r:embed="rId2"/>
                <a:stretch>
                  <a:fillRect l="-742" r="-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202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-603448"/>
            <a:ext cx="8424936" cy="7200800"/>
          </a:xfrm>
        </p:spPr>
        <p:txBody>
          <a:bodyPr>
            <a:normAutofit/>
          </a:bodyPr>
          <a:lstStyle/>
          <a:p>
            <a:pPr marL="0" lvl="0" indent="0" algn="ctr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32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Výpočet dle on-line kalkulátoru: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spcAft>
                <a:spcPct val="0"/>
              </a:spcAft>
              <a:buClr>
                <a:srgbClr val="00007D"/>
              </a:buClr>
              <a:buSzPct val="145000"/>
              <a:buNone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BF05A85-F51D-4372-8956-04CFAE7670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3" t="13461" r="58662" b="4640"/>
          <a:stretch/>
        </p:blipFill>
        <p:spPr>
          <a:xfrm>
            <a:off x="971600" y="514794"/>
            <a:ext cx="3240360" cy="619480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8CF43CB-73DF-4688-AD02-4EBBDC233C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125" t="38660" r="42125" b="37400"/>
          <a:stretch/>
        </p:blipFill>
        <p:spPr>
          <a:xfrm>
            <a:off x="4932042" y="2060848"/>
            <a:ext cx="265292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22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424936" cy="6264696"/>
          </a:xfrm>
        </p:spPr>
        <p:txBody>
          <a:bodyPr>
            <a:normAutofit/>
          </a:bodyPr>
          <a:lstStyle/>
          <a:p>
            <a:pPr marL="0" lvl="0" indent="0" algn="ctr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32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Který z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údajů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příkladu byl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nadbytečný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 by se tento nadbytečný údaj vypočítat pomocí dříve uvedených vzorců?</a:t>
            </a:r>
          </a:p>
          <a:p>
            <a:pPr marL="0" lvl="0" indent="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spcAft>
                <a:spcPct val="0"/>
              </a:spcAft>
              <a:buClr>
                <a:srgbClr val="00007D"/>
              </a:buClr>
              <a:buSzPct val="145000"/>
              <a:buNone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336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67544" y="-243408"/>
                <a:ext cx="8568952" cy="6840760"/>
              </a:xfrm>
            </p:spPr>
            <p:txBody>
              <a:bodyPr>
                <a:normAutofit lnSpcReduction="10000"/>
              </a:bodyPr>
              <a:lstStyle/>
              <a:p>
                <a:pPr marL="0" lvl="0" indent="0" algn="ctr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endParaRPr lang="cs-CZ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r>
                  <a:rPr lang="cs-CZ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Který z 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údajů</a:t>
                </a:r>
                <a:r>
                  <a:rPr lang="cs-CZ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 příkladu byl 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nadbytečný</a:t>
                </a:r>
                <a:r>
                  <a:rPr lang="cs-CZ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</a:p>
              <a:p>
                <a:pPr marL="342900" lvl="0" indent="-34290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r>
                  <a:rPr lang="cs-CZ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Dal by se tento nadbytečný údaj vypočítat pomocí dříve uvedených vzorců?</a:t>
                </a:r>
              </a:p>
              <a:p>
                <a:pPr marL="342900" lvl="0" indent="-34290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cs-CZ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Odpověď:</a:t>
                </a:r>
                <a:r>
                  <a:rPr lang="cs-CZ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662940" lvl="1" indent="-34290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r>
                  <a:rPr lang="cs-CZ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Nadbytečná byla </a:t>
                </a:r>
                <a:r>
                  <a:rPr lang="cs-CZ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úroková míra</a:t>
                </a:r>
                <a:r>
                  <a:rPr lang="cs-CZ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62940" lvl="1" indent="-34290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r>
                  <a:rPr lang="cs-CZ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Dala se vypočítat ze vzorce pro </a:t>
                </a: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bezprostřední, polhůtní, področní důchod </a:t>
                </a:r>
                <a:r>
                  <a:rPr lang="cs-CZ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cs-CZ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PV</a:t>
                </a:r>
                <a:r>
                  <a:rPr lang="cs-CZ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50 000, </a:t>
                </a:r>
                <a:r>
                  <a:rPr lang="cs-CZ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cs-CZ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5100, </a:t>
                </a:r>
                <a:r>
                  <a:rPr lang="cs-CZ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=12, </a:t>
                </a:r>
                <a:r>
                  <a:rPr lang="cs-CZ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cs-CZ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1, </a:t>
                </a:r>
                <a:r>
                  <a:rPr lang="cs-CZ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cs-CZ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?</a:t>
                </a:r>
                <a:r>
                  <a:rPr lang="cs-CZ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320040" lvl="1" indent="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endParaRPr lang="cs-CZ" altLang="cs-CZ" sz="2400" i="1" kern="0" dirty="0">
                  <a:solidFill>
                    <a:srgbClr val="000000"/>
                  </a:solidFill>
                  <a:latin typeface="Cambria Math"/>
                  <a:cs typeface="Times New Roman" panose="02020603050405020304" pitchFamily="18" charset="0"/>
                </a:endParaRPr>
              </a:p>
              <a:p>
                <a:pPr marL="320040" lvl="1" indent="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i="1" ker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𝑃𝑉</m:t>
                      </m:r>
                      <m:r>
                        <a:rPr lang="cs-CZ" altLang="cs-CZ" sz="2400" i="1" ker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altLang="cs-CZ" sz="2400" i="1" ker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𝑎</m:t>
                      </m:r>
                      <m:f>
                        <m:fPr>
                          <m:ctrlPr>
                            <a:rPr lang="cs-CZ" altLang="cs-CZ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altLang="cs-CZ" sz="2400" i="1" ker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cs-CZ" altLang="cs-CZ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altLang="cs-CZ" sz="24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altLang="cs-CZ" sz="24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altLang="cs-CZ" sz="2400" i="1" ker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cs-CZ" altLang="cs-CZ" sz="2400" i="1" ker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cs-CZ" altLang="cs-CZ" sz="2400" i="1" ker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cs-CZ" altLang="cs-CZ" sz="2400" i="1" ker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num>
                                        <m:den>
                                          <m:r>
                                            <a:rPr lang="cs-CZ" altLang="cs-CZ" sz="2400" i="1" ker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𝑚</m:t>
                                          </m:r>
                                        </m:den>
                                      </m:f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cs-CZ" altLang="cs-CZ" sz="2400" i="1" ker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𝑚𝑛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cs-CZ" altLang="cs-CZ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2400" i="1" ker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cs-CZ" altLang="cs-CZ" sz="2400" i="1" ker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cs-CZ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20040" lvl="1" indent="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pPr marL="320040" lvl="1" indent="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cs-CZ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Výpočet by se (vzhledem ke své obtížnosti) nejsnáze provedl</a:t>
                </a:r>
              </a:p>
              <a:p>
                <a:pPr marL="320040" lvl="1" indent="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r>
                  <a:rPr lang="cs-CZ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pomocí software, např. </a:t>
                </a:r>
                <a:r>
                  <a:rPr lang="cs-CZ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WolframAlpha</a:t>
                </a:r>
                <a:endParaRPr lang="cs-CZ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cs-CZ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145000"/>
                  <a:buNone/>
                  <a:defRPr/>
                </a:pPr>
                <a:endParaRPr lang="cs-CZ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67544" y="-243408"/>
                <a:ext cx="8568952" cy="6840760"/>
              </a:xfrm>
              <a:blipFill>
                <a:blip r:embed="rId2"/>
                <a:stretch>
                  <a:fillRect l="-498" r="-641" b="-14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0810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7992888" cy="5760640"/>
          </a:xfrm>
        </p:spPr>
        <p:txBody>
          <a:bodyPr/>
          <a:lstStyle/>
          <a:p>
            <a:pPr marL="0" lvl="0" indent="0" algn="ctr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r>
              <a:rPr lang="cs-CZ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Obligace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Obligace </a:t>
            </a:r>
            <a:r>
              <a:rPr lang="cs-CZ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dluhopis</a:t>
            </a:r>
            <a:r>
              <a:rPr lang="cs-CZ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je </a:t>
            </a:r>
            <a:r>
              <a:rPr lang="cs-CZ" sz="32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dlouhodobý cenný papír</a:t>
            </a:r>
            <a:r>
              <a:rPr lang="cs-CZ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stanovenou dobou splatnosti, který </a:t>
            </a:r>
            <a:r>
              <a:rPr lang="cs-CZ" sz="32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vyjadřuje závazek </a:t>
            </a:r>
            <a:r>
              <a:rPr lang="cs-CZ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emitenta (dlužníka) vůči oprávněnému majiteli (věřiteli) </a:t>
            </a:r>
            <a:r>
              <a:rPr lang="cs-CZ" sz="32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splatit</a:t>
            </a:r>
            <a:r>
              <a:rPr lang="cs-CZ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určitému datu </a:t>
            </a:r>
            <a:r>
              <a:rPr lang="cs-CZ" sz="32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půjčku</a:t>
            </a:r>
            <a:r>
              <a:rPr lang="cs-CZ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32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proplatit úroky </a:t>
            </a:r>
            <a:r>
              <a:rPr lang="cs-CZ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stanovených termínech. </a:t>
            </a:r>
            <a:endParaRPr lang="cs-CZ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951803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2142</TotalTime>
  <Words>1266</Words>
  <Application>Microsoft Office PowerPoint</Application>
  <PresentationFormat>Předvádění na obrazovce (4:3)</PresentationFormat>
  <Paragraphs>130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Cambria Math</vt:lpstr>
      <vt:lpstr>Georgia</vt:lpstr>
      <vt:lpstr>Times New Roman</vt:lpstr>
      <vt:lpstr>Trebuchet MS</vt:lpstr>
      <vt:lpstr>Wingdings</vt:lpstr>
      <vt:lpstr>Aerodynamika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Pavlacka</dc:creator>
  <cp:lastModifiedBy>Pavlačková Martina</cp:lastModifiedBy>
  <cp:revision>329</cp:revision>
  <dcterms:created xsi:type="dcterms:W3CDTF">2019-08-02T15:17:46Z</dcterms:created>
  <dcterms:modified xsi:type="dcterms:W3CDTF">2022-04-26T10:34:22Z</dcterms:modified>
</cp:coreProperties>
</file>