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97" r:id="rId4"/>
    <p:sldId id="289" r:id="rId5"/>
    <p:sldId id="290" r:id="rId6"/>
    <p:sldId id="326" r:id="rId7"/>
    <p:sldId id="318" r:id="rId8"/>
    <p:sldId id="319" r:id="rId9"/>
    <p:sldId id="293" r:id="rId10"/>
    <p:sldId id="294" r:id="rId11"/>
    <p:sldId id="327" r:id="rId12"/>
    <p:sldId id="29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 fontScale="92500"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rovnice jednoduchého polhůtního úročení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kde</a:t>
            </a:r>
            <a:endParaRPr lang="cs-CZ" altLang="cs-CZ" sz="32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splatná částka</a:t>
            </a: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kapitál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(výše půjčky nebo vkladu),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úroková míra vyjádřená desetinným číslem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je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čas v letech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po který je základní kapitál uložen (půjčen)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úroková míra v procentech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je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čas ve dnech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po který je základní kapitál uložen (půjčen).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547BA03-F69D-4BFA-BB2F-01ED413D0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79" y="1412776"/>
            <a:ext cx="7890842" cy="100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9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268760"/>
            <a:ext cx="8424936" cy="525658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Jednoduché diskontování (tj. předlhůtní úročení) nachází uplatnění při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obchodování s krátkodobými cennými papíry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Typickým příkladem těchto cenných papírů jsou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pokladniční poukázky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směnky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někdy k nim řadíme i depozitní certifikáty.</a:t>
            </a: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713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424936" cy="518457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Jak velká částka bude vyplacena dlužníkovi, který si vypůjčil 12 000 Kč při diskontní míře 6% </a:t>
            </a:r>
            <a:r>
              <a:rPr lang="cs-CZ" altLang="cs-CZ" sz="32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na dobu jednoho roku?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196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548680"/>
                <a:ext cx="8424936" cy="5976664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Příklad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Jak velká částka bude vyplacena dlužníkovi, který si vypůjčil 12 000 Kč při diskontní míře 6% </a:t>
                </a:r>
                <a:r>
                  <a:rPr lang="cs-CZ" altLang="cs-CZ" sz="3200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p.a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na dobu jednoho roku?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Řešení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Odpověď nalezneme pomocí vztahu</a:t>
                </a:r>
              </a:p>
              <a:p>
                <a:pPr mar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(1−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=12000(1 − 0, 06) = 11280 Kč.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Dlužníkovi bude tedy vyplaceno 11 280 Kč.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548680"/>
                <a:ext cx="8424936" cy="5976664"/>
              </a:xfrm>
              <a:blipFill>
                <a:blip r:embed="rId2"/>
                <a:stretch>
                  <a:fillRect l="-1013" t="-14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909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424936" cy="561662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rovnice slouží k </a:t>
            </a:r>
            <a:r>
              <a:rPr lang="cs-CZ" altLang="cs-CZ" sz="3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výpočtu částky, která je</a:t>
            </a:r>
            <a:r>
              <a:rPr lang="cs-CZ" altLang="cs-CZ" sz="3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891540" lvl="1" indent="-5715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vyplacena v případě bankovního vkladu</a:t>
            </a:r>
            <a:r>
              <a:rPr lang="cs-CZ" altLang="cs-CZ" sz="36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91540" lvl="1" indent="-5715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splacena v případě půjčky</a:t>
            </a:r>
            <a:r>
              <a:rPr lang="cs-CZ" altLang="cs-CZ" sz="36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altLang="cs-CZ" sz="31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53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676456" cy="6120680"/>
          </a:xfrm>
        </p:spPr>
        <p:txBody>
          <a:bodyPr>
            <a:normAutofit fontScale="92500"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Současná a budoucí hodnota kapitálu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Hodnota peněz nezůstává v čase stejná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mění se, např. vzhledem k inflaci.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 výpočtech, kde potřebujeme porovnávat finanční částky v různých časech, je pravidlem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vztahovat všechny tyto částky k jedinému časovému okamžiku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Je-li tímto časovým okamžikem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teď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nazývají se hodnoty přepočtených částek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současnými hodnotami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Jestliže jsou částky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přepočítány do nějakého budoucího časového bodu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nazývají se pak jejich hodnoty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budoucími hodnotami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4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8676456" cy="4968551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případě jednoduchého úročení je tedy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splatná částka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budoucí hodnotou počátečního kapitálu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i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Naopak,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kapitál </a:t>
            </a:r>
            <a:r>
              <a:rPr lang="cs-CZ" altLang="cs-CZ" sz="3200" b="1" i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je současnou hodnotou splatné částky </a:t>
            </a:r>
            <a:r>
              <a:rPr lang="cs-CZ" altLang="cs-CZ" sz="3200" b="1" i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41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424936" cy="547260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 současnou hodnotu částky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dostaneme výpočtem ze vzorce 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(1+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vztah</a:t>
            </a:r>
            <a:endParaRPr lang="cs-CZ" altLang="cs-CZ" sz="3200" b="1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CB5E0F4-66A6-4BCF-BC7E-6B2EFDD66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1" y="3659244"/>
            <a:ext cx="1728191" cy="104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411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424936" cy="5112567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Za půl roku budeme potřebovat parcelu. Můžeme ji koupit teď za 615 000 Kč nebo za půl roku v ceně 620 000 Kč. Která z variant je pro nás výhodnější, můžeme-li částku 615 000 Kč nyní investovat při roční úrokové míre 3% </a:t>
            </a:r>
            <a:r>
              <a:rPr lang="cs-CZ" altLang="cs-CZ" sz="32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.?  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sz="2400" dirty="0">
              <a:latin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11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Za půl roku budeme potřebovat parcelu. Můžeme ji koupit teď za 615 000 Kč nebo za půl roku v ceně 620 000 Kč. Která z variant je pro nás výhodnější, můžeme-li částku 615 000 Kč nyní investovat při roční úrokové míre 3% </a:t>
            </a:r>
            <a:r>
              <a:rPr lang="cs-CZ" altLang="cs-CZ" sz="24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.?  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Řešení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Porovnáme možnosti pomocí budoucí hodnoty: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4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sz="2400" dirty="0">
                <a:latin typeface="Times New Roman" pitchFamily="18" charset="0"/>
              </a:rPr>
              <a:t>     </a:t>
            </a:r>
            <a:r>
              <a:rPr lang="cs-CZ" altLang="cs-CZ" sz="24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altLang="cs-CZ" sz="24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(1+</a:t>
            </a:r>
            <a:r>
              <a:rPr lang="cs-CZ" altLang="cs-CZ" sz="24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615 000(1+0,03∙0,5) = 624 225 Kč. 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4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Budeme-li tedy 615 000 investovat, budeme mít za půl roku  624 225 Kč, za 620 000 koupíme parcelu a 4 225 Kč nám zbyde. Je tedy výhodnější parcelu koupit až za půl roku.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sz="2400" dirty="0">
              <a:latin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34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9"/>
            <a:ext cx="8496944" cy="6264695"/>
          </a:xfrm>
        </p:spPr>
        <p:txBody>
          <a:bodyPr>
            <a:normAutofit fontScale="77500" lnSpcReduction="2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4.2 Jednoduché předlhůtní úročení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6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altLang="cs-CZ" sz="32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předlhůtním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neboli </a:t>
            </a:r>
            <a:r>
              <a:rPr lang="cs-CZ" altLang="cs-CZ" sz="3200" b="1" kern="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anticipativním</a:t>
            </a:r>
            <a:r>
              <a:rPr lang="cs-CZ" altLang="cs-CZ" sz="32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úročení 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 vyplácen na začátku úrokového období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Příjemce kapitálu 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tedy nedostává celou nominální částku, ale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obnos snížený o úrok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b="1" kern="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Úrok u jednoduchého předlhůtního úročení 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je nazýván jako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diskont 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je označován písmenem </a:t>
            </a:r>
            <a:r>
              <a:rPr lang="cs-CZ" altLang="cs-CZ" sz="3200" i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Diskont </a:t>
            </a:r>
            <a:r>
              <a:rPr lang="cs-CZ" altLang="cs-CZ" sz="32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lze vypočítat jako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součin splatné částky, diskontní míry míry a doby, po kterou je kapitál uložen nebo zapůjčen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takto: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kde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splatná částka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  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diskontní míra vyjádřená desetinným číslem,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doba splatnosti v letech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6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052736"/>
                <a:ext cx="8424936" cy="5472607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Částka, která je skutečně půjčena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se značí </a:t>
                </a:r>
                <a:r>
                  <a:rPr lang="cs-CZ" altLang="cs-CZ" sz="32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je rovna </a:t>
                </a:r>
                <a:r>
                  <a:rPr lang="cs-CZ" altLang="cs-CZ" sz="32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částce </a:t>
                </a:r>
                <a:r>
                  <a:rPr lang="cs-CZ" altLang="cs-CZ" sz="3200" b="1" i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cs-CZ" altLang="cs-CZ" sz="32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snížené o diskont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Tj.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𝑆𝑑𝑡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(1−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052736"/>
                <a:ext cx="8424936" cy="5472607"/>
              </a:xfrm>
              <a:blipFill>
                <a:blip r:embed="rId2"/>
                <a:stretch>
                  <a:fillRect l="-1013" t="-15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47212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1826</TotalTime>
  <Words>641</Words>
  <Application>Microsoft Office PowerPoint</Application>
  <PresentationFormat>Předvádění na obrazovce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264</cp:revision>
  <dcterms:created xsi:type="dcterms:W3CDTF">2019-08-02T15:17:46Z</dcterms:created>
  <dcterms:modified xsi:type="dcterms:W3CDTF">2022-03-08T12:25:35Z</dcterms:modified>
</cp:coreProperties>
</file>