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6" r:id="rId2"/>
    <p:sldId id="287" r:id="rId3"/>
    <p:sldId id="297" r:id="rId4"/>
    <p:sldId id="289" r:id="rId5"/>
    <p:sldId id="290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78" y="7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FC78277-A8BB-4361-9C4E-4778304E16CC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476672"/>
            <a:ext cx="8424936" cy="6048672"/>
          </a:xfrm>
        </p:spPr>
        <p:txBody>
          <a:bodyPr>
            <a:normAutofit/>
          </a:bodyPr>
          <a:lstStyle/>
          <a:p>
            <a:pPr marL="0" lvl="0" indent="0" algn="ctr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cs-CZ" altLang="cs-CZ" sz="43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Indexy</a:t>
            </a:r>
          </a:p>
          <a:p>
            <a:pPr marL="0" lvl="0" indent="0" algn="ctr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5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5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Indexní analýza se používá při </a:t>
            </a:r>
            <a:r>
              <a:rPr lang="cs-CZ" altLang="cs-CZ" sz="35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analyzování sociálně-ekonomických ukazatelů</a:t>
            </a:r>
            <a:r>
              <a:rPr lang="cs-CZ" altLang="cs-CZ" sz="35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5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5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Pomocí indexů můžeme </a:t>
            </a:r>
            <a:r>
              <a:rPr lang="cs-CZ" altLang="cs-CZ" sz="35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porovnávat vzájemně odlišné údaje</a:t>
            </a:r>
            <a:r>
              <a:rPr lang="cs-CZ" altLang="cs-CZ" sz="35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 určovat jejich vztahy. 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6596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404664"/>
            <a:ext cx="8424936" cy="6120680"/>
          </a:xfrm>
        </p:spPr>
        <p:txBody>
          <a:bodyPr>
            <a:normAutofit fontScale="92500" lnSpcReduction="20000"/>
          </a:bodyPr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8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Ukazatele rozdělujeme na:</a:t>
            </a:r>
          </a:p>
          <a:p>
            <a:pPr mar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cs-CZ" altLang="cs-CZ" sz="35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Extenzivní</a:t>
            </a:r>
            <a:r>
              <a:rPr lang="cs-CZ" altLang="cs-CZ" sz="35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cs-CZ" altLang="cs-CZ" sz="35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vyjadřují velikost </a:t>
            </a:r>
            <a:r>
              <a:rPr lang="cs-CZ" altLang="cs-CZ" sz="35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zkoumaného jevu. </a:t>
            </a:r>
          </a:p>
          <a:p>
            <a:pPr marL="662940" lvl="1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3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Charakterizují množství, rozsah, objem... </a:t>
            </a:r>
          </a:p>
          <a:p>
            <a:pPr marL="662940" lvl="1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3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Tyto ukazatele můžeme sčítat. </a:t>
            </a:r>
          </a:p>
          <a:p>
            <a:pPr marL="662940" lvl="1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3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 jejich označení používáme písmeno </a:t>
            </a:r>
            <a:r>
              <a:rPr lang="cs-CZ" altLang="cs-CZ" sz="3300" i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cs-CZ" altLang="cs-CZ" sz="33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(případně </a:t>
            </a:r>
            <a:r>
              <a:rPr lang="cs-CZ" altLang="cs-CZ" sz="3300" i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cs-CZ" altLang="cs-CZ" sz="33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cs-CZ" altLang="cs-CZ" sz="35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Intenzivní</a:t>
            </a:r>
            <a:r>
              <a:rPr lang="cs-CZ" altLang="cs-CZ" sz="35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ukazatele vzniklé jako </a:t>
            </a:r>
            <a:r>
              <a:rPr lang="cs-CZ" altLang="cs-CZ" sz="35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podíl dvou</a:t>
            </a: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cs-CZ" altLang="cs-CZ" sz="35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extenzivních ukazatelů</a:t>
            </a:r>
            <a:r>
              <a:rPr lang="cs-CZ" altLang="cs-CZ" sz="35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662940" lvl="1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3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Může se jednat o cenu za kus, výnos na hektar… </a:t>
            </a:r>
          </a:p>
          <a:p>
            <a:pPr marL="662940" lvl="1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3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 jejich označení se používá znak </a:t>
            </a:r>
            <a:r>
              <a:rPr lang="cs-CZ" altLang="cs-CZ" sz="3300" i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cs-CZ" altLang="cs-CZ" sz="33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nebo </a:t>
            </a:r>
            <a:r>
              <a:rPr lang="cs-CZ" altLang="cs-CZ" sz="3300" i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cs-CZ" altLang="cs-CZ" sz="33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662940" lvl="1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3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Tyto ukazatele se nedají při souhrnech sčítat. 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1537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467544" y="692696"/>
                <a:ext cx="8676456" cy="5832648"/>
              </a:xfrm>
            </p:spPr>
            <p:txBody>
              <a:bodyPr>
                <a:normAutofit/>
              </a:bodyPr>
              <a:lstStyle/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</a:pPr>
                <a:r>
                  <a:rPr lang="cs-CZ" altLang="cs-CZ" sz="3200" b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Příklad intenzivních / extenzivních ukazatelů:</a:t>
                </a:r>
              </a:p>
              <a:p>
                <a:pPr marL="777240" lvl="1" indent="-4572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anose="05000000000000000000" pitchFamily="2" charset="2"/>
                  <a:buChar char="o"/>
                </a:pPr>
                <a:r>
                  <a:rPr lang="cs-CZ" altLang="cs-CZ" sz="2800" i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q</a:t>
                </a:r>
                <a:r>
                  <a:rPr lang="cs-CZ" alt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= počet prodaných výrobků … </a:t>
                </a:r>
                <a:r>
                  <a:rPr lang="cs-CZ" altLang="cs-CZ" sz="2800" b="1" kern="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extenzivní</a:t>
                </a:r>
                <a:r>
                  <a:rPr lang="cs-CZ" altLang="cs-CZ" sz="2800" kern="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cs-CZ" alt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ukazatel</a:t>
                </a:r>
              </a:p>
              <a:p>
                <a:pPr marL="777240" lvl="1" indent="-4572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anose="05000000000000000000" pitchFamily="2" charset="2"/>
                  <a:buChar char="o"/>
                </a:pPr>
                <a:r>
                  <a:rPr lang="cs-CZ" altLang="cs-CZ" sz="2800" i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Q</a:t>
                </a:r>
                <a:r>
                  <a:rPr lang="cs-CZ" alt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= celková tržba … </a:t>
                </a:r>
                <a:r>
                  <a:rPr lang="cs-CZ" altLang="cs-CZ" sz="2800" b="1" kern="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extenzivní</a:t>
                </a:r>
                <a:r>
                  <a:rPr lang="cs-CZ" altLang="cs-CZ" sz="2800" b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cs-CZ" alt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ukazatel </a:t>
                </a:r>
              </a:p>
              <a:p>
                <a:pPr marL="777240" lvl="1" indent="-4572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anose="05000000000000000000" pitchFamily="2" charset="2"/>
                  <a:buChar char="o"/>
                </a:pPr>
                <a:r>
                  <a:rPr lang="cs-CZ" altLang="cs-CZ" sz="2800" i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cs-CZ" alt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= cena za jeden výrobek</a:t>
                </a:r>
              </a:p>
              <a:p>
                <a:pPr marL="777240" lvl="1" indent="-4572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anose="05000000000000000000" pitchFamily="2" charset="2"/>
                  <a:buChar char="o"/>
                </a:pPr>
                <a:endParaRPr lang="cs-CZ" altLang="cs-CZ" sz="30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777240" lvl="1" indent="-4572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anose="05000000000000000000" pitchFamily="2" charset="2"/>
                  <a:buChar char="o"/>
                </a:pPr>
                <a14:m>
                  <m:oMath xmlns:m="http://schemas.openxmlformats.org/officeDocument/2006/math">
                    <m:r>
                      <a:rPr lang="cs-CZ" altLang="cs-CZ" sz="3000" b="0" i="1" kern="0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𝑝</m:t>
                    </m:r>
                    <m:r>
                      <a:rPr lang="cs-CZ" altLang="cs-CZ" sz="3000" b="0" i="1" kern="0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cs-CZ" altLang="cs-CZ" sz="3000" b="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cs-CZ" altLang="cs-CZ" sz="3000" b="0" i="1" kern="0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𝑄</m:t>
                        </m:r>
                      </m:num>
                      <m:den>
                        <m:r>
                          <a:rPr lang="cs-CZ" altLang="cs-CZ" sz="3000" b="0" i="1" kern="0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𝑞</m:t>
                        </m:r>
                      </m:den>
                    </m:f>
                  </m:oMath>
                </a14:m>
                <a:r>
                  <a:rPr lang="cs-CZ" altLang="cs-CZ" sz="30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… </a:t>
                </a:r>
                <a:r>
                  <a:rPr lang="cs-CZ" altLang="cs-CZ" sz="3000" b="1" kern="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intenzivní</a:t>
                </a:r>
                <a:r>
                  <a:rPr lang="cs-CZ" altLang="cs-CZ" sz="30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ukazatel</a:t>
                </a:r>
              </a:p>
              <a:p>
                <a:pPr marL="320040" lvl="1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36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467544" y="692696"/>
                <a:ext cx="8676456" cy="5832648"/>
              </a:xfrm>
              <a:blipFill rotWithShape="1">
                <a:blip r:embed="rId2"/>
                <a:stretch>
                  <a:fillRect l="-984" t="-146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6148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692696"/>
            <a:ext cx="8676456" cy="5832647"/>
          </a:xfrm>
        </p:spPr>
        <p:txBody>
          <a:bodyPr>
            <a:normAutofit/>
          </a:bodyPr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Hodnoty ukazatele se v čase mění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a proto je rozlišujeme z časového hlediska.</a:t>
            </a: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2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Ukazatele číslujeme dolními indexy.</a:t>
            </a: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2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Jednotliví ukazatelé jsou tedy ve tvaru </a:t>
            </a:r>
            <a:r>
              <a:rPr lang="cs-CZ" altLang="cs-CZ" sz="3200" i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cs-CZ" altLang="cs-CZ" sz="18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altLang="cs-CZ" sz="3200" i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cs-CZ" altLang="cs-CZ" sz="18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..., </a:t>
            </a:r>
            <a:r>
              <a:rPr lang="cs-CZ" altLang="cs-CZ" sz="3200" i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cs-CZ" altLang="cs-CZ" sz="18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altLang="cs-CZ" sz="3200" i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cs-CZ" altLang="cs-CZ" sz="18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,... </a:t>
            </a: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8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3411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1052736"/>
            <a:ext cx="8424936" cy="5472608"/>
          </a:xfrm>
        </p:spPr>
        <p:txBody>
          <a:bodyPr>
            <a:normAutofit/>
          </a:bodyPr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Ukazatele se porovnávají nejčastěji dvěma způsoby, a to pomocí </a:t>
            </a:r>
            <a:r>
              <a:rPr lang="cs-CZ" altLang="cs-CZ" sz="32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diference 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(rozdílů)</a:t>
            </a:r>
            <a:r>
              <a:rPr lang="cs-CZ" altLang="cs-CZ" sz="32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pomocí </a:t>
            </a:r>
            <a:r>
              <a:rPr lang="cs-CZ" altLang="cs-CZ" sz="32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indexů 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(dělení, odmocnin)</a:t>
            </a:r>
            <a:r>
              <a:rPr lang="cs-CZ" altLang="cs-CZ" sz="32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200" b="1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Příklad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Najděte, kde jste se s těmito přístupy už setkali u časových řad. 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2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2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8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3411731"/>
      </p:ext>
    </p:extLst>
  </p:cSld>
  <p:clrMapOvr>
    <a:masterClrMapping/>
  </p:clrMapOvr>
</p:sld>
</file>

<file path=ppt/theme/theme1.xml><?xml version="1.0" encoding="utf-8"?>
<a:theme xmlns:a="http://schemas.openxmlformats.org/drawingml/2006/main" name="Aerodynamika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209</Words>
  <Application>Microsoft Office PowerPoint</Application>
  <PresentationFormat>Předvádění na obrazovce (4:3)</PresentationFormat>
  <Paragraphs>30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1" baseType="lpstr">
      <vt:lpstr>Cambria Math</vt:lpstr>
      <vt:lpstr>Georgia</vt:lpstr>
      <vt:lpstr>Times New Roman</vt:lpstr>
      <vt:lpstr>Trebuchet MS</vt:lpstr>
      <vt:lpstr>Wingdings</vt:lpstr>
      <vt:lpstr>Aerodynamika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Pavlačková Martina</dc:creator>
  <cp:lastModifiedBy>Pavlačková Martina</cp:lastModifiedBy>
  <cp:revision>55</cp:revision>
  <dcterms:created xsi:type="dcterms:W3CDTF">2020-07-24T10:50:20Z</dcterms:created>
  <dcterms:modified xsi:type="dcterms:W3CDTF">2022-03-01T10:51:55Z</dcterms:modified>
</cp:coreProperties>
</file>