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340" r:id="rId4"/>
    <p:sldId id="259" r:id="rId5"/>
    <p:sldId id="261" r:id="rId6"/>
    <p:sldId id="262" r:id="rId7"/>
    <p:sldId id="263" r:id="rId8"/>
    <p:sldId id="338" r:id="rId9"/>
    <p:sldId id="265" r:id="rId10"/>
    <p:sldId id="266" r:id="rId11"/>
    <p:sldId id="277" r:id="rId12"/>
    <p:sldId id="278" r:id="rId13"/>
    <p:sldId id="332" r:id="rId14"/>
    <p:sldId id="333" r:id="rId15"/>
    <p:sldId id="325" r:id="rId16"/>
    <p:sldId id="316" r:id="rId17"/>
    <p:sldId id="335" r:id="rId18"/>
    <p:sldId id="337" r:id="rId19"/>
    <p:sldId id="34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ekonomika/vyzkousejte-svou-financni-gramotnost.Q160802_084410_ekonomikah_ni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712968" cy="568863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3. Základní pojmy ve finanční matematice</a:t>
            </a:r>
          </a:p>
          <a:p>
            <a:pPr algn="ctr">
              <a:buNone/>
            </a:pP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Finanční matematika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souhrn matematických metod uplatněných v oblasti financí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Lze ji využít například při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poskytování úvěrů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při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investování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také při jiných obchodních transakcích ve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finančnictví, bankovnictví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pojišťovnictví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Znalost finanční matematiky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umožňuje používat finanční prostředky efektivněji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8352928" cy="5904656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doby splacení úroku rozdělujeme úročení </a:t>
            </a:r>
            <a:r>
              <a:rPr 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předlhůtní (</a:t>
            </a:r>
            <a:r>
              <a:rPr 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anticipativní</a:t>
            </a: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polhůtní (dekursivní).</a:t>
            </a:r>
          </a:p>
          <a:p>
            <a:pPr marL="320040" lvl="1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</a:t>
            </a: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předlhůtního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 zaplacen na začátku úrokového období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</a:t>
            </a: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polhůtního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 zaplacen na konci úrokového období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833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620693"/>
            <a:ext cx="8352928" cy="5904651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Jednoduché úročení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Jak již bylo uvedeno dříve, úročení dělíme na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polhůtní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předlhůtní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této kapitole probereme oba způsoby úročení, v případě, že se jedná o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jednoduché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úročení, podrobněji. 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78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476672"/>
            <a:ext cx="9036496" cy="6048672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4.1 Jednoduché polhůtní úročení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ve výpočtech budeme označovat </a:t>
            </a:r>
            <a:r>
              <a:rPr lang="cs-CZ" altLang="cs-CZ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 jednoduchého polhůtního úročení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jej lze vypočítat jako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součin základního kapitálu, úrokové míry a doby, po kterou je kapitál uložen nebo zapůjčen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takto: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kde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je základní kapitál (výše půjčky),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roční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úroková míra vyjádřená desetinným číslem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čas v letech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po který je základní kapitál uložen (půjčen).</a:t>
            </a: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617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731520"/>
                <a:ext cx="8352928" cy="5793824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Vzorec 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6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cs-CZ" altLang="cs-CZ" sz="3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cs-CZ" altLang="cs-CZ" sz="36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altLang="cs-CZ" sz="3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· </a:t>
                </a:r>
                <a:r>
                  <a:rPr lang="cs-CZ" altLang="cs-CZ" sz="36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cs-CZ" altLang="cs-CZ" sz="3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· </a:t>
                </a:r>
                <a:r>
                  <a:rPr lang="cs-CZ" altLang="cs-CZ" sz="36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lze také přepsat do tvaru 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nebo   </a:t>
                </a: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cs-CZ" altLang="cs-CZ" sz="32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kde</a:t>
                </a:r>
                <a:endParaRPr lang="cs-CZ" altLang="cs-CZ" sz="32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altLang="cs-CZ" sz="30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je základní kapitál (výše půjčky), 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altLang="cs-CZ" sz="30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  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je</a:t>
                </a:r>
                <a:r>
                  <a:rPr lang="cs-CZ" altLang="cs-CZ" sz="30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roční 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úroková míra v procentech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altLang="cs-CZ" sz="30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je 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čas ve dnech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, po který je základní kapitál uložen (půjčen).</a:t>
                </a:r>
                <a:endParaRPr lang="cs-CZ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731520"/>
                <a:ext cx="8352928" cy="5793824"/>
              </a:xfrm>
              <a:blipFill>
                <a:blip r:embed="rId2"/>
                <a:stretch>
                  <a:fillRect l="-1168" t="-16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62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332659"/>
                <a:ext cx="8352928" cy="6192685"/>
              </a:xfrm>
            </p:spPr>
            <p:txBody>
              <a:bodyPr>
                <a:normAutofit fontScale="925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Pro vyjádření </a:t>
                </a:r>
                <a:r>
                  <a:rPr lang="cs-CZ" altLang="cs-CZ" sz="35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se používají </a:t>
                </a:r>
                <a:r>
                  <a:rPr lang="cs-CZ" altLang="cs-CZ" sz="35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tzv. </a:t>
                </a:r>
                <a:r>
                  <a:rPr lang="cs-CZ" altLang="cs-CZ" sz="35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standardy</a:t>
                </a: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  <a:p>
                <a:pPr marL="834390" lvl="1" indent="-51435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+mj-lt"/>
                  <a:buAutoNum type="arabicPeriod"/>
                </a:pP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Anglický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standard </a:t>
                </a:r>
                <a:r>
                  <a:rPr lang="cs-CZ" altLang="cs-CZ" sz="33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ACT</a:t>
                </a: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/365 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 měsíc má skutečný počet dnů, rok má 365 dnů a vzorec má tvar</a:t>
                </a:r>
                <a14:m>
                  <m:oMath xmlns:m="http://schemas.openxmlformats.org/officeDocument/2006/math">
                    <m:r>
                      <a:rPr lang="cs-CZ" sz="3400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365</m:t>
                        </m:r>
                      </m:den>
                    </m:f>
                  </m:oMath>
                </a14:m>
                <a:endParaRPr lang="cs-CZ" sz="3400" dirty="0">
                  <a:latin typeface="Times New Roman" pitchFamily="18" charset="0"/>
                </a:endParaRPr>
              </a:p>
              <a:p>
                <a:pPr marL="834390" lvl="1" indent="-51435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+mj-lt"/>
                  <a:buAutoNum type="arabicPeriod"/>
                </a:pP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Francouzský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standard </a:t>
                </a:r>
                <a:r>
                  <a:rPr lang="cs-CZ" altLang="cs-CZ" sz="33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ACT</a:t>
                </a: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/360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 měsíc má skutečný počet dnů, rok má 360 dnů a vzorec má tvar</a:t>
                </a:r>
                <a14:m>
                  <m:oMath xmlns:m="http://schemas.openxmlformats.org/officeDocument/2006/math">
                    <m:r>
                      <a:rPr lang="cs-CZ" sz="3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cs-CZ" altLang="cs-CZ" sz="3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834390" lvl="1" indent="-51435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+mj-lt"/>
                  <a:buAutoNum type="arabicPeriod"/>
                </a:pP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Německý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standard </a:t>
                </a: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30</a:t>
                </a:r>
                <a:r>
                  <a:rPr lang="cs-CZ" altLang="cs-CZ" sz="33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/360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 měsíc má 30 dnů, rok má 360 dnů a vzorec má tvar</a:t>
                </a:r>
                <a:endParaRPr lang="cs-CZ" sz="3400" dirty="0">
                  <a:latin typeface="Cambria Math" panose="02040503050406030204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r>
                      <a:rPr lang="cs-CZ" sz="34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cs-CZ" sz="340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cs-CZ" altLang="cs-CZ" sz="3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cs-CZ" altLang="cs-CZ" sz="33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332659"/>
                <a:ext cx="8352928" cy="6192685"/>
              </a:xfrm>
              <a:blipFill>
                <a:blip r:embed="rId2"/>
                <a:stretch>
                  <a:fillRect l="-1022" t="-1379" r="-7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68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424936" cy="5040559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Klient uložil do banky vklad ve výši 95 000 Kč dne 15.8.2018 a vybral jej i s úroky dne 31.12.2018. Jak velký byl úrok při úrokové míře 3% </a:t>
            </a:r>
            <a:r>
              <a:rPr lang="cs-CZ" altLang="cs-CZ" sz="28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použití francouzského standardu?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24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476672"/>
                <a:ext cx="8424936" cy="6048672"/>
              </a:xfrm>
            </p:spPr>
            <p:txBody>
              <a:bodyPr>
                <a:normAutofit/>
              </a:bodyPr>
              <a:lstStyle/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Řešení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2800" i="1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cs-CZ" sz="2800" dirty="0">
                  <a:latin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=95000∙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138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=1092,50</m:t>
                    </m:r>
                  </m:oMath>
                </a14:m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Kč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476672"/>
                <a:ext cx="8424936" cy="6048672"/>
              </a:xfrm>
              <a:blipFill>
                <a:blip r:embed="rId2"/>
                <a:stretch>
                  <a:fillRect l="-7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54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Jak se výše úroku změní, použijeme-li německý standard 30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/360 nebo anglický standard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/365?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182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476672"/>
                <a:ext cx="8424936" cy="6048672"/>
              </a:xfrm>
            </p:spPr>
            <p:txBody>
              <a:bodyPr>
                <a:normAutofit/>
              </a:bodyPr>
              <a:lstStyle/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Příklad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Jak se výše úroku změní, použijeme-li německý standard 30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/360 nebo anglický standard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ACT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/365?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30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/360    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endParaRPr lang="cs-CZ" sz="2800" dirty="0">
                  <a:latin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sz="2800" dirty="0"/>
                  <a:t>               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=95000∙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=1068,80</m:t>
                    </m:r>
                  </m:oMath>
                </a14:m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Kč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ACT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/365    </a:t>
                </a:r>
                <a14:m>
                  <m:oMath xmlns:m="http://schemas.openxmlformats.org/officeDocument/2006/math">
                    <m:r>
                      <a:rPr lang="cs-CZ" sz="2800">
                        <a:latin typeface="Cambria Math" panose="02040503050406030204" pitchFamily="18" charset="0"/>
                      </a:rPr>
                      <m:t>…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cs-CZ" sz="2800" dirty="0">
                  <a:latin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sz="2800" dirty="0"/>
                  <a:t>               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=95000∙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77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Kč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476672"/>
                <a:ext cx="8424936" cy="6048672"/>
              </a:xfrm>
              <a:blipFill>
                <a:blip r:embed="rId2"/>
                <a:stretch>
                  <a:fillRect l="-7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155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9532" y="836712"/>
            <a:ext cx="8424936" cy="561662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Kontokorentní účet: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umožňuje přejít z kladných zůstatků do záporných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Typy úroků:</a:t>
            </a:r>
          </a:p>
          <a:p>
            <a:pPr marL="457200" lvl="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kreditní úrok 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(úrok z kladných zůstatků)...KU</a:t>
            </a:r>
          </a:p>
          <a:p>
            <a:pPr marL="457200" lvl="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debetní úrok 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(úrok ze záporných zůstatků)...DU</a:t>
            </a:r>
          </a:p>
          <a:p>
            <a:pPr marL="457200" lvl="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provize za nevyužitý úvěr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...NU</a:t>
            </a:r>
          </a:p>
          <a:p>
            <a:pPr marL="457200" lvl="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provize za překročený úvěrový rámec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...PR</a:t>
            </a:r>
            <a:endParaRPr lang="cs-CZ" altLang="cs-CZ" sz="28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</a:pPr>
            <a:endParaRPr lang="cs-CZ" altLang="cs-CZ" sz="24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i="1" kern="0" dirty="0">
              <a:solidFill>
                <a:schemeClr val="tx1"/>
              </a:solidFill>
              <a:latin typeface="Cambria Math" panose="02040503050406030204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i="1" kern="0" dirty="0">
              <a:solidFill>
                <a:schemeClr val="tx1"/>
              </a:solidFill>
              <a:latin typeface="Cambria Math" panose="02040503050406030204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i="1" kern="0" dirty="0">
              <a:solidFill>
                <a:schemeClr val="tx1"/>
              </a:solidFill>
              <a:latin typeface="Cambria Math" panose="02040503050406030204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52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4896544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Finanční gramotnost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soubor znalostí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dovedností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člověka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nezbytných k tomu, aby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finančně zabezpečil sebe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svou rodinu s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využitím finančních produktů a služeb. 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1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568952" cy="5400600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Jeden z testů na finanční gramotnost: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u="sng" dirty="0">
                <a:solidFill>
                  <a:schemeClr val="tx1"/>
                </a:solidFill>
                <a:hlinkClick r:id="rId2"/>
              </a:rPr>
              <a:t>https://www.idnes.cz/ekonomika/vyzkousejte-svou-financni-gramotnost.Q160802_084410_ekonomikah_nio</a:t>
            </a:r>
            <a:endParaRPr lang="cs-CZ" u="sng" dirty="0">
              <a:solidFill>
                <a:schemeClr val="tx1"/>
              </a:solidFill>
            </a:endParaRP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u="sng" dirty="0">
              <a:solidFill>
                <a:schemeClr val="tx1"/>
              </a:solidFill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Můžete si na něm otestovat své znalosti z ekonomie a finanční matematiky a také zjistit, že i autoři testů dělají chyby.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u="sng" dirty="0">
              <a:solidFill>
                <a:schemeClr val="tx1"/>
              </a:solidFill>
            </a:endParaRP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2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424936" cy="5616624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Základním pojmem, na němž je založena většina finančních výpočtů, je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 hlediska věřitele: 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odměna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 dočasnou ztrátu kapitálu a za riziko, že tento kapitál nebude splacen v dohodnuté době a výši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 hlediska dlužníka: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cena za jemu poskytnutý úvěr.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37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Výše úroku bývá nejčastěji uvedena v procentech za určité období pomocí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úrokové míry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Např. 5%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., kde zkratka </a:t>
            </a:r>
            <a:r>
              <a:rPr lang="cs-CZ" altLang="cs-CZ" sz="32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pochází z latinského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cs-CZ" altLang="cs-CZ" sz="3200" b="1" kern="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annum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překládá se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 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značí úrok ve výši 5 procent, který bude připsán nebo zaplacen jednou za rok, obvykle buď na jeho začátku nebo na jeho konci.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92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424936" cy="5256584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 nemusí být připisován vždy ročně, existují také jiná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úroková období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pololetní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 semestre (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p.s.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čtvrtletní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quartale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p.q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měsíční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mensem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diem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p.d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099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80920" cy="5112568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pl-PL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splatnosti </a:t>
            </a:r>
            <a:r>
              <a:rPr lang="pl-PL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úroková doba</a:t>
            </a:r>
            <a:r>
              <a:rPr lang="pl-PL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= </a:t>
            </a:r>
            <a:r>
              <a:rPr lang="pl-PL" alt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doba, po kterou je kapitál uložen či zapůjčen</a:t>
            </a:r>
            <a:r>
              <a:rPr lang="pl-PL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Úrokové období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doba, na jejímž začátku nebo konci je připsán úrok z vkladu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(je zaplacen úrok z úvěru). </a:t>
            </a:r>
          </a:p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85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649808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nemusí být úrokové období stejně dlouhé jako doba splatnosti.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1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208912" cy="6048672"/>
          </a:xfrm>
        </p:spPr>
        <p:txBody>
          <a:bodyPr>
            <a:normAutofit fontScale="85000" lnSpcReduction="10000"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Úročení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výpočtu úroku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doby splatnosti dělíme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jednoduché,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složené,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smíšené.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používá v případě, že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splatnosti nepřekročí jedno úrokové období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zase používá tehdy,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úročíme-li přes více úrokových období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Smíšené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slouží pro případ, že dobu splatnosti lze vyjádřit jako součet celočíselného počtu úrokových období a zbytku, který je kratší než jedno úrokové období.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350280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1826</TotalTime>
  <Words>916</Words>
  <Application>Microsoft Office PowerPoint</Application>
  <PresentationFormat>Předvádění na obrazovce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264</cp:revision>
  <dcterms:created xsi:type="dcterms:W3CDTF">2019-08-02T15:17:46Z</dcterms:created>
  <dcterms:modified xsi:type="dcterms:W3CDTF">2022-03-01T10:53:00Z</dcterms:modified>
</cp:coreProperties>
</file>