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340" r:id="rId4"/>
    <p:sldId id="259" r:id="rId5"/>
    <p:sldId id="261" r:id="rId6"/>
    <p:sldId id="262" r:id="rId7"/>
    <p:sldId id="263" r:id="rId8"/>
    <p:sldId id="338" r:id="rId9"/>
    <p:sldId id="265" r:id="rId10"/>
    <p:sldId id="266" r:id="rId11"/>
    <p:sldId id="277" r:id="rId12"/>
    <p:sldId id="278" r:id="rId13"/>
    <p:sldId id="332" r:id="rId14"/>
    <p:sldId id="333" r:id="rId15"/>
    <p:sldId id="325" r:id="rId16"/>
    <p:sldId id="316" r:id="rId17"/>
    <p:sldId id="335" r:id="rId18"/>
    <p:sldId id="337" r:id="rId19"/>
    <p:sldId id="341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78" y="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FC78277-A8BB-4361-9C4E-4778304E16CC}" type="datetimeFigureOut">
              <a:rPr lang="cs-CZ" smtClean="0"/>
              <a:t>01.03.2022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dnes.cz/ekonomika/vyzkousejte-svou-financni-gramotnost.Q160802_084410_ekonomikah_ni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51520" y="404664"/>
            <a:ext cx="8712968" cy="568863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cs-CZ" altLang="cs-CZ" sz="3600" b="1" dirty="0">
                <a:latin typeface="Times New Roman" pitchFamily="18" charset="0"/>
                <a:cs typeface="Times New Roman" pitchFamily="18" charset="0"/>
              </a:rPr>
              <a:t>3. Základní pojmy ve finanční matematice</a:t>
            </a:r>
          </a:p>
          <a:p>
            <a:pPr algn="ctr">
              <a:buNone/>
            </a:pPr>
            <a:endParaRPr lang="cs-CZ" altLang="cs-CZ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Finanční matematika 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souhrn matematických metod uplatněných v oblasti financí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Lze ji využít například při </a:t>
            </a: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poskytování úvěrů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při </a:t>
            </a: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investování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také při jiných obchodních transakcích ve </a:t>
            </a: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finančnictví, bankovnictví 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pojišťovnictví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Znalost finanční matematiky </a:t>
            </a: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umožňuje používat finanční prostředky efektivněji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754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620688"/>
            <a:ext cx="8352928" cy="5904656"/>
          </a:xfrm>
        </p:spPr>
        <p:txBody>
          <a:bodyPr/>
          <a:lstStyle/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hlediska doby splacení úroku rozdělujeme úročení </a:t>
            </a:r>
            <a:r>
              <a:rPr lang="cs-CZ" sz="32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předlhůtní (</a:t>
            </a:r>
            <a:r>
              <a:rPr lang="cs-CZ" sz="30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anticipativní</a:t>
            </a:r>
            <a:r>
              <a:rPr 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polhůtní (dekursivní).</a:t>
            </a:r>
          </a:p>
          <a:p>
            <a:pPr marL="320040" lvl="1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30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případě </a:t>
            </a:r>
            <a:r>
              <a:rPr 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předlhůtního úročení 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úrok zaplacen na začátku úrokového období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případě </a:t>
            </a:r>
            <a:r>
              <a:rPr 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polhůtního úročení 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úrok zaplacen na konci úrokového období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3200" dirty="0"/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3833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620693"/>
            <a:ext cx="8352928" cy="5904651"/>
          </a:xfrm>
        </p:spPr>
        <p:txBody>
          <a:bodyPr>
            <a:normAutofit/>
          </a:bodyPr>
          <a:lstStyle/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6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 Jednoduché úročení</a:t>
            </a:r>
          </a:p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6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Jak již bylo uvedeno dříve, úročení dělíme na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polhůtní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předlhůtní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 této kapitole probereme oba způsoby úročení, v případě, že se jedná o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jednoduché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úročení, podrobněji. </a:t>
            </a:r>
          </a:p>
          <a:p>
            <a:pPr marL="45720" indent="0">
              <a:buNone/>
            </a:pP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0278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07504" y="476672"/>
            <a:ext cx="9036496" cy="6048672"/>
          </a:xfrm>
        </p:spPr>
        <p:txBody>
          <a:bodyPr>
            <a:normAutofit fontScale="92500" lnSpcReduction="10000"/>
          </a:bodyPr>
          <a:lstStyle/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4.1 Jednoduché polhůtní úročení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ve výpočtech budeme označovat </a:t>
            </a:r>
            <a:r>
              <a:rPr lang="cs-CZ" altLang="cs-CZ" sz="32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U jednoduchého polhůtního úročení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jej lze vypočítat jako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součin základního kapitálu, úrokové míry a doby, po kterou je kapitál uložen nebo zapůjčen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takto:</a:t>
            </a:r>
          </a:p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9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cs-CZ" altLang="cs-CZ" sz="39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altLang="cs-CZ" sz="39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altLang="cs-CZ" sz="39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· </a:t>
            </a:r>
            <a:r>
              <a:rPr lang="cs-CZ" altLang="cs-CZ" sz="39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altLang="cs-CZ" sz="39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· </a:t>
            </a:r>
            <a:r>
              <a:rPr lang="cs-CZ" altLang="cs-CZ" sz="39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kde 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je základní kapitál (výše půjčky), 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  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cs-CZ" altLang="cs-CZ" sz="30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úroková míra vyjádřená desetinným číslem</a:t>
            </a:r>
          </a:p>
          <a:p>
            <a:pPr marL="777240" lvl="1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je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čas v letech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po který je základní kapitál uložen (půjčen).</a:t>
            </a: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5617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731520"/>
                <a:ext cx="8352928" cy="5793824"/>
              </a:xfrm>
            </p:spPr>
            <p:txBody>
              <a:bodyPr>
                <a:normAutofit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5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Vzorec </a:t>
                </a: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36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u</a:t>
                </a:r>
                <a:r>
                  <a:rPr lang="cs-CZ" altLang="cs-CZ" sz="36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cs-CZ" altLang="cs-CZ" sz="36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cs-CZ" altLang="cs-CZ" sz="36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· </a:t>
                </a:r>
                <a:r>
                  <a:rPr lang="cs-CZ" altLang="cs-CZ" sz="36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cs-CZ" altLang="cs-CZ" sz="36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· </a:t>
                </a:r>
                <a:r>
                  <a:rPr lang="cs-CZ" altLang="cs-CZ" sz="36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cs-CZ" altLang="cs-CZ" sz="35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35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  lze také přepsat do tvaru </a:t>
                </a: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14:m>
                  <m:oMath xmlns:m="http://schemas.openxmlformats.org/officeDocument/2006/math">
                    <m:r>
                      <a:rPr lang="cs-CZ" sz="32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200" i="1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cs-CZ" sz="32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32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200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cs-CZ" sz="3200" i="1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</m:oMath>
                </a14:m>
                <a:r>
                  <a:rPr lang="cs-CZ" altLang="cs-CZ" sz="32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  nebo   </a:t>
                </a:r>
                <a14:m>
                  <m:oMath xmlns:m="http://schemas.openxmlformats.org/officeDocument/2006/math">
                    <m:r>
                      <a:rPr lang="cs-CZ" sz="32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sz="32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200" i="1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cs-CZ" sz="32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32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200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cs-CZ" sz="3200" i="1">
                            <a:latin typeface="Cambria Math" panose="02040503050406030204" pitchFamily="18" charset="0"/>
                          </a:rPr>
                          <m:t>36</m:t>
                        </m:r>
                        <m:r>
                          <a:rPr lang="cs-CZ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cs-CZ" altLang="cs-CZ" sz="3200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32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   kde</a:t>
                </a:r>
                <a:endParaRPr lang="cs-CZ" altLang="cs-CZ" sz="3200" b="1" kern="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777240" lvl="1" indent="-4572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q"/>
                </a:pPr>
                <a:r>
                  <a:rPr lang="cs-CZ" altLang="cs-CZ" sz="3000" i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cs-CZ" altLang="cs-CZ" sz="30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je základní kapitál (výše půjčky), </a:t>
                </a:r>
              </a:p>
              <a:p>
                <a:pPr marL="777240" lvl="1" indent="-4572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q"/>
                </a:pPr>
                <a:r>
                  <a:rPr lang="cs-CZ" altLang="cs-CZ" sz="3000" i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p  </a:t>
                </a:r>
                <a:r>
                  <a:rPr lang="cs-CZ" altLang="cs-CZ" sz="30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je</a:t>
                </a:r>
                <a:r>
                  <a:rPr lang="cs-CZ" altLang="cs-CZ" sz="3000" i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cs-CZ" altLang="cs-CZ" sz="30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roční </a:t>
                </a:r>
                <a:r>
                  <a:rPr lang="cs-CZ" altLang="cs-CZ" sz="30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úroková míra v procentech</a:t>
                </a:r>
              </a:p>
              <a:p>
                <a:pPr marL="777240" lvl="1" indent="-4572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q"/>
                </a:pPr>
                <a:r>
                  <a:rPr lang="cs-CZ" altLang="cs-CZ" sz="3000" i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cs-CZ" altLang="cs-CZ" sz="30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 je </a:t>
                </a:r>
                <a:r>
                  <a:rPr lang="cs-CZ" altLang="cs-CZ" sz="30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čas ve dnech</a:t>
                </a:r>
                <a:r>
                  <a:rPr lang="cs-CZ" altLang="cs-CZ" sz="30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, po který je základní kapitál uložen (půjčen).</a:t>
                </a:r>
                <a:endParaRPr lang="cs-CZ" dirty="0"/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b="1" kern="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b="1" kern="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731520"/>
                <a:ext cx="8352928" cy="5793824"/>
              </a:xfrm>
              <a:blipFill>
                <a:blip r:embed="rId2"/>
                <a:stretch>
                  <a:fillRect l="-1168" t="-168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7620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332659"/>
                <a:ext cx="8352928" cy="6192685"/>
              </a:xfrm>
            </p:spPr>
            <p:txBody>
              <a:bodyPr>
                <a:normAutofit fontScale="92500"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5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Pro vyjádření </a:t>
                </a:r>
                <a:r>
                  <a:rPr lang="cs-CZ" altLang="cs-CZ" sz="35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cs-CZ" altLang="cs-CZ" sz="35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se používají </a:t>
                </a:r>
                <a:r>
                  <a:rPr lang="cs-CZ" altLang="cs-CZ" sz="35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cs-CZ" altLang="cs-CZ" sz="35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tzv. </a:t>
                </a:r>
                <a:r>
                  <a:rPr lang="cs-CZ" altLang="cs-CZ" sz="35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standardy</a:t>
                </a:r>
                <a:r>
                  <a:rPr lang="cs-CZ" altLang="cs-CZ" sz="35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</a:t>
                </a:r>
              </a:p>
              <a:p>
                <a:pPr marL="834390" lvl="1" indent="-51435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+mj-lt"/>
                  <a:buAutoNum type="arabicPeriod"/>
                </a:pPr>
                <a:r>
                  <a:rPr lang="cs-CZ" altLang="cs-CZ" sz="33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Anglický</a:t>
                </a:r>
                <a:r>
                  <a:rPr lang="cs-CZ" altLang="cs-CZ" sz="33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standard </a:t>
                </a:r>
                <a:r>
                  <a:rPr lang="cs-CZ" altLang="cs-CZ" sz="3300" b="1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ACT</a:t>
                </a:r>
                <a:r>
                  <a:rPr lang="cs-CZ" altLang="cs-CZ" sz="33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/365 </a:t>
                </a:r>
                <a:r>
                  <a:rPr lang="cs-CZ" altLang="cs-CZ" sz="33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… měsíc má skutečný počet dnů, rok má 365 dnů a vzorec má tvar</a:t>
                </a:r>
                <a14:m>
                  <m:oMath xmlns:m="http://schemas.openxmlformats.org/officeDocument/2006/math">
                    <m:r>
                      <a:rPr lang="cs-CZ" sz="3400" b="0" i="0" smtClean="0"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34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365</m:t>
                        </m:r>
                      </m:den>
                    </m:f>
                  </m:oMath>
                </a14:m>
                <a:endParaRPr lang="cs-CZ" sz="3400" dirty="0">
                  <a:latin typeface="Times New Roman" pitchFamily="18" charset="0"/>
                </a:endParaRPr>
              </a:p>
              <a:p>
                <a:pPr marL="834390" lvl="1" indent="-51435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+mj-lt"/>
                  <a:buAutoNum type="arabicPeriod"/>
                </a:pPr>
                <a:r>
                  <a:rPr lang="cs-CZ" altLang="cs-CZ" sz="33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Francouzský</a:t>
                </a:r>
                <a:r>
                  <a:rPr lang="cs-CZ" altLang="cs-CZ" sz="33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standard </a:t>
                </a:r>
                <a:r>
                  <a:rPr lang="cs-CZ" altLang="cs-CZ" sz="3300" b="1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ACT</a:t>
                </a:r>
                <a:r>
                  <a:rPr lang="cs-CZ" altLang="cs-CZ" sz="33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/360</a:t>
                </a:r>
                <a:r>
                  <a:rPr lang="cs-CZ" altLang="cs-CZ" sz="33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… měsíc má skutečný počet dnů, rok má 360 dnů a vzorec má tvar</a:t>
                </a:r>
                <a14:m>
                  <m:oMath xmlns:m="http://schemas.openxmlformats.org/officeDocument/2006/math">
                    <m:r>
                      <a:rPr lang="cs-CZ" sz="3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34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</m:oMath>
                </a14:m>
                <a:r>
                  <a:rPr lang="cs-CZ" altLang="cs-CZ" sz="3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marL="834390" lvl="1" indent="-51435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+mj-lt"/>
                  <a:buAutoNum type="arabicPeriod"/>
                </a:pPr>
                <a:r>
                  <a:rPr lang="cs-CZ" altLang="cs-CZ" sz="33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Německý</a:t>
                </a:r>
                <a:r>
                  <a:rPr lang="cs-CZ" altLang="cs-CZ" sz="33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standard </a:t>
                </a:r>
                <a:r>
                  <a:rPr lang="cs-CZ" altLang="cs-CZ" sz="33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30</a:t>
                </a:r>
                <a:r>
                  <a:rPr lang="cs-CZ" altLang="cs-CZ" sz="3300" b="1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cs-CZ" altLang="cs-CZ" sz="33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/360</a:t>
                </a:r>
                <a:r>
                  <a:rPr lang="cs-CZ" altLang="cs-CZ" sz="33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… měsíc má 30 dnů, rok má 360 dnů a vzorec má tvar</a:t>
                </a:r>
                <a:endParaRPr lang="cs-CZ" sz="3400" dirty="0">
                  <a:latin typeface="Cambria Math" panose="02040503050406030204" pitchFamily="18" charset="0"/>
                </a:endParaRPr>
              </a:p>
              <a:p>
                <a:pPr marL="320040" lvl="1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14:m>
                  <m:oMath xmlns:m="http://schemas.openxmlformats.org/officeDocument/2006/math">
                    <m:r>
                      <a:rPr lang="cs-CZ" sz="3400" b="0" i="0" smtClean="0">
                        <a:latin typeface="Cambria Math" panose="02040503050406030204" pitchFamily="18" charset="0"/>
                      </a:rPr>
                      <m:t>      </m:t>
                    </m:r>
                    <m:r>
                      <a:rPr lang="cs-CZ" sz="3400"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sz="34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34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3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cs-CZ" sz="3400" i="1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</m:oMath>
                </a14:m>
                <a:r>
                  <a:rPr lang="cs-CZ" altLang="cs-CZ" sz="3400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cs-CZ" altLang="cs-CZ" sz="33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b="1" kern="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332659"/>
                <a:ext cx="8352928" cy="6192685"/>
              </a:xfrm>
              <a:blipFill>
                <a:blip r:embed="rId2"/>
                <a:stretch>
                  <a:fillRect l="-1022" t="-1379" r="-7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1689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484784"/>
            <a:ext cx="8424936" cy="5040559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Příklad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Klient uložil do banky vklad ve výši 95 000 Kč dne 15.8.2018 a vybral jej i s úroky dne 31.12.2018. Jak velký byl úrok při úrokové míře 3% </a:t>
            </a:r>
            <a:r>
              <a:rPr lang="cs-CZ" altLang="cs-CZ" sz="2800" kern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a použití francouzského standardu?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2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5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</a:pP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7245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476672"/>
                <a:ext cx="8424936" cy="6048672"/>
              </a:xfrm>
            </p:spPr>
            <p:txBody>
              <a:bodyPr>
                <a:normAutofit/>
              </a:bodyPr>
              <a:lstStyle/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28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Řešení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cs-CZ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800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cs-CZ" sz="2800" i="1">
                          <a:latin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cs-CZ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cs-CZ" sz="2800" i="1">
                          <a:latin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cs-CZ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𝑘</m:t>
                          </m:r>
                        </m:num>
                        <m:den>
                          <m:r>
                            <a:rPr lang="cs-CZ" sz="2800" i="1">
                              <a:latin typeface="Cambria Math" panose="02040503050406030204" pitchFamily="18" charset="0"/>
                            </a:rPr>
                            <m:t>360</m:t>
                          </m:r>
                        </m:den>
                      </m:f>
                    </m:oMath>
                  </m:oMathPara>
                </a14:m>
                <a:endParaRPr lang="cs-CZ" sz="2800" dirty="0">
                  <a:latin typeface="Times New Roman" pitchFamily="18" charset="0"/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14:m>
                  <m:oMath xmlns:m="http://schemas.openxmlformats.org/officeDocument/2006/math">
                    <m:r>
                      <a:rPr lang="cs-CZ" sz="28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=95000∙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28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138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=1092,50</m:t>
                    </m:r>
                  </m:oMath>
                </a14:m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Kč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5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476672"/>
                <a:ext cx="8424936" cy="6048672"/>
              </a:xfrm>
              <a:blipFill>
                <a:blip r:embed="rId2"/>
                <a:stretch>
                  <a:fillRect l="-7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5419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8424936" cy="6048672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2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Příklad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Jak se výše úroku změní, použijeme-li německý standard 30</a:t>
            </a:r>
            <a:r>
              <a:rPr lang="cs-CZ" altLang="cs-CZ" sz="28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/360 nebo anglický standard </a:t>
            </a:r>
            <a:r>
              <a:rPr lang="cs-CZ" altLang="cs-CZ" sz="28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ACT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/365?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5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</a:pPr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2182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476672"/>
                <a:ext cx="8424936" cy="6048672"/>
              </a:xfrm>
            </p:spPr>
            <p:txBody>
              <a:bodyPr>
                <a:normAutofit/>
              </a:bodyPr>
              <a:lstStyle/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28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Příklad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Jak se výše úroku změní, použijeme-li německý standard 30</a:t>
                </a:r>
                <a:r>
                  <a:rPr lang="cs-CZ" altLang="cs-CZ" sz="28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/360 nebo anglický standard </a:t>
                </a:r>
                <a:r>
                  <a:rPr lang="cs-CZ" altLang="cs-CZ" sz="28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ACT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/365?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 30</a:t>
                </a:r>
                <a:r>
                  <a:rPr lang="cs-CZ" altLang="cs-CZ" sz="28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/360    </a:t>
                </a:r>
                <a14:m>
                  <m:oMath xmlns:m="http://schemas.openxmlformats.org/officeDocument/2006/math">
                    <m:r>
                      <a:rPr lang="cs-CZ" sz="2800" b="0" i="0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28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</m:oMath>
                </a14:m>
                <a:endParaRPr lang="cs-CZ" sz="2800" dirty="0">
                  <a:latin typeface="Times New Roman" pitchFamily="18" charset="0"/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sz="2800" dirty="0"/>
                  <a:t>                </a:t>
                </a:r>
                <a14:m>
                  <m:oMath xmlns:m="http://schemas.openxmlformats.org/officeDocument/2006/math">
                    <m:r>
                      <a:rPr lang="cs-CZ" sz="28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=95000∙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28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135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=1068,80</m:t>
                    </m:r>
                  </m:oMath>
                </a14:m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Kč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lang="cs-CZ" altLang="cs-CZ" sz="28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ACT</a:t>
                </a:r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/365    </a:t>
                </a:r>
                <a14:m>
                  <m:oMath xmlns:m="http://schemas.openxmlformats.org/officeDocument/2006/math">
                    <m:r>
                      <a:rPr lang="cs-CZ" sz="2800">
                        <a:latin typeface="Cambria Math" panose="02040503050406030204" pitchFamily="18" charset="0"/>
                      </a:rPr>
                      <m:t>…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  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28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36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cs-CZ" sz="2800" dirty="0">
                  <a:latin typeface="Times New Roman" pitchFamily="18" charset="0"/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sz="2800" dirty="0"/>
                  <a:t>                </a:t>
                </a:r>
                <a14:m>
                  <m:oMath xmlns:m="http://schemas.openxmlformats.org/officeDocument/2006/math">
                    <m:r>
                      <a:rPr lang="cs-CZ" sz="28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=95000∙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2800" i="1">
                        <a:latin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13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cs-CZ" sz="2800" i="1">
                            <a:latin typeface="Cambria Math" panose="02040503050406030204" pitchFamily="18" charset="0"/>
                          </a:rPr>
                          <m:t>36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cs-CZ" sz="2800" i="1">
                        <a:latin typeface="Cambria Math" panose="02040503050406030204" pitchFamily="18" charset="0"/>
                      </a:rPr>
                      <m:t>=10</m:t>
                    </m:r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77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cs-CZ" sz="2800" i="1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cs-CZ" altLang="cs-CZ" sz="28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Kč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5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28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5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476672"/>
                <a:ext cx="8424936" cy="6048672"/>
              </a:xfrm>
              <a:blipFill>
                <a:blip r:embed="rId2"/>
                <a:stretch>
                  <a:fillRect l="-7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31556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59532" y="836712"/>
            <a:ext cx="8424936" cy="5616623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Kontokorentní účet: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umožňuje přejít z kladných zůstatků do záporných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2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Typy úroků:</a:t>
            </a:r>
          </a:p>
          <a:p>
            <a:pPr marL="457200" lvl="0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+mj-lt"/>
              <a:buAutoNum type="arabicPeriod"/>
            </a:pPr>
            <a:r>
              <a:rPr lang="cs-CZ" altLang="cs-CZ" sz="28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kreditní úrok 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(úrok z kladných zůstatků)...KU</a:t>
            </a:r>
          </a:p>
          <a:p>
            <a:pPr marL="457200" lvl="0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+mj-lt"/>
              <a:buAutoNum type="arabicPeriod"/>
            </a:pPr>
            <a:r>
              <a:rPr lang="cs-CZ" altLang="cs-CZ" sz="28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debetní úrok 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(úrok ze záporných zůstatků)...DU</a:t>
            </a:r>
          </a:p>
          <a:p>
            <a:pPr marL="457200" lvl="0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+mj-lt"/>
              <a:buAutoNum type="arabicPeriod"/>
            </a:pPr>
            <a:r>
              <a:rPr lang="cs-CZ" altLang="cs-CZ" sz="28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provize za nevyužitý úvěr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...NU</a:t>
            </a:r>
          </a:p>
          <a:p>
            <a:pPr marL="457200" lvl="0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+mj-lt"/>
              <a:buAutoNum type="arabicPeriod"/>
            </a:pPr>
            <a:r>
              <a:rPr lang="cs-CZ" altLang="cs-CZ" sz="28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provize za překročený úvěrový rámec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...PR</a:t>
            </a:r>
            <a:endParaRPr lang="cs-CZ" altLang="cs-CZ" sz="2800" b="1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+mj-lt"/>
              <a:buAutoNum type="arabicPeriod"/>
            </a:pPr>
            <a:endParaRPr lang="cs-CZ" altLang="cs-CZ" sz="24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2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2800" i="1" kern="0" dirty="0">
              <a:solidFill>
                <a:schemeClr val="tx1"/>
              </a:solidFill>
              <a:latin typeface="Cambria Math" panose="02040503050406030204" pitchFamily="18" charset="0"/>
              <a:cs typeface="Times New Roman" pitchFamily="18" charset="0"/>
            </a:endParaRPr>
          </a:p>
          <a:p>
            <a:pPr mar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2800" i="1" kern="0" dirty="0">
              <a:solidFill>
                <a:schemeClr val="tx1"/>
              </a:solidFill>
              <a:latin typeface="Cambria Math" panose="02040503050406030204" pitchFamily="18" charset="0"/>
              <a:cs typeface="Times New Roman" pitchFamily="18" charset="0"/>
            </a:endParaRPr>
          </a:p>
          <a:p>
            <a:pPr marL="34290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2800" i="1" kern="0" dirty="0">
              <a:solidFill>
                <a:schemeClr val="tx1"/>
              </a:solidFill>
              <a:latin typeface="Cambria Math" panose="02040503050406030204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5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5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4527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1484784"/>
            <a:ext cx="8568952" cy="4896544"/>
          </a:xfrm>
        </p:spPr>
        <p:txBody>
          <a:bodyPr/>
          <a:lstStyle/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Finanční gramotnost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soubor znalostí 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dovedností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člověka 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nezbytných k tomu, aby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finančně zabezpečil sebe 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svou rodinu s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využitím finančních produktů a služeb. </a:t>
            </a:r>
            <a:endParaRPr lang="cs-CZ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818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980728"/>
            <a:ext cx="8568952" cy="5400600"/>
          </a:xfrm>
        </p:spPr>
        <p:txBody>
          <a:bodyPr/>
          <a:lstStyle/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Jeden z testů na finanční gramotnost:</a:t>
            </a: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u="sng" dirty="0">
                <a:solidFill>
                  <a:schemeClr val="tx1"/>
                </a:solidFill>
                <a:hlinkClick r:id="rId2"/>
              </a:rPr>
              <a:t>https://www.idnes.cz/ekonomika/vyzkousejte-svou-financni-gramotnost.Q160802_084410_ekonomikah_nio</a:t>
            </a:r>
            <a:endParaRPr lang="cs-CZ" u="sng" dirty="0">
              <a:solidFill>
                <a:schemeClr val="tx1"/>
              </a:solidFill>
            </a:endParaRP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u="sng" dirty="0">
              <a:solidFill>
                <a:schemeClr val="tx1"/>
              </a:solidFill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Můžete si na něm otestovat své znalosti z ekonomie a finanční matematiky a také zjistit, že i autoři testů dělají chyby.</a:t>
            </a: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u="sng" dirty="0">
              <a:solidFill>
                <a:schemeClr val="tx1"/>
              </a:solidFill>
            </a:endParaRP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924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908720"/>
            <a:ext cx="8424936" cy="5616624"/>
          </a:xfrm>
        </p:spPr>
        <p:txBody>
          <a:bodyPr/>
          <a:lstStyle/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Základním pojmem, na němž je založena většina finančních výpočtů, je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Z hlediska věřitele: 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odměna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za dočasnou ztrátu kapitálu a za riziko, že tento kapitál nebude splacen v dohodnuté době a výši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Z hlediska dlužníka: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cena za jemu poskytnutý úvěr.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6375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352928" cy="5793824"/>
          </a:xfrm>
        </p:spPr>
        <p:txBody>
          <a:bodyPr/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Výše úroku bývá nejčastěji uvedena v procentech za určité období pomocí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úrokové míry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Např. 5% </a:t>
            </a:r>
            <a:r>
              <a:rPr lang="cs-CZ" altLang="cs-CZ" sz="3200" kern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., kde zkratka </a:t>
            </a:r>
            <a:r>
              <a:rPr lang="cs-CZ" altLang="cs-CZ" sz="3200" b="1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pochází z latinského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per </a:t>
            </a:r>
            <a:r>
              <a:rPr lang="cs-CZ" altLang="cs-CZ" sz="3200" b="1" kern="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annum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překládá se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za rok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značí úrok ve výši 5 procent, který bude připsán nebo zaplacen jednou za rok, obvykle buď na jeho začátku nebo na jeho konci.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5924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1268760"/>
            <a:ext cx="8424936" cy="5256584"/>
          </a:xfrm>
        </p:spPr>
        <p:txBody>
          <a:bodyPr/>
          <a:lstStyle/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Úrok nemusí být připisován vždy ročně, existují také jiná </a:t>
            </a:r>
            <a:r>
              <a:rPr lang="cs-CZ" altLang="cs-CZ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úroková období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altLang="cs-CZ" sz="30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pololetní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per semestre (</a:t>
            </a:r>
            <a:r>
              <a:rPr lang="cs-CZ" altLang="cs-CZ" sz="30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p.s.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 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altLang="cs-CZ" sz="30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čtvrtletní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per </a:t>
            </a:r>
            <a:r>
              <a:rPr lang="cs-CZ" altLang="cs-CZ" sz="30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quartale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30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p.q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altLang="cs-CZ" sz="30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měsíční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per </a:t>
            </a:r>
            <a:r>
              <a:rPr lang="cs-CZ" altLang="cs-CZ" sz="30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mensem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30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altLang="cs-CZ" sz="30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denní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per </a:t>
            </a:r>
            <a:r>
              <a:rPr lang="cs-CZ" altLang="cs-CZ" sz="30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diem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30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p.d</a:t>
            </a:r>
            <a:r>
              <a:rPr lang="cs-CZ" alt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7099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268760"/>
            <a:ext cx="8280920" cy="5112568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pl-PL" alt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Doba splatnosti </a:t>
            </a:r>
            <a:r>
              <a:rPr lang="pl-PL" alt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alt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úroková doba</a:t>
            </a:r>
            <a:r>
              <a:rPr lang="pl-PL" alt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= </a:t>
            </a:r>
            <a:r>
              <a:rPr lang="pl-PL" alt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doba, po kterou je kapitál uložen či zapůjčen</a:t>
            </a:r>
            <a:r>
              <a:rPr lang="pl-PL" alt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Úrokové období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cs-CZ" alt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doba, na jejímž začátku nebo konci je připsán úrok z vkladu 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(je zaplacen úrok z úvěru). </a:t>
            </a:r>
          </a:p>
          <a:p>
            <a:pPr marL="34290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855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280920" cy="5649808"/>
          </a:xfrm>
        </p:spPr>
        <p:txBody>
          <a:bodyPr>
            <a:normAutofit/>
          </a:bodyPr>
          <a:lstStyle/>
          <a:p>
            <a:pPr marL="34290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alt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Obecně nemusí být úrokové období stejně dlouhé jako doba splatnosti.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alt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012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476672"/>
            <a:ext cx="8208912" cy="6048672"/>
          </a:xfrm>
        </p:spPr>
        <p:txBody>
          <a:bodyPr>
            <a:normAutofit fontScale="85000" lnSpcReduction="10000"/>
          </a:bodyPr>
          <a:lstStyle/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Úročení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způsob výpočtu úroku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hlediska doby splatnosti dělíme úročení 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jednoduché, 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složené,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cs-CZ" sz="30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smíšené. 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Jednoduché úročení 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používá v případě, že </a:t>
            </a:r>
            <a:r>
              <a:rPr 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doba splatnosti nepřekročí jedno úrokové období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Složené úročení 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zase používá tehdy, </a:t>
            </a:r>
            <a:r>
              <a:rPr 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úročíme-li přes více úrokových období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Smíšené úročení 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slouží pro případ, že dobu splatnosti lze vyjádřit jako součet celočíselného počtu úrokových období a zbytku, který je kratší než jedno úrokové období.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1350280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1826</TotalTime>
  <Words>916</Words>
  <Application>Microsoft Office PowerPoint</Application>
  <PresentationFormat>Předvádění na obrazovce (4:3)</PresentationFormat>
  <Paragraphs>110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Cambria Math</vt:lpstr>
      <vt:lpstr>Georgia</vt:lpstr>
      <vt:lpstr>Times New Roman</vt:lpstr>
      <vt:lpstr>Trebuchet MS</vt:lpstr>
      <vt:lpstr>Wingdings</vt:lpstr>
      <vt:lpstr>Aerodynamika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Pavlacka</dc:creator>
  <cp:lastModifiedBy>Pavlačková Martina</cp:lastModifiedBy>
  <cp:revision>264</cp:revision>
  <dcterms:created xsi:type="dcterms:W3CDTF">2019-08-02T15:17:46Z</dcterms:created>
  <dcterms:modified xsi:type="dcterms:W3CDTF">2022-03-01T10:53:00Z</dcterms:modified>
</cp:coreProperties>
</file>