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3" r:id="rId2"/>
    <p:sldId id="341" r:id="rId3"/>
    <p:sldId id="345" r:id="rId4"/>
    <p:sldId id="354" r:id="rId5"/>
    <p:sldId id="342" r:id="rId6"/>
    <p:sldId id="346" r:id="rId7"/>
    <p:sldId id="343" r:id="rId8"/>
    <p:sldId id="373" r:id="rId9"/>
    <p:sldId id="347" r:id="rId10"/>
    <p:sldId id="355" r:id="rId11"/>
    <p:sldId id="374" r:id="rId12"/>
    <p:sldId id="34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992888" cy="576064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Akcie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 </a:t>
            </a: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dlouhodobý cenný papír </a:t>
            </a: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obchodovatelný na kapitálovém trhu, s nímž jsou spojena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majitele</a:t>
            </a: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podílet se na řízení </a:t>
            </a: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akciové společnosti (účast a hlasování na valné hromadě...),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</a:t>
            </a: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společnosti (rozdělený do dividend),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likvidačního zůstatku </a:t>
            </a: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zániku společnosti (na řadu přichází ale až po věřitelích),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přednost na nákup nových akcií</a:t>
            </a: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6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03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3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11.2 Výnosnost akcií</a:t>
            </a: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dvojí výnosnost akcií: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dividendovou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běžnou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výnosnost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kde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výše dividendy a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tržní cena, za kterou byla akcie koupena</a:t>
            </a:r>
          </a:p>
          <a:p>
            <a:pPr marL="45720" lv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akciovou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celkovou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výnosnost</a:t>
            </a:r>
          </a:p>
          <a:p>
            <a:pPr marL="45720" lv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kde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tržní cena, za niž byla akcie koupena, a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tržní cena, za niž byla akcie prodána. </a:t>
            </a:r>
          </a:p>
          <a:p>
            <a:pPr marL="45720" lv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0" y="1844824"/>
            <a:ext cx="150506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55" y="4234201"/>
            <a:ext cx="2766177" cy="98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62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844824"/>
            <a:ext cx="8208912" cy="4680520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Určete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běžnou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celkovou výnosnost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akcie, která byla koupena za cenu 64 Kč a za jedenáct měsíců prodána za cenu 81,88 Kč. Během této doby byla vyplacena dividenda ve výši 8,67 Kč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8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08912" cy="6048672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Určete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běžnou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celkovou výnosnost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akcie, která byla koupena za cenu 64 Kč a za jedenáct měsíců prodána za cenu 81,88 Kč. Během této doby byla vyplacena dividenda ve výši 8,67 Kč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Běžnou výnosnost zjistíme podle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 celkovou výnosnost podle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46771"/>
            <a:ext cx="129005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28" y="2546771"/>
            <a:ext cx="4312567" cy="97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437113"/>
            <a:ext cx="243627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79" y="5445224"/>
            <a:ext cx="59088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51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784976" cy="6009848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Majitel 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(akcionář) není věřitelem tak jako v případě majitele obligace, nýbrž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spoluvlastníkem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celé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akciové společnosti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hodnota akcie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na majetku akciové společnosti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vyjádřený vlastnictvím akcie.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nominální hodnotou souvisí pojem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jmění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kapitál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které je dáno</a:t>
            </a:r>
            <a:r>
              <a:rPr lang="cs-CZ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součtem nominálních hodnot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všech prodaných (upsaných) akcií.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Nadřazenějším pojmem je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jmění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němž je zahrnuto základní jmění, emisní ážio (kladný rozdíl mezi tržní cenou a nominální hodnotou akcie při její emisi), fondy ze zisku a nerozdělený zisk (nepoužitý na fondy nebo dividendy)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Potřebné </a:t>
            </a:r>
            <a:r>
              <a:rPr lang="cs-CZ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cizí finanční zdroje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(úvěry) akciové společnosti tvoří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cizí jmění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(kapitál).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9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Dividenda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na zisku akciové společnosti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který má právo každý akcionář a který je odhlasován na valné hromadě akcionářů.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Výplata dividend závisí především na hospodaření společnosti a nemusí být zaručena, na rozdíl od obligací s fixní kupónovou sazbou.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řadíme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mezi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cenné papíry s nezaručeným výnosem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Emise akcií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jejich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umístění na kapitálovém trhu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to buď formou veřejné nabídky prodeje akcií nebo neveřejného prodeje (pro omezený počet investorů).</a:t>
            </a:r>
          </a:p>
        </p:txBody>
      </p:sp>
    </p:spTree>
    <p:extLst>
      <p:ext uri="{BB962C8B-B14F-4D97-AF65-F5344CB8AC3E}">
        <p14:creationId xmlns:p14="http://schemas.microsoft.com/office/powerpoint/2010/main" val="118615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22587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Výsledek obrázku pro akc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5551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3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3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 Cena akcie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akcie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hodnota, za kterou je obchodována na kapitálovém trhu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podle aktuálního stavu nabídky a poptávky.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se často používá termínu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jehož hodnota je, na rozdíl od obligací, rovna přímo ceně.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Cenu akcie ovlivňují různé faktory, především prosperita akciové společnosti, kvalita jejího řízení, perspektiva daného oboru do budoucna, ekonomické parametry daného státu...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4976" cy="6225872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příklad výpočtu ceny akcie si uvedeme tzv.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dividendový diskontní model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modelu je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hodnota akcie odhadována jako součet všech diskontovaných budoucích plateb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dividend a výnosu z prodeje akcie.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hodnota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níž byly dividendy vypláceny po dobu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a na konci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tého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roku byla akcie prodána, vypadá takto: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kde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 . . 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vyplacené dividendy za jednotlivé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roky,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tržní cena v čase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úroková míra v rámci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investic se srovnatelnými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parametry. </a:t>
            </a: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3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23" y="3717032"/>
            <a:ext cx="492366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43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784976" cy="593784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bychom uvažovali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nekonečné vyplácení dividend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dostaneme pro vnitřní hodnotu akcie vztah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Je-li navíc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dividendy neměnná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tj.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· · · =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platí (aplikací vzorce pro součet geometrické řady)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040560" cy="96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4608512" cy="10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18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84976" cy="5217760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Určete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hodnotu 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očekáváte-li, že hodnota dividendy se v příštích letech nebude měnit a bude činit 30 Kč na jednu akcii. Roční tržní úroková míra v rámci investic do akcií je 12%.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7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Určete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hodnotu akcie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očekáváte-li, že hodnota dividendy se v příštích letech nebude měnit a bude činit 30 Kč na jednu akcii. Roční tržní úroková míra v rámci investic do akcií je 12%.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 výpočet vnitřní hodnoty použijeme vztah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hodnota dané akcie je 250 Kč.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3960440" cy="87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2"/>
            <a:ext cx="2936580" cy="87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02205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2152</TotalTime>
  <Words>710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Martina Pavlačková</cp:lastModifiedBy>
  <cp:revision>333</cp:revision>
  <dcterms:created xsi:type="dcterms:W3CDTF">2019-08-02T15:17:46Z</dcterms:created>
  <dcterms:modified xsi:type="dcterms:W3CDTF">2022-05-03T06:47:31Z</dcterms:modified>
</cp:coreProperties>
</file>