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327" r:id="rId6"/>
    <p:sldId id="325" r:id="rId7"/>
    <p:sldId id="326" r:id="rId8"/>
    <p:sldId id="329" r:id="rId9"/>
    <p:sldId id="333" r:id="rId10"/>
    <p:sldId id="331" r:id="rId11"/>
    <p:sldId id="351" r:id="rId12"/>
    <p:sldId id="332" r:id="rId13"/>
    <p:sldId id="334" r:id="rId14"/>
    <p:sldId id="367" r:id="rId15"/>
    <p:sldId id="335" r:id="rId16"/>
    <p:sldId id="366" r:id="rId17"/>
    <p:sldId id="369" r:id="rId18"/>
    <p:sldId id="370" r:id="rId19"/>
    <p:sldId id="371" r:id="rId20"/>
    <p:sldId id="3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712968" cy="55446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9. Úvěry</a:t>
            </a:r>
          </a:p>
          <a:p>
            <a:pPr algn="ctr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Úvěrem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rozumíme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poskytnutí peněžní částky na určitou dobu za odměnu zvanou úrok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Budeme předpokládat, že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dluh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bude splácen: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ihned,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polhůtními ročními splátkami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výši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 neměnné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roční úrokové míře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 dobu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let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67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Umořovací plán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849" y="1556792"/>
            <a:ext cx="6488298" cy="374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596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620688"/>
            <a:ext cx="8424936" cy="5976664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9.2 Splácení dluhu při konstantním úmoru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tomto případě bude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každém období umořena stejná část dluhu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Výši úmoru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pak vypočteme vydělením celkové hodnoty dluhu počtem let splácení (známe-li dobu splácení), tj.</a:t>
            </a:r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841" y="3861048"/>
            <a:ext cx="1312342" cy="11962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7872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280920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plán, bude vypadat stejně jako v předchozím případě, ale způsob jeho vyplnění bude odlišný.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</a:t>
            </a:r>
            <a:r>
              <a:rPr lang="cs-CZ" sz="2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nejdřív </a:t>
            </a:r>
            <a:r>
              <a:rPr lang="cs-CZ" sz="2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vyplnit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sloupec pro úmor 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sloupec pro stav dluhu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stavy dluhu </a:t>
            </a:r>
            <a:r>
              <a:rPr lang="cs-CZ" sz="24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18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postupně získáme odečítáním úmoru: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Výši úroku </a:t>
            </a:r>
            <a:r>
              <a:rPr lang="cs-CZ" sz="24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8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každé období a </a:t>
            </a: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výši splátky </a:t>
            </a:r>
            <a:r>
              <a:rPr lang="cs-CZ" sz="24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8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vypočteme takto: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3744416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65104"/>
            <a:ext cx="2232248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373216"/>
            <a:ext cx="2088232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50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7992888" cy="46805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Máme splatit úvěr 490 000 Kč tak, že vždy na konci roku bude umořeno 70 000 Kč. Sestavte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je-li úroková míra 5%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6049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7992888" cy="4824536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Máme splatit úvěr 490 000 Kč tak, že vždy na konci roku bude umořeno 70 000 Kč. Sestavte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je-li úroková míra 5%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Nejdříve vypočteme, jak dlouho budeme úvěr splácet. Tj. vydělíme výši úvěru hodnotou úmoru: 490 000/70 000 = 7. </a:t>
            </a:r>
            <a:r>
              <a:rPr lang="da-DK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Splácet tedy budeme 7 let.</a:t>
            </a: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947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16008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817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980728"/>
                <a:ext cx="7992888" cy="5256584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32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Poznámka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Pokud bychom 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místo ročního splácení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uvažovali např. frekvenci splácení </a:t>
                </a:r>
                <a:r>
                  <a:rPr lang="cs-CZ" sz="32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měsíční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celý postup bude obdobný s tím rozdílem, že se místo úrokové míry </a:t>
                </a:r>
                <a:r>
                  <a:rPr lang="cs-CZ" sz="32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použije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kern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200" b="1" i="1" kern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num>
                      <m:den>
                        <m:r>
                          <a:rPr lang="cs-CZ" sz="3200" b="1" i="1" kern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980728"/>
                <a:ext cx="7992888" cy="5256584"/>
              </a:xfrm>
              <a:blipFill>
                <a:blip r:embed="rId2"/>
                <a:stretch>
                  <a:fillRect l="-1068" t="-1624" r="-6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605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124744"/>
            <a:ext cx="7488832" cy="493254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Úvěr 500 000 Kč má být umořen polhůtními </a:t>
            </a: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měsíčními splátkami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výši 100 000 Kč při úrokové míre 6,3% </a:t>
            </a:r>
            <a:r>
              <a:rPr lang="cs-CZ" sz="3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Určete </a:t>
            </a: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splátek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výši poslední splátky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sestavte </a:t>
            </a: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9027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124744"/>
            <a:ext cx="7488832" cy="493254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FC8F583-5700-4352-A818-AE2B73C82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41000"/>
              </p:ext>
            </p:extLst>
          </p:nvPr>
        </p:nvGraphicFramePr>
        <p:xfrm>
          <a:off x="1568324" y="1700808"/>
          <a:ext cx="6295383" cy="4599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359">
                  <a:extLst>
                    <a:ext uri="{9D8B030D-6E8A-4147-A177-3AD203B41FA5}">
                      <a16:colId xmlns:a16="http://schemas.microsoft.com/office/drawing/2014/main" val="1968553011"/>
                    </a:ext>
                  </a:extLst>
                </a:gridCol>
                <a:gridCol w="1040165">
                  <a:extLst>
                    <a:ext uri="{9D8B030D-6E8A-4147-A177-3AD203B41FA5}">
                      <a16:colId xmlns:a16="http://schemas.microsoft.com/office/drawing/2014/main" val="115820399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835967156"/>
                    </a:ext>
                  </a:extLst>
                </a:gridCol>
                <a:gridCol w="1287096">
                  <a:extLst>
                    <a:ext uri="{9D8B030D-6E8A-4147-A177-3AD203B41FA5}">
                      <a16:colId xmlns:a16="http://schemas.microsoft.com/office/drawing/2014/main" val="3899046789"/>
                    </a:ext>
                  </a:extLst>
                </a:gridCol>
                <a:gridCol w="1500555">
                  <a:extLst>
                    <a:ext uri="{9D8B030D-6E8A-4147-A177-3AD203B41FA5}">
                      <a16:colId xmlns:a16="http://schemas.microsoft.com/office/drawing/2014/main" val="2898889796"/>
                    </a:ext>
                  </a:extLst>
                </a:gridCol>
              </a:tblGrid>
              <a:tr h="5113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Měsíc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Splátka </a:t>
                      </a:r>
                      <a:r>
                        <a:rPr lang="cs-CZ" sz="1400" i="1" dirty="0">
                          <a:effectLst/>
                        </a:rPr>
                        <a:t>a</a:t>
                      </a:r>
                      <a:endParaRPr lang="cs-CZ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Úrok U=D*i/12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Úmor M=</a:t>
                      </a:r>
                      <a:r>
                        <a:rPr lang="cs-CZ" sz="1400" i="1" dirty="0"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-U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Dluh D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2642897953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3484830363"/>
                  </a:ext>
                </a:extLst>
              </a:tr>
              <a:tr h="5291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100 000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500000*0,063/12=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2625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100000-2625=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97375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500000-97375=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402625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43489519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402625*0,063/12=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2114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100000-2114=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97886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402625-97886=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304739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2915905533"/>
                  </a:ext>
                </a:extLst>
              </a:tr>
              <a:tr h="7669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304739*0,063/12=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1600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100000-1600=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98400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304739-98400=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206339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858325589"/>
                  </a:ext>
                </a:extLst>
              </a:tr>
              <a:tr h="7669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206339*0,063/12=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1083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100000-1083=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98917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206339-98917=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107422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3000693265"/>
                  </a:ext>
                </a:extLst>
              </a:tr>
              <a:tr h="7669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107422*0,063/12=564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100000-564=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99436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107422-99436=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7986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332873260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7986+42=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8028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7986*0,063/12=42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7986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7986-7986=0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8" marR="58788" marT="0" marB="0"/>
                </a:tc>
                <a:extLst>
                  <a:ext uri="{0D108BD9-81ED-4DB2-BD59-A6C34878D82A}">
                    <a16:rowId xmlns:a16="http://schemas.microsoft.com/office/drawing/2014/main" val="2688585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314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124744"/>
            <a:ext cx="7488832" cy="4932548"/>
          </a:xfrm>
        </p:spPr>
        <p:txBody>
          <a:bodyPr>
            <a:normAutofit/>
          </a:bodyPr>
          <a:lstStyle/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Máme splatit úvěr 500 000 Kč tak, že vždy na konci měsíce bude umořeno 100 000 Kč. Sestavte </a:t>
            </a: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je-li úroková míra 6,3% </a:t>
            </a:r>
            <a:r>
              <a:rPr lang="cs-CZ" sz="3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31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6048672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splátku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platí vztah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vypočtený z posledního stavu dluhu,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úmor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tj. částka, která se skutečně odečte od posledního stavu dluhu.</a:t>
            </a:r>
            <a:endParaRPr lang="cs-CZ" altLang="cs-CZ" sz="28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022" y="1196752"/>
            <a:ext cx="174105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818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124744"/>
            <a:ext cx="7488832" cy="493254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46B37EC-3763-46BA-873C-C2FC734A6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451887"/>
              </p:ext>
            </p:extLst>
          </p:nvPr>
        </p:nvGraphicFramePr>
        <p:xfrm>
          <a:off x="971600" y="1988840"/>
          <a:ext cx="7200801" cy="3482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790">
                  <a:extLst>
                    <a:ext uri="{9D8B030D-6E8A-4147-A177-3AD203B41FA5}">
                      <a16:colId xmlns:a16="http://schemas.microsoft.com/office/drawing/2014/main" val="2594433482"/>
                    </a:ext>
                  </a:extLst>
                </a:gridCol>
                <a:gridCol w="1304758">
                  <a:extLst>
                    <a:ext uri="{9D8B030D-6E8A-4147-A177-3AD203B41FA5}">
                      <a16:colId xmlns:a16="http://schemas.microsoft.com/office/drawing/2014/main" val="846111532"/>
                    </a:ext>
                  </a:extLst>
                </a:gridCol>
                <a:gridCol w="2514161">
                  <a:extLst>
                    <a:ext uri="{9D8B030D-6E8A-4147-A177-3AD203B41FA5}">
                      <a16:colId xmlns:a16="http://schemas.microsoft.com/office/drawing/2014/main" val="3692193840"/>
                    </a:ext>
                  </a:extLst>
                </a:gridCol>
                <a:gridCol w="1064785">
                  <a:extLst>
                    <a:ext uri="{9D8B030D-6E8A-4147-A177-3AD203B41FA5}">
                      <a16:colId xmlns:a16="http://schemas.microsoft.com/office/drawing/2014/main" val="2533420212"/>
                    </a:ext>
                  </a:extLst>
                </a:gridCol>
                <a:gridCol w="1430307">
                  <a:extLst>
                    <a:ext uri="{9D8B030D-6E8A-4147-A177-3AD203B41FA5}">
                      <a16:colId xmlns:a16="http://schemas.microsoft.com/office/drawing/2014/main" val="2831318630"/>
                    </a:ext>
                  </a:extLst>
                </a:gridCol>
              </a:tblGrid>
              <a:tr h="5346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Měsíc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Splátka </a:t>
                      </a:r>
                      <a:r>
                        <a:rPr lang="cs-CZ" sz="1800" i="1" dirty="0">
                          <a:effectLst/>
                        </a:rPr>
                        <a:t>a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Úrok U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Úmor 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Dluh 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extLst>
                  <a:ext uri="{0D108BD9-81ED-4DB2-BD59-A6C34878D82A}">
                    <a16:rowId xmlns:a16="http://schemas.microsoft.com/office/drawing/2014/main" val="754977121"/>
                  </a:ext>
                </a:extLst>
              </a:tr>
              <a:tr h="26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extLst>
                  <a:ext uri="{0D108BD9-81ED-4DB2-BD59-A6C34878D82A}">
                    <a16:rowId xmlns:a16="http://schemas.microsoft.com/office/drawing/2014/main" val="2263279931"/>
                  </a:ext>
                </a:extLst>
              </a:tr>
              <a:tr h="5346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102625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500000*0,063/12=2625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extLst>
                  <a:ext uri="{0D108BD9-81ED-4DB2-BD59-A6C34878D82A}">
                    <a16:rowId xmlns:a16="http://schemas.microsoft.com/office/drawing/2014/main" val="2944275858"/>
                  </a:ext>
                </a:extLst>
              </a:tr>
              <a:tr h="5346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102100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400000*0,063/12=2100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extLst>
                  <a:ext uri="{0D108BD9-81ED-4DB2-BD59-A6C34878D82A}">
                    <a16:rowId xmlns:a16="http://schemas.microsoft.com/office/drawing/2014/main" val="162343509"/>
                  </a:ext>
                </a:extLst>
              </a:tr>
              <a:tr h="5346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101575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300000*0,063/12=1575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extLst>
                  <a:ext uri="{0D108BD9-81ED-4DB2-BD59-A6C34878D82A}">
                    <a16:rowId xmlns:a16="http://schemas.microsoft.com/office/drawing/2014/main" val="2550447247"/>
                  </a:ext>
                </a:extLst>
              </a:tr>
              <a:tr h="5346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101050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200000*0,063/12=1050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extLst>
                  <a:ext uri="{0D108BD9-81ED-4DB2-BD59-A6C34878D82A}">
                    <a16:rowId xmlns:a16="http://schemas.microsoft.com/office/drawing/2014/main" val="2732722785"/>
                  </a:ext>
                </a:extLst>
              </a:tr>
              <a:tr h="5346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100525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100000*0,063/12=525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8" marR="66828" marT="0" marB="0"/>
                </a:tc>
                <a:extLst>
                  <a:ext uri="{0D108BD9-81ED-4DB2-BD59-A6C34878D82A}">
                    <a16:rowId xmlns:a16="http://schemas.microsoft.com/office/drawing/2014/main" val="737625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013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0"/>
            <a:ext cx="8424936" cy="6525344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Průběh splácení dluhu se zapisuje do tabulky zvané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umořovací plán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nebo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splátkový kalendář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Plán obsahuje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pět sloupců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v nichž je uvedeno: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období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(rok),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výše splátky, úroku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úmoru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 příslušném období,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stav dluhu na konci období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20040" lvl="1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Počet řádků v plánu je dán počtem období, kdy je dluh splácen.</a:t>
            </a: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7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7992888" cy="5328592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Vzhledem k tomu, že dlužník splácí úvěr věřiteli obvykle v pravidelných (zde ročních) intervalech, lze proces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splácení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přirovnat k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vyplácení anuit důchodu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497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7992888" cy="504056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 při výpočtu hodnoty splátky úvěru budeme </a:t>
            </a:r>
            <a:r>
              <a:rPr 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počáteční dluh </a:t>
            </a:r>
            <a:r>
              <a:rPr lang="cs-CZ" sz="28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považovat za </a:t>
            </a:r>
            <a:r>
              <a:rPr 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současnou hodnotu </a:t>
            </a:r>
            <a:r>
              <a:rPr lang="cs-CZ" sz="2800" b="1" i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důchodu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předpokladů výše se bude jednat o </a:t>
            </a:r>
            <a:r>
              <a:rPr lang="cs-CZ" sz="28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dočasný bezprostřední polhůtní roční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400" dirty="0"/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5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188640"/>
                <a:ext cx="8640960" cy="6336704"/>
              </a:xfrm>
            </p:spPr>
            <p:txBody>
              <a:bodyPr>
                <a:normAutofit fontScale="92500" lnSpcReduction="10000"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Hodnotu splátky tedy můžeme získat ze vztahu (viz Důchody)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sz="20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000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(1+</m:t>
                                  </m:r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sz="2000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kde </a:t>
                </a:r>
                <a:r>
                  <a:rPr 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Použijeme-li </a:t>
                </a:r>
                <a:r>
                  <a:rPr 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diskontní faktor </a:t>
                </a:r>
                <a14:m>
                  <m:oMath xmlns:m="http://schemas.openxmlformats.org/officeDocument/2006/math">
                    <m:r>
                      <a:rPr lang="cs-CZ" sz="2800" i="1" ker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800" i="1" ker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8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8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1+</m:t>
                        </m:r>
                        <m:r>
                          <a:rPr lang="cs-CZ" sz="28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dluh </a:t>
                </a:r>
                <a:r>
                  <a:rPr 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000" b="0" i="1" smtClean="0">
                          <a:latin typeface="Cambria Math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cs-CZ" sz="30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3000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sz="3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3000" i="1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3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3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3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sz="3000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39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a pro splátku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získáme vztah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𝐷𝑖</m:t>
                          </m:r>
                        </m:num>
                        <m:den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2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2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188640"/>
                <a:ext cx="8640960" cy="6336704"/>
              </a:xfrm>
              <a:blipFill>
                <a:blip r:embed="rId2"/>
                <a:stretch>
                  <a:fillRect l="-6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058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88640"/>
                <a:ext cx="8424936" cy="6408712"/>
              </a:xfrm>
            </p:spPr>
            <p:txBody>
              <a:bodyPr>
                <a:normAutofit fontScale="47500" lnSpcReduction="20000"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59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9.1 Splácení dluhu splátkami stejné výše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Je-li dluh splácen </a:t>
                </a:r>
                <a:r>
                  <a:rPr lang="cs-CZ" sz="51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stejně vysokými splátkami</a:t>
                </a: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můžeme </a:t>
                </a:r>
                <a:r>
                  <a:rPr lang="cs-CZ" sz="51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sloupec pro splátku </a:t>
                </a: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umořovacím plánu </a:t>
                </a:r>
                <a:r>
                  <a:rPr lang="cs-CZ" sz="51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vyplnit ihned</a:t>
                </a: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Úrok </a:t>
                </a:r>
                <a:r>
                  <a:rPr lang="cs-CZ" sz="51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cs-CZ" sz="38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. . . ,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51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tém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období spočteme podle vztahu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kde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cs-CZ" sz="51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j−1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stav dluhu v předchozím, (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 − 1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ním období.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Výše úmoru </a:t>
                </a:r>
                <a:r>
                  <a:rPr lang="cs-CZ" sz="51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38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každé období je dána rozdílem mezi splátkou a úrokem v témže období: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5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𝑗</m:t>
                          </m:r>
                        </m:sub>
                      </m:sSub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5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𝑗</m:t>
                          </m:r>
                        </m:sub>
                      </m:sSub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=1,…,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Stav dluhu </a:t>
                </a:r>
                <a:r>
                  <a:rPr lang="cs-CZ" sz="51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cs-CZ" sz="38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každé období se vypočte jako rozdíl předchozího stavu dluhu a úmoru v současném období, tj.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400" dirty="0"/>
                  <a:t>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5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5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5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</m:sSub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sz="5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, 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𝑗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=1,…,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𝑛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cs-CZ" sz="5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88640"/>
                <a:ext cx="8424936" cy="6408712"/>
              </a:xfrm>
              <a:blipFill>
                <a:blip r:embed="rId2"/>
                <a:stretch>
                  <a:fillRect l="-507" t="-23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081" y="1988840"/>
            <a:ext cx="1956134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965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332656"/>
                <a:ext cx="8424936" cy="6192688"/>
              </a:xfrm>
            </p:spPr>
            <p:txBody>
              <a:bodyPr/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 praxi někdy nastane případ, že </a:t>
                </a: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poslední splátka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je </a:t>
                </a: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menší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než všechny předchozí. 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sz="3200" b="1" kern="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Výši poslední splátky </a:t>
                </a:r>
                <a:r>
                  <a:rPr lang="cs-CZ" sz="32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2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zaplacené v </a:t>
                </a:r>
                <a:r>
                  <a:rPr lang="cs-CZ" sz="3200" i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32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3200" kern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tém</a:t>
                </a:r>
                <a:r>
                  <a:rPr lang="cs-CZ" sz="32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roce pak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2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určíme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 vztahu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cs-CZ" sz="32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3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2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3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2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332656"/>
                <a:ext cx="8424936" cy="6192688"/>
              </a:xfrm>
              <a:blipFill>
                <a:blip r:embed="rId2"/>
                <a:stretch>
                  <a:fillRect l="-1013" r="-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04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7992888" cy="511256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Úvěr 500 000 Kč má být umořen polhůtními ročními splátkami ve výši 90 000 Kč při úrokové míre 6,3%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Určete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výši poslední splátky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sestavte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64937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2138</TotalTime>
  <Words>860</Words>
  <Application>Microsoft Office PowerPoint</Application>
  <PresentationFormat>Předvádění na obrazovce (4:3)</PresentationFormat>
  <Paragraphs>168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Calibri</vt:lpstr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327</cp:revision>
  <dcterms:created xsi:type="dcterms:W3CDTF">2019-08-02T15:17:46Z</dcterms:created>
  <dcterms:modified xsi:type="dcterms:W3CDTF">2022-04-19T10:38:22Z</dcterms:modified>
</cp:coreProperties>
</file>