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327" r:id="rId6"/>
    <p:sldId id="351" r:id="rId7"/>
    <p:sldId id="325" r:id="rId8"/>
    <p:sldId id="326" r:id="rId9"/>
    <p:sldId id="328" r:id="rId10"/>
    <p:sldId id="352" r:id="rId11"/>
    <p:sldId id="329" r:id="rId12"/>
    <p:sldId id="330" r:id="rId13"/>
    <p:sldId id="333" r:id="rId14"/>
    <p:sldId id="353" r:id="rId15"/>
    <p:sldId id="331" r:id="rId16"/>
    <p:sldId id="332" r:id="rId17"/>
    <p:sldId id="334" r:id="rId18"/>
    <p:sldId id="354" r:id="rId19"/>
    <p:sldId id="335" r:id="rId20"/>
    <p:sldId id="336" r:id="rId21"/>
    <p:sldId id="339" r:id="rId22"/>
    <p:sldId id="355" r:id="rId23"/>
    <p:sldId id="337" r:id="rId24"/>
    <p:sldId id="338" r:id="rId25"/>
    <p:sldId id="340" r:id="rId26"/>
    <p:sldId id="356" r:id="rId27"/>
    <p:sldId id="365" r:id="rId28"/>
    <p:sldId id="368" r:id="rId29"/>
    <p:sldId id="366" r:id="rId30"/>
    <p:sldId id="364" r:id="rId31"/>
    <p:sldId id="367" r:id="rId3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54" y="6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29.03.2022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29.03.2022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29.03.2022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29.03.2022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29.03.2022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29.03.2022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29.03.2022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29.03.2022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29.03.2022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29.03.2022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29.03.2022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FC78277-A8BB-4361-9C4E-4778304E16CC}" type="datetimeFigureOut">
              <a:rPr lang="cs-CZ" smtClean="0"/>
              <a:t>29.03.2022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251520" y="548680"/>
            <a:ext cx="8640960" cy="554461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altLang="cs-CZ" sz="3600" b="1" dirty="0">
                <a:latin typeface="Times New Roman" pitchFamily="18" charset="0"/>
                <a:cs typeface="Times New Roman" pitchFamily="18" charset="0"/>
              </a:rPr>
              <a:t>7. Spoření</a:t>
            </a:r>
          </a:p>
          <a:p>
            <a:pPr algn="ctr">
              <a:buNone/>
            </a:pPr>
            <a:endParaRPr lang="cs-CZ" altLang="cs-CZ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0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Spořením</a:t>
            </a:r>
            <a:r>
              <a:rPr lang="cs-CZ" altLang="cs-CZ" sz="30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rozumíme </a:t>
            </a:r>
            <a:r>
              <a:rPr lang="cs-CZ" altLang="cs-CZ" sz="3000" b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pravidelné ukládání určitých částek po konečně dlouhou dobu</a:t>
            </a:r>
            <a:r>
              <a:rPr lang="cs-CZ" altLang="cs-CZ" sz="30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lvl="0" indent="0" fontAlgn="base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0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0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Součet všech úložek se nazývá </a:t>
            </a:r>
            <a:r>
              <a:rPr lang="cs-CZ" altLang="cs-CZ" sz="30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uložená částka</a:t>
            </a:r>
            <a:r>
              <a:rPr lang="cs-CZ" altLang="cs-CZ" sz="30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lvl="0" indent="0" fontAlgn="base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0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0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Součet uložené částky a příslušných úroků se nazývá </a:t>
            </a:r>
            <a:r>
              <a:rPr lang="cs-CZ" altLang="cs-CZ" sz="30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částka naspořená</a:t>
            </a:r>
            <a:r>
              <a:rPr lang="cs-CZ" altLang="cs-CZ" sz="30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Ta bývá obvykle cílem výpočtů v oblasti spoření. </a:t>
            </a:r>
            <a:endParaRPr lang="cs-CZ" sz="3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67542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467544" y="548680"/>
                <a:ext cx="7992888" cy="5688632"/>
              </a:xfrm>
            </p:spPr>
            <p:txBody>
              <a:bodyPr>
                <a:normAutofit/>
              </a:bodyPr>
              <a:lstStyle/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r>
                  <a:rPr lang="cs-CZ" sz="2800" b="1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Příklad</a:t>
                </a:r>
                <a:r>
                  <a:rPr lang="cs-CZ" sz="28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Jakou částku uspoříme do konce roku, jestliže ukládáme koncem každého měsíce 1 200 Kč při úrokové míre 9% </a:t>
                </a:r>
                <a:r>
                  <a:rPr lang="cs-CZ" sz="2800" kern="0" dirty="0" err="1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p.a</a:t>
                </a:r>
                <a:r>
                  <a:rPr lang="cs-CZ" sz="28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.? Úroky jsou připisovány až na konci roku.</a:t>
                </a: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endParaRPr lang="cs-CZ" sz="2800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r>
                  <a:rPr lang="cs-CZ" sz="28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Řešení: Jedná se o krátkodobé polhůtní spoření, použijeme proto vzorec</a:t>
                </a:r>
              </a:p>
              <a:p>
                <a:pPr marL="0" lvl="0" indent="0" algn="ctr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/>
                        </a:rPr>
                        <m:t>𝑆</m:t>
                      </m:r>
                      <m:r>
                        <a:rPr lang="cs-CZ" sz="2400" b="0" i="1" smtClean="0">
                          <a:latin typeface="Cambria Math"/>
                        </a:rPr>
                        <m:t>=</m:t>
                      </m:r>
                      <m:r>
                        <a:rPr lang="cs-CZ" sz="2400" b="0" i="1" smtClean="0">
                          <a:latin typeface="Cambria Math"/>
                        </a:rPr>
                        <m:t>𝑚𝑥</m:t>
                      </m:r>
                      <m:d>
                        <m:d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400" b="0" i="1" smtClean="0">
                              <a:latin typeface="Cambria Math"/>
                            </a:rPr>
                            <m:t>1+</m:t>
                          </m:r>
                          <m:f>
                            <m:fPr>
                              <m:ctrlP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2400" b="0" i="1" smtClean="0">
                                  <a:latin typeface="Cambria Math"/>
                                </a:rPr>
                                <m:t>𝑚</m:t>
                              </m:r>
                              <m:r>
                                <a:rPr lang="cs-CZ" sz="2400" b="0" i="1" smtClean="0">
                                  <a:latin typeface="Cambria Math"/>
                                </a:rPr>
                                <m:t>−1</m:t>
                              </m:r>
                            </m:num>
                            <m:den>
                              <m:r>
                                <a:rPr lang="cs-CZ" sz="24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cs-CZ" sz="2400" b="0" i="1" smtClean="0">
                                  <a:latin typeface="Cambria Math"/>
                                </a:rPr>
                                <m:t>𝑚</m:t>
                              </m:r>
                            </m:den>
                          </m:f>
                          <m:r>
                            <a:rPr lang="cs-CZ" sz="2400" b="0" i="1" smtClean="0">
                              <a:latin typeface="Cambria Math"/>
                            </a:rPr>
                            <m:t>𝑖</m:t>
                          </m:r>
                        </m:e>
                      </m:d>
                    </m:oMath>
                  </m:oMathPara>
                </a14:m>
                <a:endParaRPr lang="cs-CZ" sz="2400" b="0" dirty="0"/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r>
                  <a:rPr lang="cs-CZ" sz="2800" dirty="0"/>
                  <a:t>   </a:t>
                </a:r>
                <a:r>
                  <a:rPr lang="cs-CZ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 </a:t>
                </a:r>
                <a:r>
                  <a:rPr lang="cs-CZ" sz="2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 </a:t>
                </a:r>
                <a:r>
                  <a:rPr lang="cs-CZ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12 a </a:t>
                </a:r>
                <a:r>
                  <a:rPr lang="cs-CZ" sz="2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 </a:t>
                </a:r>
                <a:r>
                  <a:rPr lang="cs-CZ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1200.</a:t>
                </a:r>
              </a:p>
              <a:p>
                <a:pPr mar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i="1">
                          <a:latin typeface="Cambria Math"/>
                        </a:rPr>
                        <m:t>𝑆</m:t>
                      </m:r>
                      <m:r>
                        <a:rPr lang="cs-CZ" sz="2400" i="1">
                          <a:latin typeface="Cambria Math"/>
                        </a:rPr>
                        <m:t>=12∙1200</m:t>
                      </m:r>
                      <m:d>
                        <m:d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400" i="1">
                              <a:latin typeface="Cambria Math"/>
                            </a:rPr>
                            <m:t>1+</m:t>
                          </m:r>
                          <m:f>
                            <m:fPr>
                              <m:ctrlPr>
                                <a:rPr lang="cs-CZ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2400" b="0" i="1" smtClean="0">
                                  <a:latin typeface="Cambria Math"/>
                                </a:rPr>
                                <m:t>12−</m:t>
                              </m:r>
                              <m:r>
                                <a:rPr lang="cs-CZ" sz="24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cs-CZ" sz="24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cs-CZ" sz="2400" i="1" smtClean="0">
                                  <a:latin typeface="Cambria Math"/>
                                  <a:ea typeface="Cambria Math"/>
                                </a:rPr>
                                <m:t>∙</m:t>
                              </m:r>
                              <m:r>
                                <a:rPr lang="cs-CZ" sz="2400" b="0" i="1" smtClean="0">
                                  <a:latin typeface="Cambria Math"/>
                                  <a:ea typeface="Cambria Math"/>
                                </a:rPr>
                                <m:t>12</m:t>
                              </m:r>
                            </m:den>
                          </m:f>
                          <m:r>
                            <a:rPr lang="cs-CZ" sz="2400" b="0" i="1" smtClean="0">
                              <a:latin typeface="Cambria Math"/>
                            </a:rPr>
                            <m:t>0,09</m:t>
                          </m:r>
                        </m:e>
                      </m:d>
                      <m:r>
                        <a:rPr lang="cs-CZ" sz="2400" b="0" i="0" smtClean="0">
                          <a:latin typeface="Cambria Math"/>
                        </a:rPr>
                        <m:t>=14994 (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latin typeface="Cambria Math"/>
                        </a:rPr>
                        <m:t>K</m:t>
                      </m:r>
                      <m:r>
                        <a:rPr lang="cs-CZ" sz="2400" b="0" i="0" smtClean="0">
                          <a:latin typeface="Cambria Math"/>
                        </a:rPr>
                        <m:t>č)</m:t>
                      </m:r>
                    </m:oMath>
                  </m:oMathPara>
                </a14:m>
                <a:endParaRPr lang="cs-CZ" sz="2400" dirty="0"/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endParaRPr lang="cs-CZ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467544" y="548680"/>
                <a:ext cx="7992888" cy="5688632"/>
              </a:xfrm>
              <a:blipFill>
                <a:blip r:embed="rId2"/>
                <a:stretch>
                  <a:fillRect l="-763" t="-1072" r="-20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389197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95536" y="692696"/>
            <a:ext cx="8424936" cy="5832648"/>
          </a:xfrm>
        </p:spPr>
        <p:txBody>
          <a:bodyPr/>
          <a:lstStyle/>
          <a:p>
            <a:pPr marL="0" lvl="0" indent="0" algn="ctr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r>
              <a:rPr lang="cs-CZ" altLang="cs-CZ" sz="32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7.3 Dlouhodobé předlhůtní spoření</a:t>
            </a:r>
          </a:p>
          <a:p>
            <a:pPr marL="0" lvl="0" indent="0" algn="ctr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200" b="1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Předpoklady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777240" lvl="1" indent="-4572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30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vždy </a:t>
            </a:r>
            <a:r>
              <a:rPr lang="cs-CZ" altLang="cs-CZ" sz="30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 </a:t>
            </a:r>
            <a:r>
              <a:rPr lang="cs-CZ" altLang="cs-CZ" sz="3000" b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začátku roku</a:t>
            </a:r>
            <a:r>
              <a:rPr lang="cs-CZ" altLang="cs-CZ" sz="30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altLang="cs-CZ" sz="30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ukládáme částku ve výši </a:t>
            </a:r>
            <a:r>
              <a:rPr lang="cs-CZ" altLang="cs-CZ" sz="3000" b="1" i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cs-CZ" altLang="cs-CZ" sz="30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Kč </a:t>
            </a:r>
            <a:r>
              <a:rPr lang="cs-CZ" altLang="cs-CZ" sz="3000" b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po dobu </a:t>
            </a:r>
            <a:r>
              <a:rPr lang="cs-CZ" altLang="cs-CZ" sz="3000" b="1" i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altLang="cs-CZ" sz="3000" b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let</a:t>
            </a:r>
            <a:r>
              <a:rPr lang="cs-CZ" altLang="cs-CZ" sz="30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777240" lvl="1" indent="-4572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3000" b="1" i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altLang="cs-CZ" sz="30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cs-CZ" altLang="cs-CZ" sz="30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roční úroková sazba </a:t>
            </a:r>
            <a:r>
              <a:rPr lang="cs-CZ" altLang="cs-CZ" sz="30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vyjádřena jako desetinné číslo,</a:t>
            </a:r>
          </a:p>
          <a:p>
            <a:pPr marL="777240" lvl="1" indent="-4572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30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úrokové období </a:t>
            </a:r>
            <a:r>
              <a:rPr lang="cs-CZ" altLang="cs-CZ" sz="30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je </a:t>
            </a:r>
            <a:r>
              <a:rPr lang="cs-CZ" altLang="cs-CZ" sz="30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rok</a:t>
            </a:r>
            <a:r>
              <a:rPr lang="cs-CZ" altLang="cs-CZ" sz="30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777240" lvl="1" indent="-4572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endParaRPr lang="cs-CZ" altLang="cs-CZ" sz="30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777240" lvl="1" indent="-4572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00467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467544" y="1052736"/>
                <a:ext cx="8280920" cy="5184576"/>
              </a:xfrm>
            </p:spPr>
            <p:txBody>
              <a:bodyPr/>
              <a:lstStyle/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r>
                  <a:rPr lang="cs-CZ" sz="32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 případě, že spoříme takto </a:t>
                </a:r>
                <a:r>
                  <a:rPr lang="cs-CZ" sz="3200" b="1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začátkem</a:t>
                </a:r>
                <a:r>
                  <a:rPr lang="cs-CZ" sz="32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každého roku částku  </a:t>
                </a:r>
                <a:r>
                  <a:rPr lang="cs-CZ" sz="3200" i="1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 </a:t>
                </a:r>
                <a:r>
                  <a:rPr lang="cs-CZ" sz="32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Kč, bude mít </a:t>
                </a:r>
                <a:r>
                  <a:rPr lang="cs-CZ" sz="3200" b="1" kern="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naspořená částka za </a:t>
                </a:r>
                <a:r>
                  <a:rPr lang="cs-CZ" sz="3200" b="1" i="1" kern="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cs-CZ" sz="3200" b="1" kern="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let </a:t>
                </a:r>
                <a:r>
                  <a:rPr lang="cs-CZ" sz="32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tvar</a:t>
                </a: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endParaRPr lang="cs-CZ" sz="2800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 algn="ctr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14:m>
                  <m:oMath xmlns:m="http://schemas.openxmlformats.org/officeDocument/2006/math">
                    <m:r>
                      <a:rPr lang="cs-CZ" sz="2800" b="0" i="1" smtClean="0">
                        <a:latin typeface="Cambria Math"/>
                      </a:rPr>
                      <m:t>𝑆</m:t>
                    </m:r>
                    <m:r>
                      <a:rPr lang="cs-CZ" sz="2800" b="0" i="1" smtClean="0">
                        <a:latin typeface="Cambria Math"/>
                      </a:rPr>
                      <m:t>=</m:t>
                    </m:r>
                    <m:r>
                      <a:rPr lang="cs-CZ" sz="2800" b="0" i="1" smtClean="0">
                        <a:latin typeface="Cambria Math"/>
                      </a:rPr>
                      <m:t>𝑥</m:t>
                    </m:r>
                    <m:r>
                      <a:rPr lang="cs-CZ" sz="2800" b="0" i="1" smtClean="0">
                        <a:latin typeface="Cambria Math"/>
                      </a:rPr>
                      <m:t>(1+</m:t>
                    </m:r>
                    <m:r>
                      <a:rPr lang="cs-CZ" sz="2800" b="0" i="1" smtClean="0">
                        <a:latin typeface="Cambria Math"/>
                      </a:rPr>
                      <m:t>𝑖</m:t>
                    </m:r>
                    <m:r>
                      <a:rPr lang="cs-CZ" sz="2800" b="0" i="0" smtClean="0">
                        <a:latin typeface="Cambria Math"/>
                      </a:rPr>
                      <m:t>)</m:t>
                    </m:r>
                    <m:f>
                      <m:fPr>
                        <m:ctrlPr>
                          <a:rPr lang="cs-CZ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cs-CZ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cs-CZ" sz="2800" b="0" i="1" smtClean="0">
                                <a:latin typeface="Cambria Math"/>
                              </a:rPr>
                              <m:t>(1+</m:t>
                            </m:r>
                            <m:r>
                              <a:rPr lang="cs-CZ" sz="2800" b="0" i="1" smtClean="0">
                                <a:latin typeface="Cambria Math"/>
                              </a:rPr>
                              <m:t>𝑖</m:t>
                            </m:r>
                            <m:r>
                              <a:rPr lang="cs-CZ" sz="2800" b="0" i="1" smtClean="0">
                                <a:latin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cs-CZ" sz="2800" b="0" i="1" smtClean="0">
                                <a:latin typeface="Cambria Math"/>
                              </a:rPr>
                              <m:t>𝑛</m:t>
                            </m:r>
                          </m:sup>
                        </m:sSup>
                        <m:r>
                          <a:rPr lang="cs-CZ" sz="2800" b="0" i="1" smtClean="0">
                            <a:latin typeface="Cambria Math"/>
                          </a:rPr>
                          <m:t>−1</m:t>
                        </m:r>
                      </m:num>
                      <m:den>
                        <m:r>
                          <a:rPr lang="cs-CZ" sz="2800" b="0" i="1" smtClean="0">
                            <a:latin typeface="Cambria Math"/>
                          </a:rPr>
                          <m:t>𝑖</m:t>
                        </m:r>
                      </m:den>
                    </m:f>
                  </m:oMath>
                </a14:m>
                <a:r>
                  <a:rPr lang="cs-CZ" sz="2800" dirty="0"/>
                  <a:t>.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467544" y="1052736"/>
                <a:ext cx="8280920" cy="5184576"/>
              </a:xfrm>
              <a:blipFill rotWithShape="1">
                <a:blip r:embed="rId2"/>
                <a:stretch>
                  <a:fillRect l="-1031" t="-1647" r="-257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529452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548680"/>
            <a:ext cx="7992888" cy="5688632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sz="28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</a:t>
            </a:r>
            <a:r>
              <a:rPr 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Kolik naspoříme za 5 let, ukládáme-li pravidelně počátkem každého roku částku 20 000 Kč při roční úrokové míře 5%? Úroky jsou připisovány vždy na konci roku.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63649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467544" y="548680"/>
                <a:ext cx="7992888" cy="5688632"/>
              </a:xfrm>
            </p:spPr>
            <p:txBody>
              <a:bodyPr>
                <a:normAutofit lnSpcReduction="10000"/>
              </a:bodyPr>
              <a:lstStyle/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r>
                  <a:rPr lang="cs-CZ" sz="2800" b="1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Příklad</a:t>
                </a:r>
                <a:r>
                  <a:rPr lang="cs-CZ" sz="28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Kolik naspoříme za 5 let, ukládáme-li pravidelně počátkem každého roku částku 20 000 Kč při roční úrokové míře 5%? Úroky jsou připisovány vždy na konci roku.</a:t>
                </a: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endParaRPr lang="cs-CZ" sz="2800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r>
                  <a:rPr lang="cs-CZ" sz="28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Řešení: Jedná se o dlouhodobé předlhůtní spoření, použijeme proto vzorec</a:t>
                </a:r>
              </a:p>
              <a:p>
                <a:pPr marL="0" lvl="0" indent="0" algn="ctr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i="1">
                          <a:latin typeface="Cambria Math"/>
                        </a:rPr>
                        <m:t>𝑆</m:t>
                      </m:r>
                      <m:r>
                        <a:rPr lang="cs-CZ" sz="2400" i="1">
                          <a:latin typeface="Cambria Math"/>
                        </a:rPr>
                        <m:t>=</m:t>
                      </m:r>
                      <m:r>
                        <a:rPr lang="cs-CZ" sz="2400" i="1">
                          <a:latin typeface="Cambria Math"/>
                        </a:rPr>
                        <m:t>𝑥</m:t>
                      </m:r>
                      <m:r>
                        <a:rPr lang="cs-CZ" sz="2400" i="1">
                          <a:latin typeface="Cambria Math"/>
                        </a:rPr>
                        <m:t>(1+</m:t>
                      </m:r>
                      <m:r>
                        <a:rPr lang="cs-CZ" sz="2400" i="1">
                          <a:latin typeface="Cambria Math"/>
                        </a:rPr>
                        <m:t>𝑖</m:t>
                      </m:r>
                      <m:r>
                        <a:rPr lang="cs-CZ" sz="2400">
                          <a:latin typeface="Cambria Math"/>
                        </a:rPr>
                        <m:t>)</m:t>
                      </m:r>
                      <m:f>
                        <m:f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2400" i="1">
                                  <a:latin typeface="Cambria Math"/>
                                </a:rPr>
                                <m:t>(1+</m:t>
                              </m:r>
                              <m:r>
                                <a:rPr lang="cs-CZ" sz="2400" i="1">
                                  <a:latin typeface="Cambria Math"/>
                                </a:rPr>
                                <m:t>𝑖</m:t>
                              </m:r>
                              <m:r>
                                <a:rPr lang="cs-CZ" sz="2400" i="1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cs-CZ" sz="2400" i="1">
                                  <a:latin typeface="Cambria Math"/>
                                </a:rPr>
                                <m:t>𝑛</m:t>
                              </m:r>
                            </m:sup>
                          </m:sSup>
                          <m:r>
                            <a:rPr lang="cs-CZ" sz="2400" i="1">
                              <a:latin typeface="Cambria Math"/>
                            </a:rPr>
                            <m:t>−1</m:t>
                          </m:r>
                        </m:num>
                        <m:den>
                          <m:r>
                            <a:rPr lang="cs-CZ" sz="2400" i="1">
                              <a:latin typeface="Cambria Math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r>
                  <a:rPr lang="cs-CZ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pro </a:t>
                </a:r>
                <a:r>
                  <a:rPr lang="cs-CZ" sz="2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 </a:t>
                </a:r>
                <a:r>
                  <a:rPr lang="cs-CZ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5 a </a:t>
                </a:r>
                <a:r>
                  <a:rPr lang="cs-CZ" sz="2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 </a:t>
                </a:r>
                <a:r>
                  <a:rPr lang="cs-CZ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20000.</a:t>
                </a: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endParaRPr lang="cs-CZ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i="1">
                          <a:latin typeface="Cambria Math"/>
                        </a:rPr>
                        <m:t>𝑆</m:t>
                      </m:r>
                      <m:r>
                        <a:rPr lang="cs-CZ" sz="2400" i="1">
                          <a:latin typeface="Cambria Math"/>
                        </a:rPr>
                        <m:t>=20000(1+0,05</m:t>
                      </m:r>
                      <m:r>
                        <a:rPr lang="cs-CZ" sz="2400">
                          <a:latin typeface="Cambria Math"/>
                        </a:rPr>
                        <m:t>)</m:t>
                      </m:r>
                      <m:f>
                        <m:f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2400" i="1">
                                  <a:latin typeface="Cambria Math"/>
                                </a:rPr>
                                <m:t>(1+</m:t>
                              </m:r>
                              <m:r>
                                <a:rPr lang="cs-CZ" sz="2400" b="0" i="1" smtClean="0">
                                  <a:latin typeface="Cambria Math"/>
                                </a:rPr>
                                <m:t>0,05</m:t>
                              </m:r>
                              <m:r>
                                <a:rPr lang="cs-CZ" sz="2400" i="1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  <m:r>
                            <a:rPr lang="cs-CZ" sz="2400" i="1">
                              <a:latin typeface="Cambria Math"/>
                            </a:rPr>
                            <m:t>−1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/>
                            </a:rPr>
                            <m:t>0,05</m:t>
                          </m:r>
                        </m:den>
                      </m:f>
                      <m:r>
                        <a:rPr lang="cs-CZ" sz="2400">
                          <a:latin typeface="Cambria Math"/>
                        </a:rPr>
                        <m:t>=116038, 30(</m:t>
                      </m:r>
                      <m:r>
                        <m:rPr>
                          <m:sty m:val="p"/>
                        </m:rPr>
                        <a:rPr lang="cs-CZ" sz="2400">
                          <a:latin typeface="Cambria Math"/>
                        </a:rPr>
                        <m:t>K</m:t>
                      </m:r>
                      <m:r>
                        <a:rPr lang="cs-CZ" sz="2400">
                          <a:latin typeface="Cambria Math"/>
                        </a:rPr>
                        <m:t>č)</m:t>
                      </m:r>
                    </m:oMath>
                  </m:oMathPara>
                </a14:m>
                <a:endParaRPr lang="cs-CZ" sz="2400" dirty="0"/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endParaRPr lang="cs-CZ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467544" y="548680"/>
                <a:ext cx="7992888" cy="5688632"/>
              </a:xfrm>
              <a:blipFill>
                <a:blip r:embed="rId2"/>
                <a:stretch>
                  <a:fillRect l="-763" t="-18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25627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95536" y="692696"/>
            <a:ext cx="8424936" cy="5832648"/>
          </a:xfrm>
        </p:spPr>
        <p:txBody>
          <a:bodyPr/>
          <a:lstStyle/>
          <a:p>
            <a:pPr marL="0" lvl="0" indent="0" algn="ctr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r>
              <a:rPr lang="cs-CZ" altLang="cs-CZ" sz="32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7.4 Dlouhodobé polhůtní spoření</a:t>
            </a:r>
          </a:p>
          <a:p>
            <a:pPr marL="0" lvl="0" indent="0" algn="ctr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200" b="1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Předpoklady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777240" lvl="1" indent="-4572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30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vždy </a:t>
            </a:r>
            <a:r>
              <a:rPr lang="cs-CZ" altLang="cs-CZ" sz="30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 </a:t>
            </a:r>
            <a:r>
              <a:rPr lang="cs-CZ" altLang="cs-CZ" sz="3000" b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konci roku</a:t>
            </a:r>
            <a:r>
              <a:rPr lang="cs-CZ" altLang="cs-CZ" sz="30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altLang="cs-CZ" sz="30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ukládáme částku ve výši </a:t>
            </a:r>
            <a:r>
              <a:rPr lang="cs-CZ" altLang="cs-CZ" sz="3000" b="1" i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cs-CZ" altLang="cs-CZ" sz="30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Kč </a:t>
            </a:r>
            <a:r>
              <a:rPr lang="cs-CZ" altLang="cs-CZ" sz="3000" b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po dobu </a:t>
            </a:r>
            <a:r>
              <a:rPr lang="cs-CZ" altLang="cs-CZ" sz="3000" b="1" i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altLang="cs-CZ" sz="3000" b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let</a:t>
            </a:r>
            <a:r>
              <a:rPr lang="cs-CZ" altLang="cs-CZ" sz="30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777240" lvl="1" indent="-4572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3000" b="1" i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altLang="cs-CZ" sz="30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cs-CZ" altLang="cs-CZ" sz="30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roční úroková sazba </a:t>
            </a:r>
            <a:r>
              <a:rPr lang="cs-CZ" altLang="cs-CZ" sz="30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vyjádřena jako desetinné číslo,</a:t>
            </a:r>
          </a:p>
          <a:p>
            <a:pPr marL="777240" lvl="1" indent="-4572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30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úrokové období </a:t>
            </a:r>
            <a:r>
              <a:rPr lang="cs-CZ" altLang="cs-CZ" sz="30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je </a:t>
            </a:r>
            <a:r>
              <a:rPr lang="cs-CZ" altLang="cs-CZ" sz="30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rok</a:t>
            </a:r>
            <a:r>
              <a:rPr lang="cs-CZ" altLang="cs-CZ" sz="30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777240" lvl="1" indent="-4572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endParaRPr lang="cs-CZ" altLang="cs-CZ" sz="30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777240" lvl="1" indent="-4572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85966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467544" y="1052736"/>
                <a:ext cx="8280920" cy="5184576"/>
              </a:xfrm>
            </p:spPr>
            <p:txBody>
              <a:bodyPr/>
              <a:lstStyle/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r>
                  <a:rPr lang="cs-CZ" sz="32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 případě, že spoříme takto </a:t>
                </a:r>
                <a:r>
                  <a:rPr lang="cs-CZ" sz="3200" b="1" kern="0" dirty="0">
                    <a:solidFill>
                      <a:srgbClr val="00B0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koncem</a:t>
                </a:r>
                <a:r>
                  <a:rPr lang="cs-CZ" sz="32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každého roku částku  </a:t>
                </a:r>
                <a:r>
                  <a:rPr lang="cs-CZ" sz="3200" i="1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 </a:t>
                </a:r>
                <a:r>
                  <a:rPr lang="cs-CZ" sz="32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Kč, bude mít </a:t>
                </a:r>
                <a:r>
                  <a:rPr lang="cs-CZ" sz="3200" b="1" kern="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naspořená částka za </a:t>
                </a:r>
                <a:r>
                  <a:rPr lang="cs-CZ" sz="3200" b="1" i="1" kern="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cs-CZ" sz="3200" b="1" kern="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let </a:t>
                </a:r>
                <a:r>
                  <a:rPr lang="cs-CZ" sz="32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tvar</a:t>
                </a: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endParaRPr lang="cs-CZ" sz="2800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 algn="ctr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14:m>
                  <m:oMath xmlns:m="http://schemas.openxmlformats.org/officeDocument/2006/math">
                    <m:r>
                      <a:rPr lang="cs-CZ" sz="2800" b="0" i="1" smtClean="0">
                        <a:latin typeface="Cambria Math"/>
                      </a:rPr>
                      <m:t>𝑆</m:t>
                    </m:r>
                    <m:r>
                      <a:rPr lang="cs-CZ" sz="2800" b="0" i="1" smtClean="0">
                        <a:latin typeface="Cambria Math"/>
                      </a:rPr>
                      <m:t>=</m:t>
                    </m:r>
                    <m:r>
                      <a:rPr lang="cs-CZ" sz="2800" b="0" i="1" smtClean="0">
                        <a:latin typeface="Cambria Math"/>
                      </a:rPr>
                      <m:t>𝑥</m:t>
                    </m:r>
                    <m:f>
                      <m:fPr>
                        <m:ctrlPr>
                          <a:rPr lang="cs-CZ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cs-CZ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cs-CZ" sz="2800" b="0" i="1" smtClean="0">
                                <a:latin typeface="Cambria Math"/>
                              </a:rPr>
                              <m:t>(1+</m:t>
                            </m:r>
                            <m:r>
                              <a:rPr lang="cs-CZ" sz="2800" b="0" i="1" smtClean="0">
                                <a:latin typeface="Cambria Math"/>
                              </a:rPr>
                              <m:t>𝑖</m:t>
                            </m:r>
                            <m:r>
                              <a:rPr lang="cs-CZ" sz="2800" b="0" i="1" smtClean="0">
                                <a:latin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cs-CZ" sz="2800" b="0" i="1" smtClean="0">
                                <a:latin typeface="Cambria Math"/>
                              </a:rPr>
                              <m:t>𝑛</m:t>
                            </m:r>
                          </m:sup>
                        </m:sSup>
                        <m:r>
                          <a:rPr lang="cs-CZ" sz="2800" b="0" i="1" smtClean="0">
                            <a:latin typeface="Cambria Math"/>
                          </a:rPr>
                          <m:t>−1</m:t>
                        </m:r>
                      </m:num>
                      <m:den>
                        <m:r>
                          <a:rPr lang="cs-CZ" sz="2800" b="0" i="1" smtClean="0">
                            <a:latin typeface="Cambria Math"/>
                          </a:rPr>
                          <m:t>𝑖</m:t>
                        </m:r>
                      </m:den>
                    </m:f>
                  </m:oMath>
                </a14:m>
                <a:r>
                  <a:rPr lang="cs-CZ" sz="2800" dirty="0"/>
                  <a:t>.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467544" y="1052736"/>
                <a:ext cx="8280920" cy="5184576"/>
              </a:xfrm>
              <a:blipFill rotWithShape="1">
                <a:blip r:embed="rId2"/>
                <a:stretch>
                  <a:fillRect l="-1031" t="-1647" r="-243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06509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548680"/>
            <a:ext cx="7992888" cy="5688632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sz="28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</a:t>
            </a:r>
            <a:r>
              <a:rPr 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Kolik naspoříme za 5 let, ukládáme-li pravidelně koncem každého roku částku 20 000 Kč při roční úrokové míře 5%? Úroky jsou připisovány vždy na konci roku.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60491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467544" y="548680"/>
                <a:ext cx="7992888" cy="5688632"/>
              </a:xfrm>
            </p:spPr>
            <p:txBody>
              <a:bodyPr>
                <a:normAutofit lnSpcReduction="10000"/>
              </a:bodyPr>
              <a:lstStyle/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r>
                  <a:rPr lang="cs-CZ" sz="2800" b="1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Příklad</a:t>
                </a:r>
                <a:r>
                  <a:rPr lang="cs-CZ" sz="28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Kolik naspoříme za 5 let, ukládáme-li pravidelně koncem každého roku částku 20 000 Kč při roční úrokové míře 5%? Úroky jsou připisovány vždy na konci roku.</a:t>
                </a: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endParaRPr lang="cs-CZ" sz="2800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r>
                  <a:rPr lang="cs-CZ" sz="28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Řešení: Jedná se o dlouhodobé polhůtní spoření, použijeme proto vzorec</a:t>
                </a:r>
              </a:p>
              <a:p>
                <a:pPr marL="0" lvl="0" indent="0" algn="ctr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i="1">
                          <a:latin typeface="Cambria Math"/>
                        </a:rPr>
                        <m:t>𝑆</m:t>
                      </m:r>
                      <m:r>
                        <a:rPr lang="cs-CZ" sz="2400" i="1">
                          <a:latin typeface="Cambria Math"/>
                        </a:rPr>
                        <m:t>=</m:t>
                      </m:r>
                      <m:r>
                        <a:rPr lang="cs-CZ" sz="2400" i="1">
                          <a:latin typeface="Cambria Math"/>
                        </a:rPr>
                        <m:t>𝑥</m:t>
                      </m:r>
                      <m:f>
                        <m:f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2400" i="1">
                                  <a:latin typeface="Cambria Math"/>
                                </a:rPr>
                                <m:t>(1+</m:t>
                              </m:r>
                              <m:r>
                                <a:rPr lang="cs-CZ" sz="2400" i="1">
                                  <a:latin typeface="Cambria Math"/>
                                </a:rPr>
                                <m:t>𝑖</m:t>
                              </m:r>
                              <m:r>
                                <a:rPr lang="cs-CZ" sz="2400" i="1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cs-CZ" sz="2400" i="1">
                                  <a:latin typeface="Cambria Math"/>
                                </a:rPr>
                                <m:t>𝑛</m:t>
                              </m:r>
                            </m:sup>
                          </m:sSup>
                          <m:r>
                            <a:rPr lang="cs-CZ" sz="2400" i="1">
                              <a:latin typeface="Cambria Math"/>
                            </a:rPr>
                            <m:t>−1</m:t>
                          </m:r>
                        </m:num>
                        <m:den>
                          <m:r>
                            <a:rPr lang="cs-CZ" sz="2400" i="1">
                              <a:latin typeface="Cambria Math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cs-CZ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r>
                  <a:rPr lang="cs-CZ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pro </a:t>
                </a:r>
                <a:r>
                  <a:rPr lang="cs-CZ" sz="2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 </a:t>
                </a:r>
                <a:r>
                  <a:rPr lang="cs-CZ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5 a </a:t>
                </a:r>
                <a:r>
                  <a:rPr lang="cs-CZ" sz="2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 </a:t>
                </a:r>
                <a:r>
                  <a:rPr lang="cs-CZ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20000.</a:t>
                </a: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endParaRPr lang="cs-CZ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i="1">
                          <a:latin typeface="Cambria Math"/>
                        </a:rPr>
                        <m:t>𝑆</m:t>
                      </m:r>
                      <m:r>
                        <a:rPr lang="cs-CZ" sz="2400" i="1">
                          <a:latin typeface="Cambria Math"/>
                        </a:rPr>
                        <m:t>=20000</m:t>
                      </m:r>
                      <m:f>
                        <m:f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2400" i="1">
                                  <a:latin typeface="Cambria Math"/>
                                </a:rPr>
                                <m:t>(1+</m:t>
                              </m:r>
                              <m:r>
                                <a:rPr lang="cs-CZ" sz="2400" b="0" i="1" smtClean="0">
                                  <a:latin typeface="Cambria Math"/>
                                </a:rPr>
                                <m:t>0,05</m:t>
                              </m:r>
                              <m:r>
                                <a:rPr lang="cs-CZ" sz="2400" i="1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cs-CZ" sz="2400" b="0" i="1" smtClean="0">
                                  <a:latin typeface="Cambria Math"/>
                                </a:rPr>
                                <m:t>5</m:t>
                              </m:r>
                            </m:sup>
                          </m:sSup>
                          <m:r>
                            <a:rPr lang="cs-CZ" sz="2400" i="1">
                              <a:latin typeface="Cambria Math"/>
                            </a:rPr>
                            <m:t>−1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/>
                            </a:rPr>
                            <m:t>0,05</m:t>
                          </m:r>
                        </m:den>
                      </m:f>
                      <m:r>
                        <a:rPr lang="cs-CZ" sz="2400">
                          <a:latin typeface="Cambria Math"/>
                        </a:rPr>
                        <m:t>=</m:t>
                      </m:r>
                      <m:r>
                        <a:rPr lang="cs-CZ" sz="2400" i="1">
                          <a:latin typeface="Cambria Math"/>
                        </a:rPr>
                        <m:t>110512, 60</m:t>
                      </m:r>
                      <m:r>
                        <a:rPr lang="cs-CZ" sz="2400">
                          <a:latin typeface="Cambria Math"/>
                        </a:rPr>
                        <m:t>(</m:t>
                      </m:r>
                      <m:r>
                        <m:rPr>
                          <m:sty m:val="p"/>
                        </m:rPr>
                        <a:rPr lang="cs-CZ" sz="2400">
                          <a:latin typeface="Cambria Math"/>
                        </a:rPr>
                        <m:t>K</m:t>
                      </m:r>
                      <m:r>
                        <a:rPr lang="cs-CZ" sz="2400">
                          <a:latin typeface="Cambria Math"/>
                        </a:rPr>
                        <m:t>č)</m:t>
                      </m:r>
                    </m:oMath>
                  </m:oMathPara>
                </a14:m>
                <a:endParaRPr lang="cs-CZ" sz="2400" dirty="0"/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endParaRPr lang="cs-CZ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467544" y="548680"/>
                <a:ext cx="7992888" cy="5688632"/>
              </a:xfrm>
              <a:blipFill>
                <a:blip r:embed="rId2"/>
                <a:stretch>
                  <a:fillRect l="-763" t="-1822" r="-14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132760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95536" y="692696"/>
            <a:ext cx="8424936" cy="5832648"/>
          </a:xfrm>
        </p:spPr>
        <p:txBody>
          <a:bodyPr/>
          <a:lstStyle/>
          <a:p>
            <a:pPr marL="0" lvl="0" indent="0" algn="ctr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r>
              <a:rPr lang="cs-CZ" altLang="cs-CZ" sz="32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7.5 Kombinace krátkodobého a dlouhodobého předlhůtního spoření</a:t>
            </a:r>
          </a:p>
          <a:p>
            <a:pPr marL="0" lvl="0" indent="0" algn="ctr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200" b="1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Předpoklady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777240" lvl="1" indent="-4572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30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vždy </a:t>
            </a:r>
            <a:r>
              <a:rPr lang="cs-CZ" altLang="cs-CZ" sz="30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 začátku každé </a:t>
            </a:r>
            <a:r>
              <a:rPr lang="cs-CZ" altLang="cs-CZ" sz="3000" b="1" i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altLang="cs-CZ" sz="30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altLang="cs-CZ" sz="3000" b="1" kern="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tiny</a:t>
            </a:r>
            <a:r>
              <a:rPr lang="cs-CZ" altLang="cs-CZ" sz="30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roku </a:t>
            </a:r>
            <a:r>
              <a:rPr lang="cs-CZ" altLang="cs-CZ" sz="30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ukládáme částku ve výši </a:t>
            </a:r>
            <a:r>
              <a:rPr lang="cs-CZ" altLang="cs-CZ" sz="3000" b="1" i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cs-CZ" altLang="cs-CZ" sz="30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Kč</a:t>
            </a:r>
            <a:r>
              <a:rPr lang="cs-CZ" altLang="cs-CZ" sz="30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altLang="cs-CZ" sz="3000" b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po dobu </a:t>
            </a:r>
            <a:r>
              <a:rPr lang="cs-CZ" altLang="cs-CZ" sz="3000" b="1" i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altLang="cs-CZ" sz="3000" b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let</a:t>
            </a:r>
            <a:r>
              <a:rPr lang="cs-CZ" altLang="cs-CZ" sz="30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777240" lvl="1" indent="-4572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3000" b="1" i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altLang="cs-CZ" sz="30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cs-CZ" altLang="cs-CZ" sz="30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roční úroková sazba </a:t>
            </a:r>
            <a:r>
              <a:rPr lang="cs-CZ" altLang="cs-CZ" sz="30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vyjádřena jako desetinné číslo,</a:t>
            </a:r>
          </a:p>
          <a:p>
            <a:pPr marL="777240" lvl="1" indent="-4572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30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úrokové období </a:t>
            </a:r>
            <a:r>
              <a:rPr lang="cs-CZ" altLang="cs-CZ" sz="30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je </a:t>
            </a:r>
            <a:r>
              <a:rPr lang="cs-CZ" altLang="cs-CZ" sz="30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rok</a:t>
            </a:r>
            <a:r>
              <a:rPr lang="cs-CZ" altLang="cs-CZ" sz="30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777240" lvl="1" indent="-4572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endParaRPr lang="cs-CZ" altLang="cs-CZ" sz="30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777240" lvl="1" indent="-4572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3817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23528" y="332656"/>
            <a:ext cx="8568952" cy="6048672"/>
          </a:xfrm>
        </p:spPr>
        <p:txBody>
          <a:bodyPr>
            <a:normAutofit fontScale="77500" lnSpcReduction="20000"/>
          </a:bodyPr>
          <a:lstStyle/>
          <a:p>
            <a:pPr marL="342900" lvl="0" indent="-34290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kern="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Rozlišujeme několik </a:t>
            </a:r>
            <a:r>
              <a:rPr lang="cs-CZ" altLang="cs-CZ" sz="3200" b="1" kern="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typů spoření</a:t>
            </a:r>
            <a:r>
              <a:rPr lang="cs-CZ" altLang="cs-CZ" sz="3200" kern="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777240" lvl="1" indent="-45720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30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Krátkodobé</a:t>
            </a:r>
            <a:r>
              <a:rPr lang="cs-CZ" altLang="cs-CZ" sz="3000" kern="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altLang="cs-CZ" sz="3000" b="1" kern="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doba tohoto spoření nepřesáhne jedno úrokové období</a:t>
            </a:r>
            <a:r>
              <a:rPr lang="cs-CZ" altLang="cs-CZ" sz="3000" kern="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Úroky jsou připisovány na konci doby spoření. Jednotlivé složky jsou úročeny na základě </a:t>
            </a:r>
            <a:r>
              <a:rPr lang="cs-CZ" altLang="cs-CZ" sz="3000" b="1" kern="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jednoduchého úročení</a:t>
            </a:r>
            <a:r>
              <a:rPr lang="cs-CZ" altLang="cs-CZ" sz="3000" kern="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20040" lvl="1" indent="0" fontAlgn="base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r>
              <a:rPr lang="cs-CZ" altLang="cs-CZ" sz="3000" kern="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777240" lvl="1" indent="-45720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30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Dlouhodobé</a:t>
            </a:r>
            <a:r>
              <a:rPr lang="cs-CZ" altLang="cs-CZ" sz="3000" kern="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altLang="cs-CZ" sz="3000" b="1" kern="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doba spoření bude delší než jedno (obvykle roční) úrokové období</a:t>
            </a:r>
            <a:r>
              <a:rPr lang="cs-CZ" altLang="cs-CZ" sz="3000" kern="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V rámci jednoho úrokového období spoříme pouze jednou. Úroky se připisují na konci každého úrokového období k naspořené částce a dále se s touto částkou úročí. </a:t>
            </a:r>
          </a:p>
          <a:p>
            <a:pPr marL="320040" lvl="1" indent="0" fontAlgn="base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r>
              <a:rPr lang="cs-CZ" altLang="cs-CZ" sz="3000" kern="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777240" lvl="1" indent="-45720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30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Kombinované</a:t>
            </a:r>
            <a:r>
              <a:rPr lang="cs-CZ" altLang="cs-CZ" sz="3000" kern="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– je </a:t>
            </a:r>
            <a:r>
              <a:rPr lang="cs-CZ" altLang="cs-CZ" sz="3000" b="1" kern="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kombinací krátkodobého a dlouhodobého spoření.</a:t>
            </a:r>
            <a:endParaRPr lang="cs-CZ" altLang="cs-CZ" sz="3000" kern="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777240" lvl="1" indent="-45720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endParaRPr lang="cs-CZ" altLang="cs-CZ" sz="3000" kern="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777240" lvl="1" indent="-45720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3000" b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Předlhůtní</a:t>
            </a:r>
            <a:r>
              <a:rPr lang="cs-CZ" altLang="cs-CZ" sz="3000" kern="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– danou částku ukládáme na počátku pravidelného časového intervalu</a:t>
            </a:r>
          </a:p>
          <a:p>
            <a:pPr marL="777240" lvl="1" indent="-45720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3000" b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Polhůtní </a:t>
            </a:r>
            <a:r>
              <a:rPr lang="cs-CZ" altLang="cs-CZ" sz="3000" kern="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– danou částku ukládáme na konci pravidelného časového intervalu</a:t>
            </a:r>
          </a:p>
        </p:txBody>
      </p:sp>
    </p:spTree>
    <p:extLst>
      <p:ext uri="{BB962C8B-B14F-4D97-AF65-F5344CB8AC3E}">
        <p14:creationId xmlns:p14="http://schemas.microsoft.com/office/powerpoint/2010/main" val="37698182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467544" y="1052736"/>
                <a:ext cx="7992888" cy="5184576"/>
              </a:xfrm>
            </p:spPr>
            <p:txBody>
              <a:bodyPr/>
              <a:lstStyle/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r>
                  <a:rPr lang="cs-CZ" sz="32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 případě, že spoříme takto počátkem každé </a:t>
                </a:r>
                <a:r>
                  <a:rPr lang="cs-CZ" sz="3200" i="1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cs-CZ" sz="32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  <a:r>
                  <a:rPr lang="cs-CZ" sz="3200" kern="0" dirty="0" err="1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tiny</a:t>
                </a:r>
                <a:r>
                  <a:rPr lang="cs-CZ" sz="32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roku částku  </a:t>
                </a:r>
                <a:r>
                  <a:rPr lang="cs-CZ" sz="3200" i="1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 </a:t>
                </a:r>
                <a:r>
                  <a:rPr lang="cs-CZ" sz="32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Kč po dobu </a:t>
                </a:r>
                <a:r>
                  <a:rPr lang="cs-CZ" sz="3200" i="1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cs-CZ" sz="32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let, bude mít </a:t>
                </a:r>
                <a:r>
                  <a:rPr lang="cs-CZ" sz="3200" b="1" kern="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naspořená částka za </a:t>
                </a:r>
                <a:r>
                  <a:rPr lang="cs-CZ" sz="3200" b="1" i="1" kern="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cs-CZ" sz="3200" b="1" kern="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let </a:t>
                </a:r>
                <a:r>
                  <a:rPr lang="cs-CZ" sz="32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tvar</a:t>
                </a: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endParaRPr lang="cs-CZ" sz="2800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 algn="ctr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14:m>
                  <m:oMath xmlns:m="http://schemas.openxmlformats.org/officeDocument/2006/math">
                    <m:r>
                      <a:rPr lang="cs-CZ" sz="2800" b="0" i="1" smtClean="0">
                        <a:latin typeface="Cambria Math"/>
                      </a:rPr>
                      <m:t>𝑆</m:t>
                    </m:r>
                    <m:r>
                      <a:rPr lang="cs-CZ" sz="2800" b="0" i="1" smtClean="0">
                        <a:latin typeface="Cambria Math"/>
                      </a:rPr>
                      <m:t>=</m:t>
                    </m:r>
                    <m:r>
                      <a:rPr lang="cs-CZ" sz="2800" b="0" i="1" smtClean="0">
                        <a:latin typeface="Cambria Math"/>
                      </a:rPr>
                      <m:t>𝑚𝑥</m:t>
                    </m:r>
                    <m:d>
                      <m:dPr>
                        <m:ctrlPr>
                          <a:rPr lang="cs-CZ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800" b="0" i="1" smtClean="0">
                            <a:latin typeface="Cambria Math"/>
                          </a:rPr>
                          <m:t>1+</m:t>
                        </m:r>
                        <m:f>
                          <m:fPr>
                            <m:ctrlPr>
                              <a:rPr lang="cs-CZ" sz="28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sz="2800" b="0" i="1" smtClean="0">
                                <a:latin typeface="Cambria Math"/>
                              </a:rPr>
                              <m:t>𝑚</m:t>
                            </m:r>
                            <m:r>
                              <a:rPr lang="cs-CZ" sz="2800" b="0" i="1" smtClean="0">
                                <a:latin typeface="Cambria Math"/>
                              </a:rPr>
                              <m:t>+1</m:t>
                            </m:r>
                          </m:num>
                          <m:den>
                            <m:r>
                              <a:rPr lang="cs-CZ" sz="2800" b="0" i="1" smtClean="0">
                                <a:latin typeface="Cambria Math"/>
                              </a:rPr>
                              <m:t>2</m:t>
                            </m:r>
                            <m:r>
                              <a:rPr lang="cs-CZ" sz="2800" b="0" i="1" smtClean="0">
                                <a:latin typeface="Cambria Math"/>
                              </a:rPr>
                              <m:t>𝑚</m:t>
                            </m:r>
                          </m:den>
                        </m:f>
                        <m:r>
                          <a:rPr lang="cs-CZ" sz="2800" b="0" i="1" smtClean="0">
                            <a:latin typeface="Cambria Math"/>
                          </a:rPr>
                          <m:t>𝑖</m:t>
                        </m:r>
                      </m:e>
                    </m:d>
                    <m:f>
                      <m:fPr>
                        <m:ctrlPr>
                          <a:rPr lang="cs-CZ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cs-CZ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cs-CZ" sz="2800" b="0" i="1" smtClean="0">
                                <a:latin typeface="Cambria Math"/>
                              </a:rPr>
                              <m:t>(1+</m:t>
                            </m:r>
                            <m:r>
                              <a:rPr lang="cs-CZ" sz="2800" b="0" i="1" smtClean="0">
                                <a:latin typeface="Cambria Math"/>
                              </a:rPr>
                              <m:t>𝑖</m:t>
                            </m:r>
                            <m:r>
                              <a:rPr lang="cs-CZ" sz="2800" b="0" i="1" smtClean="0">
                                <a:latin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cs-CZ" sz="2800" b="0" i="1" smtClean="0">
                                <a:latin typeface="Cambria Math"/>
                              </a:rPr>
                              <m:t>𝑛</m:t>
                            </m:r>
                          </m:sup>
                        </m:sSup>
                        <m:r>
                          <a:rPr lang="cs-CZ" sz="2800" b="0" i="1" smtClean="0">
                            <a:latin typeface="Cambria Math"/>
                          </a:rPr>
                          <m:t>−1</m:t>
                        </m:r>
                      </m:num>
                      <m:den>
                        <m:r>
                          <a:rPr lang="cs-CZ" sz="2800" b="0" i="1" smtClean="0">
                            <a:latin typeface="Cambria Math"/>
                          </a:rPr>
                          <m:t>𝑖</m:t>
                        </m:r>
                      </m:den>
                    </m:f>
                  </m:oMath>
                </a14:m>
                <a:r>
                  <a:rPr lang="cs-CZ" sz="2800" dirty="0"/>
                  <a:t>.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467544" y="1052736"/>
                <a:ext cx="7992888" cy="5184576"/>
              </a:xfrm>
              <a:blipFill rotWithShape="1">
                <a:blip r:embed="rId2"/>
                <a:stretch>
                  <a:fillRect l="-1068" t="-1647" r="-160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779518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548680"/>
            <a:ext cx="7992888" cy="5688632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sz="28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</a:t>
            </a:r>
            <a:r>
              <a:rPr 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Kolik naspoříme za 5 let, ukládáme-li pravidelně počátkem každého čtvrtletí částku 5000 Kč při roční úrokové míře 5%? Úroky jsou připisovány vždy na konci roku.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62724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467544" y="548680"/>
                <a:ext cx="7992888" cy="5688632"/>
              </a:xfrm>
            </p:spPr>
            <p:txBody>
              <a:bodyPr>
                <a:normAutofit fontScale="92500" lnSpcReduction="20000"/>
              </a:bodyPr>
              <a:lstStyle/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r>
                  <a:rPr lang="cs-CZ" sz="2800" b="1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Příklad</a:t>
                </a:r>
                <a:r>
                  <a:rPr lang="cs-CZ" sz="28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Kolik naspoříme za 5 let, ukládáme-li pravidelně počátkem každého čtvrtletí částku 5000 Kč při roční úrokové míře 5%? Úroky jsou připisovány vždy na konci roku.</a:t>
                </a: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endParaRPr lang="cs-CZ" sz="2800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r>
                  <a:rPr lang="cs-CZ" sz="28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Řešení: Jedná se o kombinaci dlouhodobého a krátkodobého předlhůtního spoření, použijeme proto vzorec</a:t>
                </a:r>
              </a:p>
              <a:p>
                <a:pPr marL="0" lvl="0" indent="0" algn="ctr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i="1">
                          <a:latin typeface="Cambria Math"/>
                        </a:rPr>
                        <m:t>𝑆</m:t>
                      </m:r>
                      <m:r>
                        <a:rPr lang="cs-CZ" sz="2400" i="1">
                          <a:latin typeface="Cambria Math"/>
                        </a:rPr>
                        <m:t>=</m:t>
                      </m:r>
                      <m:r>
                        <a:rPr lang="cs-CZ" sz="2400" i="1">
                          <a:latin typeface="Cambria Math"/>
                        </a:rPr>
                        <m:t>𝑚𝑥</m:t>
                      </m:r>
                      <m:d>
                        <m:d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400" i="1">
                              <a:latin typeface="Cambria Math"/>
                            </a:rPr>
                            <m:t>1+</m:t>
                          </m:r>
                          <m:f>
                            <m:fPr>
                              <m:ctrlPr>
                                <a:rPr lang="cs-CZ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2400" i="1">
                                  <a:latin typeface="Cambria Math"/>
                                </a:rPr>
                                <m:t>𝑚</m:t>
                              </m:r>
                              <m:r>
                                <a:rPr lang="cs-CZ" sz="2400" i="1">
                                  <a:latin typeface="Cambria Math"/>
                                </a:rPr>
                                <m:t>+1</m:t>
                              </m:r>
                            </m:num>
                            <m:den>
                              <m:r>
                                <a:rPr lang="cs-CZ" sz="24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cs-CZ" sz="2400" i="1">
                                  <a:latin typeface="Cambria Math"/>
                                </a:rPr>
                                <m:t>𝑚</m:t>
                              </m:r>
                            </m:den>
                          </m:f>
                          <m:r>
                            <a:rPr lang="cs-CZ" sz="2400" i="1">
                              <a:latin typeface="Cambria Math"/>
                            </a:rPr>
                            <m:t>𝑖</m:t>
                          </m:r>
                        </m:e>
                      </m:d>
                      <m:f>
                        <m:f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2400" i="1">
                                  <a:latin typeface="Cambria Math"/>
                                </a:rPr>
                                <m:t>(1+</m:t>
                              </m:r>
                              <m:r>
                                <a:rPr lang="cs-CZ" sz="2400" i="1">
                                  <a:latin typeface="Cambria Math"/>
                                </a:rPr>
                                <m:t>𝑖</m:t>
                              </m:r>
                              <m:r>
                                <a:rPr lang="cs-CZ" sz="2400" i="1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cs-CZ" sz="2400" i="1">
                                  <a:latin typeface="Cambria Math"/>
                                </a:rPr>
                                <m:t>𝑛</m:t>
                              </m:r>
                            </m:sup>
                          </m:sSup>
                          <m:r>
                            <a:rPr lang="cs-CZ" sz="2400" i="1">
                              <a:latin typeface="Cambria Math"/>
                            </a:rPr>
                            <m:t>−1</m:t>
                          </m:r>
                        </m:num>
                        <m:den>
                          <m:r>
                            <a:rPr lang="cs-CZ" sz="2400" i="1">
                              <a:latin typeface="Cambria Math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cs-CZ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r>
                  <a:rPr lang="cs-CZ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pro </a:t>
                </a:r>
                <a:r>
                  <a:rPr lang="cs-CZ" sz="2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 </a:t>
                </a:r>
                <a:r>
                  <a:rPr lang="cs-CZ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5, </a:t>
                </a:r>
                <a:r>
                  <a:rPr lang="cs-CZ" sz="2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cs-CZ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4 a </a:t>
                </a:r>
                <a:r>
                  <a:rPr lang="cs-CZ" sz="2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 </a:t>
                </a:r>
                <a:r>
                  <a:rPr lang="cs-CZ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5000.</a:t>
                </a: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endParaRPr lang="cs-CZ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i="1">
                          <a:latin typeface="Cambria Math"/>
                        </a:rPr>
                        <m:t>𝑆</m:t>
                      </m:r>
                      <m:r>
                        <a:rPr lang="cs-CZ" sz="2400" i="1">
                          <a:latin typeface="Cambria Math"/>
                        </a:rPr>
                        <m:t>=4∙5000</m:t>
                      </m:r>
                      <m:d>
                        <m:d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400" i="1">
                              <a:latin typeface="Cambria Math"/>
                            </a:rPr>
                            <m:t>1+</m:t>
                          </m:r>
                          <m:f>
                            <m:fPr>
                              <m:ctrlPr>
                                <a:rPr lang="cs-CZ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2400" b="0" i="1" smtClean="0">
                                  <a:latin typeface="Cambria Math"/>
                                </a:rPr>
                                <m:t>4</m:t>
                              </m:r>
                              <m:r>
                                <a:rPr lang="cs-CZ" sz="2400" i="1">
                                  <a:latin typeface="Cambria Math"/>
                                </a:rPr>
                                <m:t>+1</m:t>
                              </m:r>
                            </m:num>
                            <m:den>
                              <m:r>
                                <a:rPr lang="cs-CZ" sz="24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cs-CZ" sz="2400" i="1" smtClean="0">
                                  <a:latin typeface="Cambria Math"/>
                                  <a:ea typeface="Cambria Math"/>
                                </a:rPr>
                                <m:t>∙</m:t>
                              </m:r>
                              <m:r>
                                <a:rPr lang="cs-CZ" sz="2400" b="0" i="1" smtClean="0">
                                  <a:latin typeface="Cambria Math"/>
                                  <a:ea typeface="Cambria Math"/>
                                </a:rPr>
                                <m:t>4</m:t>
                              </m:r>
                            </m:den>
                          </m:f>
                          <m:r>
                            <a:rPr lang="cs-CZ" sz="2400" b="0" i="1" smtClean="0">
                              <a:latin typeface="Cambria Math"/>
                            </a:rPr>
                            <m:t>0,05</m:t>
                          </m:r>
                        </m:e>
                      </m:d>
                      <m:f>
                        <m:f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2400" i="1">
                                  <a:latin typeface="Cambria Math"/>
                                </a:rPr>
                                <m:t>(1+</m:t>
                              </m:r>
                              <m:r>
                                <a:rPr lang="cs-CZ" sz="2400" b="0" i="1" smtClean="0">
                                  <a:latin typeface="Cambria Math"/>
                                </a:rPr>
                                <m:t>0,05</m:t>
                              </m:r>
                              <m:r>
                                <a:rPr lang="cs-CZ" sz="2400" i="1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cs-CZ" sz="2400" b="0" i="1" smtClean="0">
                                  <a:latin typeface="Cambria Math"/>
                                </a:rPr>
                                <m:t>5</m:t>
                              </m:r>
                            </m:sup>
                          </m:sSup>
                          <m:r>
                            <a:rPr lang="cs-CZ" sz="2400" i="1">
                              <a:latin typeface="Cambria Math"/>
                            </a:rPr>
                            <m:t>−1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/>
                            </a:rPr>
                            <m:t>0,05</m:t>
                          </m:r>
                        </m:den>
                      </m:f>
                    </m:oMath>
                  </m:oMathPara>
                </a14:m>
                <a:endParaRPr lang="cs-CZ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>
                          <a:latin typeface="Cambria Math"/>
                        </a:rPr>
                        <m:t>=</m:t>
                      </m:r>
                      <m:r>
                        <a:rPr lang="cs-CZ" sz="2400" i="1">
                          <a:latin typeface="Cambria Math"/>
                        </a:rPr>
                        <m:t>113966, 10</m:t>
                      </m:r>
                      <m:r>
                        <a:rPr lang="cs-CZ" sz="2400">
                          <a:latin typeface="Cambria Math"/>
                        </a:rPr>
                        <m:t>(</m:t>
                      </m:r>
                      <m:r>
                        <m:rPr>
                          <m:sty m:val="p"/>
                        </m:rPr>
                        <a:rPr lang="cs-CZ" sz="2400">
                          <a:latin typeface="Cambria Math"/>
                        </a:rPr>
                        <m:t>K</m:t>
                      </m:r>
                      <m:r>
                        <a:rPr lang="cs-CZ" sz="2400">
                          <a:latin typeface="Cambria Math"/>
                        </a:rPr>
                        <m:t>č)</m:t>
                      </m:r>
                    </m:oMath>
                  </m:oMathPara>
                </a14:m>
                <a:endParaRPr lang="cs-CZ" sz="2400" dirty="0"/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endParaRPr lang="cs-CZ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467544" y="548680"/>
                <a:ext cx="7992888" cy="5688632"/>
              </a:xfrm>
              <a:blipFill>
                <a:blip r:embed="rId2"/>
                <a:stretch>
                  <a:fillRect l="-686" t="-23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249774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95536" y="692696"/>
            <a:ext cx="8424936" cy="5832648"/>
          </a:xfrm>
        </p:spPr>
        <p:txBody>
          <a:bodyPr/>
          <a:lstStyle/>
          <a:p>
            <a:pPr marL="0" lvl="0" indent="0" algn="ctr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r>
              <a:rPr lang="cs-CZ" altLang="cs-CZ" sz="32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7.6 Kombinace krátkodobého a dlouhodobého polhůtního spoření</a:t>
            </a:r>
          </a:p>
          <a:p>
            <a:pPr marL="0" lvl="0" indent="0" algn="ctr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200" b="1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Předpoklady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777240" lvl="1" indent="-4572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30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vždy </a:t>
            </a:r>
            <a:r>
              <a:rPr lang="cs-CZ" altLang="cs-CZ" sz="30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 </a:t>
            </a:r>
            <a:r>
              <a:rPr lang="cs-CZ" altLang="cs-CZ" sz="3000" b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konci</a:t>
            </a:r>
            <a:r>
              <a:rPr lang="cs-CZ" altLang="cs-CZ" sz="30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každé </a:t>
            </a:r>
            <a:r>
              <a:rPr lang="cs-CZ" altLang="cs-CZ" sz="3000" b="1" i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altLang="cs-CZ" sz="30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altLang="cs-CZ" sz="3000" b="1" kern="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tiny</a:t>
            </a:r>
            <a:r>
              <a:rPr lang="cs-CZ" altLang="cs-CZ" sz="30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roku </a:t>
            </a:r>
            <a:r>
              <a:rPr lang="cs-CZ" altLang="cs-CZ" sz="30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ukládáme částku ve výši </a:t>
            </a:r>
            <a:r>
              <a:rPr lang="cs-CZ" altLang="cs-CZ" sz="3000" b="1" i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cs-CZ" altLang="cs-CZ" sz="30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Kč</a:t>
            </a:r>
            <a:r>
              <a:rPr lang="cs-CZ" altLang="cs-CZ" sz="30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altLang="cs-CZ" sz="3000" b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po dobu </a:t>
            </a:r>
            <a:r>
              <a:rPr lang="cs-CZ" altLang="cs-CZ" sz="3000" b="1" i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altLang="cs-CZ" sz="3000" b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let</a:t>
            </a:r>
            <a:r>
              <a:rPr lang="cs-CZ" altLang="cs-CZ" sz="30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777240" lvl="1" indent="-4572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3000" b="1" i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altLang="cs-CZ" sz="30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cs-CZ" altLang="cs-CZ" sz="30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roční úroková sazba </a:t>
            </a:r>
            <a:r>
              <a:rPr lang="cs-CZ" altLang="cs-CZ" sz="30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vyjádřena jako desetinné číslo,</a:t>
            </a:r>
          </a:p>
          <a:p>
            <a:pPr marL="777240" lvl="1" indent="-4572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30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úrokové období </a:t>
            </a:r>
            <a:r>
              <a:rPr lang="cs-CZ" altLang="cs-CZ" sz="30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je </a:t>
            </a:r>
            <a:r>
              <a:rPr lang="cs-CZ" altLang="cs-CZ" sz="30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rok</a:t>
            </a:r>
            <a:r>
              <a:rPr lang="cs-CZ" altLang="cs-CZ" sz="30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777240" lvl="1" indent="-4572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endParaRPr lang="cs-CZ" altLang="cs-CZ" sz="30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777240" lvl="1" indent="-4572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70839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467544" y="1052736"/>
                <a:ext cx="7992888" cy="5184576"/>
              </a:xfrm>
            </p:spPr>
            <p:txBody>
              <a:bodyPr/>
              <a:lstStyle/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r>
                  <a:rPr lang="cs-CZ" sz="32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 případě, že spoříme takto koncem každé </a:t>
                </a:r>
                <a:r>
                  <a:rPr lang="cs-CZ" sz="3200" i="1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cs-CZ" sz="32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  <a:r>
                  <a:rPr lang="cs-CZ" sz="3200" kern="0" dirty="0" err="1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tiny</a:t>
                </a:r>
                <a:r>
                  <a:rPr lang="cs-CZ" sz="32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roku částku  </a:t>
                </a:r>
                <a:r>
                  <a:rPr lang="cs-CZ" sz="3200" i="1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 </a:t>
                </a:r>
                <a:r>
                  <a:rPr lang="cs-CZ" sz="32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Kč po dobu </a:t>
                </a:r>
                <a:r>
                  <a:rPr lang="cs-CZ" sz="3200" i="1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cs-CZ" sz="32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let, bude mít </a:t>
                </a:r>
                <a:r>
                  <a:rPr lang="cs-CZ" sz="3200" b="1" kern="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naspořená částka za </a:t>
                </a:r>
                <a:r>
                  <a:rPr lang="cs-CZ" sz="3200" b="1" i="1" kern="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cs-CZ" sz="3200" b="1" kern="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let </a:t>
                </a:r>
                <a:r>
                  <a:rPr lang="cs-CZ" sz="32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tvar</a:t>
                </a: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endParaRPr lang="cs-CZ" sz="2800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 algn="ctr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14:m>
                  <m:oMath xmlns:m="http://schemas.openxmlformats.org/officeDocument/2006/math">
                    <m:r>
                      <a:rPr lang="cs-CZ" sz="2800" b="0" i="1" smtClean="0">
                        <a:latin typeface="Cambria Math"/>
                      </a:rPr>
                      <m:t>𝑆</m:t>
                    </m:r>
                    <m:r>
                      <a:rPr lang="cs-CZ" sz="2800" b="0" i="1" smtClean="0">
                        <a:latin typeface="Cambria Math"/>
                      </a:rPr>
                      <m:t>=</m:t>
                    </m:r>
                    <m:r>
                      <a:rPr lang="cs-CZ" sz="2800" b="0" i="1" smtClean="0">
                        <a:latin typeface="Cambria Math"/>
                      </a:rPr>
                      <m:t>𝑚𝑥</m:t>
                    </m:r>
                    <m:d>
                      <m:dPr>
                        <m:ctrlPr>
                          <a:rPr lang="cs-CZ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800" b="0" i="1" smtClean="0">
                            <a:latin typeface="Cambria Math"/>
                          </a:rPr>
                          <m:t>1+</m:t>
                        </m:r>
                        <m:f>
                          <m:fPr>
                            <m:ctrlPr>
                              <a:rPr lang="cs-CZ" sz="28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sz="2800" b="0" i="1" smtClean="0">
                                <a:latin typeface="Cambria Math"/>
                              </a:rPr>
                              <m:t>𝑚</m:t>
                            </m:r>
                            <m:r>
                              <a:rPr lang="cs-CZ" sz="2800" b="0" i="1" smtClean="0">
                                <a:latin typeface="Cambria Math"/>
                              </a:rPr>
                              <m:t>−1</m:t>
                            </m:r>
                          </m:num>
                          <m:den>
                            <m:r>
                              <a:rPr lang="cs-CZ" sz="2800" b="0" i="1" smtClean="0">
                                <a:latin typeface="Cambria Math"/>
                              </a:rPr>
                              <m:t>2</m:t>
                            </m:r>
                            <m:r>
                              <a:rPr lang="cs-CZ" sz="2800" b="0" i="1" smtClean="0">
                                <a:latin typeface="Cambria Math"/>
                              </a:rPr>
                              <m:t>𝑚</m:t>
                            </m:r>
                          </m:den>
                        </m:f>
                        <m:r>
                          <a:rPr lang="cs-CZ" sz="2800" b="0" i="1" smtClean="0">
                            <a:latin typeface="Cambria Math"/>
                          </a:rPr>
                          <m:t>𝑖</m:t>
                        </m:r>
                      </m:e>
                    </m:d>
                    <m:f>
                      <m:fPr>
                        <m:ctrlPr>
                          <a:rPr lang="cs-CZ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cs-CZ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cs-CZ" sz="2800" b="0" i="1" smtClean="0">
                                <a:latin typeface="Cambria Math"/>
                              </a:rPr>
                              <m:t>(1+</m:t>
                            </m:r>
                            <m:r>
                              <a:rPr lang="cs-CZ" sz="2800" b="0" i="1" smtClean="0">
                                <a:latin typeface="Cambria Math"/>
                              </a:rPr>
                              <m:t>𝑖</m:t>
                            </m:r>
                            <m:r>
                              <a:rPr lang="cs-CZ" sz="2800" b="0" i="1" smtClean="0">
                                <a:latin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cs-CZ" sz="2800" b="0" i="1" smtClean="0">
                                <a:latin typeface="Cambria Math"/>
                              </a:rPr>
                              <m:t>𝑛</m:t>
                            </m:r>
                          </m:sup>
                        </m:sSup>
                        <m:r>
                          <a:rPr lang="cs-CZ" sz="2800" b="0" i="1" smtClean="0">
                            <a:latin typeface="Cambria Math"/>
                          </a:rPr>
                          <m:t>−1</m:t>
                        </m:r>
                      </m:num>
                      <m:den>
                        <m:r>
                          <a:rPr lang="cs-CZ" sz="2800" b="0" i="1" smtClean="0">
                            <a:latin typeface="Cambria Math"/>
                          </a:rPr>
                          <m:t>𝑖</m:t>
                        </m:r>
                      </m:den>
                    </m:f>
                  </m:oMath>
                </a14:m>
                <a:r>
                  <a:rPr lang="cs-CZ" sz="2800" dirty="0"/>
                  <a:t>.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467544" y="1052736"/>
                <a:ext cx="7992888" cy="5184576"/>
              </a:xfrm>
              <a:blipFill rotWithShape="1">
                <a:blip r:embed="rId2"/>
                <a:stretch>
                  <a:fillRect l="-1068" t="-1647" r="-160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210819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548680"/>
            <a:ext cx="7992888" cy="5688632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sz="28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</a:t>
            </a:r>
            <a:r>
              <a:rPr 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Kolik naspoříme za 5 let, ukládáme-li pravidelně </a:t>
            </a:r>
            <a:r>
              <a:rPr lang="cs-CZ" sz="28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koncem</a:t>
            </a:r>
            <a:r>
              <a:rPr 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každého čtvrtletí částku 5000 Kč při roční úrokové míře 5%? Úroky jsou připisovány vždy na konci roku.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15573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467544" y="548680"/>
                <a:ext cx="7992888" cy="5688632"/>
              </a:xfrm>
            </p:spPr>
            <p:txBody>
              <a:bodyPr>
                <a:normAutofit fontScale="92500" lnSpcReduction="20000"/>
              </a:bodyPr>
              <a:lstStyle/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r>
                  <a:rPr lang="cs-CZ" sz="2800" b="1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Příklad</a:t>
                </a:r>
                <a:r>
                  <a:rPr lang="cs-CZ" sz="28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Kolik naspoříme za 5 let, ukládáme-li pravidelně </a:t>
                </a:r>
                <a:r>
                  <a:rPr lang="cs-CZ" sz="2800" b="1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koncem</a:t>
                </a:r>
                <a:r>
                  <a:rPr lang="cs-CZ" sz="28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každého čtvrtletí částku 5000 Kč při roční úrokové míře 5%? Úroky jsou připisovány vždy na konci roku.</a:t>
                </a: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endParaRPr lang="cs-CZ" sz="2800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r>
                  <a:rPr lang="cs-CZ" sz="28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Řešení: Jedná se o kombinaci dlouhodobého a krátkodobého polhůtního spoření, použijeme proto vzorec</a:t>
                </a:r>
              </a:p>
              <a:p>
                <a:pPr marL="0" lvl="0" indent="0" algn="ctr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i="1">
                          <a:latin typeface="Cambria Math"/>
                        </a:rPr>
                        <m:t>𝑆</m:t>
                      </m:r>
                      <m:r>
                        <a:rPr lang="cs-CZ" sz="2400" i="1">
                          <a:latin typeface="Cambria Math"/>
                        </a:rPr>
                        <m:t>=</m:t>
                      </m:r>
                      <m:r>
                        <a:rPr lang="cs-CZ" sz="2400" i="1">
                          <a:latin typeface="Cambria Math"/>
                        </a:rPr>
                        <m:t>𝑚𝑥</m:t>
                      </m:r>
                      <m:d>
                        <m:d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400" i="1">
                              <a:latin typeface="Cambria Math"/>
                            </a:rPr>
                            <m:t>1+</m:t>
                          </m:r>
                          <m:f>
                            <m:fPr>
                              <m:ctrlPr>
                                <a:rPr lang="cs-CZ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2400" i="1">
                                  <a:latin typeface="Cambria Math"/>
                                </a:rPr>
                                <m:t>𝑚</m:t>
                              </m:r>
                              <m:r>
                                <a:rPr lang="cs-CZ" sz="2400" i="1">
                                  <a:latin typeface="Cambria Math"/>
                                </a:rPr>
                                <m:t>−1</m:t>
                              </m:r>
                            </m:num>
                            <m:den>
                              <m:r>
                                <a:rPr lang="cs-CZ" sz="24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cs-CZ" sz="2400" i="1">
                                  <a:latin typeface="Cambria Math"/>
                                </a:rPr>
                                <m:t>𝑚</m:t>
                              </m:r>
                            </m:den>
                          </m:f>
                          <m:r>
                            <a:rPr lang="cs-CZ" sz="2400" i="1">
                              <a:latin typeface="Cambria Math"/>
                            </a:rPr>
                            <m:t>𝑖</m:t>
                          </m:r>
                        </m:e>
                      </m:d>
                      <m:f>
                        <m:f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2400" i="1">
                                  <a:latin typeface="Cambria Math"/>
                                </a:rPr>
                                <m:t>(1+</m:t>
                              </m:r>
                              <m:r>
                                <a:rPr lang="cs-CZ" sz="2400" i="1">
                                  <a:latin typeface="Cambria Math"/>
                                </a:rPr>
                                <m:t>𝑖</m:t>
                              </m:r>
                              <m:r>
                                <a:rPr lang="cs-CZ" sz="2400" i="1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cs-CZ" sz="2400" i="1">
                                  <a:latin typeface="Cambria Math"/>
                                </a:rPr>
                                <m:t>𝑛</m:t>
                              </m:r>
                            </m:sup>
                          </m:sSup>
                          <m:r>
                            <a:rPr lang="cs-CZ" sz="2400" i="1">
                              <a:latin typeface="Cambria Math"/>
                            </a:rPr>
                            <m:t>−1</m:t>
                          </m:r>
                        </m:num>
                        <m:den>
                          <m:r>
                            <a:rPr lang="cs-CZ" sz="2400" i="1">
                              <a:latin typeface="Cambria Math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cs-CZ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r>
                  <a:rPr lang="cs-CZ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pro </a:t>
                </a:r>
                <a:r>
                  <a:rPr lang="cs-CZ" sz="2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 </a:t>
                </a:r>
                <a:r>
                  <a:rPr lang="cs-CZ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5, </a:t>
                </a:r>
                <a:r>
                  <a:rPr lang="cs-CZ" sz="2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cs-CZ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4 a </a:t>
                </a:r>
                <a:r>
                  <a:rPr lang="cs-CZ" sz="2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 </a:t>
                </a:r>
                <a:r>
                  <a:rPr lang="cs-CZ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5000.</a:t>
                </a: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endParaRPr lang="cs-CZ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i="1">
                          <a:latin typeface="Cambria Math"/>
                        </a:rPr>
                        <m:t>𝑆</m:t>
                      </m:r>
                      <m:r>
                        <a:rPr lang="cs-CZ" sz="2400" i="1">
                          <a:latin typeface="Cambria Math"/>
                        </a:rPr>
                        <m:t>=4∙5000</m:t>
                      </m:r>
                      <m:d>
                        <m:d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400" i="1">
                              <a:latin typeface="Cambria Math"/>
                            </a:rPr>
                            <m:t>1+</m:t>
                          </m:r>
                          <m:f>
                            <m:fPr>
                              <m:ctrlPr>
                                <a:rPr lang="cs-CZ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2400" b="0" i="1" smtClean="0">
                                  <a:latin typeface="Cambria Math"/>
                                </a:rPr>
                                <m:t>4−</m:t>
                              </m:r>
                              <m:r>
                                <a:rPr lang="cs-CZ" sz="24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cs-CZ" sz="24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cs-CZ" sz="2400" i="1" smtClean="0">
                                  <a:latin typeface="Cambria Math"/>
                                  <a:ea typeface="Cambria Math"/>
                                </a:rPr>
                                <m:t>∙</m:t>
                              </m:r>
                              <m:r>
                                <a:rPr lang="cs-CZ" sz="2400" b="0" i="1" smtClean="0">
                                  <a:latin typeface="Cambria Math"/>
                                  <a:ea typeface="Cambria Math"/>
                                </a:rPr>
                                <m:t>4</m:t>
                              </m:r>
                            </m:den>
                          </m:f>
                          <m:r>
                            <a:rPr lang="cs-CZ" sz="2400" b="0" i="1" smtClean="0">
                              <a:latin typeface="Cambria Math"/>
                            </a:rPr>
                            <m:t>0,05</m:t>
                          </m:r>
                        </m:e>
                      </m:d>
                      <m:f>
                        <m:f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2400" i="1">
                                  <a:latin typeface="Cambria Math"/>
                                </a:rPr>
                                <m:t>(1+</m:t>
                              </m:r>
                              <m:r>
                                <a:rPr lang="cs-CZ" sz="2400" b="0" i="1" smtClean="0">
                                  <a:latin typeface="Cambria Math"/>
                                </a:rPr>
                                <m:t>0,05</m:t>
                              </m:r>
                              <m:r>
                                <a:rPr lang="cs-CZ" sz="2400" i="1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cs-CZ" sz="2400" b="0" i="1" smtClean="0">
                                  <a:latin typeface="Cambria Math"/>
                                </a:rPr>
                                <m:t>5</m:t>
                              </m:r>
                            </m:sup>
                          </m:sSup>
                          <m:r>
                            <a:rPr lang="cs-CZ" sz="2400" i="1">
                              <a:latin typeface="Cambria Math"/>
                            </a:rPr>
                            <m:t>−1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/>
                            </a:rPr>
                            <m:t>0,05</m:t>
                          </m:r>
                        </m:den>
                      </m:f>
                    </m:oMath>
                  </m:oMathPara>
                </a14:m>
                <a:endParaRPr lang="cs-CZ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>
                          <a:latin typeface="Cambria Math"/>
                        </a:rPr>
                        <m:t>=</m:t>
                      </m:r>
                      <m:r>
                        <a:rPr lang="cs-CZ" sz="2400" i="1">
                          <a:latin typeface="Cambria Math"/>
                        </a:rPr>
                        <m:t>112584, 70</m:t>
                      </m:r>
                      <m:r>
                        <a:rPr lang="cs-CZ" sz="2400">
                          <a:latin typeface="Cambria Math"/>
                        </a:rPr>
                        <m:t>(</m:t>
                      </m:r>
                      <m:r>
                        <m:rPr>
                          <m:sty m:val="p"/>
                        </m:rPr>
                        <a:rPr lang="cs-CZ" sz="2400">
                          <a:latin typeface="Cambria Math"/>
                        </a:rPr>
                        <m:t>K</m:t>
                      </m:r>
                      <m:r>
                        <a:rPr lang="cs-CZ" sz="2400">
                          <a:latin typeface="Cambria Math"/>
                        </a:rPr>
                        <m:t>č)</m:t>
                      </m:r>
                    </m:oMath>
                  </m:oMathPara>
                </a14:m>
                <a:endParaRPr lang="cs-CZ" sz="2400" dirty="0"/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endParaRPr lang="cs-CZ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467544" y="548680"/>
                <a:ext cx="7992888" cy="5688632"/>
              </a:xfrm>
              <a:blipFill>
                <a:blip r:embed="rId2"/>
                <a:stretch>
                  <a:fillRect l="-686" t="-2358" r="-22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033031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395536" y="692696"/>
                <a:ext cx="8424936" cy="5832648"/>
              </a:xfrm>
            </p:spPr>
            <p:txBody>
              <a:bodyPr>
                <a:normAutofit fontScale="92500" lnSpcReduction="20000"/>
              </a:bodyPr>
              <a:lstStyle/>
              <a:p>
                <a:pPr marL="0" lvl="0" indent="0" algn="ctr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r>
                  <a:rPr lang="cs-CZ" altLang="cs-CZ" sz="3200" b="1" kern="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7.7 Spoření s častějším připisováním úroků</a:t>
                </a:r>
              </a:p>
              <a:p>
                <a:pPr marL="0" lvl="0" indent="0" algn="ctr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endParaRPr lang="cs-CZ" altLang="cs-CZ" sz="3200" b="1" kern="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42900" lvl="0" indent="-34290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r>
                  <a:rPr lang="cs-CZ" altLang="cs-CZ" sz="3200" b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Předpoklady</a:t>
                </a:r>
                <a:r>
                  <a:rPr lang="cs-CZ" altLang="cs-CZ" sz="32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:</a:t>
                </a:r>
              </a:p>
              <a:p>
                <a:pPr marL="777240" lvl="1" indent="-45720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anose="05000000000000000000" pitchFamily="2" charset="2"/>
                  <a:buChar char="q"/>
                </a:pPr>
                <a:r>
                  <a:rPr lang="cs-CZ" altLang="cs-CZ" sz="30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částka </a:t>
                </a:r>
                <a:r>
                  <a:rPr lang="cs-CZ" altLang="cs-CZ" sz="3000" i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x</a:t>
                </a:r>
                <a:r>
                  <a:rPr lang="cs-CZ" altLang="cs-CZ" sz="30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je ukládána na začátku (konci) </a:t>
                </a:r>
                <a:r>
                  <a:rPr lang="cs-CZ" altLang="cs-CZ" sz="3000" b="1" i="1" kern="0" dirty="0">
                    <a:solidFill>
                      <a:srgbClr val="00B0F0"/>
                    </a:solidFill>
                    <a:latin typeface="Times New Roman" pitchFamily="18" charset="0"/>
                    <a:cs typeface="Times New Roman" pitchFamily="18" charset="0"/>
                  </a:rPr>
                  <a:t>m</a:t>
                </a:r>
                <a:r>
                  <a:rPr lang="cs-CZ" altLang="cs-CZ" sz="3000" b="1" kern="0" dirty="0">
                    <a:solidFill>
                      <a:srgbClr val="00B0F0"/>
                    </a:solidFill>
                    <a:latin typeface="Times New Roman" pitchFamily="18" charset="0"/>
                    <a:cs typeface="Times New Roman" pitchFamily="18" charset="0"/>
                  </a:rPr>
                  <a:t>-</a:t>
                </a:r>
                <a:r>
                  <a:rPr lang="cs-CZ" altLang="cs-CZ" sz="3000" b="1" kern="0" dirty="0" err="1">
                    <a:solidFill>
                      <a:srgbClr val="00B0F0"/>
                    </a:solidFill>
                    <a:latin typeface="Times New Roman" pitchFamily="18" charset="0"/>
                    <a:cs typeface="Times New Roman" pitchFamily="18" charset="0"/>
                  </a:rPr>
                  <a:t>tiny</a:t>
                </a:r>
                <a:r>
                  <a:rPr lang="cs-CZ" altLang="cs-CZ" sz="3000" b="1" kern="0" dirty="0">
                    <a:solidFill>
                      <a:srgbClr val="00B0F0"/>
                    </a:solidFill>
                    <a:latin typeface="Times New Roman" pitchFamily="18" charset="0"/>
                    <a:cs typeface="Times New Roman" pitchFamily="18" charset="0"/>
                  </a:rPr>
                  <a:t> roku po dobu </a:t>
                </a:r>
                <a:r>
                  <a:rPr lang="cs-CZ" altLang="cs-CZ" sz="3000" b="1" i="1" kern="0" dirty="0">
                    <a:solidFill>
                      <a:srgbClr val="00B0F0"/>
                    </a:solidFill>
                    <a:latin typeface="Times New Roman" pitchFamily="18" charset="0"/>
                    <a:cs typeface="Times New Roman" pitchFamily="18" charset="0"/>
                  </a:rPr>
                  <a:t>n</a:t>
                </a:r>
                <a:r>
                  <a:rPr lang="cs-CZ" altLang="cs-CZ" sz="3000" b="1" kern="0" dirty="0">
                    <a:solidFill>
                      <a:srgbClr val="00B0F0"/>
                    </a:solidFill>
                    <a:latin typeface="Times New Roman" pitchFamily="18" charset="0"/>
                    <a:cs typeface="Times New Roman" pitchFamily="18" charset="0"/>
                  </a:rPr>
                  <a:t> let</a:t>
                </a:r>
                <a:r>
                  <a:rPr lang="cs-CZ" altLang="cs-CZ" sz="30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,</a:t>
                </a:r>
              </a:p>
              <a:p>
                <a:pPr marL="777240" lvl="1" indent="-45720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anose="05000000000000000000" pitchFamily="2" charset="2"/>
                  <a:buChar char="q"/>
                </a:pPr>
                <a:r>
                  <a:rPr lang="cs-CZ" altLang="cs-CZ" sz="3000" b="1" i="1" kern="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i</a:t>
                </a:r>
                <a:r>
                  <a:rPr lang="cs-CZ" altLang="cs-CZ" sz="30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je </a:t>
                </a:r>
                <a:r>
                  <a:rPr lang="cs-CZ" altLang="cs-CZ" sz="3000" b="1" kern="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roční úroková sazba </a:t>
                </a:r>
                <a:r>
                  <a:rPr lang="cs-CZ" altLang="cs-CZ" sz="30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vyjádřena jako desetinné číslo,</a:t>
                </a:r>
              </a:p>
              <a:p>
                <a:pPr marL="777240" lvl="1" indent="-45720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anose="05000000000000000000" pitchFamily="2" charset="2"/>
                  <a:buChar char="q"/>
                </a:pPr>
                <a:r>
                  <a:rPr lang="cs-CZ" altLang="cs-CZ" sz="3000" b="1" kern="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úrokové období </a:t>
                </a:r>
                <a:r>
                  <a:rPr lang="cs-CZ" altLang="cs-CZ" sz="30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je </a:t>
                </a:r>
                <a:r>
                  <a:rPr lang="cs-CZ" altLang="cs-CZ" sz="3000" b="1" kern="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1 </a:t>
                </a:r>
                <a:r>
                  <a:rPr lang="cs-CZ" altLang="cs-CZ" sz="3000" b="1" i="1" kern="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m</a:t>
                </a:r>
                <a:r>
                  <a:rPr lang="cs-CZ" altLang="cs-CZ" sz="3000" b="1" kern="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-</a:t>
                </a:r>
                <a:r>
                  <a:rPr lang="cs-CZ" altLang="cs-CZ" sz="3000" b="1" kern="0" dirty="0" err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tina</a:t>
                </a:r>
                <a:r>
                  <a:rPr lang="cs-CZ" altLang="cs-CZ" sz="3000" b="1" kern="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roku</a:t>
                </a:r>
                <a:r>
                  <a:rPr lang="cs-CZ" altLang="cs-CZ" sz="30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.</a:t>
                </a:r>
              </a:p>
              <a:p>
                <a:pPr marL="320040" lvl="1" indent="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endParaRPr lang="cs-CZ" altLang="cs-CZ" sz="30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42900" marR="0" lvl="0" indent="-342900" algn="l" defTabSz="914400" rtl="0" eaLnBrk="1" fontAlgn="base" latinLnBrk="0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tabLst/>
                  <a:defRPr/>
                </a:pPr>
                <a:r>
                  <a:rPr kumimoji="0" lang="cs-CZ" altLang="cs-CZ" sz="32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Výpočet</a:t>
                </a:r>
                <a:r>
                  <a:rPr kumimoji="0" lang="cs-CZ" altLang="cs-CZ" sz="3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: Ve vzorcích </a:t>
                </a:r>
              </a:p>
              <a:p>
                <a:pPr marL="0" lvl="0" indent="0" algn="ctr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14:m>
                  <m:oMath xmlns:m="http://schemas.openxmlformats.org/officeDocument/2006/math">
                    <m:r>
                      <a:rPr lang="cs-CZ" sz="3200" b="0" i="1" smtClean="0">
                        <a:latin typeface="Cambria Math"/>
                      </a:rPr>
                      <m:t>𝑆</m:t>
                    </m:r>
                    <m:r>
                      <a:rPr lang="cs-CZ" sz="3200" b="0" i="1" smtClean="0">
                        <a:latin typeface="Cambria Math"/>
                      </a:rPr>
                      <m:t>=</m:t>
                    </m:r>
                    <m:r>
                      <a:rPr lang="cs-CZ" sz="3200" b="0" i="1" smtClean="0">
                        <a:latin typeface="Cambria Math"/>
                      </a:rPr>
                      <m:t>𝑥</m:t>
                    </m:r>
                    <m:f>
                      <m:fPr>
                        <m:ctrlPr>
                          <a:rPr lang="cs-CZ" sz="3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cs-CZ" sz="32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cs-CZ" sz="3200" b="0" i="1" smtClean="0">
                                <a:latin typeface="Cambria Math"/>
                              </a:rPr>
                              <m:t>(1+</m:t>
                            </m:r>
                            <m:r>
                              <a:rPr lang="cs-CZ" sz="3200" b="0" i="1" smtClean="0">
                                <a:latin typeface="Cambria Math"/>
                              </a:rPr>
                              <m:t>𝑖</m:t>
                            </m:r>
                            <m:r>
                              <a:rPr lang="cs-CZ" sz="3200" b="0" i="1" smtClean="0">
                                <a:latin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cs-CZ" sz="3200" b="0" i="1" smtClean="0">
                                <a:latin typeface="Cambria Math"/>
                              </a:rPr>
                              <m:t>𝑛</m:t>
                            </m:r>
                          </m:sup>
                        </m:sSup>
                        <m:r>
                          <a:rPr lang="cs-CZ" sz="3200" b="0" i="1" smtClean="0">
                            <a:latin typeface="Cambria Math"/>
                          </a:rPr>
                          <m:t>−1</m:t>
                        </m:r>
                      </m:num>
                      <m:den>
                        <m:r>
                          <a:rPr lang="cs-CZ" sz="3200" b="0" i="1" smtClean="0">
                            <a:latin typeface="Cambria Math"/>
                          </a:rPr>
                          <m:t>𝑖</m:t>
                        </m:r>
                      </m:den>
                    </m:f>
                  </m:oMath>
                </a14:m>
                <a:r>
                  <a:rPr kumimoji="0" lang="cs-CZ" altLang="cs-CZ" sz="3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cs-CZ" sz="3200" b="0" i="0" smtClean="0">
                        <a:latin typeface="Cambria Math" panose="02040503050406030204" pitchFamily="18" charset="0"/>
                      </a:rPr>
                      <m:t>                   </m:t>
                    </m:r>
                    <m:r>
                      <a:rPr lang="cs-CZ" sz="3200" i="1">
                        <a:latin typeface="Cambria Math"/>
                      </a:rPr>
                      <m:t>𝑆</m:t>
                    </m:r>
                    <m:r>
                      <a:rPr lang="cs-CZ" sz="3200" i="1">
                        <a:latin typeface="Cambria Math"/>
                      </a:rPr>
                      <m:t>=</m:t>
                    </m:r>
                    <m:r>
                      <a:rPr lang="cs-CZ" sz="3200" i="1">
                        <a:latin typeface="Cambria Math"/>
                      </a:rPr>
                      <m:t>𝑥</m:t>
                    </m:r>
                    <m:r>
                      <a:rPr lang="cs-CZ" sz="3200" i="1">
                        <a:latin typeface="Cambria Math"/>
                      </a:rPr>
                      <m:t>(1+</m:t>
                    </m:r>
                    <m:r>
                      <a:rPr lang="cs-CZ" sz="3200" i="1">
                        <a:latin typeface="Cambria Math"/>
                      </a:rPr>
                      <m:t>𝑖</m:t>
                    </m:r>
                    <m:r>
                      <a:rPr lang="cs-CZ" sz="3200">
                        <a:latin typeface="Cambria Math"/>
                      </a:rPr>
                      <m:t>)</m:t>
                    </m:r>
                    <m:f>
                      <m:fPr>
                        <m:ctrlPr>
                          <a:rPr lang="cs-CZ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cs-CZ" sz="32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cs-CZ" sz="3200" i="1">
                                <a:latin typeface="Cambria Math"/>
                              </a:rPr>
                              <m:t>(1+</m:t>
                            </m:r>
                            <m:r>
                              <a:rPr lang="cs-CZ" sz="3200" i="1">
                                <a:latin typeface="Cambria Math"/>
                              </a:rPr>
                              <m:t>𝑖</m:t>
                            </m:r>
                            <m:r>
                              <a:rPr lang="cs-CZ" sz="3200" i="1">
                                <a:latin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cs-CZ" sz="3200" i="1">
                                <a:latin typeface="Cambria Math"/>
                              </a:rPr>
                              <m:t>𝑛</m:t>
                            </m:r>
                          </m:sup>
                        </m:sSup>
                        <m:r>
                          <a:rPr lang="cs-CZ" sz="3200" i="1">
                            <a:latin typeface="Cambria Math"/>
                          </a:rPr>
                          <m:t>−1</m:t>
                        </m:r>
                      </m:num>
                      <m:den>
                        <m:r>
                          <a:rPr lang="cs-CZ" sz="3200" i="1">
                            <a:latin typeface="Cambria Math"/>
                          </a:rPr>
                          <m:t>𝑖</m:t>
                        </m:r>
                      </m:den>
                    </m:f>
                  </m:oMath>
                </a14:m>
                <a:endParaRPr kumimoji="0" lang="cs-CZ" altLang="cs-CZ" sz="3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tabLst/>
                  <a:defRPr/>
                </a:pPr>
                <a:r>
                  <a:rPr kumimoji="0" lang="cs-CZ" altLang="cs-CZ" sz="3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  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tabLst/>
                  <a:defRPr/>
                </a:pPr>
                <a:r>
                  <a:rPr kumimoji="0" lang="cs-CZ" altLang="cs-CZ" sz="3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      se místo </a:t>
                </a:r>
                <a:r>
                  <a:rPr kumimoji="0" lang="cs-CZ" altLang="cs-CZ" sz="3200" b="1" i="1" u="none" strike="noStrike" kern="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i</a:t>
                </a:r>
                <a:r>
                  <a:rPr kumimoji="0" lang="cs-CZ" altLang="cs-CZ" sz="3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 použije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cs-CZ" altLang="cs-CZ" sz="3200" b="1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kumimoji="0" lang="cs-CZ" altLang="cs-CZ" sz="3200" b="1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itchFamily="18" charset="0"/>
                          </a:rPr>
                          <m:t>𝒊</m:t>
                        </m:r>
                      </m:num>
                      <m:den>
                        <m:r>
                          <a:rPr kumimoji="0" lang="cs-CZ" altLang="cs-CZ" sz="3200" b="1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itchFamily="18" charset="0"/>
                          </a:rPr>
                          <m:t>𝒎</m:t>
                        </m:r>
                      </m:den>
                    </m:f>
                  </m:oMath>
                </a14:m>
                <a:r>
                  <a:rPr kumimoji="0" lang="cs-CZ" altLang="cs-CZ" sz="3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 a místo </a:t>
                </a:r>
                <a:r>
                  <a:rPr kumimoji="0" lang="cs-CZ" altLang="cs-CZ" sz="3200" b="1" i="1" u="none" strike="noStrike" kern="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n</a:t>
                </a:r>
                <a:r>
                  <a:rPr kumimoji="0" lang="cs-CZ" altLang="cs-CZ" sz="3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 hodnota </a:t>
                </a:r>
                <a:r>
                  <a:rPr kumimoji="0" lang="cs-CZ" altLang="cs-CZ" sz="3200" b="1" i="1" u="none" strike="noStrike" kern="0" cap="none" spc="0" normalizeH="0" baseline="0" noProof="0" dirty="0" err="1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n</a:t>
                </a:r>
                <a:r>
                  <a:rPr kumimoji="0" lang="cs-CZ" altLang="cs-CZ" sz="3200" b="1" i="0" u="none" strike="noStrike" kern="0" cap="none" spc="0" normalizeH="0" baseline="0" noProof="0" dirty="0" err="1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·</a:t>
                </a:r>
                <a:r>
                  <a:rPr kumimoji="0" lang="cs-CZ" altLang="cs-CZ" sz="3200" b="1" i="1" u="none" strike="noStrike" kern="0" cap="none" spc="0" normalizeH="0" baseline="0" noProof="0" dirty="0" err="1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m</a:t>
                </a:r>
                <a:endParaRPr kumimoji="0" lang="cs-CZ" altLang="cs-CZ" sz="3200" b="1" i="1" u="none" strike="noStrike" kern="0" cap="none" spc="0" normalizeH="0" baseline="0" noProof="0" dirty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  <a:p>
                <a:pPr marL="320040" lvl="1" indent="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endParaRPr lang="cs-CZ" altLang="cs-CZ" sz="30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20040" lvl="1" indent="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endParaRPr lang="cs-CZ" altLang="cs-CZ" sz="30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20040" lvl="1" indent="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endParaRPr lang="cs-CZ" altLang="cs-CZ" sz="30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777240" lvl="1" indent="-45720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anose="05000000000000000000" pitchFamily="2" charset="2"/>
                  <a:buChar char="q"/>
                </a:pPr>
                <a:endParaRPr lang="cs-CZ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395536" y="692696"/>
                <a:ext cx="8424936" cy="5832648"/>
              </a:xfrm>
              <a:blipFill>
                <a:blip r:embed="rId2"/>
                <a:stretch>
                  <a:fillRect l="-868" t="-3556" r="-24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891283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95536" y="692696"/>
            <a:ext cx="8424936" cy="5832648"/>
          </a:xfrm>
        </p:spPr>
        <p:txBody>
          <a:bodyPr>
            <a:normAutofit/>
          </a:bodyPr>
          <a:lstStyle/>
          <a:p>
            <a:pPr marL="0" lvl="0" indent="0" algn="ctr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200" b="1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Příklad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Kolik naspoříme za 5 let, ukládáme-li pravidelně koncem každého čtvrtletí částku 5000 Kč při roční úrokové míře 5%? </a:t>
            </a:r>
            <a:r>
              <a:rPr lang="cs-CZ" altLang="cs-CZ" sz="32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Úroky jsou připisovány čtvrtletně.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  </a:t>
            </a:r>
            <a:endParaRPr lang="cs-CZ" altLang="cs-CZ" sz="30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20040" lvl="1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0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20040" lvl="1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0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777240" lvl="1" indent="-4572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500125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395536" y="692696"/>
                <a:ext cx="8424936" cy="5832648"/>
              </a:xfrm>
            </p:spPr>
            <p:txBody>
              <a:bodyPr>
                <a:normAutofit/>
              </a:bodyPr>
              <a:lstStyle/>
              <a:p>
                <a:pPr marL="0" lvl="0" indent="0" algn="ctr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endParaRPr lang="cs-CZ" altLang="cs-CZ" sz="3200" b="1" kern="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42900" lvl="0" indent="-34290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r>
                  <a:rPr lang="cs-CZ" altLang="cs-CZ" sz="3200" b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Příklad</a:t>
                </a:r>
                <a:r>
                  <a:rPr lang="cs-CZ" altLang="cs-CZ" sz="32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: Kolik naspoříme za 5 let, ukládáme-li </a:t>
                </a:r>
                <a:r>
                  <a:rPr lang="cs-CZ" altLang="cs-CZ" sz="3200" ker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pravidelně koncem </a:t>
                </a:r>
                <a:r>
                  <a:rPr lang="cs-CZ" altLang="cs-CZ" sz="32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každého čtvrtletí částku 5000 Kč při roční úrokové míře 5%? </a:t>
                </a:r>
                <a:r>
                  <a:rPr lang="cs-CZ" altLang="cs-CZ" sz="3200" b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Úroky jsou připisovány čtvrtletně.</a:t>
                </a:r>
              </a:p>
              <a:p>
                <a:pPr marL="0" lvl="0" indent="0" algn="ctr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14:m>
                  <m:oMath xmlns:m="http://schemas.openxmlformats.org/officeDocument/2006/math">
                    <m:r>
                      <a:rPr lang="cs-CZ" sz="2800" b="0" i="1" smtClean="0">
                        <a:latin typeface="Cambria Math"/>
                      </a:rPr>
                      <m:t>𝑆</m:t>
                    </m:r>
                    <m:r>
                      <a:rPr lang="cs-CZ" sz="2800" b="0" i="1" smtClean="0">
                        <a:latin typeface="Cambria Math"/>
                      </a:rPr>
                      <m:t>=</m:t>
                    </m:r>
                    <m:r>
                      <a:rPr lang="cs-CZ" sz="2800" b="0" i="1" smtClean="0">
                        <a:latin typeface="Cambria Math"/>
                      </a:rPr>
                      <m:t>𝑥</m:t>
                    </m:r>
                    <m:f>
                      <m:fPr>
                        <m:ctrlPr>
                          <a:rPr lang="cs-CZ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cs-CZ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cs-CZ" sz="2800" b="0" i="1" smtClean="0">
                                <a:latin typeface="Cambria Math"/>
                              </a:rPr>
                              <m:t>(1+</m:t>
                            </m:r>
                            <m:f>
                              <m:fPr>
                                <m:ctrlPr>
                                  <a:rPr lang="cs-CZ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sz="28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num>
                              <m:den>
                                <m:r>
                                  <a:rPr lang="cs-CZ" sz="2800" b="0" i="1" smtClean="0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den>
                            </m:f>
                            <m:r>
                              <a:rPr lang="cs-CZ" sz="2800" b="0" i="1" smtClean="0">
                                <a:latin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cs-CZ" sz="28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  <m:r>
                              <a:rPr lang="cs-CZ" sz="2800" b="0" i="1" smtClean="0">
                                <a:latin typeface="Cambria Math"/>
                              </a:rPr>
                              <m:t>𝑛</m:t>
                            </m:r>
                          </m:sup>
                        </m:sSup>
                        <m:r>
                          <a:rPr lang="cs-CZ" sz="2800" b="0" i="1" smtClean="0">
                            <a:latin typeface="Cambria Math"/>
                          </a:rPr>
                          <m:t>−1</m:t>
                        </m:r>
                      </m:num>
                      <m:den>
                        <m:f>
                          <m:fPr>
                            <m:ctrlPr>
                              <a:rPr lang="cs-CZ" sz="2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sz="28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num>
                          <m:den>
                            <m:r>
                              <a:rPr lang="cs-CZ" sz="2800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den>
                        </m:f>
                      </m:den>
                    </m:f>
                  </m:oMath>
                </a14:m>
                <a:r>
                  <a:rPr kumimoji="0" lang="cs-CZ" altLang="cs-CZ" sz="2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cs-CZ" sz="2800" i="1">
                        <a:latin typeface="Cambria Math"/>
                      </a:rPr>
                      <m:t>=</m:t>
                    </m:r>
                    <m:r>
                      <a:rPr lang="cs-CZ" sz="2800" b="0" i="1" smtClean="0">
                        <a:latin typeface="Cambria Math" panose="02040503050406030204" pitchFamily="18" charset="0"/>
                      </a:rPr>
                      <m:t>5000</m:t>
                    </m:r>
                    <m:f>
                      <m:fPr>
                        <m:ctrlPr>
                          <a:rPr lang="cs-CZ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cs-CZ" sz="2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cs-CZ" sz="2800" i="1">
                                <a:latin typeface="Cambria Math"/>
                              </a:rPr>
                              <m:t>(1+</m:t>
                            </m:r>
                            <m:f>
                              <m:fPr>
                                <m:ctrlPr>
                                  <a:rPr lang="cs-CZ" sz="28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sz="2800" b="0" i="1" smtClean="0">
                                    <a:latin typeface="Cambria Math" panose="02040503050406030204" pitchFamily="18" charset="0"/>
                                  </a:rPr>
                                  <m:t>0,05</m:t>
                                </m:r>
                              </m:num>
                              <m:den>
                                <m:r>
                                  <a:rPr lang="cs-CZ" sz="28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den>
                            </m:f>
                            <m:r>
                              <a:rPr lang="cs-CZ" sz="2800" i="1">
                                <a:latin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cs-CZ" sz="2800" b="0" i="1" smtClean="0">
                                <a:latin typeface="Cambria Math" panose="02040503050406030204" pitchFamily="18" charset="0"/>
                              </a:rPr>
                              <m:t>4·5</m:t>
                            </m:r>
                          </m:sup>
                        </m:sSup>
                        <m:r>
                          <a:rPr lang="cs-CZ" sz="2800" i="1">
                            <a:latin typeface="Cambria Math"/>
                          </a:rPr>
                          <m:t>−1</m:t>
                        </m:r>
                      </m:num>
                      <m:den>
                        <m:f>
                          <m:fPr>
                            <m:ctrlPr>
                              <a:rPr lang="cs-CZ" sz="2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sz="2800" b="0" i="1" smtClean="0">
                                <a:latin typeface="Cambria Math" panose="02040503050406030204" pitchFamily="18" charset="0"/>
                              </a:rPr>
                              <m:t>0,05</m:t>
                            </m:r>
                          </m:num>
                          <m:den>
                            <m:r>
                              <a:rPr lang="cs-CZ" sz="28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den>
                    </m:f>
                  </m:oMath>
                </a14:m>
                <a:r>
                  <a:rPr kumimoji="0" lang="cs-CZ" altLang="cs-CZ" sz="2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 = 112 815</a:t>
                </a:r>
                <a:r>
                  <a:rPr kumimoji="0" lang="cs-CZ" altLang="cs-CZ" sz="2800" b="0" i="0" u="none" strike="noStrike" kern="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 Kč</a:t>
                </a:r>
                <a:endParaRPr kumimoji="0" lang="cs-CZ" altLang="cs-CZ" sz="2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tabLst/>
                  <a:defRPr/>
                </a:pPr>
                <a:r>
                  <a:rPr kumimoji="0" lang="cs-CZ" altLang="cs-CZ" sz="2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  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tabLst/>
                  <a:defRPr/>
                </a:pPr>
                <a:r>
                  <a:rPr kumimoji="0" lang="cs-CZ" altLang="cs-CZ" sz="3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      </a:t>
                </a:r>
                <a:endParaRPr lang="cs-CZ" altLang="cs-CZ" sz="30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20040" lvl="1" indent="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endParaRPr lang="cs-CZ" altLang="cs-CZ" sz="30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20040" lvl="1" indent="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endParaRPr lang="cs-CZ" altLang="cs-CZ" sz="30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777240" lvl="1" indent="-45720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anose="05000000000000000000" pitchFamily="2" charset="2"/>
                  <a:buChar char="q"/>
                </a:pPr>
                <a:endParaRPr lang="cs-CZ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395536" y="692696"/>
                <a:ext cx="8424936" cy="5832648"/>
              </a:xfrm>
              <a:blipFill>
                <a:blip r:embed="rId2"/>
                <a:stretch>
                  <a:fillRect l="-1013" r="-21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5306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95536" y="692696"/>
            <a:ext cx="8424936" cy="5832648"/>
          </a:xfrm>
        </p:spPr>
        <p:txBody>
          <a:bodyPr/>
          <a:lstStyle/>
          <a:p>
            <a:pPr marL="0" lvl="0" indent="0" algn="ctr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r>
              <a:rPr lang="cs-CZ" altLang="cs-CZ" sz="32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7.1 Krátkodobé předlhůtní spoření</a:t>
            </a:r>
          </a:p>
          <a:p>
            <a:pPr marL="0" lvl="0" indent="0" algn="ctr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200" b="1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Předpoklady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777240" lvl="1" indent="-4572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30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vždy </a:t>
            </a:r>
            <a:r>
              <a:rPr lang="cs-CZ" altLang="cs-CZ" sz="30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 začátku každé </a:t>
            </a:r>
            <a:r>
              <a:rPr lang="cs-CZ" altLang="cs-CZ" sz="3000" b="1" i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altLang="cs-CZ" sz="30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altLang="cs-CZ" sz="3000" b="1" kern="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tiny</a:t>
            </a:r>
            <a:r>
              <a:rPr lang="cs-CZ" altLang="cs-CZ" sz="30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roku </a:t>
            </a:r>
            <a:r>
              <a:rPr lang="cs-CZ" altLang="cs-CZ" sz="30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ukládáme částku ve výši </a:t>
            </a:r>
            <a:r>
              <a:rPr lang="cs-CZ" altLang="cs-CZ" sz="3000" b="1" i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cs-CZ" altLang="cs-CZ" sz="30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Kč</a:t>
            </a:r>
            <a:r>
              <a:rPr lang="cs-CZ" altLang="cs-CZ" sz="30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777240" lvl="1" indent="-4572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3000" b="1" i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altLang="cs-CZ" sz="30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cs-CZ" altLang="cs-CZ" sz="30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roční úroková sazba </a:t>
            </a:r>
            <a:r>
              <a:rPr lang="cs-CZ" altLang="cs-CZ" sz="30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vyjádřena jako desetinné číslo,</a:t>
            </a:r>
          </a:p>
          <a:p>
            <a:pPr marL="777240" lvl="1" indent="-4572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30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úrokové období </a:t>
            </a:r>
            <a:r>
              <a:rPr lang="cs-CZ" altLang="cs-CZ" sz="30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je </a:t>
            </a:r>
            <a:r>
              <a:rPr lang="cs-CZ" altLang="cs-CZ" sz="30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rok</a:t>
            </a:r>
            <a:r>
              <a:rPr lang="cs-CZ" altLang="cs-CZ" sz="30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777240" lvl="1" indent="-4572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endParaRPr lang="cs-CZ" altLang="cs-CZ" sz="30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777240" lvl="1" indent="-4572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637534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251520" y="548680"/>
            <a:ext cx="8892480" cy="5688632"/>
          </a:xfrm>
        </p:spPr>
        <p:txBody>
          <a:bodyPr>
            <a:normAutofit fontScale="85000" lnSpcReduction="10000"/>
          </a:bodyPr>
          <a:lstStyle/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sz="28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Poznámka</a:t>
            </a:r>
            <a:r>
              <a:rPr 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V Excelu lze vypočítat naspořenou částku dle kap. </a:t>
            </a:r>
            <a:r>
              <a:rPr lang="cs-CZ" sz="2800" ker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7.2, 7.3, 7.7 </a:t>
            </a:r>
            <a:r>
              <a:rPr 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pomocí příkazu </a:t>
            </a:r>
          </a:p>
          <a:p>
            <a:pPr marL="0" lvl="0" indent="0" algn="ctr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r>
              <a:rPr 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BUDHODNOTA(sazba; </a:t>
            </a:r>
            <a:r>
              <a:rPr lang="cs-CZ" sz="28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pper</a:t>
            </a:r>
            <a:r>
              <a:rPr 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splátka; </a:t>
            </a:r>
            <a:r>
              <a:rPr lang="cs-CZ" sz="28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souč.h</a:t>
            </a:r>
            <a:r>
              <a:rPr 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.;[typ])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endParaRPr lang="cs-CZ" sz="28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sazba = úroková míra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sz="28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pper</a:t>
            </a:r>
            <a:r>
              <a:rPr 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celkový počet úrokových období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sz="28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souč</a:t>
            </a:r>
            <a:r>
              <a:rPr 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h.= počáteční stav na účtu (nepovinné)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 = 0 (pro polhůtní) nebo 1 (pro předlhůtní)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endParaRPr lang="cs-CZ" sz="28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nutné, aby jednotky sazby a hodnoty </a:t>
            </a:r>
            <a:r>
              <a:rPr lang="cs-CZ" sz="28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pper</a:t>
            </a:r>
            <a:r>
              <a:rPr 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odpovídaly. 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Např. pokud jsou platby prováděné měsíčně po 4 roky a při roční úrokové sazbě 10 procent, je sazba10%/12 a </a:t>
            </a:r>
            <a:r>
              <a:rPr lang="cs-CZ" sz="28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pper</a:t>
            </a:r>
            <a:r>
              <a:rPr 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4·12. 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sz="28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Pokud provádíte platby jako </a:t>
            </a:r>
            <a:r>
              <a:rPr lang="cs-CZ" sz="28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spoření</a:t>
            </a:r>
            <a:r>
              <a:rPr 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jsou </a:t>
            </a:r>
            <a:r>
              <a:rPr lang="cs-CZ" sz="28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splátky záporná čísla</a:t>
            </a:r>
            <a:r>
              <a:rPr 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872588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251520" y="548680"/>
            <a:ext cx="8892480" cy="5688632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sz="28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Poznámka</a:t>
            </a:r>
            <a:r>
              <a:rPr 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Kterým z probraných příkladů odpovídají tyto zápisy v Excelu?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BUDHODNOTA(5%/4;20;-5000; ;0)</a:t>
            </a:r>
            <a:endParaRPr lang="cs-CZ" sz="28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BUDHODNOTA(5%;5;-20000; ;1)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pl-PL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BUDHODNOTA(5%;5;-20000; ;0)</a:t>
            </a:r>
            <a:endParaRPr lang="cs-CZ" sz="28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5477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467544" y="1052736"/>
                <a:ext cx="7992888" cy="5184576"/>
              </a:xfrm>
            </p:spPr>
            <p:txBody>
              <a:bodyPr/>
              <a:lstStyle/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r>
                  <a:rPr lang="cs-CZ" sz="32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 případě, že spoříme takto počátkem každé </a:t>
                </a:r>
                <a:r>
                  <a:rPr lang="cs-CZ" sz="3200" i="1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cs-CZ" sz="32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  <a:r>
                  <a:rPr lang="cs-CZ" sz="3200" kern="0" dirty="0" err="1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tiny</a:t>
                </a:r>
                <a:r>
                  <a:rPr lang="cs-CZ" sz="32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úrokového období částku  </a:t>
                </a:r>
                <a:r>
                  <a:rPr lang="cs-CZ" sz="3200" i="1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 </a:t>
                </a:r>
                <a:r>
                  <a:rPr lang="cs-CZ" sz="32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Kč, bude mít </a:t>
                </a:r>
                <a:r>
                  <a:rPr lang="cs-CZ" sz="3200" b="1" kern="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naspořená částka za jeden rok </a:t>
                </a:r>
                <a:r>
                  <a:rPr lang="cs-CZ" sz="32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tvar</a:t>
                </a: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endParaRPr lang="cs-CZ" sz="2800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 algn="ctr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14:m>
                  <m:oMath xmlns:m="http://schemas.openxmlformats.org/officeDocument/2006/math">
                    <m:r>
                      <a:rPr lang="cs-CZ" sz="2800" b="0" i="1" smtClean="0">
                        <a:latin typeface="Cambria Math"/>
                      </a:rPr>
                      <m:t>𝑆</m:t>
                    </m:r>
                    <m:r>
                      <a:rPr lang="cs-CZ" sz="2800" b="0" i="1" smtClean="0">
                        <a:latin typeface="Cambria Math"/>
                      </a:rPr>
                      <m:t>=</m:t>
                    </m:r>
                    <m:r>
                      <a:rPr lang="cs-CZ" sz="2800" b="0" i="1" smtClean="0">
                        <a:latin typeface="Cambria Math"/>
                      </a:rPr>
                      <m:t>𝑚𝑥</m:t>
                    </m:r>
                    <m:d>
                      <m:dPr>
                        <m:ctrlPr>
                          <a:rPr lang="cs-CZ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800" b="0" i="1" smtClean="0">
                            <a:latin typeface="Cambria Math"/>
                          </a:rPr>
                          <m:t>1+</m:t>
                        </m:r>
                        <m:f>
                          <m:fPr>
                            <m:ctrlPr>
                              <a:rPr lang="cs-CZ" sz="28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sz="2800" b="0" i="1" smtClean="0">
                                <a:latin typeface="Cambria Math"/>
                              </a:rPr>
                              <m:t>𝑚</m:t>
                            </m:r>
                            <m:r>
                              <a:rPr lang="cs-CZ" sz="2800" b="0" i="1" smtClean="0">
                                <a:latin typeface="Cambria Math"/>
                              </a:rPr>
                              <m:t>+1</m:t>
                            </m:r>
                          </m:num>
                          <m:den>
                            <m:r>
                              <a:rPr lang="cs-CZ" sz="2800" b="0" i="1" smtClean="0">
                                <a:latin typeface="Cambria Math"/>
                              </a:rPr>
                              <m:t>2</m:t>
                            </m:r>
                            <m:r>
                              <a:rPr lang="cs-CZ" sz="2800" b="0" i="1" smtClean="0">
                                <a:latin typeface="Cambria Math"/>
                              </a:rPr>
                              <m:t>𝑚</m:t>
                            </m:r>
                          </m:den>
                        </m:f>
                        <m:r>
                          <a:rPr lang="cs-CZ" sz="2800" b="0" i="1" smtClean="0">
                            <a:latin typeface="Cambria Math"/>
                          </a:rPr>
                          <m:t>𝑖</m:t>
                        </m:r>
                      </m:e>
                    </m:d>
                  </m:oMath>
                </a14:m>
                <a:r>
                  <a:rPr lang="cs-CZ" sz="2800" dirty="0"/>
                  <a:t>.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467544" y="1052736"/>
                <a:ext cx="7992888" cy="5184576"/>
              </a:xfrm>
              <a:blipFill rotWithShape="1">
                <a:blip r:embed="rId2"/>
                <a:stretch>
                  <a:fillRect l="-1068" t="-1647" r="-144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94979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548680"/>
            <a:ext cx="7992888" cy="5688632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sz="28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</a:t>
            </a:r>
            <a:r>
              <a:rPr 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Jakou částku uspoříme do konce roku, jestliže ukládáme počátkem každého měsíce 1 200 Kč při úrokové míre 9% </a:t>
            </a:r>
            <a:r>
              <a:rPr lang="cs-CZ" sz="28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p.a</a:t>
            </a:r>
            <a:r>
              <a:rPr 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.? Úroky jsou připisovány až na konci roku.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endParaRPr lang="cs-CZ" sz="28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9657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467544" y="548680"/>
                <a:ext cx="7992888" cy="5688632"/>
              </a:xfrm>
            </p:spPr>
            <p:txBody>
              <a:bodyPr>
                <a:normAutofit/>
              </a:bodyPr>
              <a:lstStyle/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r>
                  <a:rPr lang="cs-CZ" sz="2800" b="1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Příklad</a:t>
                </a:r>
                <a:r>
                  <a:rPr lang="cs-CZ" sz="28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Jakou částku uspoříme do konce roku, jestliže ukládáme počátkem každého měsíce 1 200 Kč při úrokové míre 9% </a:t>
                </a:r>
                <a:r>
                  <a:rPr lang="cs-CZ" sz="2800" kern="0" dirty="0" err="1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p.a</a:t>
                </a:r>
                <a:r>
                  <a:rPr lang="cs-CZ" sz="28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.? Úroky jsou připisovány až na konci roku.</a:t>
                </a: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endParaRPr lang="cs-CZ" sz="2800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r>
                  <a:rPr lang="cs-CZ" sz="28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Řešení: Jedná se o krátkodobé předlhůtní spoření, použijeme proto vzorec</a:t>
                </a:r>
              </a:p>
              <a:p>
                <a:pPr marL="0" lvl="0" indent="0" algn="ctr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/>
                        </a:rPr>
                        <m:t>𝑆</m:t>
                      </m:r>
                      <m:r>
                        <a:rPr lang="cs-CZ" sz="2400" b="0" i="1" smtClean="0">
                          <a:latin typeface="Cambria Math"/>
                        </a:rPr>
                        <m:t>=</m:t>
                      </m:r>
                      <m:r>
                        <a:rPr lang="cs-CZ" sz="2400" b="0" i="1" smtClean="0">
                          <a:latin typeface="Cambria Math"/>
                        </a:rPr>
                        <m:t>𝑚𝑥</m:t>
                      </m:r>
                      <m:d>
                        <m:d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400" b="0" i="1" smtClean="0">
                              <a:latin typeface="Cambria Math"/>
                            </a:rPr>
                            <m:t>1+</m:t>
                          </m:r>
                          <m:f>
                            <m:fPr>
                              <m:ctrlP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2400" b="0" i="1" smtClean="0">
                                  <a:latin typeface="Cambria Math"/>
                                </a:rPr>
                                <m:t>𝑚</m:t>
                              </m:r>
                              <m:r>
                                <a:rPr lang="cs-CZ" sz="2400" b="0" i="1" smtClean="0">
                                  <a:latin typeface="Cambria Math"/>
                                </a:rPr>
                                <m:t>+1</m:t>
                              </m:r>
                            </m:num>
                            <m:den>
                              <m:r>
                                <a:rPr lang="cs-CZ" sz="24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cs-CZ" sz="2400" b="0" i="1" smtClean="0">
                                  <a:latin typeface="Cambria Math"/>
                                </a:rPr>
                                <m:t>𝑚</m:t>
                              </m:r>
                            </m:den>
                          </m:f>
                          <m:r>
                            <a:rPr lang="cs-CZ" sz="2400" b="0" i="1" smtClean="0">
                              <a:latin typeface="Cambria Math"/>
                            </a:rPr>
                            <m:t>𝑖</m:t>
                          </m:r>
                        </m:e>
                      </m:d>
                    </m:oMath>
                  </m:oMathPara>
                </a14:m>
                <a:endParaRPr lang="cs-CZ" sz="2400" b="0" dirty="0"/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r>
                  <a:rPr lang="cs-CZ" sz="2800" dirty="0"/>
                  <a:t>   </a:t>
                </a:r>
                <a:r>
                  <a:rPr lang="cs-CZ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 </a:t>
                </a:r>
                <a:r>
                  <a:rPr lang="cs-CZ" sz="2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 </a:t>
                </a:r>
                <a:r>
                  <a:rPr lang="cs-CZ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12 a </a:t>
                </a:r>
                <a:r>
                  <a:rPr lang="cs-CZ" sz="2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 </a:t>
                </a:r>
                <a:r>
                  <a:rPr lang="cs-CZ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1200.</a:t>
                </a:r>
              </a:p>
              <a:p>
                <a:pPr mar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i="1">
                          <a:latin typeface="Cambria Math"/>
                        </a:rPr>
                        <m:t>𝑆</m:t>
                      </m:r>
                      <m:r>
                        <a:rPr lang="cs-CZ" sz="2400" i="1">
                          <a:latin typeface="Cambria Math"/>
                        </a:rPr>
                        <m:t>=12∙1200</m:t>
                      </m:r>
                      <m:d>
                        <m:d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400" i="1">
                              <a:latin typeface="Cambria Math"/>
                            </a:rPr>
                            <m:t>1+</m:t>
                          </m:r>
                          <m:f>
                            <m:fPr>
                              <m:ctrlPr>
                                <a:rPr lang="cs-CZ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2400" b="0" i="1" smtClean="0">
                                  <a:latin typeface="Cambria Math"/>
                                </a:rPr>
                                <m:t>12</m:t>
                              </m:r>
                              <m:r>
                                <a:rPr lang="cs-CZ" sz="2400" i="1">
                                  <a:latin typeface="Cambria Math"/>
                                </a:rPr>
                                <m:t>+1</m:t>
                              </m:r>
                            </m:num>
                            <m:den>
                              <m:r>
                                <a:rPr lang="cs-CZ" sz="24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cs-CZ" sz="2400" i="1" smtClean="0">
                                  <a:latin typeface="Cambria Math"/>
                                  <a:ea typeface="Cambria Math"/>
                                </a:rPr>
                                <m:t>∙</m:t>
                              </m:r>
                              <m:r>
                                <a:rPr lang="cs-CZ" sz="2400" b="0" i="1" smtClean="0">
                                  <a:latin typeface="Cambria Math"/>
                                  <a:ea typeface="Cambria Math"/>
                                </a:rPr>
                                <m:t>12</m:t>
                              </m:r>
                            </m:den>
                          </m:f>
                          <m:r>
                            <a:rPr lang="cs-CZ" sz="2400" b="0" i="1" smtClean="0">
                              <a:latin typeface="Cambria Math"/>
                            </a:rPr>
                            <m:t>0,09</m:t>
                          </m:r>
                        </m:e>
                      </m:d>
                      <m:r>
                        <a:rPr lang="cs-CZ" sz="2400" b="0" i="0" smtClean="0">
                          <a:latin typeface="Cambria Math"/>
                        </a:rPr>
                        <m:t>=15102 (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latin typeface="Cambria Math"/>
                        </a:rPr>
                        <m:t>K</m:t>
                      </m:r>
                      <m:r>
                        <a:rPr lang="cs-CZ" sz="2400" b="0" i="0" smtClean="0">
                          <a:latin typeface="Cambria Math"/>
                        </a:rPr>
                        <m:t>č)</m:t>
                      </m:r>
                    </m:oMath>
                  </m:oMathPara>
                </a14:m>
                <a:endParaRPr lang="cs-CZ" sz="2400" dirty="0"/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endParaRPr lang="cs-CZ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467544" y="548680"/>
                <a:ext cx="7992888" cy="5688632"/>
              </a:xfrm>
              <a:blipFill>
                <a:blip r:embed="rId2"/>
                <a:stretch>
                  <a:fillRect l="-763" t="-10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34693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95536" y="692696"/>
            <a:ext cx="8424936" cy="5832648"/>
          </a:xfrm>
        </p:spPr>
        <p:txBody>
          <a:bodyPr/>
          <a:lstStyle/>
          <a:p>
            <a:pPr marL="0" lvl="0" indent="0" algn="ctr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r>
              <a:rPr lang="cs-CZ" altLang="cs-CZ" sz="32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7.2 Krátkodobé polhůtní spoření</a:t>
            </a:r>
          </a:p>
          <a:p>
            <a:pPr marL="0" lvl="0" indent="0" algn="ctr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200" b="1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Předpoklady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777240" lvl="1" indent="-4572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30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vždy </a:t>
            </a:r>
            <a:r>
              <a:rPr lang="cs-CZ" altLang="cs-CZ" sz="30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 </a:t>
            </a:r>
            <a:r>
              <a:rPr lang="cs-CZ" altLang="cs-CZ" sz="3000" b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konci</a:t>
            </a:r>
            <a:r>
              <a:rPr lang="cs-CZ" altLang="cs-CZ" sz="30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každé </a:t>
            </a:r>
            <a:r>
              <a:rPr lang="cs-CZ" altLang="cs-CZ" sz="3000" b="1" i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altLang="cs-CZ" sz="30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altLang="cs-CZ" sz="3000" b="1" kern="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tiny</a:t>
            </a:r>
            <a:r>
              <a:rPr lang="cs-CZ" altLang="cs-CZ" sz="30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roku </a:t>
            </a:r>
            <a:r>
              <a:rPr lang="cs-CZ" altLang="cs-CZ" sz="30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ukládáme částku ve výši </a:t>
            </a:r>
            <a:r>
              <a:rPr lang="cs-CZ" altLang="cs-CZ" sz="3000" b="1" i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cs-CZ" altLang="cs-CZ" sz="30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Kč</a:t>
            </a:r>
            <a:r>
              <a:rPr lang="cs-CZ" altLang="cs-CZ" sz="30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777240" lvl="1" indent="-4572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3000" b="1" i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altLang="cs-CZ" sz="30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cs-CZ" altLang="cs-CZ" sz="30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roční úroková sazba </a:t>
            </a:r>
            <a:r>
              <a:rPr lang="cs-CZ" altLang="cs-CZ" sz="30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vyjádřena jako desetinné číslo,</a:t>
            </a:r>
          </a:p>
          <a:p>
            <a:pPr marL="777240" lvl="1" indent="-4572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30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úrokové období </a:t>
            </a:r>
            <a:r>
              <a:rPr lang="cs-CZ" altLang="cs-CZ" sz="30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je </a:t>
            </a:r>
            <a:r>
              <a:rPr lang="cs-CZ" altLang="cs-CZ" sz="30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rok</a:t>
            </a:r>
            <a:r>
              <a:rPr lang="cs-CZ" altLang="cs-CZ" sz="30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777240" lvl="1" indent="-4572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endParaRPr lang="cs-CZ" altLang="cs-CZ" sz="30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777240" lvl="1" indent="-4572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05856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467544" y="1052736"/>
                <a:ext cx="7992888" cy="5184576"/>
              </a:xfrm>
            </p:spPr>
            <p:txBody>
              <a:bodyPr/>
              <a:lstStyle/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r>
                  <a:rPr lang="cs-CZ" sz="32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 případě, že spoříme takto koncem každé </a:t>
                </a:r>
                <a:r>
                  <a:rPr lang="cs-CZ" sz="3200" i="1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cs-CZ" sz="32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  <a:r>
                  <a:rPr lang="cs-CZ" sz="3200" kern="0" dirty="0" err="1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tiny</a:t>
                </a:r>
                <a:r>
                  <a:rPr lang="cs-CZ" sz="32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úrokového období částku  </a:t>
                </a:r>
                <a:r>
                  <a:rPr lang="cs-CZ" sz="3200" i="1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 </a:t>
                </a:r>
                <a:r>
                  <a:rPr lang="cs-CZ" sz="32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Kč, bude mít </a:t>
                </a:r>
                <a:r>
                  <a:rPr lang="cs-CZ" sz="3200" b="1" kern="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naspořená částka za jeden rok </a:t>
                </a:r>
                <a:r>
                  <a:rPr lang="cs-CZ" sz="32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tvar</a:t>
                </a: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endParaRPr lang="cs-CZ" sz="2800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 algn="ctr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14:m>
                  <m:oMath xmlns:m="http://schemas.openxmlformats.org/officeDocument/2006/math">
                    <m:r>
                      <a:rPr lang="cs-CZ" sz="2800" b="0" i="1" smtClean="0">
                        <a:latin typeface="Cambria Math"/>
                      </a:rPr>
                      <m:t>𝑆</m:t>
                    </m:r>
                    <m:r>
                      <a:rPr lang="cs-CZ" sz="2800" b="0" i="1" smtClean="0">
                        <a:latin typeface="Cambria Math"/>
                      </a:rPr>
                      <m:t>=</m:t>
                    </m:r>
                    <m:r>
                      <a:rPr lang="cs-CZ" sz="2800" b="0" i="1" smtClean="0">
                        <a:latin typeface="Cambria Math"/>
                      </a:rPr>
                      <m:t>𝑚𝑥</m:t>
                    </m:r>
                    <m:d>
                      <m:dPr>
                        <m:ctrlPr>
                          <a:rPr lang="cs-CZ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800" b="0" i="1" smtClean="0">
                            <a:latin typeface="Cambria Math"/>
                          </a:rPr>
                          <m:t>1+</m:t>
                        </m:r>
                        <m:f>
                          <m:fPr>
                            <m:ctrlPr>
                              <a:rPr lang="cs-CZ" sz="28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sz="2800" b="0" i="1" smtClean="0">
                                <a:latin typeface="Cambria Math"/>
                              </a:rPr>
                              <m:t>𝑚</m:t>
                            </m:r>
                            <m:r>
                              <a:rPr lang="cs-CZ" sz="2800" b="0" i="1" smtClean="0">
                                <a:latin typeface="Cambria Math"/>
                              </a:rPr>
                              <m:t>−1</m:t>
                            </m:r>
                          </m:num>
                          <m:den>
                            <m:r>
                              <a:rPr lang="cs-CZ" sz="2800" b="0" i="1" smtClean="0">
                                <a:latin typeface="Cambria Math"/>
                              </a:rPr>
                              <m:t>2</m:t>
                            </m:r>
                            <m:r>
                              <a:rPr lang="cs-CZ" sz="2800" b="0" i="1" smtClean="0">
                                <a:latin typeface="Cambria Math"/>
                              </a:rPr>
                              <m:t>𝑚</m:t>
                            </m:r>
                          </m:den>
                        </m:f>
                        <m:r>
                          <a:rPr lang="cs-CZ" sz="2800" b="0" i="1" smtClean="0">
                            <a:latin typeface="Cambria Math"/>
                          </a:rPr>
                          <m:t>𝑖</m:t>
                        </m:r>
                      </m:e>
                    </m:d>
                  </m:oMath>
                </a14:m>
                <a:r>
                  <a:rPr lang="cs-CZ" sz="2800" dirty="0"/>
                  <a:t>.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467544" y="1052736"/>
                <a:ext cx="7992888" cy="5184576"/>
              </a:xfrm>
              <a:blipFill rotWithShape="1">
                <a:blip r:embed="rId2"/>
                <a:stretch>
                  <a:fillRect l="-1068" t="-1647" r="-144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296570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548680"/>
            <a:ext cx="7992888" cy="5688632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sz="28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</a:t>
            </a:r>
            <a:r>
              <a:rPr 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Jakou částku uspoříme do konce roku, jestliže ukládáme koncem každého měsíce 1 200 Kč při úrokové míre 9% </a:t>
            </a:r>
            <a:r>
              <a:rPr lang="cs-CZ" sz="28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p.a</a:t>
            </a:r>
            <a:r>
              <a:rPr 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.? Úroky jsou připisovány až na konci roku.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endParaRPr lang="cs-CZ" sz="28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8047283"/>
      </p:ext>
    </p:extLst>
  </p:cSld>
  <p:clrMapOvr>
    <a:masterClrMapping/>
  </p:clrMapOvr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1675</TotalTime>
  <Words>1484</Words>
  <Application>Microsoft Office PowerPoint</Application>
  <PresentationFormat>Předvádění na obrazovce (4:3)</PresentationFormat>
  <Paragraphs>158</Paragraphs>
  <Slides>31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7" baseType="lpstr">
      <vt:lpstr>Cambria Math</vt:lpstr>
      <vt:lpstr>Georgia</vt:lpstr>
      <vt:lpstr>Times New Roman</vt:lpstr>
      <vt:lpstr>Trebuchet MS</vt:lpstr>
      <vt:lpstr>Wingdings</vt:lpstr>
      <vt:lpstr>Aerodynamika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Pavlacka</dc:creator>
  <cp:lastModifiedBy>Pavlačková Martina</cp:lastModifiedBy>
  <cp:revision>263</cp:revision>
  <dcterms:created xsi:type="dcterms:W3CDTF">2019-08-02T15:17:46Z</dcterms:created>
  <dcterms:modified xsi:type="dcterms:W3CDTF">2022-03-29T09:44:57Z</dcterms:modified>
</cp:coreProperties>
</file>